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3"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773" autoAdjust="0"/>
  </p:normalViewPr>
  <p:slideViewPr>
    <p:cSldViewPr snapToGrid="0">
      <p:cViewPr varScale="1">
        <p:scale>
          <a:sx n="86" d="100"/>
          <a:sy n="86" d="100"/>
        </p:scale>
        <p:origin x="73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9B3645-96C2-457E-B85E-D494E096E2B1}" type="datetimeFigureOut">
              <a:rPr lang="en-US" smtClean="0"/>
              <a:t>3/15/2026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23AAF9-3AD2-45D6-AC70-3882A12B0C8A}" type="slidenum">
              <a:rPr lang="en-US" smtClean="0"/>
              <a:t>‹#›</a:t>
            </a:fld>
            <a:endParaRPr lang="en-US"/>
          </a:p>
        </p:txBody>
      </p:sp>
    </p:spTree>
    <p:extLst>
      <p:ext uri="{BB962C8B-B14F-4D97-AF65-F5344CB8AC3E}">
        <p14:creationId xmlns:p14="http://schemas.microsoft.com/office/powerpoint/2010/main" val="2492879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presentations that will first induce the disk context and structure of all the discussions. This will also include the analysis of the nature and scope of the issues that are affecting the organization. The presentation will utilize three analytical frameworks that includes 5W2H model, PESTLE analysis and also a Fishburne diagram for analyzing all the aspects. Finally the presentation will analyze the key findings which will be summarized property. Green Heaven Florist is an association that was founded in the year of 2016 and created the reputation utilizing sustainable products and the service that is customized. This is organization that is currently facing various types of specific female and operational issues (</a:t>
            </a:r>
            <a:r>
              <a:rPr lang="en-US" dirty="0" err="1"/>
              <a:t>Suwartono</a:t>
            </a:r>
            <a:r>
              <a:rPr lang="en-US" dirty="0"/>
              <a:t> and </a:t>
            </a:r>
            <a:r>
              <a:rPr lang="en-US" dirty="0" err="1"/>
              <a:t>Furqon</a:t>
            </a:r>
            <a:r>
              <a:rPr lang="en-US" dirty="0"/>
              <a:t>, 2021).</a:t>
            </a:r>
          </a:p>
        </p:txBody>
      </p:sp>
      <p:sp>
        <p:nvSpPr>
          <p:cNvPr id="4" name="Slide Number Placeholder 3"/>
          <p:cNvSpPr>
            <a:spLocks noGrp="1"/>
          </p:cNvSpPr>
          <p:nvPr>
            <p:ph type="sldNum" sz="quarter" idx="10"/>
          </p:nvPr>
        </p:nvSpPr>
        <p:spPr/>
        <p:txBody>
          <a:bodyPr/>
          <a:lstStyle/>
          <a:p>
            <a:fld id="{1323AAF9-3AD2-45D6-AC70-3882A12B0C8A}" type="slidenum">
              <a:rPr lang="en-US" smtClean="0"/>
              <a:t>2</a:t>
            </a:fld>
            <a:endParaRPr lang="en-US"/>
          </a:p>
        </p:txBody>
      </p:sp>
    </p:spTree>
    <p:extLst>
      <p:ext uri="{BB962C8B-B14F-4D97-AF65-F5344CB8AC3E}">
        <p14:creationId xmlns:p14="http://schemas.microsoft.com/office/powerpoint/2010/main" val="37202624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main issues that is faced by the Green Haven Florist contains a specific decline in in store cell but have reduced almost 30% over the past 12 months. One of the essential reasons for this decline is the high speed activity because of the closures of the organizations and also the growing preferences of the consumer for online shopping.</a:t>
            </a:r>
            <a:r>
              <a:rPr lang="en-US" baseline="0" dirty="0"/>
              <a:t> The increasing cost for the imported flower and sustainable packaging contents the operational expenses that is developed. The competition also contains various types of intensified with the arrival of a trendy boutique florist and a national flower delivery chain. Father more, this is an association that contains a weak digital presence and also the website that is outdated that creates limitations to their ability for competing in the retail environment that is modern (Block, et al., 2025).</a:t>
            </a:r>
            <a:endParaRPr lang="en-US" dirty="0"/>
          </a:p>
        </p:txBody>
      </p:sp>
      <p:sp>
        <p:nvSpPr>
          <p:cNvPr id="4" name="Slide Number Placeholder 3"/>
          <p:cNvSpPr>
            <a:spLocks noGrp="1"/>
          </p:cNvSpPr>
          <p:nvPr>
            <p:ph type="sldNum" sz="quarter" idx="10"/>
          </p:nvPr>
        </p:nvSpPr>
        <p:spPr/>
        <p:txBody>
          <a:bodyPr/>
          <a:lstStyle/>
          <a:p>
            <a:fld id="{1323AAF9-3AD2-45D6-AC70-3882A12B0C8A}" type="slidenum">
              <a:rPr lang="en-US" smtClean="0"/>
              <a:t>3</a:t>
            </a:fld>
            <a:endParaRPr lang="en-US"/>
          </a:p>
        </p:txBody>
      </p:sp>
    </p:spTree>
    <p:extLst>
      <p:ext uri="{BB962C8B-B14F-4D97-AF65-F5344CB8AC3E}">
        <p14:creationId xmlns:p14="http://schemas.microsoft.com/office/powerpoint/2010/main" val="9830203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5W2H model is a that helps to analyze the issue of an association which clearly defines an understand our situation of that issue. In this case, the key issue of the organization is declining in-store sales. This is an issue that occurs Norwich has the equation and the</a:t>
            </a:r>
            <a:r>
              <a:rPr lang="en-US" baseline="0" dirty="0"/>
              <a:t> issue also started over the past 12 months. This is an issue that caused by increasing operational cost, rising competition and also limited capabilities of digital. The stakeholders also get affected the issues that includes owners, employees and also consumers. Overall, the organization has experienced a reduction of 30% in specifically created impact to the profitability of the store (</a:t>
            </a:r>
            <a:r>
              <a:rPr lang="en-US" baseline="0" dirty="0" err="1"/>
              <a:t>Aji</a:t>
            </a:r>
            <a:r>
              <a:rPr lang="en-US" baseline="0" dirty="0"/>
              <a:t>, </a:t>
            </a:r>
            <a:r>
              <a:rPr lang="en-US" baseline="0" dirty="0" err="1"/>
              <a:t>Bachtiar</a:t>
            </a:r>
            <a:r>
              <a:rPr lang="en-US" baseline="0" dirty="0"/>
              <a:t> and </a:t>
            </a:r>
            <a:r>
              <a:rPr lang="en-US" baseline="0" dirty="0" err="1"/>
              <a:t>Salamah</a:t>
            </a:r>
            <a:r>
              <a:rPr lang="en-US" baseline="0" dirty="0"/>
              <a:t>, 2025). </a:t>
            </a:r>
            <a:endParaRPr lang="en-US" dirty="0"/>
          </a:p>
        </p:txBody>
      </p:sp>
      <p:sp>
        <p:nvSpPr>
          <p:cNvPr id="4" name="Slide Number Placeholder 3"/>
          <p:cNvSpPr>
            <a:spLocks noGrp="1"/>
          </p:cNvSpPr>
          <p:nvPr>
            <p:ph type="sldNum" sz="quarter" idx="10"/>
          </p:nvPr>
        </p:nvSpPr>
        <p:spPr/>
        <p:txBody>
          <a:bodyPr/>
          <a:lstStyle/>
          <a:p>
            <a:fld id="{1323AAF9-3AD2-45D6-AC70-3882A12B0C8A}" type="slidenum">
              <a:rPr lang="en-US" smtClean="0"/>
              <a:t>4</a:t>
            </a:fld>
            <a:endParaRPr lang="en-US"/>
          </a:p>
        </p:txBody>
      </p:sp>
    </p:spTree>
    <p:extLst>
      <p:ext uri="{BB962C8B-B14F-4D97-AF65-F5344CB8AC3E}">
        <p14:creationId xmlns:p14="http://schemas.microsoft.com/office/powerpoint/2010/main" val="35226188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PESTEL analysis is a method that analyze and examine the external macro environmental factors which create influence to the business. Politically, the international trade policies create effect to the cost and also availability of the flowers that are imported. Economically, the rate of inflation has increased the cost of operations and also encouraged the consumer so that they can look for an alternative that is cheaper. The social trends highlights that the consumers preferring online shopping than in store service and the faster delivery services. Technology, the organizations are expected create a stronger digital marketing platform and also ecommerce platforms for selling their products. The environmental factors are specifically relevant because the Green haven is an association that promotes the practices that are sustainable. Finally, the regulations that are legal based on packaging import also can create influence to the operations of the business (Farlow-Williams</a:t>
            </a:r>
            <a:r>
              <a:rPr lang="en-US" baseline="0" dirty="0"/>
              <a:t> </a:t>
            </a:r>
            <a:r>
              <a:rPr lang="en-US" dirty="0"/>
              <a:t>and Williams, 2025).</a:t>
            </a:r>
          </a:p>
        </p:txBody>
      </p:sp>
      <p:sp>
        <p:nvSpPr>
          <p:cNvPr id="4" name="Slide Number Placeholder 3"/>
          <p:cNvSpPr>
            <a:spLocks noGrp="1"/>
          </p:cNvSpPr>
          <p:nvPr>
            <p:ph type="sldNum" sz="quarter" idx="10"/>
          </p:nvPr>
        </p:nvSpPr>
        <p:spPr/>
        <p:txBody>
          <a:bodyPr/>
          <a:lstStyle/>
          <a:p>
            <a:fld id="{1323AAF9-3AD2-45D6-AC70-3882A12B0C8A}" type="slidenum">
              <a:rPr lang="en-US" smtClean="0"/>
              <a:t>5</a:t>
            </a:fld>
            <a:endParaRPr lang="en-US"/>
          </a:p>
        </p:txBody>
      </p:sp>
    </p:spTree>
    <p:extLst>
      <p:ext uri="{BB962C8B-B14F-4D97-AF65-F5344CB8AC3E}">
        <p14:creationId xmlns:p14="http://schemas.microsoft.com/office/powerpoint/2010/main" val="20934285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fishbone diagram that is also known as cause and effect diagram allows to recognize the root causes of the issue. This is a case where the main issue is the declining in sales. There are various types of factors that contribute to this issue that the organization is facing. The market factors contain stronger competitors in online stores and new local florists. The technological factors that includes an website that is outdated and also the digital marketing efforts of the organization is really limited. The location factor contains the minimized High Street activity. The cost factors also contain the increasing prices of the flower and also expensive packaging that is sustainable. The changing needs of the consumer that includes the services of delivery and subscription options also create influence to the behavior of the purchasing (</a:t>
            </a:r>
            <a:r>
              <a:rPr lang="en-US" dirty="0" err="1"/>
              <a:t>Munawaroh</a:t>
            </a:r>
            <a:r>
              <a:rPr lang="en-US" dirty="0"/>
              <a:t>, 2023).</a:t>
            </a:r>
          </a:p>
        </p:txBody>
      </p:sp>
      <p:sp>
        <p:nvSpPr>
          <p:cNvPr id="4" name="Slide Number Placeholder 3"/>
          <p:cNvSpPr>
            <a:spLocks noGrp="1"/>
          </p:cNvSpPr>
          <p:nvPr>
            <p:ph type="sldNum" sz="quarter" idx="10"/>
          </p:nvPr>
        </p:nvSpPr>
        <p:spPr/>
        <p:txBody>
          <a:bodyPr/>
          <a:lstStyle/>
          <a:p>
            <a:fld id="{1323AAF9-3AD2-45D6-AC70-3882A12B0C8A}" type="slidenum">
              <a:rPr lang="en-US" smtClean="0"/>
              <a:t>6</a:t>
            </a:fld>
            <a:endParaRPr lang="en-US"/>
          </a:p>
        </p:txBody>
      </p:sp>
    </p:spTree>
    <p:extLst>
      <p:ext uri="{BB962C8B-B14F-4D97-AF65-F5344CB8AC3E}">
        <p14:creationId xmlns:p14="http://schemas.microsoft.com/office/powerpoint/2010/main" val="36074156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various types of factors that have contributed to the declining in store sales of Green Haven Florists. This includes various types of issues including minimized high state activity, increased competition inside the market from online retailers and also increasing costs of supply. The Kindle lacking in a stronger digital presence because of weaker website and does not fully meet the modern expectations of the consumers that includes online services and flexible</a:t>
            </a:r>
            <a:r>
              <a:rPr lang="en-US" baseline="0" dirty="0"/>
              <a:t> delivery of the product. By recognizing these types of issues will be very important for the organizations so that it can remain competitive and sustainable in long term goal of the organization.</a:t>
            </a:r>
            <a:endParaRPr lang="en-US" dirty="0"/>
          </a:p>
        </p:txBody>
      </p:sp>
      <p:sp>
        <p:nvSpPr>
          <p:cNvPr id="4" name="Slide Number Placeholder 3"/>
          <p:cNvSpPr>
            <a:spLocks noGrp="1"/>
          </p:cNvSpPr>
          <p:nvPr>
            <p:ph type="sldNum" sz="quarter" idx="10"/>
          </p:nvPr>
        </p:nvSpPr>
        <p:spPr/>
        <p:txBody>
          <a:bodyPr/>
          <a:lstStyle/>
          <a:p>
            <a:fld id="{1323AAF9-3AD2-45D6-AC70-3882A12B0C8A}" type="slidenum">
              <a:rPr lang="en-US" smtClean="0"/>
              <a:t>7</a:t>
            </a:fld>
            <a:endParaRPr lang="en-US"/>
          </a:p>
        </p:txBody>
      </p:sp>
    </p:spTree>
    <p:extLst>
      <p:ext uri="{BB962C8B-B14F-4D97-AF65-F5344CB8AC3E}">
        <p14:creationId xmlns:p14="http://schemas.microsoft.com/office/powerpoint/2010/main" val="22619389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flip="none" rotWithShape="1">
          <a:gsLst>
            <a:gs pos="0">
              <a:srgbClr val="B1DDFF"/>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3" name="Rectangle 22"/>
          <p:cNvSpPr/>
          <p:nvPr/>
        </p:nvSpPr>
        <p:spPr>
          <a:xfrm>
            <a:off x="0" y="0"/>
            <a:ext cx="12192000" cy="6858000"/>
          </a:xfrm>
          <a:prstGeom prst="rect">
            <a:avLst/>
          </a:prstGeom>
          <a:blipFill dpi="0" rotWithShape="1">
            <a:blip r:embed="rId2">
              <a:alphaModFix amt="12000"/>
              <a:duotone>
                <a:schemeClr val="accent1">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10" name="Rectangle 9"/>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bg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4AAD347D-5ACD-4C99-B74B-A9C85AD731AF}" type="datetimeFigureOut">
              <a:rPr lang="en-US" smtClean="0"/>
              <a:t>3/15/2026</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bg2"/>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bg2"/>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92185540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3/15/2026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561230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gradFill flip="none" rotWithShape="1">
          <a:gsLst>
            <a:gs pos="0">
              <a:schemeClr val="bg2">
                <a:tint val="80000"/>
                <a:shade val="100000"/>
                <a:satMod val="300000"/>
              </a:schemeClr>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5" name="Rectangle 14"/>
          <p:cNvSpPr/>
          <p:nvPr/>
        </p:nvSpPr>
        <p:spPr>
          <a:xfrm>
            <a:off x="0" y="0"/>
            <a:ext cx="12192000" cy="6858000"/>
          </a:xfrm>
          <a:prstGeom prst="rect">
            <a:avLst/>
          </a:prstGeom>
          <a:blipFill dpi="0" rotWithShape="1">
            <a:blip r:embed="rId2">
              <a:alphaModFix amt="12000"/>
              <a:duotone>
                <a:schemeClr val="accent2">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23" name="Rectangle 22"/>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bg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9796027F-7875-4030-9381-8BD8C4F21935}" type="datetimeFigureOut">
              <a:rPr lang="en-US" smtClean="0"/>
              <a:t>3/15/2026</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bg2"/>
                </a:solidFil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bg2"/>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1831656077"/>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3/15/2026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521280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3/15/2026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3088080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3/15/2026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108060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9A250-FF31-4206-8172-F9D3106AACB1}" type="datetimeFigureOut">
              <a:rPr lang="en-US" smtClean="0"/>
              <a:t>3/15/2026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8150274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5" name="Date Placeholder 4"/>
          <p:cNvSpPr>
            <a:spLocks noGrp="1"/>
          </p:cNvSpPr>
          <p:nvPr>
            <p:ph type="dt" sz="half" idx="10"/>
          </p:nvPr>
        </p:nvSpPr>
        <p:spPr/>
        <p:txBody>
          <a:bodyPr/>
          <a:lstStyle/>
          <a:p>
            <a:fld id="{4509A250-FF31-4206-8172-F9D3106AACB1}" type="datetimeFigureOut">
              <a:rPr lang="en-US" smtClean="0"/>
              <a:t>3/15/2026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272467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 name="Rectangle 9"/>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rgbClr val="969696"/>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effectLst>
                  <a:outerShdw blurRad="12700" dist="3810" dir="2700000" algn="tl" rotWithShape="0">
                    <a:prstClr val="black">
                      <a:alpha val="40000"/>
                    </a:prstClr>
                  </a:outerShdw>
                </a:effectLst>
              </a:defRPr>
            </a:lvl1pPr>
          </a:lstStyle>
          <a:p>
            <a:fld id="{4509A250-FF31-4206-8172-F9D3106AACB1}" type="datetimeFigureOut">
              <a:rPr lang="en-US" smtClean="0"/>
              <a:t>3/15/2026</a:t>
            </a:fld>
            <a:endParaRPr lang="en-US" dirty="0"/>
          </a:p>
        </p:txBody>
      </p:sp>
      <p:sp>
        <p:nvSpPr>
          <p:cNvPr id="12" name="Footer Placeholder 11"/>
          <p:cNvSpPr>
            <a:spLocks noGrp="1"/>
          </p:cNvSpPr>
          <p:nvPr>
            <p:ph type="ftr" sz="quarter" idx="11"/>
          </p:nvPr>
        </p:nvSpPr>
        <p:spPr/>
        <p:txBody>
          <a:bodyPr/>
          <a:lstStyle>
            <a:lvl1pPr algn="r">
              <a:defRPr lang="en-US" sz="1000" kern="1200" dirty="0">
                <a:solidFill>
                  <a:schemeClr val="tx1">
                    <a:lumMod val="75000"/>
                    <a:lumOff val="25000"/>
                  </a:schemeClr>
                </a:solidFill>
                <a:effectLst>
                  <a:outerShdw blurRad="12700" dist="3810" dir="2700000" algn="tl" rotWithShape="0">
                    <a:prstClr val="black">
                      <a:alpha val="40000"/>
                    </a:prstClr>
                  </a:outerShdw>
                </a:effectLst>
                <a:latin typeface="+mn-lt"/>
                <a:ea typeface="+mn-ea"/>
                <a:cs typeface="+mn-cs"/>
              </a:defRPr>
            </a:lvl1pPr>
          </a:lstStyle>
          <a:p>
            <a:endParaRPr lang="en-US" dirty="0"/>
          </a:p>
        </p:txBody>
      </p:sp>
      <p:sp>
        <p:nvSpPr>
          <p:cNvPr id="13" name="Slide Number Placeholder 12"/>
          <p:cNvSpPr>
            <a:spLocks noGrp="1"/>
          </p:cNvSpPr>
          <p:nvPr>
            <p:ph type="sldNum" sz="quarter" idx="12"/>
          </p:nvPr>
        </p:nvSpPr>
        <p:spPr/>
        <p:txBody>
          <a:bodyPr/>
          <a:lstStyle>
            <a:lvl1pPr>
              <a:defRPr>
                <a:solidFill>
                  <a:srgbClr val="FFFFFF"/>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3271358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3/15/2026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489110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3/15/2026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597837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4AAD347D-5ACD-4C99-B74B-A9C85AD731AF}" type="datetimeFigureOut">
              <a:rPr lang="en-US" smtClean="0"/>
              <a:t>3/15/2026</a:t>
            </a:fld>
            <a:endParaRPr lang="en-US"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314667"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D57F1E4F-1CFF-5643-939E-02111984F565}" type="slidenum">
              <a:rPr lang="en-US" smtClean="0"/>
              <a:t>‹#›</a:t>
            </a:fld>
            <a:endParaRPr lang="en-US" dirty="0"/>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3823907796"/>
      </p:ext>
    </p:extLst>
  </p:cSld>
  <p:clrMap bg1="dk1" tx1="lt1" bg2="dk2" tx2="lt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3171" y="2029692"/>
            <a:ext cx="8825658" cy="2137064"/>
          </a:xfrm>
        </p:spPr>
        <p:txBody>
          <a:bodyPr/>
          <a:lstStyle/>
          <a:p>
            <a:pPr algn="ctr"/>
            <a:r>
              <a:rPr lang="en-US" sz="5400" dirty="0"/>
              <a:t>Problem Solving and Decision Making</a:t>
            </a:r>
          </a:p>
        </p:txBody>
      </p:sp>
      <p:sp>
        <p:nvSpPr>
          <p:cNvPr id="3" name="Subtitle 2"/>
          <p:cNvSpPr>
            <a:spLocks noGrp="1"/>
          </p:cNvSpPr>
          <p:nvPr>
            <p:ph type="subTitle" idx="1"/>
          </p:nvPr>
        </p:nvSpPr>
        <p:spPr>
          <a:xfrm>
            <a:off x="1154955" y="4476043"/>
            <a:ext cx="8825658" cy="861420"/>
          </a:xfrm>
        </p:spPr>
        <p:txBody>
          <a:bodyPr>
            <a:normAutofit/>
          </a:bodyPr>
          <a:lstStyle/>
          <a:p>
            <a:r>
              <a:rPr lang="en-US" dirty="0"/>
              <a:t>Student </a:t>
            </a:r>
            <a:r>
              <a:rPr lang="en-US" dirty="0" smtClean="0"/>
              <a:t>Name:</a:t>
            </a:r>
            <a:r>
              <a:rPr lang="en-GB" dirty="0" err="1"/>
              <a:t>Sumit</a:t>
            </a:r>
            <a:r>
              <a:rPr lang="en-GB" dirty="0"/>
              <a:t> </a:t>
            </a:r>
            <a:r>
              <a:rPr lang="en-GB" dirty="0" err="1"/>
              <a:t>Nath</a:t>
            </a:r>
            <a:endParaRPr lang="en-US" dirty="0"/>
          </a:p>
          <a:p>
            <a:r>
              <a:rPr lang="en-US"/>
              <a:t>Student </a:t>
            </a:r>
            <a:r>
              <a:rPr lang="en-US"/>
              <a:t>Number:2516778</a:t>
            </a:r>
            <a:endParaRPr lang="en-US" dirty="0"/>
          </a:p>
          <a:p>
            <a:r>
              <a:rPr lang="en-US" dirty="0"/>
              <a:t>Module Code</a:t>
            </a:r>
            <a:r>
              <a:rPr lang="en-US" dirty="0" smtClean="0"/>
              <a:t>”</a:t>
            </a:r>
            <a:r>
              <a:rPr lang="en-GB" dirty="0"/>
              <a:t> LCLM4004</a:t>
            </a:r>
            <a:endParaRPr lang="en-US" dirty="0"/>
          </a:p>
        </p:txBody>
      </p:sp>
    </p:spTree>
    <p:extLst>
      <p:ext uri="{BB962C8B-B14F-4D97-AF65-F5344CB8AC3E}">
        <p14:creationId xmlns:p14="http://schemas.microsoft.com/office/powerpoint/2010/main" val="15071116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9"/>
            <a:ext cx="9404723" cy="798566"/>
          </a:xfrm>
        </p:spPr>
        <p:txBody>
          <a:bodyPr/>
          <a:lstStyle/>
          <a:p>
            <a:r>
              <a:rPr lang="en-US" sz="3200" dirty="0"/>
              <a:t>The Context and Structure of Presentation</a:t>
            </a:r>
          </a:p>
        </p:txBody>
      </p:sp>
      <p:sp>
        <p:nvSpPr>
          <p:cNvPr id="3" name="Content Placeholder 2"/>
          <p:cNvSpPr>
            <a:spLocks noGrp="1"/>
          </p:cNvSpPr>
          <p:nvPr>
            <p:ph idx="1"/>
          </p:nvPr>
        </p:nvSpPr>
        <p:spPr>
          <a:xfrm>
            <a:off x="898358" y="1459832"/>
            <a:ext cx="10331116" cy="4876800"/>
          </a:xfrm>
        </p:spPr>
        <p:txBody>
          <a:bodyPr numCol="2"/>
          <a:lstStyle/>
          <a:p>
            <a:pPr marL="0" indent="0">
              <a:buNone/>
            </a:pPr>
            <a:r>
              <a:rPr lang="en-US" b="1" dirty="0"/>
              <a:t>Structure of Presentation:</a:t>
            </a:r>
          </a:p>
          <a:p>
            <a:r>
              <a:rPr lang="en-US" dirty="0"/>
              <a:t>Case study overview</a:t>
            </a:r>
          </a:p>
          <a:p>
            <a:r>
              <a:rPr lang="en-US" dirty="0"/>
              <a:t>Key issues affecting sales</a:t>
            </a:r>
          </a:p>
          <a:p>
            <a:r>
              <a:rPr lang="en-US" dirty="0"/>
              <a:t>5W2H analysis</a:t>
            </a:r>
          </a:p>
          <a:p>
            <a:r>
              <a:rPr lang="en-US" dirty="0"/>
              <a:t>PESTLE analysis</a:t>
            </a:r>
          </a:p>
          <a:p>
            <a:r>
              <a:rPr lang="en-US" dirty="0"/>
              <a:t>Fishbone diagram</a:t>
            </a:r>
          </a:p>
          <a:p>
            <a:r>
              <a:rPr lang="en-US" dirty="0"/>
              <a:t>Key findings</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b="1" dirty="0"/>
              <a:t>Case Context:</a:t>
            </a:r>
          </a:p>
          <a:p>
            <a:r>
              <a:rPr lang="en-US" dirty="0"/>
              <a:t>Green Haven Forest It is an organization that was funded in 2016</a:t>
            </a:r>
          </a:p>
          <a:p>
            <a:r>
              <a:rPr lang="en-US" dirty="0"/>
              <a:t>This organization is known for their eco friendly floral arrangements</a:t>
            </a:r>
          </a:p>
          <a:p>
            <a:r>
              <a:rPr lang="en-US" dirty="0"/>
              <a:t>Corporate customers, serves walk in customers and wedding</a:t>
            </a:r>
          </a:p>
          <a:p>
            <a:r>
              <a:rPr lang="en-US" dirty="0"/>
              <a:t>The organization is experiencing declining revenue and food in the store.</a:t>
            </a:r>
          </a:p>
        </p:txBody>
      </p:sp>
      <p:sp>
        <p:nvSpPr>
          <p:cNvPr id="4" name="Rectangle 3"/>
          <p:cNvSpPr/>
          <p:nvPr/>
        </p:nvSpPr>
        <p:spPr>
          <a:xfrm>
            <a:off x="6454331" y="4176236"/>
            <a:ext cx="4451860" cy="369332"/>
          </a:xfrm>
          <a:prstGeom prst="rect">
            <a:avLst/>
          </a:prstGeom>
        </p:spPr>
        <p:txBody>
          <a:bodyPr wrap="none">
            <a:spAutoFit/>
          </a:bodyPr>
          <a:lstStyle/>
          <a:p>
            <a:r>
              <a:rPr lang="en-US" dirty="0"/>
              <a:t>Source: (</a:t>
            </a:r>
            <a:r>
              <a:rPr lang="en-US" dirty="0" err="1"/>
              <a:t>Suwartono</a:t>
            </a:r>
            <a:r>
              <a:rPr lang="en-US" dirty="0"/>
              <a:t> and </a:t>
            </a:r>
            <a:r>
              <a:rPr lang="en-US" dirty="0" err="1"/>
              <a:t>Furqon</a:t>
            </a:r>
            <a:r>
              <a:rPr lang="en-US" dirty="0"/>
              <a:t>, 2021)</a:t>
            </a:r>
          </a:p>
        </p:txBody>
      </p:sp>
    </p:spTree>
    <p:extLst>
      <p:ext uri="{BB962C8B-B14F-4D97-AF65-F5344CB8AC3E}">
        <p14:creationId xmlns:p14="http://schemas.microsoft.com/office/powerpoint/2010/main" val="412787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9"/>
            <a:ext cx="9404723" cy="798566"/>
          </a:xfrm>
        </p:spPr>
        <p:txBody>
          <a:bodyPr/>
          <a:lstStyle/>
          <a:p>
            <a:r>
              <a:rPr lang="en-US" dirty="0"/>
              <a:t>Nature and Scope of the Issue</a:t>
            </a:r>
          </a:p>
        </p:txBody>
      </p:sp>
      <p:sp>
        <p:nvSpPr>
          <p:cNvPr id="3" name="Content Placeholder 2"/>
          <p:cNvSpPr>
            <a:spLocks noGrp="1"/>
          </p:cNvSpPr>
          <p:nvPr>
            <p:ph idx="1"/>
          </p:nvPr>
        </p:nvSpPr>
        <p:spPr>
          <a:xfrm>
            <a:off x="646112" y="1459832"/>
            <a:ext cx="11128794" cy="4876800"/>
          </a:xfrm>
        </p:spPr>
        <p:txBody>
          <a:bodyPr numCol="2">
            <a:normAutofit/>
          </a:bodyPr>
          <a:lstStyle/>
          <a:p>
            <a:pPr marL="0" indent="0">
              <a:buNone/>
            </a:pPr>
            <a:r>
              <a:rPr lang="en-US" b="1" dirty="0"/>
              <a:t>Key issues identified: </a:t>
            </a:r>
          </a:p>
          <a:p>
            <a:r>
              <a:rPr lang="en-US" dirty="0"/>
              <a:t>Decline of 30 sales in in-store</a:t>
            </a:r>
          </a:p>
          <a:p>
            <a:r>
              <a:rPr lang="en-US" dirty="0"/>
              <a:t>Minimized foot traffic on the High Street</a:t>
            </a:r>
          </a:p>
          <a:p>
            <a:r>
              <a:rPr lang="en-US" dirty="0"/>
              <a:t>Increasing cost of flower and supply</a:t>
            </a:r>
          </a:p>
          <a:p>
            <a:r>
              <a:rPr lang="en-US" dirty="0"/>
              <a:t>Increased competition in online sales </a:t>
            </a:r>
          </a:p>
          <a:p>
            <a:r>
              <a:rPr lang="en-US" dirty="0"/>
              <a:t>Presence in digital marketing is weak </a:t>
            </a:r>
          </a:p>
          <a:p>
            <a:r>
              <a:rPr lang="en-US" dirty="0"/>
              <a:t>The website is outdated and there are limited options for delivery</a:t>
            </a:r>
          </a:p>
          <a:p>
            <a:endParaRPr lang="en-US" dirty="0"/>
          </a:p>
          <a:p>
            <a:endParaRPr lang="en-US" dirty="0"/>
          </a:p>
          <a:p>
            <a:endParaRPr lang="en-US" dirty="0"/>
          </a:p>
          <a:p>
            <a:pPr marL="0" indent="0">
              <a:buNone/>
            </a:pPr>
            <a:r>
              <a:rPr lang="en-US" b="1" dirty="0"/>
              <a:t>Impact:</a:t>
            </a:r>
          </a:p>
          <a:p>
            <a:r>
              <a:rPr lang="en-US" dirty="0"/>
              <a:t>This image of the organization</a:t>
            </a:r>
          </a:p>
          <a:p>
            <a:r>
              <a:rPr lang="en-US" dirty="0"/>
              <a:t>The competitive advantage is reducing</a:t>
            </a:r>
          </a:p>
          <a:p>
            <a:r>
              <a:rPr lang="en-US" dirty="0"/>
              <a:t>Creating risks to long term sustainability to business.</a:t>
            </a:r>
          </a:p>
          <a:p>
            <a:endParaRPr lang="en-US" dirty="0"/>
          </a:p>
        </p:txBody>
      </p:sp>
      <p:sp>
        <p:nvSpPr>
          <p:cNvPr id="4" name="Rectangle 3"/>
          <p:cNvSpPr/>
          <p:nvPr/>
        </p:nvSpPr>
        <p:spPr>
          <a:xfrm>
            <a:off x="7306526" y="3059668"/>
            <a:ext cx="3183885" cy="369332"/>
          </a:xfrm>
          <a:prstGeom prst="rect">
            <a:avLst/>
          </a:prstGeom>
        </p:spPr>
        <p:txBody>
          <a:bodyPr wrap="none">
            <a:spAutoFit/>
          </a:bodyPr>
          <a:lstStyle/>
          <a:p>
            <a:r>
              <a:rPr lang="en-US" dirty="0"/>
              <a:t>Source: (Block, et al., 2025)</a:t>
            </a:r>
          </a:p>
        </p:txBody>
      </p:sp>
    </p:spTree>
    <p:extLst>
      <p:ext uri="{BB962C8B-B14F-4D97-AF65-F5344CB8AC3E}">
        <p14:creationId xmlns:p14="http://schemas.microsoft.com/office/powerpoint/2010/main" val="42037321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9"/>
            <a:ext cx="9404723" cy="798566"/>
          </a:xfrm>
        </p:spPr>
        <p:txBody>
          <a:bodyPr/>
          <a:lstStyle/>
          <a:p>
            <a:r>
              <a:rPr lang="en-US" dirty="0"/>
              <a:t>5W2H model analyzation</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97509797"/>
              </p:ext>
            </p:extLst>
          </p:nvPr>
        </p:nvGraphicFramePr>
        <p:xfrm>
          <a:off x="646113" y="1460498"/>
          <a:ext cx="11128376" cy="4539248"/>
        </p:xfrm>
        <a:graphic>
          <a:graphicData uri="http://schemas.openxmlformats.org/drawingml/2006/table">
            <a:tbl>
              <a:tblPr firstRow="1" bandRow="1">
                <a:tableStyleId>{5C22544A-7EE6-4342-B048-85BDC9FD1C3A}</a:tableStyleId>
              </a:tblPr>
              <a:tblGrid>
                <a:gridCol w="3428582">
                  <a:extLst>
                    <a:ext uri="{9D8B030D-6E8A-4147-A177-3AD203B41FA5}">
                      <a16:colId xmlns:a16="http://schemas.microsoft.com/office/drawing/2014/main" val="3911241668"/>
                    </a:ext>
                  </a:extLst>
                </a:gridCol>
                <a:gridCol w="7699794">
                  <a:extLst>
                    <a:ext uri="{9D8B030D-6E8A-4147-A177-3AD203B41FA5}">
                      <a16:colId xmlns:a16="http://schemas.microsoft.com/office/drawing/2014/main" val="1963463525"/>
                    </a:ext>
                  </a:extLst>
                </a:gridCol>
              </a:tblGrid>
              <a:tr h="567406">
                <a:tc>
                  <a:txBody>
                    <a:bodyPr/>
                    <a:lstStyle/>
                    <a:p>
                      <a:pPr algn="ctr"/>
                      <a:r>
                        <a:rPr lang="en-US" dirty="0"/>
                        <a:t>Question</a:t>
                      </a:r>
                    </a:p>
                  </a:txBody>
                  <a:tcPr/>
                </a:tc>
                <a:tc>
                  <a:txBody>
                    <a:bodyPr/>
                    <a:lstStyle/>
                    <a:p>
                      <a:pPr algn="ctr"/>
                      <a:r>
                        <a:rPr lang="en-US" dirty="0"/>
                        <a:t>Insight</a:t>
                      </a:r>
                    </a:p>
                  </a:txBody>
                  <a:tcPr/>
                </a:tc>
                <a:extLst>
                  <a:ext uri="{0D108BD9-81ED-4DB2-BD59-A6C34878D82A}">
                    <a16:rowId xmlns:a16="http://schemas.microsoft.com/office/drawing/2014/main" val="2769594400"/>
                  </a:ext>
                </a:extLst>
              </a:tr>
              <a:tr h="567406">
                <a:tc>
                  <a:txBody>
                    <a:bodyPr/>
                    <a:lstStyle/>
                    <a:p>
                      <a:pPr algn="ctr"/>
                      <a:r>
                        <a:rPr lang="en-US" dirty="0"/>
                        <a:t>What</a:t>
                      </a:r>
                    </a:p>
                  </a:txBody>
                  <a:tcPr/>
                </a:tc>
                <a:tc>
                  <a:txBody>
                    <a:bodyPr/>
                    <a:lstStyle/>
                    <a:p>
                      <a:r>
                        <a:rPr lang="en-US" dirty="0"/>
                        <a:t>Declining the sales in-store</a:t>
                      </a:r>
                    </a:p>
                  </a:txBody>
                  <a:tcPr/>
                </a:tc>
                <a:extLst>
                  <a:ext uri="{0D108BD9-81ED-4DB2-BD59-A6C34878D82A}">
                    <a16:rowId xmlns:a16="http://schemas.microsoft.com/office/drawing/2014/main" val="3372232311"/>
                  </a:ext>
                </a:extLst>
              </a:tr>
              <a:tr h="567406">
                <a:tc>
                  <a:txBody>
                    <a:bodyPr/>
                    <a:lstStyle/>
                    <a:p>
                      <a:pPr algn="ctr"/>
                      <a:r>
                        <a:rPr lang="en-US" dirty="0"/>
                        <a:t>Why</a:t>
                      </a:r>
                    </a:p>
                  </a:txBody>
                  <a:tcPr/>
                </a:tc>
                <a:tc>
                  <a:txBody>
                    <a:bodyPr/>
                    <a:lstStyle/>
                    <a:p>
                      <a:r>
                        <a:rPr lang="en-US" dirty="0"/>
                        <a:t>Increasing cost, competition and weak digital presence</a:t>
                      </a:r>
                    </a:p>
                  </a:txBody>
                  <a:tcPr/>
                </a:tc>
                <a:extLst>
                  <a:ext uri="{0D108BD9-81ED-4DB2-BD59-A6C34878D82A}">
                    <a16:rowId xmlns:a16="http://schemas.microsoft.com/office/drawing/2014/main" val="4086487601"/>
                  </a:ext>
                </a:extLst>
              </a:tr>
              <a:tr h="567406">
                <a:tc>
                  <a:txBody>
                    <a:bodyPr/>
                    <a:lstStyle/>
                    <a:p>
                      <a:pPr algn="ctr"/>
                      <a:r>
                        <a:rPr lang="en-US" dirty="0"/>
                        <a:t>Where</a:t>
                      </a:r>
                    </a:p>
                  </a:txBody>
                  <a:tcPr/>
                </a:tc>
                <a:tc>
                  <a:txBody>
                    <a:bodyPr/>
                    <a:lstStyle/>
                    <a:p>
                      <a:r>
                        <a:rPr lang="en-US" dirty="0"/>
                        <a:t>The High Street Shop in Norwich</a:t>
                      </a:r>
                    </a:p>
                  </a:txBody>
                  <a:tcPr/>
                </a:tc>
                <a:extLst>
                  <a:ext uri="{0D108BD9-81ED-4DB2-BD59-A6C34878D82A}">
                    <a16:rowId xmlns:a16="http://schemas.microsoft.com/office/drawing/2014/main" val="2071119548"/>
                  </a:ext>
                </a:extLst>
              </a:tr>
              <a:tr h="567406">
                <a:tc>
                  <a:txBody>
                    <a:bodyPr/>
                    <a:lstStyle/>
                    <a:p>
                      <a:pPr algn="ctr"/>
                      <a:r>
                        <a:rPr lang="en-US" dirty="0"/>
                        <a:t>When</a:t>
                      </a:r>
                    </a:p>
                  </a:txBody>
                  <a:tcPr/>
                </a:tc>
                <a:tc>
                  <a:txBody>
                    <a:bodyPr/>
                    <a:lstStyle/>
                    <a:p>
                      <a:r>
                        <a:rPr lang="en-US" dirty="0"/>
                        <a:t>This occurred over the past 12 months</a:t>
                      </a:r>
                    </a:p>
                  </a:txBody>
                  <a:tcPr/>
                </a:tc>
                <a:extLst>
                  <a:ext uri="{0D108BD9-81ED-4DB2-BD59-A6C34878D82A}">
                    <a16:rowId xmlns:a16="http://schemas.microsoft.com/office/drawing/2014/main" val="2940607385"/>
                  </a:ext>
                </a:extLst>
              </a:tr>
              <a:tr h="567406">
                <a:tc>
                  <a:txBody>
                    <a:bodyPr/>
                    <a:lstStyle/>
                    <a:p>
                      <a:pPr algn="ctr"/>
                      <a:r>
                        <a:rPr lang="en-US" dirty="0"/>
                        <a:t>Who</a:t>
                      </a:r>
                    </a:p>
                  </a:txBody>
                  <a:tcPr/>
                </a:tc>
                <a:tc>
                  <a:txBody>
                    <a:bodyPr/>
                    <a:lstStyle/>
                    <a:p>
                      <a:r>
                        <a:rPr lang="en-US" dirty="0"/>
                        <a:t>Employees, owners and consumers</a:t>
                      </a:r>
                    </a:p>
                  </a:txBody>
                  <a:tcPr/>
                </a:tc>
                <a:extLst>
                  <a:ext uri="{0D108BD9-81ED-4DB2-BD59-A6C34878D82A}">
                    <a16:rowId xmlns:a16="http://schemas.microsoft.com/office/drawing/2014/main" val="3775964688"/>
                  </a:ext>
                </a:extLst>
              </a:tr>
              <a:tr h="567406">
                <a:tc>
                  <a:txBody>
                    <a:bodyPr/>
                    <a:lstStyle/>
                    <a:p>
                      <a:pPr algn="ctr"/>
                      <a:r>
                        <a:rPr lang="en-US" dirty="0"/>
                        <a:t>How</a:t>
                      </a:r>
                    </a:p>
                  </a:txBody>
                  <a:tcPr/>
                </a:tc>
                <a:tc>
                  <a:txBody>
                    <a:bodyPr/>
                    <a:lstStyle/>
                    <a:p>
                      <a:r>
                        <a:rPr lang="en-US" dirty="0"/>
                        <a:t>The minimized foot traffic and limited services online</a:t>
                      </a:r>
                    </a:p>
                  </a:txBody>
                  <a:tcPr/>
                </a:tc>
                <a:extLst>
                  <a:ext uri="{0D108BD9-81ED-4DB2-BD59-A6C34878D82A}">
                    <a16:rowId xmlns:a16="http://schemas.microsoft.com/office/drawing/2014/main" val="1076535190"/>
                  </a:ext>
                </a:extLst>
              </a:tr>
              <a:tr h="567406">
                <a:tc>
                  <a:txBody>
                    <a:bodyPr/>
                    <a:lstStyle/>
                    <a:p>
                      <a:pPr algn="ctr"/>
                      <a:r>
                        <a:rPr lang="en-US" dirty="0"/>
                        <a:t>How Much</a:t>
                      </a:r>
                    </a:p>
                  </a:txBody>
                  <a:tcPr/>
                </a:tc>
                <a:tc>
                  <a:txBody>
                    <a:bodyPr/>
                    <a:lstStyle/>
                    <a:p>
                      <a:r>
                        <a:rPr lang="en-US" dirty="0"/>
                        <a:t>30% drop in the sales in physical stores</a:t>
                      </a:r>
                    </a:p>
                  </a:txBody>
                  <a:tcPr/>
                </a:tc>
                <a:extLst>
                  <a:ext uri="{0D108BD9-81ED-4DB2-BD59-A6C34878D82A}">
                    <a16:rowId xmlns:a16="http://schemas.microsoft.com/office/drawing/2014/main" val="4041123084"/>
                  </a:ext>
                </a:extLst>
              </a:tr>
            </a:tbl>
          </a:graphicData>
        </a:graphic>
      </p:graphicFrame>
      <p:sp>
        <p:nvSpPr>
          <p:cNvPr id="6" name="Rectangle 5"/>
          <p:cNvSpPr/>
          <p:nvPr/>
        </p:nvSpPr>
        <p:spPr>
          <a:xfrm>
            <a:off x="4262492" y="6035949"/>
            <a:ext cx="4799712" cy="369332"/>
          </a:xfrm>
          <a:prstGeom prst="rect">
            <a:avLst/>
          </a:prstGeom>
        </p:spPr>
        <p:txBody>
          <a:bodyPr wrap="none">
            <a:spAutoFit/>
          </a:bodyPr>
          <a:lstStyle/>
          <a:p>
            <a:r>
              <a:rPr lang="en-US" dirty="0"/>
              <a:t>(Source: Aji, Bachtiar and Salamah, 2025)</a:t>
            </a:r>
          </a:p>
        </p:txBody>
      </p:sp>
    </p:spTree>
    <p:extLst>
      <p:ext uri="{BB962C8B-B14F-4D97-AF65-F5344CB8AC3E}">
        <p14:creationId xmlns:p14="http://schemas.microsoft.com/office/powerpoint/2010/main" val="581175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9"/>
            <a:ext cx="9404723" cy="798566"/>
          </a:xfrm>
        </p:spPr>
        <p:txBody>
          <a:bodyPr/>
          <a:lstStyle/>
          <a:p>
            <a:r>
              <a:rPr lang="en-US" dirty="0"/>
              <a:t>PESTEL analysis</a:t>
            </a:r>
          </a:p>
        </p:txBody>
      </p:sp>
      <p:sp>
        <p:nvSpPr>
          <p:cNvPr id="3" name="Content Placeholder 2"/>
          <p:cNvSpPr>
            <a:spLocks noGrp="1"/>
          </p:cNvSpPr>
          <p:nvPr>
            <p:ph idx="1"/>
          </p:nvPr>
        </p:nvSpPr>
        <p:spPr>
          <a:xfrm>
            <a:off x="646112" y="1459832"/>
            <a:ext cx="11128794" cy="4876800"/>
          </a:xfrm>
        </p:spPr>
        <p:txBody>
          <a:bodyPr>
            <a:normAutofit/>
          </a:bodyPr>
          <a:lstStyle/>
          <a:p>
            <a:r>
              <a:rPr lang="en-US" sz="2400" b="1" dirty="0"/>
              <a:t>Political Factors :</a:t>
            </a:r>
            <a:r>
              <a:rPr lang="en-US" sz="2400" dirty="0"/>
              <a:t> The Trade policies creating effect to the imports of flower</a:t>
            </a:r>
          </a:p>
          <a:p>
            <a:r>
              <a:rPr lang="en-US" sz="2400" b="1" dirty="0"/>
              <a:t>Economic Factors :</a:t>
            </a:r>
            <a:r>
              <a:rPr lang="en-US" sz="2400" dirty="0"/>
              <a:t> the inflation is increasing the cost of the supply and the customers of the organization is alternative that is cheaper.</a:t>
            </a:r>
          </a:p>
          <a:p>
            <a:r>
              <a:rPr lang="en-US" sz="2400" b="1" dirty="0"/>
              <a:t>Social Factors :</a:t>
            </a:r>
            <a:r>
              <a:rPr lang="en-US" sz="2400" dirty="0"/>
              <a:t> the increasing demand for online shopping convenience</a:t>
            </a:r>
          </a:p>
          <a:p>
            <a:r>
              <a:rPr lang="en-US" sz="2400" b="1" dirty="0"/>
              <a:t>Environmental Factors:</a:t>
            </a:r>
            <a:r>
              <a:rPr lang="en-US" sz="2400" dirty="0"/>
              <a:t> the expectations of sustainability from the consumers</a:t>
            </a:r>
          </a:p>
          <a:p>
            <a:r>
              <a:rPr lang="en-US" sz="2400" b="1" dirty="0"/>
              <a:t>Legal Factors:</a:t>
            </a:r>
            <a:r>
              <a:rPr lang="en-US" sz="2400" dirty="0"/>
              <a:t> the regulations are related to packaging and imports</a:t>
            </a:r>
          </a:p>
        </p:txBody>
      </p:sp>
      <p:sp>
        <p:nvSpPr>
          <p:cNvPr id="4" name="Rectangle 3"/>
          <p:cNvSpPr/>
          <p:nvPr/>
        </p:nvSpPr>
        <p:spPr>
          <a:xfrm>
            <a:off x="3638128" y="5316500"/>
            <a:ext cx="5115503" cy="369332"/>
          </a:xfrm>
          <a:prstGeom prst="rect">
            <a:avLst/>
          </a:prstGeom>
        </p:spPr>
        <p:txBody>
          <a:bodyPr wrap="none">
            <a:spAutoFit/>
          </a:bodyPr>
          <a:lstStyle/>
          <a:p>
            <a:r>
              <a:rPr lang="en-US" dirty="0"/>
              <a:t>Source: (Farlow-Williams and Williams, 2025)</a:t>
            </a:r>
          </a:p>
        </p:txBody>
      </p:sp>
    </p:spTree>
    <p:extLst>
      <p:ext uri="{BB962C8B-B14F-4D97-AF65-F5344CB8AC3E}">
        <p14:creationId xmlns:p14="http://schemas.microsoft.com/office/powerpoint/2010/main" val="5859403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3599" y="427130"/>
            <a:ext cx="9404723" cy="798566"/>
          </a:xfrm>
        </p:spPr>
        <p:txBody>
          <a:bodyPr/>
          <a:lstStyle/>
          <a:p>
            <a:r>
              <a:rPr lang="en-US" dirty="0"/>
              <a:t>Fish Bone Diagram</a:t>
            </a:r>
          </a:p>
        </p:txBody>
      </p:sp>
      <p:cxnSp>
        <p:nvCxnSpPr>
          <p:cNvPr id="57" name="Straight Connector 56">
            <a:extLst>
              <a:ext uri="{FF2B5EF4-FFF2-40B4-BE49-F238E27FC236}">
                <a16:creationId xmlns:a16="http://schemas.microsoft.com/office/drawing/2014/main" id="{728BFDAD-F3A9-4D24-9F1E-C766AF676814}"/>
              </a:ext>
            </a:extLst>
          </p:cNvPr>
          <p:cNvCxnSpPr>
            <a:cxnSpLocks/>
          </p:cNvCxnSpPr>
          <p:nvPr/>
        </p:nvCxnSpPr>
        <p:spPr>
          <a:xfrm flipV="1">
            <a:off x="1136147" y="3846707"/>
            <a:ext cx="9228060" cy="107838"/>
          </a:xfrm>
          <a:prstGeom prst="line">
            <a:avLst/>
          </a:prstGeom>
          <a:ln w="57150">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58" name="Rectangle 57">
            <a:extLst>
              <a:ext uri="{FF2B5EF4-FFF2-40B4-BE49-F238E27FC236}">
                <a16:creationId xmlns:a16="http://schemas.microsoft.com/office/drawing/2014/main" id="{76547948-87FF-4E38-8F31-69CA05A9B312}"/>
              </a:ext>
            </a:extLst>
          </p:cNvPr>
          <p:cNvSpPr/>
          <p:nvPr/>
        </p:nvSpPr>
        <p:spPr>
          <a:xfrm>
            <a:off x="10364207" y="3433011"/>
            <a:ext cx="1488767" cy="69905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Decline In-Store Sales</a:t>
            </a:r>
          </a:p>
        </p:txBody>
      </p:sp>
      <p:cxnSp>
        <p:nvCxnSpPr>
          <p:cNvPr id="59" name="Straight Connector 58">
            <a:extLst>
              <a:ext uri="{FF2B5EF4-FFF2-40B4-BE49-F238E27FC236}">
                <a16:creationId xmlns:a16="http://schemas.microsoft.com/office/drawing/2014/main" id="{262306B1-3B17-41FA-A7E6-4ABA813B8787}"/>
              </a:ext>
            </a:extLst>
          </p:cNvPr>
          <p:cNvCxnSpPr>
            <a:cxnSpLocks/>
          </p:cNvCxnSpPr>
          <p:nvPr/>
        </p:nvCxnSpPr>
        <p:spPr>
          <a:xfrm flipH="1" flipV="1">
            <a:off x="8363665" y="1752538"/>
            <a:ext cx="1263419" cy="2104191"/>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8F570014-EF86-49D5-9C1A-87381393CDB5}"/>
              </a:ext>
            </a:extLst>
          </p:cNvPr>
          <p:cNvCxnSpPr>
            <a:cxnSpLocks/>
          </p:cNvCxnSpPr>
          <p:nvPr/>
        </p:nvCxnSpPr>
        <p:spPr>
          <a:xfrm flipH="1" flipV="1">
            <a:off x="2670838" y="1752538"/>
            <a:ext cx="1273545" cy="2104192"/>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2EA9E828-8C5E-4667-8238-9EC545899F3F}"/>
              </a:ext>
            </a:extLst>
          </p:cNvPr>
          <p:cNvCxnSpPr>
            <a:cxnSpLocks/>
          </p:cNvCxnSpPr>
          <p:nvPr/>
        </p:nvCxnSpPr>
        <p:spPr>
          <a:xfrm flipV="1">
            <a:off x="1541653" y="3926609"/>
            <a:ext cx="1661818" cy="198546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6178E0D4-8A09-4967-A4EC-B130C7CFCBF0}"/>
              </a:ext>
            </a:extLst>
          </p:cNvPr>
          <p:cNvCxnSpPr>
            <a:cxnSpLocks/>
          </p:cNvCxnSpPr>
          <p:nvPr/>
        </p:nvCxnSpPr>
        <p:spPr>
          <a:xfrm flipV="1">
            <a:off x="8179749" y="3908641"/>
            <a:ext cx="1742196" cy="2104159"/>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63" name="Rectangle 62">
            <a:extLst>
              <a:ext uri="{FF2B5EF4-FFF2-40B4-BE49-F238E27FC236}">
                <a16:creationId xmlns:a16="http://schemas.microsoft.com/office/drawing/2014/main" id="{0EC98B80-1A1B-4BF0-833E-084BA2D139F7}"/>
              </a:ext>
            </a:extLst>
          </p:cNvPr>
          <p:cNvSpPr/>
          <p:nvPr/>
        </p:nvSpPr>
        <p:spPr>
          <a:xfrm>
            <a:off x="7458569" y="1244758"/>
            <a:ext cx="1584356" cy="429135"/>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a typeface="+mn-ea"/>
                <a:cs typeface="+mn-cs"/>
              </a:rPr>
              <a:t>Technology</a:t>
            </a:r>
          </a:p>
        </p:txBody>
      </p:sp>
      <p:sp>
        <p:nvSpPr>
          <p:cNvPr id="64" name="Rectangle 63">
            <a:extLst>
              <a:ext uri="{FF2B5EF4-FFF2-40B4-BE49-F238E27FC236}">
                <a16:creationId xmlns:a16="http://schemas.microsoft.com/office/drawing/2014/main" id="{64FDF276-55FC-4128-B258-0EF7311330F0}"/>
              </a:ext>
            </a:extLst>
          </p:cNvPr>
          <p:cNvSpPr/>
          <p:nvPr/>
        </p:nvSpPr>
        <p:spPr>
          <a:xfrm>
            <a:off x="1828643" y="1296281"/>
            <a:ext cx="1600200" cy="429135"/>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a typeface="+mn-ea"/>
                <a:cs typeface="+mn-cs"/>
              </a:rPr>
              <a:t>Market</a:t>
            </a:r>
          </a:p>
        </p:txBody>
      </p:sp>
      <p:sp>
        <p:nvSpPr>
          <p:cNvPr id="65" name="Rectangle 64">
            <a:extLst>
              <a:ext uri="{FF2B5EF4-FFF2-40B4-BE49-F238E27FC236}">
                <a16:creationId xmlns:a16="http://schemas.microsoft.com/office/drawing/2014/main" id="{4A971AB0-03EE-40CC-9C44-930F41373F91}"/>
              </a:ext>
            </a:extLst>
          </p:cNvPr>
          <p:cNvSpPr/>
          <p:nvPr/>
        </p:nvSpPr>
        <p:spPr>
          <a:xfrm>
            <a:off x="7303468" y="6022681"/>
            <a:ext cx="1600200" cy="429135"/>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ln w="0"/>
                <a:solidFill>
                  <a:prstClr val="black"/>
                </a:solidFill>
                <a:effectLst>
                  <a:outerShdw blurRad="38100" dist="19050" dir="2700000" algn="tl" rotWithShape="0">
                    <a:prstClr val="black">
                      <a:alpha val="40000"/>
                    </a:prstClr>
                  </a:outerShdw>
                </a:effectLst>
                <a:latin typeface="Calibri" panose="020F0502020204030204"/>
              </a:rPr>
              <a:t>Consumer Needs </a:t>
            </a:r>
            <a:endParaRPr kumimoji="0" lang="en-US" sz="16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ndParaRPr>
          </a:p>
        </p:txBody>
      </p:sp>
      <p:sp>
        <p:nvSpPr>
          <p:cNvPr id="66" name="Rectangle 65">
            <a:extLst>
              <a:ext uri="{FF2B5EF4-FFF2-40B4-BE49-F238E27FC236}">
                <a16:creationId xmlns:a16="http://schemas.microsoft.com/office/drawing/2014/main" id="{FF289630-13E3-4E3D-A1BE-246D861DAD58}"/>
              </a:ext>
            </a:extLst>
          </p:cNvPr>
          <p:cNvSpPr/>
          <p:nvPr/>
        </p:nvSpPr>
        <p:spPr>
          <a:xfrm>
            <a:off x="710408" y="5912075"/>
            <a:ext cx="1600200" cy="429135"/>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ln w="0"/>
                <a:solidFill>
                  <a:prstClr val="black"/>
                </a:solidFill>
                <a:effectLst>
                  <a:outerShdw blurRad="38100" dist="19050" dir="2700000" algn="tl" rotWithShape="0">
                    <a:prstClr val="black">
                      <a:alpha val="40000"/>
                    </a:prstClr>
                  </a:outerShdw>
                </a:effectLst>
                <a:latin typeface="Calibri" panose="020F0502020204030204"/>
              </a:rPr>
              <a:t>Location</a:t>
            </a:r>
            <a:endParaRPr kumimoji="0" lang="en-US"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ndParaRPr>
          </a:p>
        </p:txBody>
      </p:sp>
      <p:cxnSp>
        <p:nvCxnSpPr>
          <p:cNvPr id="67" name="Straight Connector 66">
            <a:extLst>
              <a:ext uri="{FF2B5EF4-FFF2-40B4-BE49-F238E27FC236}">
                <a16:creationId xmlns:a16="http://schemas.microsoft.com/office/drawing/2014/main" id="{09C7676A-4813-48CF-90F8-954E205EE54B}"/>
              </a:ext>
            </a:extLst>
          </p:cNvPr>
          <p:cNvCxnSpPr>
            <a:cxnSpLocks/>
          </p:cNvCxnSpPr>
          <p:nvPr/>
        </p:nvCxnSpPr>
        <p:spPr>
          <a:xfrm flipH="1">
            <a:off x="7153733" y="2001263"/>
            <a:ext cx="1361888" cy="361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59B4D79F-F672-4FC7-9CBB-E9365551C967}"/>
              </a:ext>
            </a:extLst>
          </p:cNvPr>
          <p:cNvCxnSpPr>
            <a:cxnSpLocks/>
          </p:cNvCxnSpPr>
          <p:nvPr/>
        </p:nvCxnSpPr>
        <p:spPr>
          <a:xfrm flipH="1">
            <a:off x="7626542" y="3160656"/>
            <a:ext cx="1640314" cy="1962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80410B9D-ED06-453B-9883-A217F6394FAC}"/>
              </a:ext>
            </a:extLst>
          </p:cNvPr>
          <p:cNvCxnSpPr>
            <a:cxnSpLocks/>
          </p:cNvCxnSpPr>
          <p:nvPr/>
        </p:nvCxnSpPr>
        <p:spPr>
          <a:xfrm flipV="1">
            <a:off x="4997922" y="3891271"/>
            <a:ext cx="1535484" cy="2020804"/>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71" name="Rectangle 70">
            <a:extLst>
              <a:ext uri="{FF2B5EF4-FFF2-40B4-BE49-F238E27FC236}">
                <a16:creationId xmlns:a16="http://schemas.microsoft.com/office/drawing/2014/main" id="{ADFE4C4A-F5CC-4DF2-898F-DA86794C1322}"/>
              </a:ext>
            </a:extLst>
          </p:cNvPr>
          <p:cNvSpPr/>
          <p:nvPr/>
        </p:nvSpPr>
        <p:spPr>
          <a:xfrm>
            <a:off x="4075902" y="5912075"/>
            <a:ext cx="1600200" cy="429135"/>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a typeface="+mn-ea"/>
                <a:cs typeface="+mn-cs"/>
              </a:rPr>
              <a:t>Costs</a:t>
            </a:r>
          </a:p>
        </p:txBody>
      </p:sp>
      <p:cxnSp>
        <p:nvCxnSpPr>
          <p:cNvPr id="72" name="Straight Connector 71">
            <a:extLst>
              <a:ext uri="{FF2B5EF4-FFF2-40B4-BE49-F238E27FC236}">
                <a16:creationId xmlns:a16="http://schemas.microsoft.com/office/drawing/2014/main" id="{DFB59D93-1904-479B-B9FA-52D9FA33D3EF}"/>
              </a:ext>
            </a:extLst>
          </p:cNvPr>
          <p:cNvCxnSpPr>
            <a:cxnSpLocks/>
          </p:cNvCxnSpPr>
          <p:nvPr/>
        </p:nvCxnSpPr>
        <p:spPr>
          <a:xfrm flipH="1" flipV="1">
            <a:off x="5028008" y="4218511"/>
            <a:ext cx="1234267" cy="1"/>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2136D816-ECA5-4BBE-9DDC-1E543314BBB1}"/>
              </a:ext>
            </a:extLst>
          </p:cNvPr>
          <p:cNvCxnSpPr>
            <a:cxnSpLocks/>
          </p:cNvCxnSpPr>
          <p:nvPr/>
        </p:nvCxnSpPr>
        <p:spPr>
          <a:xfrm flipH="1">
            <a:off x="4514578" y="5365712"/>
            <a:ext cx="860443"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ACE7A49A-58B9-4F30-BEB1-D959C304E999}"/>
              </a:ext>
            </a:extLst>
          </p:cNvPr>
          <p:cNvCxnSpPr>
            <a:cxnSpLocks/>
          </p:cNvCxnSpPr>
          <p:nvPr/>
        </p:nvCxnSpPr>
        <p:spPr>
          <a:xfrm flipH="1" flipV="1">
            <a:off x="7876052" y="4254466"/>
            <a:ext cx="1720886" cy="1252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2617BF41-818A-447B-B993-29AA4422CE0D}"/>
              </a:ext>
            </a:extLst>
          </p:cNvPr>
          <p:cNvCxnSpPr>
            <a:cxnSpLocks/>
          </p:cNvCxnSpPr>
          <p:nvPr/>
        </p:nvCxnSpPr>
        <p:spPr>
          <a:xfrm flipH="1" flipV="1">
            <a:off x="7303468" y="5697362"/>
            <a:ext cx="1115575" cy="2481"/>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DD5199BA-F7D8-4D0C-8CBA-29688B0CD264}"/>
              </a:ext>
            </a:extLst>
          </p:cNvPr>
          <p:cNvCxnSpPr>
            <a:cxnSpLocks/>
          </p:cNvCxnSpPr>
          <p:nvPr/>
        </p:nvCxnSpPr>
        <p:spPr>
          <a:xfrm flipH="1">
            <a:off x="2776342" y="2135595"/>
            <a:ext cx="154559" cy="333937"/>
          </a:xfrm>
          <a:prstGeom prst="line">
            <a:avLst/>
          </a:prstGeom>
          <a:ln w="28575">
            <a:solidFill>
              <a:srgbClr val="00B050"/>
            </a:solidFill>
          </a:ln>
        </p:spPr>
        <p:style>
          <a:lnRef idx="3">
            <a:schemeClr val="accent2"/>
          </a:lnRef>
          <a:fillRef idx="0">
            <a:schemeClr val="accent2"/>
          </a:fillRef>
          <a:effectRef idx="2">
            <a:schemeClr val="accent2"/>
          </a:effectRef>
          <a:fontRef idx="minor">
            <a:schemeClr val="tx1"/>
          </a:fontRef>
        </p:style>
      </p:cxnSp>
      <p:cxnSp>
        <p:nvCxnSpPr>
          <p:cNvPr id="77" name="Straight Connector 76">
            <a:extLst>
              <a:ext uri="{FF2B5EF4-FFF2-40B4-BE49-F238E27FC236}">
                <a16:creationId xmlns:a16="http://schemas.microsoft.com/office/drawing/2014/main" id="{7CE573AD-853E-4988-907E-AC23F9C58D50}"/>
              </a:ext>
            </a:extLst>
          </p:cNvPr>
          <p:cNvCxnSpPr>
            <a:cxnSpLocks/>
          </p:cNvCxnSpPr>
          <p:nvPr/>
        </p:nvCxnSpPr>
        <p:spPr>
          <a:xfrm flipH="1">
            <a:off x="1952893" y="2481192"/>
            <a:ext cx="792627" cy="0"/>
          </a:xfrm>
          <a:prstGeom prst="line">
            <a:avLst/>
          </a:prstGeom>
          <a:ln w="28575">
            <a:solidFill>
              <a:srgbClr val="00B050"/>
            </a:solidFill>
          </a:ln>
        </p:spPr>
        <p:style>
          <a:lnRef idx="3">
            <a:schemeClr val="accent2"/>
          </a:lnRef>
          <a:fillRef idx="0">
            <a:schemeClr val="accent2"/>
          </a:fillRef>
          <a:effectRef idx="2">
            <a:schemeClr val="accent2"/>
          </a:effectRef>
          <a:fontRef idx="minor">
            <a:schemeClr val="tx1"/>
          </a:fontRef>
        </p:style>
      </p:cxnSp>
      <p:cxnSp>
        <p:nvCxnSpPr>
          <p:cNvPr id="78" name="Straight Connector 77">
            <a:extLst>
              <a:ext uri="{FF2B5EF4-FFF2-40B4-BE49-F238E27FC236}">
                <a16:creationId xmlns:a16="http://schemas.microsoft.com/office/drawing/2014/main" id="{F2066E32-6CA9-46F2-817A-549FEE8B6467}"/>
              </a:ext>
            </a:extLst>
          </p:cNvPr>
          <p:cNvCxnSpPr>
            <a:cxnSpLocks/>
          </p:cNvCxnSpPr>
          <p:nvPr/>
        </p:nvCxnSpPr>
        <p:spPr>
          <a:xfrm flipH="1">
            <a:off x="3222735" y="2957980"/>
            <a:ext cx="154559" cy="333937"/>
          </a:xfrm>
          <a:prstGeom prst="line">
            <a:avLst/>
          </a:prstGeom>
          <a:ln w="28575">
            <a:solidFill>
              <a:srgbClr val="00B050"/>
            </a:solidFill>
          </a:ln>
        </p:spPr>
        <p:style>
          <a:lnRef idx="3">
            <a:schemeClr val="accent2"/>
          </a:lnRef>
          <a:fillRef idx="0">
            <a:schemeClr val="accent2"/>
          </a:fillRef>
          <a:effectRef idx="2">
            <a:schemeClr val="accent2"/>
          </a:effectRef>
          <a:fontRef idx="minor">
            <a:schemeClr val="tx1"/>
          </a:fontRef>
        </p:style>
      </p:cxnSp>
      <p:cxnSp>
        <p:nvCxnSpPr>
          <p:cNvPr id="79" name="Straight Connector 78">
            <a:extLst>
              <a:ext uri="{FF2B5EF4-FFF2-40B4-BE49-F238E27FC236}">
                <a16:creationId xmlns:a16="http://schemas.microsoft.com/office/drawing/2014/main" id="{48FC6F63-A229-487B-840F-0C8F9CA610A0}"/>
              </a:ext>
            </a:extLst>
          </p:cNvPr>
          <p:cNvCxnSpPr>
            <a:cxnSpLocks/>
          </p:cNvCxnSpPr>
          <p:nvPr/>
        </p:nvCxnSpPr>
        <p:spPr>
          <a:xfrm flipH="1">
            <a:off x="2445006" y="3303577"/>
            <a:ext cx="792627" cy="0"/>
          </a:xfrm>
          <a:prstGeom prst="line">
            <a:avLst/>
          </a:prstGeom>
          <a:ln w="28575">
            <a:solidFill>
              <a:srgbClr val="00B050"/>
            </a:solidFill>
          </a:ln>
        </p:spPr>
        <p:style>
          <a:lnRef idx="3">
            <a:schemeClr val="accent2"/>
          </a:lnRef>
          <a:fillRef idx="0">
            <a:schemeClr val="accent2"/>
          </a:fillRef>
          <a:effectRef idx="2">
            <a:schemeClr val="accent2"/>
          </a:effectRef>
          <a:fontRef idx="minor">
            <a:schemeClr val="tx1"/>
          </a:fontRef>
        </p:style>
      </p:cxnSp>
      <p:cxnSp>
        <p:nvCxnSpPr>
          <p:cNvPr id="81" name="Straight Connector 80">
            <a:extLst>
              <a:ext uri="{FF2B5EF4-FFF2-40B4-BE49-F238E27FC236}">
                <a16:creationId xmlns:a16="http://schemas.microsoft.com/office/drawing/2014/main" id="{221F2E1E-BE37-46FA-ABD8-6AB9581948D5}"/>
              </a:ext>
            </a:extLst>
          </p:cNvPr>
          <p:cNvCxnSpPr>
            <a:cxnSpLocks/>
          </p:cNvCxnSpPr>
          <p:nvPr/>
        </p:nvCxnSpPr>
        <p:spPr>
          <a:xfrm flipH="1">
            <a:off x="539889" y="5183774"/>
            <a:ext cx="1496084" cy="94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84" name="Rectangle 83"/>
          <p:cNvSpPr/>
          <p:nvPr/>
        </p:nvSpPr>
        <p:spPr>
          <a:xfrm>
            <a:off x="517222" y="1889178"/>
            <a:ext cx="1578793" cy="563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Online Flower Retailers</a:t>
            </a:r>
          </a:p>
        </p:txBody>
      </p:sp>
      <p:sp>
        <p:nvSpPr>
          <p:cNvPr id="110" name="Rectangle 109"/>
          <p:cNvSpPr/>
          <p:nvPr/>
        </p:nvSpPr>
        <p:spPr>
          <a:xfrm>
            <a:off x="710408" y="3005595"/>
            <a:ext cx="1727525" cy="563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New Competitors Locally</a:t>
            </a:r>
          </a:p>
        </p:txBody>
      </p:sp>
      <p:sp>
        <p:nvSpPr>
          <p:cNvPr id="111" name="Rectangle 110"/>
          <p:cNvSpPr/>
          <p:nvPr/>
        </p:nvSpPr>
        <p:spPr>
          <a:xfrm>
            <a:off x="5564759" y="1737998"/>
            <a:ext cx="1578793" cy="563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Website That is Outdated</a:t>
            </a:r>
          </a:p>
        </p:txBody>
      </p:sp>
      <p:sp>
        <p:nvSpPr>
          <p:cNvPr id="112" name="Rectangle 111"/>
          <p:cNvSpPr/>
          <p:nvPr/>
        </p:nvSpPr>
        <p:spPr>
          <a:xfrm>
            <a:off x="5676102" y="2923178"/>
            <a:ext cx="1947479" cy="563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Digital Marketing is Weak</a:t>
            </a:r>
          </a:p>
        </p:txBody>
      </p:sp>
      <p:sp>
        <p:nvSpPr>
          <p:cNvPr id="113" name="Rectangle 112"/>
          <p:cNvSpPr/>
          <p:nvPr/>
        </p:nvSpPr>
        <p:spPr>
          <a:xfrm>
            <a:off x="199007" y="4620971"/>
            <a:ext cx="1578793" cy="563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Minimized High Street Activity</a:t>
            </a:r>
          </a:p>
        </p:txBody>
      </p:sp>
      <p:sp>
        <p:nvSpPr>
          <p:cNvPr id="114" name="Rectangle 113"/>
          <p:cNvSpPr/>
          <p:nvPr/>
        </p:nvSpPr>
        <p:spPr>
          <a:xfrm>
            <a:off x="6533407" y="4078961"/>
            <a:ext cx="1982214" cy="563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Demand for the Delivery Services </a:t>
            </a:r>
          </a:p>
        </p:txBody>
      </p:sp>
      <p:sp>
        <p:nvSpPr>
          <p:cNvPr id="115" name="Rectangle 114"/>
          <p:cNvSpPr/>
          <p:nvPr/>
        </p:nvSpPr>
        <p:spPr>
          <a:xfrm>
            <a:off x="3377294" y="4006985"/>
            <a:ext cx="1708667" cy="563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The Flower Prices Increased</a:t>
            </a:r>
          </a:p>
        </p:txBody>
      </p:sp>
      <p:sp>
        <p:nvSpPr>
          <p:cNvPr id="116" name="Rectangle 115"/>
          <p:cNvSpPr/>
          <p:nvPr/>
        </p:nvSpPr>
        <p:spPr>
          <a:xfrm>
            <a:off x="2592898" y="4848687"/>
            <a:ext cx="1926632" cy="7120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Sustainable Materials that are Expensive</a:t>
            </a:r>
          </a:p>
        </p:txBody>
      </p:sp>
      <p:sp>
        <p:nvSpPr>
          <p:cNvPr id="117" name="Rectangle 116"/>
          <p:cNvSpPr/>
          <p:nvPr/>
        </p:nvSpPr>
        <p:spPr>
          <a:xfrm>
            <a:off x="5830637" y="5131861"/>
            <a:ext cx="2045415" cy="7317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Desire for the options for Subscription</a:t>
            </a:r>
          </a:p>
        </p:txBody>
      </p:sp>
      <p:sp>
        <p:nvSpPr>
          <p:cNvPr id="118" name="Rectangle 117"/>
          <p:cNvSpPr/>
          <p:nvPr/>
        </p:nvSpPr>
        <p:spPr>
          <a:xfrm>
            <a:off x="4652269" y="6435624"/>
            <a:ext cx="3260829" cy="369332"/>
          </a:xfrm>
          <a:prstGeom prst="rect">
            <a:avLst/>
          </a:prstGeom>
        </p:spPr>
        <p:txBody>
          <a:bodyPr wrap="none">
            <a:spAutoFit/>
          </a:bodyPr>
          <a:lstStyle/>
          <a:p>
            <a:r>
              <a:rPr lang="en-US" dirty="0"/>
              <a:t>Source: (Munawaroh, 2023)</a:t>
            </a:r>
          </a:p>
        </p:txBody>
      </p:sp>
    </p:spTree>
    <p:extLst>
      <p:ext uri="{BB962C8B-B14F-4D97-AF65-F5344CB8AC3E}">
        <p14:creationId xmlns:p14="http://schemas.microsoft.com/office/powerpoint/2010/main" val="41568392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9"/>
            <a:ext cx="9404723" cy="798566"/>
          </a:xfrm>
        </p:spPr>
        <p:txBody>
          <a:bodyPr/>
          <a:lstStyle/>
          <a:p>
            <a:r>
              <a:rPr lang="en-US" dirty="0"/>
              <a:t>key findings </a:t>
            </a:r>
          </a:p>
        </p:txBody>
      </p:sp>
      <p:sp>
        <p:nvSpPr>
          <p:cNvPr id="3" name="Content Placeholder 2"/>
          <p:cNvSpPr>
            <a:spLocks noGrp="1"/>
          </p:cNvSpPr>
          <p:nvPr>
            <p:ph idx="1"/>
          </p:nvPr>
        </p:nvSpPr>
        <p:spPr>
          <a:xfrm>
            <a:off x="646112" y="1459832"/>
            <a:ext cx="11128794" cy="4876800"/>
          </a:xfrm>
        </p:spPr>
        <p:txBody>
          <a:bodyPr/>
          <a:lstStyle/>
          <a:p>
            <a:pPr marL="0" indent="0">
              <a:buNone/>
            </a:pPr>
            <a:r>
              <a:rPr lang="en-US" b="1" dirty="0"/>
              <a:t>Main findings from the presentation:</a:t>
            </a:r>
          </a:p>
          <a:p>
            <a:r>
              <a:rPr lang="en-US" dirty="0"/>
              <a:t>Declining of the foot traffic in High Street</a:t>
            </a:r>
          </a:p>
          <a:p>
            <a:r>
              <a:rPr lang="en-US" dirty="0"/>
              <a:t>The stronger competition from retailers online</a:t>
            </a:r>
          </a:p>
          <a:p>
            <a:r>
              <a:rPr lang="en-US" dirty="0"/>
              <a:t>The increasing cost of operations and supply</a:t>
            </a:r>
          </a:p>
          <a:p>
            <a:r>
              <a:rPr lang="en-US" dirty="0"/>
              <a:t>The digital marketing is weak and the online present is also weak</a:t>
            </a:r>
          </a:p>
          <a:p>
            <a:r>
              <a:rPr lang="en-US" dirty="0"/>
              <a:t>The changing expectations and behavior of the consumers for convenience</a:t>
            </a:r>
          </a:p>
        </p:txBody>
      </p:sp>
    </p:spTree>
    <p:extLst>
      <p:ext uri="{BB962C8B-B14F-4D97-AF65-F5344CB8AC3E}">
        <p14:creationId xmlns:p14="http://schemas.microsoft.com/office/powerpoint/2010/main" val="20741447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2" y="452719"/>
            <a:ext cx="9404723" cy="798566"/>
          </a:xfrm>
        </p:spPr>
        <p:txBody>
          <a:bodyPr/>
          <a:lstStyle/>
          <a:p>
            <a:r>
              <a:rPr lang="en-US" dirty="0"/>
              <a:t>References</a:t>
            </a:r>
          </a:p>
        </p:txBody>
      </p:sp>
      <p:sp>
        <p:nvSpPr>
          <p:cNvPr id="3" name="Content Placeholder 2"/>
          <p:cNvSpPr>
            <a:spLocks noGrp="1"/>
          </p:cNvSpPr>
          <p:nvPr>
            <p:ph idx="1"/>
          </p:nvPr>
        </p:nvSpPr>
        <p:spPr>
          <a:xfrm>
            <a:off x="646112" y="1459832"/>
            <a:ext cx="11128794" cy="4876800"/>
          </a:xfrm>
        </p:spPr>
        <p:txBody>
          <a:bodyPr/>
          <a:lstStyle/>
          <a:p>
            <a:r>
              <a:rPr lang="en-US" dirty="0" err="1"/>
              <a:t>Suwartono</a:t>
            </a:r>
            <a:r>
              <a:rPr lang="en-US" dirty="0"/>
              <a:t>, T. and </a:t>
            </a:r>
            <a:r>
              <a:rPr lang="en-US" dirty="0" err="1"/>
              <a:t>Furqon</a:t>
            </a:r>
            <a:r>
              <a:rPr lang="en-US" dirty="0"/>
              <a:t>, M., 2021. Presentation content </a:t>
            </a:r>
            <a:r>
              <a:rPr lang="en-US" dirty="0" err="1"/>
              <a:t>structuredness</a:t>
            </a:r>
            <a:r>
              <a:rPr lang="en-US" dirty="0"/>
              <a:t>: How does it affect the audience?. </a:t>
            </a:r>
            <a:r>
              <a:rPr lang="en-US" i="1" dirty="0" err="1"/>
              <a:t>Jurnal</a:t>
            </a:r>
            <a:r>
              <a:rPr lang="en-US" i="1" dirty="0"/>
              <a:t> </a:t>
            </a:r>
            <a:r>
              <a:rPr lang="en-US" i="1" dirty="0" err="1"/>
              <a:t>Ilmiah</a:t>
            </a:r>
            <a:r>
              <a:rPr lang="en-US" i="1" dirty="0"/>
              <a:t> </a:t>
            </a:r>
            <a:r>
              <a:rPr lang="en-US" i="1" dirty="0" err="1"/>
              <a:t>Pendidikan</a:t>
            </a:r>
            <a:r>
              <a:rPr lang="en-US" i="1" dirty="0"/>
              <a:t> </a:t>
            </a:r>
            <a:r>
              <a:rPr lang="en-US" i="1" dirty="0" err="1"/>
              <a:t>dan</a:t>
            </a:r>
            <a:r>
              <a:rPr lang="en-US" i="1" dirty="0"/>
              <a:t> </a:t>
            </a:r>
            <a:r>
              <a:rPr lang="en-US" i="1" dirty="0" err="1"/>
              <a:t>Pembelajaran</a:t>
            </a:r>
            <a:r>
              <a:rPr lang="en-US" dirty="0"/>
              <a:t>, </a:t>
            </a:r>
            <a:r>
              <a:rPr lang="en-US" i="1" dirty="0"/>
              <a:t>5</a:t>
            </a:r>
            <a:r>
              <a:rPr lang="en-US" dirty="0"/>
              <a:t>(3), pp.446-454.</a:t>
            </a:r>
          </a:p>
          <a:p>
            <a:r>
              <a:rPr lang="en-US" dirty="0"/>
              <a:t>Block, M., </a:t>
            </a:r>
            <a:r>
              <a:rPr lang="en-US" dirty="0" err="1"/>
              <a:t>Mulhern</a:t>
            </a:r>
            <a:r>
              <a:rPr lang="en-US" dirty="0"/>
              <a:t>, F., DeGaris, L. and Schultz, D., 2025. Key Trends in Shopping Behavior. In </a:t>
            </a:r>
            <a:r>
              <a:rPr lang="en-US" i="1" dirty="0"/>
              <a:t>Rethinking Retail: A Marketer’s Guide to Decoding Consumer Preference through Data Analytics</a:t>
            </a:r>
            <a:r>
              <a:rPr lang="en-US" dirty="0"/>
              <a:t> (pp. 21-26). Cham: Springer Nature Switzerland.</a:t>
            </a:r>
          </a:p>
          <a:p>
            <a:r>
              <a:rPr lang="en-US" dirty="0" err="1"/>
              <a:t>Aji</a:t>
            </a:r>
            <a:r>
              <a:rPr lang="en-US" dirty="0"/>
              <a:t>, A.A., </a:t>
            </a:r>
            <a:r>
              <a:rPr lang="en-US" dirty="0" err="1"/>
              <a:t>Bachtiar</a:t>
            </a:r>
            <a:r>
              <a:rPr lang="en-US" dirty="0"/>
              <a:t>, R.R. and </a:t>
            </a:r>
            <a:r>
              <a:rPr lang="en-US" dirty="0" err="1"/>
              <a:t>Salamah</a:t>
            </a:r>
            <a:r>
              <a:rPr lang="en-US" dirty="0"/>
              <a:t>, A., 2025, December. Analysis of Customer Path on The Purchase’s Decision of Flower Bouquets at Lily Florist. In </a:t>
            </a:r>
            <a:r>
              <a:rPr lang="en-US" i="1" dirty="0"/>
              <a:t>4th International Conference on Economic, Business, and Accounting Studies (ICEBAST 2025)</a:t>
            </a:r>
            <a:r>
              <a:rPr lang="en-US" dirty="0"/>
              <a:t> (pp. 67-89). Atlantis Press.</a:t>
            </a:r>
          </a:p>
          <a:p>
            <a:r>
              <a:rPr lang="en-US" dirty="0"/>
              <a:t>Farlow-Williams, J. and Williams, M., 2025. Analysis of a Marketing Strategy in the Australian Floral Sector: A Case Study. </a:t>
            </a:r>
            <a:r>
              <a:rPr lang="en-US" i="1" dirty="0"/>
              <a:t>Journal of New Business Ideas &amp; Trends</a:t>
            </a:r>
            <a:r>
              <a:rPr lang="en-US" dirty="0"/>
              <a:t>, </a:t>
            </a:r>
            <a:r>
              <a:rPr lang="en-US" i="1" dirty="0"/>
              <a:t>23</a:t>
            </a:r>
            <a:r>
              <a:rPr lang="en-US" dirty="0"/>
              <a:t>(1).</a:t>
            </a:r>
          </a:p>
          <a:p>
            <a:r>
              <a:rPr lang="en-US" dirty="0" err="1"/>
              <a:t>Munawaroh</a:t>
            </a:r>
            <a:r>
              <a:rPr lang="en-US" dirty="0"/>
              <a:t>, M., 2023, December. Business Assistance in Analyzing the Causes of the Decline in Sales and the Solution using the Fishbone Diagram. In </a:t>
            </a:r>
            <a:r>
              <a:rPr lang="en-US" i="1" dirty="0"/>
              <a:t>Proceeding International Conference of Community Service</a:t>
            </a:r>
            <a:r>
              <a:rPr lang="en-US" dirty="0"/>
              <a:t> (Vol. 1, No. 2).</a:t>
            </a:r>
          </a:p>
        </p:txBody>
      </p:sp>
    </p:spTree>
    <p:extLst>
      <p:ext uri="{BB962C8B-B14F-4D97-AF65-F5344CB8AC3E}">
        <p14:creationId xmlns:p14="http://schemas.microsoft.com/office/powerpoint/2010/main" val="30408074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373545"/>
      </a:dk2>
      <a:lt2>
        <a:srgbClr val="BCD0E0"/>
      </a:lt2>
      <a:accent1>
        <a:srgbClr val="3494BA"/>
      </a:accent1>
      <a:accent2>
        <a:srgbClr val="58B6C0"/>
      </a:accent2>
      <a:accent3>
        <a:srgbClr val="75BDA7"/>
      </a:accent3>
      <a:accent4>
        <a:srgbClr val="7A8C8E"/>
      </a:accent4>
      <a:accent5>
        <a:srgbClr val="84ACB6"/>
      </a:accent5>
      <a:accent6>
        <a:srgbClr val="6793CD"/>
      </a:accent6>
      <a:hlink>
        <a:srgbClr val="6B9F25"/>
      </a:hlink>
      <a:folHlink>
        <a:srgbClr val="9F6715"/>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913DB040-6816-4415-960D-8178C78575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Savon</Template>
  <TotalTime>128</TotalTime>
  <Words>1277</Words>
  <Application>Microsoft Office PowerPoint</Application>
  <PresentationFormat>Widescreen</PresentationFormat>
  <Paragraphs>105</Paragraphs>
  <Slides>8</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Century Gothic</vt:lpstr>
      <vt:lpstr>Savon</vt:lpstr>
      <vt:lpstr>Problem Solving and Decision Making</vt:lpstr>
      <vt:lpstr>The Context and Structure of Presentation</vt:lpstr>
      <vt:lpstr>Nature and Scope of the Issue</vt:lpstr>
      <vt:lpstr>5W2H model analyzation</vt:lpstr>
      <vt:lpstr>PESTEL analysis</vt:lpstr>
      <vt:lpstr>Fish Bone Diagram</vt:lpstr>
      <vt:lpstr>key findings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Solving and Decision Making</dc:title>
  <dc:creator>USER</dc:creator>
  <cp:lastModifiedBy>Moorche</cp:lastModifiedBy>
  <cp:revision>14</cp:revision>
  <dcterms:created xsi:type="dcterms:W3CDTF">2026-03-10T21:40:23Z</dcterms:created>
  <dcterms:modified xsi:type="dcterms:W3CDTF">2026-03-15T10:17:29Z</dcterms:modified>
</cp:coreProperties>
</file>