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7" r:id="rId3"/>
    <p:sldId id="258" r:id="rId4"/>
    <p:sldId id="263" r:id="rId5"/>
    <p:sldId id="259" r:id="rId6"/>
    <p:sldId id="260" r:id="rId7"/>
    <p:sldId id="261" r:id="rId8"/>
    <p:sldId id="264" r:id="rId9"/>
    <p:sldId id="262"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11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10/22/2023</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914400"/>
            <a:ext cx="7772400" cy="2057400"/>
          </a:xfrm>
        </p:spPr>
        <p:txBody>
          <a:bodyPr>
            <a:normAutofit/>
          </a:bodyPr>
          <a:lstStyle/>
          <a:p>
            <a:r>
              <a:rPr lang="en-US" sz="3600" b="1" dirty="0" smtClean="0">
                <a:latin typeface="Comic Sans MS" pitchFamily="66" charset="0"/>
              </a:rPr>
              <a:t>The role and importance of quality service, hospitality, and guest services within the hotel Industry</a:t>
            </a:r>
            <a:endParaRPr lang="en-US" sz="3600" b="1" dirty="0">
              <a:latin typeface="Comic Sans MS" pitchFamily="66" charset="0"/>
            </a:endParaRPr>
          </a:p>
        </p:txBody>
      </p:sp>
      <p:sp>
        <p:nvSpPr>
          <p:cNvPr id="3" name="Subtitle 2"/>
          <p:cNvSpPr>
            <a:spLocks noGrp="1"/>
          </p:cNvSpPr>
          <p:nvPr>
            <p:ph type="subTitle" idx="1"/>
          </p:nvPr>
        </p:nvSpPr>
        <p:spPr>
          <a:xfrm>
            <a:off x="0" y="5791200"/>
            <a:ext cx="3733800" cy="762000"/>
          </a:xfrm>
        </p:spPr>
        <p:txBody>
          <a:bodyPr>
            <a:normAutofit fontScale="92500"/>
          </a:bodyPr>
          <a:lstStyle/>
          <a:p>
            <a:r>
              <a:rPr lang="en-US" sz="1600" dirty="0" smtClean="0"/>
              <a:t>Hospitality and Guest Services-BMIH4003</a:t>
            </a:r>
          </a:p>
          <a:p>
            <a:r>
              <a:rPr lang="en-US" sz="1600" dirty="0" smtClean="0"/>
              <a:t>Lecturer: Charlotte Joyner</a:t>
            </a:r>
          </a:p>
          <a:p>
            <a:endParaRPr lang="en-US" dirty="0"/>
          </a:p>
        </p:txBody>
      </p:sp>
      <p:sp>
        <p:nvSpPr>
          <p:cNvPr id="4" name="Subtitle 2"/>
          <p:cNvSpPr txBox="1">
            <a:spLocks/>
          </p:cNvSpPr>
          <p:nvPr/>
        </p:nvSpPr>
        <p:spPr>
          <a:xfrm>
            <a:off x="6096000" y="5486400"/>
            <a:ext cx="3048000" cy="1371600"/>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err="1" smtClean="0">
                <a:ln>
                  <a:noFill/>
                </a:ln>
                <a:solidFill>
                  <a:schemeClr val="tx1">
                    <a:tint val="75000"/>
                  </a:schemeClr>
                </a:solidFill>
                <a:effectLst/>
                <a:uLnTx/>
                <a:uFillTx/>
                <a:latin typeface="+mn-lt"/>
                <a:ea typeface="+mn-ea"/>
                <a:cs typeface="+mn-cs"/>
              </a:rPr>
              <a:t>Loredana</a:t>
            </a:r>
            <a:r>
              <a:rPr kumimoji="0" lang="en-US" sz="2000" b="0" i="0" u="none" strike="noStrike" kern="1200" cap="none" spc="0" normalizeH="0" baseline="0" noProof="0" dirty="0" smtClean="0">
                <a:ln>
                  <a:noFill/>
                </a:ln>
                <a:solidFill>
                  <a:schemeClr val="tx1">
                    <a:tint val="75000"/>
                  </a:schemeClr>
                </a:solidFill>
                <a:effectLst/>
                <a:uLnTx/>
                <a:uFillTx/>
                <a:latin typeface="+mn-lt"/>
                <a:ea typeface="+mn-ea"/>
                <a:cs typeface="+mn-cs"/>
              </a:rPr>
              <a:t>-Marina</a:t>
            </a:r>
            <a:r>
              <a:rPr kumimoji="0" lang="en-US" sz="2000" b="0" i="0" u="none" strike="noStrike" kern="1200" cap="none" spc="0" normalizeH="0" noProof="0" dirty="0" smtClean="0">
                <a:ln>
                  <a:noFill/>
                </a:ln>
                <a:solidFill>
                  <a:schemeClr val="tx1">
                    <a:tint val="75000"/>
                  </a:schemeClr>
                </a:solidFill>
                <a:effectLst/>
                <a:uLnTx/>
                <a:uFillTx/>
                <a:latin typeface="+mn-lt"/>
                <a:ea typeface="+mn-ea"/>
                <a:cs typeface="+mn-cs"/>
              </a:rPr>
              <a:t> Pal</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000" baseline="0" dirty="0" smtClean="0">
                <a:solidFill>
                  <a:schemeClr val="tx1">
                    <a:tint val="75000"/>
                  </a:schemeClr>
                </a:solidFill>
              </a:rPr>
              <a:t>Student</a:t>
            </a:r>
            <a:r>
              <a:rPr lang="en-US" sz="2000" dirty="0" smtClean="0">
                <a:solidFill>
                  <a:schemeClr val="tx1">
                    <a:tint val="75000"/>
                  </a:schemeClr>
                </a:solidFill>
              </a:rPr>
              <a:t> ID:2222512</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smtClean="0">
                <a:ln>
                  <a:noFill/>
                </a:ln>
                <a:solidFill>
                  <a:schemeClr val="tx1">
                    <a:tint val="75000"/>
                  </a:schemeClr>
                </a:solidFill>
                <a:effectLst/>
                <a:uLnTx/>
                <a:uFillTx/>
                <a:latin typeface="+mn-lt"/>
                <a:ea typeface="+mn-ea"/>
                <a:cs typeface="+mn-cs"/>
              </a:rPr>
              <a:t>22 October 2023</a:t>
            </a:r>
            <a:endParaRPr kumimoji="0" lang="en-US" sz="20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7" name="Title 1"/>
          <p:cNvSpPr txBox="1">
            <a:spLocks/>
          </p:cNvSpPr>
          <p:nvPr/>
        </p:nvSpPr>
        <p:spPr>
          <a:xfrm>
            <a:off x="609600" y="2667000"/>
            <a:ext cx="7772400" cy="2438400"/>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2400" b="1" i="0" u="none" strike="noStrike" kern="1200" cap="none" spc="0" normalizeH="0" baseline="0" noProof="0" dirty="0">
              <a:ln>
                <a:noFill/>
              </a:ln>
              <a:solidFill>
                <a:schemeClr val="tx1"/>
              </a:solidFill>
              <a:effectLst/>
              <a:uLnTx/>
              <a:uFillTx/>
              <a:latin typeface="Comic Sans MS" pitchFamily="66" charset="0"/>
              <a:ea typeface="+mj-ea"/>
              <a:cs typeface="+mj-cs"/>
            </a:endParaRPr>
          </a:p>
        </p:txBody>
      </p:sp>
      <p:pic>
        <p:nvPicPr>
          <p:cNvPr id="8" name="Picture 7" descr="Screenshot 2023-10-22 134738.png"/>
          <p:cNvPicPr>
            <a:picLocks noChangeAspect="1"/>
          </p:cNvPicPr>
          <p:nvPr/>
        </p:nvPicPr>
        <p:blipFill>
          <a:blip r:embed="rId2"/>
          <a:stretch>
            <a:fillRect/>
          </a:stretch>
        </p:blipFill>
        <p:spPr>
          <a:xfrm>
            <a:off x="2819400" y="3352800"/>
            <a:ext cx="3276600" cy="1453662"/>
          </a:xfrm>
          <a:prstGeom prst="rect">
            <a:avLst/>
          </a:prstGeom>
          <a:ln>
            <a:noFill/>
          </a:ln>
          <a:effectLst>
            <a:softEdge rad="112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 table</a:t>
            </a:r>
            <a:endParaRPr lang="en-US" dirty="0"/>
          </a:p>
        </p:txBody>
      </p:sp>
      <p:sp>
        <p:nvSpPr>
          <p:cNvPr id="3" name="Content Placeholder 2"/>
          <p:cNvSpPr>
            <a:spLocks noGrp="1"/>
          </p:cNvSpPr>
          <p:nvPr>
            <p:ph idx="1"/>
          </p:nvPr>
        </p:nvSpPr>
        <p:spPr/>
        <p:txBody>
          <a:bodyPr/>
          <a:lstStyle/>
          <a:p>
            <a:pPr>
              <a:buNone/>
            </a:pPr>
            <a:r>
              <a:rPr lang="en-US" dirty="0" smtClean="0"/>
              <a:t>Hotel Indigo………………………………………………………………..3</a:t>
            </a:r>
          </a:p>
          <a:p>
            <a:pPr>
              <a:buNone/>
            </a:pPr>
            <a:r>
              <a:rPr lang="en-US" dirty="0" smtClean="0"/>
              <a:t>What we have?.…………………………………………………..………4</a:t>
            </a:r>
          </a:p>
          <a:p>
            <a:pPr>
              <a:buNone/>
            </a:pPr>
            <a:r>
              <a:rPr lang="en-US" dirty="0" smtClean="0"/>
              <a:t>Customers and expectations……………………………………….5</a:t>
            </a:r>
          </a:p>
          <a:p>
            <a:pPr>
              <a:buNone/>
            </a:pPr>
            <a:r>
              <a:rPr lang="en-US" dirty="0" smtClean="0"/>
              <a:t>Why is hospitality important? ……………………………………6</a:t>
            </a:r>
          </a:p>
          <a:p>
            <a:pPr>
              <a:buNone/>
            </a:pPr>
            <a:r>
              <a:rPr lang="en-US" dirty="0" smtClean="0"/>
              <a:t>Examples of hospitality for everyone……………………………7</a:t>
            </a:r>
          </a:p>
          <a:p>
            <a:pPr>
              <a:buNone/>
            </a:pPr>
            <a:r>
              <a:rPr lang="en-US" dirty="0" smtClean="0"/>
              <a:t>What is missing?...............................................................8</a:t>
            </a:r>
          </a:p>
          <a:p>
            <a:pPr>
              <a:buNone/>
            </a:pPr>
            <a:r>
              <a:rPr lang="en-US" dirty="0" smtClean="0"/>
              <a:t>What is the role of a guest service representative?……...9</a:t>
            </a:r>
          </a:p>
          <a:p>
            <a:pPr>
              <a:buNone/>
            </a:pPr>
            <a:r>
              <a:rPr lang="en-US" dirty="0" smtClean="0"/>
              <a:t>Conclusion…………………………………….……………………………10</a:t>
            </a:r>
          </a:p>
          <a:p>
            <a:pPr>
              <a:buNone/>
            </a:pPr>
            <a:endParaRPr lang="en-US" dirty="0" smtClean="0"/>
          </a:p>
          <a:p>
            <a:pPr>
              <a:buNone/>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85800" y="838200"/>
            <a:ext cx="8229600" cy="2286000"/>
          </a:xfrm>
        </p:spPr>
        <p:txBody>
          <a:bodyPr>
            <a:normAutofit/>
          </a:bodyPr>
          <a:lstStyle/>
          <a:p>
            <a:pPr algn="just">
              <a:buNone/>
            </a:pPr>
            <a:r>
              <a:rPr lang="en-US" sz="2000" dirty="0" smtClean="0">
                <a:latin typeface="Arial" pitchFamily="34" charset="0"/>
                <a:cs typeface="Arial" pitchFamily="34" charset="0"/>
              </a:rPr>
              <a:t>Hotel Indigo is an Boutique type hotel that is focus on making sure that their guest experience “the heart of the neighborhood” even if they never leave the hotel.</a:t>
            </a:r>
            <a:r>
              <a:rPr lang="en-US" sz="2000" dirty="0" smtClean="0"/>
              <a:t> (Hotel Indigo, 2023)</a:t>
            </a:r>
            <a:endParaRPr lang="en-US" sz="2000" dirty="0" smtClean="0">
              <a:latin typeface="Arial" pitchFamily="34" charset="0"/>
              <a:cs typeface="Arial" pitchFamily="34" charset="0"/>
            </a:endParaRPr>
          </a:p>
          <a:p>
            <a:pPr algn="just">
              <a:buNone/>
            </a:pPr>
            <a:endParaRPr lang="en-US" sz="2000" dirty="0" smtClean="0">
              <a:latin typeface="Arial" pitchFamily="34" charset="0"/>
              <a:cs typeface="Arial" pitchFamily="34" charset="0"/>
            </a:endParaRPr>
          </a:p>
          <a:p>
            <a:pPr algn="just">
              <a:buNone/>
            </a:pPr>
            <a:r>
              <a:rPr lang="en-US" sz="2000" dirty="0" smtClean="0">
                <a:latin typeface="Arial" pitchFamily="34" charset="0"/>
                <a:cs typeface="Arial" pitchFamily="34" charset="0"/>
              </a:rPr>
              <a:t>The first Indigo Hotel was open in 2004 in Atlanta Georgian, today having more then 130 locations all around the world.</a:t>
            </a:r>
            <a:r>
              <a:rPr lang="en-US" sz="2000" dirty="0" smtClean="0"/>
              <a:t> (King, 2012)</a:t>
            </a:r>
            <a:endParaRPr lang="en-US" sz="2000" dirty="0">
              <a:latin typeface="Arial" pitchFamily="34" charset="0"/>
              <a:cs typeface="Arial" pitchFamily="34" charset="0"/>
            </a:endParaRPr>
          </a:p>
        </p:txBody>
      </p:sp>
      <p:pic>
        <p:nvPicPr>
          <p:cNvPr id="7" name="Picture 6" descr="Screenshot 2023-10-22 134714.png"/>
          <p:cNvPicPr>
            <a:picLocks noChangeAspect="1"/>
          </p:cNvPicPr>
          <p:nvPr/>
        </p:nvPicPr>
        <p:blipFill>
          <a:blip r:embed="rId2"/>
          <a:stretch>
            <a:fillRect/>
          </a:stretch>
        </p:blipFill>
        <p:spPr>
          <a:xfrm>
            <a:off x="0" y="2752152"/>
            <a:ext cx="8821382" cy="4105848"/>
          </a:xfrm>
          <a:prstGeom prst="rect">
            <a:avLst/>
          </a:prstGeom>
          <a:ln>
            <a:noFill/>
          </a:ln>
          <a:effectLst>
            <a:softEdge rad="112500"/>
          </a:effectLst>
        </p:spPr>
      </p:pic>
      <p:sp>
        <p:nvSpPr>
          <p:cNvPr id="5" name="Rectangle 4"/>
          <p:cNvSpPr/>
          <p:nvPr/>
        </p:nvSpPr>
        <p:spPr>
          <a:xfrm>
            <a:off x="6847474" y="6488668"/>
            <a:ext cx="2296526" cy="369332"/>
          </a:xfrm>
          <a:prstGeom prst="rect">
            <a:avLst/>
          </a:prstGeom>
        </p:spPr>
        <p:txBody>
          <a:bodyPr wrap="none">
            <a:spAutoFit/>
          </a:bodyPr>
          <a:lstStyle/>
          <a:p>
            <a:r>
              <a:rPr lang="en-US" dirty="0" smtClean="0">
                <a:latin typeface="Arial" pitchFamily="34" charset="0"/>
                <a:cs typeface="Arial" pitchFamily="34" charset="0"/>
              </a:rPr>
              <a:t>.</a:t>
            </a:r>
            <a:r>
              <a:rPr lang="en-US" dirty="0" smtClean="0"/>
              <a:t> (Hotel Indigo, 2023)</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229600" cy="1143000"/>
          </a:xfrm>
        </p:spPr>
        <p:txBody>
          <a:bodyPr/>
          <a:lstStyle/>
          <a:p>
            <a:r>
              <a:rPr lang="en-US" dirty="0" smtClean="0"/>
              <a:t>What we have?</a:t>
            </a:r>
            <a:endParaRPr lang="en-US" dirty="0"/>
          </a:p>
        </p:txBody>
      </p:sp>
      <p:sp>
        <p:nvSpPr>
          <p:cNvPr id="3" name="Content Placeholder 2"/>
          <p:cNvSpPr>
            <a:spLocks noGrp="1"/>
          </p:cNvSpPr>
          <p:nvPr>
            <p:ph sz="half" idx="1"/>
          </p:nvPr>
        </p:nvSpPr>
        <p:spPr>
          <a:xfrm>
            <a:off x="381000" y="1752600"/>
            <a:ext cx="3886200" cy="2270915"/>
          </a:xfrm>
        </p:spPr>
        <p:txBody>
          <a:bodyPr>
            <a:normAutofit fontScale="92500" lnSpcReduction="10000"/>
          </a:bodyPr>
          <a:lstStyle/>
          <a:p>
            <a:pPr>
              <a:buNone/>
            </a:pPr>
            <a:r>
              <a:rPr lang="en-US" dirty="0" smtClean="0"/>
              <a:t>        </a:t>
            </a:r>
            <a:r>
              <a:rPr lang="en-US" sz="2000" dirty="0" smtClean="0"/>
              <a:t>Attracting for the London location is that they have the restaurant on the rooftop so everybody can enjoy breakfast lunch and dinner while watching the incredible view</a:t>
            </a:r>
            <a:r>
              <a:rPr lang="en-US" dirty="0" smtClean="0"/>
              <a:t>.</a:t>
            </a:r>
          </a:p>
          <a:p>
            <a:pPr>
              <a:buNone/>
            </a:pPr>
            <a:endParaRPr lang="en-US" dirty="0"/>
          </a:p>
        </p:txBody>
      </p:sp>
      <p:sp>
        <p:nvSpPr>
          <p:cNvPr id="4" name="Content Placeholder 3"/>
          <p:cNvSpPr>
            <a:spLocks noGrp="1"/>
          </p:cNvSpPr>
          <p:nvPr>
            <p:ph sz="half" idx="2"/>
          </p:nvPr>
        </p:nvSpPr>
        <p:spPr>
          <a:xfrm>
            <a:off x="4724400" y="1828800"/>
            <a:ext cx="4038600" cy="1813715"/>
          </a:xfrm>
        </p:spPr>
        <p:txBody>
          <a:bodyPr>
            <a:normAutofit fontScale="92500" lnSpcReduction="10000"/>
          </a:bodyPr>
          <a:lstStyle/>
          <a:p>
            <a:pPr>
              <a:buNone/>
            </a:pPr>
            <a:r>
              <a:rPr lang="en-US" sz="2000" dirty="0" smtClean="0"/>
              <a:t>         As they know most of their guest are traveling around the world The Indigo Hotel implemented a “Points System” for their members</a:t>
            </a:r>
            <a:r>
              <a:rPr lang="en-US" dirty="0" smtClean="0"/>
              <a:t>.</a:t>
            </a:r>
            <a:r>
              <a:rPr lang="en-US" sz="2800" dirty="0" smtClean="0"/>
              <a:t> </a:t>
            </a:r>
            <a:r>
              <a:rPr lang="en-US" sz="2200" dirty="0" smtClean="0"/>
              <a:t>(Hotel Indigo, 2023)</a:t>
            </a:r>
          </a:p>
          <a:p>
            <a:pPr>
              <a:buNone/>
            </a:pPr>
            <a:endParaRPr lang="en-US" dirty="0"/>
          </a:p>
        </p:txBody>
      </p:sp>
      <p:pic>
        <p:nvPicPr>
          <p:cNvPr id="2050" name="Picture 2"/>
          <p:cNvPicPr>
            <a:picLocks noChangeAspect="1" noChangeArrowheads="1"/>
          </p:cNvPicPr>
          <p:nvPr/>
        </p:nvPicPr>
        <p:blipFill>
          <a:blip r:embed="rId2"/>
          <a:srcRect/>
          <a:stretch>
            <a:fillRect/>
          </a:stretch>
        </p:blipFill>
        <p:spPr bwMode="auto">
          <a:xfrm>
            <a:off x="1828800" y="3886200"/>
            <a:ext cx="5486400" cy="2743200"/>
          </a:xfrm>
          <a:prstGeom prst="rect">
            <a:avLst/>
          </a:prstGeom>
          <a:noFill/>
          <a:ln w="9525">
            <a:noFill/>
            <a:miter lim="800000"/>
            <a:headEnd/>
            <a:tailEnd/>
          </a:ln>
          <a:effectLst>
            <a:softEdge rad="63500"/>
          </a:effectLst>
        </p:spPr>
      </p:pic>
      <p:sp>
        <p:nvSpPr>
          <p:cNvPr id="6" name="Rectangle 5"/>
          <p:cNvSpPr/>
          <p:nvPr/>
        </p:nvSpPr>
        <p:spPr>
          <a:xfrm>
            <a:off x="4724400" y="6488668"/>
            <a:ext cx="2628412" cy="369332"/>
          </a:xfrm>
          <a:prstGeom prst="rect">
            <a:avLst/>
          </a:prstGeom>
        </p:spPr>
        <p:txBody>
          <a:bodyPr wrap="none">
            <a:spAutoFit/>
          </a:bodyPr>
          <a:lstStyle/>
          <a:p>
            <a:r>
              <a:rPr lang="en-US" dirty="0" smtClean="0"/>
              <a:t>The rooftop Guide, 2015)</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Customers and their expectation</a:t>
            </a:r>
            <a:endParaRPr lang="en-US" dirty="0"/>
          </a:p>
        </p:txBody>
      </p:sp>
      <p:sp>
        <p:nvSpPr>
          <p:cNvPr id="3" name="Content Placeholder 2"/>
          <p:cNvSpPr>
            <a:spLocks noGrp="1"/>
          </p:cNvSpPr>
          <p:nvPr>
            <p:ph sz="half" idx="1"/>
          </p:nvPr>
        </p:nvSpPr>
        <p:spPr>
          <a:xfrm>
            <a:off x="457200" y="2133600"/>
            <a:ext cx="4038600" cy="2362200"/>
          </a:xfrm>
        </p:spPr>
        <p:txBody>
          <a:bodyPr>
            <a:normAutofit lnSpcReduction="10000"/>
          </a:bodyPr>
          <a:lstStyle/>
          <a:p>
            <a:pPr>
              <a:buNone/>
            </a:pPr>
            <a:r>
              <a:rPr lang="en-US" sz="2000" dirty="0" smtClean="0"/>
              <a:t>         This hotel brand is focus on attracting business and leisure customers as the brand knows that those are two major segments in hotel industry. (International Journal of hospitability Management, 2005)</a:t>
            </a:r>
          </a:p>
          <a:p>
            <a:pPr>
              <a:buNone/>
            </a:pPr>
            <a:endParaRPr lang="en-US" sz="2000" dirty="0"/>
          </a:p>
        </p:txBody>
      </p:sp>
      <p:sp>
        <p:nvSpPr>
          <p:cNvPr id="4" name="Content Placeholder 3"/>
          <p:cNvSpPr>
            <a:spLocks noGrp="1"/>
          </p:cNvSpPr>
          <p:nvPr>
            <p:ph sz="half" idx="2"/>
          </p:nvPr>
        </p:nvSpPr>
        <p:spPr>
          <a:xfrm>
            <a:off x="4572000" y="4419600"/>
            <a:ext cx="4038600" cy="2057400"/>
          </a:xfrm>
        </p:spPr>
        <p:txBody>
          <a:bodyPr>
            <a:normAutofit lnSpcReduction="10000"/>
          </a:bodyPr>
          <a:lstStyle/>
          <a:p>
            <a:pPr>
              <a:buNone/>
            </a:pPr>
            <a:r>
              <a:rPr lang="en-US" sz="2000" dirty="0" smtClean="0"/>
              <a:t>          In this case the customers are expecting cozy environment and to feel welcome.</a:t>
            </a:r>
            <a:endParaRPr lang="en-US" sz="2000" dirty="0"/>
          </a:p>
        </p:txBody>
      </p:sp>
      <p:pic>
        <p:nvPicPr>
          <p:cNvPr id="1026" name="Picture 2"/>
          <p:cNvPicPr>
            <a:picLocks noChangeAspect="1" noChangeArrowheads="1"/>
          </p:cNvPicPr>
          <p:nvPr/>
        </p:nvPicPr>
        <p:blipFill>
          <a:blip r:embed="rId2"/>
          <a:srcRect/>
          <a:stretch>
            <a:fillRect/>
          </a:stretch>
        </p:blipFill>
        <p:spPr bwMode="auto">
          <a:xfrm>
            <a:off x="762000" y="4572000"/>
            <a:ext cx="3094175" cy="1958839"/>
          </a:xfrm>
          <a:prstGeom prst="rect">
            <a:avLst/>
          </a:prstGeom>
          <a:noFill/>
          <a:ln w="9525">
            <a:noFill/>
            <a:miter lim="800000"/>
            <a:headEnd/>
            <a:tailEnd/>
          </a:ln>
          <a:effectLst/>
          <a:scene3d>
            <a:camera prst="orthographicFront"/>
            <a:lightRig rig="threePt" dir="t"/>
          </a:scene3d>
          <a:sp3d>
            <a:bevelT w="139700" prst="cross"/>
          </a:sp3d>
        </p:spPr>
      </p:pic>
      <p:pic>
        <p:nvPicPr>
          <p:cNvPr id="1027" name="Picture 3"/>
          <p:cNvPicPr>
            <a:picLocks noChangeAspect="1" noChangeArrowheads="1"/>
          </p:cNvPicPr>
          <p:nvPr/>
        </p:nvPicPr>
        <p:blipFill>
          <a:blip r:embed="rId3"/>
          <a:srcRect/>
          <a:stretch>
            <a:fillRect/>
          </a:stretch>
        </p:blipFill>
        <p:spPr bwMode="auto">
          <a:xfrm>
            <a:off x="4572000" y="2438400"/>
            <a:ext cx="4319587" cy="1419225"/>
          </a:xfrm>
          <a:prstGeom prst="rect">
            <a:avLst/>
          </a:prstGeom>
          <a:noFill/>
          <a:ln w="9525">
            <a:noFill/>
            <a:miter lim="800000"/>
            <a:headEnd/>
            <a:tailEnd/>
          </a:ln>
          <a:effectLst/>
          <a:scene3d>
            <a:camera prst="orthographicFront"/>
            <a:lightRig rig="threePt" dir="t"/>
          </a:scene3d>
          <a:sp3d>
            <a:bevelT w="139700" prst="cross"/>
          </a:sp3d>
        </p:spPr>
      </p:pic>
      <p:sp>
        <p:nvSpPr>
          <p:cNvPr id="7" name="Rectangle 6"/>
          <p:cNvSpPr/>
          <p:nvPr/>
        </p:nvSpPr>
        <p:spPr>
          <a:xfrm>
            <a:off x="2057400" y="6488668"/>
            <a:ext cx="1800621" cy="369332"/>
          </a:xfrm>
          <a:prstGeom prst="rect">
            <a:avLst/>
          </a:prstGeom>
        </p:spPr>
        <p:txBody>
          <a:bodyPr wrap="none">
            <a:spAutoFit/>
          </a:bodyPr>
          <a:lstStyle/>
          <a:p>
            <a:r>
              <a:rPr lang="en-US" dirty="0" smtClean="0"/>
              <a:t>(</a:t>
            </a:r>
            <a:r>
              <a:rPr lang="en-US" dirty="0" err="1" smtClean="0"/>
              <a:t>Sanctifly</a:t>
            </a:r>
            <a:r>
              <a:rPr lang="en-US" dirty="0" smtClean="0"/>
              <a:t>, 2020)</a:t>
            </a:r>
            <a:endParaRPr lang="en-US" dirty="0"/>
          </a:p>
        </p:txBody>
      </p:sp>
      <p:sp>
        <p:nvSpPr>
          <p:cNvPr id="10" name="Rectangle 9"/>
          <p:cNvSpPr/>
          <p:nvPr/>
        </p:nvSpPr>
        <p:spPr>
          <a:xfrm>
            <a:off x="7620000" y="3886200"/>
            <a:ext cx="1126847" cy="369332"/>
          </a:xfrm>
          <a:prstGeom prst="rect">
            <a:avLst/>
          </a:prstGeom>
        </p:spPr>
        <p:txBody>
          <a:bodyPr wrap="none">
            <a:spAutoFit/>
          </a:bodyPr>
          <a:lstStyle/>
          <a:p>
            <a:r>
              <a:rPr lang="en-US" dirty="0" smtClean="0"/>
              <a:t>Jain,2021)</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229600" cy="1143000"/>
          </a:xfrm>
        </p:spPr>
        <p:txBody>
          <a:bodyPr/>
          <a:lstStyle/>
          <a:p>
            <a:r>
              <a:rPr lang="en-US" dirty="0" smtClean="0"/>
              <a:t>Why is hospitality important ?</a:t>
            </a:r>
            <a:endParaRPr lang="en-US" dirty="0"/>
          </a:p>
        </p:txBody>
      </p:sp>
      <p:sp>
        <p:nvSpPr>
          <p:cNvPr id="3" name="Content Placeholder 2"/>
          <p:cNvSpPr>
            <a:spLocks noGrp="1"/>
          </p:cNvSpPr>
          <p:nvPr>
            <p:ph sz="half" idx="1"/>
          </p:nvPr>
        </p:nvSpPr>
        <p:spPr>
          <a:xfrm>
            <a:off x="457200" y="1920085"/>
            <a:ext cx="3733800" cy="4434840"/>
          </a:xfrm>
        </p:spPr>
        <p:txBody>
          <a:bodyPr>
            <a:normAutofit/>
          </a:bodyPr>
          <a:lstStyle/>
          <a:p>
            <a:pPr>
              <a:buNone/>
            </a:pPr>
            <a:r>
              <a:rPr lang="en-US" sz="2000" dirty="0" smtClean="0"/>
              <a:t>           The hospitality is extremely important in services industry as it is the biggest component that makes the difference between providing just a shelter and providing an incredible experience that the guests want to repeat.</a:t>
            </a:r>
          </a:p>
          <a:p>
            <a:pPr>
              <a:buNone/>
            </a:pPr>
            <a:r>
              <a:rPr lang="en-US" sz="2000" dirty="0" smtClean="0"/>
              <a:t>     (L, 2022)</a:t>
            </a:r>
            <a:endParaRPr lang="en-US" sz="2000" dirty="0"/>
          </a:p>
        </p:txBody>
      </p:sp>
      <p:sp>
        <p:nvSpPr>
          <p:cNvPr id="4" name="Content Placeholder 3"/>
          <p:cNvSpPr>
            <a:spLocks noGrp="1"/>
          </p:cNvSpPr>
          <p:nvPr>
            <p:ph sz="half" idx="2"/>
          </p:nvPr>
        </p:nvSpPr>
        <p:spPr/>
        <p:txBody>
          <a:bodyPr>
            <a:normAutofit/>
          </a:bodyPr>
          <a:lstStyle/>
          <a:p>
            <a:pPr>
              <a:buNone/>
            </a:pPr>
            <a:r>
              <a:rPr lang="en-US" sz="2000" dirty="0" smtClean="0"/>
              <a:t>It is important to  go beyond the customers expectation and build up the trust with them.</a:t>
            </a:r>
          </a:p>
          <a:p>
            <a:pPr>
              <a:buNone/>
            </a:pPr>
            <a:r>
              <a:rPr lang="en-US" sz="2000" dirty="0" smtClean="0"/>
              <a:t>Giving them the </a:t>
            </a:r>
            <a:r>
              <a:rPr lang="en-US" sz="2000" dirty="0" err="1" smtClean="0"/>
              <a:t>woow</a:t>
            </a:r>
            <a:r>
              <a:rPr lang="en-US" sz="2000" dirty="0" smtClean="0"/>
              <a:t> factor whenever is possible.</a:t>
            </a:r>
            <a:endParaRPr lang="en-US" sz="2000" dirty="0"/>
          </a:p>
        </p:txBody>
      </p:sp>
      <p:pic>
        <p:nvPicPr>
          <p:cNvPr id="3074" name="Picture 2"/>
          <p:cNvPicPr>
            <a:picLocks noChangeAspect="1" noChangeArrowheads="1"/>
          </p:cNvPicPr>
          <p:nvPr/>
        </p:nvPicPr>
        <p:blipFill>
          <a:blip r:embed="rId2"/>
          <a:srcRect/>
          <a:stretch>
            <a:fillRect/>
          </a:stretch>
        </p:blipFill>
        <p:spPr bwMode="auto">
          <a:xfrm>
            <a:off x="4191000" y="4191000"/>
            <a:ext cx="4533900" cy="2074018"/>
          </a:xfrm>
          <a:prstGeom prst="rect">
            <a:avLst/>
          </a:prstGeom>
          <a:noFill/>
          <a:ln w="9525">
            <a:noFill/>
            <a:miter lim="800000"/>
            <a:headEnd/>
            <a:tailEnd/>
          </a:ln>
          <a:effectLst/>
          <a:scene3d>
            <a:camera prst="orthographicFront"/>
            <a:lightRig rig="threePt" dir="t"/>
          </a:scene3d>
          <a:sp3d>
            <a:bevelT prst="convex"/>
          </a:sp3d>
        </p:spPr>
      </p:pic>
      <p:sp>
        <p:nvSpPr>
          <p:cNvPr id="6145" name="Rectangle 1"/>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7315200" y="6248400"/>
            <a:ext cx="1372876" cy="369332"/>
          </a:xfrm>
          <a:prstGeom prst="rect">
            <a:avLst/>
          </a:prstGeom>
        </p:spPr>
        <p:txBody>
          <a:bodyPr wrap="none">
            <a:spAutoFit/>
          </a:bodyPr>
          <a:lstStyle/>
          <a:p>
            <a:r>
              <a:rPr lang="en-US" dirty="0" smtClean="0"/>
              <a:t>(Raub,2023)</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8610600" cy="972312"/>
          </a:xfrm>
        </p:spPr>
        <p:txBody>
          <a:bodyPr>
            <a:normAutofit fontScale="90000"/>
          </a:bodyPr>
          <a:lstStyle/>
          <a:p>
            <a:r>
              <a:rPr lang="en-US" dirty="0" smtClean="0"/>
              <a:t>Examples of hospitality for everyone</a:t>
            </a:r>
            <a:endParaRPr lang="en-US" dirty="0"/>
          </a:p>
        </p:txBody>
      </p:sp>
      <p:sp>
        <p:nvSpPr>
          <p:cNvPr id="3" name="Content Placeholder 2"/>
          <p:cNvSpPr>
            <a:spLocks noGrp="1"/>
          </p:cNvSpPr>
          <p:nvPr>
            <p:ph sz="half" idx="1"/>
          </p:nvPr>
        </p:nvSpPr>
        <p:spPr>
          <a:xfrm>
            <a:off x="457200" y="1752600"/>
            <a:ext cx="5943600" cy="4906963"/>
          </a:xfrm>
        </p:spPr>
        <p:txBody>
          <a:bodyPr>
            <a:normAutofit fontScale="62500" lnSpcReduction="20000"/>
          </a:bodyPr>
          <a:lstStyle/>
          <a:p>
            <a:pPr>
              <a:buNone/>
            </a:pPr>
            <a:r>
              <a:rPr lang="en-US" dirty="0" smtClean="0"/>
              <a:t>For example The Indigo Hotel London is making sure that everybody has access to their facilities :</a:t>
            </a:r>
          </a:p>
          <a:p>
            <a:pPr>
              <a:buNone/>
            </a:pPr>
            <a:endParaRPr lang="en-US" dirty="0" smtClean="0"/>
          </a:p>
          <a:p>
            <a:pPr>
              <a:buNone/>
            </a:pPr>
            <a:r>
              <a:rPr lang="en-US" dirty="0" smtClean="0"/>
              <a:t>Accessible Guest Room</a:t>
            </a:r>
          </a:p>
          <a:p>
            <a:pPr>
              <a:buNone/>
            </a:pPr>
            <a:r>
              <a:rPr lang="en-US" dirty="0" smtClean="0"/>
              <a:t>-Emergency Cord/Button in the room</a:t>
            </a:r>
          </a:p>
          <a:p>
            <a:pPr>
              <a:buNone/>
            </a:pPr>
            <a:r>
              <a:rPr lang="en-US" dirty="0" smtClean="0"/>
              <a:t>-Guest Room Furniture Can Be Rearranged</a:t>
            </a:r>
          </a:p>
          <a:p>
            <a:pPr>
              <a:buNone/>
            </a:pPr>
            <a:r>
              <a:rPr lang="en-US" dirty="0" smtClean="0"/>
              <a:t>-Built-in Shower</a:t>
            </a:r>
          </a:p>
          <a:p>
            <a:pPr>
              <a:buNone/>
            </a:pPr>
            <a:r>
              <a:rPr lang="en-US" dirty="0" smtClean="0"/>
              <a:t>-Lift Access to All Floors</a:t>
            </a:r>
          </a:p>
          <a:p>
            <a:pPr>
              <a:buNone/>
            </a:pPr>
            <a:r>
              <a:rPr lang="en-US" dirty="0" smtClean="0"/>
              <a:t>-Ramp Access</a:t>
            </a:r>
          </a:p>
          <a:p>
            <a:pPr>
              <a:buNone/>
            </a:pPr>
            <a:endParaRPr lang="en-US" dirty="0" smtClean="0"/>
          </a:p>
          <a:p>
            <a:pPr>
              <a:buNone/>
            </a:pPr>
            <a:r>
              <a:rPr lang="en-US" dirty="0" smtClean="0"/>
              <a:t>Hearing Accessibility</a:t>
            </a:r>
          </a:p>
          <a:p>
            <a:pPr>
              <a:buNone/>
            </a:pPr>
            <a:r>
              <a:rPr lang="en-US" dirty="0" smtClean="0"/>
              <a:t>Visual Alarms or Alerts</a:t>
            </a:r>
          </a:p>
          <a:p>
            <a:pPr>
              <a:buNone/>
            </a:pPr>
            <a:endParaRPr lang="en-US" dirty="0" smtClean="0"/>
          </a:p>
          <a:p>
            <a:pPr>
              <a:buNone/>
            </a:pPr>
            <a:endParaRPr lang="en-US" dirty="0" smtClean="0"/>
          </a:p>
          <a:p>
            <a:pPr>
              <a:buNone/>
            </a:pPr>
            <a:r>
              <a:rPr lang="en-US" dirty="0" smtClean="0"/>
              <a:t>Vision Accessibility</a:t>
            </a:r>
          </a:p>
          <a:p>
            <a:pPr>
              <a:buNone/>
            </a:pPr>
            <a:r>
              <a:rPr lang="en-US" dirty="0" smtClean="0"/>
              <a:t>On-Site Restaurant Menus in Braille or Available Reader</a:t>
            </a:r>
          </a:p>
          <a:p>
            <a:pPr>
              <a:buNone/>
            </a:pPr>
            <a:r>
              <a:rPr lang="en-US" dirty="0" smtClean="0"/>
              <a:t>Audible Alarms in Hallways</a:t>
            </a:r>
          </a:p>
          <a:p>
            <a:pPr>
              <a:buNone/>
            </a:pPr>
            <a:endParaRPr lang="en-US" dirty="0" smtClean="0"/>
          </a:p>
          <a:p>
            <a:pPr>
              <a:buNone/>
            </a:pPr>
            <a:r>
              <a:rPr lang="en-US" dirty="0" smtClean="0"/>
              <a:t>(Hotel Indigo, 2023)</a:t>
            </a:r>
          </a:p>
          <a:p>
            <a:pPr>
              <a:buNone/>
            </a:pPr>
            <a:endParaRPr lang="en-US" dirty="0" smtClean="0"/>
          </a:p>
          <a:p>
            <a:pPr>
              <a:buNone/>
            </a:pPr>
            <a:endParaRPr lang="en-US" dirty="0" smtClean="0"/>
          </a:p>
          <a:p>
            <a:pPr>
              <a:buNone/>
            </a:pPr>
            <a:endParaRPr lang="en-US" dirty="0" smtClean="0"/>
          </a:p>
          <a:p>
            <a:pPr>
              <a:buNone/>
            </a:pPr>
            <a:endParaRPr lang="en-US" dirty="0"/>
          </a:p>
        </p:txBody>
      </p:sp>
      <p:pic>
        <p:nvPicPr>
          <p:cNvPr id="4098" name="Picture 2"/>
          <p:cNvPicPr>
            <a:picLocks noChangeAspect="1" noChangeArrowheads="1"/>
          </p:cNvPicPr>
          <p:nvPr/>
        </p:nvPicPr>
        <p:blipFill>
          <a:blip r:embed="rId2"/>
          <a:srcRect/>
          <a:stretch>
            <a:fillRect/>
          </a:stretch>
        </p:blipFill>
        <p:spPr bwMode="auto">
          <a:xfrm>
            <a:off x="4572000" y="2971800"/>
            <a:ext cx="4057650" cy="2167986"/>
          </a:xfrm>
          <a:prstGeom prst="rect">
            <a:avLst/>
          </a:prstGeom>
          <a:noFill/>
          <a:ln w="9525">
            <a:noFill/>
            <a:miter lim="800000"/>
            <a:headEnd/>
            <a:tailEnd/>
          </a:ln>
          <a:effectLst>
            <a:softEdge rad="63500"/>
          </a:effectLst>
          <a:scene3d>
            <a:camera prst="orthographicFront"/>
            <a:lightRig rig="threePt" dir="t"/>
          </a:scene3d>
          <a:sp3d>
            <a:bevelT w="114300" prst="artDeco"/>
          </a:sp3d>
        </p:spPr>
      </p:pic>
      <p:sp>
        <p:nvSpPr>
          <p:cNvPr id="7" name="Rectangle 6"/>
          <p:cNvSpPr/>
          <p:nvPr/>
        </p:nvSpPr>
        <p:spPr>
          <a:xfrm>
            <a:off x="7467600" y="5181600"/>
            <a:ext cx="1238737" cy="369332"/>
          </a:xfrm>
          <a:prstGeom prst="rect">
            <a:avLst/>
          </a:prstGeom>
        </p:spPr>
        <p:txBody>
          <a:bodyPr wrap="none">
            <a:spAutoFit/>
          </a:bodyPr>
          <a:lstStyle/>
          <a:p>
            <a:r>
              <a:rPr lang="en-US" dirty="0" smtClean="0"/>
              <a:t>(ILO,2023)</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missing?</a:t>
            </a:r>
            <a:endParaRPr lang="en-US" dirty="0"/>
          </a:p>
        </p:txBody>
      </p:sp>
      <p:sp>
        <p:nvSpPr>
          <p:cNvPr id="4" name="Content Placeholder 3"/>
          <p:cNvSpPr>
            <a:spLocks noGrp="1"/>
          </p:cNvSpPr>
          <p:nvPr>
            <p:ph sz="half" idx="2"/>
          </p:nvPr>
        </p:nvSpPr>
        <p:spPr>
          <a:xfrm>
            <a:off x="4572000" y="2209800"/>
            <a:ext cx="3810000" cy="4434840"/>
          </a:xfrm>
        </p:spPr>
        <p:txBody>
          <a:bodyPr>
            <a:normAutofit fontScale="77500" lnSpcReduction="20000"/>
          </a:bodyPr>
          <a:lstStyle/>
          <a:p>
            <a:pPr>
              <a:buNone/>
            </a:pPr>
            <a:r>
              <a:rPr lang="en-US" dirty="0" smtClean="0"/>
              <a:t>   Facilities for families with small kids to avoid any hazard</a:t>
            </a:r>
          </a:p>
          <a:p>
            <a:pPr>
              <a:buNone/>
            </a:pPr>
            <a:endParaRPr lang="en-US" dirty="0" smtClean="0"/>
          </a:p>
          <a:p>
            <a:pPr>
              <a:buNone/>
            </a:pPr>
            <a:endParaRPr lang="en-US" dirty="0" smtClean="0"/>
          </a:p>
          <a:p>
            <a:pPr>
              <a:buNone/>
            </a:pPr>
            <a:r>
              <a:rPr lang="en-US" dirty="0" smtClean="0"/>
              <a:t>       </a:t>
            </a:r>
          </a:p>
          <a:p>
            <a:pPr>
              <a:buNone/>
            </a:pPr>
            <a:r>
              <a:rPr lang="en-US" dirty="0" smtClean="0"/>
              <a:t> Or  even  better</a:t>
            </a:r>
          </a:p>
          <a:p>
            <a:pPr>
              <a:buNone/>
            </a:pPr>
            <a:endParaRPr lang="en-US" dirty="0" smtClean="0"/>
          </a:p>
          <a:p>
            <a:pPr>
              <a:buNone/>
            </a:pPr>
            <a:r>
              <a:rPr lang="en-US" dirty="0" smtClean="0"/>
              <a:t>   </a:t>
            </a:r>
          </a:p>
          <a:p>
            <a:pPr>
              <a:buNone/>
            </a:pPr>
            <a:r>
              <a:rPr lang="en-US" dirty="0" smtClean="0"/>
              <a:t>     Child care as everyone knows how hard is to travel with small children</a:t>
            </a:r>
          </a:p>
          <a:p>
            <a:pPr>
              <a:buNone/>
            </a:pPr>
            <a:r>
              <a:rPr lang="en-US" dirty="0" smtClean="0"/>
              <a:t> </a:t>
            </a:r>
          </a:p>
          <a:p>
            <a:pPr>
              <a:buNone/>
            </a:pPr>
            <a:endParaRPr lang="en-US" dirty="0" smtClean="0"/>
          </a:p>
          <a:p>
            <a:pPr>
              <a:buNone/>
            </a:pPr>
            <a:r>
              <a:rPr lang="en-US" dirty="0" smtClean="0"/>
              <a:t> </a:t>
            </a:r>
            <a:endParaRPr lang="en-US" dirty="0"/>
          </a:p>
        </p:txBody>
      </p:sp>
      <p:pic>
        <p:nvPicPr>
          <p:cNvPr id="6146" name="Picture 2"/>
          <p:cNvPicPr>
            <a:picLocks noGrp="1" noChangeAspect="1" noChangeArrowheads="1"/>
          </p:cNvPicPr>
          <p:nvPr>
            <p:ph sz="half" idx="1"/>
          </p:nvPr>
        </p:nvPicPr>
        <p:blipFill>
          <a:blip r:embed="rId2"/>
          <a:srcRect/>
          <a:stretch>
            <a:fillRect/>
          </a:stretch>
        </p:blipFill>
        <p:spPr bwMode="auto">
          <a:xfrm>
            <a:off x="457200" y="1981200"/>
            <a:ext cx="4038600" cy="1729646"/>
          </a:xfrm>
          <a:prstGeom prst="rect">
            <a:avLst/>
          </a:prstGeom>
          <a:noFill/>
          <a:ln w="9525">
            <a:noFill/>
            <a:miter lim="800000"/>
            <a:headEnd/>
            <a:tailEnd/>
          </a:ln>
          <a:effectLst>
            <a:glow rad="63500">
              <a:schemeClr val="accent4">
                <a:satMod val="175000"/>
                <a:alpha val="40000"/>
              </a:schemeClr>
            </a:glow>
          </a:effectLst>
        </p:spPr>
      </p:pic>
      <p:pic>
        <p:nvPicPr>
          <p:cNvPr id="6147" name="Picture 3"/>
          <p:cNvPicPr>
            <a:picLocks noChangeAspect="1" noChangeArrowheads="1"/>
          </p:cNvPicPr>
          <p:nvPr/>
        </p:nvPicPr>
        <p:blipFill>
          <a:blip r:embed="rId3"/>
          <a:srcRect/>
          <a:stretch>
            <a:fillRect/>
          </a:stretch>
        </p:blipFill>
        <p:spPr bwMode="auto">
          <a:xfrm>
            <a:off x="381000" y="4038600"/>
            <a:ext cx="4143068" cy="2311400"/>
          </a:xfrm>
          <a:prstGeom prst="rect">
            <a:avLst/>
          </a:prstGeom>
          <a:noFill/>
          <a:ln w="9525">
            <a:noFill/>
            <a:miter lim="800000"/>
            <a:headEnd/>
            <a:tailEnd/>
          </a:ln>
          <a:effectLst>
            <a:glow rad="101600">
              <a:schemeClr val="accent3">
                <a:satMod val="175000"/>
                <a:alpha val="40000"/>
              </a:schemeClr>
            </a:glow>
          </a:effectLst>
        </p:spPr>
      </p:pic>
      <p:sp>
        <p:nvSpPr>
          <p:cNvPr id="8" name="Rectangle 7"/>
          <p:cNvSpPr/>
          <p:nvPr/>
        </p:nvSpPr>
        <p:spPr>
          <a:xfrm>
            <a:off x="2667000" y="3657600"/>
            <a:ext cx="1876219" cy="369332"/>
          </a:xfrm>
          <a:prstGeom prst="rect">
            <a:avLst/>
          </a:prstGeom>
        </p:spPr>
        <p:txBody>
          <a:bodyPr wrap="none">
            <a:spAutoFit/>
          </a:bodyPr>
          <a:lstStyle/>
          <a:p>
            <a:pPr>
              <a:buNone/>
            </a:pPr>
            <a:r>
              <a:rPr lang="en-US" dirty="0" smtClean="0"/>
              <a:t> (</a:t>
            </a:r>
            <a:r>
              <a:rPr lang="en-US" dirty="0" err="1" smtClean="0"/>
              <a:t>mmihelp</a:t>
            </a:r>
            <a:r>
              <a:rPr lang="en-US" dirty="0" smtClean="0"/>
              <a:t>, 2023)</a:t>
            </a:r>
            <a:endParaRPr lang="en-US" dirty="0"/>
          </a:p>
        </p:txBody>
      </p:sp>
      <p:sp>
        <p:nvSpPr>
          <p:cNvPr id="11" name="Rectangle 10"/>
          <p:cNvSpPr/>
          <p:nvPr/>
        </p:nvSpPr>
        <p:spPr>
          <a:xfrm>
            <a:off x="2286000" y="6324600"/>
            <a:ext cx="2246577" cy="369332"/>
          </a:xfrm>
          <a:prstGeom prst="rect">
            <a:avLst/>
          </a:prstGeom>
        </p:spPr>
        <p:txBody>
          <a:bodyPr wrap="none">
            <a:spAutoFit/>
          </a:bodyPr>
          <a:lstStyle/>
          <a:p>
            <a:r>
              <a:rPr lang="en-US" dirty="0" smtClean="0"/>
              <a:t>(</a:t>
            </a:r>
            <a:r>
              <a:rPr lang="en-US" dirty="0" err="1" smtClean="0"/>
              <a:t>Fodors</a:t>
            </a:r>
            <a:r>
              <a:rPr lang="en-US" dirty="0" smtClean="0"/>
              <a:t> Travel, 2023)</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What's the role of the guest service representative?</a:t>
            </a:r>
            <a:endParaRPr lang="en-US" dirty="0"/>
          </a:p>
        </p:txBody>
      </p:sp>
      <p:sp>
        <p:nvSpPr>
          <p:cNvPr id="3" name="Content Placeholder 2"/>
          <p:cNvSpPr>
            <a:spLocks noGrp="1"/>
          </p:cNvSpPr>
          <p:nvPr>
            <p:ph sz="half" idx="1"/>
          </p:nvPr>
        </p:nvSpPr>
        <p:spPr>
          <a:xfrm>
            <a:off x="381000" y="2133600"/>
            <a:ext cx="4038600" cy="3185315"/>
          </a:xfrm>
        </p:spPr>
        <p:txBody>
          <a:bodyPr>
            <a:normAutofit lnSpcReduction="10000"/>
          </a:bodyPr>
          <a:lstStyle/>
          <a:p>
            <a:pPr>
              <a:buNone/>
            </a:pPr>
            <a:r>
              <a:rPr lang="en-US" sz="2000" dirty="0" smtClean="0"/>
              <a:t>      The role of an guest service representative is to ensure the correct information is provided during the check-in/ check-out.</a:t>
            </a:r>
          </a:p>
          <a:p>
            <a:pPr>
              <a:buNone/>
            </a:pPr>
            <a:r>
              <a:rPr lang="en-US" sz="2000" dirty="0" smtClean="0"/>
              <a:t>     Offering assistance with what the customer needs and also paying attention if something else can be added to make their stay more exclusive.</a:t>
            </a:r>
          </a:p>
          <a:p>
            <a:pPr>
              <a:buNone/>
            </a:pPr>
            <a:r>
              <a:rPr lang="en-US" sz="2000" dirty="0" smtClean="0"/>
              <a:t>    (Ayres Hotels, 2023)</a:t>
            </a:r>
            <a:endParaRPr lang="en-US" sz="2000" dirty="0"/>
          </a:p>
        </p:txBody>
      </p:sp>
      <p:sp>
        <p:nvSpPr>
          <p:cNvPr id="4" name="Content Placeholder 3"/>
          <p:cNvSpPr>
            <a:spLocks noGrp="1"/>
          </p:cNvSpPr>
          <p:nvPr>
            <p:ph sz="half" idx="2"/>
          </p:nvPr>
        </p:nvSpPr>
        <p:spPr>
          <a:xfrm>
            <a:off x="4572000" y="1600200"/>
            <a:ext cx="4114800" cy="4434840"/>
          </a:xfrm>
        </p:spPr>
        <p:txBody>
          <a:bodyPr>
            <a:normAutofit lnSpcReduction="10000"/>
          </a:bodyPr>
          <a:lstStyle/>
          <a:p>
            <a:pPr>
              <a:buNone/>
            </a:pPr>
            <a:r>
              <a:rPr lang="en-US" sz="2000" dirty="0" smtClean="0"/>
              <a:t>        Consider that the first person that a guest sees is the </a:t>
            </a:r>
            <a:r>
              <a:rPr lang="en-US" sz="2000" dirty="0" err="1" smtClean="0"/>
              <a:t>receptioner</a:t>
            </a:r>
            <a:r>
              <a:rPr lang="en-US" sz="2000" dirty="0" smtClean="0"/>
              <a:t> ,the Indigo Hotel is making sure that their staff is helpful and polite, proof being their review page.</a:t>
            </a:r>
            <a:endParaRPr lang="en-US" sz="2000" dirty="0"/>
          </a:p>
        </p:txBody>
      </p:sp>
      <p:pic>
        <p:nvPicPr>
          <p:cNvPr id="5122" name="Picture 2"/>
          <p:cNvPicPr>
            <a:picLocks noChangeAspect="1" noChangeArrowheads="1"/>
          </p:cNvPicPr>
          <p:nvPr/>
        </p:nvPicPr>
        <p:blipFill>
          <a:blip r:embed="rId2"/>
          <a:srcRect/>
          <a:stretch>
            <a:fillRect/>
          </a:stretch>
        </p:blipFill>
        <p:spPr bwMode="auto">
          <a:xfrm>
            <a:off x="3200400" y="4572000"/>
            <a:ext cx="3086100" cy="1885950"/>
          </a:xfrm>
          <a:prstGeom prst="rect">
            <a:avLst/>
          </a:prstGeom>
          <a:noFill/>
          <a:ln w="9525">
            <a:noFill/>
            <a:miter lim="800000"/>
            <a:headEnd/>
            <a:tailEnd/>
          </a:ln>
          <a:effectLst/>
          <a:scene3d>
            <a:camera prst="orthographicFront"/>
            <a:lightRig rig="threePt" dir="t"/>
          </a:scene3d>
          <a:sp3d>
            <a:bevelT prst="slope"/>
          </a:sp3d>
        </p:spPr>
      </p:pic>
      <p:sp>
        <p:nvSpPr>
          <p:cNvPr id="7" name="Rectangle 6"/>
          <p:cNvSpPr/>
          <p:nvPr/>
        </p:nvSpPr>
        <p:spPr>
          <a:xfrm>
            <a:off x="4114800" y="6488668"/>
            <a:ext cx="2201949" cy="369332"/>
          </a:xfrm>
          <a:prstGeom prst="rect">
            <a:avLst/>
          </a:prstGeom>
        </p:spPr>
        <p:txBody>
          <a:bodyPr wrap="none">
            <a:spAutoFit/>
          </a:bodyPr>
          <a:lstStyle/>
          <a:p>
            <a:r>
              <a:rPr lang="en-US" dirty="0" smtClean="0"/>
              <a:t>(Dreams time, 2023)</a:t>
            </a:r>
            <a:endParaRPr lang="en-US" dirty="0"/>
          </a:p>
        </p:txBody>
      </p:sp>
      <p:pic>
        <p:nvPicPr>
          <p:cNvPr id="8" name="Picture 7" descr="Screenshot 2023-10-22 171451.png"/>
          <p:cNvPicPr>
            <a:picLocks noChangeAspect="1"/>
          </p:cNvPicPr>
          <p:nvPr/>
        </p:nvPicPr>
        <p:blipFill>
          <a:blip r:embed="rId3"/>
          <a:stretch>
            <a:fillRect/>
          </a:stretch>
        </p:blipFill>
        <p:spPr>
          <a:xfrm>
            <a:off x="5638800" y="3429000"/>
            <a:ext cx="2824472" cy="1075121"/>
          </a:xfrm>
          <a:prstGeom prst="rect">
            <a:avLst/>
          </a:prstGeom>
        </p:spPr>
      </p:pic>
      <p:sp>
        <p:nvSpPr>
          <p:cNvPr id="9" name="Rectangle 8"/>
          <p:cNvSpPr/>
          <p:nvPr/>
        </p:nvSpPr>
        <p:spPr>
          <a:xfrm>
            <a:off x="6553200" y="4419600"/>
            <a:ext cx="2296526" cy="369332"/>
          </a:xfrm>
          <a:prstGeom prst="rect">
            <a:avLst/>
          </a:prstGeom>
        </p:spPr>
        <p:txBody>
          <a:bodyPr wrap="none">
            <a:spAutoFit/>
          </a:bodyPr>
          <a:lstStyle/>
          <a:p>
            <a:r>
              <a:rPr lang="en-US" dirty="0" smtClean="0">
                <a:latin typeface="Arial" pitchFamily="34" charset="0"/>
                <a:cs typeface="Arial" pitchFamily="34" charset="0"/>
              </a:rPr>
              <a:t>.</a:t>
            </a:r>
            <a:r>
              <a:rPr lang="en-US" dirty="0" smtClean="0"/>
              <a:t> (Hotel Indigo, 2023)</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sz="half" idx="1"/>
          </p:nvPr>
        </p:nvSpPr>
        <p:spPr>
          <a:xfrm>
            <a:off x="685800" y="2819400"/>
            <a:ext cx="7924800" cy="2423315"/>
          </a:xfrm>
        </p:spPr>
        <p:txBody>
          <a:bodyPr>
            <a:normAutofit/>
          </a:bodyPr>
          <a:lstStyle/>
          <a:p>
            <a:pPr>
              <a:buNone/>
            </a:pPr>
            <a:r>
              <a:rPr lang="en-US" dirty="0" smtClean="0"/>
              <a:t>      The entire hotelier industry is based on hospitality, basically making sure that the guest feel at home and that their expectations are exited by getting something extra or by staff being able to fix unpredicted issues.</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 list</a:t>
            </a:r>
            <a:endParaRPr lang="en-US" dirty="0"/>
          </a:p>
        </p:txBody>
      </p:sp>
      <p:sp>
        <p:nvSpPr>
          <p:cNvPr id="3" name="Content Placeholder 2"/>
          <p:cNvSpPr>
            <a:spLocks noGrp="1"/>
          </p:cNvSpPr>
          <p:nvPr>
            <p:ph idx="1"/>
          </p:nvPr>
        </p:nvSpPr>
        <p:spPr/>
        <p:txBody>
          <a:bodyPr>
            <a:normAutofit fontScale="25000" lnSpcReduction="20000"/>
          </a:bodyPr>
          <a:lstStyle/>
          <a:p>
            <a:r>
              <a:rPr lang="en-US" sz="4300" dirty="0" smtClean="0"/>
              <a:t>(</a:t>
            </a:r>
            <a:r>
              <a:rPr lang="en-US" sz="5600" dirty="0" smtClean="0">
                <a:latin typeface="Arial" pitchFamily="34" charset="0"/>
                <a:cs typeface="Arial" pitchFamily="34" charset="0"/>
              </a:rPr>
              <a:t>2015). Retrieved from The rooftop Guide: https://www.therooftopguide.com/rooftop-bars-in-london/lsq-rooftop.html</a:t>
            </a:r>
          </a:p>
          <a:p>
            <a:r>
              <a:rPr lang="en-US" sz="5600" dirty="0" smtClean="0">
                <a:latin typeface="Arial" pitchFamily="34" charset="0"/>
                <a:cs typeface="Arial" pitchFamily="34" charset="0"/>
              </a:rPr>
              <a:t>(2020, Jan 27). Retrieved from </a:t>
            </a:r>
            <a:r>
              <a:rPr lang="en-US" sz="5600" dirty="0" err="1" smtClean="0">
                <a:latin typeface="Arial" pitchFamily="34" charset="0"/>
                <a:cs typeface="Arial" pitchFamily="34" charset="0"/>
              </a:rPr>
              <a:t>Sanctifly</a:t>
            </a:r>
            <a:r>
              <a:rPr lang="en-US" sz="5600" dirty="0" smtClean="0">
                <a:latin typeface="Arial" pitchFamily="34" charset="0"/>
                <a:cs typeface="Arial" pitchFamily="34" charset="0"/>
              </a:rPr>
              <a:t>: https://www.sanctifly.club/sblog/the-effects-of-business-vs-leisure-travel</a:t>
            </a:r>
          </a:p>
          <a:p>
            <a:r>
              <a:rPr lang="en-US" sz="5600" dirty="0" smtClean="0">
                <a:latin typeface="Arial" pitchFamily="34" charset="0"/>
                <a:cs typeface="Arial" pitchFamily="34" charset="0"/>
              </a:rPr>
              <a:t>(2023). Retrieved from Hotel Indigo: https://www.ihg.com/hotelindigo/hotels/gb/en/reservation</a:t>
            </a:r>
          </a:p>
          <a:p>
            <a:r>
              <a:rPr lang="en-US" sz="5600" dirty="0" smtClean="0">
                <a:latin typeface="Arial" pitchFamily="34" charset="0"/>
                <a:cs typeface="Arial" pitchFamily="34" charset="0"/>
              </a:rPr>
              <a:t>(2023). Retrieved from Ayres Hotels: https://www.ayreshotels.com/guest-service-agent</a:t>
            </a:r>
          </a:p>
          <a:p>
            <a:r>
              <a:rPr lang="en-US" sz="5600" dirty="0" smtClean="0">
                <a:latin typeface="Arial" pitchFamily="34" charset="0"/>
                <a:cs typeface="Arial" pitchFamily="34" charset="0"/>
              </a:rPr>
              <a:t>(2023). Retrieved from ILO: https://www.ilo.org/infostories/en-GB/Stories/Employment/The-win-win-of-disability-inclusion#starting-your-disability-inclusion-journey</a:t>
            </a:r>
          </a:p>
          <a:p>
            <a:r>
              <a:rPr lang="en-US" sz="5600" dirty="0" smtClean="0">
                <a:latin typeface="Arial" pitchFamily="34" charset="0"/>
                <a:cs typeface="Arial" pitchFamily="34" charset="0"/>
              </a:rPr>
              <a:t>(2023). Retrieved from Dreams time: https://www.dreamstime.com/people-hotel-square-concept-professional-workers-providing-top-quality-services-vector-illustration-image213254527</a:t>
            </a:r>
          </a:p>
          <a:p>
            <a:r>
              <a:rPr lang="en-US" sz="5600" dirty="0" smtClean="0">
                <a:latin typeface="Arial" pitchFamily="34" charset="0"/>
                <a:cs typeface="Arial" pitchFamily="34" charset="0"/>
              </a:rPr>
              <a:t>(2023). Retrieved from </a:t>
            </a:r>
            <a:r>
              <a:rPr lang="en-US" sz="5600" dirty="0" err="1" smtClean="0">
                <a:latin typeface="Arial" pitchFamily="34" charset="0"/>
                <a:cs typeface="Arial" pitchFamily="34" charset="0"/>
              </a:rPr>
              <a:t>mmihelp</a:t>
            </a:r>
            <a:r>
              <a:rPr lang="en-US" sz="5600" dirty="0" smtClean="0">
                <a:latin typeface="Arial" pitchFamily="34" charset="0"/>
                <a:cs typeface="Arial" pitchFamily="34" charset="0"/>
              </a:rPr>
              <a:t>: https://www.immihelp.com/your-kids-arent-safe-in-the-hotel-save-them-from-these-hazards/</a:t>
            </a:r>
          </a:p>
          <a:p>
            <a:r>
              <a:rPr lang="en-US" sz="5600" dirty="0" smtClean="0">
                <a:latin typeface="Arial" pitchFamily="34" charset="0"/>
                <a:cs typeface="Arial" pitchFamily="34" charset="0"/>
              </a:rPr>
              <a:t>(2023). Retrieved from </a:t>
            </a:r>
            <a:r>
              <a:rPr lang="en-US" sz="5600" dirty="0" err="1" smtClean="0">
                <a:latin typeface="Arial" pitchFamily="34" charset="0"/>
                <a:cs typeface="Arial" pitchFamily="34" charset="0"/>
              </a:rPr>
              <a:t>Fodors</a:t>
            </a:r>
            <a:r>
              <a:rPr lang="en-US" sz="5600" dirty="0" smtClean="0">
                <a:latin typeface="Arial" pitchFamily="34" charset="0"/>
                <a:cs typeface="Arial" pitchFamily="34" charset="0"/>
              </a:rPr>
              <a:t> Travel: https://www.fodors.com/news/photos/these-hotel-brands-have-the-best-babysitting-services</a:t>
            </a:r>
          </a:p>
          <a:p>
            <a:r>
              <a:rPr lang="en-US" sz="5600" i="1" dirty="0" smtClean="0">
                <a:latin typeface="Arial" pitchFamily="34" charset="0"/>
                <a:cs typeface="Arial" pitchFamily="34" charset="0"/>
              </a:rPr>
              <a:t>International </a:t>
            </a:r>
            <a:r>
              <a:rPr lang="en-US" sz="5600" i="1" dirty="0" err="1" smtClean="0">
                <a:latin typeface="Arial" pitchFamily="34" charset="0"/>
                <a:cs typeface="Arial" pitchFamily="34" charset="0"/>
              </a:rPr>
              <a:t>Jurnal</a:t>
            </a:r>
            <a:r>
              <a:rPr lang="en-US" sz="5600" i="1" dirty="0" smtClean="0">
                <a:latin typeface="Arial" pitchFamily="34" charset="0"/>
                <a:cs typeface="Arial" pitchFamily="34" charset="0"/>
              </a:rPr>
              <a:t> of hospitability Management.</a:t>
            </a:r>
            <a:r>
              <a:rPr lang="en-US" sz="5600" dirty="0" smtClean="0">
                <a:latin typeface="Arial" pitchFamily="34" charset="0"/>
                <a:cs typeface="Arial" pitchFamily="34" charset="0"/>
              </a:rPr>
              <a:t> Tom Baum (2005).</a:t>
            </a:r>
          </a:p>
          <a:p>
            <a:r>
              <a:rPr lang="en-US" sz="5600" dirty="0" smtClean="0">
                <a:latin typeface="Arial" pitchFamily="34" charset="0"/>
                <a:cs typeface="Arial" pitchFamily="34" charset="0"/>
              </a:rPr>
              <a:t>Jain, A. (2021, Dec 10). Retrieved from </a:t>
            </a:r>
            <a:r>
              <a:rPr lang="en-US" sz="5600" dirty="0" err="1" smtClean="0">
                <a:latin typeface="Arial" pitchFamily="34" charset="0"/>
                <a:cs typeface="Arial" pitchFamily="34" charset="0"/>
              </a:rPr>
              <a:t>Darwinbox</a:t>
            </a:r>
            <a:r>
              <a:rPr lang="en-US" sz="5600" dirty="0" smtClean="0">
                <a:latin typeface="Arial" pitchFamily="34" charset="0"/>
                <a:cs typeface="Arial" pitchFamily="34" charset="0"/>
              </a:rPr>
              <a:t>: https://blog.darwinbox.com/welcome-messages-for-new-employees</a:t>
            </a:r>
          </a:p>
          <a:p>
            <a:r>
              <a:rPr lang="en-US" sz="5600" dirty="0" smtClean="0">
                <a:latin typeface="Arial" pitchFamily="34" charset="0"/>
                <a:cs typeface="Arial" pitchFamily="34" charset="0"/>
              </a:rPr>
              <a:t>King, D. (2012, Jun 12). Retrieved from Travel Weekly: https://www.travelweekly.com/Travel-News/Hotel-News/Atlantas-second-Hotel-Indigo-opens-near-airport</a:t>
            </a:r>
          </a:p>
          <a:p>
            <a:r>
              <a:rPr lang="en-US" sz="5600" dirty="0" smtClean="0">
                <a:latin typeface="Arial" pitchFamily="34" charset="0"/>
                <a:cs typeface="Arial" pitchFamily="34" charset="0"/>
              </a:rPr>
              <a:t>L, N. (2022, Dec 26). </a:t>
            </a:r>
            <a:r>
              <a:rPr lang="en-US" sz="5600" i="1" dirty="0" err="1" smtClean="0">
                <a:latin typeface="Arial" pitchFamily="34" charset="0"/>
                <a:cs typeface="Arial" pitchFamily="34" charset="0"/>
              </a:rPr>
              <a:t>Linkedin</a:t>
            </a:r>
            <a:r>
              <a:rPr lang="en-US" sz="5600" dirty="0" smtClean="0">
                <a:latin typeface="Arial" pitchFamily="34" charset="0"/>
                <a:cs typeface="Arial" pitchFamily="34" charset="0"/>
              </a:rPr>
              <a:t>. Retrieved from https://www.linkedin.com/pulse/importance-hospitality-service-industry-nadir-ashurbeyov-a%C5%9Furb%C9%99yov-</a:t>
            </a:r>
          </a:p>
          <a:p>
            <a:r>
              <a:rPr lang="en-US" sz="5600" dirty="0" err="1" smtClean="0">
                <a:latin typeface="Arial" pitchFamily="34" charset="0"/>
                <a:cs typeface="Arial" pitchFamily="34" charset="0"/>
              </a:rPr>
              <a:t>Raub</a:t>
            </a:r>
            <a:r>
              <a:rPr lang="en-US" sz="5600" dirty="0" smtClean="0">
                <a:latin typeface="Arial" pitchFamily="34" charset="0"/>
                <a:cs typeface="Arial" pitchFamily="34" charset="0"/>
              </a:rPr>
              <a:t>, D. S. (2023). Retrieved from EHL Insights: https://hospitalityinsights.ehl.edu/how-do-hospitality-students-see-their-future-in-the-industry</a:t>
            </a:r>
          </a:p>
          <a:p>
            <a:pPr>
              <a:buNone/>
            </a:pP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457</TotalTime>
  <Words>764</Words>
  <Application>Microsoft Office PowerPoint</Application>
  <PresentationFormat>On-screen Show (4:3)</PresentationFormat>
  <Paragraphs>93</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Flow</vt:lpstr>
      <vt:lpstr>The role and importance of quality service, hospitality, and guest services within the hotel Industry</vt:lpstr>
      <vt:lpstr>Content table</vt:lpstr>
      <vt:lpstr>Slide 3</vt:lpstr>
      <vt:lpstr>What we have?</vt:lpstr>
      <vt:lpstr>Customers and their expectation</vt:lpstr>
      <vt:lpstr>Why is hospitality important ?</vt:lpstr>
      <vt:lpstr>Examples of hospitality for everyone</vt:lpstr>
      <vt:lpstr>What is missing?</vt:lpstr>
      <vt:lpstr>What's the role of the guest service representative?</vt:lpstr>
      <vt:lpstr>Conclusion</vt:lpstr>
      <vt:lpstr>Reference list</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and importance of quality service, hospitality, and guest services within the hotel Industry</dc:title>
  <dc:creator>Marina</dc:creator>
  <cp:lastModifiedBy>Marina</cp:lastModifiedBy>
  <cp:revision>137</cp:revision>
  <dcterms:created xsi:type="dcterms:W3CDTF">2006-08-16T00:00:00Z</dcterms:created>
  <dcterms:modified xsi:type="dcterms:W3CDTF">2023-10-22T22:13:15Z</dcterms:modified>
</cp:coreProperties>
</file>