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7" r:id="rId8"/>
    <p:sldId id="263" r:id="rId9"/>
    <p:sldId id="264" r:id="rId10"/>
    <p:sldId id="265" r:id="rId11"/>
    <p:sldId id="266" r:id="rId12"/>
    <p:sldId id="268" r:id="rId13"/>
    <p:sldId id="270"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2/14/2017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Neo Marxism and the Frankfurt school </a:t>
            </a:r>
            <a:endParaRPr lang="en-GB" dirty="0"/>
          </a:p>
        </p:txBody>
      </p:sp>
      <p:sp>
        <p:nvSpPr>
          <p:cNvPr id="3" name="Subtitle 2"/>
          <p:cNvSpPr>
            <a:spLocks noGrp="1"/>
          </p:cNvSpPr>
          <p:nvPr>
            <p:ph type="subTitle" idx="1"/>
          </p:nvPr>
        </p:nvSpPr>
        <p:spPr/>
        <p:txBody>
          <a:bodyPr/>
          <a:lstStyle/>
          <a:p>
            <a:r>
              <a:rPr lang="en-GB" dirty="0" smtClean="0"/>
              <a:t>From horkheimer to Habermas</a:t>
            </a:r>
          </a:p>
          <a:p>
            <a:endParaRPr lang="en-GB" dirty="0"/>
          </a:p>
          <a:p>
            <a:r>
              <a:rPr lang="en-GB" dirty="0" smtClean="0"/>
              <a:t>Author: a f davis </a:t>
            </a:r>
            <a:endParaRPr lang="en-GB" dirty="0"/>
          </a:p>
        </p:txBody>
      </p:sp>
    </p:spTree>
    <p:extLst>
      <p:ext uri="{BB962C8B-B14F-4D97-AF65-F5344CB8AC3E}">
        <p14:creationId xmlns:p14="http://schemas.microsoft.com/office/powerpoint/2010/main" val="22024368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257578"/>
            <a:ext cx="10131425" cy="1107583"/>
          </a:xfrm>
        </p:spPr>
        <p:txBody>
          <a:bodyPr/>
          <a:lstStyle/>
          <a:p>
            <a:pPr algn="ctr"/>
            <a:r>
              <a:rPr lang="en-GB" dirty="0" smtClean="0"/>
              <a:t>Marxist orthodoxy</a:t>
            </a:r>
            <a:endParaRPr lang="en-GB" dirty="0"/>
          </a:p>
        </p:txBody>
      </p:sp>
      <p:sp>
        <p:nvSpPr>
          <p:cNvPr id="3" name="Content Placeholder 2"/>
          <p:cNvSpPr>
            <a:spLocks noGrp="1"/>
          </p:cNvSpPr>
          <p:nvPr>
            <p:ph idx="1"/>
          </p:nvPr>
        </p:nvSpPr>
        <p:spPr>
          <a:xfrm>
            <a:off x="685801" y="1365161"/>
            <a:ext cx="10131425" cy="4919525"/>
          </a:xfrm>
        </p:spPr>
        <p:txBody>
          <a:bodyPr>
            <a:normAutofit fontScale="92500" lnSpcReduction="10000"/>
          </a:bodyPr>
          <a:lstStyle/>
          <a:p>
            <a:endParaRPr lang="en-GB" sz="2400" dirty="0" smtClean="0"/>
          </a:p>
          <a:p>
            <a:r>
              <a:rPr lang="en-GB" sz="2400" dirty="0" smtClean="0"/>
              <a:t>‘The Philosophers have only interpreted the world in various ways; the point is, to change it’ (Marx 1845/1888).</a:t>
            </a:r>
          </a:p>
          <a:p>
            <a:pPr marL="0" indent="0">
              <a:buNone/>
            </a:pPr>
            <a:endParaRPr lang="en-GB" sz="2400" dirty="0" smtClean="0"/>
          </a:p>
          <a:p>
            <a:r>
              <a:rPr lang="en-GB" sz="2400" dirty="0" smtClean="0"/>
              <a:t>Feuerbach's ‘Eleventh Thesis’ as it is famously known is frequently and </a:t>
            </a:r>
            <a:r>
              <a:rPr lang="en-GB" sz="2400" i="1" dirty="0" smtClean="0"/>
              <a:t>wrongly</a:t>
            </a:r>
            <a:r>
              <a:rPr lang="en-GB" sz="2400" dirty="0" smtClean="0"/>
              <a:t> conceived of as Karl Marx abandoning philosophy and embracing revolutionary action – especially his famous critique of the Political Economy of his day: Das Capital. </a:t>
            </a:r>
          </a:p>
          <a:p>
            <a:pPr marL="0" indent="0">
              <a:buNone/>
            </a:pPr>
            <a:endParaRPr lang="en-GB" sz="2400" dirty="0" smtClean="0"/>
          </a:p>
          <a:p>
            <a:r>
              <a:rPr lang="en-GB" sz="2400" dirty="0" smtClean="0"/>
              <a:t>The Philosopher and Marxian critic Peter Singer (1980) disagrees with this orthodox Marxist and Marxist –Leninist perspective.</a:t>
            </a:r>
          </a:p>
          <a:p>
            <a:pPr marL="0" indent="0">
              <a:buNone/>
            </a:pPr>
            <a:r>
              <a:rPr lang="en-GB" dirty="0" smtClean="0"/>
              <a:t> </a:t>
            </a:r>
          </a:p>
          <a:p>
            <a:pPr marL="0" indent="0">
              <a:buNone/>
            </a:pPr>
            <a:r>
              <a:rPr lang="en-GB" dirty="0" smtClean="0"/>
              <a:t> </a:t>
            </a:r>
            <a:endParaRPr lang="en-GB" dirty="0"/>
          </a:p>
        </p:txBody>
      </p:sp>
    </p:spTree>
    <p:extLst>
      <p:ext uri="{BB962C8B-B14F-4D97-AF65-F5344CB8AC3E}">
        <p14:creationId xmlns:p14="http://schemas.microsoft.com/office/powerpoint/2010/main" val="34203520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beginnings of Neo Marxian ‘praxis’ </a:t>
            </a:r>
            <a:endParaRPr lang="en-GB" dirty="0"/>
          </a:p>
        </p:txBody>
      </p:sp>
      <p:sp>
        <p:nvSpPr>
          <p:cNvPr id="3" name="Content Placeholder 2"/>
          <p:cNvSpPr>
            <a:spLocks noGrp="1"/>
          </p:cNvSpPr>
          <p:nvPr>
            <p:ph idx="1"/>
          </p:nvPr>
        </p:nvSpPr>
        <p:spPr/>
        <p:txBody>
          <a:bodyPr/>
          <a:lstStyle/>
          <a:p>
            <a:r>
              <a:rPr lang="en-GB" sz="2400" dirty="0" smtClean="0"/>
              <a:t>Peter Singer (1980: 43) writes of the aforementioned Eleventh thesis: ‘This is generally read as a statement to the effect that philosophy is unimportant; revolutionary activity is what matters. It means nothing of the sort. What Marx is saying is that the problems of philosophy cannot be solved by passive interpretation of the world as it is, but only by remoulding the world to resolve the philosophical considerations inherent in it. It is to solve philosophical problems that we must change the world.’ </a:t>
            </a:r>
            <a:r>
              <a:rPr lang="en-GB" dirty="0" smtClean="0"/>
              <a:t> </a:t>
            </a:r>
          </a:p>
          <a:p>
            <a:endParaRPr lang="en-GB" dirty="0"/>
          </a:p>
          <a:p>
            <a:r>
              <a:rPr lang="en-GB" sz="2400" dirty="0" smtClean="0"/>
              <a:t>Is this claim plausible?  </a:t>
            </a:r>
            <a:endParaRPr lang="en-GB" sz="2400" dirty="0"/>
          </a:p>
        </p:txBody>
      </p:sp>
    </p:spTree>
    <p:extLst>
      <p:ext uri="{BB962C8B-B14F-4D97-AF65-F5344CB8AC3E}">
        <p14:creationId xmlns:p14="http://schemas.microsoft.com/office/powerpoint/2010/main" val="3690180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praxis</a:t>
            </a:r>
            <a:endParaRPr lang="en-GB" dirty="0"/>
          </a:p>
        </p:txBody>
      </p:sp>
      <p:sp>
        <p:nvSpPr>
          <p:cNvPr id="3" name="Content Placeholder 2"/>
          <p:cNvSpPr>
            <a:spLocks noGrp="1"/>
          </p:cNvSpPr>
          <p:nvPr>
            <p:ph idx="1"/>
          </p:nvPr>
        </p:nvSpPr>
        <p:spPr>
          <a:xfrm>
            <a:off x="685801" y="1770743"/>
            <a:ext cx="10131425" cy="4659086"/>
          </a:xfrm>
        </p:spPr>
        <p:txBody>
          <a:bodyPr>
            <a:noAutofit/>
          </a:bodyPr>
          <a:lstStyle/>
          <a:p>
            <a:r>
              <a:rPr lang="en-GB" sz="2400" dirty="0" smtClean="0"/>
              <a:t>A term ‘praxis’ first encountered in Aristotle’s division of human activity into one of three distinct forms: ‘the others being </a:t>
            </a:r>
            <a:r>
              <a:rPr lang="en-GB" sz="2400" i="1" dirty="0" smtClean="0"/>
              <a:t>theoria</a:t>
            </a:r>
            <a:r>
              <a:rPr lang="en-GB" sz="2400" dirty="0" smtClean="0"/>
              <a:t> or theory and </a:t>
            </a:r>
            <a:r>
              <a:rPr lang="en-GB" sz="2400" i="1" dirty="0" smtClean="0"/>
              <a:t>poiesis</a:t>
            </a:r>
            <a:r>
              <a:rPr lang="en-GB" sz="2400" dirty="0" smtClean="0"/>
              <a:t>, or skilful manufacture’ (Blackburn 2005: 288).</a:t>
            </a:r>
          </a:p>
          <a:p>
            <a:endParaRPr lang="en-GB" sz="2400" dirty="0"/>
          </a:p>
          <a:p>
            <a:r>
              <a:rPr lang="en-GB" sz="2400" dirty="0" smtClean="0"/>
              <a:t>In Kant, we encounter the idea of praxis in the sense in which Kant values ‘the practical above the theoretical’ inasmuch as Kant realised that in the abstract; ‘antinomies of reason’ or contradictions, could not be resolved in reason or by though alone (ibid).</a:t>
            </a:r>
          </a:p>
          <a:p>
            <a:r>
              <a:rPr lang="en-GB" sz="2400" dirty="0" smtClean="0"/>
              <a:t>Marx determines in the idea of revolutionary practice a form of practical theory (Praxis) or composite of all of Aristotle’s definitions and aspects of Kant’s emphasis on practical reason as it is developed through Hegel’s dialectic.            </a:t>
            </a:r>
            <a:endParaRPr lang="en-GB" sz="2400" dirty="0"/>
          </a:p>
        </p:txBody>
      </p:sp>
    </p:spTree>
    <p:extLst>
      <p:ext uri="{BB962C8B-B14F-4D97-AF65-F5344CB8AC3E}">
        <p14:creationId xmlns:p14="http://schemas.microsoft.com/office/powerpoint/2010/main" val="31069094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dialectic </a:t>
            </a:r>
            <a:endParaRPr lang="en-GB" dirty="0"/>
          </a:p>
        </p:txBody>
      </p:sp>
      <p:pic>
        <p:nvPicPr>
          <p:cNvPr id="4" name="Content Placeholder 3"/>
          <p:cNvPicPr>
            <a:picLocks noGrp="1" noChangeAspect="1"/>
          </p:cNvPicPr>
          <p:nvPr>
            <p:ph idx="1"/>
          </p:nvPr>
        </p:nvPicPr>
        <p:blipFill>
          <a:blip r:embed="rId2"/>
          <a:stretch>
            <a:fillRect/>
          </a:stretch>
        </p:blipFill>
        <p:spPr>
          <a:xfrm>
            <a:off x="2942612" y="2170567"/>
            <a:ext cx="6012702" cy="3954462"/>
          </a:xfrm>
          <a:prstGeom prst="rect">
            <a:avLst/>
          </a:prstGeom>
        </p:spPr>
      </p:pic>
    </p:spTree>
    <p:extLst>
      <p:ext uri="{BB962C8B-B14F-4D97-AF65-F5344CB8AC3E}">
        <p14:creationId xmlns:p14="http://schemas.microsoft.com/office/powerpoint/2010/main" val="39685068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Base / superstructure </a:t>
            </a:r>
            <a:endParaRPr lang="en-GB" dirty="0"/>
          </a:p>
        </p:txBody>
      </p:sp>
      <p:pic>
        <p:nvPicPr>
          <p:cNvPr id="4" name="Content Placeholder 3"/>
          <p:cNvPicPr>
            <a:picLocks noGrp="1" noChangeAspect="1"/>
          </p:cNvPicPr>
          <p:nvPr>
            <p:ph idx="1"/>
          </p:nvPr>
        </p:nvPicPr>
        <p:blipFill>
          <a:blip r:embed="rId2"/>
          <a:stretch>
            <a:fillRect/>
          </a:stretch>
        </p:blipFill>
        <p:spPr>
          <a:xfrm>
            <a:off x="2656114" y="2181981"/>
            <a:ext cx="5979886" cy="4288291"/>
          </a:xfrm>
          <a:prstGeom prst="rect">
            <a:avLst/>
          </a:prstGeom>
        </p:spPr>
      </p:pic>
    </p:spTree>
    <p:extLst>
      <p:ext uri="{BB962C8B-B14F-4D97-AF65-F5344CB8AC3E}">
        <p14:creationId xmlns:p14="http://schemas.microsoft.com/office/powerpoint/2010/main" val="28738557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30630"/>
            <a:ext cx="10131425" cy="769256"/>
          </a:xfrm>
        </p:spPr>
        <p:txBody>
          <a:bodyPr/>
          <a:lstStyle/>
          <a:p>
            <a:pPr algn="ctr"/>
            <a:r>
              <a:rPr lang="en-GB" dirty="0" smtClean="0"/>
              <a:t>Which brand of Marxism?</a:t>
            </a:r>
            <a:endParaRPr lang="en-GB" dirty="0"/>
          </a:p>
        </p:txBody>
      </p:sp>
      <p:sp>
        <p:nvSpPr>
          <p:cNvPr id="3" name="Content Placeholder 2"/>
          <p:cNvSpPr>
            <a:spLocks noGrp="1"/>
          </p:cNvSpPr>
          <p:nvPr>
            <p:ph idx="1"/>
          </p:nvPr>
        </p:nvSpPr>
        <p:spPr>
          <a:xfrm>
            <a:off x="685801" y="1030514"/>
            <a:ext cx="10763517" cy="5544457"/>
          </a:xfrm>
        </p:spPr>
        <p:txBody>
          <a:bodyPr>
            <a:normAutofit fontScale="92500" lnSpcReduction="10000"/>
          </a:bodyPr>
          <a:lstStyle/>
          <a:p>
            <a:pPr marL="0" indent="0" algn="ctr">
              <a:buNone/>
            </a:pPr>
            <a:endParaRPr lang="en-GB" dirty="0" smtClean="0"/>
          </a:p>
          <a:p>
            <a:pPr marL="0" indent="0" algn="ctr">
              <a:buNone/>
            </a:pPr>
            <a:r>
              <a:rPr lang="en-GB" dirty="0" smtClean="0"/>
              <a:t>Marxist-Leninist</a:t>
            </a:r>
            <a:endParaRPr lang="en-GB" dirty="0"/>
          </a:p>
          <a:p>
            <a:pPr marL="0" indent="0">
              <a:buNone/>
            </a:pPr>
            <a:r>
              <a:rPr lang="en-GB" sz="1600" dirty="0"/>
              <a:t> </a:t>
            </a:r>
            <a:endParaRPr lang="en-GB" dirty="0"/>
          </a:p>
          <a:p>
            <a:r>
              <a:rPr lang="en-GB" sz="1900" dirty="0"/>
              <a:t>The establishment of a ‘dictatorship of the proletariat’ in the form of a ‘socialist state’ and or ‘republic’.</a:t>
            </a:r>
          </a:p>
          <a:p>
            <a:endParaRPr lang="en-GB" sz="1900" dirty="0"/>
          </a:p>
          <a:p>
            <a:r>
              <a:rPr lang="en-GB" sz="1900" dirty="0"/>
              <a:t>Led by a political ‘vanguard’ or those proletariat who achieve ‘class consciousness’ affiliate around the political rallying cry propounded by </a:t>
            </a:r>
            <a:r>
              <a:rPr lang="en-GB" sz="1900" dirty="0" smtClean="0"/>
              <a:t>Vladimir </a:t>
            </a:r>
            <a:r>
              <a:rPr lang="en-GB" sz="1900" dirty="0"/>
              <a:t>Lenin  ‘diversity in discussion, unity in action</a:t>
            </a:r>
            <a:r>
              <a:rPr lang="en-GB" sz="1900" dirty="0" smtClean="0"/>
              <a:t>’.</a:t>
            </a:r>
          </a:p>
          <a:p>
            <a:endParaRPr lang="en-GB" sz="1900" dirty="0"/>
          </a:p>
          <a:p>
            <a:r>
              <a:rPr lang="en-GB" sz="1900" dirty="0" smtClean="0"/>
              <a:t>Characterised by an international outlook, abandoning ‘bourgeoisie democracy’</a:t>
            </a:r>
          </a:p>
          <a:p>
            <a:r>
              <a:rPr lang="en-GB" sz="1900" dirty="0" smtClean="0"/>
              <a:t>The science of ‘dialectical materialism’ and ‘historical materialism’ envisioned in ‘five year plans’.</a:t>
            </a:r>
          </a:p>
          <a:p>
            <a:endParaRPr lang="en-GB" sz="1900" dirty="0"/>
          </a:p>
          <a:p>
            <a:r>
              <a:rPr lang="en-GB" sz="1900" dirty="0" smtClean="0"/>
              <a:t>Top down and  clearly vulnerable or open to abuses of philosophical totalitarianism, historical determinism and the ‘cult of personality’.   </a:t>
            </a:r>
          </a:p>
          <a:p>
            <a:endParaRPr lang="en-GB" sz="1900" dirty="0" smtClean="0"/>
          </a:p>
          <a:p>
            <a:r>
              <a:rPr lang="en-GB" sz="1900" dirty="0" smtClean="0"/>
              <a:t>Example: Soviet Russia and Maoism. </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8069943" y="5050970"/>
            <a:ext cx="3121932" cy="1616529"/>
          </a:xfrm>
          <a:prstGeom prst="rect">
            <a:avLst/>
          </a:prstGeom>
        </p:spPr>
      </p:pic>
    </p:spTree>
    <p:extLst>
      <p:ext uri="{BB962C8B-B14F-4D97-AF65-F5344CB8AC3E}">
        <p14:creationId xmlns:p14="http://schemas.microsoft.com/office/powerpoint/2010/main" val="14906223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Frankfurt school and western Marxism</a:t>
            </a:r>
            <a:endParaRPr lang="en-GB" dirty="0"/>
          </a:p>
        </p:txBody>
      </p:sp>
      <p:sp>
        <p:nvSpPr>
          <p:cNvPr id="5" name="Content Placeholder 4"/>
          <p:cNvSpPr>
            <a:spLocks noGrp="1"/>
          </p:cNvSpPr>
          <p:nvPr>
            <p:ph idx="1"/>
          </p:nvPr>
        </p:nvSpPr>
        <p:spPr/>
        <p:txBody>
          <a:bodyPr>
            <a:normAutofit lnSpcReduction="10000"/>
          </a:bodyPr>
          <a:lstStyle/>
          <a:p>
            <a:r>
              <a:rPr lang="en-GB" dirty="0" smtClean="0"/>
              <a:t>Those ‘German </a:t>
            </a:r>
            <a:r>
              <a:rPr lang="en-GB" dirty="0"/>
              <a:t>philosophers and social theorists in the Western European Marxist tradition known as the Frankfurt School. According to these theorists, a “critical” theory may be distinguished from a “traditional” theory according to a specific practical purpose: a theory is critical to the extent that it seeks human “emancipation from slavery”, acts as a “liberating … influence”, and works “to create a world which satisfies the needs and powers” of human beings (Horkheimer 1972, </a:t>
            </a:r>
            <a:r>
              <a:rPr lang="en-GB" dirty="0" smtClean="0"/>
              <a:t>246 in Bohan 2005). </a:t>
            </a:r>
          </a:p>
          <a:p>
            <a:endParaRPr lang="en-GB" dirty="0"/>
          </a:p>
          <a:p>
            <a:r>
              <a:rPr lang="en-GB" dirty="0" smtClean="0"/>
              <a:t>These ‘… theories </a:t>
            </a:r>
            <a:r>
              <a:rPr lang="en-GB" dirty="0"/>
              <a:t>aim to explain and transform </a:t>
            </a:r>
            <a:r>
              <a:rPr lang="en-GB" i="1" dirty="0"/>
              <a:t>all</a:t>
            </a:r>
            <a:r>
              <a:rPr lang="en-GB" dirty="0"/>
              <a:t> the circumstances that enslave human beings, many “critical theories” in the broader sense have been </a:t>
            </a:r>
            <a:r>
              <a:rPr lang="en-GB" dirty="0" smtClean="0"/>
              <a:t>developed’ (James Bohan 2005).</a:t>
            </a:r>
          </a:p>
          <a:p>
            <a:endParaRPr lang="en-GB" dirty="0"/>
          </a:p>
          <a:p>
            <a:r>
              <a:rPr lang="en-GB" dirty="0" smtClean="0"/>
              <a:t>Emerged in Germany in 1923 with the formation of the Institute of Social Research – ISR, in opposition both to the Soviet and economics and ideology led Marxist Leninist variant in the East (Soviet Russia) and the giant unregulated ‘engine’ of Capitalism – the United States of America, in the West.   </a:t>
            </a:r>
            <a:endParaRPr lang="en-GB" dirty="0"/>
          </a:p>
        </p:txBody>
      </p:sp>
    </p:spTree>
    <p:extLst>
      <p:ext uri="{BB962C8B-B14F-4D97-AF65-F5344CB8AC3E}">
        <p14:creationId xmlns:p14="http://schemas.microsoft.com/office/powerpoint/2010/main" val="39194009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‘end’ of one enlightenment project and the beginning of another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first generation of the Frankfurt school eschewed revolutionary practice in the BASE and began instead to dismantle the SUPERSTRUCTURE by developing a critique of society/culture/the arts and their various ‘exploitative mechanisms’ and the manipulations of people through the media and other said cultural institutions.</a:t>
            </a:r>
          </a:p>
          <a:p>
            <a:endParaRPr lang="en-GB" dirty="0"/>
          </a:p>
          <a:p>
            <a:r>
              <a:rPr lang="en-GB" dirty="0" smtClean="0"/>
              <a:t>First generation or founders of the ISR  were Max Horkheimer, Theodor Adorno, Walter Benjamin and Herbert Marcuse. Many fled to America and developed criticisms of capitalism – while Marcuse and his critique of advertising and the mass media in his commoditized ‘One Dimensional Man’, both simultaneously acknowledged the freedoms enjoyed within the USA campus and university system while bemoaning the commoditisation of these values.</a:t>
            </a:r>
          </a:p>
          <a:p>
            <a:endParaRPr lang="en-GB" dirty="0"/>
          </a:p>
          <a:p>
            <a:r>
              <a:rPr lang="en-GB" dirty="0" smtClean="0"/>
              <a:t>2</a:t>
            </a:r>
            <a:r>
              <a:rPr lang="en-GB" baseline="30000" dirty="0" smtClean="0"/>
              <a:t>nd</a:t>
            </a:r>
            <a:r>
              <a:rPr lang="en-GB" dirty="0" smtClean="0"/>
              <a:t> Generation Frankfurt school writers includes Jürgen Habermas (1929 -) and his thoughts on the development of what he termed the political and social spheres. </a:t>
            </a:r>
            <a:endParaRPr lang="en-GB" dirty="0"/>
          </a:p>
        </p:txBody>
      </p:sp>
    </p:spTree>
    <p:extLst>
      <p:ext uri="{BB962C8B-B14F-4D97-AF65-F5344CB8AC3E}">
        <p14:creationId xmlns:p14="http://schemas.microsoft.com/office/powerpoint/2010/main" val="22865713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Jürgen Habermas</a:t>
            </a:r>
            <a:endParaRPr lang="en-GB" dirty="0"/>
          </a:p>
        </p:txBody>
      </p:sp>
      <p:sp>
        <p:nvSpPr>
          <p:cNvPr id="3" name="Content Placeholder 2"/>
          <p:cNvSpPr>
            <a:spLocks noGrp="1"/>
          </p:cNvSpPr>
          <p:nvPr>
            <p:ph idx="1"/>
          </p:nvPr>
        </p:nvSpPr>
        <p:spPr>
          <a:xfrm>
            <a:off x="685801" y="2142067"/>
            <a:ext cx="10131425" cy="4345819"/>
          </a:xfrm>
        </p:spPr>
        <p:txBody>
          <a:bodyPr/>
          <a:lstStyle/>
          <a:p>
            <a:r>
              <a:rPr lang="en-GB" dirty="0" smtClean="0"/>
              <a:t>Jürgen Habermas grew up in Nazi Germany during the 1930s and 40s and was greatly influenced by the Nuremburg trials – in which the surviving Nazi leaders were put on trial and held accountable for their crimes against humanity.</a:t>
            </a:r>
          </a:p>
          <a:p>
            <a:endParaRPr lang="en-GB" dirty="0"/>
          </a:p>
          <a:p>
            <a:r>
              <a:rPr lang="en-GB" dirty="0" smtClean="0"/>
              <a:t>Habermas concluded that unwittingly he and many of his generation had grown up in what he termed as a ‘…criminal system’.</a:t>
            </a:r>
          </a:p>
          <a:p>
            <a:r>
              <a:rPr lang="en-GB" dirty="0" smtClean="0"/>
              <a:t>His thesis was that advances in a societies technology and economic prowess had to proceed in tandem with advances in our ability to justify ourselves to ourselves and others.  The greatest obstacle to this development were what he termed ‘traditions’ and as a corrective to these traditions the importance of places wherein criticism of these traditions could safely take place – ‘public spheres’.  </a:t>
            </a:r>
          </a:p>
          <a:p>
            <a:endParaRPr lang="en-GB" dirty="0"/>
          </a:p>
          <a:p>
            <a:r>
              <a:rPr lang="en-GB" dirty="0" smtClean="0"/>
              <a:t>A return to enlightenment values.</a:t>
            </a:r>
          </a:p>
          <a:p>
            <a:endParaRPr lang="en-GB" dirty="0"/>
          </a:p>
        </p:txBody>
      </p:sp>
    </p:spTree>
    <p:extLst>
      <p:ext uri="{BB962C8B-B14F-4D97-AF65-F5344CB8AC3E}">
        <p14:creationId xmlns:p14="http://schemas.microsoft.com/office/powerpoint/2010/main" val="42930974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public sphere</a:t>
            </a:r>
            <a:endParaRPr lang="en-GB" dirty="0"/>
          </a:p>
        </p:txBody>
      </p:sp>
      <p:sp>
        <p:nvSpPr>
          <p:cNvPr id="3" name="Content Placeholder 2"/>
          <p:cNvSpPr>
            <a:spLocks noGrp="1"/>
          </p:cNvSpPr>
          <p:nvPr>
            <p:ph idx="1"/>
          </p:nvPr>
        </p:nvSpPr>
        <p:spPr>
          <a:xfrm>
            <a:off x="685801" y="2142067"/>
            <a:ext cx="10131425" cy="4432904"/>
          </a:xfrm>
        </p:spPr>
        <p:txBody>
          <a:bodyPr/>
          <a:lstStyle/>
          <a:p>
            <a:r>
              <a:rPr lang="en-GB" dirty="0" smtClean="0"/>
              <a:t>For Habermas the traditions of a society were not necessarily founded or observed with the best interest of its individuals and their freedoms.</a:t>
            </a:r>
          </a:p>
          <a:p>
            <a:endParaRPr lang="en-GB" dirty="0"/>
          </a:p>
          <a:p>
            <a:r>
              <a:rPr lang="en-GB" dirty="0" smtClean="0"/>
              <a:t>Individuals needed the ‘space’ – both physical and ideological to engage in criticisms of these ‘traditions’ (see his book ‘The Structural Transformation of the Public Sphere’ 1962).</a:t>
            </a:r>
          </a:p>
          <a:p>
            <a:endParaRPr lang="en-GB" dirty="0"/>
          </a:p>
          <a:p>
            <a:r>
              <a:rPr lang="en-GB" dirty="0" smtClean="0"/>
              <a:t>This emphasis on what he termed or coined ‘communicative’ action and ‘reason’ was vital  to build consensus, change and in turn strengthens ‘society’</a:t>
            </a:r>
          </a:p>
          <a:p>
            <a:endParaRPr lang="en-GB" dirty="0"/>
          </a:p>
          <a:p>
            <a:r>
              <a:rPr lang="en-GB" dirty="0" smtClean="0"/>
              <a:t>These spheres typically lay outside the family, church and local politics where tradition is typically upheld and reinforced. These spheres began in the ‘coffee houses’ of the 17</a:t>
            </a:r>
            <a:r>
              <a:rPr lang="en-GB" baseline="30000" dirty="0" smtClean="0"/>
              <a:t>th</a:t>
            </a:r>
            <a:r>
              <a:rPr lang="en-GB" dirty="0" smtClean="0"/>
              <a:t> and 18</a:t>
            </a:r>
            <a:r>
              <a:rPr lang="en-GB" baseline="30000" dirty="0" smtClean="0"/>
              <a:t>th</a:t>
            </a:r>
            <a:r>
              <a:rPr lang="en-GB" dirty="0" smtClean="0"/>
              <a:t> century and reified into the modern university system. </a:t>
            </a:r>
            <a:endParaRPr lang="en-GB" dirty="0"/>
          </a:p>
        </p:txBody>
      </p:sp>
    </p:spTree>
    <p:extLst>
      <p:ext uri="{BB962C8B-B14F-4D97-AF65-F5344CB8AC3E}">
        <p14:creationId xmlns:p14="http://schemas.microsoft.com/office/powerpoint/2010/main" val="8813979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task</a:t>
            </a:r>
            <a:endParaRPr lang="en-GB" dirty="0"/>
          </a:p>
        </p:txBody>
      </p:sp>
      <p:sp>
        <p:nvSpPr>
          <p:cNvPr id="3" name="Content Placeholder 2"/>
          <p:cNvSpPr>
            <a:spLocks noGrp="1"/>
          </p:cNvSpPr>
          <p:nvPr>
            <p:ph idx="1"/>
          </p:nvPr>
        </p:nvSpPr>
        <p:spPr/>
        <p:txBody>
          <a:bodyPr/>
          <a:lstStyle/>
          <a:p>
            <a:r>
              <a:rPr lang="en-GB" dirty="0" smtClean="0"/>
              <a:t>Habermas (1962) argued in books such as ‘The Structural Transformation of the Public Sphere’ that  up till the 18</a:t>
            </a:r>
            <a:r>
              <a:rPr lang="en-GB" baseline="30000" dirty="0" smtClean="0"/>
              <a:t>th</a:t>
            </a:r>
            <a:r>
              <a:rPr lang="en-GB" dirty="0" smtClean="0"/>
              <a:t> century what we term European or distinctly European culture had been largely ‘representational’.</a:t>
            </a:r>
          </a:p>
          <a:p>
            <a:endParaRPr lang="en-GB" dirty="0"/>
          </a:p>
          <a:p>
            <a:r>
              <a:rPr lang="en-GB" dirty="0" smtClean="0"/>
              <a:t>In this representational model the elite and ruling classes in Europe had sought to represent and replicate their power to their ‘subjects’ through spectacle and pageant (vast architectural projects) and or elaborate public displays of wealth.  </a:t>
            </a:r>
            <a:endParaRPr lang="en-GB" dirty="0"/>
          </a:p>
        </p:txBody>
      </p:sp>
    </p:spTree>
    <p:extLst>
      <p:ext uri="{BB962C8B-B14F-4D97-AF65-F5344CB8AC3E}">
        <p14:creationId xmlns:p14="http://schemas.microsoft.com/office/powerpoint/2010/main" val="20157476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0"/>
            <a:ext cx="10131425" cy="638629"/>
          </a:xfrm>
        </p:spPr>
        <p:txBody>
          <a:bodyPr>
            <a:normAutofit fontScale="90000"/>
          </a:bodyPr>
          <a:lstStyle/>
          <a:p>
            <a:pPr algn="ctr"/>
            <a:r>
              <a:rPr lang="en-GB" dirty="0" smtClean="0"/>
              <a:t>Threat</a:t>
            </a:r>
            <a:endParaRPr lang="en-GB" dirty="0"/>
          </a:p>
        </p:txBody>
      </p:sp>
      <p:sp>
        <p:nvSpPr>
          <p:cNvPr id="3" name="Content Placeholder 2"/>
          <p:cNvSpPr>
            <a:spLocks noGrp="1"/>
          </p:cNvSpPr>
          <p:nvPr>
            <p:ph idx="1"/>
          </p:nvPr>
        </p:nvSpPr>
        <p:spPr>
          <a:xfrm>
            <a:off x="685801" y="2142067"/>
            <a:ext cx="10131425" cy="4215190"/>
          </a:xfrm>
        </p:spPr>
        <p:txBody>
          <a:bodyPr>
            <a:normAutofit/>
          </a:bodyPr>
          <a:lstStyle/>
          <a:p>
            <a:r>
              <a:rPr lang="en-GB" dirty="0" smtClean="0"/>
              <a:t>Much of Habermas recent work has been explaining and warning of the erosions to the ‘public spheres’ and threats to their continued existence.</a:t>
            </a:r>
          </a:p>
          <a:p>
            <a:endParaRPr lang="en-GB" dirty="0"/>
          </a:p>
          <a:p>
            <a:r>
              <a:rPr lang="en-GB" dirty="0" smtClean="0"/>
              <a:t>Habermas, conceded that there are other forms of free expression such as Newspapers but these have become increasingly corporatized and their editorials owned. </a:t>
            </a:r>
          </a:p>
          <a:p>
            <a:endParaRPr lang="en-GB" dirty="0"/>
          </a:p>
          <a:p>
            <a:r>
              <a:rPr lang="en-GB" dirty="0" smtClean="0"/>
              <a:t>With the erosion of these ‘Public Spheres’ we see a corresponding growth in commercialised ‘social networks’ and ‘celebrity culture’ and a corresponding failure to criticise tradition. </a:t>
            </a:r>
          </a:p>
          <a:p>
            <a:endParaRPr lang="en-GB" dirty="0"/>
          </a:p>
          <a:p>
            <a:r>
              <a:rPr lang="en-GB" dirty="0" smtClean="0"/>
              <a:t>For Habermas, the physical survival of a ‘society’ is dependent on this ongoing critical dialogue or what he termed ‘communicative reason’ within these ‘public spheres’  (physical and ideological ‘third spaces’) in the shape of an ongoing critique of its OWN traditions.  </a:t>
            </a:r>
            <a:endParaRPr lang="en-GB" dirty="0"/>
          </a:p>
        </p:txBody>
      </p:sp>
    </p:spTree>
    <p:extLst>
      <p:ext uri="{BB962C8B-B14F-4D97-AF65-F5344CB8AC3E}">
        <p14:creationId xmlns:p14="http://schemas.microsoft.com/office/powerpoint/2010/main" val="9624311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45145"/>
            <a:ext cx="10131425" cy="856342"/>
          </a:xfrm>
        </p:spPr>
        <p:txBody>
          <a:bodyPr>
            <a:normAutofit/>
          </a:bodyPr>
          <a:lstStyle/>
          <a:p>
            <a:pPr algn="ctr"/>
            <a:r>
              <a:rPr lang="en-GB" sz="1800" dirty="0" smtClean="0"/>
              <a:t>The ‘third space’</a:t>
            </a:r>
            <a:endParaRPr lang="en-GB" sz="1800" dirty="0"/>
          </a:p>
        </p:txBody>
      </p:sp>
      <p:sp>
        <p:nvSpPr>
          <p:cNvPr id="3" name="Content Placeholder 2"/>
          <p:cNvSpPr>
            <a:spLocks noGrp="1"/>
          </p:cNvSpPr>
          <p:nvPr>
            <p:ph idx="1"/>
          </p:nvPr>
        </p:nvSpPr>
        <p:spPr>
          <a:xfrm>
            <a:off x="304800" y="783771"/>
            <a:ext cx="11480799" cy="5921829"/>
          </a:xfrm>
        </p:spPr>
        <p:txBody>
          <a:bodyPr>
            <a:normAutofit fontScale="62500" lnSpcReduction="20000"/>
          </a:bodyPr>
          <a:lstStyle/>
          <a:p>
            <a:endParaRPr lang="en-GB" dirty="0" smtClean="0"/>
          </a:p>
          <a:p>
            <a:endParaRPr lang="en-GB" dirty="0"/>
          </a:p>
          <a:p>
            <a:endParaRPr lang="en-GB" sz="1900" dirty="0" smtClean="0"/>
          </a:p>
          <a:p>
            <a:endParaRPr lang="en-GB" sz="1900" dirty="0"/>
          </a:p>
          <a:p>
            <a:endParaRPr lang="en-GB" sz="1900" dirty="0" smtClean="0"/>
          </a:p>
          <a:p>
            <a:r>
              <a:rPr lang="en-GB" sz="3600" smtClean="0"/>
              <a:t>Habermas </a:t>
            </a:r>
            <a:r>
              <a:rPr lang="en-GB" sz="3600" smtClean="0"/>
              <a:t>charts </a:t>
            </a:r>
            <a:r>
              <a:rPr lang="en-GB" sz="3600" dirty="0" smtClean="0"/>
              <a:t>the emergence and growth of these critical facilities which had emerged out of the ‘literary salons’ and aforementioned ‘coffee houses’ of the 17</a:t>
            </a:r>
            <a:r>
              <a:rPr lang="en-GB" sz="3600" baseline="30000" dirty="0" smtClean="0"/>
              <a:t>th</a:t>
            </a:r>
            <a:r>
              <a:rPr lang="en-GB" sz="3600" dirty="0" smtClean="0"/>
              <a:t> and 18</a:t>
            </a:r>
            <a:r>
              <a:rPr lang="en-GB" sz="3600" baseline="30000" dirty="0" smtClean="0"/>
              <a:t>th</a:t>
            </a:r>
            <a:r>
              <a:rPr lang="en-GB" sz="3600" dirty="0" smtClean="0"/>
              <a:t> century into the public spheres of the 19</a:t>
            </a:r>
            <a:r>
              <a:rPr lang="en-GB" sz="3600" baseline="30000" dirty="0" smtClean="0"/>
              <a:t>th</a:t>
            </a:r>
            <a:r>
              <a:rPr lang="en-GB" sz="3600" dirty="0" smtClean="0"/>
              <a:t> and 20</a:t>
            </a:r>
            <a:r>
              <a:rPr lang="en-GB" sz="3600" baseline="30000" dirty="0" smtClean="0"/>
              <a:t>th</a:t>
            </a:r>
            <a:r>
              <a:rPr lang="en-GB" sz="3600" dirty="0" smtClean="0"/>
              <a:t> century Universities and research institutes, where criticism of tradition and privilege became entrenched and protected.</a:t>
            </a:r>
          </a:p>
          <a:p>
            <a:endParaRPr lang="en-GB" sz="3600" dirty="0"/>
          </a:p>
          <a:p>
            <a:r>
              <a:rPr lang="en-GB" sz="3600" dirty="0" smtClean="0"/>
              <a:t>Habermas envisaged this space  or ‘third space’ as a form of protective ‘buffer’ between our private space and the space occupied, governed and policed by the ‘State’. </a:t>
            </a:r>
          </a:p>
          <a:p>
            <a:endParaRPr lang="en-GB" sz="3600" dirty="0"/>
          </a:p>
          <a:p>
            <a:r>
              <a:rPr lang="en-GB" sz="3600" dirty="0" smtClean="0"/>
              <a:t>Habermas envisaged that within theses separate and relatively free spaces  we afford ourselves the opportunities to recognize that we have common and collective interests  with other individuals, free from the potential restrictions and privations of ‘tradition’.</a:t>
            </a:r>
          </a:p>
          <a:p>
            <a:endParaRPr lang="en-GB" sz="3300" dirty="0"/>
          </a:p>
          <a:p>
            <a:pPr marL="0" indent="0">
              <a:buNone/>
            </a:pPr>
            <a:r>
              <a:rPr lang="en-GB" sz="3300" dirty="0" smtClean="0"/>
              <a:t>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9010487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624</TotalTime>
  <Words>1370</Words>
  <Application>Microsoft Office PowerPoint</Application>
  <PresentationFormat>Widescreen</PresentationFormat>
  <Paragraphs>93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Celestial</vt:lpstr>
      <vt:lpstr>Neo Marxism and the Frankfurt school </vt:lpstr>
      <vt:lpstr>Marxist orthodoxy</vt:lpstr>
      <vt:lpstr>The beginnings of Neo Marxian ‘praxis’ </vt:lpstr>
      <vt:lpstr>praxis</vt:lpstr>
      <vt:lpstr>The dialectic </vt:lpstr>
      <vt:lpstr>Base / superstructure </vt:lpstr>
      <vt:lpstr>Which brand of Marxism?</vt:lpstr>
      <vt:lpstr>Frankfurt school and western Marxism</vt:lpstr>
      <vt:lpstr>The ‘end’ of one enlightenment project and the beginning of another</vt:lpstr>
      <vt:lpstr>Jürgen Habermas</vt:lpstr>
      <vt:lpstr>The public sphere</vt:lpstr>
      <vt:lpstr>The task</vt:lpstr>
      <vt:lpstr>Threat</vt:lpstr>
      <vt:lpstr>The ‘third space’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Neo Marxism and the Frankfurt school</dc:title>
  <dc:creator>Adrian Davis</dc:creator>
  <cp:lastModifiedBy>Adrian Davis</cp:lastModifiedBy>
  <cp:revision>29</cp:revision>
  <dcterms:created xsi:type="dcterms:W3CDTF">2015-11-20T00:04:06Z</dcterms:created>
  <dcterms:modified xsi:type="dcterms:W3CDTF">2017-02-14T08:38:11Z</dcterms:modified>
</cp:coreProperties>
</file>