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72" r:id="rId3"/>
  </p:sldMasterIdLst>
  <p:notesMasterIdLst>
    <p:notesMasterId r:id="rId26"/>
  </p:notesMasterIdLst>
  <p:sldIdLst>
    <p:sldId id="1119" r:id="rId4"/>
    <p:sldId id="1146" r:id="rId5"/>
    <p:sldId id="1147" r:id="rId6"/>
    <p:sldId id="1158" r:id="rId7"/>
    <p:sldId id="1169" r:id="rId8"/>
    <p:sldId id="1129" r:id="rId9"/>
    <p:sldId id="1134" r:id="rId10"/>
    <p:sldId id="1139" r:id="rId11"/>
    <p:sldId id="1174" r:id="rId12"/>
    <p:sldId id="1175" r:id="rId13"/>
    <p:sldId id="1171" r:id="rId14"/>
    <p:sldId id="1168" r:id="rId15"/>
    <p:sldId id="258" r:id="rId16"/>
    <p:sldId id="1039" r:id="rId17"/>
    <p:sldId id="1167" r:id="rId18"/>
    <p:sldId id="1165" r:id="rId19"/>
    <p:sldId id="1166" r:id="rId20"/>
    <p:sldId id="1155" r:id="rId21"/>
    <p:sldId id="454" r:id="rId22"/>
    <p:sldId id="1142" r:id="rId23"/>
    <p:sldId id="1144" r:id="rId24"/>
    <p:sldId id="1173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B2461"/>
    <a:srgbClr val="5CB7E3"/>
    <a:srgbClr val="FF5F5E"/>
    <a:srgbClr val="83CDE2"/>
    <a:srgbClr val="F3E0FD"/>
    <a:srgbClr val="FFCAF7"/>
    <a:srgbClr val="EAE9EC"/>
    <a:srgbClr val="E4E4E4"/>
    <a:srgbClr val="F4F2F5"/>
    <a:srgbClr val="FCFBF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94031B8-3419-72BF-C473-B4EADA70EC99}" v="1" dt="2026-10-05T07:50:40.073"/>
    <p1510:client id="{C492423D-6C1D-F636-AAD1-F3F641440AEC}" v="248" dt="2026-10-04T15:37:55.7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microsoft.com/office/2015/10/relationships/revisionInfo" Target="revisionInfo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microsoft.com/office/2016/11/relationships/changesInfo" Target="changesInfos/changesInfo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C492423D-6C1D-F636-AAD1-F3F641440AEC}"/>
    <pc:docChg chg="modSld">
      <pc:chgData name="" userId="" providerId="" clId="Web-{C492423D-6C1D-F636-AAD1-F3F641440AEC}" dt="2026-10-04T15:15:20.725" v="1" actId="20577"/>
      <pc:docMkLst>
        <pc:docMk/>
      </pc:docMkLst>
      <pc:sldChg chg="modSp">
        <pc:chgData name="" userId="" providerId="" clId="Web-{C492423D-6C1D-F636-AAD1-F3F641440AEC}" dt="2026-10-04T15:15:20.725" v="1" actId="20577"/>
        <pc:sldMkLst>
          <pc:docMk/>
          <pc:sldMk cId="139685839" sldId="1119"/>
        </pc:sldMkLst>
        <pc:spChg chg="mod">
          <ac:chgData name="" userId="" providerId="" clId="Web-{C492423D-6C1D-F636-AAD1-F3F641440AEC}" dt="2026-10-04T15:15:20.725" v="1" actId="20577"/>
          <ac:spMkLst>
            <pc:docMk/>
            <pc:sldMk cId="139685839" sldId="1119"/>
            <ac:spMk id="5" creationId="{E4B42C61-4AB7-584A-BDB4-F0866E6834AF}"/>
          </ac:spMkLst>
        </pc:spChg>
      </pc:sldChg>
    </pc:docChg>
  </pc:docChgLst>
  <pc:docChgLst>
    <pc:chgData name="Maria Trevino Gonzalez" userId="S::m.tgonzalez@uwtsd.ac.uk::aa36a5e4-cd30-4109-a581-5f2fc96aeea0" providerId="AD" clId="Web-{B94031B8-3419-72BF-C473-B4EADA70EC99}"/>
    <pc:docChg chg="modSld">
      <pc:chgData name="Maria Trevino Gonzalez" userId="S::m.tgonzalez@uwtsd.ac.uk::aa36a5e4-cd30-4109-a581-5f2fc96aeea0" providerId="AD" clId="Web-{B94031B8-3419-72BF-C473-B4EADA70EC99}" dt="2026-10-05T07:50:40.073" v="0" actId="1076"/>
      <pc:docMkLst>
        <pc:docMk/>
      </pc:docMkLst>
      <pc:sldChg chg="modSp">
        <pc:chgData name="Maria Trevino Gonzalez" userId="S::m.tgonzalez@uwtsd.ac.uk::aa36a5e4-cd30-4109-a581-5f2fc96aeea0" providerId="AD" clId="Web-{B94031B8-3419-72BF-C473-B4EADA70EC99}" dt="2026-10-05T07:50:40.073" v="0" actId="1076"/>
        <pc:sldMkLst>
          <pc:docMk/>
          <pc:sldMk cId="895560395" sldId="1174"/>
        </pc:sldMkLst>
        <pc:spChg chg="mod">
          <ac:chgData name="Maria Trevino Gonzalez" userId="S::m.tgonzalez@uwtsd.ac.uk::aa36a5e4-cd30-4109-a581-5f2fc96aeea0" providerId="AD" clId="Web-{B94031B8-3419-72BF-C473-B4EADA70EC99}" dt="2026-10-05T07:50:40.073" v="0" actId="1076"/>
          <ac:spMkLst>
            <pc:docMk/>
            <pc:sldMk cId="895560395" sldId="1174"/>
            <ac:spMk id="3" creationId="{85A656A3-09F3-C502-75C3-91EF67E1EBE6}"/>
          </ac:spMkLst>
        </pc:spChg>
      </pc:sldChg>
    </pc:docChg>
  </pc:docChgLst>
  <pc:docChgLst>
    <pc:chgData name="Heddwen Davies" userId="S::heddwen.davies@uwtsd.ac.uk::b3b4628a-d1d7-4a79-b47e-b6ca4059bab0" providerId="AD" clId="Web-{C492423D-6C1D-F636-AAD1-F3F641440AEC}"/>
    <pc:docChg chg="addSld delSld modSld">
      <pc:chgData name="Heddwen Davies" userId="S::heddwen.davies@uwtsd.ac.uk::b3b4628a-d1d7-4a79-b47e-b6ca4059bab0" providerId="AD" clId="Web-{C492423D-6C1D-F636-AAD1-F3F641440AEC}" dt="2026-10-04T15:37:50.313" v="182" actId="20577"/>
      <pc:docMkLst>
        <pc:docMk/>
      </pc:docMkLst>
      <pc:sldChg chg="modSp">
        <pc:chgData name="Heddwen Davies" userId="S::heddwen.davies@uwtsd.ac.uk::b3b4628a-d1d7-4a79-b47e-b6ca4059bab0" providerId="AD" clId="Web-{C492423D-6C1D-F636-AAD1-F3F641440AEC}" dt="2026-10-04T15:15:41.539" v="16" actId="1076"/>
        <pc:sldMkLst>
          <pc:docMk/>
          <pc:sldMk cId="139685839" sldId="1119"/>
        </pc:sldMkLst>
        <pc:spChg chg="mod">
          <ac:chgData name="Heddwen Davies" userId="S::heddwen.davies@uwtsd.ac.uk::b3b4628a-d1d7-4a79-b47e-b6ca4059bab0" providerId="AD" clId="Web-{C492423D-6C1D-F636-AAD1-F3F641440AEC}" dt="2026-10-04T15:15:41.539" v="16" actId="1076"/>
          <ac:spMkLst>
            <pc:docMk/>
            <pc:sldMk cId="139685839" sldId="1119"/>
            <ac:spMk id="5" creationId="{E4B42C61-4AB7-584A-BDB4-F0866E6834AF}"/>
          </ac:spMkLst>
        </pc:spChg>
      </pc:sldChg>
      <pc:sldChg chg="modSp">
        <pc:chgData name="Heddwen Davies" userId="S::heddwen.davies@uwtsd.ac.uk::b3b4628a-d1d7-4a79-b47e-b6ca4059bab0" providerId="AD" clId="Web-{C492423D-6C1D-F636-AAD1-F3F641440AEC}" dt="2026-10-04T15:21:29.272" v="108" actId="20577"/>
        <pc:sldMkLst>
          <pc:docMk/>
          <pc:sldMk cId="186697262" sldId="1129"/>
        </pc:sldMkLst>
        <pc:spChg chg="mod">
          <ac:chgData name="Heddwen Davies" userId="S::heddwen.davies@uwtsd.ac.uk::b3b4628a-d1d7-4a79-b47e-b6ca4059bab0" providerId="AD" clId="Web-{C492423D-6C1D-F636-AAD1-F3F641440AEC}" dt="2026-10-04T15:21:29.272" v="108" actId="20577"/>
          <ac:spMkLst>
            <pc:docMk/>
            <pc:sldMk cId="186697262" sldId="1129"/>
            <ac:spMk id="2" creationId="{88560043-9166-3204-7521-C3EC55B923A4}"/>
          </ac:spMkLst>
        </pc:spChg>
      </pc:sldChg>
      <pc:sldChg chg="modSp">
        <pc:chgData name="Heddwen Davies" userId="S::heddwen.davies@uwtsd.ac.uk::b3b4628a-d1d7-4a79-b47e-b6ca4059bab0" providerId="AD" clId="Web-{C492423D-6C1D-F636-AAD1-F3F641440AEC}" dt="2026-10-04T15:26:53.098" v="129" actId="20577"/>
        <pc:sldMkLst>
          <pc:docMk/>
          <pc:sldMk cId="3156253181" sldId="1144"/>
        </pc:sldMkLst>
        <pc:spChg chg="mod">
          <ac:chgData name="Heddwen Davies" userId="S::heddwen.davies@uwtsd.ac.uk::b3b4628a-d1d7-4a79-b47e-b6ca4059bab0" providerId="AD" clId="Web-{C492423D-6C1D-F636-AAD1-F3F641440AEC}" dt="2026-10-04T15:26:53.098" v="129" actId="20577"/>
          <ac:spMkLst>
            <pc:docMk/>
            <pc:sldMk cId="3156253181" sldId="1144"/>
            <ac:spMk id="3" creationId="{CC162EAE-0528-98AF-8128-DC279913C7E2}"/>
          </ac:spMkLst>
        </pc:spChg>
      </pc:sldChg>
      <pc:sldChg chg="addSp delSp modSp add delAnim">
        <pc:chgData name="Heddwen Davies" userId="S::heddwen.davies@uwtsd.ac.uk::b3b4628a-d1d7-4a79-b47e-b6ca4059bab0" providerId="AD" clId="Web-{C492423D-6C1D-F636-AAD1-F3F641440AEC}" dt="2026-10-04T15:20:21.378" v="81"/>
        <pc:sldMkLst>
          <pc:docMk/>
          <pc:sldMk cId="1840939748" sldId="1158"/>
        </pc:sldMkLst>
        <pc:spChg chg="del mod">
          <ac:chgData name="Heddwen Davies" userId="S::heddwen.davies@uwtsd.ac.uk::b3b4628a-d1d7-4a79-b47e-b6ca4059bab0" providerId="AD" clId="Web-{C492423D-6C1D-F636-AAD1-F3F641440AEC}" dt="2026-10-04T15:17:44.731" v="26"/>
          <ac:spMkLst>
            <pc:docMk/>
            <pc:sldMk cId="1840939748" sldId="1158"/>
            <ac:spMk id="4" creationId="{7682EAA5-9977-B323-F06B-224CFA460104}"/>
          </ac:spMkLst>
        </pc:spChg>
        <pc:spChg chg="add del mod">
          <ac:chgData name="Heddwen Davies" userId="S::heddwen.davies@uwtsd.ac.uk::b3b4628a-d1d7-4a79-b47e-b6ca4059bab0" providerId="AD" clId="Web-{C492423D-6C1D-F636-AAD1-F3F641440AEC}" dt="2026-10-04T15:17:56.451" v="27"/>
          <ac:spMkLst>
            <pc:docMk/>
            <pc:sldMk cId="1840939748" sldId="1158"/>
            <ac:spMk id="6" creationId="{D2E5E43E-B799-CA55-C817-7192FEAEEA38}"/>
          </ac:spMkLst>
        </pc:spChg>
        <pc:spChg chg="mod">
          <ac:chgData name="Heddwen Davies" userId="S::heddwen.davies@uwtsd.ac.uk::b3b4628a-d1d7-4a79-b47e-b6ca4059bab0" providerId="AD" clId="Web-{C492423D-6C1D-F636-AAD1-F3F641440AEC}" dt="2026-10-04T15:18:54.922" v="32" actId="1076"/>
          <ac:spMkLst>
            <pc:docMk/>
            <pc:sldMk cId="1840939748" sldId="1158"/>
            <ac:spMk id="13" creationId="{A85FF8C9-5AC2-CB98-CD24-B2E77D1D421F}"/>
          </ac:spMkLst>
        </pc:spChg>
        <pc:spChg chg="mod">
          <ac:chgData name="Heddwen Davies" userId="S::heddwen.davies@uwtsd.ac.uk::b3b4628a-d1d7-4a79-b47e-b6ca4059bab0" providerId="AD" clId="Web-{C492423D-6C1D-F636-AAD1-F3F641440AEC}" dt="2026-10-04T15:19:15.094" v="35" actId="1076"/>
          <ac:spMkLst>
            <pc:docMk/>
            <pc:sldMk cId="1840939748" sldId="1158"/>
            <ac:spMk id="14" creationId="{7A24D5BE-813F-82BC-D1AB-F8AD7B1E403A}"/>
          </ac:spMkLst>
        </pc:spChg>
        <pc:spChg chg="mod">
          <ac:chgData name="Heddwen Davies" userId="S::heddwen.davies@uwtsd.ac.uk::b3b4628a-d1d7-4a79-b47e-b6ca4059bab0" providerId="AD" clId="Web-{C492423D-6C1D-F636-AAD1-F3F641440AEC}" dt="2026-10-04T15:19:01.313" v="33" actId="1076"/>
          <ac:spMkLst>
            <pc:docMk/>
            <pc:sldMk cId="1840939748" sldId="1158"/>
            <ac:spMk id="16" creationId="{90A4A660-3EDC-3FAE-9647-E077BB7A9D0D}"/>
          </ac:spMkLst>
        </pc:spChg>
        <pc:spChg chg="mod">
          <ac:chgData name="Heddwen Davies" userId="S::heddwen.davies@uwtsd.ac.uk::b3b4628a-d1d7-4a79-b47e-b6ca4059bab0" providerId="AD" clId="Web-{C492423D-6C1D-F636-AAD1-F3F641440AEC}" dt="2026-10-04T15:18:41.484" v="30" actId="1076"/>
          <ac:spMkLst>
            <pc:docMk/>
            <pc:sldMk cId="1840939748" sldId="1158"/>
            <ac:spMk id="17" creationId="{0D04F8F1-40AE-2C17-48CE-428D43603E4B}"/>
          </ac:spMkLst>
        </pc:spChg>
        <pc:spChg chg="mod">
          <ac:chgData name="Heddwen Davies" userId="S::heddwen.davies@uwtsd.ac.uk::b3b4628a-d1d7-4a79-b47e-b6ca4059bab0" providerId="AD" clId="Web-{C492423D-6C1D-F636-AAD1-F3F641440AEC}" dt="2026-10-04T15:19:05.875" v="34" actId="1076"/>
          <ac:spMkLst>
            <pc:docMk/>
            <pc:sldMk cId="1840939748" sldId="1158"/>
            <ac:spMk id="18" creationId="{B2FF43B2-7244-DC7C-142B-C25AF0A2D71A}"/>
          </ac:spMkLst>
        </pc:spChg>
        <pc:graphicFrameChg chg="mod modGraphic">
          <ac:chgData name="Heddwen Davies" userId="S::heddwen.davies@uwtsd.ac.uk::b3b4628a-d1d7-4a79-b47e-b6ca4059bab0" providerId="AD" clId="Web-{C492423D-6C1D-F636-AAD1-F3F641440AEC}" dt="2026-10-04T15:20:21.378" v="81"/>
          <ac:graphicFrameMkLst>
            <pc:docMk/>
            <pc:sldMk cId="1840939748" sldId="1158"/>
            <ac:graphicFrameMk id="15" creationId="{30A5FE21-9151-6B12-3A10-F25C37014F95}"/>
          </ac:graphicFrameMkLst>
        </pc:graphicFrameChg>
      </pc:sldChg>
      <pc:sldChg chg="modSp new del">
        <pc:chgData name="Heddwen Davies" userId="S::heddwen.davies@uwtsd.ac.uk::b3b4628a-d1d7-4a79-b47e-b6ca4059bab0" providerId="AD" clId="Web-{C492423D-6C1D-F636-AAD1-F3F641440AEC}" dt="2026-10-04T15:23:32.043" v="125"/>
        <pc:sldMkLst>
          <pc:docMk/>
          <pc:sldMk cId="2232173315" sldId="1170"/>
        </pc:sldMkLst>
        <pc:spChg chg="mod">
          <ac:chgData name="Heddwen Davies" userId="S::heddwen.davies@uwtsd.ac.uk::b3b4628a-d1d7-4a79-b47e-b6ca4059bab0" providerId="AD" clId="Web-{C492423D-6C1D-F636-AAD1-F3F641440AEC}" dt="2026-10-04T15:23:11.511" v="118" actId="20577"/>
          <ac:spMkLst>
            <pc:docMk/>
            <pc:sldMk cId="2232173315" sldId="1170"/>
            <ac:spMk id="2" creationId="{E134740B-96F2-BCF2-E35E-9146064007EF}"/>
          </ac:spMkLst>
        </pc:spChg>
      </pc:sldChg>
      <pc:sldChg chg="new del">
        <pc:chgData name="Heddwen Davies" userId="S::heddwen.davies@uwtsd.ac.uk::b3b4628a-d1d7-4a79-b47e-b6ca4059bab0" providerId="AD" clId="Web-{C492423D-6C1D-F636-AAD1-F3F641440AEC}" dt="2026-10-04T15:20:27.722" v="82"/>
        <pc:sldMkLst>
          <pc:docMk/>
          <pc:sldMk cId="4196737940" sldId="1170"/>
        </pc:sldMkLst>
      </pc:sldChg>
      <pc:sldChg chg="modSp add">
        <pc:chgData name="Heddwen Davies" userId="S::heddwen.davies@uwtsd.ac.uk::b3b4628a-d1d7-4a79-b47e-b6ca4059bab0" providerId="AD" clId="Web-{C492423D-6C1D-F636-AAD1-F3F641440AEC}" dt="2026-10-04T15:23:28.777" v="124" actId="14100"/>
        <pc:sldMkLst>
          <pc:docMk/>
          <pc:sldMk cId="2008567834" sldId="1171"/>
        </pc:sldMkLst>
        <pc:spChg chg="mod">
          <ac:chgData name="Heddwen Davies" userId="S::heddwen.davies@uwtsd.ac.uk::b3b4628a-d1d7-4a79-b47e-b6ca4059bab0" providerId="AD" clId="Web-{C492423D-6C1D-F636-AAD1-F3F641440AEC}" dt="2026-10-04T15:23:28.777" v="124" actId="14100"/>
          <ac:spMkLst>
            <pc:docMk/>
            <pc:sldMk cId="2008567834" sldId="1171"/>
            <ac:spMk id="6" creationId="{518B0303-DE1C-0AE3-B12A-2892F2D9B0E1}"/>
          </ac:spMkLst>
        </pc:spChg>
      </pc:sldChg>
      <pc:sldChg chg="new del">
        <pc:chgData name="Heddwen Davies" userId="S::heddwen.davies@uwtsd.ac.uk::b3b4628a-d1d7-4a79-b47e-b6ca4059bab0" providerId="AD" clId="Web-{C492423D-6C1D-F636-AAD1-F3F641440AEC}" dt="2026-10-04T15:27:35.568" v="132"/>
        <pc:sldMkLst>
          <pc:docMk/>
          <pc:sldMk cId="3581280347" sldId="1172"/>
        </pc:sldMkLst>
      </pc:sldChg>
      <pc:sldChg chg="add replId">
        <pc:chgData name="Heddwen Davies" userId="S::heddwen.davies@uwtsd.ac.uk::b3b4628a-d1d7-4a79-b47e-b6ca4059bab0" providerId="AD" clId="Web-{C492423D-6C1D-F636-AAD1-F3F641440AEC}" dt="2026-10-04T15:27:32.990" v="131"/>
        <pc:sldMkLst>
          <pc:docMk/>
          <pc:sldMk cId="1873159385" sldId="1173"/>
        </pc:sldMkLst>
      </pc:sldChg>
      <pc:sldChg chg="addSp delSp modSp new">
        <pc:chgData name="Heddwen Davies" userId="S::heddwen.davies@uwtsd.ac.uk::b3b4628a-d1d7-4a79-b47e-b6ca4059bab0" providerId="AD" clId="Web-{C492423D-6C1D-F636-AAD1-F3F641440AEC}" dt="2026-10-04T15:35:42.917" v="169" actId="20577"/>
        <pc:sldMkLst>
          <pc:docMk/>
          <pc:sldMk cId="895560395" sldId="1174"/>
        </pc:sldMkLst>
        <pc:spChg chg="del">
          <ac:chgData name="Heddwen Davies" userId="S::heddwen.davies@uwtsd.ac.uk::b3b4628a-d1d7-4a79-b47e-b6ca4059bab0" providerId="AD" clId="Web-{C492423D-6C1D-F636-AAD1-F3F641440AEC}" dt="2026-10-04T15:33:33.865" v="140"/>
          <ac:spMkLst>
            <pc:docMk/>
            <pc:sldMk cId="895560395" sldId="1174"/>
            <ac:spMk id="2" creationId="{9DCB8858-DDF0-4356-54B6-8AD35A92E39E}"/>
          </ac:spMkLst>
        </pc:spChg>
        <pc:spChg chg="add mod">
          <ac:chgData name="Heddwen Davies" userId="S::heddwen.davies@uwtsd.ac.uk::b3b4628a-d1d7-4a79-b47e-b6ca4059bab0" providerId="AD" clId="Web-{C492423D-6C1D-F636-AAD1-F3F641440AEC}" dt="2026-10-04T15:35:42.917" v="169" actId="20577"/>
          <ac:spMkLst>
            <pc:docMk/>
            <pc:sldMk cId="895560395" sldId="1174"/>
            <ac:spMk id="3" creationId="{85A656A3-09F3-C502-75C3-91EF67E1EBE6}"/>
          </ac:spMkLst>
        </pc:spChg>
      </pc:sldChg>
      <pc:sldChg chg="addSp delSp modSp new">
        <pc:chgData name="Heddwen Davies" userId="S::heddwen.davies@uwtsd.ac.uk::b3b4628a-d1d7-4a79-b47e-b6ca4059bab0" providerId="AD" clId="Web-{C492423D-6C1D-F636-AAD1-F3F641440AEC}" dt="2026-10-04T15:37:50.313" v="182" actId="20577"/>
        <pc:sldMkLst>
          <pc:docMk/>
          <pc:sldMk cId="1899651608" sldId="1175"/>
        </pc:sldMkLst>
        <pc:spChg chg="del">
          <ac:chgData name="Heddwen Davies" userId="S::heddwen.davies@uwtsd.ac.uk::b3b4628a-d1d7-4a79-b47e-b6ca4059bab0" providerId="AD" clId="Web-{C492423D-6C1D-F636-AAD1-F3F641440AEC}" dt="2026-10-04T15:37:09.608" v="173"/>
          <ac:spMkLst>
            <pc:docMk/>
            <pc:sldMk cId="1899651608" sldId="1175"/>
            <ac:spMk id="2" creationId="{03E214CC-E3F0-16C1-BC13-654557E13FF3}"/>
          </ac:spMkLst>
        </pc:spChg>
        <pc:spChg chg="add mod">
          <ac:chgData name="Heddwen Davies" userId="S::heddwen.davies@uwtsd.ac.uk::b3b4628a-d1d7-4a79-b47e-b6ca4059bab0" providerId="AD" clId="Web-{C492423D-6C1D-F636-AAD1-F3F641440AEC}" dt="2026-10-04T15:37:50.313" v="182" actId="20577"/>
          <ac:spMkLst>
            <pc:docMk/>
            <pc:sldMk cId="1899651608" sldId="1175"/>
            <ac:spMk id="3" creationId="{80CE573C-7AEF-92DB-A36A-51222649948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931EB0-E7B6-8140-BB6F-2EC770A7F0BF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EC0940-82A4-3A47-94FF-4665664F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786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Check-in using our group agreements (which one I need, which can I support)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5915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7B5CC5-F4A2-F00A-D2AF-6EFAE850B0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2DDFB8-BB04-D481-418F-ABB3150A45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D1AC2A-2899-6694-C0E8-2BA74F9036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Introduce ourselves</a:t>
            </a:r>
          </a:p>
          <a:p>
            <a:endParaRPr lang="en-US"/>
          </a:p>
          <a:p>
            <a:r>
              <a:rPr lang="en-US"/>
              <a:t>Thumb-o-meter… explain that the thumb-o-meter is a great way to see how we are all doing. Thumbs up is 100% or excellent, and you dial down to thumbs down 0% or terrible… and you have a range of options from 0-100 (sideways is 50% and so on).</a:t>
            </a:r>
          </a:p>
          <a:p>
            <a:r>
              <a:rPr lang="en-US"/>
              <a:t>Test run: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How awake do I feel? (we all stretch if needed)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How is my energy level now? (acknowledge it is early, and mention we will sort out some agreements for our lecture)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/>
              <a:t>Go to next slide for more prompts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23476D-DFD3-3831-D87D-131AD9EA9D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5925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From week 1 check up on their </a:t>
            </a:r>
            <a:r>
              <a:rPr lang="en-US" err="1">
                <a:ea typeface="Calibri"/>
                <a:cs typeface="Calibri"/>
              </a:rPr>
              <a:t>engangment</a:t>
            </a:r>
            <a:r>
              <a:rPr lang="en-US">
                <a:ea typeface="Calibri"/>
                <a:cs typeface="Calibri"/>
              </a:rPr>
              <a:t> with independent task</a:t>
            </a:r>
          </a:p>
          <a:p>
            <a:r>
              <a:rPr lang="en-US"/>
              <a:t>Pick up task from last week and discuss with class the type of assessments given on their courses - which ones they have used before? Reflect how we feel about them… 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/>
              <a:t>Add deadlines to their calendars (introduce the idea of planning and work backwards from their deadline)</a:t>
            </a:r>
            <a:endParaRPr lang="en-US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4671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Pause to have them add to their calendars.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5915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/>
              <a:t>Hand out a hard copy of the GA36 for this module – then discuss what is formative/summative assessment? </a:t>
            </a:r>
            <a:endParaRPr lang="en-GB" b="1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>
                <a:ea typeface="Calibri" panose="020F0502020204030204"/>
                <a:cs typeface="Calibri" panose="020F0502020204030204"/>
              </a:rPr>
              <a:t>Do the </a:t>
            </a:r>
            <a:r>
              <a:rPr lang="en-GB" b="1" err="1">
                <a:ea typeface="Calibri" panose="020F0502020204030204"/>
                <a:cs typeface="Calibri" panose="020F0502020204030204"/>
              </a:rPr>
              <a:t>fflip</a:t>
            </a:r>
            <a:r>
              <a:rPr lang="en-GB" b="1">
                <a:ea typeface="Calibri" panose="020F0502020204030204"/>
                <a:cs typeface="Calibri" panose="020F0502020204030204"/>
              </a:rPr>
              <a:t> chart race where in pairs they travel around the different categories and write what they think that category is about</a:t>
            </a:r>
            <a:endParaRPr lang="en-GB" b="1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>
                <a:ea typeface="Calibri" panose="020F0502020204030204"/>
                <a:cs typeface="Calibri" panose="020F0502020204030204"/>
              </a:rPr>
              <a:t>Five flip charts with five different headings and marker pens ready for students to use. 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6656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AI - ask for structure suggestions, use for TASK - I have a 500 word report (educational report or scientific report) to write based on .......... what would be a good structure to present this?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5114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>
                <a:ea typeface="Calibri"/>
                <a:cs typeface="Calibri"/>
              </a:rPr>
              <a:t>Go to topics on GA36 and brainstorm themes/subthemes</a:t>
            </a:r>
          </a:p>
          <a:p>
            <a:pPr marL="0" indent="0">
              <a:buNone/>
            </a:pPr>
            <a:r>
              <a:rPr lang="en-GB" sz="1200" i="1">
                <a:ea typeface="Calibri" panose="020F0502020204030204"/>
                <a:cs typeface="Calibri" panose="020F0502020204030204"/>
              </a:rPr>
              <a:t>(5mins) check in after, if they have selected or are still considering it…. </a:t>
            </a:r>
          </a:p>
          <a:p>
            <a:pPr marL="0" indent="0">
              <a:buNone/>
            </a:pPr>
            <a:r>
              <a:rPr lang="en-GB" sz="1200" i="1">
                <a:ea typeface="Calibri" panose="020F0502020204030204"/>
                <a:cs typeface="Calibri" panose="020F0502020204030204"/>
              </a:rPr>
              <a:t>Add questions or short sentences on their thoughts about the topic – these can become arguments later on.</a:t>
            </a:r>
            <a:endParaRPr lang="en-GB" sz="1200">
              <a:ea typeface="Calibri"/>
              <a:cs typeface="Calibri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1200" i="1" noProof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1200" i="1" noProof="0"/>
              <a:t>Show example in the background without the text (click back to replay effects) to explain how brain mapping can 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5623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2401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Apps </a:t>
            </a:r>
            <a:r>
              <a:rPr lang="en-US"/>
              <a:t>can be valuable tools in this process - convenience, accessibility &amp; </a:t>
            </a:r>
            <a:r>
              <a:rPr lang="en-US" err="1"/>
              <a:t>personalised</a:t>
            </a:r>
            <a:r>
              <a:rPr lang="en-US"/>
              <a:t> support</a:t>
            </a:r>
          </a:p>
          <a:p>
            <a:r>
              <a:rPr lang="en-US"/>
              <a:t>Which app could you see integrate into your daily routine?</a:t>
            </a:r>
            <a:endParaRPr lang="en-US">
              <a:ea typeface="Calibri"/>
              <a:cs typeface="Calibri"/>
            </a:endParaRPr>
          </a:p>
          <a:p>
            <a:r>
              <a:rPr lang="en-US"/>
              <a:t>We acknowledge it is a stressful process (stretch zone)- group them and explain how UWTSD works … add other examples - explore some handy apps to support with focusing &amp; avoiding procrastinating and apps that support with well being and mental resilience in being effective as a learning at Uni level </a:t>
            </a:r>
            <a:r>
              <a:rPr lang="en-US" err="1"/>
              <a:t>Myf</a:t>
            </a:r>
            <a:r>
              <a:rPr lang="en-US"/>
              <a:t> Cymru / Student Services - well-being?? </a:t>
            </a:r>
            <a:r>
              <a:rPr lang="en-US" err="1"/>
              <a:t>Jisc</a:t>
            </a:r>
            <a:r>
              <a:rPr lang="en-US"/>
              <a:t>??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>
              <a:solidFill>
                <a:srgbClr val="000000"/>
              </a:solidFill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>
                <a:solidFill>
                  <a:srgbClr val="000000"/>
                </a:solidFill>
              </a:rPr>
              <a:t>Mae </a:t>
            </a:r>
            <a:r>
              <a:rPr lang="en-US" err="1">
                <a:solidFill>
                  <a:srgbClr val="000000"/>
                </a:solidFill>
              </a:rPr>
              <a:t>llunio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Strategaethau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Rheoli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Straen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effeithiol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yn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aml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yn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angen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torri</a:t>
            </a:r>
            <a:r>
              <a:rPr lang="en-US">
                <a:solidFill>
                  <a:srgbClr val="000000"/>
                </a:solidFill>
              </a:rPr>
              <a:t> hen </a:t>
            </a:r>
            <a:r>
              <a:rPr lang="en-US" err="1">
                <a:solidFill>
                  <a:srgbClr val="000000"/>
                </a:solidFill>
              </a:rPr>
              <a:t>arferion</a:t>
            </a:r>
            <a:r>
              <a:rPr lang="en-US">
                <a:solidFill>
                  <a:srgbClr val="000000"/>
                </a:solidFill>
              </a:rPr>
              <a:t> – a </a:t>
            </a:r>
            <a:r>
              <a:rPr lang="en-US" err="1">
                <a:solidFill>
                  <a:srgbClr val="000000"/>
                </a:solidFill>
              </a:rPr>
              <a:t>mabwysiadu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gweithdrefnau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newydd</a:t>
            </a:r>
            <a:r>
              <a:rPr lang="en-US">
                <a:solidFill>
                  <a:srgbClr val="000000"/>
                </a:solidFill>
              </a:rPr>
              <a:t>, a </a:t>
            </a:r>
            <a:r>
              <a:rPr lang="en-US" err="1">
                <a:solidFill>
                  <a:srgbClr val="000000"/>
                </a:solidFill>
              </a:rPr>
              <a:t>chwilio</a:t>
            </a:r>
            <a:r>
              <a:rPr lang="en-US">
                <a:solidFill>
                  <a:srgbClr val="000000"/>
                </a:solidFill>
              </a:rPr>
              <a:t> am </a:t>
            </a:r>
            <a:r>
              <a:rPr lang="en-US" err="1">
                <a:solidFill>
                  <a:srgbClr val="000000"/>
                </a:solidFill>
              </a:rPr>
              <a:t>gefnogaeth</a:t>
            </a:r>
            <a:r>
              <a:rPr lang="en-US">
                <a:solidFill>
                  <a:srgbClr val="000000"/>
                </a:solidFill>
              </a:rPr>
              <a:t> pan </a:t>
            </a:r>
            <a:r>
              <a:rPr lang="en-US" err="1">
                <a:solidFill>
                  <a:srgbClr val="000000"/>
                </a:solidFill>
              </a:rPr>
              <a:t>bydd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angen</a:t>
            </a:r>
            <a:r>
              <a:rPr lang="en-US">
                <a:solidFill>
                  <a:srgbClr val="000000"/>
                </a:solidFill>
              </a:rPr>
              <a:t> ... </a:t>
            </a:r>
            <a:endParaRPr lang="en-US">
              <a:solidFill>
                <a:srgbClr val="000000"/>
              </a:solidFill>
              <a:ea typeface="Calibri"/>
              <a:cs typeface="Calibri"/>
            </a:endParaRP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1">
                <a:solidFill>
                  <a:srgbClr val="000000"/>
                </a:solidFill>
              </a:rPr>
              <a:t>Beth </a:t>
            </a:r>
            <a:r>
              <a:rPr lang="en-US" b="1" err="1">
                <a:solidFill>
                  <a:srgbClr val="000000"/>
                </a:solidFill>
              </a:rPr>
              <a:t>yw</a:t>
            </a:r>
            <a:r>
              <a:rPr lang="en-US" b="1">
                <a:solidFill>
                  <a:srgbClr val="000000"/>
                </a:solidFill>
              </a:rPr>
              <a:t> </a:t>
            </a:r>
            <a:r>
              <a:rPr lang="en-US" b="1" err="1">
                <a:solidFill>
                  <a:srgbClr val="000000"/>
                </a:solidFill>
              </a:rPr>
              <a:t>eich</a:t>
            </a:r>
            <a:r>
              <a:rPr lang="en-US" b="1">
                <a:solidFill>
                  <a:srgbClr val="000000"/>
                </a:solidFill>
              </a:rPr>
              <a:t> </a:t>
            </a:r>
            <a:r>
              <a:rPr lang="en-US" b="1" err="1">
                <a:solidFill>
                  <a:srgbClr val="000000"/>
                </a:solidFill>
              </a:rPr>
              <a:t>strategaethau</a:t>
            </a:r>
            <a:r>
              <a:rPr lang="en-US" b="1">
                <a:solidFill>
                  <a:srgbClr val="000000"/>
                </a:solidFill>
              </a:rPr>
              <a:t> chi? </a:t>
            </a:r>
            <a:endParaRPr lang="en-US">
              <a:solidFill>
                <a:srgbClr val="000000"/>
              </a:solidFill>
            </a:endParaRP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1">
                <a:solidFill>
                  <a:srgbClr val="000000"/>
                </a:solidFill>
              </a:rPr>
              <a:t>What are your strategies?</a:t>
            </a:r>
            <a:endParaRPr lang="en-US">
              <a:solidFill>
                <a:srgbClr val="000000"/>
              </a:solidFill>
            </a:endParaRPr>
          </a:p>
          <a:p>
            <a:endParaRPr lang="en-US">
              <a:solidFill>
                <a:srgbClr val="000000"/>
              </a:solidFill>
              <a:ea typeface="Calibri"/>
              <a:cs typeface="Calibri"/>
            </a:endParaRPr>
          </a:p>
          <a:p>
            <a:pPr marL="6286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err="1">
                <a:solidFill>
                  <a:srgbClr val="0D0D0D"/>
                </a:solidFill>
              </a:rPr>
              <a:t>Dewiswch</a:t>
            </a:r>
            <a:r>
              <a:rPr lang="en-GB">
                <a:solidFill>
                  <a:srgbClr val="0D0D0D"/>
                </a:solidFill>
              </a:rPr>
              <a:t> ac </a:t>
            </a:r>
            <a:r>
              <a:rPr lang="en-GB" err="1">
                <a:solidFill>
                  <a:srgbClr val="0D0D0D"/>
                </a:solidFill>
              </a:rPr>
              <a:t>archwiliwch</a:t>
            </a:r>
            <a:r>
              <a:rPr lang="en-GB">
                <a:solidFill>
                  <a:srgbClr val="0D0D0D"/>
                </a:solidFill>
              </a:rPr>
              <a:t> app </a:t>
            </a:r>
            <a:r>
              <a:rPr lang="en-GB" err="1">
                <a:solidFill>
                  <a:srgbClr val="0D0D0D"/>
                </a:solidFill>
              </a:rPr>
              <a:t>sy'n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helpu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gyda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lleihau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straen</a:t>
            </a:r>
            <a:endParaRPr lang="en-GB" err="1"/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err="1">
                <a:solidFill>
                  <a:srgbClr val="0D0D0D"/>
                </a:solidFill>
              </a:rPr>
              <a:t>Lawrlwythwch</a:t>
            </a:r>
            <a:r>
              <a:rPr lang="en-GB">
                <a:solidFill>
                  <a:srgbClr val="0D0D0D"/>
                </a:solidFill>
              </a:rPr>
              <a:t> yr app. </a:t>
            </a:r>
            <a:r>
              <a:rPr lang="en-GB" err="1">
                <a:solidFill>
                  <a:srgbClr val="0D0D0D"/>
                </a:solidFill>
              </a:rPr>
              <a:t>Archwyliwch</a:t>
            </a:r>
            <a:r>
              <a:rPr lang="en-GB">
                <a:solidFill>
                  <a:srgbClr val="0D0D0D"/>
                </a:solidFill>
              </a:rPr>
              <a:t> y </a:t>
            </a:r>
            <a:r>
              <a:rPr lang="en-GB" err="1">
                <a:solidFill>
                  <a:srgbClr val="0D0D0D"/>
                </a:solidFill>
              </a:rPr>
              <a:t>nodweddion</a:t>
            </a:r>
            <a:r>
              <a:rPr lang="en-GB">
                <a:solidFill>
                  <a:srgbClr val="0D0D0D"/>
                </a:solidFill>
              </a:rPr>
              <a:t> - </a:t>
            </a:r>
            <a:r>
              <a:rPr lang="en-GB" err="1">
                <a:solidFill>
                  <a:srgbClr val="0D0D0D"/>
                </a:solidFill>
              </a:rPr>
              <a:t>sut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mae'r</a:t>
            </a:r>
            <a:r>
              <a:rPr lang="en-GB">
                <a:solidFill>
                  <a:srgbClr val="0D0D0D"/>
                </a:solidFill>
              </a:rPr>
              <a:t> app </a:t>
            </a:r>
            <a:r>
              <a:rPr lang="en-GB" err="1">
                <a:solidFill>
                  <a:srgbClr val="0D0D0D"/>
                </a:solidFill>
              </a:rPr>
              <a:t>yn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cefnogi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rheoli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straen</a:t>
            </a:r>
            <a:r>
              <a:rPr lang="en-GB">
                <a:solidFill>
                  <a:srgbClr val="0D0D0D"/>
                </a:solidFill>
              </a:rPr>
              <a:t>? </a:t>
            </a:r>
            <a:endParaRPr lang="en-GB"/>
          </a:p>
          <a:p>
            <a:pPr marL="628650" lvl="1" indent="-171450">
              <a:lnSpc>
                <a:spcPct val="90000"/>
              </a:lnSpc>
              <a:spcBef>
                <a:spcPts val="500"/>
              </a:spcBef>
              <a:buFont typeface="Arial"/>
              <a:buChar char="•"/>
            </a:pPr>
            <a:r>
              <a:rPr lang="en-GB">
                <a:solidFill>
                  <a:srgbClr val="0D0D0D"/>
                </a:solidFill>
              </a:rPr>
              <a:t>Oes </a:t>
            </a:r>
            <a:r>
              <a:rPr lang="en-GB" err="1">
                <a:solidFill>
                  <a:srgbClr val="0D0D0D"/>
                </a:solidFill>
              </a:rPr>
              <a:t>tystiolaeth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tu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ol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creu'r</a:t>
            </a:r>
            <a:r>
              <a:rPr lang="en-GB">
                <a:solidFill>
                  <a:srgbClr val="0D0D0D"/>
                </a:solidFill>
              </a:rPr>
              <a:t> app?... </a:t>
            </a:r>
            <a:r>
              <a:rPr lang="en-GB" err="1">
                <a:solidFill>
                  <a:srgbClr val="0D0D0D"/>
                </a:solidFill>
              </a:rPr>
              <a:t>O'r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llyfrell</a:t>
            </a:r>
            <a:r>
              <a:rPr lang="en-GB">
                <a:solidFill>
                  <a:srgbClr val="0D0D0D"/>
                </a:solidFill>
              </a:rPr>
              <a:t> ac/neu google scholar? </a:t>
            </a:r>
            <a:endParaRPr lang="en-US"/>
          </a:p>
          <a:p>
            <a:pPr marL="628650" lvl="1" indent="-171450">
              <a:lnSpc>
                <a:spcPct val="90000"/>
              </a:lnSpc>
              <a:spcBef>
                <a:spcPts val="500"/>
              </a:spcBef>
              <a:buFont typeface="Arial"/>
              <a:buChar char="•"/>
            </a:pPr>
            <a:r>
              <a:rPr lang="en-GB" err="1"/>
              <a:t>Nodwch</a:t>
            </a:r>
            <a:r>
              <a:rPr lang="en-GB"/>
              <a:t> </a:t>
            </a:r>
            <a:r>
              <a:rPr lang="en-GB" err="1"/>
              <a:t>prif</a:t>
            </a:r>
            <a:r>
              <a:rPr lang="en-GB"/>
              <a:t> </a:t>
            </a:r>
            <a:r>
              <a:rPr lang="en-GB" err="1"/>
              <a:t>nodweddion</a:t>
            </a:r>
            <a:r>
              <a:rPr lang="en-GB"/>
              <a:t> – </a:t>
            </a:r>
            <a:r>
              <a:rPr lang="en-GB" err="1"/>
              <a:t>heriau</a:t>
            </a:r>
            <a:r>
              <a:rPr lang="en-GB"/>
              <a:t>? </a:t>
            </a:r>
            <a:r>
              <a:rPr lang="en-GB" err="1"/>
              <a:t>Tystiolaeth</a:t>
            </a:r>
            <a:r>
              <a:rPr lang="en-GB"/>
              <a:t> </a:t>
            </a:r>
            <a:r>
              <a:rPr lang="en-GB" err="1"/>
              <a:t>effeithlonrwydd</a:t>
            </a:r>
            <a:r>
              <a:rPr lang="en-GB"/>
              <a:t>? </a:t>
            </a:r>
            <a:endParaRPr lang="en-US"/>
          </a:p>
          <a:p>
            <a:pPr marL="628650" lvl="1" indent="-171450">
              <a:lnSpc>
                <a:spcPct val="90000"/>
              </a:lnSpc>
              <a:spcBef>
                <a:spcPts val="500"/>
              </a:spcBef>
              <a:buFont typeface="Arial"/>
              <a:buChar char="•"/>
            </a:pPr>
            <a:r>
              <a:rPr lang="en-GB" err="1"/>
              <a:t>Gwnaeth</a:t>
            </a:r>
            <a:r>
              <a:rPr lang="en-GB"/>
              <a:t> yr app </a:t>
            </a:r>
            <a:r>
              <a:rPr lang="en-GB" err="1"/>
              <a:t>helpu</a:t>
            </a:r>
            <a:r>
              <a:rPr lang="en-GB"/>
              <a:t>? </a:t>
            </a:r>
            <a:endParaRPr lang="en-GB">
              <a:ea typeface="Calibri"/>
              <a:cs typeface="Calibri"/>
            </a:endParaRPr>
          </a:p>
          <a:p>
            <a:pPr marL="628650" lvl="1" indent="-171450">
              <a:lnSpc>
                <a:spcPct val="90000"/>
              </a:lnSpc>
              <a:spcBef>
                <a:spcPts val="500"/>
              </a:spcBef>
              <a:buFont typeface="Arial"/>
              <a:buChar char="•"/>
            </a:pPr>
            <a:r>
              <a:rPr lang="en-GB"/>
              <a:t>A </a:t>
            </a:r>
            <a:r>
              <a:rPr lang="en-GB" err="1"/>
              <a:t>oes</a:t>
            </a:r>
            <a:r>
              <a:rPr lang="en-GB"/>
              <a:t> </a:t>
            </a:r>
            <a:r>
              <a:rPr lang="en-GB" err="1"/>
              <a:t>unrhyw</a:t>
            </a:r>
            <a:r>
              <a:rPr lang="en-GB"/>
              <a:t> </a:t>
            </a:r>
            <a:r>
              <a:rPr lang="en-GB" err="1"/>
              <a:t>cyfyngiadau</a:t>
            </a:r>
            <a:r>
              <a:rPr lang="en-GB"/>
              <a:t>? </a:t>
            </a:r>
            <a:endParaRPr lang="en-US"/>
          </a:p>
          <a:p>
            <a:pPr marL="628650" lvl="1" indent="-171450">
              <a:lnSpc>
                <a:spcPct val="90000"/>
              </a:lnSpc>
              <a:spcBef>
                <a:spcPts val="500"/>
              </a:spcBef>
              <a:buFont typeface="Arial"/>
              <a:buChar char="•"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8830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You' </a:t>
            </a:r>
            <a:r>
              <a:rPr lang="en-US" err="1">
                <a:ea typeface="Calibri"/>
                <a:cs typeface="Calibri"/>
              </a:rPr>
              <a:t>ve</a:t>
            </a:r>
            <a:r>
              <a:rPr lang="en-US">
                <a:ea typeface="Calibri"/>
                <a:cs typeface="Calibri"/>
              </a:rPr>
              <a:t> come to university to study and to push yourself to learn more about more stuff in a field of your interest</a:t>
            </a:r>
          </a:p>
          <a:p>
            <a:r>
              <a:rPr lang="en-US">
                <a:ea typeface="Calibri"/>
                <a:cs typeface="Calibri"/>
              </a:rPr>
              <a:t>So please – allow yourself moments of confusion and of the unknown &amp; being unsure so that you can discover and learn and become confident !!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7664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7C4C81-256C-7ABD-3006-5C525800B2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ECEA89-9F61-2ED3-6430-3FDD1356F9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0DFE10-AA89-DE04-7AA6-94B2AB039D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92C942-A530-8586-928B-B5BDB4F5F0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3188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CA991-4FB2-F84C-9546-375E9435A4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62694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9DA6CA-D4FA-BA44-A58B-88B090228C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42369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7863207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7750-B475-004D-9BEE-53F7B615A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E33F7-5C20-6249-8358-8AC4B0B83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A42AA-85A7-F549-ACE2-7FF4FCB58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3587C-988C-1741-B1AD-2260344FF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DE21C-3B8E-5F40-A53E-9F4272191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25050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AE433-868A-9B40-8540-5D1A563C7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E630A8-95A9-184E-87CF-BCBF239A7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93386-3775-BB46-AF82-C34FB02101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FF5CA-C335-3D4B-8F03-1CD481A58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BCDFF-05A2-934D-BEA2-AAFE46CB8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95773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14CCA-958F-144C-9EDD-BE41855E4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AB40F-54BD-A242-9BDD-14BE604F2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29F4EB-3198-804A-8B18-D80338851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B9CD05-9F85-5F4A-9272-880DE5C9C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F5F0E-37F4-CE4C-BCA5-F5FA2BC71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44852C-11D2-9545-A28D-21DC2835B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38011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8F641-C35D-A84E-AB4E-86B0499A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ADEAA3-A5CE-E94A-911B-75F86F943A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95F6F-7B01-9041-B242-983D6535B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C6547D-0AF5-F144-99C9-F391613C38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618D06-44C8-D245-96F8-674E98E0A2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85D28F-5470-4B45-9050-2FED03F49D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B70C0-C3E6-1E4E-BEE1-C8C8410F0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5C1C21-E6FE-664A-9ACE-EFF6F0D1C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70255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64B1-84EB-6047-A2BE-E5BC5BBEE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E309EF-E51D-F540-93D4-6600A73DE6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2FA78D-E555-614A-98D3-7FC8B9851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5562C4-7058-6247-8E7C-A3F4FCE6C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54214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60D5E5-3C79-D94B-AB17-5E7DC0ED56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1A59F6-B720-BC4F-81CA-FD5C2DFD9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B336C-ECAA-6940-9957-27AD40DBC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36187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3EFD-60D8-2148-8133-A8C16AAA8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DC8BE-79D9-BC47-B26C-EABEE74C9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B3F410-86AC-6545-8210-1638BC23F4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788203-4374-0D41-9821-0B48A63E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BE619-47D1-724E-9D3F-5966C6981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5A3365-FAB5-2740-8154-E28942AE8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41841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9E9B9-6B77-5345-B0EF-3918852A9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75C492-F7F6-744D-8063-93EAABE003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34A439-BEAF-CD4C-87DF-72DC1AECAD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B163-9E3E-D447-BE23-93AC00A4D5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4C965D-8269-824D-BDAA-61860C152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6C733-D023-F64D-AB84-AE4A5DB2F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88364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4C1B1-AEA7-944F-88E0-58D25F45A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9BF74-347D-114B-943B-F934FAC161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99CF3-B36B-3A41-A8CE-2D2BDACA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28349-9DA2-3E4C-95D7-C3278CF35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1D5ED-65D9-0A42-9AA4-54F913438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7144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D59055-C8D1-0F4E-9647-E3864DEF3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8BCB1-664D-0641-B8CB-184EBB9A2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41958-E946-1544-AA19-8120825B8B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2876A-64D4-FB45-96C8-382D8A5FA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50415-0CC0-B243-A002-EBB868A6C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33628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48416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70634-EAB3-F14B-811C-0326FCB1D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411A9A-E0B6-9E42-B50E-413BCC4C4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AC884-4DB1-294A-94B0-DB3C95164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39269-9E56-D94E-8AB5-3BF24A7F6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4FABC-1EB8-6641-BCEC-59125FB0E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96165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62463-32E7-9F4D-BB4E-0858F4322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9FD94-B582-1940-AD95-758C220E3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BED26E-DC5C-2049-8F0B-509170BB2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A340C-2088-3E4A-81E5-A1B8F7CB0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63973-0B85-E940-9BD2-9ECBBE126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84696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0AF91-663C-5A43-9A1B-CE6D583CF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5C8DED-5BBD-BE4B-BF0F-BD2A544515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B800B-BD32-B841-A7E4-B94F74E73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58581-F86D-2A47-92C0-5C8ED25A8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96395-617D-2D4B-B4A9-0A28D5543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92284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25892-7097-5443-A389-2DD7F6A49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94896-C901-804C-8AFC-E8135B42C7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CF24C-F53E-C84C-9FDB-6DF2709B9D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B53F9-3B43-214D-9F2D-99A04B547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94A176-4607-1240-8CD8-7239EAEE0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7DB4B1-C194-F64B-B45E-0436D072D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04769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E5E4D-732F-3F4E-A267-A23D853D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7F8C5-05FB-4A4C-993F-DB0C4BC07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83CAD-CA95-4942-B350-2BA284A92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1F9FF1-F8B7-0245-B1A8-F3C0AA3695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0F58C-1386-9246-947D-85FDBB6E85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1EDC79-443C-1843-9A41-F3EB7A9FA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A03C39-D4BA-4143-AE7A-54A7818E1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ADEB7C-FD73-0443-951E-10141418A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454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B933B-4EDC-4544-8030-0B337A201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A3D763-C1FF-6047-9701-E1CA9B79D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1675C4-F328-DF45-9FE2-1994925A6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348862-EBB4-6F47-88CA-B2A055573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24319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4267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C3724-88A1-3348-BCA7-4779D6672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BC60D-CB5F-2240-A538-63995D9A4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6EBFCC-89A3-BC4E-8381-176DDBF3C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6C395-C503-3D4E-B041-9E7B3E3D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6B009-3423-B54E-87FC-93E496E78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6B708E-17A4-4245-B24D-D53EF0D23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89588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99353-4102-A34D-A8D5-0727757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3F516B-9F20-1C4F-B616-EC30E1A833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650B85-405D-9344-BC9E-94EFB5194C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6524F-4F09-044F-BB78-6FF7D73A8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6E5D5-FA8F-3F4C-BBCF-30E9DC1D0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49FDD-89BD-1E46-BCD0-83A528583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81184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29D9C-0B80-C042-B8A7-3956E39A8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0EC253-D5E4-9048-85CB-C275178651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7E8905-A6B3-9843-BE23-DCF3AA602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EA17B-F0A2-1B40-89EE-AF738A30A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30ED3-A3D1-5B44-A7D8-CFF5F30D6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76200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981CB5-2BCE-A146-BFFD-17FB2FBAA5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003A7-09DD-C04E-812C-F86A93D158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47812-AE94-E94C-97EF-B71330388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19F82-4CE8-6141-9B2E-697DE379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12ECF-9431-E44B-B007-50EA3719A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56482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77331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8F886-C82A-5D44-9EDA-C9C596D5C1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876708-51F4-7B4C-9DB5-CEE9543FF5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1F1467-DA09-EA4F-9F5C-8F2E42F93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61EAA-A1C4-7D4C-A566-5990A4364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0D047-97D0-BA45-8281-13D0DFD63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41163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05C22-1057-2A48-AF07-BC0F7BBA7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DF2BF-6EF8-1449-9C84-F63AE79BB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E884-691A-994A-9A07-4F15F8D0C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2F748-ABD1-4948-B569-221534020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45FA3-3EC7-204C-9EEF-250C5DBFB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86611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5E1D0-70A5-D54D-A344-438CA7E23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E1E9A7-1850-F74B-97DA-D1A5319DB7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6AD91-FA8E-6C46-A144-E875058D0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4A4A4-92C0-4D42-8039-952EE32F2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457D6-7528-6747-ADBF-75CBD3F48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40871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BD002-63F7-1A4B-9EF2-657ED8111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F825F-E60B-3F42-B950-C919B0F534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E82A6-CDDE-D741-B1CD-D33B0A7143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FD825D-A46F-DD4F-AE82-D84B1EBBD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F15142-E9CE-044C-8DAE-47CAFC10D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FA6385-C9CF-BC40-B53A-B4AEADC75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89537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5C804-53A8-E548-A122-77BD69A89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52FF6D-E06A-A74D-89BE-D61E1F2C73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4BF823-44FF-A144-AE7F-D0540C926B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BA8B44-7BC4-6A49-8A24-6D271C9F7C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949A3-D78F-654C-B7E2-DE0D095D03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BC670B-9B7E-AA4C-B86E-556B7C2F6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2972CD-C70E-3D41-B423-C8796DC5D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603436-0583-8842-B4BD-12897906A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6556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0E1F0-935D-C247-B6E5-873C0FECE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A23469-62A1-A449-A8F0-F9F57B98F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56AA38-7E26-A741-9750-BCA0F6517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AA912D-9123-BB4F-BF13-27659CA87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86145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BD2D2-F4F6-C74F-A8EA-468EE446D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A8A39A-B586-2943-88D2-577F4A6B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FEF8FD-9F29-1B47-81EC-7A1DA74A8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91498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76ED6-8D80-BE46-B6D6-3C46D0B4D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DB843-E7B2-E549-83B7-BE6774072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A6D447-2C28-9C4E-AAB8-15AAD836AD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7FC978-DEA3-9E48-9035-055F81E24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B3D067-CCF8-C14C-AA81-B775302F2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827293-2691-9C46-B3DA-8C009D92F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86775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E6C21-0CA0-C84B-9A28-B68473B67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9D14A8-22DF-5841-9109-A1878B85C4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C8E11E-B10C-3448-975A-127CCECD29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495B8-9B64-014E-B746-7BB268F3B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B2DFFA-3EE8-1C47-A2E5-52358F46B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8B8AC5-01AC-864C-8886-E4DA16D9A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39239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AC1A-946C-E04D-8429-2AB0CD5B3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4DB7E4-AF72-EF44-A714-7AF9884C69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E958CD-D4E7-C846-9DDE-E584BDDC0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401A2-DCD2-2F4C-8157-2B6457D3F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54432-C229-8049-84F9-E5C99CE98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65363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766F4-2D3B-344A-8C72-4C7EE70D1F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978854-240A-C049-8EB7-8F60527475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08A03-8B56-0342-B403-B30742E55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7D143-ACC6-B44F-B47D-AFE81DFB5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E804AA-257A-DD41-8974-1CA1B6694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90187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2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CAB8F-AE29-ED42-AEE8-C22385880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719945"/>
            <a:ext cx="10515600" cy="24570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87FDFF47-FCE0-3342-B7DA-F7EFFC7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845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99AC6EB-35F2-1540-9809-231E7BF318E1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245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85" r:id="rId12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9CF4B2-DEA3-BD46-AA8A-25E602C8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688AFA-B8CA-AF45-8D09-707B358EE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3336C-E47A-1447-9412-60E6B0E113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AEF9C-4E02-A346-B422-50263A4C2AAA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2326A-8F7C-0340-AACC-1CF3DC7AD9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8D956-6F24-E040-ACE8-60326A4C2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A8873AE9-2E25-8D47-99F4-5AE381967100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104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84" r:id="rId12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ED36AE-5BB7-824D-895A-3735885C8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F9037-2BAD-D240-A8B7-043193B891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17D0A-A105-FD4E-A2A1-AB71AA33C3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7F53B-E515-014E-8CDF-62C146E5A9AB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9261A6-140E-B944-8BAE-34EBF47EC9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57F57-0E2B-F447-8A0E-303E1361A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01423A83-CDC5-4947-9FCA-B859204F7D3B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912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127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4B42C61-4AB7-584A-BDB4-F0866E6834AF}"/>
              </a:ext>
            </a:extLst>
          </p:cNvPr>
          <p:cNvSpPr txBox="1"/>
          <p:nvPr/>
        </p:nvSpPr>
        <p:spPr>
          <a:xfrm>
            <a:off x="2248793" y="1377421"/>
            <a:ext cx="8102206" cy="507831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GB" sz="5400" b="1">
                <a:solidFill>
                  <a:schemeClr val="bg1"/>
                </a:solidFill>
                <a:latin typeface="AkzidenzGrotesk"/>
              </a:rPr>
              <a:t>Module BMSH4200</a:t>
            </a:r>
            <a:endParaRPr lang="en-US" sz="5400" b="1">
              <a:solidFill>
                <a:schemeClr val="bg1"/>
              </a:solidFill>
              <a:latin typeface="AkzidenzGrotesk" panose="02000903050000020004" pitchFamily="2" charset="0"/>
            </a:endParaRPr>
          </a:p>
          <a:p>
            <a:pPr algn="ctr"/>
            <a:r>
              <a:rPr lang="en-GB" sz="5400" b="1" err="1">
                <a:solidFill>
                  <a:schemeClr val="bg1"/>
                </a:solidFill>
                <a:latin typeface="AkzidenzGrotesk"/>
              </a:rPr>
              <a:t>Modiwl</a:t>
            </a:r>
            <a:r>
              <a:rPr lang="en-GB" sz="5400" b="1">
                <a:solidFill>
                  <a:schemeClr val="bg1"/>
                </a:solidFill>
                <a:latin typeface="AkzidenzGrotesk"/>
              </a:rPr>
              <a:t> BMSH4200C</a:t>
            </a:r>
          </a:p>
          <a:p>
            <a:pPr algn="ctr"/>
            <a:endParaRPr lang="en-GB" sz="5400" b="1">
              <a:solidFill>
                <a:schemeClr val="bg1"/>
              </a:solidFill>
              <a:latin typeface="AkzidenzGrotesk"/>
            </a:endParaRPr>
          </a:p>
          <a:p>
            <a:pPr algn="ctr"/>
            <a:r>
              <a:rPr lang="en-GB" sz="5400" b="1">
                <a:solidFill>
                  <a:schemeClr val="bg1"/>
                </a:solidFill>
                <a:latin typeface="AkzidenzGrotesk"/>
              </a:rPr>
              <a:t>5 / 10 / 2026</a:t>
            </a:r>
          </a:p>
          <a:p>
            <a:pPr algn="ctr"/>
            <a:endParaRPr lang="en-GB" sz="5400" b="1">
              <a:solidFill>
                <a:schemeClr val="bg1"/>
              </a:solidFill>
              <a:latin typeface="AkzidenzGrotesk" panose="02000903050000020004" pitchFamily="2" charset="0"/>
            </a:endParaRPr>
          </a:p>
          <a:p>
            <a:pPr algn="ctr"/>
            <a:r>
              <a:rPr lang="en-GB" sz="5400" b="1">
                <a:solidFill>
                  <a:schemeClr val="bg1"/>
                </a:solidFill>
                <a:latin typeface="AkzidenzGrotesk"/>
              </a:rPr>
              <a:t>Gwirio / Check in</a:t>
            </a:r>
          </a:p>
        </p:txBody>
      </p:sp>
    </p:spTree>
    <p:extLst>
      <p:ext uri="{BB962C8B-B14F-4D97-AF65-F5344CB8AC3E}">
        <p14:creationId xmlns:p14="http://schemas.microsoft.com/office/powerpoint/2010/main" val="13968583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4F5424-4B3D-181A-6193-F146D83029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reaching for a paper on a table full of paper and sticky notes">
            <a:extLst>
              <a:ext uri="{FF2B5EF4-FFF2-40B4-BE49-F238E27FC236}">
                <a16:creationId xmlns:a16="http://schemas.microsoft.com/office/drawing/2014/main" id="{ADB9F9B9-D0B5-8EE5-6312-AFD1FF33832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64293" y="-55992"/>
            <a:ext cx="12256294" cy="8179324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F2C97C0-7AFA-B3B6-4207-337946B27B8D}"/>
              </a:ext>
            </a:extLst>
          </p:cNvPr>
          <p:cNvSpPr txBox="1">
            <a:spLocks/>
          </p:cNvSpPr>
          <p:nvPr/>
        </p:nvSpPr>
        <p:spPr>
          <a:xfrm>
            <a:off x="377819" y="879436"/>
            <a:ext cx="9740973" cy="581772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2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Sgiliau</a:t>
            </a:r>
            <a:r>
              <a:rPr lang="en-US" sz="72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US" sz="72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Academaidd</a:t>
            </a:r>
            <a:endParaRPr lang="en-US" sz="7200" b="1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  <a:p>
            <a:endParaRPr lang="en-US" sz="7200" b="1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  <a:p>
            <a:r>
              <a:rPr lang="en-US" sz="72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BMSH4200 C</a:t>
            </a:r>
          </a:p>
          <a:p>
            <a:endParaRPr lang="en-US" sz="7200" b="1">
              <a:solidFill>
                <a:schemeClr val="bg1"/>
              </a:solidFill>
              <a:highlight>
                <a:srgbClr val="000080"/>
              </a:highlight>
              <a:latin typeface="AkzidenzGrotesk"/>
              <a:ea typeface="Calibri Light"/>
              <a:cs typeface="Calibri Light"/>
            </a:endParaRPr>
          </a:p>
          <a:p>
            <a:r>
              <a:rPr lang="en-US" sz="7200" b="1" i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Academic Skills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DCCA9A7-B8A2-8C83-535A-D0201CFB5D9F}"/>
              </a:ext>
            </a:extLst>
          </p:cNvPr>
          <p:cNvSpPr txBox="1">
            <a:spLocks/>
          </p:cNvSpPr>
          <p:nvPr/>
        </p:nvSpPr>
        <p:spPr>
          <a:xfrm>
            <a:off x="5250942" y="1715692"/>
            <a:ext cx="6221920" cy="26523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z="5400" err="1">
                <a:solidFill>
                  <a:schemeClr val="bg1"/>
                </a:solidFill>
                <a:highlight>
                  <a:srgbClr val="FF00FF"/>
                </a:highlight>
                <a:latin typeface="Helvetica"/>
                <a:cs typeface="Helvetica"/>
              </a:rPr>
              <a:t>Croeso</a:t>
            </a:r>
            <a:endParaRPr lang="en-US" sz="5400" err="1">
              <a:solidFill>
                <a:schemeClr val="bg1"/>
              </a:solidFill>
              <a:highlight>
                <a:srgbClr val="FF00FF"/>
              </a:highlight>
              <a:latin typeface="Helvetica" pitchFamily="2" charset="0"/>
              <a:cs typeface="Helvetica" pitchFamily="2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FBF92F2-A32A-6867-7683-CC65796FE48B}"/>
              </a:ext>
            </a:extLst>
          </p:cNvPr>
          <p:cNvSpPr txBox="1">
            <a:spLocks/>
          </p:cNvSpPr>
          <p:nvPr/>
        </p:nvSpPr>
        <p:spPr>
          <a:xfrm>
            <a:off x="5447435" y="5913187"/>
            <a:ext cx="6221920" cy="12855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z="5400" i="1">
                <a:solidFill>
                  <a:schemeClr val="bg1"/>
                </a:solidFill>
                <a:highlight>
                  <a:srgbClr val="FF00FF"/>
                </a:highlight>
                <a:latin typeface="Helvetica" pitchFamily="2" charset="0"/>
              </a:rPr>
              <a:t>Welcome</a:t>
            </a:r>
          </a:p>
        </p:txBody>
      </p:sp>
    </p:spTree>
    <p:extLst>
      <p:ext uri="{BB962C8B-B14F-4D97-AF65-F5344CB8AC3E}">
        <p14:creationId xmlns:p14="http://schemas.microsoft.com/office/powerpoint/2010/main" val="222599380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B2495E-4A7D-F49E-8A97-EF17F33005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33FB8-2961-412A-56B5-FF8ED1BF3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408" y="-134286"/>
            <a:ext cx="11728919" cy="1325563"/>
          </a:xfrm>
        </p:spPr>
        <p:txBody>
          <a:bodyPr/>
          <a:lstStyle/>
          <a:p>
            <a:r>
              <a:rPr lang="en-GB" b="1" err="1">
                <a:solidFill>
                  <a:srgbClr val="FFFFFF"/>
                </a:solidFill>
                <a:latin typeface="AkzidenzGrotesk"/>
                <a:cs typeface="Calibri Light"/>
              </a:rPr>
              <a:t>Dysgu</a:t>
            </a:r>
            <a:r>
              <a:rPr lang="en-GB" b="1">
                <a:solidFill>
                  <a:srgbClr val="FFFFFF"/>
                </a:solidFill>
                <a:latin typeface="AkzidenzGrotesk"/>
                <a:cs typeface="Calibri Light"/>
              </a:rPr>
              <a:t> </a:t>
            </a:r>
            <a:r>
              <a:rPr lang="en-GB" b="1" err="1">
                <a:solidFill>
                  <a:srgbClr val="FFFFFF"/>
                </a:solidFill>
                <a:latin typeface="AkzidenzGrotesk"/>
                <a:cs typeface="Calibri Light"/>
              </a:rPr>
              <a:t>Annibynnol</a:t>
            </a:r>
            <a:r>
              <a:rPr lang="en-GB" b="1">
                <a:solidFill>
                  <a:srgbClr val="FFFFFF"/>
                </a:solidFill>
                <a:latin typeface="AkzidenzGrotesk"/>
                <a:cs typeface="Calibri Light"/>
              </a:rPr>
              <a:t>    Independent Learning</a:t>
            </a:r>
            <a:endParaRPr lang="en-GB" b="1">
              <a:solidFill>
                <a:srgbClr val="FFFFFF"/>
              </a:solidFill>
              <a:latin typeface="AkzidenzGrotesk" panose="02000903050000020004" pitchFamily="2" charset="0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15276-4520-1009-C79E-CBD5A01B13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2290" y="1079367"/>
            <a:ext cx="4089700" cy="495636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3600" err="1">
                <a:ea typeface="Calibri"/>
                <a:cs typeface="Calibri"/>
              </a:rPr>
              <a:t>Chwilio</a:t>
            </a:r>
            <a:r>
              <a:rPr lang="en-GB" sz="3600">
                <a:ea typeface="Calibri"/>
                <a:cs typeface="Calibri"/>
              </a:rPr>
              <a:t> am </a:t>
            </a:r>
            <a:r>
              <a:rPr lang="en-GB" sz="3600" err="1">
                <a:ea typeface="Calibri"/>
                <a:cs typeface="Calibri"/>
              </a:rPr>
              <a:t>ddyddiadau</a:t>
            </a:r>
            <a:r>
              <a:rPr lang="en-GB" sz="3600">
                <a:ea typeface="Calibri"/>
                <a:cs typeface="Calibri"/>
              </a:rPr>
              <a:t> </a:t>
            </a:r>
            <a:r>
              <a:rPr lang="en-GB" sz="3600" err="1">
                <a:ea typeface="Calibri"/>
                <a:cs typeface="Calibri"/>
              </a:rPr>
              <a:t>cyflwyno</a:t>
            </a:r>
            <a:r>
              <a:rPr lang="en-GB" sz="3600">
                <a:ea typeface="Calibri"/>
                <a:cs typeface="Calibri"/>
              </a:rPr>
              <a:t> </a:t>
            </a:r>
            <a:r>
              <a:rPr lang="en-GB" sz="3600" err="1">
                <a:ea typeface="Calibri"/>
                <a:cs typeface="Calibri"/>
              </a:rPr>
              <a:t>aseiniadau</a:t>
            </a:r>
            <a:endParaRPr lang="en-GB" sz="3600">
              <a:ea typeface="Calibri"/>
              <a:cs typeface="Calibri"/>
            </a:endParaRPr>
          </a:p>
          <a:p>
            <a:pPr marL="0" indent="0">
              <a:buNone/>
            </a:pPr>
            <a:endParaRPr lang="en-GB" sz="36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3600">
                <a:ea typeface="Calibri"/>
                <a:cs typeface="Calibri"/>
              </a:rPr>
              <a:t>Creu </a:t>
            </a:r>
            <a:r>
              <a:rPr lang="en-GB" sz="3600" err="1">
                <a:ea typeface="Calibri"/>
                <a:cs typeface="Calibri"/>
              </a:rPr>
              <a:t>rhestr</a:t>
            </a:r>
            <a:r>
              <a:rPr lang="en-GB" sz="3600">
                <a:ea typeface="Calibri"/>
                <a:cs typeface="Calibri"/>
              </a:rPr>
              <a:t> / </a:t>
            </a:r>
            <a:r>
              <a:rPr lang="en-GB" sz="3600" err="1">
                <a:ea typeface="Calibri"/>
                <a:cs typeface="Calibri"/>
              </a:rPr>
              <a:t>tabl</a:t>
            </a:r>
          </a:p>
          <a:p>
            <a:endParaRPr lang="en-GB" sz="36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3600" err="1">
                <a:ea typeface="Calibri"/>
                <a:cs typeface="Calibri"/>
              </a:rPr>
              <a:t>Rhannu</a:t>
            </a:r>
            <a:r>
              <a:rPr lang="en-GB" sz="3600">
                <a:ea typeface="Calibri"/>
                <a:cs typeface="Calibri"/>
              </a:rPr>
              <a:t> ag </a:t>
            </a:r>
            <a:r>
              <a:rPr lang="en-GB" sz="3600" err="1">
                <a:ea typeface="Calibri"/>
                <a:cs typeface="Calibri"/>
              </a:rPr>
              <a:t>eraill</a:t>
            </a:r>
            <a:endParaRPr lang="en-GB" sz="36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3600" err="1">
                <a:ea typeface="Calibri"/>
                <a:cs typeface="Calibri"/>
              </a:rPr>
              <a:t>Cynllunio</a:t>
            </a:r>
            <a:r>
              <a:rPr lang="en-GB" sz="3600">
                <a:ea typeface="Calibri"/>
                <a:cs typeface="Calibri"/>
              </a:rPr>
              <a:t> </a:t>
            </a:r>
            <a:r>
              <a:rPr lang="en-GB" sz="3600" err="1">
                <a:ea typeface="Calibri"/>
                <a:cs typeface="Calibri"/>
              </a:rPr>
              <a:t>amserlen</a:t>
            </a:r>
            <a:r>
              <a:rPr lang="en-GB" sz="3600">
                <a:ea typeface="Calibri"/>
                <a:cs typeface="Calibri"/>
              </a:rPr>
              <a:t> </a:t>
            </a:r>
            <a:r>
              <a:rPr lang="en-GB" sz="3600" err="1">
                <a:ea typeface="Calibri"/>
                <a:cs typeface="Calibri"/>
              </a:rPr>
              <a:t>cyflwyno</a:t>
            </a:r>
            <a:r>
              <a:rPr lang="en-GB" sz="3600">
                <a:ea typeface="Calibri"/>
                <a:cs typeface="Calibri"/>
              </a:rPr>
              <a:t> </a:t>
            </a:r>
            <a:r>
              <a:rPr lang="en-GB" sz="3600" err="1">
                <a:ea typeface="Calibri"/>
                <a:cs typeface="Calibri"/>
              </a:rPr>
              <a:t>drafftiau</a:t>
            </a:r>
            <a:endParaRPr lang="en-GB" sz="3600" i="1" err="1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3074" name="Picture 2" descr="Youtube, logo icon - Free download on Iconfinder">
            <a:extLst>
              <a:ext uri="{FF2B5EF4-FFF2-40B4-BE49-F238E27FC236}">
                <a16:creationId xmlns:a16="http://schemas.microsoft.com/office/drawing/2014/main" id="{48CF4E70-E96A-71B9-73F1-E0A7ECEA5C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895" y="2554686"/>
            <a:ext cx="1173480" cy="1173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Mobile app - Free technology icons">
            <a:extLst>
              <a:ext uri="{FF2B5EF4-FFF2-40B4-BE49-F238E27FC236}">
                <a16:creationId xmlns:a16="http://schemas.microsoft.com/office/drawing/2014/main" id="{B779EF2D-FFA7-4BFD-3BDD-D59673AA09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073" y="1067402"/>
            <a:ext cx="1035202" cy="1035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Graphic 4" descr="Head with gears with solid fill">
            <a:extLst>
              <a:ext uri="{FF2B5EF4-FFF2-40B4-BE49-F238E27FC236}">
                <a16:creationId xmlns:a16="http://schemas.microsoft.com/office/drawing/2014/main" id="{85BC2713-6DD0-5960-82E1-3A8759E2565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7408" y="4158388"/>
            <a:ext cx="1601516" cy="1601516"/>
          </a:xfrm>
          <a:prstGeom prst="rect">
            <a:avLst/>
          </a:prstGeom>
        </p:spPr>
      </p:pic>
      <p:pic>
        <p:nvPicPr>
          <p:cNvPr id="4" name="Picture 4" descr="Mobile app - Free technology icons">
            <a:extLst>
              <a:ext uri="{FF2B5EF4-FFF2-40B4-BE49-F238E27FC236}">
                <a16:creationId xmlns:a16="http://schemas.microsoft.com/office/drawing/2014/main" id="{99871EE4-692D-19B3-00D3-F1FCCD4FBC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9054" y="1082056"/>
            <a:ext cx="1035202" cy="1035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Youtube, logo icon - Free download on Iconfinder">
            <a:extLst>
              <a:ext uri="{FF2B5EF4-FFF2-40B4-BE49-F238E27FC236}">
                <a16:creationId xmlns:a16="http://schemas.microsoft.com/office/drawing/2014/main" id="{56AA3A87-F9A1-EA50-A5B0-F70A3861BB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9915" y="2671916"/>
            <a:ext cx="1173480" cy="1173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Graphic 6" descr="Head with gears with solid fill">
            <a:extLst>
              <a:ext uri="{FF2B5EF4-FFF2-40B4-BE49-F238E27FC236}">
                <a16:creationId xmlns:a16="http://schemas.microsoft.com/office/drawing/2014/main" id="{E9A7CF1B-183B-C1FE-FB75-F791511DE34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170830" y="4158387"/>
            <a:ext cx="1601516" cy="1601516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B67CE11-CF31-3713-17A2-AE5CD9BEEA2B}"/>
              </a:ext>
            </a:extLst>
          </p:cNvPr>
          <p:cNvSpPr txBox="1">
            <a:spLocks/>
          </p:cNvSpPr>
          <p:nvPr/>
        </p:nvSpPr>
        <p:spPr>
          <a:xfrm>
            <a:off x="7772346" y="1079369"/>
            <a:ext cx="4067720" cy="4956369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i="1">
                <a:ea typeface="Calibri"/>
                <a:cs typeface="Calibri"/>
              </a:rPr>
              <a:t>Look for assessments &amp; submission dates</a:t>
            </a:r>
          </a:p>
          <a:p>
            <a:endParaRPr lang="en-GB" sz="3600" i="1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3600" i="1">
                <a:ea typeface="Calibri"/>
                <a:cs typeface="Calibri"/>
              </a:rPr>
              <a:t>Create list / table</a:t>
            </a:r>
          </a:p>
          <a:p>
            <a:endParaRPr lang="en-GB" sz="3600" i="1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3600" i="1">
                <a:ea typeface="Calibri"/>
                <a:cs typeface="Calibri"/>
              </a:rPr>
              <a:t>Share with others Plan timetable to present drafts </a:t>
            </a:r>
          </a:p>
        </p:txBody>
      </p:sp>
    </p:spTree>
    <p:extLst>
      <p:ext uri="{BB962C8B-B14F-4D97-AF65-F5344CB8AC3E}">
        <p14:creationId xmlns:p14="http://schemas.microsoft.com/office/powerpoint/2010/main" val="390998499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9A3095-0607-5FF4-5403-F1D7B46EE2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90A4A660-3EDC-3FAE-9647-E077BB7A9D0D}"/>
              </a:ext>
            </a:extLst>
          </p:cNvPr>
          <p:cNvSpPr/>
          <p:nvPr/>
        </p:nvSpPr>
        <p:spPr>
          <a:xfrm>
            <a:off x="220132" y="1114656"/>
            <a:ext cx="6796881" cy="891491"/>
          </a:xfrm>
          <a:prstGeom prst="roundRect">
            <a:avLst>
              <a:gd name="adj" fmla="val 10000"/>
            </a:avLst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0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accent2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2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D9C67D-AF97-FE5A-464C-FE3012287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13" y="457200"/>
            <a:ext cx="11965781" cy="400050"/>
          </a:xfrm>
        </p:spPr>
        <p:txBody>
          <a:bodyPr anchor="b">
            <a:noAutofit/>
          </a:bodyPr>
          <a:lstStyle/>
          <a:p>
            <a:r>
              <a:rPr lang="en-GB" err="1">
                <a:solidFill>
                  <a:schemeClr val="bg1"/>
                </a:solidFill>
                <a:latin typeface="AkzidenzGrotesk"/>
              </a:rPr>
              <a:t>Dysgu</a:t>
            </a:r>
            <a:r>
              <a:rPr lang="en-GB">
                <a:solidFill>
                  <a:schemeClr val="bg1"/>
                </a:solidFill>
                <a:latin typeface="AkzidenzGrotesk"/>
              </a:rPr>
              <a:t> </a:t>
            </a:r>
            <a:r>
              <a:rPr lang="en-GB" err="1">
                <a:solidFill>
                  <a:schemeClr val="bg1"/>
                </a:solidFill>
                <a:latin typeface="AkzidenzGrotesk"/>
              </a:rPr>
              <a:t>Annibynnol</a:t>
            </a:r>
            <a:r>
              <a:rPr lang="en-GB">
                <a:solidFill>
                  <a:schemeClr val="bg1"/>
                </a:solidFill>
                <a:latin typeface="AkzidenzGrotesk"/>
              </a:rPr>
              <a:t>                             </a:t>
            </a:r>
            <a:r>
              <a:rPr lang="en-GB" i="1" noProof="0">
                <a:solidFill>
                  <a:schemeClr val="bg1"/>
                </a:solidFill>
                <a:latin typeface="AkzidenzGrotesk"/>
              </a:rPr>
              <a:t>Independent Learning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5E45901-A766-12C0-914F-F2148EEAFCAA}"/>
              </a:ext>
            </a:extLst>
          </p:cNvPr>
          <p:cNvSpPr/>
          <p:nvPr/>
        </p:nvSpPr>
        <p:spPr>
          <a:xfrm>
            <a:off x="4211632" y="2077343"/>
            <a:ext cx="6796881" cy="891491"/>
          </a:xfrm>
          <a:prstGeom prst="roundRect">
            <a:avLst>
              <a:gd name="adj" fmla="val 10000"/>
            </a:avLst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0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accent2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2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 noProof="0"/>
          </a:p>
        </p:txBody>
      </p:sp>
      <p:sp>
        <p:nvSpPr>
          <p:cNvPr id="12" name="Rectangle 11" descr="Table with solid fill">
            <a:extLst>
              <a:ext uri="{FF2B5EF4-FFF2-40B4-BE49-F238E27FC236}">
                <a16:creationId xmlns:a16="http://schemas.microsoft.com/office/drawing/2014/main" id="{68090A67-C241-9377-4F45-E3624F677CF6}"/>
              </a:ext>
            </a:extLst>
          </p:cNvPr>
          <p:cNvSpPr/>
          <p:nvPr/>
        </p:nvSpPr>
        <p:spPr>
          <a:xfrm>
            <a:off x="4211631" y="2091569"/>
            <a:ext cx="960293" cy="960293"/>
          </a:xfrm>
          <a:prstGeom prst="rect">
            <a:avLst/>
          </a:pr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 noProof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85FF8C9-5AC2-CB98-CD24-B2E77D1D421F}"/>
              </a:ext>
            </a:extLst>
          </p:cNvPr>
          <p:cNvSpPr/>
          <p:nvPr/>
        </p:nvSpPr>
        <p:spPr>
          <a:xfrm>
            <a:off x="1126597" y="1239518"/>
            <a:ext cx="6162674" cy="768769"/>
          </a:xfrm>
          <a:custGeom>
            <a:avLst/>
            <a:gdLst>
              <a:gd name="connsiteX0" fmla="*/ 0 w 4714106"/>
              <a:gd name="connsiteY0" fmla="*/ 0 h 1745988"/>
              <a:gd name="connsiteX1" fmla="*/ 4714106 w 4714106"/>
              <a:gd name="connsiteY1" fmla="*/ 0 h 1745988"/>
              <a:gd name="connsiteX2" fmla="*/ 4714106 w 4714106"/>
              <a:gd name="connsiteY2" fmla="*/ 1745988 h 1745988"/>
              <a:gd name="connsiteX3" fmla="*/ 0 w 4714106"/>
              <a:gd name="connsiteY3" fmla="*/ 1745988 h 1745988"/>
              <a:gd name="connsiteX4" fmla="*/ 0 w 4714106"/>
              <a:gd name="connsiteY4" fmla="*/ 0 h 1745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14106" h="1745988">
                <a:moveTo>
                  <a:pt x="0" y="0"/>
                </a:moveTo>
                <a:lnTo>
                  <a:pt x="4714106" y="0"/>
                </a:lnTo>
                <a:lnTo>
                  <a:pt x="4714106" y="1745988"/>
                </a:lnTo>
                <a:lnTo>
                  <a:pt x="0" y="174598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84784" tIns="184784" rIns="184784" bIns="184784" numCol="1" spcCol="1270" anchor="ctr" anchorCtr="0">
            <a:noAutofit/>
          </a:bodyPr>
          <a:lstStyle/>
          <a:p>
            <a:pPr marL="0" lvl="0" indent="0" algn="l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b="1" i="1" kern="1200" noProof="0"/>
              <a:t>Explore all your module Moodle pages, find GA36 (assessments) and create a table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A24D5BE-813F-82BC-D1AB-F8AD7B1E403A}"/>
              </a:ext>
            </a:extLst>
          </p:cNvPr>
          <p:cNvSpPr txBox="1"/>
          <p:nvPr/>
        </p:nvSpPr>
        <p:spPr>
          <a:xfrm>
            <a:off x="3848838" y="115497"/>
            <a:ext cx="3171033" cy="108390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 err="1">
                <a:solidFill>
                  <a:schemeClr val="bg1"/>
                </a:solidFill>
                <a:highlight>
                  <a:srgbClr val="000080"/>
                </a:highlight>
                <a:latin typeface="Helvetica"/>
                <a:cs typeface="Helvetica"/>
              </a:rPr>
              <a:t>Wythnos</a:t>
            </a:r>
            <a:r>
              <a:rPr lang="en-GB" sz="3200" b="1">
                <a:solidFill>
                  <a:schemeClr val="bg1"/>
                </a:solidFill>
                <a:highlight>
                  <a:srgbClr val="000080"/>
                </a:highlight>
                <a:latin typeface="Helvetica"/>
                <a:cs typeface="Helvetica"/>
              </a:rPr>
              <a:t> 1:</a:t>
            </a:r>
            <a:endParaRPr lang="en-GB" sz="3200" b="1" noProof="0">
              <a:solidFill>
                <a:schemeClr val="bg1"/>
              </a:solidFill>
              <a:highlight>
                <a:srgbClr val="000080"/>
              </a:highlight>
              <a:latin typeface="Helvetica"/>
              <a:cs typeface="Helvetica"/>
            </a:endParaRPr>
          </a:p>
          <a:p>
            <a:pPr lvl="0"/>
            <a:r>
              <a:rPr lang="en-GB" sz="3200" b="1" i="1">
                <a:solidFill>
                  <a:schemeClr val="bg1"/>
                </a:solidFill>
                <a:highlight>
                  <a:srgbClr val="000080"/>
                </a:highlight>
                <a:latin typeface="Helvetica"/>
                <a:cs typeface="Helvetica"/>
              </a:rPr>
              <a:t>From</a:t>
            </a:r>
            <a:r>
              <a:rPr lang="en-GB" sz="3200" b="1" i="1" noProof="0">
                <a:solidFill>
                  <a:schemeClr val="bg1"/>
                </a:solidFill>
                <a:highlight>
                  <a:srgbClr val="000080"/>
                </a:highlight>
                <a:latin typeface="Helvetica"/>
                <a:cs typeface="Helvetica"/>
              </a:rPr>
              <a:t> Week 1:</a:t>
            </a: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30A5FE21-9151-6B12-3A10-F25C37014F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0520477"/>
              </p:ext>
            </p:extLst>
          </p:nvPr>
        </p:nvGraphicFramePr>
        <p:xfrm>
          <a:off x="1121833" y="3143250"/>
          <a:ext cx="9627337" cy="3560733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{00A15C55-8517-42AA-B614-E9B94910E393}</a:tableStyleId>
              </a:tblPr>
              <a:tblGrid>
                <a:gridCol w="1537512">
                  <a:extLst>
                    <a:ext uri="{9D8B030D-6E8A-4147-A177-3AD203B41FA5}">
                      <a16:colId xmlns:a16="http://schemas.microsoft.com/office/drawing/2014/main" val="1219404663"/>
                    </a:ext>
                  </a:extLst>
                </a:gridCol>
                <a:gridCol w="1689477">
                  <a:extLst>
                    <a:ext uri="{9D8B030D-6E8A-4147-A177-3AD203B41FA5}">
                      <a16:colId xmlns:a16="http://schemas.microsoft.com/office/drawing/2014/main" val="3578611414"/>
                    </a:ext>
                  </a:extLst>
                </a:gridCol>
                <a:gridCol w="3146539">
                  <a:extLst>
                    <a:ext uri="{9D8B030D-6E8A-4147-A177-3AD203B41FA5}">
                      <a16:colId xmlns:a16="http://schemas.microsoft.com/office/drawing/2014/main" val="2403262662"/>
                    </a:ext>
                  </a:extLst>
                </a:gridCol>
                <a:gridCol w="3253809">
                  <a:extLst>
                    <a:ext uri="{9D8B030D-6E8A-4147-A177-3AD203B41FA5}">
                      <a16:colId xmlns:a16="http://schemas.microsoft.com/office/drawing/2014/main" val="3997033475"/>
                    </a:ext>
                  </a:extLst>
                </a:gridCol>
              </a:tblGrid>
              <a:tr h="840729">
                <a:tc>
                  <a:txBody>
                    <a:bodyPr/>
                    <a:lstStyle/>
                    <a:p>
                      <a:pPr algn="ctr"/>
                      <a:r>
                        <a:rPr lang="en-GB" b="1" noProof="0">
                          <a:latin typeface="Helvetica"/>
                        </a:rPr>
                        <a:t>Module</a:t>
                      </a:r>
                    </a:p>
                    <a:p>
                      <a:pPr lvl="0" algn="ctr">
                        <a:buNone/>
                      </a:pPr>
                      <a:r>
                        <a:rPr lang="en-GB" b="1" noProof="0" err="1">
                          <a:latin typeface="Helvetica"/>
                        </a:rPr>
                        <a:t>Modiwl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>
                          <a:latin typeface="Helvetica"/>
                        </a:rPr>
                        <a:t>Date</a:t>
                      </a:r>
                    </a:p>
                    <a:p>
                      <a:pPr lvl="0" algn="ctr">
                        <a:buNone/>
                      </a:pPr>
                      <a:r>
                        <a:rPr lang="en-GB" b="1" noProof="0" err="1">
                          <a:latin typeface="Helvetica"/>
                        </a:rPr>
                        <a:t>Dyddiad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err="1">
                          <a:latin typeface="Helvetica"/>
                        </a:rPr>
                        <a:t>Asesiad</a:t>
                      </a:r>
                      <a:r>
                        <a:rPr lang="en-GB" b="1" noProof="0">
                          <a:latin typeface="Helvetica"/>
                        </a:rPr>
                        <a:t>/ </a:t>
                      </a:r>
                      <a:r>
                        <a:rPr lang="en-GB" b="1" i="1" noProof="0">
                          <a:latin typeface="Helvetica"/>
                        </a:rPr>
                        <a:t>Assessment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>
                          <a:latin typeface="Helvetica"/>
                        </a:rPr>
                        <a:t>Details / </a:t>
                      </a:r>
                      <a:r>
                        <a:rPr lang="en-GB" b="1" noProof="0" err="1">
                          <a:latin typeface="Helvetica"/>
                        </a:rPr>
                        <a:t>Manylion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0991856"/>
                  </a:ext>
                </a:extLst>
              </a:tr>
              <a:tr h="680001">
                <a:tc>
                  <a:txBody>
                    <a:bodyPr/>
                    <a:lstStyle/>
                    <a:p>
                      <a:r>
                        <a:rPr lang="en-GB" sz="1400" noProof="0">
                          <a:latin typeface="Helvetica"/>
                        </a:rPr>
                        <a:t>BMSH4200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noProof="0">
                          <a:latin typeface="Helvetica"/>
                        </a:rPr>
                        <a:t>31/10/25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noProof="0">
                          <a:latin typeface="Helvetica"/>
                        </a:rPr>
                        <a:t>Part 1 – Writing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noProof="0">
                          <a:latin typeface="Helvetica"/>
                        </a:rPr>
                        <a:t>500-words…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4205182"/>
                  </a:ext>
                </a:extLst>
              </a:tr>
              <a:tr h="680001">
                <a:tc>
                  <a:txBody>
                    <a:bodyPr/>
                    <a:lstStyle/>
                    <a:p>
                      <a:r>
                        <a:rPr lang="en-GB" sz="1400" noProof="0">
                          <a:latin typeface="Helvetica"/>
                        </a:rPr>
                        <a:t>BMSH4xxxx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noProof="0" err="1">
                          <a:latin typeface="Helvetica"/>
                        </a:rPr>
                        <a:t>Xx</a:t>
                      </a:r>
                      <a:r>
                        <a:rPr lang="en-GB" sz="1400" noProof="0">
                          <a:latin typeface="Helvetica"/>
                        </a:rPr>
                        <a:t>/</a:t>
                      </a:r>
                      <a:r>
                        <a:rPr lang="en-GB" sz="1400" noProof="0" err="1">
                          <a:latin typeface="Helvetica"/>
                        </a:rPr>
                        <a:t>yy</a:t>
                      </a:r>
                      <a:r>
                        <a:rPr lang="en-GB" sz="1400" noProof="0">
                          <a:latin typeface="Helvetica"/>
                        </a:rPr>
                        <a:t>/</a:t>
                      </a:r>
                      <a:r>
                        <a:rPr lang="en-GB" sz="1400" noProof="0" err="1">
                          <a:latin typeface="Helvetica"/>
                        </a:rPr>
                        <a:t>zz</a:t>
                      </a:r>
                      <a:endParaRPr lang="en-GB" sz="1400" noProof="0">
                        <a:latin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noProof="0">
                          <a:latin typeface="Helvetica"/>
                        </a:rPr>
                        <a:t>Presentation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noProof="0">
                          <a:latin typeface="Helvetica"/>
                        </a:rPr>
                        <a:t>8 minutes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858261"/>
                  </a:ext>
                </a:extLst>
              </a:tr>
              <a:tr h="680001">
                <a:tc>
                  <a:txBody>
                    <a:bodyPr/>
                    <a:lstStyle/>
                    <a:p>
                      <a:r>
                        <a:rPr lang="en-GB" sz="1400" noProof="0">
                          <a:latin typeface="Helvetica"/>
                        </a:rPr>
                        <a:t>BMSH4xxxx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noProof="0" err="1">
                          <a:latin typeface="Helvetica"/>
                        </a:rPr>
                        <a:t>Xx</a:t>
                      </a:r>
                      <a:r>
                        <a:rPr lang="en-GB" sz="1400" noProof="0">
                          <a:latin typeface="Helvetica"/>
                        </a:rPr>
                        <a:t>/</a:t>
                      </a:r>
                      <a:r>
                        <a:rPr lang="en-GB" sz="1400" noProof="0" err="1">
                          <a:latin typeface="Helvetica"/>
                        </a:rPr>
                        <a:t>yy</a:t>
                      </a:r>
                      <a:r>
                        <a:rPr lang="en-GB" sz="1400" noProof="0">
                          <a:latin typeface="Helvetica"/>
                        </a:rPr>
                        <a:t>/</a:t>
                      </a:r>
                      <a:r>
                        <a:rPr lang="en-GB" sz="1400" noProof="0" err="1">
                          <a:latin typeface="Helvetica"/>
                        </a:rPr>
                        <a:t>zz</a:t>
                      </a:r>
                      <a:endParaRPr lang="en-GB" sz="1400" noProof="0">
                        <a:latin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noProof="0">
                          <a:latin typeface="Helvetica"/>
                        </a:rPr>
                        <a:t>Practical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noProof="0" err="1">
                          <a:latin typeface="Helvetica"/>
                        </a:rPr>
                        <a:t>Xyz</a:t>
                      </a:r>
                      <a:r>
                        <a:rPr lang="en-GB" sz="1400" noProof="0">
                          <a:latin typeface="Helvetica"/>
                        </a:rPr>
                        <a:t>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5212334"/>
                  </a:ext>
                </a:extLst>
              </a:tr>
              <a:tr h="680001">
                <a:tc>
                  <a:txBody>
                    <a:bodyPr/>
                    <a:lstStyle/>
                    <a:p>
                      <a:r>
                        <a:rPr lang="en-GB" sz="1400" noProof="0">
                          <a:latin typeface="Helvetica"/>
                        </a:rPr>
                        <a:t>BMSH4200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noProof="0">
                          <a:latin typeface="Helvetica"/>
                        </a:rPr>
                        <a:t>20/02/26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noProof="0">
                          <a:latin typeface="Helvetica"/>
                        </a:rPr>
                        <a:t>Part 2 - Interview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noProof="0">
                          <a:latin typeface="Helvetica"/>
                        </a:rPr>
                        <a:t>3-5 min recording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7318449"/>
                  </a:ext>
                </a:extLst>
              </a:tr>
            </a:tbl>
          </a:graphicData>
        </a:graphic>
      </p:graphicFrame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D04F8F1-40AE-2C17-48CE-428D43603E4B}"/>
              </a:ext>
            </a:extLst>
          </p:cNvPr>
          <p:cNvSpPr/>
          <p:nvPr/>
        </p:nvSpPr>
        <p:spPr>
          <a:xfrm>
            <a:off x="4987715" y="2085918"/>
            <a:ext cx="6162674" cy="891491"/>
          </a:xfrm>
          <a:custGeom>
            <a:avLst/>
            <a:gdLst>
              <a:gd name="connsiteX0" fmla="*/ 0 w 4714106"/>
              <a:gd name="connsiteY0" fmla="*/ 0 h 1745988"/>
              <a:gd name="connsiteX1" fmla="*/ 4714106 w 4714106"/>
              <a:gd name="connsiteY1" fmla="*/ 0 h 1745988"/>
              <a:gd name="connsiteX2" fmla="*/ 4714106 w 4714106"/>
              <a:gd name="connsiteY2" fmla="*/ 1745988 h 1745988"/>
              <a:gd name="connsiteX3" fmla="*/ 0 w 4714106"/>
              <a:gd name="connsiteY3" fmla="*/ 1745988 h 1745988"/>
              <a:gd name="connsiteX4" fmla="*/ 0 w 4714106"/>
              <a:gd name="connsiteY4" fmla="*/ 0 h 1745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14106" h="1745988">
                <a:moveTo>
                  <a:pt x="0" y="0"/>
                </a:moveTo>
                <a:lnTo>
                  <a:pt x="4714106" y="0"/>
                </a:lnTo>
                <a:lnTo>
                  <a:pt x="4714106" y="1745988"/>
                </a:lnTo>
                <a:lnTo>
                  <a:pt x="0" y="174598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84784" tIns="184784" rIns="184784" bIns="184784" numCol="1" spcCol="1270" anchor="ctr" anchorCtr="0">
            <a:noAutofit/>
          </a:bodyPr>
          <a:lstStyle/>
          <a:p>
            <a:pPr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b="1" err="1"/>
              <a:t>Edrychwch</a:t>
            </a:r>
            <a:r>
              <a:rPr lang="en-GB" sz="2400" b="1"/>
              <a:t> </a:t>
            </a:r>
            <a:r>
              <a:rPr lang="en-GB" sz="2400" b="1" err="1"/>
              <a:t>ar</a:t>
            </a:r>
            <a:r>
              <a:rPr lang="en-GB" sz="2400" b="1"/>
              <a:t> </a:t>
            </a:r>
            <a:r>
              <a:rPr lang="en-GB" sz="2400" b="1" err="1"/>
              <a:t>dudalennau</a:t>
            </a:r>
            <a:r>
              <a:rPr lang="en-GB" sz="2400" b="1"/>
              <a:t> </a:t>
            </a:r>
            <a:r>
              <a:rPr lang="en-GB" sz="2400" b="1" err="1"/>
              <a:t>eich</a:t>
            </a:r>
            <a:r>
              <a:rPr lang="en-GB" sz="2400" b="1"/>
              <a:t> </a:t>
            </a:r>
            <a:r>
              <a:rPr lang="en-GB" sz="2400" b="1" err="1"/>
              <a:t>Modylau</a:t>
            </a:r>
            <a:r>
              <a:rPr lang="en-GB" sz="2400" b="1"/>
              <a:t>. </a:t>
            </a:r>
            <a:r>
              <a:rPr lang="en-GB" sz="2400" b="1" err="1"/>
              <a:t>Dewch</a:t>
            </a:r>
            <a:r>
              <a:rPr lang="en-GB" sz="2400" b="1"/>
              <a:t> o </a:t>
            </a:r>
            <a:r>
              <a:rPr lang="en-GB" sz="2400" b="1" err="1"/>
              <a:t>hyd</a:t>
            </a:r>
            <a:r>
              <a:rPr lang="en-GB" sz="2400" b="1"/>
              <a:t> </a:t>
            </a:r>
            <a:r>
              <a:rPr lang="en-GB" sz="2400" b="1" err="1"/>
              <a:t>i</a:t>
            </a:r>
            <a:r>
              <a:rPr lang="en-GB" sz="2400" b="1" kern="1200" noProof="0"/>
              <a:t> GA36 (</a:t>
            </a:r>
            <a:r>
              <a:rPr lang="en-GB" sz="2400" b="1" err="1"/>
              <a:t>asesiadau</a:t>
            </a:r>
            <a:r>
              <a:rPr lang="en-GB" sz="2400" b="1" kern="1200" noProof="0"/>
              <a:t>)</a:t>
            </a:r>
            <a:r>
              <a:rPr lang="en-GB" sz="2400" b="1"/>
              <a:t> </a:t>
            </a:r>
            <a:r>
              <a:rPr lang="en-GB" sz="2400" b="1" err="1"/>
              <a:t>creuwch</a:t>
            </a:r>
            <a:r>
              <a:rPr lang="en-GB" sz="2400" b="1"/>
              <a:t> </a:t>
            </a:r>
            <a:r>
              <a:rPr lang="en-GB" sz="2400" b="1" err="1"/>
              <a:t>tabl</a:t>
            </a:r>
            <a:endParaRPr lang="en-GB" sz="2400" b="1" kern="1200" noProof="0" err="1"/>
          </a:p>
        </p:txBody>
      </p:sp>
      <p:sp>
        <p:nvSpPr>
          <p:cNvPr id="18" name="Rectangle 17" descr="Table with solid fill">
            <a:extLst>
              <a:ext uri="{FF2B5EF4-FFF2-40B4-BE49-F238E27FC236}">
                <a16:creationId xmlns:a16="http://schemas.microsoft.com/office/drawing/2014/main" id="{B2FF43B2-7244-DC7C-142B-C25AF0A2D71A}"/>
              </a:ext>
            </a:extLst>
          </p:cNvPr>
          <p:cNvSpPr/>
          <p:nvPr/>
        </p:nvSpPr>
        <p:spPr>
          <a:xfrm>
            <a:off x="219221" y="1079121"/>
            <a:ext cx="960293" cy="960293"/>
          </a:xfrm>
          <a:prstGeom prst="rect">
            <a:avLst/>
          </a:pr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 noProof="0"/>
          </a:p>
        </p:txBody>
      </p:sp>
      <p:pic>
        <p:nvPicPr>
          <p:cNvPr id="3" name="Picture 2" descr="A diagram of a health system&#10;&#10;AI-generated content may be incorrect.">
            <a:extLst>
              <a:ext uri="{FF2B5EF4-FFF2-40B4-BE49-F238E27FC236}">
                <a16:creationId xmlns:a16="http://schemas.microsoft.com/office/drawing/2014/main" id="{ECF88D73-3E32-C1CD-3C13-6F9A5F7CBC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35179" y="1177925"/>
            <a:ext cx="1247775" cy="89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0939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10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" grpId="0"/>
      <p:bldP spid="11" grpId="0" animBg="1"/>
      <p:bldP spid="12" grpId="0" animBg="1"/>
      <p:bldP spid="13" grpId="0"/>
      <p:bldP spid="14" grpId="0"/>
      <p:bldP spid="17" grpId="0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olored pins pinned on a calendar">
            <a:extLst>
              <a:ext uri="{FF2B5EF4-FFF2-40B4-BE49-F238E27FC236}">
                <a16:creationId xmlns:a16="http://schemas.microsoft.com/office/drawing/2014/main" id="{0836B412-5C2B-6E46-FC89-C5383A6E8BB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rcRect/>
          <a:stretch/>
        </p:blipFill>
        <p:spPr>
          <a:xfrm>
            <a:off x="-64293" y="-53347"/>
            <a:ext cx="12256294" cy="8174034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DA7D50B2-B74A-50A3-3CC6-BEFEFBD66B51}"/>
              </a:ext>
            </a:extLst>
          </p:cNvPr>
          <p:cNvSpPr txBox="1">
            <a:spLocks/>
          </p:cNvSpPr>
          <p:nvPr/>
        </p:nvSpPr>
        <p:spPr>
          <a:xfrm>
            <a:off x="675149" y="830342"/>
            <a:ext cx="6221920" cy="56099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Ychwanegu</a:t>
            </a:r>
            <a:r>
              <a:rPr lang="en-US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at </a:t>
            </a:r>
            <a:r>
              <a:rPr lang="en-US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eich</a:t>
            </a:r>
            <a:r>
              <a:rPr lang="en-US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US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calendrau</a:t>
            </a:r>
            <a:r>
              <a:rPr lang="en-US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</a:p>
          <a:p>
            <a:endParaRPr lang="en-US" sz="6600" b="1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  <a:p>
            <a:r>
              <a:rPr lang="en-US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Add to your Calendars!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E29312D-3296-B2FE-F842-6CB8E408B213}"/>
              </a:ext>
            </a:extLst>
          </p:cNvPr>
          <p:cNvSpPr txBox="1">
            <a:spLocks/>
          </p:cNvSpPr>
          <p:nvPr/>
        </p:nvSpPr>
        <p:spPr>
          <a:xfrm>
            <a:off x="5388494" y="1841467"/>
            <a:ext cx="6221920" cy="26523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err="1">
                <a:solidFill>
                  <a:schemeClr val="tx2"/>
                </a:solidFill>
                <a:highlight>
                  <a:srgbClr val="00FF00"/>
                </a:highlight>
                <a:latin typeface="Helvetica" pitchFamily="2" charset="0"/>
              </a:rPr>
              <a:t>Cynllunio</a:t>
            </a:r>
            <a:r>
              <a:rPr lang="en-US">
                <a:solidFill>
                  <a:schemeClr val="tx2"/>
                </a:solidFill>
                <a:highlight>
                  <a:srgbClr val="00FF00"/>
                </a:highlight>
                <a:latin typeface="Helvetica" pitchFamily="2" charset="0"/>
              </a:rPr>
              <a:t> </a:t>
            </a:r>
          </a:p>
          <a:p>
            <a:pPr algn="r"/>
            <a:r>
              <a:rPr lang="en-US" err="1">
                <a:solidFill>
                  <a:schemeClr val="tx2"/>
                </a:solidFill>
                <a:highlight>
                  <a:srgbClr val="00FF00"/>
                </a:highlight>
                <a:latin typeface="Helvetica" pitchFamily="2" charset="0"/>
              </a:rPr>
              <a:t>yn</a:t>
            </a:r>
            <a:r>
              <a:rPr lang="en-US">
                <a:solidFill>
                  <a:schemeClr val="tx2"/>
                </a:solidFill>
                <a:highlight>
                  <a:srgbClr val="00FF00"/>
                </a:highlight>
                <a:latin typeface="Helvetica" pitchFamily="2" charset="0"/>
              </a:rPr>
              <a:t> </a:t>
            </a:r>
            <a:r>
              <a:rPr lang="en-US" err="1">
                <a:solidFill>
                  <a:schemeClr val="tx2"/>
                </a:solidFill>
                <a:highlight>
                  <a:srgbClr val="00FF00"/>
                </a:highlight>
                <a:latin typeface="Helvetica" pitchFamily="2" charset="0"/>
              </a:rPr>
              <a:t>ôl</a:t>
            </a:r>
            <a:endParaRPr lang="en-US">
              <a:solidFill>
                <a:schemeClr val="tx2"/>
              </a:solidFill>
              <a:highlight>
                <a:srgbClr val="00FF00"/>
              </a:highlight>
              <a:latin typeface="Helvetica" pitchFamily="2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B11A240-9192-1ED6-3420-C83F97B67422}"/>
              </a:ext>
            </a:extLst>
          </p:cNvPr>
          <p:cNvSpPr txBox="1">
            <a:spLocks/>
          </p:cNvSpPr>
          <p:nvPr/>
        </p:nvSpPr>
        <p:spPr>
          <a:xfrm>
            <a:off x="5467223" y="4951380"/>
            <a:ext cx="6221920" cy="128554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lnSpc>
                <a:spcPct val="110000"/>
              </a:lnSpc>
            </a:pPr>
            <a:r>
              <a:rPr lang="en-US">
                <a:solidFill>
                  <a:schemeClr val="tx2"/>
                </a:solidFill>
                <a:highlight>
                  <a:srgbClr val="00FF00"/>
                </a:highlight>
                <a:latin typeface="Helvetica" pitchFamily="2" charset="0"/>
              </a:rPr>
              <a:t>Plan </a:t>
            </a:r>
          </a:p>
          <a:p>
            <a:pPr algn="r">
              <a:lnSpc>
                <a:spcPct val="110000"/>
              </a:lnSpc>
            </a:pPr>
            <a:r>
              <a:rPr lang="en-US">
                <a:solidFill>
                  <a:schemeClr val="tx2"/>
                </a:solidFill>
                <a:highlight>
                  <a:srgbClr val="00FF00"/>
                </a:highlight>
                <a:latin typeface="Helvetica" pitchFamily="2" charset="0"/>
              </a:rPr>
              <a:t>backwards</a:t>
            </a:r>
          </a:p>
        </p:txBody>
      </p:sp>
    </p:spTree>
    <p:extLst>
      <p:ext uri="{BB962C8B-B14F-4D97-AF65-F5344CB8AC3E}">
        <p14:creationId xmlns:p14="http://schemas.microsoft.com/office/powerpoint/2010/main" val="267952567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60043-9166-3204-7521-C3EC55B92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331" y="182901"/>
            <a:ext cx="11896607" cy="557400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800" b="1" err="1">
                <a:solidFill>
                  <a:schemeClr val="bg1"/>
                </a:solidFill>
                <a:latin typeface="AkzidenzGrotesk"/>
              </a:rPr>
              <a:t>Cymorth</a:t>
            </a:r>
            <a:r>
              <a:rPr lang="en-US" sz="2800" b="1">
                <a:solidFill>
                  <a:schemeClr val="bg1"/>
                </a:solidFill>
                <a:latin typeface="AkzidenzGrotesk"/>
              </a:rPr>
              <a:t> </a:t>
            </a:r>
            <a:r>
              <a:rPr lang="en-US" sz="2800" b="1" err="1">
                <a:solidFill>
                  <a:schemeClr val="bg1"/>
                </a:solidFill>
                <a:latin typeface="AkzidenzGrotesk"/>
              </a:rPr>
              <a:t>Manyleb</a:t>
            </a:r>
            <a:r>
              <a:rPr lang="en-US" sz="2800" b="1">
                <a:solidFill>
                  <a:schemeClr val="bg1"/>
                </a:solidFill>
                <a:latin typeface="AkzidenzGrotesk"/>
              </a:rPr>
              <a:t> </a:t>
            </a:r>
            <a:r>
              <a:rPr lang="en-US" sz="2800" b="1" err="1">
                <a:solidFill>
                  <a:schemeClr val="bg1"/>
                </a:solidFill>
                <a:latin typeface="AkzidenzGrotesk"/>
              </a:rPr>
              <a:t>Asesu</a:t>
            </a:r>
            <a:r>
              <a:rPr lang="en-US" sz="2800" b="1">
                <a:solidFill>
                  <a:schemeClr val="bg1"/>
                </a:solidFill>
                <a:latin typeface="AkzidenzGrotesk"/>
              </a:rPr>
              <a:t> / Assessment Guidance Specification GA36</a:t>
            </a:r>
            <a:endParaRPr lang="en-US" sz="2800" b="1">
              <a:solidFill>
                <a:schemeClr val="bg1"/>
              </a:solidFill>
              <a:latin typeface="AkzidenzGrotesk"/>
              <a:ea typeface="Calibri Light"/>
              <a:cs typeface="Calibri Light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31CA7346-A600-5C59-4721-EAF2A07B8FBF}"/>
              </a:ext>
            </a:extLst>
          </p:cNvPr>
          <p:cNvGrpSpPr/>
          <p:nvPr/>
        </p:nvGrpSpPr>
        <p:grpSpPr>
          <a:xfrm>
            <a:off x="-237348" y="1117585"/>
            <a:ext cx="12387542" cy="615793"/>
            <a:chOff x="-237348" y="1117585"/>
            <a:chExt cx="12387542" cy="615793"/>
          </a:xfrm>
        </p:grpSpPr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E9866710-CD3D-71EE-9A37-085641495813}"/>
                </a:ext>
              </a:extLst>
            </p:cNvPr>
            <p:cNvGrpSpPr/>
            <p:nvPr/>
          </p:nvGrpSpPr>
          <p:grpSpPr>
            <a:xfrm>
              <a:off x="-237348" y="1126377"/>
              <a:ext cx="6622719" cy="607001"/>
              <a:chOff x="-237348" y="1126377"/>
              <a:chExt cx="6622719" cy="607001"/>
            </a:xfrm>
          </p:grpSpPr>
          <p:sp>
            <p:nvSpPr>
              <p:cNvPr id="8" name="Google Shape;662;p25">
                <a:extLst>
                  <a:ext uri="{FF2B5EF4-FFF2-40B4-BE49-F238E27FC236}">
                    <a16:creationId xmlns:a16="http://schemas.microsoft.com/office/drawing/2014/main" id="{2C1216D4-8CE8-1A8B-44FF-573FAB7D3D82}"/>
                  </a:ext>
                </a:extLst>
              </p:cNvPr>
              <p:cNvSpPr/>
              <p:nvPr/>
            </p:nvSpPr>
            <p:spPr>
              <a:xfrm>
                <a:off x="-237348" y="1126377"/>
                <a:ext cx="6622719" cy="607001"/>
              </a:xfrm>
              <a:custGeom>
                <a:avLst/>
                <a:gdLst/>
                <a:ahLst/>
                <a:cxnLst/>
                <a:rect l="l" t="t" r="r" b="b"/>
                <a:pathLst>
                  <a:path w="228969" h="47164" extrusionOk="0">
                    <a:moveTo>
                      <a:pt x="12648" y="0"/>
                    </a:moveTo>
                    <a:cubicBezTo>
                      <a:pt x="5682" y="0"/>
                      <a:pt x="1" y="5643"/>
                      <a:pt x="1" y="12647"/>
                    </a:cubicBezTo>
                    <a:lnTo>
                      <a:pt x="1" y="34361"/>
                    </a:lnTo>
                    <a:cubicBezTo>
                      <a:pt x="1" y="41482"/>
                      <a:pt x="5682" y="47164"/>
                      <a:pt x="12648" y="47164"/>
                    </a:cubicBezTo>
                    <a:lnTo>
                      <a:pt x="216322" y="47164"/>
                    </a:lnTo>
                    <a:cubicBezTo>
                      <a:pt x="223287" y="47164"/>
                      <a:pt x="228968" y="41482"/>
                      <a:pt x="228968" y="34361"/>
                    </a:cubicBezTo>
                    <a:lnTo>
                      <a:pt x="228968" y="12647"/>
                    </a:lnTo>
                    <a:cubicBezTo>
                      <a:pt x="228968" y="5643"/>
                      <a:pt x="223287" y="0"/>
                      <a:pt x="216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9" name="Google Shape;663;p25">
                <a:extLst>
                  <a:ext uri="{FF2B5EF4-FFF2-40B4-BE49-F238E27FC236}">
                    <a16:creationId xmlns:a16="http://schemas.microsoft.com/office/drawing/2014/main" id="{19C34C07-6CE6-1396-0B7B-5E28AFA41DE3}"/>
                  </a:ext>
                </a:extLst>
              </p:cNvPr>
              <p:cNvSpPr/>
              <p:nvPr/>
            </p:nvSpPr>
            <p:spPr>
              <a:xfrm>
                <a:off x="5555191" y="1220927"/>
                <a:ext cx="394157" cy="394157"/>
              </a:xfrm>
              <a:custGeom>
                <a:avLst/>
                <a:gdLst/>
                <a:ahLst/>
                <a:cxnLst/>
                <a:rect l="l" t="t" r="r" b="b"/>
                <a:pathLst>
                  <a:path w="30626" h="30626" extrusionOk="0">
                    <a:moveTo>
                      <a:pt x="9068" y="0"/>
                    </a:moveTo>
                    <a:cubicBezTo>
                      <a:pt x="4048" y="0"/>
                      <a:pt x="1" y="4203"/>
                      <a:pt x="1" y="9223"/>
                    </a:cubicBezTo>
                    <a:lnTo>
                      <a:pt x="1" y="21558"/>
                    </a:lnTo>
                    <a:cubicBezTo>
                      <a:pt x="1" y="26578"/>
                      <a:pt x="4048" y="30625"/>
                      <a:pt x="9068" y="30625"/>
                    </a:cubicBezTo>
                    <a:lnTo>
                      <a:pt x="21403" y="30625"/>
                    </a:lnTo>
                    <a:cubicBezTo>
                      <a:pt x="26423" y="30625"/>
                      <a:pt x="30626" y="26578"/>
                      <a:pt x="30626" y="21558"/>
                    </a:cubicBezTo>
                    <a:lnTo>
                      <a:pt x="30626" y="9223"/>
                    </a:lnTo>
                    <a:cubicBezTo>
                      <a:pt x="30626" y="4203"/>
                      <a:pt x="26423" y="0"/>
                      <a:pt x="2140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10" name="Google Shape;664;p25">
                <a:extLst>
                  <a:ext uri="{FF2B5EF4-FFF2-40B4-BE49-F238E27FC236}">
                    <a16:creationId xmlns:a16="http://schemas.microsoft.com/office/drawing/2014/main" id="{FDFDA030-423F-5012-711D-B1BD02318E7B}"/>
                  </a:ext>
                </a:extLst>
              </p:cNvPr>
              <p:cNvSpPr/>
              <p:nvPr/>
            </p:nvSpPr>
            <p:spPr>
              <a:xfrm>
                <a:off x="5584846" y="1296862"/>
                <a:ext cx="334818" cy="242257"/>
              </a:xfrm>
              <a:custGeom>
                <a:avLst/>
                <a:gdLst/>
                <a:ahLst/>
                <a:cxnLst/>
                <a:rect l="l" t="t" r="r" b="b"/>
                <a:pathLst>
                  <a:path w="10014" h="7309" extrusionOk="0">
                    <a:moveTo>
                      <a:pt x="8149" y="1134"/>
                    </a:moveTo>
                    <a:cubicBezTo>
                      <a:pt x="8294" y="1134"/>
                      <a:pt x="8439" y="1189"/>
                      <a:pt x="8549" y="1300"/>
                    </a:cubicBezTo>
                    <a:cubicBezTo>
                      <a:pt x="8769" y="1520"/>
                      <a:pt x="8769" y="1879"/>
                      <a:pt x="8549" y="2100"/>
                    </a:cubicBezTo>
                    <a:lnTo>
                      <a:pt x="4639" y="6007"/>
                    </a:lnTo>
                    <a:cubicBezTo>
                      <a:pt x="4527" y="6120"/>
                      <a:pt x="4377" y="6177"/>
                      <a:pt x="4227" y="6177"/>
                    </a:cubicBezTo>
                    <a:cubicBezTo>
                      <a:pt x="4081" y="6177"/>
                      <a:pt x="3937" y="6123"/>
                      <a:pt x="3830" y="6016"/>
                    </a:cubicBezTo>
                    <a:lnTo>
                      <a:pt x="1547" y="3748"/>
                    </a:lnTo>
                    <a:cubicBezTo>
                      <a:pt x="1296" y="3534"/>
                      <a:pt x="1281" y="3151"/>
                      <a:pt x="1514" y="2918"/>
                    </a:cubicBezTo>
                    <a:cubicBezTo>
                      <a:pt x="1626" y="2806"/>
                      <a:pt x="1771" y="2750"/>
                      <a:pt x="1916" y="2750"/>
                    </a:cubicBezTo>
                    <a:cubicBezTo>
                      <a:pt x="2074" y="2750"/>
                      <a:pt x="2232" y="2817"/>
                      <a:pt x="2344" y="2948"/>
                    </a:cubicBezTo>
                    <a:lnTo>
                      <a:pt x="3784" y="4388"/>
                    </a:lnTo>
                    <a:cubicBezTo>
                      <a:pt x="3793" y="4401"/>
                      <a:pt x="3805" y="4410"/>
                      <a:pt x="3817" y="4419"/>
                    </a:cubicBezTo>
                    <a:cubicBezTo>
                      <a:pt x="3817" y="4422"/>
                      <a:pt x="3820" y="4422"/>
                      <a:pt x="3823" y="4425"/>
                    </a:cubicBezTo>
                    <a:cubicBezTo>
                      <a:pt x="3934" y="4535"/>
                      <a:pt x="4078" y="4590"/>
                      <a:pt x="4222" y="4590"/>
                    </a:cubicBezTo>
                    <a:cubicBezTo>
                      <a:pt x="4367" y="4590"/>
                      <a:pt x="4512" y="4535"/>
                      <a:pt x="4624" y="4425"/>
                    </a:cubicBezTo>
                    <a:lnTo>
                      <a:pt x="7749" y="1300"/>
                    </a:lnTo>
                    <a:cubicBezTo>
                      <a:pt x="7859" y="1189"/>
                      <a:pt x="8004" y="1134"/>
                      <a:pt x="8149" y="1134"/>
                    </a:cubicBezTo>
                    <a:close/>
                    <a:moveTo>
                      <a:pt x="8146" y="1"/>
                    </a:moveTo>
                    <a:cubicBezTo>
                      <a:pt x="7712" y="1"/>
                      <a:pt x="7279" y="166"/>
                      <a:pt x="6949" y="496"/>
                    </a:cubicBezTo>
                    <a:lnTo>
                      <a:pt x="6946" y="496"/>
                    </a:lnTo>
                    <a:lnTo>
                      <a:pt x="4219" y="3223"/>
                    </a:lnTo>
                    <a:lnTo>
                      <a:pt x="3144" y="2148"/>
                    </a:lnTo>
                    <a:cubicBezTo>
                      <a:pt x="2808" y="1779"/>
                      <a:pt x="2348" y="1594"/>
                      <a:pt x="1887" y="1594"/>
                    </a:cubicBezTo>
                    <a:cubicBezTo>
                      <a:pt x="1453" y="1594"/>
                      <a:pt x="1019" y="1758"/>
                      <a:pt x="686" y="2091"/>
                    </a:cubicBezTo>
                    <a:cubicBezTo>
                      <a:pt x="1" y="2776"/>
                      <a:pt x="28" y="3896"/>
                      <a:pt x="747" y="4549"/>
                    </a:cubicBezTo>
                    <a:lnTo>
                      <a:pt x="3029" y="6819"/>
                    </a:lnTo>
                    <a:cubicBezTo>
                      <a:pt x="3344" y="7131"/>
                      <a:pt x="3768" y="7308"/>
                      <a:pt x="4214" y="7308"/>
                    </a:cubicBezTo>
                    <a:cubicBezTo>
                      <a:pt x="4218" y="7308"/>
                      <a:pt x="4221" y="7308"/>
                      <a:pt x="4225" y="7308"/>
                    </a:cubicBezTo>
                    <a:cubicBezTo>
                      <a:pt x="4678" y="7308"/>
                      <a:pt x="5116" y="7127"/>
                      <a:pt x="5439" y="6807"/>
                    </a:cubicBezTo>
                    <a:lnTo>
                      <a:pt x="9349" y="2900"/>
                    </a:lnTo>
                    <a:cubicBezTo>
                      <a:pt x="10013" y="2236"/>
                      <a:pt x="10013" y="1161"/>
                      <a:pt x="9349" y="499"/>
                    </a:cubicBezTo>
                    <a:cubicBezTo>
                      <a:pt x="9017" y="167"/>
                      <a:pt x="8581" y="1"/>
                      <a:pt x="814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>
                  <a:solidFill>
                    <a:srgbClr val="435D74"/>
                  </a:solidFill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7" name="Google Shape;665;p25">
                <a:extLst>
                  <a:ext uri="{FF2B5EF4-FFF2-40B4-BE49-F238E27FC236}">
                    <a16:creationId xmlns:a16="http://schemas.microsoft.com/office/drawing/2014/main" id="{1F799C7F-6680-5EAB-353B-F514972491DE}"/>
                  </a:ext>
                </a:extLst>
              </p:cNvPr>
              <p:cNvSpPr/>
              <p:nvPr/>
            </p:nvSpPr>
            <p:spPr>
              <a:xfrm flipH="1">
                <a:off x="210596" y="1220927"/>
                <a:ext cx="4908572" cy="423935"/>
              </a:xfrm>
              <a:custGeom>
                <a:avLst/>
                <a:gdLst/>
                <a:ahLst/>
                <a:cxnLst/>
                <a:rect l="l" t="t" r="r" b="b"/>
                <a:pathLst>
                  <a:path w="28885" h="17419" extrusionOk="0">
                    <a:moveTo>
                      <a:pt x="0" y="0"/>
                    </a:moveTo>
                    <a:lnTo>
                      <a:pt x="0" y="17419"/>
                    </a:lnTo>
                    <a:lnTo>
                      <a:pt x="28885" y="17419"/>
                    </a:lnTo>
                    <a:lnTo>
                      <a:pt x="28885" y="0"/>
                    </a:lnTo>
                    <a:close/>
                  </a:path>
                </a:pathLst>
              </a:custGeom>
              <a:noFill/>
              <a:ln>
                <a:noFill/>
              </a:ln>
            </p:spPr>
            <p:txBody>
              <a:bodyPr spcFirstLastPara="1" wrap="square" lIns="18287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SzPts val="1100"/>
                </a:pPr>
                <a:r>
                  <a:rPr lang="en-GB">
                    <a:solidFill>
                      <a:schemeClr val="bg1"/>
                    </a:solidFill>
                    <a:latin typeface="AkzidenzGrotesk"/>
                    <a:ea typeface="Fira Sans Extra Condensed Medium"/>
                    <a:cs typeface="Fira Sans Extra Condensed Medium"/>
                    <a:sym typeface="Fira Sans Extra Condensed Medium"/>
                  </a:rPr>
                  <a:t>GA36 </a:t>
                </a:r>
                <a:r>
                  <a:rPr lang="en-GB" err="1">
                    <a:solidFill>
                      <a:schemeClr val="bg1"/>
                    </a:solidFill>
                    <a:latin typeface="AkzidenzGrotesk"/>
                    <a:ea typeface="Fira Sans Extra Condensed Medium"/>
                    <a:cs typeface="Fira Sans Extra Condensed Medium"/>
                    <a:sym typeface="Fira Sans Extra Condensed Medium"/>
                  </a:rPr>
                  <a:t>Manyleb</a:t>
                </a:r>
                <a:r>
                  <a:rPr lang="en-GB">
                    <a:solidFill>
                      <a:schemeClr val="bg1"/>
                    </a:solidFill>
                    <a:latin typeface="AkzidenzGrotesk"/>
                    <a:ea typeface="Fira Sans Extra Condensed Medium"/>
                    <a:cs typeface="Fira Sans Extra Condensed Medium"/>
                    <a:sym typeface="Fira Sans Extra Condensed Medium"/>
                  </a:rPr>
                  <a:t> </a:t>
                </a:r>
                <a:r>
                  <a:rPr lang="en-GB" err="1">
                    <a:solidFill>
                      <a:schemeClr val="bg1"/>
                    </a:solidFill>
                    <a:latin typeface="AkzidenzGrotesk"/>
                    <a:ea typeface="Fira Sans Extra Condensed Medium"/>
                    <a:cs typeface="Fira Sans Extra Condensed Medium"/>
                    <a:sym typeface="Fira Sans Extra Condensed Medium"/>
                  </a:rPr>
                  <a:t>Asesu</a:t>
                </a:r>
                <a:r>
                  <a:rPr lang="en-GB">
                    <a:solidFill>
                      <a:schemeClr val="bg1"/>
                    </a:solidFill>
                    <a:latin typeface="AkzidenzGrotesk"/>
                    <a:ea typeface="Fira Sans Extra Condensed Medium"/>
                    <a:cs typeface="Fira Sans Extra Condensed Medium"/>
                    <a:sym typeface="Fira Sans Extra Condensed Medium"/>
                  </a:rPr>
                  <a:t> </a:t>
                </a:r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54A184F4-E126-BAA8-B824-8B22223C74A8}"/>
                </a:ext>
              </a:extLst>
            </p:cNvPr>
            <p:cNvGrpSpPr/>
            <p:nvPr/>
          </p:nvGrpSpPr>
          <p:grpSpPr>
            <a:xfrm>
              <a:off x="6377398" y="1117585"/>
              <a:ext cx="5772796" cy="599675"/>
              <a:chOff x="-237348" y="1126377"/>
              <a:chExt cx="6622719" cy="607001"/>
            </a:xfrm>
          </p:grpSpPr>
          <p:sp>
            <p:nvSpPr>
              <p:cNvPr id="4" name="Google Shape;662;p25">
                <a:extLst>
                  <a:ext uri="{FF2B5EF4-FFF2-40B4-BE49-F238E27FC236}">
                    <a16:creationId xmlns:a16="http://schemas.microsoft.com/office/drawing/2014/main" id="{964D9F02-E286-EF73-6807-50B5FB0F22A1}"/>
                  </a:ext>
                </a:extLst>
              </p:cNvPr>
              <p:cNvSpPr/>
              <p:nvPr/>
            </p:nvSpPr>
            <p:spPr>
              <a:xfrm>
                <a:off x="-237348" y="1126377"/>
                <a:ext cx="6622719" cy="607001"/>
              </a:xfrm>
              <a:custGeom>
                <a:avLst/>
                <a:gdLst/>
                <a:ahLst/>
                <a:cxnLst/>
                <a:rect l="l" t="t" r="r" b="b"/>
                <a:pathLst>
                  <a:path w="228969" h="47164" extrusionOk="0">
                    <a:moveTo>
                      <a:pt x="12648" y="0"/>
                    </a:moveTo>
                    <a:cubicBezTo>
                      <a:pt x="5682" y="0"/>
                      <a:pt x="1" y="5643"/>
                      <a:pt x="1" y="12647"/>
                    </a:cubicBezTo>
                    <a:lnTo>
                      <a:pt x="1" y="34361"/>
                    </a:lnTo>
                    <a:cubicBezTo>
                      <a:pt x="1" y="41482"/>
                      <a:pt x="5682" y="47164"/>
                      <a:pt x="12648" y="47164"/>
                    </a:cubicBezTo>
                    <a:lnTo>
                      <a:pt x="216322" y="47164"/>
                    </a:lnTo>
                    <a:cubicBezTo>
                      <a:pt x="223287" y="47164"/>
                      <a:pt x="228968" y="41482"/>
                      <a:pt x="228968" y="34361"/>
                    </a:cubicBezTo>
                    <a:lnTo>
                      <a:pt x="228968" y="12647"/>
                    </a:lnTo>
                    <a:cubicBezTo>
                      <a:pt x="228968" y="5643"/>
                      <a:pt x="223287" y="0"/>
                      <a:pt x="216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5" name="Google Shape;663;p25">
                <a:extLst>
                  <a:ext uri="{FF2B5EF4-FFF2-40B4-BE49-F238E27FC236}">
                    <a16:creationId xmlns:a16="http://schemas.microsoft.com/office/drawing/2014/main" id="{4952A16E-DD11-F4C5-EE89-9A8AAB2842A3}"/>
                  </a:ext>
                </a:extLst>
              </p:cNvPr>
              <p:cNvSpPr/>
              <p:nvPr/>
            </p:nvSpPr>
            <p:spPr>
              <a:xfrm>
                <a:off x="5555191" y="1220927"/>
                <a:ext cx="394157" cy="394157"/>
              </a:xfrm>
              <a:custGeom>
                <a:avLst/>
                <a:gdLst/>
                <a:ahLst/>
                <a:cxnLst/>
                <a:rect l="l" t="t" r="r" b="b"/>
                <a:pathLst>
                  <a:path w="30626" h="30626" extrusionOk="0">
                    <a:moveTo>
                      <a:pt x="9068" y="0"/>
                    </a:moveTo>
                    <a:cubicBezTo>
                      <a:pt x="4048" y="0"/>
                      <a:pt x="1" y="4203"/>
                      <a:pt x="1" y="9223"/>
                    </a:cubicBezTo>
                    <a:lnTo>
                      <a:pt x="1" y="21558"/>
                    </a:lnTo>
                    <a:cubicBezTo>
                      <a:pt x="1" y="26578"/>
                      <a:pt x="4048" y="30625"/>
                      <a:pt x="9068" y="30625"/>
                    </a:cubicBezTo>
                    <a:lnTo>
                      <a:pt x="21403" y="30625"/>
                    </a:lnTo>
                    <a:cubicBezTo>
                      <a:pt x="26423" y="30625"/>
                      <a:pt x="30626" y="26578"/>
                      <a:pt x="30626" y="21558"/>
                    </a:cubicBezTo>
                    <a:lnTo>
                      <a:pt x="30626" y="9223"/>
                    </a:lnTo>
                    <a:cubicBezTo>
                      <a:pt x="30626" y="4203"/>
                      <a:pt x="26423" y="0"/>
                      <a:pt x="2140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6" name="Google Shape;664;p25">
                <a:extLst>
                  <a:ext uri="{FF2B5EF4-FFF2-40B4-BE49-F238E27FC236}">
                    <a16:creationId xmlns:a16="http://schemas.microsoft.com/office/drawing/2014/main" id="{470BCB0C-18C3-7767-E05C-C690D1CD7C66}"/>
                  </a:ext>
                </a:extLst>
              </p:cNvPr>
              <p:cNvSpPr/>
              <p:nvPr/>
            </p:nvSpPr>
            <p:spPr>
              <a:xfrm>
                <a:off x="5584846" y="1296862"/>
                <a:ext cx="334818" cy="242257"/>
              </a:xfrm>
              <a:custGeom>
                <a:avLst/>
                <a:gdLst/>
                <a:ahLst/>
                <a:cxnLst/>
                <a:rect l="l" t="t" r="r" b="b"/>
                <a:pathLst>
                  <a:path w="10014" h="7309" extrusionOk="0">
                    <a:moveTo>
                      <a:pt x="8149" y="1134"/>
                    </a:moveTo>
                    <a:cubicBezTo>
                      <a:pt x="8294" y="1134"/>
                      <a:pt x="8439" y="1189"/>
                      <a:pt x="8549" y="1300"/>
                    </a:cubicBezTo>
                    <a:cubicBezTo>
                      <a:pt x="8769" y="1520"/>
                      <a:pt x="8769" y="1879"/>
                      <a:pt x="8549" y="2100"/>
                    </a:cubicBezTo>
                    <a:lnTo>
                      <a:pt x="4639" y="6007"/>
                    </a:lnTo>
                    <a:cubicBezTo>
                      <a:pt x="4527" y="6120"/>
                      <a:pt x="4377" y="6177"/>
                      <a:pt x="4227" y="6177"/>
                    </a:cubicBezTo>
                    <a:cubicBezTo>
                      <a:pt x="4081" y="6177"/>
                      <a:pt x="3937" y="6123"/>
                      <a:pt x="3830" y="6016"/>
                    </a:cubicBezTo>
                    <a:lnTo>
                      <a:pt x="1547" y="3748"/>
                    </a:lnTo>
                    <a:cubicBezTo>
                      <a:pt x="1296" y="3534"/>
                      <a:pt x="1281" y="3151"/>
                      <a:pt x="1514" y="2918"/>
                    </a:cubicBezTo>
                    <a:cubicBezTo>
                      <a:pt x="1626" y="2806"/>
                      <a:pt x="1771" y="2750"/>
                      <a:pt x="1916" y="2750"/>
                    </a:cubicBezTo>
                    <a:cubicBezTo>
                      <a:pt x="2074" y="2750"/>
                      <a:pt x="2232" y="2817"/>
                      <a:pt x="2344" y="2948"/>
                    </a:cubicBezTo>
                    <a:lnTo>
                      <a:pt x="3784" y="4388"/>
                    </a:lnTo>
                    <a:cubicBezTo>
                      <a:pt x="3793" y="4401"/>
                      <a:pt x="3805" y="4410"/>
                      <a:pt x="3817" y="4419"/>
                    </a:cubicBezTo>
                    <a:cubicBezTo>
                      <a:pt x="3817" y="4422"/>
                      <a:pt x="3820" y="4422"/>
                      <a:pt x="3823" y="4425"/>
                    </a:cubicBezTo>
                    <a:cubicBezTo>
                      <a:pt x="3934" y="4535"/>
                      <a:pt x="4078" y="4590"/>
                      <a:pt x="4222" y="4590"/>
                    </a:cubicBezTo>
                    <a:cubicBezTo>
                      <a:pt x="4367" y="4590"/>
                      <a:pt x="4512" y="4535"/>
                      <a:pt x="4624" y="4425"/>
                    </a:cubicBezTo>
                    <a:lnTo>
                      <a:pt x="7749" y="1300"/>
                    </a:lnTo>
                    <a:cubicBezTo>
                      <a:pt x="7859" y="1189"/>
                      <a:pt x="8004" y="1134"/>
                      <a:pt x="8149" y="1134"/>
                    </a:cubicBezTo>
                    <a:close/>
                    <a:moveTo>
                      <a:pt x="8146" y="1"/>
                    </a:moveTo>
                    <a:cubicBezTo>
                      <a:pt x="7712" y="1"/>
                      <a:pt x="7279" y="166"/>
                      <a:pt x="6949" y="496"/>
                    </a:cubicBezTo>
                    <a:lnTo>
                      <a:pt x="6946" y="496"/>
                    </a:lnTo>
                    <a:lnTo>
                      <a:pt x="4219" y="3223"/>
                    </a:lnTo>
                    <a:lnTo>
                      <a:pt x="3144" y="2148"/>
                    </a:lnTo>
                    <a:cubicBezTo>
                      <a:pt x="2808" y="1779"/>
                      <a:pt x="2348" y="1594"/>
                      <a:pt x="1887" y="1594"/>
                    </a:cubicBezTo>
                    <a:cubicBezTo>
                      <a:pt x="1453" y="1594"/>
                      <a:pt x="1019" y="1758"/>
                      <a:pt x="686" y="2091"/>
                    </a:cubicBezTo>
                    <a:cubicBezTo>
                      <a:pt x="1" y="2776"/>
                      <a:pt x="28" y="3896"/>
                      <a:pt x="747" y="4549"/>
                    </a:cubicBezTo>
                    <a:lnTo>
                      <a:pt x="3029" y="6819"/>
                    </a:lnTo>
                    <a:cubicBezTo>
                      <a:pt x="3344" y="7131"/>
                      <a:pt x="3768" y="7308"/>
                      <a:pt x="4214" y="7308"/>
                    </a:cubicBezTo>
                    <a:cubicBezTo>
                      <a:pt x="4218" y="7308"/>
                      <a:pt x="4221" y="7308"/>
                      <a:pt x="4225" y="7308"/>
                    </a:cubicBezTo>
                    <a:cubicBezTo>
                      <a:pt x="4678" y="7308"/>
                      <a:pt x="5116" y="7127"/>
                      <a:pt x="5439" y="6807"/>
                    </a:cubicBezTo>
                    <a:lnTo>
                      <a:pt x="9349" y="2900"/>
                    </a:lnTo>
                    <a:cubicBezTo>
                      <a:pt x="10013" y="2236"/>
                      <a:pt x="10013" y="1161"/>
                      <a:pt x="9349" y="499"/>
                    </a:cubicBezTo>
                    <a:cubicBezTo>
                      <a:pt x="9017" y="167"/>
                      <a:pt x="8581" y="1"/>
                      <a:pt x="814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>
                  <a:solidFill>
                    <a:srgbClr val="435D74"/>
                  </a:solidFill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11" name="Google Shape;665;p25">
                <a:extLst>
                  <a:ext uri="{FF2B5EF4-FFF2-40B4-BE49-F238E27FC236}">
                    <a16:creationId xmlns:a16="http://schemas.microsoft.com/office/drawing/2014/main" id="{165A7FD8-B5B2-F5CD-D60A-48D3ED78313A}"/>
                  </a:ext>
                </a:extLst>
              </p:cNvPr>
              <p:cNvSpPr/>
              <p:nvPr/>
            </p:nvSpPr>
            <p:spPr>
              <a:xfrm flipH="1">
                <a:off x="210596" y="1220927"/>
                <a:ext cx="4908572" cy="423935"/>
              </a:xfrm>
              <a:custGeom>
                <a:avLst/>
                <a:gdLst/>
                <a:ahLst/>
                <a:cxnLst/>
                <a:rect l="l" t="t" r="r" b="b"/>
                <a:pathLst>
                  <a:path w="28885" h="17419" extrusionOk="0">
                    <a:moveTo>
                      <a:pt x="0" y="0"/>
                    </a:moveTo>
                    <a:lnTo>
                      <a:pt x="0" y="17419"/>
                    </a:lnTo>
                    <a:lnTo>
                      <a:pt x="28885" y="17419"/>
                    </a:lnTo>
                    <a:lnTo>
                      <a:pt x="28885" y="0"/>
                    </a:lnTo>
                    <a:close/>
                  </a:path>
                </a:pathLst>
              </a:custGeom>
              <a:noFill/>
              <a:ln>
                <a:noFill/>
              </a:ln>
            </p:spPr>
            <p:txBody>
              <a:bodyPr spcFirstLastPara="1" wrap="square" lIns="18287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SzPts val="1100"/>
                </a:pPr>
                <a:r>
                  <a:rPr lang="en-GB" i="1">
                    <a:solidFill>
                      <a:schemeClr val="bg1"/>
                    </a:solidFill>
                    <a:latin typeface="AkzidenzGrotesk"/>
                    <a:ea typeface="Fira Sans Extra Condensed Medium"/>
                    <a:cs typeface="Fira Sans Extra Condensed Medium"/>
                    <a:sym typeface="Fira Sans Extra Condensed Medium"/>
                  </a:rPr>
                  <a:t>GA36 Assessment Specification </a:t>
                </a:r>
                <a:endParaRPr lang="en-GB" i="1">
                  <a:solidFill>
                    <a:schemeClr val="bg1"/>
                  </a:solidFill>
                  <a:latin typeface="AkzidenzGrotesk"/>
                  <a:ea typeface="Fira Sans Extra Condensed Medium"/>
                  <a:cs typeface="Fira Sans Extra Condensed Medium"/>
                </a:endParaRPr>
              </a:p>
            </p:txBody>
          </p:sp>
        </p:grp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64F2488-170E-CC67-C2D2-94727C6625DB}"/>
              </a:ext>
            </a:extLst>
          </p:cNvPr>
          <p:cNvGrpSpPr/>
          <p:nvPr/>
        </p:nvGrpSpPr>
        <p:grpSpPr>
          <a:xfrm>
            <a:off x="-237348" y="1947639"/>
            <a:ext cx="12409522" cy="612863"/>
            <a:chOff x="-237348" y="1947639"/>
            <a:chExt cx="12409522" cy="612863"/>
          </a:xfrm>
        </p:grpSpPr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A0821B80-B179-DE71-8321-CDB75CD27CD3}"/>
                </a:ext>
              </a:extLst>
            </p:cNvPr>
            <p:cNvGrpSpPr/>
            <p:nvPr/>
          </p:nvGrpSpPr>
          <p:grpSpPr>
            <a:xfrm>
              <a:off x="-237348" y="1947639"/>
              <a:ext cx="6622719" cy="607001"/>
              <a:chOff x="-237348" y="1947639"/>
              <a:chExt cx="6622719" cy="607001"/>
            </a:xfrm>
          </p:grpSpPr>
          <p:sp>
            <p:nvSpPr>
              <p:cNvPr id="14" name="Google Shape;678;p25">
                <a:extLst>
                  <a:ext uri="{FF2B5EF4-FFF2-40B4-BE49-F238E27FC236}">
                    <a16:creationId xmlns:a16="http://schemas.microsoft.com/office/drawing/2014/main" id="{A425D6F4-1EA8-033E-80B8-DE1B0511A7CD}"/>
                  </a:ext>
                </a:extLst>
              </p:cNvPr>
              <p:cNvSpPr/>
              <p:nvPr/>
            </p:nvSpPr>
            <p:spPr>
              <a:xfrm>
                <a:off x="-237348" y="1947639"/>
                <a:ext cx="6622719" cy="607001"/>
              </a:xfrm>
              <a:custGeom>
                <a:avLst/>
                <a:gdLst/>
                <a:ahLst/>
                <a:cxnLst/>
                <a:rect l="l" t="t" r="r" b="b"/>
                <a:pathLst>
                  <a:path w="228969" h="47164" extrusionOk="0">
                    <a:moveTo>
                      <a:pt x="12648" y="0"/>
                    </a:moveTo>
                    <a:cubicBezTo>
                      <a:pt x="5682" y="0"/>
                      <a:pt x="1" y="5643"/>
                      <a:pt x="1" y="12647"/>
                    </a:cubicBezTo>
                    <a:lnTo>
                      <a:pt x="1" y="34361"/>
                    </a:lnTo>
                    <a:cubicBezTo>
                      <a:pt x="1" y="41482"/>
                      <a:pt x="5682" y="47164"/>
                      <a:pt x="12648" y="47164"/>
                    </a:cubicBezTo>
                    <a:lnTo>
                      <a:pt x="216322" y="47164"/>
                    </a:lnTo>
                    <a:cubicBezTo>
                      <a:pt x="223287" y="47164"/>
                      <a:pt x="228968" y="41482"/>
                      <a:pt x="228968" y="34361"/>
                    </a:cubicBezTo>
                    <a:lnTo>
                      <a:pt x="228968" y="12647"/>
                    </a:lnTo>
                    <a:cubicBezTo>
                      <a:pt x="228968" y="5643"/>
                      <a:pt x="223287" y="0"/>
                      <a:pt x="216322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15" name="Google Shape;679;p25">
                <a:extLst>
                  <a:ext uri="{FF2B5EF4-FFF2-40B4-BE49-F238E27FC236}">
                    <a16:creationId xmlns:a16="http://schemas.microsoft.com/office/drawing/2014/main" id="{E94AE15E-16C4-BA45-DA38-A386E1344E05}"/>
                  </a:ext>
                </a:extLst>
              </p:cNvPr>
              <p:cNvSpPr/>
              <p:nvPr/>
            </p:nvSpPr>
            <p:spPr>
              <a:xfrm>
                <a:off x="5555191" y="2058942"/>
                <a:ext cx="394157" cy="394157"/>
              </a:xfrm>
              <a:custGeom>
                <a:avLst/>
                <a:gdLst/>
                <a:ahLst/>
                <a:cxnLst/>
                <a:rect l="l" t="t" r="r" b="b"/>
                <a:pathLst>
                  <a:path w="30626" h="30626" extrusionOk="0">
                    <a:moveTo>
                      <a:pt x="9068" y="0"/>
                    </a:moveTo>
                    <a:cubicBezTo>
                      <a:pt x="4048" y="0"/>
                      <a:pt x="1" y="4203"/>
                      <a:pt x="1" y="9223"/>
                    </a:cubicBezTo>
                    <a:lnTo>
                      <a:pt x="1" y="21558"/>
                    </a:lnTo>
                    <a:cubicBezTo>
                      <a:pt x="1" y="26578"/>
                      <a:pt x="4048" y="30625"/>
                      <a:pt x="9068" y="30625"/>
                    </a:cubicBezTo>
                    <a:lnTo>
                      <a:pt x="21403" y="30625"/>
                    </a:lnTo>
                    <a:cubicBezTo>
                      <a:pt x="26423" y="30625"/>
                      <a:pt x="30626" y="26578"/>
                      <a:pt x="30626" y="21558"/>
                    </a:cubicBezTo>
                    <a:lnTo>
                      <a:pt x="30626" y="9223"/>
                    </a:lnTo>
                    <a:cubicBezTo>
                      <a:pt x="30626" y="4203"/>
                      <a:pt x="26423" y="0"/>
                      <a:pt x="2140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16" name="Google Shape;680;p25">
                <a:extLst>
                  <a:ext uri="{FF2B5EF4-FFF2-40B4-BE49-F238E27FC236}">
                    <a16:creationId xmlns:a16="http://schemas.microsoft.com/office/drawing/2014/main" id="{CC8F4318-E0BE-7AE8-1AFB-E36AF079F32E}"/>
                  </a:ext>
                </a:extLst>
              </p:cNvPr>
              <p:cNvSpPr/>
              <p:nvPr/>
            </p:nvSpPr>
            <p:spPr>
              <a:xfrm>
                <a:off x="5584845" y="2150341"/>
                <a:ext cx="334818" cy="242257"/>
              </a:xfrm>
              <a:custGeom>
                <a:avLst/>
                <a:gdLst/>
                <a:ahLst/>
                <a:cxnLst/>
                <a:rect l="l" t="t" r="r" b="b"/>
                <a:pathLst>
                  <a:path w="10014" h="7309" extrusionOk="0">
                    <a:moveTo>
                      <a:pt x="8149" y="1134"/>
                    </a:moveTo>
                    <a:cubicBezTo>
                      <a:pt x="8294" y="1134"/>
                      <a:pt x="8439" y="1189"/>
                      <a:pt x="8549" y="1300"/>
                    </a:cubicBezTo>
                    <a:cubicBezTo>
                      <a:pt x="8769" y="1520"/>
                      <a:pt x="8769" y="1879"/>
                      <a:pt x="8549" y="2100"/>
                    </a:cubicBezTo>
                    <a:lnTo>
                      <a:pt x="4639" y="6007"/>
                    </a:lnTo>
                    <a:cubicBezTo>
                      <a:pt x="4527" y="6120"/>
                      <a:pt x="4377" y="6177"/>
                      <a:pt x="4227" y="6177"/>
                    </a:cubicBezTo>
                    <a:cubicBezTo>
                      <a:pt x="4081" y="6177"/>
                      <a:pt x="3937" y="6123"/>
                      <a:pt x="3830" y="6016"/>
                    </a:cubicBezTo>
                    <a:lnTo>
                      <a:pt x="1547" y="3748"/>
                    </a:lnTo>
                    <a:cubicBezTo>
                      <a:pt x="1296" y="3534"/>
                      <a:pt x="1281" y="3151"/>
                      <a:pt x="1514" y="2918"/>
                    </a:cubicBezTo>
                    <a:cubicBezTo>
                      <a:pt x="1626" y="2806"/>
                      <a:pt x="1771" y="2750"/>
                      <a:pt x="1916" y="2750"/>
                    </a:cubicBezTo>
                    <a:cubicBezTo>
                      <a:pt x="2074" y="2750"/>
                      <a:pt x="2232" y="2817"/>
                      <a:pt x="2344" y="2948"/>
                    </a:cubicBezTo>
                    <a:lnTo>
                      <a:pt x="3784" y="4388"/>
                    </a:lnTo>
                    <a:cubicBezTo>
                      <a:pt x="3793" y="4401"/>
                      <a:pt x="3805" y="4410"/>
                      <a:pt x="3817" y="4419"/>
                    </a:cubicBezTo>
                    <a:cubicBezTo>
                      <a:pt x="3817" y="4422"/>
                      <a:pt x="3820" y="4422"/>
                      <a:pt x="3823" y="4425"/>
                    </a:cubicBezTo>
                    <a:cubicBezTo>
                      <a:pt x="3934" y="4535"/>
                      <a:pt x="4078" y="4590"/>
                      <a:pt x="4222" y="4590"/>
                    </a:cubicBezTo>
                    <a:cubicBezTo>
                      <a:pt x="4367" y="4590"/>
                      <a:pt x="4512" y="4535"/>
                      <a:pt x="4624" y="4425"/>
                    </a:cubicBezTo>
                    <a:lnTo>
                      <a:pt x="7749" y="1300"/>
                    </a:lnTo>
                    <a:cubicBezTo>
                      <a:pt x="7859" y="1189"/>
                      <a:pt x="8004" y="1134"/>
                      <a:pt x="8149" y="1134"/>
                    </a:cubicBezTo>
                    <a:close/>
                    <a:moveTo>
                      <a:pt x="8146" y="1"/>
                    </a:moveTo>
                    <a:cubicBezTo>
                      <a:pt x="7712" y="1"/>
                      <a:pt x="7279" y="166"/>
                      <a:pt x="6949" y="496"/>
                    </a:cubicBezTo>
                    <a:lnTo>
                      <a:pt x="6946" y="496"/>
                    </a:lnTo>
                    <a:lnTo>
                      <a:pt x="4219" y="3223"/>
                    </a:lnTo>
                    <a:lnTo>
                      <a:pt x="3144" y="2148"/>
                    </a:lnTo>
                    <a:cubicBezTo>
                      <a:pt x="2808" y="1779"/>
                      <a:pt x="2348" y="1594"/>
                      <a:pt x="1887" y="1594"/>
                    </a:cubicBezTo>
                    <a:cubicBezTo>
                      <a:pt x="1453" y="1594"/>
                      <a:pt x="1019" y="1758"/>
                      <a:pt x="686" y="2091"/>
                    </a:cubicBezTo>
                    <a:cubicBezTo>
                      <a:pt x="1" y="2776"/>
                      <a:pt x="28" y="3896"/>
                      <a:pt x="747" y="4549"/>
                    </a:cubicBezTo>
                    <a:lnTo>
                      <a:pt x="3029" y="6819"/>
                    </a:lnTo>
                    <a:cubicBezTo>
                      <a:pt x="3344" y="7131"/>
                      <a:pt x="3768" y="7308"/>
                      <a:pt x="4214" y="7308"/>
                    </a:cubicBezTo>
                    <a:cubicBezTo>
                      <a:pt x="4218" y="7308"/>
                      <a:pt x="4221" y="7308"/>
                      <a:pt x="4225" y="7308"/>
                    </a:cubicBezTo>
                    <a:cubicBezTo>
                      <a:pt x="4678" y="7308"/>
                      <a:pt x="5116" y="7127"/>
                      <a:pt x="5439" y="6807"/>
                    </a:cubicBezTo>
                    <a:lnTo>
                      <a:pt x="9349" y="2900"/>
                    </a:lnTo>
                    <a:cubicBezTo>
                      <a:pt x="10013" y="2236"/>
                      <a:pt x="10013" y="1161"/>
                      <a:pt x="9349" y="499"/>
                    </a:cubicBezTo>
                    <a:cubicBezTo>
                      <a:pt x="9017" y="167"/>
                      <a:pt x="8581" y="1"/>
                      <a:pt x="8146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>
                  <a:solidFill>
                    <a:srgbClr val="435D74"/>
                  </a:solidFill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13" name="Google Shape;681;p25">
                <a:extLst>
                  <a:ext uri="{FF2B5EF4-FFF2-40B4-BE49-F238E27FC236}">
                    <a16:creationId xmlns:a16="http://schemas.microsoft.com/office/drawing/2014/main" id="{EABA0D58-90A1-FF95-DA75-CF2821B39FA3}"/>
                  </a:ext>
                </a:extLst>
              </p:cNvPr>
              <p:cNvSpPr/>
              <p:nvPr/>
            </p:nvSpPr>
            <p:spPr>
              <a:xfrm flipH="1">
                <a:off x="210596" y="2039172"/>
                <a:ext cx="4908572" cy="423935"/>
              </a:xfrm>
              <a:custGeom>
                <a:avLst/>
                <a:gdLst/>
                <a:ahLst/>
                <a:cxnLst/>
                <a:rect l="l" t="t" r="r" b="b"/>
                <a:pathLst>
                  <a:path w="28885" h="17419" extrusionOk="0">
                    <a:moveTo>
                      <a:pt x="0" y="0"/>
                    </a:moveTo>
                    <a:lnTo>
                      <a:pt x="0" y="17419"/>
                    </a:lnTo>
                    <a:lnTo>
                      <a:pt x="28885" y="17419"/>
                    </a:lnTo>
                    <a:lnTo>
                      <a:pt x="28885" y="0"/>
                    </a:lnTo>
                    <a:close/>
                  </a:path>
                </a:pathLst>
              </a:custGeom>
              <a:noFill/>
              <a:ln>
                <a:noFill/>
              </a:ln>
            </p:spPr>
            <p:txBody>
              <a:bodyPr spcFirstLastPara="1" wrap="square" lIns="182875" tIns="91425" rIns="91425" bIns="91425" anchor="ctr" anchorCtr="0">
                <a:noAutofit/>
              </a:bodyPr>
              <a:lstStyle/>
              <a:p>
                <a:r>
                  <a:rPr lang="en-US" sz="2000" err="1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Gwybodaeth</a:t>
                </a:r>
                <a:r>
                  <a:rPr lang="en-US" sz="2000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 </a:t>
                </a:r>
                <a:r>
                  <a:rPr lang="en-US" sz="2000" err="1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allweddol</a:t>
                </a:r>
                <a:r>
                  <a:rPr lang="en-US" sz="2000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 </a:t>
                </a:r>
                <a:r>
                  <a:rPr lang="en-US" sz="2000" err="1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ar</a:t>
                </a:r>
                <a:r>
                  <a:rPr lang="en-US" sz="2000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 y </a:t>
                </a:r>
                <a:r>
                  <a:rPr lang="en-US" sz="2000" err="1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clawr</a:t>
                </a:r>
                <a:endParaRPr lang="en-US" sz="2000" err="1">
                  <a:solidFill>
                    <a:schemeClr val="bg1"/>
                  </a:solidFill>
                  <a:latin typeface="AkzidenzGrotesk" panose="02000903050000020004" pitchFamily="2" charset="0"/>
                  <a:ea typeface="Calibri"/>
                  <a:cs typeface="Calibri"/>
                </a:endParaRPr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A33847D6-B046-D4FB-8937-F08078E47531}"/>
                </a:ext>
              </a:extLst>
            </p:cNvPr>
            <p:cNvGrpSpPr/>
            <p:nvPr/>
          </p:nvGrpSpPr>
          <p:grpSpPr>
            <a:xfrm>
              <a:off x="6377398" y="1953501"/>
              <a:ext cx="5794776" cy="607001"/>
              <a:chOff x="-237348" y="1947639"/>
              <a:chExt cx="6622719" cy="607001"/>
            </a:xfrm>
          </p:grpSpPr>
          <p:sp>
            <p:nvSpPr>
              <p:cNvPr id="18" name="Google Shape;678;p25">
                <a:extLst>
                  <a:ext uri="{FF2B5EF4-FFF2-40B4-BE49-F238E27FC236}">
                    <a16:creationId xmlns:a16="http://schemas.microsoft.com/office/drawing/2014/main" id="{97FE0195-0224-21D7-7B0A-63D20CDC661D}"/>
                  </a:ext>
                </a:extLst>
              </p:cNvPr>
              <p:cNvSpPr/>
              <p:nvPr/>
            </p:nvSpPr>
            <p:spPr>
              <a:xfrm>
                <a:off x="-237348" y="1947639"/>
                <a:ext cx="6622719" cy="607001"/>
              </a:xfrm>
              <a:custGeom>
                <a:avLst/>
                <a:gdLst/>
                <a:ahLst/>
                <a:cxnLst/>
                <a:rect l="l" t="t" r="r" b="b"/>
                <a:pathLst>
                  <a:path w="228969" h="47164" extrusionOk="0">
                    <a:moveTo>
                      <a:pt x="12648" y="0"/>
                    </a:moveTo>
                    <a:cubicBezTo>
                      <a:pt x="5682" y="0"/>
                      <a:pt x="1" y="5643"/>
                      <a:pt x="1" y="12647"/>
                    </a:cubicBezTo>
                    <a:lnTo>
                      <a:pt x="1" y="34361"/>
                    </a:lnTo>
                    <a:cubicBezTo>
                      <a:pt x="1" y="41482"/>
                      <a:pt x="5682" y="47164"/>
                      <a:pt x="12648" y="47164"/>
                    </a:cubicBezTo>
                    <a:lnTo>
                      <a:pt x="216322" y="47164"/>
                    </a:lnTo>
                    <a:cubicBezTo>
                      <a:pt x="223287" y="47164"/>
                      <a:pt x="228968" y="41482"/>
                      <a:pt x="228968" y="34361"/>
                    </a:cubicBezTo>
                    <a:lnTo>
                      <a:pt x="228968" y="12647"/>
                    </a:lnTo>
                    <a:cubicBezTo>
                      <a:pt x="228968" y="5643"/>
                      <a:pt x="223287" y="0"/>
                      <a:pt x="216322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23" name="Google Shape;679;p25">
                <a:extLst>
                  <a:ext uri="{FF2B5EF4-FFF2-40B4-BE49-F238E27FC236}">
                    <a16:creationId xmlns:a16="http://schemas.microsoft.com/office/drawing/2014/main" id="{AE2DA642-6974-B868-2AFF-9061690D6C00}"/>
                  </a:ext>
                </a:extLst>
              </p:cNvPr>
              <p:cNvSpPr/>
              <p:nvPr/>
            </p:nvSpPr>
            <p:spPr>
              <a:xfrm>
                <a:off x="5555191" y="2058942"/>
                <a:ext cx="394157" cy="394157"/>
              </a:xfrm>
              <a:custGeom>
                <a:avLst/>
                <a:gdLst/>
                <a:ahLst/>
                <a:cxnLst/>
                <a:rect l="l" t="t" r="r" b="b"/>
                <a:pathLst>
                  <a:path w="30626" h="30626" extrusionOk="0">
                    <a:moveTo>
                      <a:pt x="9068" y="0"/>
                    </a:moveTo>
                    <a:cubicBezTo>
                      <a:pt x="4048" y="0"/>
                      <a:pt x="1" y="4203"/>
                      <a:pt x="1" y="9223"/>
                    </a:cubicBezTo>
                    <a:lnTo>
                      <a:pt x="1" y="21558"/>
                    </a:lnTo>
                    <a:cubicBezTo>
                      <a:pt x="1" y="26578"/>
                      <a:pt x="4048" y="30625"/>
                      <a:pt x="9068" y="30625"/>
                    </a:cubicBezTo>
                    <a:lnTo>
                      <a:pt x="21403" y="30625"/>
                    </a:lnTo>
                    <a:cubicBezTo>
                      <a:pt x="26423" y="30625"/>
                      <a:pt x="30626" y="26578"/>
                      <a:pt x="30626" y="21558"/>
                    </a:cubicBezTo>
                    <a:lnTo>
                      <a:pt x="30626" y="9223"/>
                    </a:lnTo>
                    <a:cubicBezTo>
                      <a:pt x="30626" y="4203"/>
                      <a:pt x="26423" y="0"/>
                      <a:pt x="2140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24" name="Google Shape;680;p25">
                <a:extLst>
                  <a:ext uri="{FF2B5EF4-FFF2-40B4-BE49-F238E27FC236}">
                    <a16:creationId xmlns:a16="http://schemas.microsoft.com/office/drawing/2014/main" id="{58451F27-2884-2D34-46FE-F6072DD54BD3}"/>
                  </a:ext>
                </a:extLst>
              </p:cNvPr>
              <p:cNvSpPr/>
              <p:nvPr/>
            </p:nvSpPr>
            <p:spPr>
              <a:xfrm>
                <a:off x="5584845" y="2150341"/>
                <a:ext cx="334818" cy="242257"/>
              </a:xfrm>
              <a:custGeom>
                <a:avLst/>
                <a:gdLst/>
                <a:ahLst/>
                <a:cxnLst/>
                <a:rect l="l" t="t" r="r" b="b"/>
                <a:pathLst>
                  <a:path w="10014" h="7309" extrusionOk="0">
                    <a:moveTo>
                      <a:pt x="8149" y="1134"/>
                    </a:moveTo>
                    <a:cubicBezTo>
                      <a:pt x="8294" y="1134"/>
                      <a:pt x="8439" y="1189"/>
                      <a:pt x="8549" y="1300"/>
                    </a:cubicBezTo>
                    <a:cubicBezTo>
                      <a:pt x="8769" y="1520"/>
                      <a:pt x="8769" y="1879"/>
                      <a:pt x="8549" y="2100"/>
                    </a:cubicBezTo>
                    <a:lnTo>
                      <a:pt x="4639" y="6007"/>
                    </a:lnTo>
                    <a:cubicBezTo>
                      <a:pt x="4527" y="6120"/>
                      <a:pt x="4377" y="6177"/>
                      <a:pt x="4227" y="6177"/>
                    </a:cubicBezTo>
                    <a:cubicBezTo>
                      <a:pt x="4081" y="6177"/>
                      <a:pt x="3937" y="6123"/>
                      <a:pt x="3830" y="6016"/>
                    </a:cubicBezTo>
                    <a:lnTo>
                      <a:pt x="1547" y="3748"/>
                    </a:lnTo>
                    <a:cubicBezTo>
                      <a:pt x="1296" y="3534"/>
                      <a:pt x="1281" y="3151"/>
                      <a:pt x="1514" y="2918"/>
                    </a:cubicBezTo>
                    <a:cubicBezTo>
                      <a:pt x="1626" y="2806"/>
                      <a:pt x="1771" y="2750"/>
                      <a:pt x="1916" y="2750"/>
                    </a:cubicBezTo>
                    <a:cubicBezTo>
                      <a:pt x="2074" y="2750"/>
                      <a:pt x="2232" y="2817"/>
                      <a:pt x="2344" y="2948"/>
                    </a:cubicBezTo>
                    <a:lnTo>
                      <a:pt x="3784" y="4388"/>
                    </a:lnTo>
                    <a:cubicBezTo>
                      <a:pt x="3793" y="4401"/>
                      <a:pt x="3805" y="4410"/>
                      <a:pt x="3817" y="4419"/>
                    </a:cubicBezTo>
                    <a:cubicBezTo>
                      <a:pt x="3817" y="4422"/>
                      <a:pt x="3820" y="4422"/>
                      <a:pt x="3823" y="4425"/>
                    </a:cubicBezTo>
                    <a:cubicBezTo>
                      <a:pt x="3934" y="4535"/>
                      <a:pt x="4078" y="4590"/>
                      <a:pt x="4222" y="4590"/>
                    </a:cubicBezTo>
                    <a:cubicBezTo>
                      <a:pt x="4367" y="4590"/>
                      <a:pt x="4512" y="4535"/>
                      <a:pt x="4624" y="4425"/>
                    </a:cubicBezTo>
                    <a:lnTo>
                      <a:pt x="7749" y="1300"/>
                    </a:lnTo>
                    <a:cubicBezTo>
                      <a:pt x="7859" y="1189"/>
                      <a:pt x="8004" y="1134"/>
                      <a:pt x="8149" y="1134"/>
                    </a:cubicBezTo>
                    <a:close/>
                    <a:moveTo>
                      <a:pt x="8146" y="1"/>
                    </a:moveTo>
                    <a:cubicBezTo>
                      <a:pt x="7712" y="1"/>
                      <a:pt x="7279" y="166"/>
                      <a:pt x="6949" y="496"/>
                    </a:cubicBezTo>
                    <a:lnTo>
                      <a:pt x="6946" y="496"/>
                    </a:lnTo>
                    <a:lnTo>
                      <a:pt x="4219" y="3223"/>
                    </a:lnTo>
                    <a:lnTo>
                      <a:pt x="3144" y="2148"/>
                    </a:lnTo>
                    <a:cubicBezTo>
                      <a:pt x="2808" y="1779"/>
                      <a:pt x="2348" y="1594"/>
                      <a:pt x="1887" y="1594"/>
                    </a:cubicBezTo>
                    <a:cubicBezTo>
                      <a:pt x="1453" y="1594"/>
                      <a:pt x="1019" y="1758"/>
                      <a:pt x="686" y="2091"/>
                    </a:cubicBezTo>
                    <a:cubicBezTo>
                      <a:pt x="1" y="2776"/>
                      <a:pt x="28" y="3896"/>
                      <a:pt x="747" y="4549"/>
                    </a:cubicBezTo>
                    <a:lnTo>
                      <a:pt x="3029" y="6819"/>
                    </a:lnTo>
                    <a:cubicBezTo>
                      <a:pt x="3344" y="7131"/>
                      <a:pt x="3768" y="7308"/>
                      <a:pt x="4214" y="7308"/>
                    </a:cubicBezTo>
                    <a:cubicBezTo>
                      <a:pt x="4218" y="7308"/>
                      <a:pt x="4221" y="7308"/>
                      <a:pt x="4225" y="7308"/>
                    </a:cubicBezTo>
                    <a:cubicBezTo>
                      <a:pt x="4678" y="7308"/>
                      <a:pt x="5116" y="7127"/>
                      <a:pt x="5439" y="6807"/>
                    </a:cubicBezTo>
                    <a:lnTo>
                      <a:pt x="9349" y="2900"/>
                    </a:lnTo>
                    <a:cubicBezTo>
                      <a:pt x="10013" y="2236"/>
                      <a:pt x="10013" y="1161"/>
                      <a:pt x="9349" y="499"/>
                    </a:cubicBezTo>
                    <a:cubicBezTo>
                      <a:pt x="9017" y="167"/>
                      <a:pt x="8581" y="1"/>
                      <a:pt x="8146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>
                  <a:solidFill>
                    <a:srgbClr val="435D74"/>
                  </a:solidFill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28" name="Google Shape;681;p25">
                <a:extLst>
                  <a:ext uri="{FF2B5EF4-FFF2-40B4-BE49-F238E27FC236}">
                    <a16:creationId xmlns:a16="http://schemas.microsoft.com/office/drawing/2014/main" id="{9871E2F3-C83A-3CF6-A010-756022B7E559}"/>
                  </a:ext>
                </a:extLst>
              </p:cNvPr>
              <p:cNvSpPr/>
              <p:nvPr/>
            </p:nvSpPr>
            <p:spPr>
              <a:xfrm flipH="1">
                <a:off x="210596" y="2039172"/>
                <a:ext cx="4908572" cy="423935"/>
              </a:xfrm>
              <a:custGeom>
                <a:avLst/>
                <a:gdLst/>
                <a:ahLst/>
                <a:cxnLst/>
                <a:rect l="l" t="t" r="r" b="b"/>
                <a:pathLst>
                  <a:path w="28885" h="17419" extrusionOk="0">
                    <a:moveTo>
                      <a:pt x="0" y="0"/>
                    </a:moveTo>
                    <a:lnTo>
                      <a:pt x="0" y="17419"/>
                    </a:lnTo>
                    <a:lnTo>
                      <a:pt x="28885" y="17419"/>
                    </a:lnTo>
                    <a:lnTo>
                      <a:pt x="28885" y="0"/>
                    </a:lnTo>
                    <a:close/>
                  </a:path>
                </a:pathLst>
              </a:custGeom>
              <a:noFill/>
              <a:ln>
                <a:noFill/>
              </a:ln>
            </p:spPr>
            <p:txBody>
              <a:bodyPr spcFirstLastPara="1" wrap="square" lIns="182875" tIns="91425" rIns="91425" bIns="91425" anchor="ctr" anchorCtr="0">
                <a:noAutofit/>
              </a:bodyPr>
              <a:lstStyle/>
              <a:p>
                <a:r>
                  <a:rPr lang="en-US" sz="2000" i="1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Vital information on the cover</a:t>
                </a:r>
                <a:endParaRPr lang="en-US" sz="2000" i="1">
                  <a:solidFill>
                    <a:schemeClr val="bg1"/>
                  </a:solidFill>
                  <a:latin typeface="AkzidenzGrotesk" panose="02000903050000020004" pitchFamily="2" charset="0"/>
                  <a:ea typeface="Calibri"/>
                  <a:cs typeface="Calibri"/>
                </a:endParaRPr>
              </a:p>
            </p:txBody>
          </p: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C84F9D1C-AEC3-42A7-D7CF-13F083507044}"/>
              </a:ext>
            </a:extLst>
          </p:cNvPr>
          <p:cNvGrpSpPr/>
          <p:nvPr/>
        </p:nvGrpSpPr>
        <p:grpSpPr>
          <a:xfrm>
            <a:off x="-237348" y="2745278"/>
            <a:ext cx="12416849" cy="643635"/>
            <a:chOff x="-237348" y="2745278"/>
            <a:chExt cx="12416849" cy="643635"/>
          </a:xfrm>
        </p:grpSpPr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B24C8736-111A-54CC-16A9-B13E3346F9ED}"/>
                </a:ext>
              </a:extLst>
            </p:cNvPr>
            <p:cNvGrpSpPr/>
            <p:nvPr/>
          </p:nvGrpSpPr>
          <p:grpSpPr>
            <a:xfrm>
              <a:off x="-237348" y="2746743"/>
              <a:ext cx="6622719" cy="607001"/>
              <a:chOff x="-237348" y="2746743"/>
              <a:chExt cx="6622719" cy="607001"/>
            </a:xfrm>
          </p:grpSpPr>
          <p:sp>
            <p:nvSpPr>
              <p:cNvPr id="20" name="Google Shape;691;p25">
                <a:extLst>
                  <a:ext uri="{FF2B5EF4-FFF2-40B4-BE49-F238E27FC236}">
                    <a16:creationId xmlns:a16="http://schemas.microsoft.com/office/drawing/2014/main" id="{29847AEC-E8D3-F69B-F48C-0EDDE39B7BAD}"/>
                  </a:ext>
                </a:extLst>
              </p:cNvPr>
              <p:cNvSpPr/>
              <p:nvPr/>
            </p:nvSpPr>
            <p:spPr>
              <a:xfrm>
                <a:off x="-237348" y="2746743"/>
                <a:ext cx="6622719" cy="607001"/>
              </a:xfrm>
              <a:custGeom>
                <a:avLst/>
                <a:gdLst/>
                <a:ahLst/>
                <a:cxnLst/>
                <a:rect l="l" t="t" r="r" b="b"/>
                <a:pathLst>
                  <a:path w="228969" h="47164" extrusionOk="0">
                    <a:moveTo>
                      <a:pt x="12648" y="0"/>
                    </a:moveTo>
                    <a:cubicBezTo>
                      <a:pt x="5682" y="0"/>
                      <a:pt x="1" y="5643"/>
                      <a:pt x="1" y="12647"/>
                    </a:cubicBezTo>
                    <a:lnTo>
                      <a:pt x="1" y="34361"/>
                    </a:lnTo>
                    <a:cubicBezTo>
                      <a:pt x="1" y="41482"/>
                      <a:pt x="5682" y="47164"/>
                      <a:pt x="12648" y="47164"/>
                    </a:cubicBezTo>
                    <a:lnTo>
                      <a:pt x="216322" y="47164"/>
                    </a:lnTo>
                    <a:cubicBezTo>
                      <a:pt x="223287" y="47164"/>
                      <a:pt x="228968" y="41482"/>
                      <a:pt x="228968" y="34361"/>
                    </a:cubicBezTo>
                    <a:lnTo>
                      <a:pt x="228968" y="12647"/>
                    </a:lnTo>
                    <a:cubicBezTo>
                      <a:pt x="228968" y="5643"/>
                      <a:pt x="223287" y="0"/>
                      <a:pt x="21632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21" name="Google Shape;692;p25">
                <a:extLst>
                  <a:ext uri="{FF2B5EF4-FFF2-40B4-BE49-F238E27FC236}">
                    <a16:creationId xmlns:a16="http://schemas.microsoft.com/office/drawing/2014/main" id="{565B6249-DAE4-B756-C5FB-6F47CE1839C2}"/>
                  </a:ext>
                </a:extLst>
              </p:cNvPr>
              <p:cNvSpPr/>
              <p:nvPr/>
            </p:nvSpPr>
            <p:spPr>
              <a:xfrm>
                <a:off x="5555190" y="2862190"/>
                <a:ext cx="394157" cy="394157"/>
              </a:xfrm>
              <a:custGeom>
                <a:avLst/>
                <a:gdLst/>
                <a:ahLst/>
                <a:cxnLst/>
                <a:rect l="l" t="t" r="r" b="b"/>
                <a:pathLst>
                  <a:path w="30626" h="30626" extrusionOk="0">
                    <a:moveTo>
                      <a:pt x="9068" y="0"/>
                    </a:moveTo>
                    <a:cubicBezTo>
                      <a:pt x="4048" y="0"/>
                      <a:pt x="1" y="4047"/>
                      <a:pt x="1" y="9223"/>
                    </a:cubicBezTo>
                    <a:lnTo>
                      <a:pt x="1" y="21403"/>
                    </a:lnTo>
                    <a:cubicBezTo>
                      <a:pt x="1" y="26578"/>
                      <a:pt x="4048" y="30625"/>
                      <a:pt x="9068" y="30625"/>
                    </a:cubicBezTo>
                    <a:lnTo>
                      <a:pt x="21403" y="30625"/>
                    </a:lnTo>
                    <a:cubicBezTo>
                      <a:pt x="26423" y="30625"/>
                      <a:pt x="30626" y="26578"/>
                      <a:pt x="30626" y="21403"/>
                    </a:cubicBezTo>
                    <a:lnTo>
                      <a:pt x="30626" y="9223"/>
                    </a:lnTo>
                    <a:cubicBezTo>
                      <a:pt x="30626" y="4047"/>
                      <a:pt x="26423" y="0"/>
                      <a:pt x="2140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22" name="Google Shape;693;p25">
                <a:extLst>
                  <a:ext uri="{FF2B5EF4-FFF2-40B4-BE49-F238E27FC236}">
                    <a16:creationId xmlns:a16="http://schemas.microsoft.com/office/drawing/2014/main" id="{9E967004-7F87-8AF9-E645-8D526D02320F}"/>
                  </a:ext>
                </a:extLst>
              </p:cNvPr>
              <p:cNvSpPr/>
              <p:nvPr/>
            </p:nvSpPr>
            <p:spPr>
              <a:xfrm>
                <a:off x="5584845" y="2940066"/>
                <a:ext cx="334818" cy="242257"/>
              </a:xfrm>
              <a:custGeom>
                <a:avLst/>
                <a:gdLst/>
                <a:ahLst/>
                <a:cxnLst/>
                <a:rect l="l" t="t" r="r" b="b"/>
                <a:pathLst>
                  <a:path w="10014" h="7309" extrusionOk="0">
                    <a:moveTo>
                      <a:pt x="8149" y="1134"/>
                    </a:moveTo>
                    <a:cubicBezTo>
                      <a:pt x="8294" y="1134"/>
                      <a:pt x="8439" y="1189"/>
                      <a:pt x="8549" y="1300"/>
                    </a:cubicBezTo>
                    <a:cubicBezTo>
                      <a:pt x="8769" y="1520"/>
                      <a:pt x="8769" y="1879"/>
                      <a:pt x="8549" y="2100"/>
                    </a:cubicBezTo>
                    <a:lnTo>
                      <a:pt x="4639" y="6007"/>
                    </a:lnTo>
                    <a:cubicBezTo>
                      <a:pt x="4527" y="6120"/>
                      <a:pt x="4377" y="6177"/>
                      <a:pt x="4227" y="6177"/>
                    </a:cubicBezTo>
                    <a:cubicBezTo>
                      <a:pt x="4081" y="6177"/>
                      <a:pt x="3937" y="6123"/>
                      <a:pt x="3830" y="6016"/>
                    </a:cubicBezTo>
                    <a:lnTo>
                      <a:pt x="1547" y="3748"/>
                    </a:lnTo>
                    <a:cubicBezTo>
                      <a:pt x="1296" y="3534"/>
                      <a:pt x="1281" y="3151"/>
                      <a:pt x="1514" y="2918"/>
                    </a:cubicBezTo>
                    <a:cubicBezTo>
                      <a:pt x="1626" y="2806"/>
                      <a:pt x="1771" y="2750"/>
                      <a:pt x="1916" y="2750"/>
                    </a:cubicBezTo>
                    <a:cubicBezTo>
                      <a:pt x="2074" y="2750"/>
                      <a:pt x="2232" y="2817"/>
                      <a:pt x="2344" y="2948"/>
                    </a:cubicBezTo>
                    <a:lnTo>
                      <a:pt x="3784" y="4388"/>
                    </a:lnTo>
                    <a:cubicBezTo>
                      <a:pt x="3793" y="4401"/>
                      <a:pt x="3805" y="4410"/>
                      <a:pt x="3817" y="4419"/>
                    </a:cubicBezTo>
                    <a:cubicBezTo>
                      <a:pt x="3817" y="4422"/>
                      <a:pt x="3820" y="4422"/>
                      <a:pt x="3823" y="4425"/>
                    </a:cubicBezTo>
                    <a:cubicBezTo>
                      <a:pt x="3934" y="4535"/>
                      <a:pt x="4078" y="4590"/>
                      <a:pt x="4222" y="4590"/>
                    </a:cubicBezTo>
                    <a:cubicBezTo>
                      <a:pt x="4367" y="4590"/>
                      <a:pt x="4512" y="4535"/>
                      <a:pt x="4624" y="4425"/>
                    </a:cubicBezTo>
                    <a:lnTo>
                      <a:pt x="7749" y="1300"/>
                    </a:lnTo>
                    <a:cubicBezTo>
                      <a:pt x="7859" y="1189"/>
                      <a:pt x="8004" y="1134"/>
                      <a:pt x="8149" y="1134"/>
                    </a:cubicBezTo>
                    <a:close/>
                    <a:moveTo>
                      <a:pt x="8146" y="1"/>
                    </a:moveTo>
                    <a:cubicBezTo>
                      <a:pt x="7712" y="1"/>
                      <a:pt x="7279" y="166"/>
                      <a:pt x="6949" y="496"/>
                    </a:cubicBezTo>
                    <a:lnTo>
                      <a:pt x="6946" y="496"/>
                    </a:lnTo>
                    <a:lnTo>
                      <a:pt x="4219" y="3223"/>
                    </a:lnTo>
                    <a:lnTo>
                      <a:pt x="3144" y="2148"/>
                    </a:lnTo>
                    <a:cubicBezTo>
                      <a:pt x="2808" y="1779"/>
                      <a:pt x="2348" y="1594"/>
                      <a:pt x="1887" y="1594"/>
                    </a:cubicBezTo>
                    <a:cubicBezTo>
                      <a:pt x="1453" y="1594"/>
                      <a:pt x="1019" y="1758"/>
                      <a:pt x="686" y="2091"/>
                    </a:cubicBezTo>
                    <a:cubicBezTo>
                      <a:pt x="1" y="2776"/>
                      <a:pt x="28" y="3896"/>
                      <a:pt x="747" y="4549"/>
                    </a:cubicBezTo>
                    <a:lnTo>
                      <a:pt x="3029" y="6819"/>
                    </a:lnTo>
                    <a:cubicBezTo>
                      <a:pt x="3344" y="7131"/>
                      <a:pt x="3768" y="7308"/>
                      <a:pt x="4214" y="7308"/>
                    </a:cubicBezTo>
                    <a:cubicBezTo>
                      <a:pt x="4218" y="7308"/>
                      <a:pt x="4221" y="7308"/>
                      <a:pt x="4225" y="7308"/>
                    </a:cubicBezTo>
                    <a:cubicBezTo>
                      <a:pt x="4678" y="7308"/>
                      <a:pt x="5116" y="7127"/>
                      <a:pt x="5439" y="6807"/>
                    </a:cubicBezTo>
                    <a:lnTo>
                      <a:pt x="9349" y="2900"/>
                    </a:lnTo>
                    <a:cubicBezTo>
                      <a:pt x="10013" y="2236"/>
                      <a:pt x="10013" y="1161"/>
                      <a:pt x="9349" y="499"/>
                    </a:cubicBezTo>
                    <a:cubicBezTo>
                      <a:pt x="9017" y="167"/>
                      <a:pt x="8581" y="1"/>
                      <a:pt x="8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>
                  <a:solidFill>
                    <a:srgbClr val="435D74"/>
                  </a:solidFill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19" name="Google Shape;694;p25">
                <a:extLst>
                  <a:ext uri="{FF2B5EF4-FFF2-40B4-BE49-F238E27FC236}">
                    <a16:creationId xmlns:a16="http://schemas.microsoft.com/office/drawing/2014/main" id="{BD9A96AE-01AB-1B56-1BB2-3FB32636AB2E}"/>
                  </a:ext>
                </a:extLst>
              </p:cNvPr>
              <p:cNvSpPr/>
              <p:nvPr/>
            </p:nvSpPr>
            <p:spPr>
              <a:xfrm flipH="1">
                <a:off x="210596" y="2838276"/>
                <a:ext cx="4908572" cy="423935"/>
              </a:xfrm>
              <a:custGeom>
                <a:avLst/>
                <a:gdLst/>
                <a:ahLst/>
                <a:cxnLst/>
                <a:rect l="l" t="t" r="r" b="b"/>
                <a:pathLst>
                  <a:path w="28885" h="17419" extrusionOk="0">
                    <a:moveTo>
                      <a:pt x="0" y="0"/>
                    </a:moveTo>
                    <a:lnTo>
                      <a:pt x="0" y="17419"/>
                    </a:lnTo>
                    <a:lnTo>
                      <a:pt x="28885" y="17419"/>
                    </a:lnTo>
                    <a:lnTo>
                      <a:pt x="28885" y="0"/>
                    </a:lnTo>
                    <a:close/>
                  </a:path>
                </a:pathLst>
              </a:custGeom>
              <a:noFill/>
              <a:ln>
                <a:noFill/>
              </a:ln>
            </p:spPr>
            <p:txBody>
              <a:bodyPr spcFirstLastPara="1" wrap="square" lIns="182875" tIns="91425" rIns="91425" bIns="91425" anchor="ctr" anchorCtr="0">
                <a:noAutofit/>
              </a:bodyPr>
              <a:lstStyle/>
              <a:p>
                <a:r>
                  <a:rPr lang="en-US" sz="2000" err="1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Disgrifiad</a:t>
                </a:r>
                <a:r>
                  <a:rPr lang="en-US" sz="2000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 y </a:t>
                </a:r>
                <a:r>
                  <a:rPr lang="en-US" sz="2000" err="1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dasg</a:t>
                </a:r>
                <a:endParaRPr lang="en-US" sz="2000" err="1">
                  <a:solidFill>
                    <a:schemeClr val="bg1"/>
                  </a:solidFill>
                  <a:latin typeface="AkzidenzGrotesk" panose="02000903050000020004" pitchFamily="2" charset="0"/>
                  <a:ea typeface="Calibri"/>
                  <a:cs typeface="Calibri"/>
                </a:endParaRPr>
              </a:p>
            </p:txBody>
          </p:sp>
        </p:grpSp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FCEDDEDC-D73F-6637-14B3-4361F05C466C}"/>
                </a:ext>
              </a:extLst>
            </p:cNvPr>
            <p:cNvGrpSpPr/>
            <p:nvPr/>
          </p:nvGrpSpPr>
          <p:grpSpPr>
            <a:xfrm>
              <a:off x="6362744" y="2745278"/>
              <a:ext cx="5816757" cy="643635"/>
              <a:chOff x="-237348" y="2746743"/>
              <a:chExt cx="6622719" cy="607001"/>
            </a:xfrm>
          </p:grpSpPr>
          <p:sp>
            <p:nvSpPr>
              <p:cNvPr id="34" name="Google Shape;691;p25">
                <a:extLst>
                  <a:ext uri="{FF2B5EF4-FFF2-40B4-BE49-F238E27FC236}">
                    <a16:creationId xmlns:a16="http://schemas.microsoft.com/office/drawing/2014/main" id="{ECCDE4E9-EB8E-56EC-9195-28A0DE6CB906}"/>
                  </a:ext>
                </a:extLst>
              </p:cNvPr>
              <p:cNvSpPr/>
              <p:nvPr/>
            </p:nvSpPr>
            <p:spPr>
              <a:xfrm>
                <a:off x="-237348" y="2746743"/>
                <a:ext cx="6622719" cy="607001"/>
              </a:xfrm>
              <a:custGeom>
                <a:avLst/>
                <a:gdLst/>
                <a:ahLst/>
                <a:cxnLst/>
                <a:rect l="l" t="t" r="r" b="b"/>
                <a:pathLst>
                  <a:path w="228969" h="47164" extrusionOk="0">
                    <a:moveTo>
                      <a:pt x="12648" y="0"/>
                    </a:moveTo>
                    <a:cubicBezTo>
                      <a:pt x="5682" y="0"/>
                      <a:pt x="1" y="5643"/>
                      <a:pt x="1" y="12647"/>
                    </a:cubicBezTo>
                    <a:lnTo>
                      <a:pt x="1" y="34361"/>
                    </a:lnTo>
                    <a:cubicBezTo>
                      <a:pt x="1" y="41482"/>
                      <a:pt x="5682" y="47164"/>
                      <a:pt x="12648" y="47164"/>
                    </a:cubicBezTo>
                    <a:lnTo>
                      <a:pt x="216322" y="47164"/>
                    </a:lnTo>
                    <a:cubicBezTo>
                      <a:pt x="223287" y="47164"/>
                      <a:pt x="228968" y="41482"/>
                      <a:pt x="228968" y="34361"/>
                    </a:cubicBezTo>
                    <a:lnTo>
                      <a:pt x="228968" y="12647"/>
                    </a:lnTo>
                    <a:cubicBezTo>
                      <a:pt x="228968" y="5643"/>
                      <a:pt x="223287" y="0"/>
                      <a:pt x="21632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35" name="Google Shape;692;p25">
                <a:extLst>
                  <a:ext uri="{FF2B5EF4-FFF2-40B4-BE49-F238E27FC236}">
                    <a16:creationId xmlns:a16="http://schemas.microsoft.com/office/drawing/2014/main" id="{F19A75BB-9A46-E7DF-D486-3CE064F18C01}"/>
                  </a:ext>
                </a:extLst>
              </p:cNvPr>
              <p:cNvSpPr/>
              <p:nvPr/>
            </p:nvSpPr>
            <p:spPr>
              <a:xfrm>
                <a:off x="5555190" y="2862190"/>
                <a:ext cx="394157" cy="394157"/>
              </a:xfrm>
              <a:custGeom>
                <a:avLst/>
                <a:gdLst/>
                <a:ahLst/>
                <a:cxnLst/>
                <a:rect l="l" t="t" r="r" b="b"/>
                <a:pathLst>
                  <a:path w="30626" h="30626" extrusionOk="0">
                    <a:moveTo>
                      <a:pt x="9068" y="0"/>
                    </a:moveTo>
                    <a:cubicBezTo>
                      <a:pt x="4048" y="0"/>
                      <a:pt x="1" y="4047"/>
                      <a:pt x="1" y="9223"/>
                    </a:cubicBezTo>
                    <a:lnTo>
                      <a:pt x="1" y="21403"/>
                    </a:lnTo>
                    <a:cubicBezTo>
                      <a:pt x="1" y="26578"/>
                      <a:pt x="4048" y="30625"/>
                      <a:pt x="9068" y="30625"/>
                    </a:cubicBezTo>
                    <a:lnTo>
                      <a:pt x="21403" y="30625"/>
                    </a:lnTo>
                    <a:cubicBezTo>
                      <a:pt x="26423" y="30625"/>
                      <a:pt x="30626" y="26578"/>
                      <a:pt x="30626" y="21403"/>
                    </a:cubicBezTo>
                    <a:lnTo>
                      <a:pt x="30626" y="9223"/>
                    </a:lnTo>
                    <a:cubicBezTo>
                      <a:pt x="30626" y="4047"/>
                      <a:pt x="26423" y="0"/>
                      <a:pt x="2140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36" name="Google Shape;693;p25">
                <a:extLst>
                  <a:ext uri="{FF2B5EF4-FFF2-40B4-BE49-F238E27FC236}">
                    <a16:creationId xmlns:a16="http://schemas.microsoft.com/office/drawing/2014/main" id="{69A00C8C-E7B7-3E66-6B91-AAFE39D0DDE2}"/>
                  </a:ext>
                </a:extLst>
              </p:cNvPr>
              <p:cNvSpPr/>
              <p:nvPr/>
            </p:nvSpPr>
            <p:spPr>
              <a:xfrm>
                <a:off x="5584845" y="2940066"/>
                <a:ext cx="334818" cy="242257"/>
              </a:xfrm>
              <a:custGeom>
                <a:avLst/>
                <a:gdLst/>
                <a:ahLst/>
                <a:cxnLst/>
                <a:rect l="l" t="t" r="r" b="b"/>
                <a:pathLst>
                  <a:path w="10014" h="7309" extrusionOk="0">
                    <a:moveTo>
                      <a:pt x="8149" y="1134"/>
                    </a:moveTo>
                    <a:cubicBezTo>
                      <a:pt x="8294" y="1134"/>
                      <a:pt x="8439" y="1189"/>
                      <a:pt x="8549" y="1300"/>
                    </a:cubicBezTo>
                    <a:cubicBezTo>
                      <a:pt x="8769" y="1520"/>
                      <a:pt x="8769" y="1879"/>
                      <a:pt x="8549" y="2100"/>
                    </a:cubicBezTo>
                    <a:lnTo>
                      <a:pt x="4639" y="6007"/>
                    </a:lnTo>
                    <a:cubicBezTo>
                      <a:pt x="4527" y="6120"/>
                      <a:pt x="4377" y="6177"/>
                      <a:pt x="4227" y="6177"/>
                    </a:cubicBezTo>
                    <a:cubicBezTo>
                      <a:pt x="4081" y="6177"/>
                      <a:pt x="3937" y="6123"/>
                      <a:pt x="3830" y="6016"/>
                    </a:cubicBezTo>
                    <a:lnTo>
                      <a:pt x="1547" y="3748"/>
                    </a:lnTo>
                    <a:cubicBezTo>
                      <a:pt x="1296" y="3534"/>
                      <a:pt x="1281" y="3151"/>
                      <a:pt x="1514" y="2918"/>
                    </a:cubicBezTo>
                    <a:cubicBezTo>
                      <a:pt x="1626" y="2806"/>
                      <a:pt x="1771" y="2750"/>
                      <a:pt x="1916" y="2750"/>
                    </a:cubicBezTo>
                    <a:cubicBezTo>
                      <a:pt x="2074" y="2750"/>
                      <a:pt x="2232" y="2817"/>
                      <a:pt x="2344" y="2948"/>
                    </a:cubicBezTo>
                    <a:lnTo>
                      <a:pt x="3784" y="4388"/>
                    </a:lnTo>
                    <a:cubicBezTo>
                      <a:pt x="3793" y="4401"/>
                      <a:pt x="3805" y="4410"/>
                      <a:pt x="3817" y="4419"/>
                    </a:cubicBezTo>
                    <a:cubicBezTo>
                      <a:pt x="3817" y="4422"/>
                      <a:pt x="3820" y="4422"/>
                      <a:pt x="3823" y="4425"/>
                    </a:cubicBezTo>
                    <a:cubicBezTo>
                      <a:pt x="3934" y="4535"/>
                      <a:pt x="4078" y="4590"/>
                      <a:pt x="4222" y="4590"/>
                    </a:cubicBezTo>
                    <a:cubicBezTo>
                      <a:pt x="4367" y="4590"/>
                      <a:pt x="4512" y="4535"/>
                      <a:pt x="4624" y="4425"/>
                    </a:cubicBezTo>
                    <a:lnTo>
                      <a:pt x="7749" y="1300"/>
                    </a:lnTo>
                    <a:cubicBezTo>
                      <a:pt x="7859" y="1189"/>
                      <a:pt x="8004" y="1134"/>
                      <a:pt x="8149" y="1134"/>
                    </a:cubicBezTo>
                    <a:close/>
                    <a:moveTo>
                      <a:pt x="8146" y="1"/>
                    </a:moveTo>
                    <a:cubicBezTo>
                      <a:pt x="7712" y="1"/>
                      <a:pt x="7279" y="166"/>
                      <a:pt x="6949" y="496"/>
                    </a:cubicBezTo>
                    <a:lnTo>
                      <a:pt x="6946" y="496"/>
                    </a:lnTo>
                    <a:lnTo>
                      <a:pt x="4219" y="3223"/>
                    </a:lnTo>
                    <a:lnTo>
                      <a:pt x="3144" y="2148"/>
                    </a:lnTo>
                    <a:cubicBezTo>
                      <a:pt x="2808" y="1779"/>
                      <a:pt x="2348" y="1594"/>
                      <a:pt x="1887" y="1594"/>
                    </a:cubicBezTo>
                    <a:cubicBezTo>
                      <a:pt x="1453" y="1594"/>
                      <a:pt x="1019" y="1758"/>
                      <a:pt x="686" y="2091"/>
                    </a:cubicBezTo>
                    <a:cubicBezTo>
                      <a:pt x="1" y="2776"/>
                      <a:pt x="28" y="3896"/>
                      <a:pt x="747" y="4549"/>
                    </a:cubicBezTo>
                    <a:lnTo>
                      <a:pt x="3029" y="6819"/>
                    </a:lnTo>
                    <a:cubicBezTo>
                      <a:pt x="3344" y="7131"/>
                      <a:pt x="3768" y="7308"/>
                      <a:pt x="4214" y="7308"/>
                    </a:cubicBezTo>
                    <a:cubicBezTo>
                      <a:pt x="4218" y="7308"/>
                      <a:pt x="4221" y="7308"/>
                      <a:pt x="4225" y="7308"/>
                    </a:cubicBezTo>
                    <a:cubicBezTo>
                      <a:pt x="4678" y="7308"/>
                      <a:pt x="5116" y="7127"/>
                      <a:pt x="5439" y="6807"/>
                    </a:cubicBezTo>
                    <a:lnTo>
                      <a:pt x="9349" y="2900"/>
                    </a:lnTo>
                    <a:cubicBezTo>
                      <a:pt x="10013" y="2236"/>
                      <a:pt x="10013" y="1161"/>
                      <a:pt x="9349" y="499"/>
                    </a:cubicBezTo>
                    <a:cubicBezTo>
                      <a:pt x="9017" y="167"/>
                      <a:pt x="8581" y="1"/>
                      <a:pt x="8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>
                  <a:solidFill>
                    <a:srgbClr val="435D74"/>
                  </a:solidFill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37" name="Google Shape;694;p25">
                <a:extLst>
                  <a:ext uri="{FF2B5EF4-FFF2-40B4-BE49-F238E27FC236}">
                    <a16:creationId xmlns:a16="http://schemas.microsoft.com/office/drawing/2014/main" id="{CFC956FB-EB69-6669-F911-56E04C1D6C7F}"/>
                  </a:ext>
                </a:extLst>
              </p:cNvPr>
              <p:cNvSpPr/>
              <p:nvPr/>
            </p:nvSpPr>
            <p:spPr>
              <a:xfrm flipH="1">
                <a:off x="210596" y="2838276"/>
                <a:ext cx="4908572" cy="423935"/>
              </a:xfrm>
              <a:custGeom>
                <a:avLst/>
                <a:gdLst/>
                <a:ahLst/>
                <a:cxnLst/>
                <a:rect l="l" t="t" r="r" b="b"/>
                <a:pathLst>
                  <a:path w="28885" h="17419" extrusionOk="0">
                    <a:moveTo>
                      <a:pt x="0" y="0"/>
                    </a:moveTo>
                    <a:lnTo>
                      <a:pt x="0" y="17419"/>
                    </a:lnTo>
                    <a:lnTo>
                      <a:pt x="28885" y="17419"/>
                    </a:lnTo>
                    <a:lnTo>
                      <a:pt x="28885" y="0"/>
                    </a:lnTo>
                    <a:close/>
                  </a:path>
                </a:pathLst>
              </a:custGeom>
              <a:noFill/>
              <a:ln>
                <a:noFill/>
              </a:ln>
            </p:spPr>
            <p:txBody>
              <a:bodyPr spcFirstLastPara="1" wrap="square" lIns="182875" tIns="91425" rIns="91425" bIns="91425" anchor="ctr" anchorCtr="0">
                <a:noAutofit/>
              </a:bodyPr>
              <a:lstStyle/>
              <a:p>
                <a:r>
                  <a:rPr lang="en-US" sz="2000" i="1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Task description</a:t>
                </a:r>
                <a:endParaRPr lang="en-US" sz="2000" i="1">
                  <a:solidFill>
                    <a:schemeClr val="bg1"/>
                  </a:solidFill>
                  <a:latin typeface="AkzidenzGrotesk" panose="02000903050000020004" pitchFamily="2" charset="0"/>
                  <a:ea typeface="Calibri"/>
                  <a:cs typeface="Calibri"/>
                </a:endParaRPr>
              </a:p>
            </p:txBody>
          </p:sp>
        </p:grp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F1FF278-2089-9D7F-8D5B-DFA16FC53417}"/>
              </a:ext>
            </a:extLst>
          </p:cNvPr>
          <p:cNvGrpSpPr/>
          <p:nvPr/>
        </p:nvGrpSpPr>
        <p:grpSpPr>
          <a:xfrm>
            <a:off x="-237348" y="3573551"/>
            <a:ext cx="12438830" cy="612863"/>
            <a:chOff x="-237348" y="3573551"/>
            <a:chExt cx="12438830" cy="612863"/>
          </a:xfrm>
        </p:grpSpPr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9F920860-86B7-7A56-C9D7-0A9BF02C8602}"/>
                </a:ext>
              </a:extLst>
            </p:cNvPr>
            <p:cNvGrpSpPr/>
            <p:nvPr/>
          </p:nvGrpSpPr>
          <p:grpSpPr>
            <a:xfrm>
              <a:off x="-237348" y="3573551"/>
              <a:ext cx="6622719" cy="607001"/>
              <a:chOff x="-237348" y="3573551"/>
              <a:chExt cx="6622719" cy="607001"/>
            </a:xfrm>
          </p:grpSpPr>
          <p:sp>
            <p:nvSpPr>
              <p:cNvPr id="26" name="Google Shape;704;p25">
                <a:extLst>
                  <a:ext uri="{FF2B5EF4-FFF2-40B4-BE49-F238E27FC236}">
                    <a16:creationId xmlns:a16="http://schemas.microsoft.com/office/drawing/2014/main" id="{F7C038B2-9420-E0BD-120B-4EF11B8FA9D0}"/>
                  </a:ext>
                </a:extLst>
              </p:cNvPr>
              <p:cNvSpPr/>
              <p:nvPr/>
            </p:nvSpPr>
            <p:spPr>
              <a:xfrm>
                <a:off x="-237348" y="3573551"/>
                <a:ext cx="6622719" cy="607001"/>
              </a:xfrm>
              <a:custGeom>
                <a:avLst/>
                <a:gdLst/>
                <a:ahLst/>
                <a:cxnLst/>
                <a:rect l="l" t="t" r="r" b="b"/>
                <a:pathLst>
                  <a:path w="228969" h="47164" extrusionOk="0">
                    <a:moveTo>
                      <a:pt x="12648" y="0"/>
                    </a:moveTo>
                    <a:cubicBezTo>
                      <a:pt x="5682" y="0"/>
                      <a:pt x="1" y="5643"/>
                      <a:pt x="1" y="12647"/>
                    </a:cubicBezTo>
                    <a:lnTo>
                      <a:pt x="1" y="34361"/>
                    </a:lnTo>
                    <a:cubicBezTo>
                      <a:pt x="1" y="41482"/>
                      <a:pt x="5682" y="47164"/>
                      <a:pt x="12648" y="47164"/>
                    </a:cubicBezTo>
                    <a:lnTo>
                      <a:pt x="216322" y="47164"/>
                    </a:lnTo>
                    <a:cubicBezTo>
                      <a:pt x="223287" y="47164"/>
                      <a:pt x="228968" y="41482"/>
                      <a:pt x="228968" y="34361"/>
                    </a:cubicBezTo>
                    <a:lnTo>
                      <a:pt x="228968" y="12647"/>
                    </a:lnTo>
                    <a:cubicBezTo>
                      <a:pt x="228968" y="5643"/>
                      <a:pt x="223287" y="0"/>
                      <a:pt x="216322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27" name="Google Shape;705;p25">
                <a:extLst>
                  <a:ext uri="{FF2B5EF4-FFF2-40B4-BE49-F238E27FC236}">
                    <a16:creationId xmlns:a16="http://schemas.microsoft.com/office/drawing/2014/main" id="{310C701C-B2E2-3ACF-939E-3C7AE857841E}"/>
                  </a:ext>
                </a:extLst>
              </p:cNvPr>
              <p:cNvSpPr/>
              <p:nvPr/>
            </p:nvSpPr>
            <p:spPr>
              <a:xfrm>
                <a:off x="5555190" y="3688239"/>
                <a:ext cx="394157" cy="394659"/>
              </a:xfrm>
              <a:custGeom>
                <a:avLst/>
                <a:gdLst/>
                <a:ahLst/>
                <a:cxnLst/>
                <a:rect l="l" t="t" r="r" b="b"/>
                <a:pathLst>
                  <a:path w="30626" h="30665" extrusionOk="0">
                    <a:moveTo>
                      <a:pt x="9068" y="0"/>
                    </a:moveTo>
                    <a:cubicBezTo>
                      <a:pt x="4048" y="0"/>
                      <a:pt x="1" y="4047"/>
                      <a:pt x="1" y="9067"/>
                    </a:cubicBezTo>
                    <a:lnTo>
                      <a:pt x="1" y="21403"/>
                    </a:lnTo>
                    <a:cubicBezTo>
                      <a:pt x="1" y="26422"/>
                      <a:pt x="4048" y="30664"/>
                      <a:pt x="9068" y="30664"/>
                    </a:cubicBezTo>
                    <a:lnTo>
                      <a:pt x="21403" y="30664"/>
                    </a:lnTo>
                    <a:cubicBezTo>
                      <a:pt x="26423" y="30664"/>
                      <a:pt x="30626" y="26422"/>
                      <a:pt x="30626" y="21403"/>
                    </a:cubicBezTo>
                    <a:lnTo>
                      <a:pt x="30626" y="9067"/>
                    </a:lnTo>
                    <a:cubicBezTo>
                      <a:pt x="30626" y="4047"/>
                      <a:pt x="26423" y="0"/>
                      <a:pt x="2140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25" name="Google Shape;707;p25">
                <a:extLst>
                  <a:ext uri="{FF2B5EF4-FFF2-40B4-BE49-F238E27FC236}">
                    <a16:creationId xmlns:a16="http://schemas.microsoft.com/office/drawing/2014/main" id="{5AD7F352-1615-89C1-A41C-6B62F2C5A5F8}"/>
                  </a:ext>
                </a:extLst>
              </p:cNvPr>
              <p:cNvSpPr/>
              <p:nvPr/>
            </p:nvSpPr>
            <p:spPr>
              <a:xfrm flipH="1">
                <a:off x="210596" y="3655263"/>
                <a:ext cx="4908572" cy="423935"/>
              </a:xfrm>
              <a:custGeom>
                <a:avLst/>
                <a:gdLst/>
                <a:ahLst/>
                <a:cxnLst/>
                <a:rect l="l" t="t" r="r" b="b"/>
                <a:pathLst>
                  <a:path w="28885" h="17419" extrusionOk="0">
                    <a:moveTo>
                      <a:pt x="0" y="0"/>
                    </a:moveTo>
                    <a:lnTo>
                      <a:pt x="0" y="17419"/>
                    </a:lnTo>
                    <a:lnTo>
                      <a:pt x="28885" y="17419"/>
                    </a:lnTo>
                    <a:lnTo>
                      <a:pt x="28885" y="0"/>
                    </a:lnTo>
                    <a:close/>
                  </a:path>
                </a:pathLst>
              </a:custGeom>
              <a:noFill/>
              <a:ln>
                <a:noFill/>
              </a:ln>
            </p:spPr>
            <p:txBody>
              <a:bodyPr spcFirstLastPara="1" wrap="square" lIns="182875" tIns="91425" rIns="91425" bIns="91425" anchor="ctr" anchorCtr="0">
                <a:noAutofit/>
              </a:bodyPr>
              <a:lstStyle/>
              <a:p>
                <a:r>
                  <a:rPr lang="en-US" sz="2000" err="1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Arweiniad</a:t>
                </a:r>
                <a:r>
                  <a:rPr lang="en-US" sz="2000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 I </a:t>
                </a:r>
                <a:r>
                  <a:rPr lang="en-US" sz="2000" err="1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fyfyrwyr</a:t>
                </a:r>
                <a:r>
                  <a:rPr lang="en-US" sz="2000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 (</a:t>
                </a:r>
                <a:r>
                  <a:rPr lang="en-US" sz="2000" err="1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cyswllt</a:t>
                </a:r>
                <a:r>
                  <a:rPr lang="en-US" sz="2000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 </a:t>
                </a:r>
                <a:r>
                  <a:rPr lang="en-US" sz="2000" err="1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gyda'r</a:t>
                </a:r>
                <a:r>
                  <a:rPr lang="en-US" sz="2000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 </a:t>
                </a:r>
                <a:r>
                  <a:rPr lang="en-US" sz="2000" err="1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rwbric</a:t>
                </a:r>
                <a:r>
                  <a:rPr lang="en-US" sz="2000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)</a:t>
                </a:r>
                <a:endParaRPr lang="en-US" sz="2000">
                  <a:solidFill>
                    <a:schemeClr val="bg1"/>
                  </a:solidFill>
                  <a:latin typeface="AkzidenzGrotesk" panose="02000903050000020004" pitchFamily="2" charset="0"/>
                  <a:ea typeface="Calibri"/>
                  <a:cs typeface="Calibri"/>
                </a:endParaRPr>
              </a:p>
            </p:txBody>
          </p:sp>
          <p:sp>
            <p:nvSpPr>
              <p:cNvPr id="43" name="Google Shape;664;p25">
                <a:extLst>
                  <a:ext uri="{FF2B5EF4-FFF2-40B4-BE49-F238E27FC236}">
                    <a16:creationId xmlns:a16="http://schemas.microsoft.com/office/drawing/2014/main" id="{11E9C49B-CCAA-84BC-03DE-66991442864B}"/>
                  </a:ext>
                </a:extLst>
              </p:cNvPr>
              <p:cNvSpPr/>
              <p:nvPr/>
            </p:nvSpPr>
            <p:spPr>
              <a:xfrm>
                <a:off x="5588248" y="3778660"/>
                <a:ext cx="334818" cy="242257"/>
              </a:xfrm>
              <a:custGeom>
                <a:avLst/>
                <a:gdLst/>
                <a:ahLst/>
                <a:cxnLst/>
                <a:rect l="l" t="t" r="r" b="b"/>
                <a:pathLst>
                  <a:path w="10014" h="7309" extrusionOk="0">
                    <a:moveTo>
                      <a:pt x="8149" y="1134"/>
                    </a:moveTo>
                    <a:cubicBezTo>
                      <a:pt x="8294" y="1134"/>
                      <a:pt x="8439" y="1189"/>
                      <a:pt x="8549" y="1300"/>
                    </a:cubicBezTo>
                    <a:cubicBezTo>
                      <a:pt x="8769" y="1520"/>
                      <a:pt x="8769" y="1879"/>
                      <a:pt x="8549" y="2100"/>
                    </a:cubicBezTo>
                    <a:lnTo>
                      <a:pt x="4639" y="6007"/>
                    </a:lnTo>
                    <a:cubicBezTo>
                      <a:pt x="4527" y="6120"/>
                      <a:pt x="4377" y="6177"/>
                      <a:pt x="4227" y="6177"/>
                    </a:cubicBezTo>
                    <a:cubicBezTo>
                      <a:pt x="4081" y="6177"/>
                      <a:pt x="3937" y="6123"/>
                      <a:pt x="3830" y="6016"/>
                    </a:cubicBezTo>
                    <a:lnTo>
                      <a:pt x="1547" y="3748"/>
                    </a:lnTo>
                    <a:cubicBezTo>
                      <a:pt x="1296" y="3534"/>
                      <a:pt x="1281" y="3151"/>
                      <a:pt x="1514" y="2918"/>
                    </a:cubicBezTo>
                    <a:cubicBezTo>
                      <a:pt x="1626" y="2806"/>
                      <a:pt x="1771" y="2750"/>
                      <a:pt x="1916" y="2750"/>
                    </a:cubicBezTo>
                    <a:cubicBezTo>
                      <a:pt x="2074" y="2750"/>
                      <a:pt x="2232" y="2817"/>
                      <a:pt x="2344" y="2948"/>
                    </a:cubicBezTo>
                    <a:lnTo>
                      <a:pt x="3784" y="4388"/>
                    </a:lnTo>
                    <a:cubicBezTo>
                      <a:pt x="3793" y="4401"/>
                      <a:pt x="3805" y="4410"/>
                      <a:pt x="3817" y="4419"/>
                    </a:cubicBezTo>
                    <a:cubicBezTo>
                      <a:pt x="3817" y="4422"/>
                      <a:pt x="3820" y="4422"/>
                      <a:pt x="3823" y="4425"/>
                    </a:cubicBezTo>
                    <a:cubicBezTo>
                      <a:pt x="3934" y="4535"/>
                      <a:pt x="4078" y="4590"/>
                      <a:pt x="4222" y="4590"/>
                    </a:cubicBezTo>
                    <a:cubicBezTo>
                      <a:pt x="4367" y="4590"/>
                      <a:pt x="4512" y="4535"/>
                      <a:pt x="4624" y="4425"/>
                    </a:cubicBezTo>
                    <a:lnTo>
                      <a:pt x="7749" y="1300"/>
                    </a:lnTo>
                    <a:cubicBezTo>
                      <a:pt x="7859" y="1189"/>
                      <a:pt x="8004" y="1134"/>
                      <a:pt x="8149" y="1134"/>
                    </a:cubicBezTo>
                    <a:close/>
                    <a:moveTo>
                      <a:pt x="8146" y="1"/>
                    </a:moveTo>
                    <a:cubicBezTo>
                      <a:pt x="7712" y="1"/>
                      <a:pt x="7279" y="166"/>
                      <a:pt x="6949" y="496"/>
                    </a:cubicBezTo>
                    <a:lnTo>
                      <a:pt x="6946" y="496"/>
                    </a:lnTo>
                    <a:lnTo>
                      <a:pt x="4219" y="3223"/>
                    </a:lnTo>
                    <a:lnTo>
                      <a:pt x="3144" y="2148"/>
                    </a:lnTo>
                    <a:cubicBezTo>
                      <a:pt x="2808" y="1779"/>
                      <a:pt x="2348" y="1594"/>
                      <a:pt x="1887" y="1594"/>
                    </a:cubicBezTo>
                    <a:cubicBezTo>
                      <a:pt x="1453" y="1594"/>
                      <a:pt x="1019" y="1758"/>
                      <a:pt x="686" y="2091"/>
                    </a:cubicBezTo>
                    <a:cubicBezTo>
                      <a:pt x="1" y="2776"/>
                      <a:pt x="28" y="3896"/>
                      <a:pt x="747" y="4549"/>
                    </a:cubicBezTo>
                    <a:lnTo>
                      <a:pt x="3029" y="6819"/>
                    </a:lnTo>
                    <a:cubicBezTo>
                      <a:pt x="3344" y="7131"/>
                      <a:pt x="3768" y="7308"/>
                      <a:pt x="4214" y="7308"/>
                    </a:cubicBezTo>
                    <a:cubicBezTo>
                      <a:pt x="4218" y="7308"/>
                      <a:pt x="4221" y="7308"/>
                      <a:pt x="4225" y="7308"/>
                    </a:cubicBezTo>
                    <a:cubicBezTo>
                      <a:pt x="4678" y="7308"/>
                      <a:pt x="5116" y="7127"/>
                      <a:pt x="5439" y="6807"/>
                    </a:cubicBezTo>
                    <a:lnTo>
                      <a:pt x="9349" y="2900"/>
                    </a:lnTo>
                    <a:cubicBezTo>
                      <a:pt x="10013" y="2236"/>
                      <a:pt x="10013" y="1161"/>
                      <a:pt x="9349" y="499"/>
                    </a:cubicBezTo>
                    <a:cubicBezTo>
                      <a:pt x="9017" y="167"/>
                      <a:pt x="8581" y="1"/>
                      <a:pt x="814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>
                  <a:solidFill>
                    <a:srgbClr val="435D74"/>
                  </a:solidFill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</p:grpSp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8D769EE2-4C60-3D65-F19B-C97445AE2DA3}"/>
                </a:ext>
              </a:extLst>
            </p:cNvPr>
            <p:cNvGrpSpPr/>
            <p:nvPr/>
          </p:nvGrpSpPr>
          <p:grpSpPr>
            <a:xfrm>
              <a:off x="5996398" y="3579413"/>
              <a:ext cx="6205084" cy="607001"/>
              <a:chOff x="-237348" y="3573551"/>
              <a:chExt cx="6622719" cy="607001"/>
            </a:xfrm>
          </p:grpSpPr>
          <p:sp>
            <p:nvSpPr>
              <p:cNvPr id="52" name="Google Shape;704;p25">
                <a:extLst>
                  <a:ext uri="{FF2B5EF4-FFF2-40B4-BE49-F238E27FC236}">
                    <a16:creationId xmlns:a16="http://schemas.microsoft.com/office/drawing/2014/main" id="{19D12670-69C6-0682-9E48-70B4A4552D8F}"/>
                  </a:ext>
                </a:extLst>
              </p:cNvPr>
              <p:cNvSpPr/>
              <p:nvPr/>
            </p:nvSpPr>
            <p:spPr>
              <a:xfrm>
                <a:off x="-237348" y="3573551"/>
                <a:ext cx="6622719" cy="607001"/>
              </a:xfrm>
              <a:custGeom>
                <a:avLst/>
                <a:gdLst/>
                <a:ahLst/>
                <a:cxnLst/>
                <a:rect l="l" t="t" r="r" b="b"/>
                <a:pathLst>
                  <a:path w="228969" h="47164" extrusionOk="0">
                    <a:moveTo>
                      <a:pt x="12648" y="0"/>
                    </a:moveTo>
                    <a:cubicBezTo>
                      <a:pt x="5682" y="0"/>
                      <a:pt x="1" y="5643"/>
                      <a:pt x="1" y="12647"/>
                    </a:cubicBezTo>
                    <a:lnTo>
                      <a:pt x="1" y="34361"/>
                    </a:lnTo>
                    <a:cubicBezTo>
                      <a:pt x="1" y="41482"/>
                      <a:pt x="5682" y="47164"/>
                      <a:pt x="12648" y="47164"/>
                    </a:cubicBezTo>
                    <a:lnTo>
                      <a:pt x="216322" y="47164"/>
                    </a:lnTo>
                    <a:cubicBezTo>
                      <a:pt x="223287" y="47164"/>
                      <a:pt x="228968" y="41482"/>
                      <a:pt x="228968" y="34361"/>
                    </a:cubicBezTo>
                    <a:lnTo>
                      <a:pt x="228968" y="12647"/>
                    </a:lnTo>
                    <a:cubicBezTo>
                      <a:pt x="228968" y="5643"/>
                      <a:pt x="223287" y="0"/>
                      <a:pt x="216322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53" name="Google Shape;705;p25">
                <a:extLst>
                  <a:ext uri="{FF2B5EF4-FFF2-40B4-BE49-F238E27FC236}">
                    <a16:creationId xmlns:a16="http://schemas.microsoft.com/office/drawing/2014/main" id="{B5905FEA-B870-75E5-FEE8-9C23678D7809}"/>
                  </a:ext>
                </a:extLst>
              </p:cNvPr>
              <p:cNvSpPr/>
              <p:nvPr/>
            </p:nvSpPr>
            <p:spPr>
              <a:xfrm>
                <a:off x="5555190" y="3688239"/>
                <a:ext cx="394157" cy="394659"/>
              </a:xfrm>
              <a:custGeom>
                <a:avLst/>
                <a:gdLst/>
                <a:ahLst/>
                <a:cxnLst/>
                <a:rect l="l" t="t" r="r" b="b"/>
                <a:pathLst>
                  <a:path w="30626" h="30665" extrusionOk="0">
                    <a:moveTo>
                      <a:pt x="9068" y="0"/>
                    </a:moveTo>
                    <a:cubicBezTo>
                      <a:pt x="4048" y="0"/>
                      <a:pt x="1" y="4047"/>
                      <a:pt x="1" y="9067"/>
                    </a:cubicBezTo>
                    <a:lnTo>
                      <a:pt x="1" y="21403"/>
                    </a:lnTo>
                    <a:cubicBezTo>
                      <a:pt x="1" y="26422"/>
                      <a:pt x="4048" y="30664"/>
                      <a:pt x="9068" y="30664"/>
                    </a:cubicBezTo>
                    <a:lnTo>
                      <a:pt x="21403" y="30664"/>
                    </a:lnTo>
                    <a:cubicBezTo>
                      <a:pt x="26423" y="30664"/>
                      <a:pt x="30626" y="26422"/>
                      <a:pt x="30626" y="21403"/>
                    </a:cubicBezTo>
                    <a:lnTo>
                      <a:pt x="30626" y="9067"/>
                    </a:lnTo>
                    <a:cubicBezTo>
                      <a:pt x="30626" y="4047"/>
                      <a:pt x="26423" y="0"/>
                      <a:pt x="2140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54" name="Google Shape;707;p25">
                <a:extLst>
                  <a:ext uri="{FF2B5EF4-FFF2-40B4-BE49-F238E27FC236}">
                    <a16:creationId xmlns:a16="http://schemas.microsoft.com/office/drawing/2014/main" id="{F95CD8C2-B935-FCCA-FADC-19922F075BC3}"/>
                  </a:ext>
                </a:extLst>
              </p:cNvPr>
              <p:cNvSpPr/>
              <p:nvPr/>
            </p:nvSpPr>
            <p:spPr>
              <a:xfrm flipH="1">
                <a:off x="210596" y="3655263"/>
                <a:ext cx="4908572" cy="423935"/>
              </a:xfrm>
              <a:custGeom>
                <a:avLst/>
                <a:gdLst/>
                <a:ahLst/>
                <a:cxnLst/>
                <a:rect l="l" t="t" r="r" b="b"/>
                <a:pathLst>
                  <a:path w="28885" h="17419" extrusionOk="0">
                    <a:moveTo>
                      <a:pt x="0" y="0"/>
                    </a:moveTo>
                    <a:lnTo>
                      <a:pt x="0" y="17419"/>
                    </a:lnTo>
                    <a:lnTo>
                      <a:pt x="28885" y="17419"/>
                    </a:lnTo>
                    <a:lnTo>
                      <a:pt x="28885" y="0"/>
                    </a:lnTo>
                    <a:close/>
                  </a:path>
                </a:pathLst>
              </a:custGeom>
              <a:noFill/>
              <a:ln>
                <a:noFill/>
              </a:ln>
            </p:spPr>
            <p:txBody>
              <a:bodyPr spcFirstLastPara="1" wrap="square" lIns="182875" tIns="91425" rIns="91425" bIns="91425" anchor="ctr" anchorCtr="0">
                <a:noAutofit/>
              </a:bodyPr>
              <a:lstStyle/>
              <a:p>
                <a:r>
                  <a:rPr lang="en-US" sz="2000" i="1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Guidance for students (linked to the rubric)</a:t>
                </a:r>
                <a:endParaRPr lang="en-US" sz="2000" i="1">
                  <a:solidFill>
                    <a:schemeClr val="bg1"/>
                  </a:solidFill>
                  <a:latin typeface="AkzidenzGrotesk" panose="02000903050000020004" pitchFamily="2" charset="0"/>
                  <a:ea typeface="Calibri"/>
                  <a:cs typeface="Calibri"/>
                </a:endParaRPr>
              </a:p>
            </p:txBody>
          </p:sp>
          <p:sp>
            <p:nvSpPr>
              <p:cNvPr id="55" name="Google Shape;664;p25">
                <a:extLst>
                  <a:ext uri="{FF2B5EF4-FFF2-40B4-BE49-F238E27FC236}">
                    <a16:creationId xmlns:a16="http://schemas.microsoft.com/office/drawing/2014/main" id="{27A90651-C9B5-47BE-6C82-854B287278FA}"/>
                  </a:ext>
                </a:extLst>
              </p:cNvPr>
              <p:cNvSpPr/>
              <p:nvPr/>
            </p:nvSpPr>
            <p:spPr>
              <a:xfrm>
                <a:off x="5588248" y="3778660"/>
                <a:ext cx="334818" cy="242257"/>
              </a:xfrm>
              <a:custGeom>
                <a:avLst/>
                <a:gdLst/>
                <a:ahLst/>
                <a:cxnLst/>
                <a:rect l="l" t="t" r="r" b="b"/>
                <a:pathLst>
                  <a:path w="10014" h="7309" extrusionOk="0">
                    <a:moveTo>
                      <a:pt x="8149" y="1134"/>
                    </a:moveTo>
                    <a:cubicBezTo>
                      <a:pt x="8294" y="1134"/>
                      <a:pt x="8439" y="1189"/>
                      <a:pt x="8549" y="1300"/>
                    </a:cubicBezTo>
                    <a:cubicBezTo>
                      <a:pt x="8769" y="1520"/>
                      <a:pt x="8769" y="1879"/>
                      <a:pt x="8549" y="2100"/>
                    </a:cubicBezTo>
                    <a:lnTo>
                      <a:pt x="4639" y="6007"/>
                    </a:lnTo>
                    <a:cubicBezTo>
                      <a:pt x="4527" y="6120"/>
                      <a:pt x="4377" y="6177"/>
                      <a:pt x="4227" y="6177"/>
                    </a:cubicBezTo>
                    <a:cubicBezTo>
                      <a:pt x="4081" y="6177"/>
                      <a:pt x="3937" y="6123"/>
                      <a:pt x="3830" y="6016"/>
                    </a:cubicBezTo>
                    <a:lnTo>
                      <a:pt x="1547" y="3748"/>
                    </a:lnTo>
                    <a:cubicBezTo>
                      <a:pt x="1296" y="3534"/>
                      <a:pt x="1281" y="3151"/>
                      <a:pt x="1514" y="2918"/>
                    </a:cubicBezTo>
                    <a:cubicBezTo>
                      <a:pt x="1626" y="2806"/>
                      <a:pt x="1771" y="2750"/>
                      <a:pt x="1916" y="2750"/>
                    </a:cubicBezTo>
                    <a:cubicBezTo>
                      <a:pt x="2074" y="2750"/>
                      <a:pt x="2232" y="2817"/>
                      <a:pt x="2344" y="2948"/>
                    </a:cubicBezTo>
                    <a:lnTo>
                      <a:pt x="3784" y="4388"/>
                    </a:lnTo>
                    <a:cubicBezTo>
                      <a:pt x="3793" y="4401"/>
                      <a:pt x="3805" y="4410"/>
                      <a:pt x="3817" y="4419"/>
                    </a:cubicBezTo>
                    <a:cubicBezTo>
                      <a:pt x="3817" y="4422"/>
                      <a:pt x="3820" y="4422"/>
                      <a:pt x="3823" y="4425"/>
                    </a:cubicBezTo>
                    <a:cubicBezTo>
                      <a:pt x="3934" y="4535"/>
                      <a:pt x="4078" y="4590"/>
                      <a:pt x="4222" y="4590"/>
                    </a:cubicBezTo>
                    <a:cubicBezTo>
                      <a:pt x="4367" y="4590"/>
                      <a:pt x="4512" y="4535"/>
                      <a:pt x="4624" y="4425"/>
                    </a:cubicBezTo>
                    <a:lnTo>
                      <a:pt x="7749" y="1300"/>
                    </a:lnTo>
                    <a:cubicBezTo>
                      <a:pt x="7859" y="1189"/>
                      <a:pt x="8004" y="1134"/>
                      <a:pt x="8149" y="1134"/>
                    </a:cubicBezTo>
                    <a:close/>
                    <a:moveTo>
                      <a:pt x="8146" y="1"/>
                    </a:moveTo>
                    <a:cubicBezTo>
                      <a:pt x="7712" y="1"/>
                      <a:pt x="7279" y="166"/>
                      <a:pt x="6949" y="496"/>
                    </a:cubicBezTo>
                    <a:lnTo>
                      <a:pt x="6946" y="496"/>
                    </a:lnTo>
                    <a:lnTo>
                      <a:pt x="4219" y="3223"/>
                    </a:lnTo>
                    <a:lnTo>
                      <a:pt x="3144" y="2148"/>
                    </a:lnTo>
                    <a:cubicBezTo>
                      <a:pt x="2808" y="1779"/>
                      <a:pt x="2348" y="1594"/>
                      <a:pt x="1887" y="1594"/>
                    </a:cubicBezTo>
                    <a:cubicBezTo>
                      <a:pt x="1453" y="1594"/>
                      <a:pt x="1019" y="1758"/>
                      <a:pt x="686" y="2091"/>
                    </a:cubicBezTo>
                    <a:cubicBezTo>
                      <a:pt x="1" y="2776"/>
                      <a:pt x="28" y="3896"/>
                      <a:pt x="747" y="4549"/>
                    </a:cubicBezTo>
                    <a:lnTo>
                      <a:pt x="3029" y="6819"/>
                    </a:lnTo>
                    <a:cubicBezTo>
                      <a:pt x="3344" y="7131"/>
                      <a:pt x="3768" y="7308"/>
                      <a:pt x="4214" y="7308"/>
                    </a:cubicBezTo>
                    <a:cubicBezTo>
                      <a:pt x="4218" y="7308"/>
                      <a:pt x="4221" y="7308"/>
                      <a:pt x="4225" y="7308"/>
                    </a:cubicBezTo>
                    <a:cubicBezTo>
                      <a:pt x="4678" y="7308"/>
                      <a:pt x="5116" y="7127"/>
                      <a:pt x="5439" y="6807"/>
                    </a:cubicBezTo>
                    <a:lnTo>
                      <a:pt x="9349" y="2900"/>
                    </a:lnTo>
                    <a:cubicBezTo>
                      <a:pt x="10013" y="2236"/>
                      <a:pt x="10013" y="1161"/>
                      <a:pt x="9349" y="499"/>
                    </a:cubicBezTo>
                    <a:cubicBezTo>
                      <a:pt x="9017" y="167"/>
                      <a:pt x="8581" y="1"/>
                      <a:pt x="814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>
                  <a:solidFill>
                    <a:srgbClr val="435D74"/>
                  </a:solidFill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</p:grp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837B0854-94A5-100C-D6B3-6DBE3774FFF9}"/>
              </a:ext>
            </a:extLst>
          </p:cNvPr>
          <p:cNvGrpSpPr/>
          <p:nvPr/>
        </p:nvGrpSpPr>
        <p:grpSpPr>
          <a:xfrm>
            <a:off x="-237348" y="4398889"/>
            <a:ext cx="12431504" cy="608479"/>
            <a:chOff x="-237348" y="4398889"/>
            <a:chExt cx="12431504" cy="608479"/>
          </a:xfrm>
        </p:grpSpPr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45C7E049-794F-B046-A52F-CC07B00D8F69}"/>
                </a:ext>
              </a:extLst>
            </p:cNvPr>
            <p:cNvGrpSpPr/>
            <p:nvPr/>
          </p:nvGrpSpPr>
          <p:grpSpPr>
            <a:xfrm>
              <a:off x="-237348" y="4400354"/>
              <a:ext cx="6622719" cy="607014"/>
              <a:chOff x="-237348" y="4400354"/>
              <a:chExt cx="6622719" cy="607014"/>
            </a:xfrm>
          </p:grpSpPr>
          <p:sp>
            <p:nvSpPr>
              <p:cNvPr id="32" name="Google Shape;713;p25">
                <a:extLst>
                  <a:ext uri="{FF2B5EF4-FFF2-40B4-BE49-F238E27FC236}">
                    <a16:creationId xmlns:a16="http://schemas.microsoft.com/office/drawing/2014/main" id="{6587F0F0-C64D-D8FB-6B34-DA5D17A6714F}"/>
                  </a:ext>
                </a:extLst>
              </p:cNvPr>
              <p:cNvSpPr/>
              <p:nvPr/>
            </p:nvSpPr>
            <p:spPr>
              <a:xfrm>
                <a:off x="-237348" y="4400354"/>
                <a:ext cx="6622719" cy="607014"/>
              </a:xfrm>
              <a:custGeom>
                <a:avLst/>
                <a:gdLst/>
                <a:ahLst/>
                <a:cxnLst/>
                <a:rect l="l" t="t" r="r" b="b"/>
                <a:pathLst>
                  <a:path w="228969" h="47165" extrusionOk="0">
                    <a:moveTo>
                      <a:pt x="12648" y="1"/>
                    </a:moveTo>
                    <a:cubicBezTo>
                      <a:pt x="5682" y="1"/>
                      <a:pt x="1" y="5643"/>
                      <a:pt x="1" y="12648"/>
                    </a:cubicBezTo>
                    <a:lnTo>
                      <a:pt x="1" y="34517"/>
                    </a:lnTo>
                    <a:cubicBezTo>
                      <a:pt x="1" y="41483"/>
                      <a:pt x="5682" y="47164"/>
                      <a:pt x="12648" y="47164"/>
                    </a:cubicBezTo>
                    <a:lnTo>
                      <a:pt x="216322" y="47164"/>
                    </a:lnTo>
                    <a:cubicBezTo>
                      <a:pt x="223287" y="47164"/>
                      <a:pt x="228968" y="41483"/>
                      <a:pt x="228968" y="34517"/>
                    </a:cubicBezTo>
                    <a:lnTo>
                      <a:pt x="228968" y="12648"/>
                    </a:lnTo>
                    <a:cubicBezTo>
                      <a:pt x="228968" y="5643"/>
                      <a:pt x="223287" y="1"/>
                      <a:pt x="21632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33" name="Google Shape;714;p25">
                <a:extLst>
                  <a:ext uri="{FF2B5EF4-FFF2-40B4-BE49-F238E27FC236}">
                    <a16:creationId xmlns:a16="http://schemas.microsoft.com/office/drawing/2014/main" id="{057F459D-542F-578C-C063-3EC537C9A57D}"/>
                  </a:ext>
                </a:extLst>
              </p:cNvPr>
              <p:cNvSpPr/>
              <p:nvPr/>
            </p:nvSpPr>
            <p:spPr>
              <a:xfrm>
                <a:off x="5555190" y="4515042"/>
                <a:ext cx="394157" cy="394659"/>
              </a:xfrm>
              <a:custGeom>
                <a:avLst/>
                <a:gdLst/>
                <a:ahLst/>
                <a:cxnLst/>
                <a:rect l="l" t="t" r="r" b="b"/>
                <a:pathLst>
                  <a:path w="30626" h="30665" extrusionOk="0">
                    <a:moveTo>
                      <a:pt x="9068" y="0"/>
                    </a:moveTo>
                    <a:cubicBezTo>
                      <a:pt x="4048" y="0"/>
                      <a:pt x="1" y="4047"/>
                      <a:pt x="1" y="9262"/>
                    </a:cubicBezTo>
                    <a:lnTo>
                      <a:pt x="1" y="21403"/>
                    </a:lnTo>
                    <a:cubicBezTo>
                      <a:pt x="1" y="26578"/>
                      <a:pt x="4048" y="30664"/>
                      <a:pt x="9068" y="30664"/>
                    </a:cubicBezTo>
                    <a:lnTo>
                      <a:pt x="21403" y="30664"/>
                    </a:lnTo>
                    <a:cubicBezTo>
                      <a:pt x="26423" y="30664"/>
                      <a:pt x="30626" y="26578"/>
                      <a:pt x="30626" y="21403"/>
                    </a:cubicBezTo>
                    <a:lnTo>
                      <a:pt x="30626" y="9262"/>
                    </a:lnTo>
                    <a:cubicBezTo>
                      <a:pt x="30626" y="4047"/>
                      <a:pt x="26423" y="0"/>
                      <a:pt x="2140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31" name="Google Shape;716;p25">
                <a:extLst>
                  <a:ext uri="{FF2B5EF4-FFF2-40B4-BE49-F238E27FC236}">
                    <a16:creationId xmlns:a16="http://schemas.microsoft.com/office/drawing/2014/main" id="{28F8F922-13CC-DB5B-FCD3-27EF92C029BA}"/>
                  </a:ext>
                </a:extLst>
              </p:cNvPr>
              <p:cNvSpPr/>
              <p:nvPr/>
            </p:nvSpPr>
            <p:spPr>
              <a:xfrm flipH="1">
                <a:off x="210596" y="4491894"/>
                <a:ext cx="4908572" cy="423935"/>
              </a:xfrm>
              <a:custGeom>
                <a:avLst/>
                <a:gdLst/>
                <a:ahLst/>
                <a:cxnLst/>
                <a:rect l="l" t="t" r="r" b="b"/>
                <a:pathLst>
                  <a:path w="28885" h="17419" extrusionOk="0">
                    <a:moveTo>
                      <a:pt x="0" y="0"/>
                    </a:moveTo>
                    <a:lnTo>
                      <a:pt x="0" y="17419"/>
                    </a:lnTo>
                    <a:lnTo>
                      <a:pt x="28885" y="17419"/>
                    </a:lnTo>
                    <a:lnTo>
                      <a:pt x="28885" y="0"/>
                    </a:lnTo>
                    <a:close/>
                  </a:path>
                </a:pathLst>
              </a:custGeom>
              <a:noFill/>
              <a:ln>
                <a:noFill/>
              </a:ln>
            </p:spPr>
            <p:txBody>
              <a:bodyPr spcFirstLastPara="1" wrap="square" lIns="182875" tIns="91425" rIns="91425" bIns="91425" anchor="ctr" anchorCtr="0">
                <a:noAutofit/>
              </a:bodyPr>
              <a:lstStyle/>
              <a:p>
                <a:r>
                  <a:rPr lang="en-US" sz="2000" err="1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Ffurflen</a:t>
                </a:r>
                <a:r>
                  <a:rPr lang="en-US" sz="2000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 </a:t>
                </a:r>
                <a:r>
                  <a:rPr lang="en-US" sz="2000" err="1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Adborth</a:t>
                </a:r>
                <a:r>
                  <a:rPr lang="en-US" sz="2000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 </a:t>
                </a:r>
                <a:r>
                  <a:rPr lang="en-US" sz="2000" err="1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i</a:t>
                </a:r>
                <a:r>
                  <a:rPr lang="en-US" sz="2000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 </a:t>
                </a:r>
                <a:r>
                  <a:rPr lang="en-US" sz="2000" err="1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Fyfyrwyr</a:t>
                </a:r>
                <a:endParaRPr lang="en-US" sz="2000" err="1">
                  <a:solidFill>
                    <a:schemeClr val="bg1"/>
                  </a:solidFill>
                  <a:latin typeface="AkzidenzGrotesk" panose="02000903050000020004" pitchFamily="2" charset="0"/>
                  <a:ea typeface="Calibri"/>
                  <a:cs typeface="Calibri"/>
                </a:endParaRPr>
              </a:p>
            </p:txBody>
          </p:sp>
          <p:sp>
            <p:nvSpPr>
              <p:cNvPr id="42" name="Google Shape;664;p25">
                <a:extLst>
                  <a:ext uri="{FF2B5EF4-FFF2-40B4-BE49-F238E27FC236}">
                    <a16:creationId xmlns:a16="http://schemas.microsoft.com/office/drawing/2014/main" id="{752F126A-8384-D63A-2D03-1E4221E0774B}"/>
                  </a:ext>
                </a:extLst>
              </p:cNvPr>
              <p:cNvSpPr/>
              <p:nvPr/>
            </p:nvSpPr>
            <p:spPr>
              <a:xfrm>
                <a:off x="5584845" y="4597962"/>
                <a:ext cx="334818" cy="242257"/>
              </a:xfrm>
              <a:custGeom>
                <a:avLst/>
                <a:gdLst/>
                <a:ahLst/>
                <a:cxnLst/>
                <a:rect l="l" t="t" r="r" b="b"/>
                <a:pathLst>
                  <a:path w="10014" h="7309" extrusionOk="0">
                    <a:moveTo>
                      <a:pt x="8149" y="1134"/>
                    </a:moveTo>
                    <a:cubicBezTo>
                      <a:pt x="8294" y="1134"/>
                      <a:pt x="8439" y="1189"/>
                      <a:pt x="8549" y="1300"/>
                    </a:cubicBezTo>
                    <a:cubicBezTo>
                      <a:pt x="8769" y="1520"/>
                      <a:pt x="8769" y="1879"/>
                      <a:pt x="8549" y="2100"/>
                    </a:cubicBezTo>
                    <a:lnTo>
                      <a:pt x="4639" y="6007"/>
                    </a:lnTo>
                    <a:cubicBezTo>
                      <a:pt x="4527" y="6120"/>
                      <a:pt x="4377" y="6177"/>
                      <a:pt x="4227" y="6177"/>
                    </a:cubicBezTo>
                    <a:cubicBezTo>
                      <a:pt x="4081" y="6177"/>
                      <a:pt x="3937" y="6123"/>
                      <a:pt x="3830" y="6016"/>
                    </a:cubicBezTo>
                    <a:lnTo>
                      <a:pt x="1547" y="3748"/>
                    </a:lnTo>
                    <a:cubicBezTo>
                      <a:pt x="1296" y="3534"/>
                      <a:pt x="1281" y="3151"/>
                      <a:pt x="1514" y="2918"/>
                    </a:cubicBezTo>
                    <a:cubicBezTo>
                      <a:pt x="1626" y="2806"/>
                      <a:pt x="1771" y="2750"/>
                      <a:pt x="1916" y="2750"/>
                    </a:cubicBezTo>
                    <a:cubicBezTo>
                      <a:pt x="2074" y="2750"/>
                      <a:pt x="2232" y="2817"/>
                      <a:pt x="2344" y="2948"/>
                    </a:cubicBezTo>
                    <a:lnTo>
                      <a:pt x="3784" y="4388"/>
                    </a:lnTo>
                    <a:cubicBezTo>
                      <a:pt x="3793" y="4401"/>
                      <a:pt x="3805" y="4410"/>
                      <a:pt x="3817" y="4419"/>
                    </a:cubicBezTo>
                    <a:cubicBezTo>
                      <a:pt x="3817" y="4422"/>
                      <a:pt x="3820" y="4422"/>
                      <a:pt x="3823" y="4425"/>
                    </a:cubicBezTo>
                    <a:cubicBezTo>
                      <a:pt x="3934" y="4535"/>
                      <a:pt x="4078" y="4590"/>
                      <a:pt x="4222" y="4590"/>
                    </a:cubicBezTo>
                    <a:cubicBezTo>
                      <a:pt x="4367" y="4590"/>
                      <a:pt x="4512" y="4535"/>
                      <a:pt x="4624" y="4425"/>
                    </a:cubicBezTo>
                    <a:lnTo>
                      <a:pt x="7749" y="1300"/>
                    </a:lnTo>
                    <a:cubicBezTo>
                      <a:pt x="7859" y="1189"/>
                      <a:pt x="8004" y="1134"/>
                      <a:pt x="8149" y="1134"/>
                    </a:cubicBezTo>
                    <a:close/>
                    <a:moveTo>
                      <a:pt x="8146" y="1"/>
                    </a:moveTo>
                    <a:cubicBezTo>
                      <a:pt x="7712" y="1"/>
                      <a:pt x="7279" y="166"/>
                      <a:pt x="6949" y="496"/>
                    </a:cubicBezTo>
                    <a:lnTo>
                      <a:pt x="6946" y="496"/>
                    </a:lnTo>
                    <a:lnTo>
                      <a:pt x="4219" y="3223"/>
                    </a:lnTo>
                    <a:lnTo>
                      <a:pt x="3144" y="2148"/>
                    </a:lnTo>
                    <a:cubicBezTo>
                      <a:pt x="2808" y="1779"/>
                      <a:pt x="2348" y="1594"/>
                      <a:pt x="1887" y="1594"/>
                    </a:cubicBezTo>
                    <a:cubicBezTo>
                      <a:pt x="1453" y="1594"/>
                      <a:pt x="1019" y="1758"/>
                      <a:pt x="686" y="2091"/>
                    </a:cubicBezTo>
                    <a:cubicBezTo>
                      <a:pt x="1" y="2776"/>
                      <a:pt x="28" y="3896"/>
                      <a:pt x="747" y="4549"/>
                    </a:cubicBezTo>
                    <a:lnTo>
                      <a:pt x="3029" y="6819"/>
                    </a:lnTo>
                    <a:cubicBezTo>
                      <a:pt x="3344" y="7131"/>
                      <a:pt x="3768" y="7308"/>
                      <a:pt x="4214" y="7308"/>
                    </a:cubicBezTo>
                    <a:cubicBezTo>
                      <a:pt x="4218" y="7308"/>
                      <a:pt x="4221" y="7308"/>
                      <a:pt x="4225" y="7308"/>
                    </a:cubicBezTo>
                    <a:cubicBezTo>
                      <a:pt x="4678" y="7308"/>
                      <a:pt x="5116" y="7127"/>
                      <a:pt x="5439" y="6807"/>
                    </a:cubicBezTo>
                    <a:lnTo>
                      <a:pt x="9349" y="2900"/>
                    </a:lnTo>
                    <a:cubicBezTo>
                      <a:pt x="10013" y="2236"/>
                      <a:pt x="10013" y="1161"/>
                      <a:pt x="9349" y="499"/>
                    </a:cubicBezTo>
                    <a:cubicBezTo>
                      <a:pt x="9017" y="167"/>
                      <a:pt x="8581" y="1"/>
                      <a:pt x="8146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>
                  <a:solidFill>
                    <a:srgbClr val="435D74"/>
                  </a:solidFill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</p:grpSp>
        <p:grpSp>
          <p:nvGrpSpPr>
            <p:cNvPr id="64" name="Group 63">
              <a:extLst>
                <a:ext uri="{FF2B5EF4-FFF2-40B4-BE49-F238E27FC236}">
                  <a16:creationId xmlns:a16="http://schemas.microsoft.com/office/drawing/2014/main" id="{A057554A-6690-1C9C-AED0-828D811D9F6A}"/>
                </a:ext>
              </a:extLst>
            </p:cNvPr>
            <p:cNvGrpSpPr/>
            <p:nvPr/>
          </p:nvGrpSpPr>
          <p:grpSpPr>
            <a:xfrm>
              <a:off x="6011052" y="4398889"/>
              <a:ext cx="6183104" cy="607014"/>
              <a:chOff x="-237348" y="4400354"/>
              <a:chExt cx="6622719" cy="607014"/>
            </a:xfrm>
          </p:grpSpPr>
          <p:sp>
            <p:nvSpPr>
              <p:cNvPr id="60" name="Google Shape;713;p25">
                <a:extLst>
                  <a:ext uri="{FF2B5EF4-FFF2-40B4-BE49-F238E27FC236}">
                    <a16:creationId xmlns:a16="http://schemas.microsoft.com/office/drawing/2014/main" id="{D16B81B1-9E2D-51D4-3EB6-60083BA93428}"/>
                  </a:ext>
                </a:extLst>
              </p:cNvPr>
              <p:cNvSpPr/>
              <p:nvPr/>
            </p:nvSpPr>
            <p:spPr>
              <a:xfrm>
                <a:off x="-237348" y="4400354"/>
                <a:ext cx="6622719" cy="607014"/>
              </a:xfrm>
              <a:custGeom>
                <a:avLst/>
                <a:gdLst/>
                <a:ahLst/>
                <a:cxnLst/>
                <a:rect l="l" t="t" r="r" b="b"/>
                <a:pathLst>
                  <a:path w="228969" h="47165" extrusionOk="0">
                    <a:moveTo>
                      <a:pt x="12648" y="1"/>
                    </a:moveTo>
                    <a:cubicBezTo>
                      <a:pt x="5682" y="1"/>
                      <a:pt x="1" y="5643"/>
                      <a:pt x="1" y="12648"/>
                    </a:cubicBezTo>
                    <a:lnTo>
                      <a:pt x="1" y="34517"/>
                    </a:lnTo>
                    <a:cubicBezTo>
                      <a:pt x="1" y="41483"/>
                      <a:pt x="5682" y="47164"/>
                      <a:pt x="12648" y="47164"/>
                    </a:cubicBezTo>
                    <a:lnTo>
                      <a:pt x="216322" y="47164"/>
                    </a:lnTo>
                    <a:cubicBezTo>
                      <a:pt x="223287" y="47164"/>
                      <a:pt x="228968" y="41483"/>
                      <a:pt x="228968" y="34517"/>
                    </a:cubicBezTo>
                    <a:lnTo>
                      <a:pt x="228968" y="12648"/>
                    </a:lnTo>
                    <a:cubicBezTo>
                      <a:pt x="228968" y="5643"/>
                      <a:pt x="223287" y="1"/>
                      <a:pt x="21632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61" name="Google Shape;714;p25">
                <a:extLst>
                  <a:ext uri="{FF2B5EF4-FFF2-40B4-BE49-F238E27FC236}">
                    <a16:creationId xmlns:a16="http://schemas.microsoft.com/office/drawing/2014/main" id="{0EA449B9-8457-3E87-8C4A-9639392AA735}"/>
                  </a:ext>
                </a:extLst>
              </p:cNvPr>
              <p:cNvSpPr/>
              <p:nvPr/>
            </p:nvSpPr>
            <p:spPr>
              <a:xfrm>
                <a:off x="5555190" y="4515042"/>
                <a:ext cx="394157" cy="394659"/>
              </a:xfrm>
              <a:custGeom>
                <a:avLst/>
                <a:gdLst/>
                <a:ahLst/>
                <a:cxnLst/>
                <a:rect l="l" t="t" r="r" b="b"/>
                <a:pathLst>
                  <a:path w="30626" h="30665" extrusionOk="0">
                    <a:moveTo>
                      <a:pt x="9068" y="0"/>
                    </a:moveTo>
                    <a:cubicBezTo>
                      <a:pt x="4048" y="0"/>
                      <a:pt x="1" y="4047"/>
                      <a:pt x="1" y="9262"/>
                    </a:cubicBezTo>
                    <a:lnTo>
                      <a:pt x="1" y="21403"/>
                    </a:lnTo>
                    <a:cubicBezTo>
                      <a:pt x="1" y="26578"/>
                      <a:pt x="4048" y="30664"/>
                      <a:pt x="9068" y="30664"/>
                    </a:cubicBezTo>
                    <a:lnTo>
                      <a:pt x="21403" y="30664"/>
                    </a:lnTo>
                    <a:cubicBezTo>
                      <a:pt x="26423" y="30664"/>
                      <a:pt x="30626" y="26578"/>
                      <a:pt x="30626" y="21403"/>
                    </a:cubicBezTo>
                    <a:lnTo>
                      <a:pt x="30626" y="9262"/>
                    </a:lnTo>
                    <a:cubicBezTo>
                      <a:pt x="30626" y="4047"/>
                      <a:pt x="26423" y="0"/>
                      <a:pt x="2140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62" name="Google Shape;716;p25">
                <a:extLst>
                  <a:ext uri="{FF2B5EF4-FFF2-40B4-BE49-F238E27FC236}">
                    <a16:creationId xmlns:a16="http://schemas.microsoft.com/office/drawing/2014/main" id="{C8EAB15C-FE94-F9DB-A885-F7C284909E1D}"/>
                  </a:ext>
                </a:extLst>
              </p:cNvPr>
              <p:cNvSpPr/>
              <p:nvPr/>
            </p:nvSpPr>
            <p:spPr>
              <a:xfrm flipH="1">
                <a:off x="210596" y="4491894"/>
                <a:ext cx="4908572" cy="423935"/>
              </a:xfrm>
              <a:custGeom>
                <a:avLst/>
                <a:gdLst/>
                <a:ahLst/>
                <a:cxnLst/>
                <a:rect l="l" t="t" r="r" b="b"/>
                <a:pathLst>
                  <a:path w="28885" h="17419" extrusionOk="0">
                    <a:moveTo>
                      <a:pt x="0" y="0"/>
                    </a:moveTo>
                    <a:lnTo>
                      <a:pt x="0" y="17419"/>
                    </a:lnTo>
                    <a:lnTo>
                      <a:pt x="28885" y="17419"/>
                    </a:lnTo>
                    <a:lnTo>
                      <a:pt x="28885" y="0"/>
                    </a:lnTo>
                    <a:close/>
                  </a:path>
                </a:pathLst>
              </a:custGeom>
              <a:noFill/>
              <a:ln>
                <a:noFill/>
              </a:ln>
            </p:spPr>
            <p:txBody>
              <a:bodyPr spcFirstLastPara="1" wrap="square" lIns="182875" tIns="91425" rIns="91425" bIns="91425" anchor="ctr" anchorCtr="0">
                <a:noAutofit/>
              </a:bodyPr>
              <a:lstStyle/>
              <a:p>
                <a:r>
                  <a:rPr lang="en-US" sz="2000" i="1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Student Feedback Form</a:t>
                </a:r>
                <a:endParaRPr lang="en-US" sz="2000" i="1">
                  <a:solidFill>
                    <a:schemeClr val="bg1"/>
                  </a:solidFill>
                  <a:latin typeface="AkzidenzGrotesk" panose="02000903050000020004" pitchFamily="2" charset="0"/>
                  <a:ea typeface="Calibri"/>
                  <a:cs typeface="Calibri"/>
                </a:endParaRPr>
              </a:p>
            </p:txBody>
          </p:sp>
          <p:sp>
            <p:nvSpPr>
              <p:cNvPr id="63" name="Google Shape;664;p25">
                <a:extLst>
                  <a:ext uri="{FF2B5EF4-FFF2-40B4-BE49-F238E27FC236}">
                    <a16:creationId xmlns:a16="http://schemas.microsoft.com/office/drawing/2014/main" id="{E5120D90-B64D-9F04-924E-AC7DD84773E1}"/>
                  </a:ext>
                </a:extLst>
              </p:cNvPr>
              <p:cNvSpPr/>
              <p:nvPr/>
            </p:nvSpPr>
            <p:spPr>
              <a:xfrm>
                <a:off x="5584845" y="4597962"/>
                <a:ext cx="334818" cy="242257"/>
              </a:xfrm>
              <a:custGeom>
                <a:avLst/>
                <a:gdLst/>
                <a:ahLst/>
                <a:cxnLst/>
                <a:rect l="l" t="t" r="r" b="b"/>
                <a:pathLst>
                  <a:path w="10014" h="7309" extrusionOk="0">
                    <a:moveTo>
                      <a:pt x="8149" y="1134"/>
                    </a:moveTo>
                    <a:cubicBezTo>
                      <a:pt x="8294" y="1134"/>
                      <a:pt x="8439" y="1189"/>
                      <a:pt x="8549" y="1300"/>
                    </a:cubicBezTo>
                    <a:cubicBezTo>
                      <a:pt x="8769" y="1520"/>
                      <a:pt x="8769" y="1879"/>
                      <a:pt x="8549" y="2100"/>
                    </a:cubicBezTo>
                    <a:lnTo>
                      <a:pt x="4639" y="6007"/>
                    </a:lnTo>
                    <a:cubicBezTo>
                      <a:pt x="4527" y="6120"/>
                      <a:pt x="4377" y="6177"/>
                      <a:pt x="4227" y="6177"/>
                    </a:cubicBezTo>
                    <a:cubicBezTo>
                      <a:pt x="4081" y="6177"/>
                      <a:pt x="3937" y="6123"/>
                      <a:pt x="3830" y="6016"/>
                    </a:cubicBezTo>
                    <a:lnTo>
                      <a:pt x="1547" y="3748"/>
                    </a:lnTo>
                    <a:cubicBezTo>
                      <a:pt x="1296" y="3534"/>
                      <a:pt x="1281" y="3151"/>
                      <a:pt x="1514" y="2918"/>
                    </a:cubicBezTo>
                    <a:cubicBezTo>
                      <a:pt x="1626" y="2806"/>
                      <a:pt x="1771" y="2750"/>
                      <a:pt x="1916" y="2750"/>
                    </a:cubicBezTo>
                    <a:cubicBezTo>
                      <a:pt x="2074" y="2750"/>
                      <a:pt x="2232" y="2817"/>
                      <a:pt x="2344" y="2948"/>
                    </a:cubicBezTo>
                    <a:lnTo>
                      <a:pt x="3784" y="4388"/>
                    </a:lnTo>
                    <a:cubicBezTo>
                      <a:pt x="3793" y="4401"/>
                      <a:pt x="3805" y="4410"/>
                      <a:pt x="3817" y="4419"/>
                    </a:cubicBezTo>
                    <a:cubicBezTo>
                      <a:pt x="3817" y="4422"/>
                      <a:pt x="3820" y="4422"/>
                      <a:pt x="3823" y="4425"/>
                    </a:cubicBezTo>
                    <a:cubicBezTo>
                      <a:pt x="3934" y="4535"/>
                      <a:pt x="4078" y="4590"/>
                      <a:pt x="4222" y="4590"/>
                    </a:cubicBezTo>
                    <a:cubicBezTo>
                      <a:pt x="4367" y="4590"/>
                      <a:pt x="4512" y="4535"/>
                      <a:pt x="4624" y="4425"/>
                    </a:cubicBezTo>
                    <a:lnTo>
                      <a:pt x="7749" y="1300"/>
                    </a:lnTo>
                    <a:cubicBezTo>
                      <a:pt x="7859" y="1189"/>
                      <a:pt x="8004" y="1134"/>
                      <a:pt x="8149" y="1134"/>
                    </a:cubicBezTo>
                    <a:close/>
                    <a:moveTo>
                      <a:pt x="8146" y="1"/>
                    </a:moveTo>
                    <a:cubicBezTo>
                      <a:pt x="7712" y="1"/>
                      <a:pt x="7279" y="166"/>
                      <a:pt x="6949" y="496"/>
                    </a:cubicBezTo>
                    <a:lnTo>
                      <a:pt x="6946" y="496"/>
                    </a:lnTo>
                    <a:lnTo>
                      <a:pt x="4219" y="3223"/>
                    </a:lnTo>
                    <a:lnTo>
                      <a:pt x="3144" y="2148"/>
                    </a:lnTo>
                    <a:cubicBezTo>
                      <a:pt x="2808" y="1779"/>
                      <a:pt x="2348" y="1594"/>
                      <a:pt x="1887" y="1594"/>
                    </a:cubicBezTo>
                    <a:cubicBezTo>
                      <a:pt x="1453" y="1594"/>
                      <a:pt x="1019" y="1758"/>
                      <a:pt x="686" y="2091"/>
                    </a:cubicBezTo>
                    <a:cubicBezTo>
                      <a:pt x="1" y="2776"/>
                      <a:pt x="28" y="3896"/>
                      <a:pt x="747" y="4549"/>
                    </a:cubicBezTo>
                    <a:lnTo>
                      <a:pt x="3029" y="6819"/>
                    </a:lnTo>
                    <a:cubicBezTo>
                      <a:pt x="3344" y="7131"/>
                      <a:pt x="3768" y="7308"/>
                      <a:pt x="4214" y="7308"/>
                    </a:cubicBezTo>
                    <a:cubicBezTo>
                      <a:pt x="4218" y="7308"/>
                      <a:pt x="4221" y="7308"/>
                      <a:pt x="4225" y="7308"/>
                    </a:cubicBezTo>
                    <a:cubicBezTo>
                      <a:pt x="4678" y="7308"/>
                      <a:pt x="5116" y="7127"/>
                      <a:pt x="5439" y="6807"/>
                    </a:cubicBezTo>
                    <a:lnTo>
                      <a:pt x="9349" y="2900"/>
                    </a:lnTo>
                    <a:cubicBezTo>
                      <a:pt x="10013" y="2236"/>
                      <a:pt x="10013" y="1161"/>
                      <a:pt x="9349" y="499"/>
                    </a:cubicBezTo>
                    <a:cubicBezTo>
                      <a:pt x="9017" y="167"/>
                      <a:pt x="8581" y="1"/>
                      <a:pt x="8146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>
                  <a:solidFill>
                    <a:srgbClr val="435D74"/>
                  </a:solidFill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</p:grpSp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F3B423A1-238B-8CB9-D32D-3C5FD7C7A668}"/>
              </a:ext>
            </a:extLst>
          </p:cNvPr>
          <p:cNvGrpSpPr/>
          <p:nvPr/>
        </p:nvGrpSpPr>
        <p:grpSpPr>
          <a:xfrm>
            <a:off x="-262829" y="5153025"/>
            <a:ext cx="12412454" cy="615794"/>
            <a:chOff x="-262829" y="5153025"/>
            <a:chExt cx="12412454" cy="615794"/>
          </a:xfrm>
        </p:grpSpPr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9299EC7D-B9CD-34A2-AC7F-101B31B5A299}"/>
                </a:ext>
              </a:extLst>
            </p:cNvPr>
            <p:cNvGrpSpPr/>
            <p:nvPr/>
          </p:nvGrpSpPr>
          <p:grpSpPr>
            <a:xfrm>
              <a:off x="6303559" y="5161818"/>
              <a:ext cx="5846066" cy="607001"/>
              <a:chOff x="-217402" y="5191125"/>
              <a:chExt cx="6622719" cy="607001"/>
            </a:xfrm>
          </p:grpSpPr>
          <p:sp>
            <p:nvSpPr>
              <p:cNvPr id="38" name="Google Shape;662;p25">
                <a:extLst>
                  <a:ext uri="{FF2B5EF4-FFF2-40B4-BE49-F238E27FC236}">
                    <a16:creationId xmlns:a16="http://schemas.microsoft.com/office/drawing/2014/main" id="{5F9D4209-13B5-FD5D-3A7E-3FDB14B14DCF}"/>
                  </a:ext>
                </a:extLst>
              </p:cNvPr>
              <p:cNvSpPr/>
              <p:nvPr/>
            </p:nvSpPr>
            <p:spPr>
              <a:xfrm>
                <a:off x="-217402" y="5191125"/>
                <a:ext cx="6622719" cy="607001"/>
              </a:xfrm>
              <a:custGeom>
                <a:avLst/>
                <a:gdLst/>
                <a:ahLst/>
                <a:cxnLst/>
                <a:rect l="l" t="t" r="r" b="b"/>
                <a:pathLst>
                  <a:path w="228969" h="47164" extrusionOk="0">
                    <a:moveTo>
                      <a:pt x="12648" y="0"/>
                    </a:moveTo>
                    <a:cubicBezTo>
                      <a:pt x="5682" y="0"/>
                      <a:pt x="1" y="5643"/>
                      <a:pt x="1" y="12647"/>
                    </a:cubicBezTo>
                    <a:lnTo>
                      <a:pt x="1" y="34361"/>
                    </a:lnTo>
                    <a:cubicBezTo>
                      <a:pt x="1" y="41482"/>
                      <a:pt x="5682" y="47164"/>
                      <a:pt x="12648" y="47164"/>
                    </a:cubicBezTo>
                    <a:lnTo>
                      <a:pt x="216322" y="47164"/>
                    </a:lnTo>
                    <a:cubicBezTo>
                      <a:pt x="223287" y="47164"/>
                      <a:pt x="228968" y="41482"/>
                      <a:pt x="228968" y="34361"/>
                    </a:cubicBezTo>
                    <a:lnTo>
                      <a:pt x="228968" y="12647"/>
                    </a:lnTo>
                    <a:cubicBezTo>
                      <a:pt x="228968" y="5643"/>
                      <a:pt x="223287" y="0"/>
                      <a:pt x="21632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39" name="Google Shape;663;p25">
                <a:extLst>
                  <a:ext uri="{FF2B5EF4-FFF2-40B4-BE49-F238E27FC236}">
                    <a16:creationId xmlns:a16="http://schemas.microsoft.com/office/drawing/2014/main" id="{3E5939F1-86CC-43FD-443A-A5334E7A0DD5}"/>
                  </a:ext>
                </a:extLst>
              </p:cNvPr>
              <p:cNvSpPr/>
              <p:nvPr/>
            </p:nvSpPr>
            <p:spPr>
              <a:xfrm>
                <a:off x="5575139" y="5285675"/>
                <a:ext cx="394157" cy="394157"/>
              </a:xfrm>
              <a:custGeom>
                <a:avLst/>
                <a:gdLst/>
                <a:ahLst/>
                <a:cxnLst/>
                <a:rect l="l" t="t" r="r" b="b"/>
                <a:pathLst>
                  <a:path w="30626" h="30626" extrusionOk="0">
                    <a:moveTo>
                      <a:pt x="9068" y="0"/>
                    </a:moveTo>
                    <a:cubicBezTo>
                      <a:pt x="4048" y="0"/>
                      <a:pt x="1" y="4203"/>
                      <a:pt x="1" y="9223"/>
                    </a:cubicBezTo>
                    <a:lnTo>
                      <a:pt x="1" y="21558"/>
                    </a:lnTo>
                    <a:cubicBezTo>
                      <a:pt x="1" y="26578"/>
                      <a:pt x="4048" y="30625"/>
                      <a:pt x="9068" y="30625"/>
                    </a:cubicBezTo>
                    <a:lnTo>
                      <a:pt x="21403" y="30625"/>
                    </a:lnTo>
                    <a:cubicBezTo>
                      <a:pt x="26423" y="30625"/>
                      <a:pt x="30626" y="26578"/>
                      <a:pt x="30626" y="21558"/>
                    </a:cubicBezTo>
                    <a:lnTo>
                      <a:pt x="30626" y="9223"/>
                    </a:lnTo>
                    <a:cubicBezTo>
                      <a:pt x="30626" y="4203"/>
                      <a:pt x="26423" y="0"/>
                      <a:pt x="2140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40" name="Google Shape;664;p25">
                <a:extLst>
                  <a:ext uri="{FF2B5EF4-FFF2-40B4-BE49-F238E27FC236}">
                    <a16:creationId xmlns:a16="http://schemas.microsoft.com/office/drawing/2014/main" id="{0EA2AB4F-BA0A-0289-789F-5BFFE5364CE9}"/>
                  </a:ext>
                </a:extLst>
              </p:cNvPr>
              <p:cNvSpPr/>
              <p:nvPr/>
            </p:nvSpPr>
            <p:spPr>
              <a:xfrm>
                <a:off x="5604796" y="5361610"/>
                <a:ext cx="334818" cy="242257"/>
              </a:xfrm>
              <a:custGeom>
                <a:avLst/>
                <a:gdLst/>
                <a:ahLst/>
                <a:cxnLst/>
                <a:rect l="l" t="t" r="r" b="b"/>
                <a:pathLst>
                  <a:path w="10014" h="7309" extrusionOk="0">
                    <a:moveTo>
                      <a:pt x="8149" y="1134"/>
                    </a:moveTo>
                    <a:cubicBezTo>
                      <a:pt x="8294" y="1134"/>
                      <a:pt x="8439" y="1189"/>
                      <a:pt x="8549" y="1300"/>
                    </a:cubicBezTo>
                    <a:cubicBezTo>
                      <a:pt x="8769" y="1520"/>
                      <a:pt x="8769" y="1879"/>
                      <a:pt x="8549" y="2100"/>
                    </a:cubicBezTo>
                    <a:lnTo>
                      <a:pt x="4639" y="6007"/>
                    </a:lnTo>
                    <a:cubicBezTo>
                      <a:pt x="4527" y="6120"/>
                      <a:pt x="4377" y="6177"/>
                      <a:pt x="4227" y="6177"/>
                    </a:cubicBezTo>
                    <a:cubicBezTo>
                      <a:pt x="4081" y="6177"/>
                      <a:pt x="3937" y="6123"/>
                      <a:pt x="3830" y="6016"/>
                    </a:cubicBezTo>
                    <a:lnTo>
                      <a:pt x="1547" y="3748"/>
                    </a:lnTo>
                    <a:cubicBezTo>
                      <a:pt x="1296" y="3534"/>
                      <a:pt x="1281" y="3151"/>
                      <a:pt x="1514" y="2918"/>
                    </a:cubicBezTo>
                    <a:cubicBezTo>
                      <a:pt x="1626" y="2806"/>
                      <a:pt x="1771" y="2750"/>
                      <a:pt x="1916" y="2750"/>
                    </a:cubicBezTo>
                    <a:cubicBezTo>
                      <a:pt x="2074" y="2750"/>
                      <a:pt x="2232" y="2817"/>
                      <a:pt x="2344" y="2948"/>
                    </a:cubicBezTo>
                    <a:lnTo>
                      <a:pt x="3784" y="4388"/>
                    </a:lnTo>
                    <a:cubicBezTo>
                      <a:pt x="3793" y="4401"/>
                      <a:pt x="3805" y="4410"/>
                      <a:pt x="3817" y="4419"/>
                    </a:cubicBezTo>
                    <a:cubicBezTo>
                      <a:pt x="3817" y="4422"/>
                      <a:pt x="3820" y="4422"/>
                      <a:pt x="3823" y="4425"/>
                    </a:cubicBezTo>
                    <a:cubicBezTo>
                      <a:pt x="3934" y="4535"/>
                      <a:pt x="4078" y="4590"/>
                      <a:pt x="4222" y="4590"/>
                    </a:cubicBezTo>
                    <a:cubicBezTo>
                      <a:pt x="4367" y="4590"/>
                      <a:pt x="4512" y="4535"/>
                      <a:pt x="4624" y="4425"/>
                    </a:cubicBezTo>
                    <a:lnTo>
                      <a:pt x="7749" y="1300"/>
                    </a:lnTo>
                    <a:cubicBezTo>
                      <a:pt x="7859" y="1189"/>
                      <a:pt x="8004" y="1134"/>
                      <a:pt x="8149" y="1134"/>
                    </a:cubicBezTo>
                    <a:close/>
                    <a:moveTo>
                      <a:pt x="8146" y="1"/>
                    </a:moveTo>
                    <a:cubicBezTo>
                      <a:pt x="7712" y="1"/>
                      <a:pt x="7279" y="166"/>
                      <a:pt x="6949" y="496"/>
                    </a:cubicBezTo>
                    <a:lnTo>
                      <a:pt x="6946" y="496"/>
                    </a:lnTo>
                    <a:lnTo>
                      <a:pt x="4219" y="3223"/>
                    </a:lnTo>
                    <a:lnTo>
                      <a:pt x="3144" y="2148"/>
                    </a:lnTo>
                    <a:cubicBezTo>
                      <a:pt x="2808" y="1779"/>
                      <a:pt x="2348" y="1594"/>
                      <a:pt x="1887" y="1594"/>
                    </a:cubicBezTo>
                    <a:cubicBezTo>
                      <a:pt x="1453" y="1594"/>
                      <a:pt x="1019" y="1758"/>
                      <a:pt x="686" y="2091"/>
                    </a:cubicBezTo>
                    <a:cubicBezTo>
                      <a:pt x="1" y="2776"/>
                      <a:pt x="28" y="3896"/>
                      <a:pt x="747" y="4549"/>
                    </a:cubicBezTo>
                    <a:lnTo>
                      <a:pt x="3029" y="6819"/>
                    </a:lnTo>
                    <a:cubicBezTo>
                      <a:pt x="3344" y="7131"/>
                      <a:pt x="3768" y="7308"/>
                      <a:pt x="4214" y="7308"/>
                    </a:cubicBezTo>
                    <a:cubicBezTo>
                      <a:pt x="4218" y="7308"/>
                      <a:pt x="4221" y="7308"/>
                      <a:pt x="4225" y="7308"/>
                    </a:cubicBezTo>
                    <a:cubicBezTo>
                      <a:pt x="4678" y="7308"/>
                      <a:pt x="5116" y="7127"/>
                      <a:pt x="5439" y="6807"/>
                    </a:cubicBezTo>
                    <a:lnTo>
                      <a:pt x="9349" y="2900"/>
                    </a:lnTo>
                    <a:cubicBezTo>
                      <a:pt x="10013" y="2236"/>
                      <a:pt x="10013" y="1161"/>
                      <a:pt x="9349" y="499"/>
                    </a:cubicBezTo>
                    <a:cubicBezTo>
                      <a:pt x="9017" y="167"/>
                      <a:pt x="8581" y="1"/>
                      <a:pt x="814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>
                  <a:solidFill>
                    <a:srgbClr val="435D74"/>
                  </a:solidFill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41" name="Google Shape;665;p25">
                <a:extLst>
                  <a:ext uri="{FF2B5EF4-FFF2-40B4-BE49-F238E27FC236}">
                    <a16:creationId xmlns:a16="http://schemas.microsoft.com/office/drawing/2014/main" id="{169C235F-8A57-8DB8-EF84-7EF924134E7C}"/>
                  </a:ext>
                </a:extLst>
              </p:cNvPr>
              <p:cNvSpPr/>
              <p:nvPr/>
            </p:nvSpPr>
            <p:spPr>
              <a:xfrm flipH="1">
                <a:off x="230542" y="5285675"/>
                <a:ext cx="4908572" cy="423935"/>
              </a:xfrm>
              <a:custGeom>
                <a:avLst/>
                <a:gdLst/>
                <a:ahLst/>
                <a:cxnLst/>
                <a:rect l="l" t="t" r="r" b="b"/>
                <a:pathLst>
                  <a:path w="28885" h="17419" extrusionOk="0">
                    <a:moveTo>
                      <a:pt x="0" y="0"/>
                    </a:moveTo>
                    <a:lnTo>
                      <a:pt x="0" y="17419"/>
                    </a:lnTo>
                    <a:lnTo>
                      <a:pt x="28885" y="17419"/>
                    </a:lnTo>
                    <a:lnTo>
                      <a:pt x="28885" y="0"/>
                    </a:lnTo>
                    <a:close/>
                  </a:path>
                </a:pathLst>
              </a:custGeom>
              <a:noFill/>
              <a:ln>
                <a:noFill/>
              </a:ln>
            </p:spPr>
            <p:txBody>
              <a:bodyPr spcFirstLastPara="1" wrap="square" lIns="182875" tIns="91425" rIns="91425" bIns="91425" anchor="ctr" anchorCtr="0">
                <a:noAutofit/>
              </a:bodyPr>
              <a:lstStyle/>
              <a:p>
                <a:pPr marL="0" indent="0">
                  <a:buNone/>
                </a:pPr>
                <a:r>
                  <a:rPr lang="en-US" sz="2000" i="1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Rubric</a:t>
                </a:r>
                <a:endParaRPr lang="en-US" sz="2000" i="1" err="1">
                  <a:solidFill>
                    <a:schemeClr val="bg1"/>
                  </a:solidFill>
                  <a:latin typeface="AkzidenzGrotesk" panose="02000903050000020004" pitchFamily="2" charset="0"/>
                  <a:ea typeface="Calibri"/>
                  <a:cs typeface="Calibri"/>
                </a:endParaRPr>
              </a:p>
            </p:txBody>
          </p:sp>
        </p:grpSp>
        <p:grpSp>
          <p:nvGrpSpPr>
            <p:cNvPr id="70" name="Group 69">
              <a:extLst>
                <a:ext uri="{FF2B5EF4-FFF2-40B4-BE49-F238E27FC236}">
                  <a16:creationId xmlns:a16="http://schemas.microsoft.com/office/drawing/2014/main" id="{B3B7FEF7-A013-DCF7-AB96-93DB89C9D77B}"/>
                </a:ext>
              </a:extLst>
            </p:cNvPr>
            <p:cNvGrpSpPr/>
            <p:nvPr/>
          </p:nvGrpSpPr>
          <p:grpSpPr>
            <a:xfrm>
              <a:off x="-262829" y="5153025"/>
              <a:ext cx="6622719" cy="607001"/>
              <a:chOff x="-217402" y="5191125"/>
              <a:chExt cx="6622719" cy="607001"/>
            </a:xfrm>
          </p:grpSpPr>
          <p:sp>
            <p:nvSpPr>
              <p:cNvPr id="66" name="Google Shape;662;p25">
                <a:extLst>
                  <a:ext uri="{FF2B5EF4-FFF2-40B4-BE49-F238E27FC236}">
                    <a16:creationId xmlns:a16="http://schemas.microsoft.com/office/drawing/2014/main" id="{D0ADEF0A-C55F-4769-0DA4-0E9BE3FE0119}"/>
                  </a:ext>
                </a:extLst>
              </p:cNvPr>
              <p:cNvSpPr/>
              <p:nvPr/>
            </p:nvSpPr>
            <p:spPr>
              <a:xfrm>
                <a:off x="-217402" y="5191125"/>
                <a:ext cx="6622719" cy="607001"/>
              </a:xfrm>
              <a:custGeom>
                <a:avLst/>
                <a:gdLst/>
                <a:ahLst/>
                <a:cxnLst/>
                <a:rect l="l" t="t" r="r" b="b"/>
                <a:pathLst>
                  <a:path w="228969" h="47164" extrusionOk="0">
                    <a:moveTo>
                      <a:pt x="12648" y="0"/>
                    </a:moveTo>
                    <a:cubicBezTo>
                      <a:pt x="5682" y="0"/>
                      <a:pt x="1" y="5643"/>
                      <a:pt x="1" y="12647"/>
                    </a:cubicBezTo>
                    <a:lnTo>
                      <a:pt x="1" y="34361"/>
                    </a:lnTo>
                    <a:cubicBezTo>
                      <a:pt x="1" y="41482"/>
                      <a:pt x="5682" y="47164"/>
                      <a:pt x="12648" y="47164"/>
                    </a:cubicBezTo>
                    <a:lnTo>
                      <a:pt x="216322" y="47164"/>
                    </a:lnTo>
                    <a:cubicBezTo>
                      <a:pt x="223287" y="47164"/>
                      <a:pt x="228968" y="41482"/>
                      <a:pt x="228968" y="34361"/>
                    </a:cubicBezTo>
                    <a:lnTo>
                      <a:pt x="228968" y="12647"/>
                    </a:lnTo>
                    <a:cubicBezTo>
                      <a:pt x="228968" y="5643"/>
                      <a:pt x="223287" y="0"/>
                      <a:pt x="21632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67" name="Google Shape;663;p25">
                <a:extLst>
                  <a:ext uri="{FF2B5EF4-FFF2-40B4-BE49-F238E27FC236}">
                    <a16:creationId xmlns:a16="http://schemas.microsoft.com/office/drawing/2014/main" id="{B5BF6BFB-C64B-2386-E809-62BD2405417C}"/>
                  </a:ext>
                </a:extLst>
              </p:cNvPr>
              <p:cNvSpPr/>
              <p:nvPr/>
            </p:nvSpPr>
            <p:spPr>
              <a:xfrm>
                <a:off x="5575139" y="5285675"/>
                <a:ext cx="394157" cy="394157"/>
              </a:xfrm>
              <a:custGeom>
                <a:avLst/>
                <a:gdLst/>
                <a:ahLst/>
                <a:cxnLst/>
                <a:rect l="l" t="t" r="r" b="b"/>
                <a:pathLst>
                  <a:path w="30626" h="30626" extrusionOk="0">
                    <a:moveTo>
                      <a:pt x="9068" y="0"/>
                    </a:moveTo>
                    <a:cubicBezTo>
                      <a:pt x="4048" y="0"/>
                      <a:pt x="1" y="4203"/>
                      <a:pt x="1" y="9223"/>
                    </a:cubicBezTo>
                    <a:lnTo>
                      <a:pt x="1" y="21558"/>
                    </a:lnTo>
                    <a:cubicBezTo>
                      <a:pt x="1" y="26578"/>
                      <a:pt x="4048" y="30625"/>
                      <a:pt x="9068" y="30625"/>
                    </a:cubicBezTo>
                    <a:lnTo>
                      <a:pt x="21403" y="30625"/>
                    </a:lnTo>
                    <a:cubicBezTo>
                      <a:pt x="26423" y="30625"/>
                      <a:pt x="30626" y="26578"/>
                      <a:pt x="30626" y="21558"/>
                    </a:cubicBezTo>
                    <a:lnTo>
                      <a:pt x="30626" y="9223"/>
                    </a:lnTo>
                    <a:cubicBezTo>
                      <a:pt x="30626" y="4203"/>
                      <a:pt x="26423" y="0"/>
                      <a:pt x="2140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68" name="Google Shape;664;p25">
                <a:extLst>
                  <a:ext uri="{FF2B5EF4-FFF2-40B4-BE49-F238E27FC236}">
                    <a16:creationId xmlns:a16="http://schemas.microsoft.com/office/drawing/2014/main" id="{54677A93-551E-C963-45FC-21D520B19D31}"/>
                  </a:ext>
                </a:extLst>
              </p:cNvPr>
              <p:cNvSpPr/>
              <p:nvPr/>
            </p:nvSpPr>
            <p:spPr>
              <a:xfrm>
                <a:off x="5604796" y="5361610"/>
                <a:ext cx="334818" cy="242257"/>
              </a:xfrm>
              <a:custGeom>
                <a:avLst/>
                <a:gdLst/>
                <a:ahLst/>
                <a:cxnLst/>
                <a:rect l="l" t="t" r="r" b="b"/>
                <a:pathLst>
                  <a:path w="10014" h="7309" extrusionOk="0">
                    <a:moveTo>
                      <a:pt x="8149" y="1134"/>
                    </a:moveTo>
                    <a:cubicBezTo>
                      <a:pt x="8294" y="1134"/>
                      <a:pt x="8439" y="1189"/>
                      <a:pt x="8549" y="1300"/>
                    </a:cubicBezTo>
                    <a:cubicBezTo>
                      <a:pt x="8769" y="1520"/>
                      <a:pt x="8769" y="1879"/>
                      <a:pt x="8549" y="2100"/>
                    </a:cubicBezTo>
                    <a:lnTo>
                      <a:pt x="4639" y="6007"/>
                    </a:lnTo>
                    <a:cubicBezTo>
                      <a:pt x="4527" y="6120"/>
                      <a:pt x="4377" y="6177"/>
                      <a:pt x="4227" y="6177"/>
                    </a:cubicBezTo>
                    <a:cubicBezTo>
                      <a:pt x="4081" y="6177"/>
                      <a:pt x="3937" y="6123"/>
                      <a:pt x="3830" y="6016"/>
                    </a:cubicBezTo>
                    <a:lnTo>
                      <a:pt x="1547" y="3748"/>
                    </a:lnTo>
                    <a:cubicBezTo>
                      <a:pt x="1296" y="3534"/>
                      <a:pt x="1281" y="3151"/>
                      <a:pt x="1514" y="2918"/>
                    </a:cubicBezTo>
                    <a:cubicBezTo>
                      <a:pt x="1626" y="2806"/>
                      <a:pt x="1771" y="2750"/>
                      <a:pt x="1916" y="2750"/>
                    </a:cubicBezTo>
                    <a:cubicBezTo>
                      <a:pt x="2074" y="2750"/>
                      <a:pt x="2232" y="2817"/>
                      <a:pt x="2344" y="2948"/>
                    </a:cubicBezTo>
                    <a:lnTo>
                      <a:pt x="3784" y="4388"/>
                    </a:lnTo>
                    <a:cubicBezTo>
                      <a:pt x="3793" y="4401"/>
                      <a:pt x="3805" y="4410"/>
                      <a:pt x="3817" y="4419"/>
                    </a:cubicBezTo>
                    <a:cubicBezTo>
                      <a:pt x="3817" y="4422"/>
                      <a:pt x="3820" y="4422"/>
                      <a:pt x="3823" y="4425"/>
                    </a:cubicBezTo>
                    <a:cubicBezTo>
                      <a:pt x="3934" y="4535"/>
                      <a:pt x="4078" y="4590"/>
                      <a:pt x="4222" y="4590"/>
                    </a:cubicBezTo>
                    <a:cubicBezTo>
                      <a:pt x="4367" y="4590"/>
                      <a:pt x="4512" y="4535"/>
                      <a:pt x="4624" y="4425"/>
                    </a:cubicBezTo>
                    <a:lnTo>
                      <a:pt x="7749" y="1300"/>
                    </a:lnTo>
                    <a:cubicBezTo>
                      <a:pt x="7859" y="1189"/>
                      <a:pt x="8004" y="1134"/>
                      <a:pt x="8149" y="1134"/>
                    </a:cubicBezTo>
                    <a:close/>
                    <a:moveTo>
                      <a:pt x="8146" y="1"/>
                    </a:moveTo>
                    <a:cubicBezTo>
                      <a:pt x="7712" y="1"/>
                      <a:pt x="7279" y="166"/>
                      <a:pt x="6949" y="496"/>
                    </a:cubicBezTo>
                    <a:lnTo>
                      <a:pt x="6946" y="496"/>
                    </a:lnTo>
                    <a:lnTo>
                      <a:pt x="4219" y="3223"/>
                    </a:lnTo>
                    <a:lnTo>
                      <a:pt x="3144" y="2148"/>
                    </a:lnTo>
                    <a:cubicBezTo>
                      <a:pt x="2808" y="1779"/>
                      <a:pt x="2348" y="1594"/>
                      <a:pt x="1887" y="1594"/>
                    </a:cubicBezTo>
                    <a:cubicBezTo>
                      <a:pt x="1453" y="1594"/>
                      <a:pt x="1019" y="1758"/>
                      <a:pt x="686" y="2091"/>
                    </a:cubicBezTo>
                    <a:cubicBezTo>
                      <a:pt x="1" y="2776"/>
                      <a:pt x="28" y="3896"/>
                      <a:pt x="747" y="4549"/>
                    </a:cubicBezTo>
                    <a:lnTo>
                      <a:pt x="3029" y="6819"/>
                    </a:lnTo>
                    <a:cubicBezTo>
                      <a:pt x="3344" y="7131"/>
                      <a:pt x="3768" y="7308"/>
                      <a:pt x="4214" y="7308"/>
                    </a:cubicBezTo>
                    <a:cubicBezTo>
                      <a:pt x="4218" y="7308"/>
                      <a:pt x="4221" y="7308"/>
                      <a:pt x="4225" y="7308"/>
                    </a:cubicBezTo>
                    <a:cubicBezTo>
                      <a:pt x="4678" y="7308"/>
                      <a:pt x="5116" y="7127"/>
                      <a:pt x="5439" y="6807"/>
                    </a:cubicBezTo>
                    <a:lnTo>
                      <a:pt x="9349" y="2900"/>
                    </a:lnTo>
                    <a:cubicBezTo>
                      <a:pt x="10013" y="2236"/>
                      <a:pt x="10013" y="1161"/>
                      <a:pt x="9349" y="499"/>
                    </a:cubicBezTo>
                    <a:cubicBezTo>
                      <a:pt x="9017" y="167"/>
                      <a:pt x="8581" y="1"/>
                      <a:pt x="814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>
                  <a:solidFill>
                    <a:srgbClr val="435D74"/>
                  </a:solidFill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69" name="Google Shape;665;p25">
                <a:extLst>
                  <a:ext uri="{FF2B5EF4-FFF2-40B4-BE49-F238E27FC236}">
                    <a16:creationId xmlns:a16="http://schemas.microsoft.com/office/drawing/2014/main" id="{B62FAA0E-2262-6726-0930-FE8D911E971D}"/>
                  </a:ext>
                </a:extLst>
              </p:cNvPr>
              <p:cNvSpPr/>
              <p:nvPr/>
            </p:nvSpPr>
            <p:spPr>
              <a:xfrm flipH="1">
                <a:off x="230542" y="5285675"/>
                <a:ext cx="4908572" cy="423935"/>
              </a:xfrm>
              <a:custGeom>
                <a:avLst/>
                <a:gdLst/>
                <a:ahLst/>
                <a:cxnLst/>
                <a:rect l="l" t="t" r="r" b="b"/>
                <a:pathLst>
                  <a:path w="28885" h="17419" extrusionOk="0">
                    <a:moveTo>
                      <a:pt x="0" y="0"/>
                    </a:moveTo>
                    <a:lnTo>
                      <a:pt x="0" y="17419"/>
                    </a:lnTo>
                    <a:lnTo>
                      <a:pt x="28885" y="17419"/>
                    </a:lnTo>
                    <a:lnTo>
                      <a:pt x="28885" y="0"/>
                    </a:lnTo>
                    <a:close/>
                  </a:path>
                </a:pathLst>
              </a:custGeom>
              <a:noFill/>
              <a:ln>
                <a:noFill/>
              </a:ln>
            </p:spPr>
            <p:txBody>
              <a:bodyPr spcFirstLastPara="1" wrap="square" lIns="182875" tIns="91425" rIns="91425" bIns="91425" anchor="ctr" anchorCtr="0">
                <a:noAutofit/>
              </a:bodyPr>
              <a:lstStyle/>
              <a:p>
                <a:pPr marL="0" indent="0">
                  <a:buNone/>
                </a:pPr>
                <a:r>
                  <a:rPr lang="en-US" sz="2000" err="1">
                    <a:solidFill>
                      <a:schemeClr val="bg1"/>
                    </a:solidFill>
                    <a:latin typeface="AkzidenzGrotesk"/>
                    <a:ea typeface="Calibri"/>
                    <a:cs typeface="Calibri"/>
                  </a:rPr>
                  <a:t>Rwbric</a:t>
                </a:r>
                <a:endParaRPr lang="en-US" sz="2000" err="1">
                  <a:solidFill>
                    <a:schemeClr val="bg1"/>
                  </a:solidFill>
                  <a:latin typeface="AkzidenzGrotesk" panose="02000903050000020004" pitchFamily="2" charset="0"/>
                  <a:ea typeface="Calibri"/>
                  <a:cs typeface="Calibri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8669726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Person working with laptop and binder">
            <a:extLst>
              <a:ext uri="{FF2B5EF4-FFF2-40B4-BE49-F238E27FC236}">
                <a16:creationId xmlns:a16="http://schemas.microsoft.com/office/drawing/2014/main" id="{0DBEAF93-47F9-4B06-14BC-6CA93758E4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499" b="19499"/>
          <a:stretch/>
        </p:blipFill>
        <p:spPr>
          <a:xfrm>
            <a:off x="0" y="946776"/>
            <a:ext cx="12194385" cy="49591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6E2095-8C33-8A1A-C553-629CD1559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343" y="3236062"/>
            <a:ext cx="4972135" cy="2293444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Math o </a:t>
            </a:r>
            <a:r>
              <a:rPr lang="en-US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Aseiniad</a:t>
            </a:r>
            <a:br>
              <a:rPr lang="en-US" b="1">
                <a:highlight>
                  <a:srgbClr val="000080"/>
                </a:highlight>
                <a:latin typeface="AkzidenzGrotesk"/>
              </a:rPr>
            </a:br>
            <a:br>
              <a:rPr lang="en-US" b="1">
                <a:highlight>
                  <a:srgbClr val="000080"/>
                </a:highlight>
                <a:latin typeface="AkzidenzGrotesk"/>
              </a:rPr>
            </a:br>
            <a:r>
              <a:rPr lang="en-US" b="1" i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Assignment Type </a:t>
            </a:r>
            <a:endParaRPr lang="en-US" b="1" i="1" kern="1200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B2383F1-0201-1E90-9864-16543DA950D7}"/>
              </a:ext>
            </a:extLst>
          </p:cNvPr>
          <p:cNvGrpSpPr/>
          <p:nvPr/>
        </p:nvGrpSpPr>
        <p:grpSpPr>
          <a:xfrm>
            <a:off x="5304856" y="1393881"/>
            <a:ext cx="6361551" cy="1711628"/>
            <a:chOff x="5304856" y="1393881"/>
            <a:chExt cx="6361551" cy="1711628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A8A7C702-BCF6-EA67-6A00-969ECEC24F4A}"/>
                </a:ext>
              </a:extLst>
            </p:cNvPr>
            <p:cNvSpPr/>
            <p:nvPr/>
          </p:nvSpPr>
          <p:spPr>
            <a:xfrm>
              <a:off x="5304856" y="1393881"/>
              <a:ext cx="2852713" cy="1711628"/>
            </a:xfrm>
            <a:custGeom>
              <a:avLst/>
              <a:gdLst>
                <a:gd name="connsiteX0" fmla="*/ 0 w 2852713"/>
                <a:gd name="connsiteY0" fmla="*/ 0 h 1711628"/>
                <a:gd name="connsiteX1" fmla="*/ 2852713 w 2852713"/>
                <a:gd name="connsiteY1" fmla="*/ 0 h 1711628"/>
                <a:gd name="connsiteX2" fmla="*/ 2852713 w 2852713"/>
                <a:gd name="connsiteY2" fmla="*/ 1711628 h 1711628"/>
                <a:gd name="connsiteX3" fmla="*/ 0 w 2852713"/>
                <a:gd name="connsiteY3" fmla="*/ 1711628 h 1711628"/>
                <a:gd name="connsiteX4" fmla="*/ 0 w 2852713"/>
                <a:gd name="connsiteY4" fmla="*/ 0 h 1711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52713" h="1711628">
                  <a:moveTo>
                    <a:pt x="0" y="0"/>
                  </a:moveTo>
                  <a:lnTo>
                    <a:pt x="2852713" y="0"/>
                  </a:lnTo>
                  <a:lnTo>
                    <a:pt x="2852713" y="1711628"/>
                  </a:lnTo>
                  <a:lnTo>
                    <a:pt x="0" y="171162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39785" tIns="146729" rIns="139785" bIns="146729" numCol="1" spcCol="1270" anchor="ctr" anchorCtr="0">
              <a:noAutofit/>
            </a:bodyPr>
            <a:lstStyle/>
            <a:p>
              <a:pPr marL="0" lvl="0" indent="0" algn="ctr" defTabSz="17780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000" kern="1200" err="1">
                  <a:latin typeface="Calibri Light" panose="020F0302020204030204"/>
                </a:rPr>
                <a:t>Ysgrifennu</a:t>
              </a:r>
              <a:r>
                <a:rPr lang="en-GB" sz="4000" kern="1200">
                  <a:latin typeface="Calibri Light" panose="020F0302020204030204"/>
                </a:rPr>
                <a:t> </a:t>
              </a:r>
              <a:r>
                <a:rPr lang="en-GB" sz="4000" kern="1200" err="1">
                  <a:latin typeface="Calibri Light" panose="020F0302020204030204"/>
                </a:rPr>
                <a:t>Academaidd</a:t>
              </a:r>
              <a:endParaRPr lang="en-GB" sz="4000" kern="120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99242B63-409D-DFDF-9783-E6FFF31B8F69}"/>
                </a:ext>
              </a:extLst>
            </p:cNvPr>
            <p:cNvSpPr/>
            <p:nvPr/>
          </p:nvSpPr>
          <p:spPr>
            <a:xfrm>
              <a:off x="8813694" y="1393881"/>
              <a:ext cx="2852713" cy="1711628"/>
            </a:xfrm>
            <a:custGeom>
              <a:avLst/>
              <a:gdLst>
                <a:gd name="connsiteX0" fmla="*/ 0 w 2852713"/>
                <a:gd name="connsiteY0" fmla="*/ 0 h 1711628"/>
                <a:gd name="connsiteX1" fmla="*/ 2852713 w 2852713"/>
                <a:gd name="connsiteY1" fmla="*/ 0 h 1711628"/>
                <a:gd name="connsiteX2" fmla="*/ 2852713 w 2852713"/>
                <a:gd name="connsiteY2" fmla="*/ 1711628 h 1711628"/>
                <a:gd name="connsiteX3" fmla="*/ 0 w 2852713"/>
                <a:gd name="connsiteY3" fmla="*/ 1711628 h 1711628"/>
                <a:gd name="connsiteX4" fmla="*/ 0 w 2852713"/>
                <a:gd name="connsiteY4" fmla="*/ 0 h 1711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52713" h="1711628">
                  <a:moveTo>
                    <a:pt x="0" y="0"/>
                  </a:moveTo>
                  <a:lnTo>
                    <a:pt x="2852713" y="0"/>
                  </a:lnTo>
                  <a:lnTo>
                    <a:pt x="2852713" y="1711628"/>
                  </a:lnTo>
                  <a:lnTo>
                    <a:pt x="0" y="17116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39785" tIns="146729" rIns="139785" bIns="146729" numCol="1" spcCol="1270" anchor="ctr" anchorCtr="0">
              <a:noAutofit/>
            </a:bodyPr>
            <a:lstStyle/>
            <a:p>
              <a:pPr marL="0" lvl="0" indent="0" algn="ctr" defTabSz="17780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000" kern="1200">
                  <a:latin typeface="Calibri Light" panose="020F0302020204030204"/>
                </a:rPr>
                <a:t>Academic Writing</a:t>
              </a:r>
              <a:endParaRPr lang="en-GB" sz="4000" kern="120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CBF463E-811B-0E11-6A41-537C4418BDEB}"/>
              </a:ext>
            </a:extLst>
          </p:cNvPr>
          <p:cNvGrpSpPr/>
          <p:nvPr/>
        </p:nvGrpSpPr>
        <p:grpSpPr>
          <a:xfrm>
            <a:off x="5304856" y="3761634"/>
            <a:ext cx="6361551" cy="1711628"/>
            <a:chOff x="5304856" y="3761634"/>
            <a:chExt cx="6361551" cy="1711628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63F099C-DADE-8833-0584-0893449D4419}"/>
                </a:ext>
              </a:extLst>
            </p:cNvPr>
            <p:cNvSpPr/>
            <p:nvPr/>
          </p:nvSpPr>
          <p:spPr>
            <a:xfrm>
              <a:off x="5304856" y="3761634"/>
              <a:ext cx="2852713" cy="1711628"/>
            </a:xfrm>
            <a:custGeom>
              <a:avLst/>
              <a:gdLst>
                <a:gd name="connsiteX0" fmla="*/ 0 w 2852713"/>
                <a:gd name="connsiteY0" fmla="*/ 0 h 1711628"/>
                <a:gd name="connsiteX1" fmla="*/ 2852713 w 2852713"/>
                <a:gd name="connsiteY1" fmla="*/ 0 h 1711628"/>
                <a:gd name="connsiteX2" fmla="*/ 2852713 w 2852713"/>
                <a:gd name="connsiteY2" fmla="*/ 1711628 h 1711628"/>
                <a:gd name="connsiteX3" fmla="*/ 0 w 2852713"/>
                <a:gd name="connsiteY3" fmla="*/ 1711628 h 1711628"/>
                <a:gd name="connsiteX4" fmla="*/ 0 w 2852713"/>
                <a:gd name="connsiteY4" fmla="*/ 0 h 1711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52713" h="1711628">
                  <a:moveTo>
                    <a:pt x="0" y="0"/>
                  </a:moveTo>
                  <a:lnTo>
                    <a:pt x="2852713" y="0"/>
                  </a:lnTo>
                  <a:lnTo>
                    <a:pt x="2852713" y="1711628"/>
                  </a:lnTo>
                  <a:lnTo>
                    <a:pt x="0" y="171162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39785" tIns="146729" rIns="139785" bIns="146729" numCol="1" spcCol="1270" anchor="ctr" anchorCtr="0">
              <a:noAutofit/>
            </a:bodyPr>
            <a:lstStyle/>
            <a:p>
              <a:pPr marL="0" lvl="0" indent="0" algn="ctr" defTabSz="17780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000" kern="1200" err="1">
                  <a:latin typeface="Calibri Light" panose="020F0302020204030204"/>
                </a:rPr>
                <a:t>Ffynonellau</a:t>
              </a:r>
              <a:r>
                <a:rPr lang="en-GB" sz="4000" kern="1200">
                  <a:latin typeface="Calibri Light" panose="020F0302020204030204"/>
                </a:rPr>
                <a:t> o </a:t>
              </a:r>
              <a:r>
                <a:rPr lang="en-GB" sz="4000" kern="1200" err="1">
                  <a:latin typeface="Calibri Light" panose="020F0302020204030204"/>
                </a:rPr>
                <a:t>ansawdd</a:t>
              </a:r>
              <a:endParaRPr lang="en-GB" sz="4000" kern="1200" err="1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3512B13-F6C7-EA4E-7713-69DBDF380F7C}"/>
                </a:ext>
              </a:extLst>
            </p:cNvPr>
            <p:cNvSpPr/>
            <p:nvPr/>
          </p:nvSpPr>
          <p:spPr>
            <a:xfrm>
              <a:off x="8813694" y="3761634"/>
              <a:ext cx="2852713" cy="1711628"/>
            </a:xfrm>
            <a:custGeom>
              <a:avLst/>
              <a:gdLst>
                <a:gd name="connsiteX0" fmla="*/ 0 w 2852713"/>
                <a:gd name="connsiteY0" fmla="*/ 0 h 1711628"/>
                <a:gd name="connsiteX1" fmla="*/ 2852713 w 2852713"/>
                <a:gd name="connsiteY1" fmla="*/ 0 h 1711628"/>
                <a:gd name="connsiteX2" fmla="*/ 2852713 w 2852713"/>
                <a:gd name="connsiteY2" fmla="*/ 1711628 h 1711628"/>
                <a:gd name="connsiteX3" fmla="*/ 0 w 2852713"/>
                <a:gd name="connsiteY3" fmla="*/ 1711628 h 1711628"/>
                <a:gd name="connsiteX4" fmla="*/ 0 w 2852713"/>
                <a:gd name="connsiteY4" fmla="*/ 0 h 1711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52713" h="1711628">
                  <a:moveTo>
                    <a:pt x="0" y="0"/>
                  </a:moveTo>
                  <a:lnTo>
                    <a:pt x="2852713" y="0"/>
                  </a:lnTo>
                  <a:lnTo>
                    <a:pt x="2852713" y="1711628"/>
                  </a:lnTo>
                  <a:lnTo>
                    <a:pt x="0" y="17116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39785" tIns="146729" rIns="139785" bIns="146729" numCol="1" spcCol="1270" anchor="ctr" anchorCtr="0">
              <a:noAutofit/>
            </a:bodyPr>
            <a:lstStyle/>
            <a:p>
              <a:pPr marL="0" lvl="0" indent="0" algn="ctr" defTabSz="17780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000" kern="1200">
                  <a:latin typeface="Calibri Light" panose="020F0302020204030204"/>
                </a:rPr>
                <a:t>Quality sources</a:t>
              </a:r>
              <a:endParaRPr lang="en-GB" sz="4000" kern="1200"/>
            </a:p>
          </p:txBody>
        </p:sp>
      </p:grpSp>
    </p:spTree>
    <p:extLst>
      <p:ext uri="{BB962C8B-B14F-4D97-AF65-F5344CB8AC3E}">
        <p14:creationId xmlns:p14="http://schemas.microsoft.com/office/powerpoint/2010/main" val="184020859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D1F13-0173-E2B9-4281-3C3356BB0D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57260"/>
          </a:xfrm>
        </p:spPr>
        <p:txBody>
          <a:bodyPr>
            <a:normAutofit fontScale="90000"/>
          </a:bodyPr>
          <a:lstStyle/>
          <a:p>
            <a:r>
              <a:rPr lang="en-GB" b="1" err="1">
                <a:solidFill>
                  <a:schemeClr val="bg1"/>
                </a:solidFill>
                <a:latin typeface="AkzidenzGrotesk"/>
              </a:rPr>
              <a:t>Rôl</a:t>
            </a:r>
            <a:r>
              <a:rPr lang="en-GB" b="1">
                <a:solidFill>
                  <a:schemeClr val="bg1"/>
                </a:solidFill>
                <a:latin typeface="AkzidenzGrotesk"/>
              </a:rPr>
              <a:t> AI / </a:t>
            </a:r>
            <a:r>
              <a:rPr lang="en-GB" b="1" i="1">
                <a:solidFill>
                  <a:schemeClr val="bg1"/>
                </a:solidFill>
                <a:latin typeface="AkzidenzGrotesk"/>
              </a:rPr>
              <a:t>Role of AI</a:t>
            </a:r>
            <a:endParaRPr lang="en-GB" b="1" i="1">
              <a:solidFill>
                <a:schemeClr val="bg1"/>
              </a:solidFill>
              <a:latin typeface="AkzidenzGrotesk" panose="02000903050000020004" pitchFamily="2" charset="0"/>
            </a:endParaRPr>
          </a:p>
        </p:txBody>
      </p:sp>
      <p:grpSp>
        <p:nvGrpSpPr>
          <p:cNvPr id="70" name="Google Shape;1199;p28">
            <a:extLst>
              <a:ext uri="{FF2B5EF4-FFF2-40B4-BE49-F238E27FC236}">
                <a16:creationId xmlns:a16="http://schemas.microsoft.com/office/drawing/2014/main" id="{A55A3DEA-1584-CAEB-8E23-709F7A58D7F9}"/>
              </a:ext>
            </a:extLst>
          </p:cNvPr>
          <p:cNvGrpSpPr/>
          <p:nvPr/>
        </p:nvGrpSpPr>
        <p:grpSpPr>
          <a:xfrm>
            <a:off x="6403124" y="1282631"/>
            <a:ext cx="4394917" cy="1127249"/>
            <a:chOff x="5164972" y="960720"/>
            <a:chExt cx="3531503" cy="712646"/>
          </a:xfrm>
        </p:grpSpPr>
        <p:grpSp>
          <p:nvGrpSpPr>
            <p:cNvPr id="71" name="Google Shape;1200;p28">
              <a:extLst>
                <a:ext uri="{FF2B5EF4-FFF2-40B4-BE49-F238E27FC236}">
                  <a16:creationId xmlns:a16="http://schemas.microsoft.com/office/drawing/2014/main" id="{9819B3B1-741E-EA36-682F-248839369DC0}"/>
                </a:ext>
              </a:extLst>
            </p:cNvPr>
            <p:cNvGrpSpPr/>
            <p:nvPr/>
          </p:nvGrpSpPr>
          <p:grpSpPr>
            <a:xfrm>
              <a:off x="6467475" y="960720"/>
              <a:ext cx="2229000" cy="711543"/>
              <a:chOff x="6467475" y="965982"/>
              <a:chExt cx="2229000" cy="711543"/>
            </a:xfrm>
          </p:grpSpPr>
          <p:sp>
            <p:nvSpPr>
              <p:cNvPr id="75" name="Google Shape;1201;p28">
                <a:extLst>
                  <a:ext uri="{FF2B5EF4-FFF2-40B4-BE49-F238E27FC236}">
                    <a16:creationId xmlns:a16="http://schemas.microsoft.com/office/drawing/2014/main" id="{399BE17A-B940-2E69-1BBE-880760C841FE}"/>
                  </a:ext>
                </a:extLst>
              </p:cNvPr>
              <p:cNvSpPr/>
              <p:nvPr/>
            </p:nvSpPr>
            <p:spPr>
              <a:xfrm>
                <a:off x="6467475" y="1054425"/>
                <a:ext cx="2229000" cy="623100"/>
              </a:xfrm>
              <a:prstGeom prst="rect">
                <a:avLst/>
              </a:pr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" name="Google Shape;1202;p28">
                <a:extLst>
                  <a:ext uri="{FF2B5EF4-FFF2-40B4-BE49-F238E27FC236}">
                    <a16:creationId xmlns:a16="http://schemas.microsoft.com/office/drawing/2014/main" id="{87DA8762-62C9-FEF6-CDDC-EF96FEBD4585}"/>
                  </a:ext>
                </a:extLst>
              </p:cNvPr>
              <p:cNvSpPr txBox="1"/>
              <p:nvPr/>
            </p:nvSpPr>
            <p:spPr>
              <a:xfrm>
                <a:off x="6587443" y="965982"/>
                <a:ext cx="2006358" cy="70197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algn="r"/>
                <a:r>
                  <a:rPr lang="en" sz="1200">
                    <a:latin typeface="Fira Sans"/>
                    <a:ea typeface="Fira Sans"/>
                    <a:cs typeface="Fira Sans"/>
                    <a:sym typeface="Fira Sans"/>
                  </a:rPr>
                  <a:t>AI Can suggest a structure – but you'll need to check does it include all the necessary sections </a:t>
                </a:r>
                <a:endParaRPr lang="en" sz="1200">
                  <a:latin typeface="Fira Sans"/>
                  <a:ea typeface="Fira Sans"/>
                  <a:cs typeface="Fira Sans"/>
                </a:endParaRPr>
              </a:p>
            </p:txBody>
          </p:sp>
        </p:grpSp>
        <p:grpSp>
          <p:nvGrpSpPr>
            <p:cNvPr id="72" name="Google Shape;1203;p28">
              <a:extLst>
                <a:ext uri="{FF2B5EF4-FFF2-40B4-BE49-F238E27FC236}">
                  <a16:creationId xmlns:a16="http://schemas.microsoft.com/office/drawing/2014/main" id="{195B40AF-E118-EDCF-B48C-79C2B5F31E8F}"/>
                </a:ext>
              </a:extLst>
            </p:cNvPr>
            <p:cNvGrpSpPr/>
            <p:nvPr/>
          </p:nvGrpSpPr>
          <p:grpSpPr>
            <a:xfrm>
              <a:off x="5164972" y="1048060"/>
              <a:ext cx="1414566" cy="625306"/>
              <a:chOff x="5164972" y="1048060"/>
              <a:chExt cx="1414566" cy="625306"/>
            </a:xfrm>
          </p:grpSpPr>
          <p:sp>
            <p:nvSpPr>
              <p:cNvPr id="73" name="Google Shape;1204;p28">
                <a:extLst>
                  <a:ext uri="{FF2B5EF4-FFF2-40B4-BE49-F238E27FC236}">
                    <a16:creationId xmlns:a16="http://schemas.microsoft.com/office/drawing/2014/main" id="{3BD1B0A5-5655-FA55-C568-39E14BAFBA1F}"/>
                  </a:ext>
                </a:extLst>
              </p:cNvPr>
              <p:cNvSpPr/>
              <p:nvPr/>
            </p:nvSpPr>
            <p:spPr>
              <a:xfrm>
                <a:off x="5164972" y="1048060"/>
                <a:ext cx="1414566" cy="625306"/>
              </a:xfrm>
              <a:custGeom>
                <a:avLst/>
                <a:gdLst/>
                <a:ahLst/>
                <a:cxnLst/>
                <a:rect l="l" t="t" r="r" b="b"/>
                <a:pathLst>
                  <a:path w="79919" h="35328" extrusionOk="0">
                    <a:moveTo>
                      <a:pt x="0" y="0"/>
                    </a:moveTo>
                    <a:lnTo>
                      <a:pt x="0" y="35327"/>
                    </a:lnTo>
                    <a:lnTo>
                      <a:pt x="75450" y="35327"/>
                    </a:lnTo>
                    <a:cubicBezTo>
                      <a:pt x="77896" y="35327"/>
                      <a:pt x="79919" y="33305"/>
                      <a:pt x="79919" y="30728"/>
                    </a:cubicBezTo>
                    <a:lnTo>
                      <a:pt x="79919" y="4632"/>
                    </a:lnTo>
                    <a:cubicBezTo>
                      <a:pt x="79919" y="2055"/>
                      <a:pt x="77896" y="0"/>
                      <a:pt x="75450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" name="Google Shape;1205;p28">
                <a:extLst>
                  <a:ext uri="{FF2B5EF4-FFF2-40B4-BE49-F238E27FC236}">
                    <a16:creationId xmlns:a16="http://schemas.microsoft.com/office/drawing/2014/main" id="{1AF83821-EBB7-9FB3-0BAF-D1F93CE6C4B4}"/>
                  </a:ext>
                </a:extLst>
              </p:cNvPr>
              <p:cNvSpPr/>
              <p:nvPr/>
            </p:nvSpPr>
            <p:spPr>
              <a:xfrm>
                <a:off x="5395925" y="1205953"/>
                <a:ext cx="1113900" cy="301200"/>
              </a:xfrm>
              <a:prstGeom prst="roundRect">
                <a:avLst>
                  <a:gd name="adj" fmla="val 0"/>
                </a:avLst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algn="r"/>
                <a:r>
                  <a:rPr lang="en" sz="1700">
                    <a:solidFill>
                      <a:srgbClr val="FFFFFF"/>
                    </a:solidFill>
                    <a:latin typeface="Fira Sans Extra Condensed Medium"/>
                    <a:sym typeface="Fira Sans Extra Condensed Medium"/>
                  </a:rPr>
                  <a:t>Can suggest structure</a:t>
                </a:r>
                <a:endParaRPr lang="en" sz="1700">
                  <a:solidFill>
                    <a:srgbClr val="FFFFFF"/>
                  </a:solidFill>
                  <a:latin typeface="Fira Sans Extra Condensed Medium"/>
                </a:endParaRPr>
              </a:p>
            </p:txBody>
          </p:sp>
        </p:grpSp>
      </p:grpSp>
      <p:grpSp>
        <p:nvGrpSpPr>
          <p:cNvPr id="77" name="Google Shape;1206;p28">
            <a:extLst>
              <a:ext uri="{FF2B5EF4-FFF2-40B4-BE49-F238E27FC236}">
                <a16:creationId xmlns:a16="http://schemas.microsoft.com/office/drawing/2014/main" id="{81DC4A6C-AD18-E045-8A05-0CEF72F49599}"/>
              </a:ext>
            </a:extLst>
          </p:cNvPr>
          <p:cNvGrpSpPr/>
          <p:nvPr/>
        </p:nvGrpSpPr>
        <p:grpSpPr>
          <a:xfrm>
            <a:off x="6403124" y="2714905"/>
            <a:ext cx="4341993" cy="1137923"/>
            <a:chOff x="5164972" y="2220845"/>
            <a:chExt cx="3531503" cy="625306"/>
          </a:xfrm>
        </p:grpSpPr>
        <p:grpSp>
          <p:nvGrpSpPr>
            <p:cNvPr id="78" name="Google Shape;1207;p28">
              <a:extLst>
                <a:ext uri="{FF2B5EF4-FFF2-40B4-BE49-F238E27FC236}">
                  <a16:creationId xmlns:a16="http://schemas.microsoft.com/office/drawing/2014/main" id="{900B10E4-326F-ACAD-83C3-07D3C873A18F}"/>
                </a:ext>
              </a:extLst>
            </p:cNvPr>
            <p:cNvGrpSpPr/>
            <p:nvPr/>
          </p:nvGrpSpPr>
          <p:grpSpPr>
            <a:xfrm>
              <a:off x="6467475" y="2221947"/>
              <a:ext cx="2229000" cy="623100"/>
              <a:chOff x="6467475" y="2216475"/>
              <a:chExt cx="2229000" cy="623100"/>
            </a:xfrm>
          </p:grpSpPr>
          <p:sp>
            <p:nvSpPr>
              <p:cNvPr id="82" name="Google Shape;1208;p28">
                <a:extLst>
                  <a:ext uri="{FF2B5EF4-FFF2-40B4-BE49-F238E27FC236}">
                    <a16:creationId xmlns:a16="http://schemas.microsoft.com/office/drawing/2014/main" id="{F51F846F-B541-80DB-DF58-49EE8A9B6A1D}"/>
                  </a:ext>
                </a:extLst>
              </p:cNvPr>
              <p:cNvSpPr/>
              <p:nvPr/>
            </p:nvSpPr>
            <p:spPr>
              <a:xfrm>
                <a:off x="6467475" y="2216475"/>
                <a:ext cx="2229000" cy="623100"/>
              </a:xfrm>
              <a:prstGeom prst="rect">
                <a:avLst/>
              </a:pr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" name="Google Shape;1209;p28">
                <a:extLst>
                  <a:ext uri="{FF2B5EF4-FFF2-40B4-BE49-F238E27FC236}">
                    <a16:creationId xmlns:a16="http://schemas.microsoft.com/office/drawing/2014/main" id="{AB2FBF75-7F8C-F503-4CE2-F129117E2D54}"/>
                  </a:ext>
                </a:extLst>
              </p:cNvPr>
              <p:cNvSpPr txBox="1"/>
              <p:nvPr/>
            </p:nvSpPr>
            <p:spPr>
              <a:xfrm>
                <a:off x="6611294" y="2232975"/>
                <a:ext cx="2079600" cy="590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algn="r"/>
                <a:r>
                  <a:rPr lang="en" sz="1200">
                    <a:latin typeface="Fira Sans"/>
                    <a:ea typeface="Fira Sans"/>
                    <a:cs typeface="Fira Sans"/>
                    <a:sym typeface="Fira Sans"/>
                  </a:rPr>
                  <a:t>You must be the original author of any writing! </a:t>
                </a:r>
                <a:endParaRPr lang="en" sz="1200">
                  <a:latin typeface="Fira Sans"/>
                  <a:ea typeface="Fira Sans"/>
                  <a:cs typeface="Fira Sans"/>
                </a:endParaRPr>
              </a:p>
            </p:txBody>
          </p:sp>
        </p:grpSp>
        <p:grpSp>
          <p:nvGrpSpPr>
            <p:cNvPr id="79" name="Google Shape;1210;p28">
              <a:extLst>
                <a:ext uri="{FF2B5EF4-FFF2-40B4-BE49-F238E27FC236}">
                  <a16:creationId xmlns:a16="http://schemas.microsoft.com/office/drawing/2014/main" id="{775812CE-31CC-AE61-5AB1-F3143E108EAD}"/>
                </a:ext>
              </a:extLst>
            </p:cNvPr>
            <p:cNvGrpSpPr/>
            <p:nvPr/>
          </p:nvGrpSpPr>
          <p:grpSpPr>
            <a:xfrm>
              <a:off x="5164972" y="2220845"/>
              <a:ext cx="1414566" cy="625306"/>
              <a:chOff x="5164972" y="2220845"/>
              <a:chExt cx="1414566" cy="625306"/>
            </a:xfrm>
          </p:grpSpPr>
          <p:sp>
            <p:nvSpPr>
              <p:cNvPr id="80" name="Google Shape;1211;p28">
                <a:extLst>
                  <a:ext uri="{FF2B5EF4-FFF2-40B4-BE49-F238E27FC236}">
                    <a16:creationId xmlns:a16="http://schemas.microsoft.com/office/drawing/2014/main" id="{A672FE72-37CD-64FD-826F-886E74E2858F}"/>
                  </a:ext>
                </a:extLst>
              </p:cNvPr>
              <p:cNvSpPr/>
              <p:nvPr/>
            </p:nvSpPr>
            <p:spPr>
              <a:xfrm>
                <a:off x="5164972" y="2220845"/>
                <a:ext cx="1414566" cy="625306"/>
              </a:xfrm>
              <a:custGeom>
                <a:avLst/>
                <a:gdLst/>
                <a:ahLst/>
                <a:cxnLst/>
                <a:rect l="l" t="t" r="r" b="b"/>
                <a:pathLst>
                  <a:path w="79919" h="35328" extrusionOk="0">
                    <a:moveTo>
                      <a:pt x="0" y="0"/>
                    </a:moveTo>
                    <a:lnTo>
                      <a:pt x="0" y="35328"/>
                    </a:lnTo>
                    <a:lnTo>
                      <a:pt x="75450" y="35328"/>
                    </a:lnTo>
                    <a:cubicBezTo>
                      <a:pt x="77896" y="35328"/>
                      <a:pt x="79919" y="33305"/>
                      <a:pt x="79919" y="30728"/>
                    </a:cubicBezTo>
                    <a:lnTo>
                      <a:pt x="79919" y="4632"/>
                    </a:lnTo>
                    <a:cubicBezTo>
                      <a:pt x="79919" y="2186"/>
                      <a:pt x="77896" y="0"/>
                      <a:pt x="75450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" name="Google Shape;1212;p28">
                <a:extLst>
                  <a:ext uri="{FF2B5EF4-FFF2-40B4-BE49-F238E27FC236}">
                    <a16:creationId xmlns:a16="http://schemas.microsoft.com/office/drawing/2014/main" id="{231A89C2-BDB5-1F16-CB95-84E1DC268579}"/>
                  </a:ext>
                </a:extLst>
              </p:cNvPr>
              <p:cNvSpPr/>
              <p:nvPr/>
            </p:nvSpPr>
            <p:spPr>
              <a:xfrm>
                <a:off x="5395925" y="2387267"/>
                <a:ext cx="1113900" cy="301200"/>
              </a:xfrm>
              <a:prstGeom prst="roundRect">
                <a:avLst>
                  <a:gd name="adj" fmla="val 0"/>
                </a:avLst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algn="r"/>
                <a:r>
                  <a:rPr lang="en" sz="1700">
                    <a:solidFill>
                      <a:srgbClr val="FFFFFF"/>
                    </a:solidFill>
                    <a:latin typeface="Fira Sans Extra Condensed Medium"/>
                  </a:rPr>
                  <a:t>Can NOT write </a:t>
                </a:r>
                <a:endParaRPr lang="en-US">
                  <a:solidFill>
                    <a:srgbClr val="FFFFFF"/>
                  </a:solidFill>
                  <a:latin typeface="Calibri"/>
                  <a:ea typeface="Calibri"/>
                  <a:cs typeface="Calibri"/>
                </a:endParaRPr>
              </a:p>
            </p:txBody>
          </p:sp>
        </p:grpSp>
      </p:grpSp>
      <p:grpSp>
        <p:nvGrpSpPr>
          <p:cNvPr id="84" name="Google Shape;1213;p28">
            <a:extLst>
              <a:ext uri="{FF2B5EF4-FFF2-40B4-BE49-F238E27FC236}">
                <a16:creationId xmlns:a16="http://schemas.microsoft.com/office/drawing/2014/main" id="{37FEF6C9-0186-69DF-9ED0-8E1CB5C19E8A}"/>
              </a:ext>
            </a:extLst>
          </p:cNvPr>
          <p:cNvGrpSpPr/>
          <p:nvPr/>
        </p:nvGrpSpPr>
        <p:grpSpPr>
          <a:xfrm>
            <a:off x="6403124" y="4012731"/>
            <a:ext cx="4376630" cy="1052590"/>
            <a:chOff x="5164972" y="3407836"/>
            <a:chExt cx="3531503" cy="623100"/>
          </a:xfrm>
        </p:grpSpPr>
        <p:grpSp>
          <p:nvGrpSpPr>
            <p:cNvPr id="85" name="Google Shape;1214;p28">
              <a:extLst>
                <a:ext uri="{FF2B5EF4-FFF2-40B4-BE49-F238E27FC236}">
                  <a16:creationId xmlns:a16="http://schemas.microsoft.com/office/drawing/2014/main" id="{0D92CD76-BB9E-010E-F81C-47ACB7A18401}"/>
                </a:ext>
              </a:extLst>
            </p:cNvPr>
            <p:cNvGrpSpPr/>
            <p:nvPr/>
          </p:nvGrpSpPr>
          <p:grpSpPr>
            <a:xfrm>
              <a:off x="6467475" y="3407836"/>
              <a:ext cx="2229000" cy="623100"/>
              <a:chOff x="6467475" y="3406937"/>
              <a:chExt cx="2229000" cy="623100"/>
            </a:xfrm>
          </p:grpSpPr>
          <p:sp>
            <p:nvSpPr>
              <p:cNvPr id="89" name="Google Shape;1215;p28">
                <a:extLst>
                  <a:ext uri="{FF2B5EF4-FFF2-40B4-BE49-F238E27FC236}">
                    <a16:creationId xmlns:a16="http://schemas.microsoft.com/office/drawing/2014/main" id="{E6A29F7E-C401-B56C-05A1-7204253A6D14}"/>
                  </a:ext>
                </a:extLst>
              </p:cNvPr>
              <p:cNvSpPr/>
              <p:nvPr/>
            </p:nvSpPr>
            <p:spPr>
              <a:xfrm>
                <a:off x="6467475" y="3406937"/>
                <a:ext cx="2229000" cy="623100"/>
              </a:xfrm>
              <a:prstGeom prst="rect">
                <a:avLst/>
              </a:pr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" name="Google Shape;1216;p28">
                <a:extLst>
                  <a:ext uri="{FF2B5EF4-FFF2-40B4-BE49-F238E27FC236}">
                    <a16:creationId xmlns:a16="http://schemas.microsoft.com/office/drawing/2014/main" id="{FDA756A4-A35A-88C0-BE5E-703D85CC7618}"/>
                  </a:ext>
                </a:extLst>
              </p:cNvPr>
              <p:cNvSpPr txBox="1"/>
              <p:nvPr/>
            </p:nvSpPr>
            <p:spPr>
              <a:xfrm>
                <a:off x="6477143" y="3439840"/>
                <a:ext cx="2079600" cy="590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algn="r"/>
                <a:r>
                  <a:rPr lang="en" sz="1200">
                    <a:latin typeface="Fira Sans"/>
                    <a:ea typeface="Fira Sans"/>
                    <a:cs typeface="Fira Sans"/>
                    <a:sym typeface="Fira Sans"/>
                  </a:rPr>
                  <a:t>AI acknowledgement to be included in every assignment</a:t>
                </a:r>
                <a:endParaRPr lang="en" sz="1200">
                  <a:latin typeface="Fira Sans"/>
                  <a:ea typeface="Fira Sans"/>
                  <a:cs typeface="Fira Sans"/>
                </a:endParaRPr>
              </a:p>
            </p:txBody>
          </p:sp>
        </p:grpSp>
        <p:grpSp>
          <p:nvGrpSpPr>
            <p:cNvPr id="86" name="Google Shape;1217;p28">
              <a:extLst>
                <a:ext uri="{FF2B5EF4-FFF2-40B4-BE49-F238E27FC236}">
                  <a16:creationId xmlns:a16="http://schemas.microsoft.com/office/drawing/2014/main" id="{D2C8FCED-CAD2-A3B6-61BA-8AA7CFC49CB3}"/>
                </a:ext>
              </a:extLst>
            </p:cNvPr>
            <p:cNvGrpSpPr/>
            <p:nvPr/>
          </p:nvGrpSpPr>
          <p:grpSpPr>
            <a:xfrm>
              <a:off x="5164972" y="3407883"/>
              <a:ext cx="1414566" cy="623005"/>
              <a:chOff x="5164972" y="3407883"/>
              <a:chExt cx="1414566" cy="623005"/>
            </a:xfrm>
          </p:grpSpPr>
          <p:sp>
            <p:nvSpPr>
              <p:cNvPr id="87" name="Google Shape;1218;p28">
                <a:extLst>
                  <a:ext uri="{FF2B5EF4-FFF2-40B4-BE49-F238E27FC236}">
                    <a16:creationId xmlns:a16="http://schemas.microsoft.com/office/drawing/2014/main" id="{CD429C88-DE57-F4D8-4978-19C1D7147FE9}"/>
                  </a:ext>
                </a:extLst>
              </p:cNvPr>
              <p:cNvSpPr/>
              <p:nvPr/>
            </p:nvSpPr>
            <p:spPr>
              <a:xfrm>
                <a:off x="5164972" y="3407883"/>
                <a:ext cx="1414566" cy="623005"/>
              </a:xfrm>
              <a:custGeom>
                <a:avLst/>
                <a:gdLst/>
                <a:ahLst/>
                <a:cxnLst/>
                <a:rect l="l" t="t" r="r" b="b"/>
                <a:pathLst>
                  <a:path w="79919" h="35198" extrusionOk="0">
                    <a:moveTo>
                      <a:pt x="0" y="1"/>
                    </a:moveTo>
                    <a:lnTo>
                      <a:pt x="0" y="35198"/>
                    </a:lnTo>
                    <a:lnTo>
                      <a:pt x="75450" y="35198"/>
                    </a:lnTo>
                    <a:cubicBezTo>
                      <a:pt x="77896" y="35198"/>
                      <a:pt x="79919" y="33175"/>
                      <a:pt x="79919" y="30729"/>
                    </a:cubicBezTo>
                    <a:lnTo>
                      <a:pt x="79919" y="4470"/>
                    </a:lnTo>
                    <a:cubicBezTo>
                      <a:pt x="79919" y="2023"/>
                      <a:pt x="77896" y="1"/>
                      <a:pt x="7545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" name="Google Shape;1219;p28">
                <a:extLst>
                  <a:ext uri="{FF2B5EF4-FFF2-40B4-BE49-F238E27FC236}">
                    <a16:creationId xmlns:a16="http://schemas.microsoft.com/office/drawing/2014/main" id="{65F2D560-F5C6-FA86-A40F-E385F98A1F0C}"/>
                  </a:ext>
                </a:extLst>
              </p:cNvPr>
              <p:cNvSpPr/>
              <p:nvPr/>
            </p:nvSpPr>
            <p:spPr>
              <a:xfrm>
                <a:off x="5166750" y="3561530"/>
                <a:ext cx="1287178" cy="317603"/>
              </a:xfrm>
              <a:prstGeom prst="roundRect">
                <a:avLst>
                  <a:gd name="adj" fmla="val 0"/>
                </a:avLst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algn="r"/>
                <a:r>
                  <a:rPr lang="en" sz="1700" err="1">
                    <a:solidFill>
                      <a:srgbClr val="FFFFFF"/>
                    </a:solidFill>
                    <a:latin typeface="Fira Sans Extra Condensed Medium"/>
                  </a:rPr>
                  <a:t>Acknowlegde</a:t>
                </a:r>
              </a:p>
            </p:txBody>
          </p:sp>
        </p:grpSp>
      </p:grpSp>
      <p:grpSp>
        <p:nvGrpSpPr>
          <p:cNvPr id="91" name="Google Shape;1220;p28">
            <a:extLst>
              <a:ext uri="{FF2B5EF4-FFF2-40B4-BE49-F238E27FC236}">
                <a16:creationId xmlns:a16="http://schemas.microsoft.com/office/drawing/2014/main" id="{3F48F2DF-D699-3B94-850D-501D888610F7}"/>
              </a:ext>
            </a:extLst>
          </p:cNvPr>
          <p:cNvGrpSpPr/>
          <p:nvPr/>
        </p:nvGrpSpPr>
        <p:grpSpPr>
          <a:xfrm>
            <a:off x="1085752" y="3088144"/>
            <a:ext cx="3736573" cy="950888"/>
            <a:chOff x="457200" y="2621794"/>
            <a:chExt cx="3521828" cy="625306"/>
          </a:xfrm>
        </p:grpSpPr>
        <p:grpSp>
          <p:nvGrpSpPr>
            <p:cNvPr id="92" name="Google Shape;1221;p28">
              <a:extLst>
                <a:ext uri="{FF2B5EF4-FFF2-40B4-BE49-F238E27FC236}">
                  <a16:creationId xmlns:a16="http://schemas.microsoft.com/office/drawing/2014/main" id="{A413FF42-410B-942A-1410-900F3C38EBF9}"/>
                </a:ext>
              </a:extLst>
            </p:cNvPr>
            <p:cNvGrpSpPr/>
            <p:nvPr/>
          </p:nvGrpSpPr>
          <p:grpSpPr>
            <a:xfrm>
              <a:off x="457200" y="2622897"/>
              <a:ext cx="2229000" cy="623100"/>
              <a:chOff x="457200" y="2616525"/>
              <a:chExt cx="2229000" cy="623100"/>
            </a:xfrm>
          </p:grpSpPr>
          <p:sp>
            <p:nvSpPr>
              <p:cNvPr id="96" name="Google Shape;1222;p28">
                <a:extLst>
                  <a:ext uri="{FF2B5EF4-FFF2-40B4-BE49-F238E27FC236}">
                    <a16:creationId xmlns:a16="http://schemas.microsoft.com/office/drawing/2014/main" id="{567BDE61-7158-ECF1-7CB5-7ADCB7E4A72B}"/>
                  </a:ext>
                </a:extLst>
              </p:cNvPr>
              <p:cNvSpPr/>
              <p:nvPr/>
            </p:nvSpPr>
            <p:spPr>
              <a:xfrm>
                <a:off x="457200" y="2616525"/>
                <a:ext cx="2229000" cy="623100"/>
              </a:xfrm>
              <a:prstGeom prst="rect">
                <a:avLst/>
              </a:pr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" name="Google Shape;1223;p28">
                <a:extLst>
                  <a:ext uri="{FF2B5EF4-FFF2-40B4-BE49-F238E27FC236}">
                    <a16:creationId xmlns:a16="http://schemas.microsoft.com/office/drawing/2014/main" id="{0F6574AC-71B8-73F0-A08A-FBB202C5A3EA}"/>
                  </a:ext>
                </a:extLst>
              </p:cNvPr>
              <p:cNvSpPr txBox="1"/>
              <p:nvPr/>
            </p:nvSpPr>
            <p:spPr>
              <a:xfrm>
                <a:off x="481672" y="2633025"/>
                <a:ext cx="2079600" cy="590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r>
                  <a:rPr lang="en" sz="1200">
                    <a:latin typeface="Fira Sans"/>
                    <a:ea typeface="Fira Sans"/>
                    <a:cs typeface="Fira Sans"/>
                    <a:sym typeface="Fira Sans"/>
                  </a:rPr>
                  <a:t>Grammarly / </a:t>
                </a:r>
                <a:r>
                  <a:rPr lang="en" sz="1200" err="1">
                    <a:latin typeface="Fira Sans"/>
                    <a:ea typeface="Fira Sans"/>
                    <a:cs typeface="Fira Sans"/>
                    <a:sym typeface="Fira Sans"/>
                  </a:rPr>
                  <a:t>Cysill</a:t>
                </a:r>
                <a:r>
                  <a:rPr lang="en" sz="1200">
                    <a:latin typeface="Fira Sans"/>
                    <a:ea typeface="Fira Sans"/>
                    <a:cs typeface="Fira Sans"/>
                    <a:sym typeface="Fira Sans"/>
                  </a:rPr>
                  <a:t> used to correct spellings / sentence structure from YOUR writing</a:t>
                </a:r>
                <a:endParaRPr lang="en" sz="1200">
                  <a:latin typeface="Fira Sans"/>
                  <a:ea typeface="Fira Sans"/>
                  <a:cs typeface="Fira Sans"/>
                </a:endParaRPr>
              </a:p>
            </p:txBody>
          </p:sp>
        </p:grpSp>
        <p:grpSp>
          <p:nvGrpSpPr>
            <p:cNvPr id="93" name="Google Shape;1224;p28">
              <a:extLst>
                <a:ext uri="{FF2B5EF4-FFF2-40B4-BE49-F238E27FC236}">
                  <a16:creationId xmlns:a16="http://schemas.microsoft.com/office/drawing/2014/main" id="{AFAE61EE-DA27-4E14-EDAE-66955C9922BE}"/>
                </a:ext>
              </a:extLst>
            </p:cNvPr>
            <p:cNvGrpSpPr/>
            <p:nvPr/>
          </p:nvGrpSpPr>
          <p:grpSpPr>
            <a:xfrm>
              <a:off x="2564462" y="2621794"/>
              <a:ext cx="1414566" cy="625306"/>
              <a:chOff x="2564462" y="2621794"/>
              <a:chExt cx="1414566" cy="625306"/>
            </a:xfrm>
          </p:grpSpPr>
          <p:sp>
            <p:nvSpPr>
              <p:cNvPr id="94" name="Google Shape;1225;p28">
                <a:extLst>
                  <a:ext uri="{FF2B5EF4-FFF2-40B4-BE49-F238E27FC236}">
                    <a16:creationId xmlns:a16="http://schemas.microsoft.com/office/drawing/2014/main" id="{B3A8FB00-6476-3C25-0180-58745CB8317C}"/>
                  </a:ext>
                </a:extLst>
              </p:cNvPr>
              <p:cNvSpPr/>
              <p:nvPr/>
            </p:nvSpPr>
            <p:spPr>
              <a:xfrm>
                <a:off x="2564462" y="2621794"/>
                <a:ext cx="1414566" cy="625306"/>
              </a:xfrm>
              <a:custGeom>
                <a:avLst/>
                <a:gdLst/>
                <a:ahLst/>
                <a:cxnLst/>
                <a:rect l="l" t="t" r="r" b="b"/>
                <a:pathLst>
                  <a:path w="79919" h="35328" extrusionOk="0">
                    <a:moveTo>
                      <a:pt x="4502" y="1"/>
                    </a:moveTo>
                    <a:cubicBezTo>
                      <a:pt x="2056" y="1"/>
                      <a:pt x="0" y="2023"/>
                      <a:pt x="0" y="4600"/>
                    </a:cubicBezTo>
                    <a:lnTo>
                      <a:pt x="0" y="30696"/>
                    </a:lnTo>
                    <a:cubicBezTo>
                      <a:pt x="0" y="33306"/>
                      <a:pt x="2056" y="35328"/>
                      <a:pt x="4502" y="35328"/>
                    </a:cubicBezTo>
                    <a:lnTo>
                      <a:pt x="79919" y="35328"/>
                    </a:lnTo>
                    <a:lnTo>
                      <a:pt x="79919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" name="Google Shape;1226;p28">
                <a:extLst>
                  <a:ext uri="{FF2B5EF4-FFF2-40B4-BE49-F238E27FC236}">
                    <a16:creationId xmlns:a16="http://schemas.microsoft.com/office/drawing/2014/main" id="{1C374F91-2FF5-84A9-7C00-9BFF385395AB}"/>
                  </a:ext>
                </a:extLst>
              </p:cNvPr>
              <p:cNvSpPr/>
              <p:nvPr/>
            </p:nvSpPr>
            <p:spPr>
              <a:xfrm>
                <a:off x="2624150" y="2789116"/>
                <a:ext cx="1113900" cy="301200"/>
              </a:xfrm>
              <a:prstGeom prst="roundRect">
                <a:avLst>
                  <a:gd name="adj" fmla="val 0"/>
                </a:avLst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r>
                  <a:rPr lang="en" sz="1700">
                    <a:solidFill>
                      <a:srgbClr val="FFFFFF"/>
                    </a:solidFill>
                    <a:latin typeface="Fira Sans Extra Condensed Medium"/>
                  </a:rPr>
                  <a:t>AI can edit</a:t>
                </a:r>
              </a:p>
            </p:txBody>
          </p:sp>
        </p:grpSp>
      </p:grpSp>
      <p:grpSp>
        <p:nvGrpSpPr>
          <p:cNvPr id="98" name="Google Shape;1227;p28">
            <a:extLst>
              <a:ext uri="{FF2B5EF4-FFF2-40B4-BE49-F238E27FC236}">
                <a16:creationId xmlns:a16="http://schemas.microsoft.com/office/drawing/2014/main" id="{0E8067BE-7233-D2B0-8DF8-9A4CFD47B1C5}"/>
              </a:ext>
            </a:extLst>
          </p:cNvPr>
          <p:cNvGrpSpPr/>
          <p:nvPr/>
        </p:nvGrpSpPr>
        <p:grpSpPr>
          <a:xfrm>
            <a:off x="1012485" y="4388934"/>
            <a:ext cx="3886040" cy="931954"/>
            <a:chOff x="434602" y="3781886"/>
            <a:chExt cx="3544426" cy="650089"/>
          </a:xfrm>
        </p:grpSpPr>
        <p:grpSp>
          <p:nvGrpSpPr>
            <p:cNvPr id="99" name="Google Shape;1228;p28">
              <a:extLst>
                <a:ext uri="{FF2B5EF4-FFF2-40B4-BE49-F238E27FC236}">
                  <a16:creationId xmlns:a16="http://schemas.microsoft.com/office/drawing/2014/main" id="{42BD149D-6A5C-3FD4-5412-9F2AA7945D82}"/>
                </a:ext>
              </a:extLst>
            </p:cNvPr>
            <p:cNvGrpSpPr/>
            <p:nvPr/>
          </p:nvGrpSpPr>
          <p:grpSpPr>
            <a:xfrm>
              <a:off x="434602" y="3781886"/>
              <a:ext cx="2251598" cy="650089"/>
              <a:chOff x="434602" y="3780161"/>
              <a:chExt cx="2251598" cy="650089"/>
            </a:xfrm>
          </p:grpSpPr>
          <p:sp>
            <p:nvSpPr>
              <p:cNvPr id="103" name="Google Shape;1229;p28">
                <a:extLst>
                  <a:ext uri="{FF2B5EF4-FFF2-40B4-BE49-F238E27FC236}">
                    <a16:creationId xmlns:a16="http://schemas.microsoft.com/office/drawing/2014/main" id="{49C3F92B-CDF6-5975-3EEF-58291D23728C}"/>
                  </a:ext>
                </a:extLst>
              </p:cNvPr>
              <p:cNvSpPr/>
              <p:nvPr/>
            </p:nvSpPr>
            <p:spPr>
              <a:xfrm>
                <a:off x="457200" y="3807150"/>
                <a:ext cx="2229000" cy="623100"/>
              </a:xfrm>
              <a:prstGeom prst="rect">
                <a:avLst/>
              </a:pr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" name="Google Shape;1230;p28">
                <a:extLst>
                  <a:ext uri="{FF2B5EF4-FFF2-40B4-BE49-F238E27FC236}">
                    <a16:creationId xmlns:a16="http://schemas.microsoft.com/office/drawing/2014/main" id="{32F6CED3-952D-BA97-0A71-896FE2012ACC}"/>
                  </a:ext>
                </a:extLst>
              </p:cNvPr>
              <p:cNvSpPr txBox="1"/>
              <p:nvPr/>
            </p:nvSpPr>
            <p:spPr>
              <a:xfrm>
                <a:off x="434602" y="3780161"/>
                <a:ext cx="2130147" cy="63842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r>
                  <a:rPr lang="en" sz="1200">
                    <a:latin typeface="Fira Sans"/>
                    <a:ea typeface="Fira Sans"/>
                    <a:cs typeface="Fira Sans"/>
                  </a:rPr>
                  <a:t>Can't avoid AI – so use it wisely and correctly!</a:t>
                </a:r>
              </a:p>
            </p:txBody>
          </p:sp>
        </p:grpSp>
        <p:grpSp>
          <p:nvGrpSpPr>
            <p:cNvPr id="100" name="Google Shape;1231;p28">
              <a:extLst>
                <a:ext uri="{FF2B5EF4-FFF2-40B4-BE49-F238E27FC236}">
                  <a16:creationId xmlns:a16="http://schemas.microsoft.com/office/drawing/2014/main" id="{C413A5A5-9E5B-3751-5C81-F267C7A6E399}"/>
                </a:ext>
              </a:extLst>
            </p:cNvPr>
            <p:cNvGrpSpPr/>
            <p:nvPr/>
          </p:nvGrpSpPr>
          <p:grpSpPr>
            <a:xfrm>
              <a:off x="2564462" y="3808923"/>
              <a:ext cx="1414566" cy="623005"/>
              <a:chOff x="2564462" y="3808923"/>
              <a:chExt cx="1414566" cy="623005"/>
            </a:xfrm>
          </p:grpSpPr>
          <p:sp>
            <p:nvSpPr>
              <p:cNvPr id="101" name="Google Shape;1232;p28">
                <a:extLst>
                  <a:ext uri="{FF2B5EF4-FFF2-40B4-BE49-F238E27FC236}">
                    <a16:creationId xmlns:a16="http://schemas.microsoft.com/office/drawing/2014/main" id="{186986ED-7F00-8968-5640-96740896B9A2}"/>
                  </a:ext>
                </a:extLst>
              </p:cNvPr>
              <p:cNvSpPr/>
              <p:nvPr/>
            </p:nvSpPr>
            <p:spPr>
              <a:xfrm>
                <a:off x="2564462" y="3808923"/>
                <a:ext cx="1414566" cy="623005"/>
              </a:xfrm>
              <a:custGeom>
                <a:avLst/>
                <a:gdLst/>
                <a:ahLst/>
                <a:cxnLst/>
                <a:rect l="l" t="t" r="r" b="b"/>
                <a:pathLst>
                  <a:path w="79919" h="35198" extrusionOk="0">
                    <a:moveTo>
                      <a:pt x="4502" y="0"/>
                    </a:moveTo>
                    <a:cubicBezTo>
                      <a:pt x="2056" y="0"/>
                      <a:pt x="0" y="2023"/>
                      <a:pt x="0" y="4469"/>
                    </a:cubicBezTo>
                    <a:lnTo>
                      <a:pt x="0" y="30565"/>
                    </a:lnTo>
                    <a:cubicBezTo>
                      <a:pt x="0" y="33142"/>
                      <a:pt x="2056" y="35197"/>
                      <a:pt x="4502" y="35197"/>
                    </a:cubicBezTo>
                    <a:lnTo>
                      <a:pt x="79919" y="35197"/>
                    </a:lnTo>
                    <a:lnTo>
                      <a:pt x="79919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" name="Google Shape;1233;p28">
                <a:extLst>
                  <a:ext uri="{FF2B5EF4-FFF2-40B4-BE49-F238E27FC236}">
                    <a16:creationId xmlns:a16="http://schemas.microsoft.com/office/drawing/2014/main" id="{E4C7E81F-23AD-D242-AF1D-E585E598A6B2}"/>
                  </a:ext>
                </a:extLst>
              </p:cNvPr>
              <p:cNvSpPr/>
              <p:nvPr/>
            </p:nvSpPr>
            <p:spPr>
              <a:xfrm>
                <a:off x="2624150" y="3971598"/>
                <a:ext cx="1113900" cy="301200"/>
              </a:xfrm>
              <a:prstGeom prst="roundRect">
                <a:avLst>
                  <a:gd name="adj" fmla="val 0"/>
                </a:avLst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r>
                  <a:rPr lang="en" sz="1700">
                    <a:solidFill>
                      <a:srgbClr val="FFFFFF"/>
                    </a:solidFill>
                    <a:latin typeface="Fira Sans Extra Condensed Medium"/>
                    <a:sym typeface="Fira Sans Extra Condensed Medium"/>
                  </a:rPr>
                  <a:t>AI is here to stay</a:t>
                </a:r>
                <a:endParaRPr lang="en" sz="1700">
                  <a:solidFill>
                    <a:srgbClr val="FFFFFF"/>
                  </a:solidFill>
                  <a:latin typeface="Fira Sans Extra Condensed Medium"/>
                </a:endParaRPr>
              </a:p>
            </p:txBody>
          </p:sp>
        </p:grpSp>
      </p:grpSp>
      <p:grpSp>
        <p:nvGrpSpPr>
          <p:cNvPr id="105" name="Google Shape;1234;p28">
            <a:extLst>
              <a:ext uri="{FF2B5EF4-FFF2-40B4-BE49-F238E27FC236}">
                <a16:creationId xmlns:a16="http://schemas.microsoft.com/office/drawing/2014/main" id="{A5977BFE-7137-03DA-2B8C-E6DBB95B8261}"/>
              </a:ext>
            </a:extLst>
          </p:cNvPr>
          <p:cNvGrpSpPr/>
          <p:nvPr/>
        </p:nvGrpSpPr>
        <p:grpSpPr>
          <a:xfrm>
            <a:off x="1085752" y="1520503"/>
            <a:ext cx="3985955" cy="978596"/>
            <a:chOff x="457200" y="1449009"/>
            <a:chExt cx="3521828" cy="625306"/>
          </a:xfrm>
        </p:grpSpPr>
        <p:grpSp>
          <p:nvGrpSpPr>
            <p:cNvPr id="106" name="Google Shape;1235;p28">
              <a:extLst>
                <a:ext uri="{FF2B5EF4-FFF2-40B4-BE49-F238E27FC236}">
                  <a16:creationId xmlns:a16="http://schemas.microsoft.com/office/drawing/2014/main" id="{9D51B1DB-F6AF-DCE8-02ED-C496A27443BB}"/>
                </a:ext>
              </a:extLst>
            </p:cNvPr>
            <p:cNvGrpSpPr/>
            <p:nvPr/>
          </p:nvGrpSpPr>
          <p:grpSpPr>
            <a:xfrm>
              <a:off x="457200" y="1450112"/>
              <a:ext cx="2229000" cy="623100"/>
              <a:chOff x="457200" y="1454475"/>
              <a:chExt cx="2229000" cy="623100"/>
            </a:xfrm>
          </p:grpSpPr>
          <p:sp>
            <p:nvSpPr>
              <p:cNvPr id="110" name="Google Shape;1236;p28">
                <a:extLst>
                  <a:ext uri="{FF2B5EF4-FFF2-40B4-BE49-F238E27FC236}">
                    <a16:creationId xmlns:a16="http://schemas.microsoft.com/office/drawing/2014/main" id="{6CFD2438-0153-AA67-E039-26471303C9FE}"/>
                  </a:ext>
                </a:extLst>
              </p:cNvPr>
              <p:cNvSpPr/>
              <p:nvPr/>
            </p:nvSpPr>
            <p:spPr>
              <a:xfrm>
                <a:off x="457200" y="1454475"/>
                <a:ext cx="2229000" cy="623100"/>
              </a:xfrm>
              <a:prstGeom prst="rect">
                <a:avLst/>
              </a:pr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" name="Google Shape;1237;p28">
                <a:extLst>
                  <a:ext uri="{FF2B5EF4-FFF2-40B4-BE49-F238E27FC236}">
                    <a16:creationId xmlns:a16="http://schemas.microsoft.com/office/drawing/2014/main" id="{02DA5B52-8A55-261B-3CA1-A661E60B672C}"/>
                  </a:ext>
                </a:extLst>
              </p:cNvPr>
              <p:cNvSpPr txBox="1"/>
              <p:nvPr/>
            </p:nvSpPr>
            <p:spPr>
              <a:xfrm>
                <a:off x="481672" y="1470975"/>
                <a:ext cx="2079600" cy="590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r>
                  <a:rPr lang="en" sz="1200">
                    <a:latin typeface="Fira Sans"/>
                    <a:ea typeface="Fira Sans"/>
                    <a:cs typeface="Fira Sans"/>
                    <a:sym typeface="Fira Sans"/>
                  </a:rPr>
                  <a:t>AI can suggest characteristics but you'll need to check and include all the ones that are essential </a:t>
                </a:r>
                <a:endParaRPr sz="1200"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</p:grpSp>
        <p:grpSp>
          <p:nvGrpSpPr>
            <p:cNvPr id="107" name="Google Shape;1238;p28">
              <a:extLst>
                <a:ext uri="{FF2B5EF4-FFF2-40B4-BE49-F238E27FC236}">
                  <a16:creationId xmlns:a16="http://schemas.microsoft.com/office/drawing/2014/main" id="{904D3CE8-9CB4-AC6E-DFBE-4FEF0A484A81}"/>
                </a:ext>
              </a:extLst>
            </p:cNvPr>
            <p:cNvGrpSpPr/>
            <p:nvPr/>
          </p:nvGrpSpPr>
          <p:grpSpPr>
            <a:xfrm>
              <a:off x="2564462" y="1449009"/>
              <a:ext cx="1414566" cy="625306"/>
              <a:chOff x="2564462" y="1449009"/>
              <a:chExt cx="1414566" cy="625306"/>
            </a:xfrm>
          </p:grpSpPr>
          <p:sp>
            <p:nvSpPr>
              <p:cNvPr id="108" name="Google Shape;1239;p28">
                <a:extLst>
                  <a:ext uri="{FF2B5EF4-FFF2-40B4-BE49-F238E27FC236}">
                    <a16:creationId xmlns:a16="http://schemas.microsoft.com/office/drawing/2014/main" id="{428F4374-A0EB-C00F-629A-E7C796930036}"/>
                  </a:ext>
                </a:extLst>
              </p:cNvPr>
              <p:cNvSpPr/>
              <p:nvPr/>
            </p:nvSpPr>
            <p:spPr>
              <a:xfrm>
                <a:off x="2564462" y="1449009"/>
                <a:ext cx="1414566" cy="625306"/>
              </a:xfrm>
              <a:custGeom>
                <a:avLst/>
                <a:gdLst/>
                <a:ahLst/>
                <a:cxnLst/>
                <a:rect l="l" t="t" r="r" b="b"/>
                <a:pathLst>
                  <a:path w="79919" h="35328" extrusionOk="0">
                    <a:moveTo>
                      <a:pt x="4502" y="0"/>
                    </a:moveTo>
                    <a:cubicBezTo>
                      <a:pt x="2056" y="0"/>
                      <a:pt x="0" y="2023"/>
                      <a:pt x="0" y="4632"/>
                    </a:cubicBezTo>
                    <a:lnTo>
                      <a:pt x="0" y="30728"/>
                    </a:lnTo>
                    <a:cubicBezTo>
                      <a:pt x="0" y="33305"/>
                      <a:pt x="2056" y="35328"/>
                      <a:pt x="4502" y="35328"/>
                    </a:cubicBezTo>
                    <a:lnTo>
                      <a:pt x="79919" y="35328"/>
                    </a:lnTo>
                    <a:lnTo>
                      <a:pt x="79919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" name="Google Shape;1240;p28">
                <a:extLst>
                  <a:ext uri="{FF2B5EF4-FFF2-40B4-BE49-F238E27FC236}">
                    <a16:creationId xmlns:a16="http://schemas.microsoft.com/office/drawing/2014/main" id="{68694B01-892C-C99E-4A6C-6DC2405A29D1}"/>
                  </a:ext>
                </a:extLst>
              </p:cNvPr>
              <p:cNvSpPr/>
              <p:nvPr/>
            </p:nvSpPr>
            <p:spPr>
              <a:xfrm>
                <a:off x="2624150" y="1462329"/>
                <a:ext cx="1300936" cy="446672"/>
              </a:xfrm>
              <a:prstGeom prst="roundRect">
                <a:avLst>
                  <a:gd name="adj" fmla="val 0"/>
                </a:avLst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r>
                  <a:rPr lang="en" sz="1600">
                    <a:solidFill>
                      <a:srgbClr val="FFFFFF"/>
                    </a:solidFill>
                    <a:latin typeface="Fira Sans Extra Condensed Medium"/>
                    <a:sym typeface="Fira Sans Extra Condensed Medium"/>
                  </a:rPr>
                  <a:t>Can suggest Characteristics</a:t>
                </a:r>
                <a:endParaRPr lang="en" sz="1600">
                  <a:solidFill>
                    <a:srgbClr val="FFFFFF"/>
                  </a:solidFill>
                  <a:latin typeface="Fira Sans Extra Condensed Medium"/>
                </a:endParaRPr>
              </a:p>
            </p:txBody>
          </p:sp>
        </p:grp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E23FFAC0-2F11-F1AD-56CB-AE7E0E10A188}"/>
              </a:ext>
            </a:extLst>
          </p:cNvPr>
          <p:cNvGrpSpPr/>
          <p:nvPr/>
        </p:nvGrpSpPr>
        <p:grpSpPr>
          <a:xfrm>
            <a:off x="4644686" y="1676504"/>
            <a:ext cx="1925898" cy="3592129"/>
            <a:chOff x="4644686" y="1676504"/>
            <a:chExt cx="1925898" cy="3592129"/>
          </a:xfrm>
        </p:grpSpPr>
        <p:sp>
          <p:nvSpPr>
            <p:cNvPr id="3" name="Google Shape;1245;p28">
              <a:extLst>
                <a:ext uri="{FF2B5EF4-FFF2-40B4-BE49-F238E27FC236}">
                  <a16:creationId xmlns:a16="http://schemas.microsoft.com/office/drawing/2014/main" id="{68A6EFFF-350D-98FC-F32D-3FC3E76F143D}"/>
                </a:ext>
              </a:extLst>
            </p:cNvPr>
            <p:cNvSpPr/>
            <p:nvPr/>
          </p:nvSpPr>
          <p:spPr>
            <a:xfrm>
              <a:off x="4644686" y="4471142"/>
              <a:ext cx="1525439" cy="797491"/>
            </a:xfrm>
            <a:custGeom>
              <a:avLst/>
              <a:gdLst/>
              <a:ahLst/>
              <a:cxnLst/>
              <a:rect l="l" t="t" r="r" b="b"/>
              <a:pathLst>
                <a:path w="86183" h="45056" extrusionOk="0">
                  <a:moveTo>
                    <a:pt x="82108" y="1"/>
                  </a:moveTo>
                  <a:cubicBezTo>
                    <a:pt x="81711" y="1"/>
                    <a:pt x="81304" y="66"/>
                    <a:pt x="80898" y="204"/>
                  </a:cubicBezTo>
                  <a:lnTo>
                    <a:pt x="31968" y="17068"/>
                  </a:lnTo>
                  <a:cubicBezTo>
                    <a:pt x="28836" y="12697"/>
                    <a:pt x="23519" y="9729"/>
                    <a:pt x="17681" y="9729"/>
                  </a:cubicBezTo>
                  <a:cubicBezTo>
                    <a:pt x="7895" y="9729"/>
                    <a:pt x="1" y="17590"/>
                    <a:pt x="1" y="27376"/>
                  </a:cubicBezTo>
                  <a:cubicBezTo>
                    <a:pt x="1" y="37162"/>
                    <a:pt x="7895" y="45056"/>
                    <a:pt x="17681" y="45056"/>
                  </a:cubicBezTo>
                  <a:cubicBezTo>
                    <a:pt x="27466" y="45056"/>
                    <a:pt x="35360" y="37162"/>
                    <a:pt x="35360" y="27376"/>
                  </a:cubicBezTo>
                  <a:cubicBezTo>
                    <a:pt x="35360" y="26300"/>
                    <a:pt x="35230" y="25093"/>
                    <a:pt x="34936" y="23984"/>
                  </a:cubicBezTo>
                  <a:lnTo>
                    <a:pt x="83181" y="7282"/>
                  </a:lnTo>
                  <a:cubicBezTo>
                    <a:pt x="85106" y="6728"/>
                    <a:pt x="86182" y="4542"/>
                    <a:pt x="85628" y="2650"/>
                  </a:cubicBezTo>
                  <a:cubicBezTo>
                    <a:pt x="85106" y="1034"/>
                    <a:pt x="83689" y="1"/>
                    <a:pt x="82108" y="1"/>
                  </a:cubicBezTo>
                  <a:close/>
                </a:path>
              </a:pathLst>
            </a:custGeom>
            <a:solidFill>
              <a:srgbClr val="F3F3F3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12" name="Google Shape;1242;p28">
              <a:extLst>
                <a:ext uri="{FF2B5EF4-FFF2-40B4-BE49-F238E27FC236}">
                  <a16:creationId xmlns:a16="http://schemas.microsoft.com/office/drawing/2014/main" id="{BDC9F681-9DD6-57C9-C3FE-91BC1E8A6081}"/>
                </a:ext>
              </a:extLst>
            </p:cNvPr>
            <p:cNvGrpSpPr/>
            <p:nvPr/>
          </p:nvGrpSpPr>
          <p:grpSpPr>
            <a:xfrm>
              <a:off x="4756463" y="1676504"/>
              <a:ext cx="1814121" cy="2987927"/>
              <a:chOff x="3663784" y="1043900"/>
              <a:chExt cx="1814121" cy="2987927"/>
            </a:xfrm>
          </p:grpSpPr>
          <p:sp>
            <p:nvSpPr>
              <p:cNvPr id="114" name="Google Shape;1244;p28">
                <a:extLst>
                  <a:ext uri="{FF2B5EF4-FFF2-40B4-BE49-F238E27FC236}">
                    <a16:creationId xmlns:a16="http://schemas.microsoft.com/office/drawing/2014/main" id="{77698FDF-28A5-64F6-B9F2-45C266FB6626}"/>
                  </a:ext>
                </a:extLst>
              </p:cNvPr>
              <p:cNvSpPr/>
              <p:nvPr/>
            </p:nvSpPr>
            <p:spPr>
              <a:xfrm>
                <a:off x="3995769" y="2894496"/>
                <a:ext cx="1482127" cy="1137331"/>
              </a:xfrm>
              <a:custGeom>
                <a:avLst/>
                <a:gdLst/>
                <a:ahLst/>
                <a:cxnLst/>
                <a:rect l="l" t="t" r="r" b="b"/>
                <a:pathLst>
                  <a:path w="83736" h="64256" extrusionOk="0">
                    <a:moveTo>
                      <a:pt x="4612" y="1"/>
                    </a:moveTo>
                    <a:cubicBezTo>
                      <a:pt x="3227" y="1"/>
                      <a:pt x="1928" y="658"/>
                      <a:pt x="1241" y="1887"/>
                    </a:cubicBezTo>
                    <a:cubicBezTo>
                      <a:pt x="1" y="3779"/>
                      <a:pt x="816" y="6356"/>
                      <a:pt x="2872" y="7595"/>
                    </a:cubicBezTo>
                    <a:lnTo>
                      <a:pt x="50170" y="38845"/>
                    </a:lnTo>
                    <a:cubicBezTo>
                      <a:pt x="49094" y="41161"/>
                      <a:pt x="48409" y="43868"/>
                      <a:pt x="48409" y="46576"/>
                    </a:cubicBezTo>
                    <a:cubicBezTo>
                      <a:pt x="48409" y="56362"/>
                      <a:pt x="56270" y="64256"/>
                      <a:pt x="66056" y="64256"/>
                    </a:cubicBezTo>
                    <a:cubicBezTo>
                      <a:pt x="75712" y="64256"/>
                      <a:pt x="83736" y="56362"/>
                      <a:pt x="83736" y="46576"/>
                    </a:cubicBezTo>
                    <a:cubicBezTo>
                      <a:pt x="83736" y="36953"/>
                      <a:pt x="75712" y="29059"/>
                      <a:pt x="66056" y="29059"/>
                    </a:cubicBezTo>
                    <a:cubicBezTo>
                      <a:pt x="62142" y="29059"/>
                      <a:pt x="58456" y="30266"/>
                      <a:pt x="55455" y="32451"/>
                    </a:cubicBezTo>
                    <a:lnTo>
                      <a:pt x="6949" y="647"/>
                    </a:lnTo>
                    <a:cubicBezTo>
                      <a:pt x="6206" y="211"/>
                      <a:pt x="5396" y="1"/>
                      <a:pt x="4612" y="1"/>
                    </a:cubicBezTo>
                    <a:close/>
                  </a:path>
                </a:pathLst>
              </a:custGeom>
              <a:solidFill>
                <a:srgbClr val="F3F3F3"/>
              </a:solidFill>
              <a:ln w="9525" cap="flat" cmpd="sng">
                <a:solidFill>
                  <a:srgbClr val="00000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" name="Google Shape;1245;p28">
                <a:extLst>
                  <a:ext uri="{FF2B5EF4-FFF2-40B4-BE49-F238E27FC236}">
                    <a16:creationId xmlns:a16="http://schemas.microsoft.com/office/drawing/2014/main" id="{A700E9A2-EB9A-B26D-4444-B5212CA62ECB}"/>
                  </a:ext>
                </a:extLst>
              </p:cNvPr>
              <p:cNvSpPr/>
              <p:nvPr/>
            </p:nvSpPr>
            <p:spPr>
              <a:xfrm>
                <a:off x="3663784" y="2454875"/>
                <a:ext cx="1525439" cy="797491"/>
              </a:xfrm>
              <a:custGeom>
                <a:avLst/>
                <a:gdLst/>
                <a:ahLst/>
                <a:cxnLst/>
                <a:rect l="l" t="t" r="r" b="b"/>
                <a:pathLst>
                  <a:path w="86183" h="45056" extrusionOk="0">
                    <a:moveTo>
                      <a:pt x="82108" y="1"/>
                    </a:moveTo>
                    <a:cubicBezTo>
                      <a:pt x="81711" y="1"/>
                      <a:pt x="81304" y="66"/>
                      <a:pt x="80898" y="204"/>
                    </a:cubicBezTo>
                    <a:lnTo>
                      <a:pt x="31968" y="17068"/>
                    </a:lnTo>
                    <a:cubicBezTo>
                      <a:pt x="28836" y="12697"/>
                      <a:pt x="23519" y="9729"/>
                      <a:pt x="17681" y="9729"/>
                    </a:cubicBezTo>
                    <a:cubicBezTo>
                      <a:pt x="7895" y="9729"/>
                      <a:pt x="1" y="17590"/>
                      <a:pt x="1" y="27376"/>
                    </a:cubicBezTo>
                    <a:cubicBezTo>
                      <a:pt x="1" y="37162"/>
                      <a:pt x="7895" y="45056"/>
                      <a:pt x="17681" y="45056"/>
                    </a:cubicBezTo>
                    <a:cubicBezTo>
                      <a:pt x="27466" y="45056"/>
                      <a:pt x="35360" y="37162"/>
                      <a:pt x="35360" y="27376"/>
                    </a:cubicBezTo>
                    <a:cubicBezTo>
                      <a:pt x="35360" y="26300"/>
                      <a:pt x="35230" y="25093"/>
                      <a:pt x="34936" y="23984"/>
                    </a:cubicBezTo>
                    <a:lnTo>
                      <a:pt x="83181" y="7282"/>
                    </a:lnTo>
                    <a:cubicBezTo>
                      <a:pt x="85106" y="6728"/>
                      <a:pt x="86182" y="4542"/>
                      <a:pt x="85628" y="2650"/>
                    </a:cubicBezTo>
                    <a:cubicBezTo>
                      <a:pt x="85106" y="1034"/>
                      <a:pt x="83689" y="1"/>
                      <a:pt x="82108" y="1"/>
                    </a:cubicBezTo>
                    <a:close/>
                  </a:path>
                </a:pathLst>
              </a:custGeom>
              <a:solidFill>
                <a:srgbClr val="F3F3F3"/>
              </a:solidFill>
              <a:ln w="9525" cap="flat" cmpd="sng">
                <a:solidFill>
                  <a:srgbClr val="00000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" name="Google Shape;1246;p28">
                <a:extLst>
                  <a:ext uri="{FF2B5EF4-FFF2-40B4-BE49-F238E27FC236}">
                    <a16:creationId xmlns:a16="http://schemas.microsoft.com/office/drawing/2014/main" id="{0185638D-B8FB-08F1-F64E-E25112E67267}"/>
                  </a:ext>
                </a:extLst>
              </p:cNvPr>
              <p:cNvSpPr/>
              <p:nvPr/>
            </p:nvSpPr>
            <p:spPr>
              <a:xfrm>
                <a:off x="3995769" y="1727360"/>
                <a:ext cx="1482127" cy="1123154"/>
              </a:xfrm>
              <a:custGeom>
                <a:avLst/>
                <a:gdLst/>
                <a:ahLst/>
                <a:cxnLst/>
                <a:rect l="l" t="t" r="r" b="b"/>
                <a:pathLst>
                  <a:path w="83736" h="63455" extrusionOk="0">
                    <a:moveTo>
                      <a:pt x="4171" y="0"/>
                    </a:moveTo>
                    <a:cubicBezTo>
                      <a:pt x="2864" y="0"/>
                      <a:pt x="1653" y="587"/>
                      <a:pt x="980" y="1607"/>
                    </a:cubicBezTo>
                    <a:cubicBezTo>
                      <a:pt x="1" y="3401"/>
                      <a:pt x="816" y="5685"/>
                      <a:pt x="2872" y="6924"/>
                    </a:cubicBezTo>
                    <a:lnTo>
                      <a:pt x="50431" y="37489"/>
                    </a:lnTo>
                    <a:cubicBezTo>
                      <a:pt x="49094" y="39936"/>
                      <a:pt x="48409" y="42806"/>
                      <a:pt x="48409" y="45807"/>
                    </a:cubicBezTo>
                    <a:cubicBezTo>
                      <a:pt x="48409" y="55593"/>
                      <a:pt x="56270" y="63455"/>
                      <a:pt x="66056" y="63455"/>
                    </a:cubicBezTo>
                    <a:cubicBezTo>
                      <a:pt x="75712" y="63455"/>
                      <a:pt x="83736" y="55593"/>
                      <a:pt x="83736" y="45807"/>
                    </a:cubicBezTo>
                    <a:cubicBezTo>
                      <a:pt x="83736" y="36152"/>
                      <a:pt x="75712" y="28127"/>
                      <a:pt x="66056" y="28127"/>
                    </a:cubicBezTo>
                    <a:cubicBezTo>
                      <a:pt x="61979" y="28127"/>
                      <a:pt x="58195" y="29628"/>
                      <a:pt x="55194" y="31944"/>
                    </a:cubicBezTo>
                    <a:lnTo>
                      <a:pt x="6525" y="661"/>
                    </a:lnTo>
                    <a:cubicBezTo>
                      <a:pt x="5768" y="210"/>
                      <a:pt x="4952" y="0"/>
                      <a:pt x="4171" y="0"/>
                    </a:cubicBezTo>
                    <a:close/>
                  </a:path>
                </a:pathLst>
              </a:custGeom>
              <a:solidFill>
                <a:srgbClr val="F3F3F3"/>
              </a:solidFill>
              <a:ln w="9525" cap="flat" cmpd="sng">
                <a:solidFill>
                  <a:srgbClr val="00000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" name="Google Shape;1247;p28">
                <a:extLst>
                  <a:ext uri="{FF2B5EF4-FFF2-40B4-BE49-F238E27FC236}">
                    <a16:creationId xmlns:a16="http://schemas.microsoft.com/office/drawing/2014/main" id="{2F5B24A5-B092-241E-C8EA-6927F0061FB0}"/>
                  </a:ext>
                </a:extLst>
              </p:cNvPr>
              <p:cNvSpPr/>
              <p:nvPr/>
            </p:nvSpPr>
            <p:spPr>
              <a:xfrm>
                <a:off x="3663784" y="1272304"/>
                <a:ext cx="1525439" cy="798748"/>
              </a:xfrm>
              <a:custGeom>
                <a:avLst/>
                <a:gdLst/>
                <a:ahLst/>
                <a:cxnLst/>
                <a:rect l="l" t="t" r="r" b="b"/>
                <a:pathLst>
                  <a:path w="86183" h="45127" extrusionOk="0">
                    <a:moveTo>
                      <a:pt x="81953" y="1"/>
                    </a:moveTo>
                    <a:cubicBezTo>
                      <a:pt x="81606" y="1"/>
                      <a:pt x="81251" y="47"/>
                      <a:pt x="80898" y="144"/>
                    </a:cubicBezTo>
                    <a:lnTo>
                      <a:pt x="31968" y="17139"/>
                    </a:lnTo>
                    <a:cubicBezTo>
                      <a:pt x="28836" y="12637"/>
                      <a:pt x="23519" y="9799"/>
                      <a:pt x="17681" y="9799"/>
                    </a:cubicBezTo>
                    <a:cubicBezTo>
                      <a:pt x="7895" y="9799"/>
                      <a:pt x="1" y="17693"/>
                      <a:pt x="1" y="27479"/>
                    </a:cubicBezTo>
                    <a:cubicBezTo>
                      <a:pt x="1" y="37265"/>
                      <a:pt x="7895" y="45127"/>
                      <a:pt x="17681" y="45127"/>
                    </a:cubicBezTo>
                    <a:cubicBezTo>
                      <a:pt x="27466" y="45127"/>
                      <a:pt x="35360" y="37265"/>
                      <a:pt x="35360" y="27479"/>
                    </a:cubicBezTo>
                    <a:cubicBezTo>
                      <a:pt x="35360" y="26240"/>
                      <a:pt x="35230" y="25163"/>
                      <a:pt x="34936" y="24054"/>
                    </a:cubicBezTo>
                    <a:lnTo>
                      <a:pt x="83181" y="7353"/>
                    </a:lnTo>
                    <a:cubicBezTo>
                      <a:pt x="85106" y="6798"/>
                      <a:pt x="86182" y="4645"/>
                      <a:pt x="85628" y="2590"/>
                    </a:cubicBezTo>
                    <a:cubicBezTo>
                      <a:pt x="85089" y="1029"/>
                      <a:pt x="83596" y="1"/>
                      <a:pt x="81953" y="1"/>
                    </a:cubicBezTo>
                    <a:close/>
                  </a:path>
                </a:pathLst>
              </a:custGeom>
              <a:solidFill>
                <a:srgbClr val="F3F3F3"/>
              </a:solidFill>
              <a:ln w="9525" cap="flat" cmpd="sng">
                <a:solidFill>
                  <a:srgbClr val="00000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" name="Google Shape;1248;p28">
                <a:extLst>
                  <a:ext uri="{FF2B5EF4-FFF2-40B4-BE49-F238E27FC236}">
                    <a16:creationId xmlns:a16="http://schemas.microsoft.com/office/drawing/2014/main" id="{5C484878-AB53-42B5-93D9-DDAB4BFCCFB1}"/>
                  </a:ext>
                </a:extLst>
              </p:cNvPr>
              <p:cNvSpPr/>
              <p:nvPr/>
            </p:nvSpPr>
            <p:spPr>
              <a:xfrm>
                <a:off x="4852599" y="1043900"/>
                <a:ext cx="625306" cy="625306"/>
              </a:xfrm>
              <a:custGeom>
                <a:avLst/>
                <a:gdLst/>
                <a:ahLst/>
                <a:cxnLst/>
                <a:rect l="l" t="t" r="r" b="b"/>
                <a:pathLst>
                  <a:path w="35328" h="35328" extrusionOk="0">
                    <a:moveTo>
                      <a:pt x="17648" y="0"/>
                    </a:moveTo>
                    <a:cubicBezTo>
                      <a:pt x="7862" y="0"/>
                      <a:pt x="1" y="7894"/>
                      <a:pt x="1" y="17680"/>
                    </a:cubicBezTo>
                    <a:cubicBezTo>
                      <a:pt x="1" y="27466"/>
                      <a:pt x="7862" y="35327"/>
                      <a:pt x="17648" y="35327"/>
                    </a:cubicBezTo>
                    <a:cubicBezTo>
                      <a:pt x="27304" y="35327"/>
                      <a:pt x="35328" y="27466"/>
                      <a:pt x="35328" y="17680"/>
                    </a:cubicBezTo>
                    <a:cubicBezTo>
                      <a:pt x="35328" y="7894"/>
                      <a:pt x="27304" y="0"/>
                      <a:pt x="17648" y="0"/>
                    </a:cubicBezTo>
                    <a:close/>
                  </a:path>
                </a:pathLst>
              </a:custGeom>
              <a:solidFill>
                <a:srgbClr val="F3F3F3"/>
              </a:solidFill>
              <a:ln w="9525" cap="flat" cmpd="sng">
                <a:solidFill>
                  <a:srgbClr val="00000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119" name="Google Shape;1249;p28">
                <a:extLst>
                  <a:ext uri="{FF2B5EF4-FFF2-40B4-BE49-F238E27FC236}">
                    <a16:creationId xmlns:a16="http://schemas.microsoft.com/office/drawing/2014/main" id="{E53B1FAD-37D9-090A-48B9-D6A613AA544D}"/>
                  </a:ext>
                </a:extLst>
              </p:cNvPr>
              <p:cNvGrpSpPr/>
              <p:nvPr/>
            </p:nvGrpSpPr>
            <p:grpSpPr>
              <a:xfrm>
                <a:off x="3795362" y="1627563"/>
                <a:ext cx="358533" cy="267321"/>
                <a:chOff x="2874730" y="3745828"/>
                <a:chExt cx="72126" cy="53788"/>
              </a:xfrm>
            </p:grpSpPr>
            <p:sp>
              <p:nvSpPr>
                <p:cNvPr id="135" name="Google Shape;1250;p28">
                  <a:extLst>
                    <a:ext uri="{FF2B5EF4-FFF2-40B4-BE49-F238E27FC236}">
                      <a16:creationId xmlns:a16="http://schemas.microsoft.com/office/drawing/2014/main" id="{A7DAD3C1-8D9D-0DA1-DE68-FF3E7E7F190D}"/>
                    </a:ext>
                  </a:extLst>
                </p:cNvPr>
                <p:cNvSpPr/>
                <p:nvPr/>
              </p:nvSpPr>
              <p:spPr>
                <a:xfrm>
                  <a:off x="2874730" y="3763820"/>
                  <a:ext cx="60030" cy="357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336" h="5567" extrusionOk="0">
                      <a:moveTo>
                        <a:pt x="1876" y="0"/>
                      </a:moveTo>
                      <a:cubicBezTo>
                        <a:pt x="1831" y="0"/>
                        <a:pt x="1787" y="18"/>
                        <a:pt x="1751" y="54"/>
                      </a:cubicBezTo>
                      <a:lnTo>
                        <a:pt x="84" y="1721"/>
                      </a:lnTo>
                      <a:cubicBezTo>
                        <a:pt x="1" y="1804"/>
                        <a:pt x="1" y="1899"/>
                        <a:pt x="84" y="1983"/>
                      </a:cubicBezTo>
                      <a:lnTo>
                        <a:pt x="3263" y="5162"/>
                      </a:lnTo>
                      <a:cubicBezTo>
                        <a:pt x="3513" y="5412"/>
                        <a:pt x="3858" y="5566"/>
                        <a:pt x="4215" y="5566"/>
                      </a:cubicBezTo>
                      <a:cubicBezTo>
                        <a:pt x="4573" y="5566"/>
                        <a:pt x="4918" y="5435"/>
                        <a:pt x="5168" y="5162"/>
                      </a:cubicBezTo>
                      <a:lnTo>
                        <a:pt x="9252" y="1090"/>
                      </a:lnTo>
                      <a:cubicBezTo>
                        <a:pt x="9335" y="1006"/>
                        <a:pt x="9335" y="887"/>
                        <a:pt x="9276" y="828"/>
                      </a:cubicBezTo>
                      <a:cubicBezTo>
                        <a:pt x="9240" y="792"/>
                        <a:pt x="9195" y="774"/>
                        <a:pt x="9151" y="774"/>
                      </a:cubicBezTo>
                      <a:cubicBezTo>
                        <a:pt x="9106" y="774"/>
                        <a:pt x="9061" y="792"/>
                        <a:pt x="9026" y="828"/>
                      </a:cubicBezTo>
                      <a:lnTo>
                        <a:pt x="4942" y="4912"/>
                      </a:lnTo>
                      <a:cubicBezTo>
                        <a:pt x="4751" y="5102"/>
                        <a:pt x="4501" y="5209"/>
                        <a:pt x="4227" y="5209"/>
                      </a:cubicBezTo>
                      <a:cubicBezTo>
                        <a:pt x="3965" y="5209"/>
                        <a:pt x="3715" y="5102"/>
                        <a:pt x="3513" y="4912"/>
                      </a:cubicBezTo>
                      <a:lnTo>
                        <a:pt x="453" y="1840"/>
                      </a:lnTo>
                      <a:lnTo>
                        <a:pt x="1870" y="435"/>
                      </a:lnTo>
                      <a:lnTo>
                        <a:pt x="2370" y="935"/>
                      </a:lnTo>
                      <a:cubicBezTo>
                        <a:pt x="2406" y="971"/>
                        <a:pt x="2450" y="988"/>
                        <a:pt x="2495" y="988"/>
                      </a:cubicBezTo>
                      <a:cubicBezTo>
                        <a:pt x="2540" y="988"/>
                        <a:pt x="2584" y="971"/>
                        <a:pt x="2620" y="935"/>
                      </a:cubicBezTo>
                      <a:cubicBezTo>
                        <a:pt x="2703" y="863"/>
                        <a:pt x="2703" y="756"/>
                        <a:pt x="2620" y="685"/>
                      </a:cubicBezTo>
                      <a:lnTo>
                        <a:pt x="2001" y="54"/>
                      </a:lnTo>
                      <a:cubicBezTo>
                        <a:pt x="1965" y="18"/>
                        <a:pt x="1920" y="0"/>
                        <a:pt x="1876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6" name="Google Shape;1251;p28">
                  <a:extLst>
                    <a:ext uri="{FF2B5EF4-FFF2-40B4-BE49-F238E27FC236}">
                      <a16:creationId xmlns:a16="http://schemas.microsoft.com/office/drawing/2014/main" id="{05275188-A182-4489-3F8D-DBBB9F026491}"/>
                    </a:ext>
                  </a:extLst>
                </p:cNvPr>
                <p:cNvSpPr/>
                <p:nvPr/>
              </p:nvSpPr>
              <p:spPr>
                <a:xfrm>
                  <a:off x="2892645" y="3745828"/>
                  <a:ext cx="54211" cy="345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431" h="5376" extrusionOk="0">
                      <a:moveTo>
                        <a:pt x="6585" y="0"/>
                      </a:moveTo>
                      <a:cubicBezTo>
                        <a:pt x="6540" y="0"/>
                        <a:pt x="6495" y="18"/>
                        <a:pt x="6454" y="54"/>
                      </a:cubicBezTo>
                      <a:lnTo>
                        <a:pt x="1548" y="4971"/>
                      </a:lnTo>
                      <a:cubicBezTo>
                        <a:pt x="1513" y="4995"/>
                        <a:pt x="1477" y="5007"/>
                        <a:pt x="1429" y="5007"/>
                      </a:cubicBezTo>
                      <a:cubicBezTo>
                        <a:pt x="1382" y="5007"/>
                        <a:pt x="1346" y="4995"/>
                        <a:pt x="1310" y="4971"/>
                      </a:cubicBezTo>
                      <a:lnTo>
                        <a:pt x="334" y="3983"/>
                      </a:lnTo>
                      <a:cubicBezTo>
                        <a:pt x="292" y="3947"/>
                        <a:pt x="248" y="3929"/>
                        <a:pt x="203" y="3929"/>
                      </a:cubicBezTo>
                      <a:cubicBezTo>
                        <a:pt x="158" y="3929"/>
                        <a:pt x="114" y="3947"/>
                        <a:pt x="72" y="3983"/>
                      </a:cubicBezTo>
                      <a:cubicBezTo>
                        <a:pt x="1" y="4054"/>
                        <a:pt x="1" y="4161"/>
                        <a:pt x="72" y="4245"/>
                      </a:cubicBezTo>
                      <a:lnTo>
                        <a:pt x="1060" y="5221"/>
                      </a:lnTo>
                      <a:cubicBezTo>
                        <a:pt x="1156" y="5328"/>
                        <a:pt x="1275" y="5376"/>
                        <a:pt x="1417" y="5376"/>
                      </a:cubicBezTo>
                      <a:cubicBezTo>
                        <a:pt x="1548" y="5376"/>
                        <a:pt x="1679" y="5316"/>
                        <a:pt x="1775" y="5221"/>
                      </a:cubicBezTo>
                      <a:lnTo>
                        <a:pt x="6549" y="447"/>
                      </a:lnTo>
                      <a:lnTo>
                        <a:pt x="7966" y="1852"/>
                      </a:lnTo>
                      <a:lnTo>
                        <a:pt x="6704" y="3126"/>
                      </a:lnTo>
                      <a:cubicBezTo>
                        <a:pt x="6621" y="3197"/>
                        <a:pt x="6621" y="3304"/>
                        <a:pt x="6704" y="3376"/>
                      </a:cubicBezTo>
                      <a:cubicBezTo>
                        <a:pt x="6740" y="3411"/>
                        <a:pt x="6784" y="3429"/>
                        <a:pt x="6829" y="3429"/>
                      </a:cubicBezTo>
                      <a:cubicBezTo>
                        <a:pt x="6874" y="3429"/>
                        <a:pt x="6918" y="3411"/>
                        <a:pt x="6954" y="3376"/>
                      </a:cubicBezTo>
                      <a:lnTo>
                        <a:pt x="8347" y="1983"/>
                      </a:lnTo>
                      <a:cubicBezTo>
                        <a:pt x="8383" y="1947"/>
                        <a:pt x="8395" y="1899"/>
                        <a:pt x="8395" y="1864"/>
                      </a:cubicBezTo>
                      <a:cubicBezTo>
                        <a:pt x="8430" y="1816"/>
                        <a:pt x="8406" y="1768"/>
                        <a:pt x="8383" y="1721"/>
                      </a:cubicBezTo>
                      <a:lnTo>
                        <a:pt x="6716" y="54"/>
                      </a:lnTo>
                      <a:cubicBezTo>
                        <a:pt x="6674" y="18"/>
                        <a:pt x="6629" y="0"/>
                        <a:pt x="658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20" name="Google Shape;1252;p28">
                <a:extLst>
                  <a:ext uri="{FF2B5EF4-FFF2-40B4-BE49-F238E27FC236}">
                    <a16:creationId xmlns:a16="http://schemas.microsoft.com/office/drawing/2014/main" id="{6120BE39-8EC2-4D91-4226-D5434E21998E}"/>
                  </a:ext>
                </a:extLst>
              </p:cNvPr>
              <p:cNvGrpSpPr/>
              <p:nvPr/>
            </p:nvGrpSpPr>
            <p:grpSpPr>
              <a:xfrm>
                <a:off x="5007447" y="2392590"/>
                <a:ext cx="301278" cy="302364"/>
                <a:chOff x="2878589" y="4081481"/>
                <a:chExt cx="64321" cy="64544"/>
              </a:xfrm>
            </p:grpSpPr>
            <p:sp>
              <p:nvSpPr>
                <p:cNvPr id="133" name="Google Shape;1253;p28">
                  <a:extLst>
                    <a:ext uri="{FF2B5EF4-FFF2-40B4-BE49-F238E27FC236}">
                      <a16:creationId xmlns:a16="http://schemas.microsoft.com/office/drawing/2014/main" id="{422266EA-AF71-3C65-E51B-1CFE3DA1F15D}"/>
                    </a:ext>
                  </a:extLst>
                </p:cNvPr>
                <p:cNvSpPr/>
                <p:nvPr/>
              </p:nvSpPr>
              <p:spPr>
                <a:xfrm>
                  <a:off x="2901559" y="4081712"/>
                  <a:ext cx="41351" cy="643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431" h="10002" extrusionOk="0">
                      <a:moveTo>
                        <a:pt x="4025" y="0"/>
                      </a:moveTo>
                      <a:cubicBezTo>
                        <a:pt x="3870" y="0"/>
                        <a:pt x="3704" y="60"/>
                        <a:pt x="3608" y="179"/>
                      </a:cubicBezTo>
                      <a:lnTo>
                        <a:pt x="1465" y="2322"/>
                      </a:lnTo>
                      <a:lnTo>
                        <a:pt x="299" y="1167"/>
                      </a:lnTo>
                      <a:cubicBezTo>
                        <a:pt x="269" y="1138"/>
                        <a:pt x="227" y="1123"/>
                        <a:pt x="184" y="1123"/>
                      </a:cubicBezTo>
                      <a:cubicBezTo>
                        <a:pt x="141" y="1123"/>
                        <a:pt x="96" y="1138"/>
                        <a:pt x="60" y="1167"/>
                      </a:cubicBezTo>
                      <a:cubicBezTo>
                        <a:pt x="1" y="1227"/>
                        <a:pt x="1" y="1322"/>
                        <a:pt x="60" y="1405"/>
                      </a:cubicBezTo>
                      <a:lnTo>
                        <a:pt x="1346" y="2679"/>
                      </a:lnTo>
                      <a:cubicBezTo>
                        <a:pt x="1370" y="2715"/>
                        <a:pt x="1418" y="2727"/>
                        <a:pt x="1465" y="2727"/>
                      </a:cubicBezTo>
                      <a:cubicBezTo>
                        <a:pt x="1501" y="2727"/>
                        <a:pt x="1549" y="2715"/>
                        <a:pt x="1584" y="2679"/>
                      </a:cubicBezTo>
                      <a:lnTo>
                        <a:pt x="3847" y="417"/>
                      </a:lnTo>
                      <a:cubicBezTo>
                        <a:pt x="3882" y="370"/>
                        <a:pt x="3966" y="346"/>
                        <a:pt x="4037" y="346"/>
                      </a:cubicBezTo>
                      <a:cubicBezTo>
                        <a:pt x="4109" y="346"/>
                        <a:pt x="4168" y="370"/>
                        <a:pt x="4228" y="417"/>
                      </a:cubicBezTo>
                      <a:lnTo>
                        <a:pt x="6049" y="2239"/>
                      </a:lnTo>
                      <a:cubicBezTo>
                        <a:pt x="6085" y="2275"/>
                        <a:pt x="6121" y="2358"/>
                        <a:pt x="6121" y="2429"/>
                      </a:cubicBezTo>
                      <a:cubicBezTo>
                        <a:pt x="6121" y="2501"/>
                        <a:pt x="6085" y="2560"/>
                        <a:pt x="6049" y="2620"/>
                      </a:cubicBezTo>
                      <a:lnTo>
                        <a:pt x="3775" y="4882"/>
                      </a:lnTo>
                      <a:cubicBezTo>
                        <a:pt x="3716" y="4942"/>
                        <a:pt x="3716" y="5049"/>
                        <a:pt x="3775" y="5120"/>
                      </a:cubicBezTo>
                      <a:lnTo>
                        <a:pt x="6049" y="7382"/>
                      </a:lnTo>
                      <a:cubicBezTo>
                        <a:pt x="6085" y="7430"/>
                        <a:pt x="6121" y="7501"/>
                        <a:pt x="6121" y="7573"/>
                      </a:cubicBezTo>
                      <a:cubicBezTo>
                        <a:pt x="6121" y="7656"/>
                        <a:pt x="6085" y="7716"/>
                        <a:pt x="6049" y="7775"/>
                      </a:cubicBezTo>
                      <a:lnTo>
                        <a:pt x="4228" y="9585"/>
                      </a:lnTo>
                      <a:cubicBezTo>
                        <a:pt x="4174" y="9639"/>
                        <a:pt x="4103" y="9665"/>
                        <a:pt x="4033" y="9665"/>
                      </a:cubicBezTo>
                      <a:cubicBezTo>
                        <a:pt x="3963" y="9665"/>
                        <a:pt x="3894" y="9639"/>
                        <a:pt x="3847" y="9585"/>
                      </a:cubicBezTo>
                      <a:lnTo>
                        <a:pt x="2989" y="8740"/>
                      </a:lnTo>
                      <a:cubicBezTo>
                        <a:pt x="2960" y="8710"/>
                        <a:pt x="2921" y="8695"/>
                        <a:pt x="2879" y="8695"/>
                      </a:cubicBezTo>
                      <a:cubicBezTo>
                        <a:pt x="2838" y="8695"/>
                        <a:pt x="2793" y="8710"/>
                        <a:pt x="2751" y="8740"/>
                      </a:cubicBezTo>
                      <a:cubicBezTo>
                        <a:pt x="2692" y="8799"/>
                        <a:pt x="2692" y="8906"/>
                        <a:pt x="2751" y="8978"/>
                      </a:cubicBezTo>
                      <a:lnTo>
                        <a:pt x="3608" y="9823"/>
                      </a:lnTo>
                      <a:cubicBezTo>
                        <a:pt x="3728" y="9942"/>
                        <a:pt x="3870" y="10002"/>
                        <a:pt x="4025" y="10002"/>
                      </a:cubicBezTo>
                      <a:cubicBezTo>
                        <a:pt x="4168" y="10002"/>
                        <a:pt x="4335" y="9942"/>
                        <a:pt x="4442" y="9823"/>
                      </a:cubicBezTo>
                      <a:lnTo>
                        <a:pt x="6252" y="8013"/>
                      </a:lnTo>
                      <a:cubicBezTo>
                        <a:pt x="6371" y="7894"/>
                        <a:pt x="6430" y="7740"/>
                        <a:pt x="6430" y="7597"/>
                      </a:cubicBezTo>
                      <a:cubicBezTo>
                        <a:pt x="6430" y="7430"/>
                        <a:pt x="6371" y="7275"/>
                        <a:pt x="6252" y="7180"/>
                      </a:cubicBezTo>
                      <a:lnTo>
                        <a:pt x="4109" y="4977"/>
                      </a:lnTo>
                      <a:lnTo>
                        <a:pt x="6252" y="2834"/>
                      </a:lnTo>
                      <a:cubicBezTo>
                        <a:pt x="6371" y="2715"/>
                        <a:pt x="6430" y="2560"/>
                        <a:pt x="6430" y="2417"/>
                      </a:cubicBezTo>
                      <a:cubicBezTo>
                        <a:pt x="6430" y="2251"/>
                        <a:pt x="6371" y="2096"/>
                        <a:pt x="6252" y="2001"/>
                      </a:cubicBezTo>
                      <a:lnTo>
                        <a:pt x="4442" y="179"/>
                      </a:lnTo>
                      <a:cubicBezTo>
                        <a:pt x="4323" y="60"/>
                        <a:pt x="4168" y="0"/>
                        <a:pt x="402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4" name="Google Shape;1254;p28">
                  <a:extLst>
                    <a:ext uri="{FF2B5EF4-FFF2-40B4-BE49-F238E27FC236}">
                      <a16:creationId xmlns:a16="http://schemas.microsoft.com/office/drawing/2014/main" id="{FFD6CEBC-5C5C-ADD6-EC27-80DDCD1EE68F}"/>
                    </a:ext>
                  </a:extLst>
                </p:cNvPr>
                <p:cNvSpPr/>
                <p:nvPr/>
              </p:nvSpPr>
              <p:spPr>
                <a:xfrm>
                  <a:off x="2878589" y="4081481"/>
                  <a:ext cx="39512" cy="641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145" h="9979" extrusionOk="0">
                      <a:moveTo>
                        <a:pt x="2477" y="1"/>
                      </a:moveTo>
                      <a:cubicBezTo>
                        <a:pt x="2311" y="1"/>
                        <a:pt x="2156" y="60"/>
                        <a:pt x="2061" y="179"/>
                      </a:cubicBezTo>
                      <a:lnTo>
                        <a:pt x="239" y="2001"/>
                      </a:lnTo>
                      <a:cubicBezTo>
                        <a:pt x="1" y="2239"/>
                        <a:pt x="1" y="2608"/>
                        <a:pt x="239" y="2846"/>
                      </a:cubicBezTo>
                      <a:lnTo>
                        <a:pt x="2382" y="4989"/>
                      </a:lnTo>
                      <a:lnTo>
                        <a:pt x="239" y="7133"/>
                      </a:lnTo>
                      <a:cubicBezTo>
                        <a:pt x="1" y="7371"/>
                        <a:pt x="1" y="7752"/>
                        <a:pt x="239" y="7990"/>
                      </a:cubicBezTo>
                      <a:lnTo>
                        <a:pt x="2061" y="9800"/>
                      </a:lnTo>
                      <a:cubicBezTo>
                        <a:pt x="2180" y="9919"/>
                        <a:pt x="2323" y="9978"/>
                        <a:pt x="2477" y="9978"/>
                      </a:cubicBezTo>
                      <a:cubicBezTo>
                        <a:pt x="2620" y="9978"/>
                        <a:pt x="2787" y="9919"/>
                        <a:pt x="2882" y="9800"/>
                      </a:cubicBezTo>
                      <a:lnTo>
                        <a:pt x="5037" y="7656"/>
                      </a:lnTo>
                      <a:lnTo>
                        <a:pt x="5859" y="8490"/>
                      </a:lnTo>
                      <a:cubicBezTo>
                        <a:pt x="5895" y="8520"/>
                        <a:pt x="5936" y="8535"/>
                        <a:pt x="5978" y="8535"/>
                      </a:cubicBezTo>
                      <a:cubicBezTo>
                        <a:pt x="6020" y="8535"/>
                        <a:pt x="6061" y="8520"/>
                        <a:pt x="6097" y="8490"/>
                      </a:cubicBezTo>
                      <a:cubicBezTo>
                        <a:pt x="6145" y="8430"/>
                        <a:pt x="6145" y="8323"/>
                        <a:pt x="6085" y="8264"/>
                      </a:cubicBezTo>
                      <a:lnTo>
                        <a:pt x="5156" y="7335"/>
                      </a:lnTo>
                      <a:cubicBezTo>
                        <a:pt x="5121" y="7299"/>
                        <a:pt x="5073" y="7287"/>
                        <a:pt x="5037" y="7287"/>
                      </a:cubicBezTo>
                      <a:cubicBezTo>
                        <a:pt x="4990" y="7287"/>
                        <a:pt x="4942" y="7299"/>
                        <a:pt x="4918" y="7335"/>
                      </a:cubicBezTo>
                      <a:lnTo>
                        <a:pt x="2656" y="9597"/>
                      </a:lnTo>
                      <a:cubicBezTo>
                        <a:pt x="2608" y="9633"/>
                        <a:pt x="2537" y="9669"/>
                        <a:pt x="2454" y="9669"/>
                      </a:cubicBezTo>
                      <a:cubicBezTo>
                        <a:pt x="2382" y="9669"/>
                        <a:pt x="2323" y="9633"/>
                        <a:pt x="2263" y="9597"/>
                      </a:cubicBezTo>
                      <a:lnTo>
                        <a:pt x="453" y="7776"/>
                      </a:lnTo>
                      <a:cubicBezTo>
                        <a:pt x="346" y="7668"/>
                        <a:pt x="346" y="7490"/>
                        <a:pt x="453" y="7395"/>
                      </a:cubicBezTo>
                      <a:lnTo>
                        <a:pt x="2716" y="5132"/>
                      </a:lnTo>
                      <a:cubicBezTo>
                        <a:pt x="2739" y="5097"/>
                        <a:pt x="2751" y="5049"/>
                        <a:pt x="2751" y="5013"/>
                      </a:cubicBezTo>
                      <a:cubicBezTo>
                        <a:pt x="2751" y="4966"/>
                        <a:pt x="2739" y="4918"/>
                        <a:pt x="2716" y="4894"/>
                      </a:cubicBezTo>
                      <a:lnTo>
                        <a:pt x="453" y="2632"/>
                      </a:lnTo>
                      <a:cubicBezTo>
                        <a:pt x="346" y="2525"/>
                        <a:pt x="346" y="2346"/>
                        <a:pt x="453" y="2239"/>
                      </a:cubicBezTo>
                      <a:lnTo>
                        <a:pt x="2263" y="417"/>
                      </a:lnTo>
                      <a:cubicBezTo>
                        <a:pt x="2311" y="382"/>
                        <a:pt x="2382" y="346"/>
                        <a:pt x="2454" y="346"/>
                      </a:cubicBezTo>
                      <a:cubicBezTo>
                        <a:pt x="2537" y="346"/>
                        <a:pt x="2597" y="382"/>
                        <a:pt x="2656" y="417"/>
                      </a:cubicBezTo>
                      <a:lnTo>
                        <a:pt x="3168" y="941"/>
                      </a:lnTo>
                      <a:cubicBezTo>
                        <a:pt x="3198" y="971"/>
                        <a:pt x="3239" y="986"/>
                        <a:pt x="3283" y="986"/>
                      </a:cubicBezTo>
                      <a:cubicBezTo>
                        <a:pt x="3326" y="986"/>
                        <a:pt x="3370" y="971"/>
                        <a:pt x="3406" y="941"/>
                      </a:cubicBezTo>
                      <a:cubicBezTo>
                        <a:pt x="3466" y="882"/>
                        <a:pt x="3466" y="775"/>
                        <a:pt x="3406" y="703"/>
                      </a:cubicBezTo>
                      <a:lnTo>
                        <a:pt x="2882" y="179"/>
                      </a:lnTo>
                      <a:cubicBezTo>
                        <a:pt x="2775" y="60"/>
                        <a:pt x="2620" y="1"/>
                        <a:pt x="2477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21" name="Google Shape;1255;p28">
                <a:extLst>
                  <a:ext uri="{FF2B5EF4-FFF2-40B4-BE49-F238E27FC236}">
                    <a16:creationId xmlns:a16="http://schemas.microsoft.com/office/drawing/2014/main" id="{EF308AD4-8106-A884-7E4A-3ACECCBB0E9B}"/>
                  </a:ext>
                </a:extLst>
              </p:cNvPr>
              <p:cNvGrpSpPr/>
              <p:nvPr/>
            </p:nvGrpSpPr>
            <p:grpSpPr>
              <a:xfrm>
                <a:off x="4985987" y="1222750"/>
                <a:ext cx="358533" cy="267321"/>
                <a:chOff x="2874730" y="3745828"/>
                <a:chExt cx="72126" cy="53788"/>
              </a:xfrm>
            </p:grpSpPr>
            <p:sp>
              <p:nvSpPr>
                <p:cNvPr id="131" name="Google Shape;1256;p28">
                  <a:extLst>
                    <a:ext uri="{FF2B5EF4-FFF2-40B4-BE49-F238E27FC236}">
                      <a16:creationId xmlns:a16="http://schemas.microsoft.com/office/drawing/2014/main" id="{A829C348-4194-A0DF-53B5-BAFBCA5E041E}"/>
                    </a:ext>
                  </a:extLst>
                </p:cNvPr>
                <p:cNvSpPr/>
                <p:nvPr/>
              </p:nvSpPr>
              <p:spPr>
                <a:xfrm>
                  <a:off x="2874730" y="3763820"/>
                  <a:ext cx="60030" cy="357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336" h="5567" extrusionOk="0">
                      <a:moveTo>
                        <a:pt x="1876" y="0"/>
                      </a:moveTo>
                      <a:cubicBezTo>
                        <a:pt x="1831" y="0"/>
                        <a:pt x="1787" y="18"/>
                        <a:pt x="1751" y="54"/>
                      </a:cubicBezTo>
                      <a:lnTo>
                        <a:pt x="84" y="1721"/>
                      </a:lnTo>
                      <a:cubicBezTo>
                        <a:pt x="1" y="1804"/>
                        <a:pt x="1" y="1899"/>
                        <a:pt x="84" y="1983"/>
                      </a:cubicBezTo>
                      <a:lnTo>
                        <a:pt x="3263" y="5162"/>
                      </a:lnTo>
                      <a:cubicBezTo>
                        <a:pt x="3513" y="5412"/>
                        <a:pt x="3858" y="5566"/>
                        <a:pt x="4215" y="5566"/>
                      </a:cubicBezTo>
                      <a:cubicBezTo>
                        <a:pt x="4573" y="5566"/>
                        <a:pt x="4918" y="5435"/>
                        <a:pt x="5168" y="5162"/>
                      </a:cubicBezTo>
                      <a:lnTo>
                        <a:pt x="9252" y="1090"/>
                      </a:lnTo>
                      <a:cubicBezTo>
                        <a:pt x="9335" y="1006"/>
                        <a:pt x="9335" y="887"/>
                        <a:pt x="9276" y="828"/>
                      </a:cubicBezTo>
                      <a:cubicBezTo>
                        <a:pt x="9240" y="792"/>
                        <a:pt x="9195" y="774"/>
                        <a:pt x="9151" y="774"/>
                      </a:cubicBezTo>
                      <a:cubicBezTo>
                        <a:pt x="9106" y="774"/>
                        <a:pt x="9061" y="792"/>
                        <a:pt x="9026" y="828"/>
                      </a:cubicBezTo>
                      <a:lnTo>
                        <a:pt x="4942" y="4912"/>
                      </a:lnTo>
                      <a:cubicBezTo>
                        <a:pt x="4751" y="5102"/>
                        <a:pt x="4501" y="5209"/>
                        <a:pt x="4227" y="5209"/>
                      </a:cubicBezTo>
                      <a:cubicBezTo>
                        <a:pt x="3965" y="5209"/>
                        <a:pt x="3715" y="5102"/>
                        <a:pt x="3513" y="4912"/>
                      </a:cubicBezTo>
                      <a:lnTo>
                        <a:pt x="453" y="1840"/>
                      </a:lnTo>
                      <a:lnTo>
                        <a:pt x="1870" y="435"/>
                      </a:lnTo>
                      <a:lnTo>
                        <a:pt x="2370" y="935"/>
                      </a:lnTo>
                      <a:cubicBezTo>
                        <a:pt x="2406" y="971"/>
                        <a:pt x="2450" y="988"/>
                        <a:pt x="2495" y="988"/>
                      </a:cubicBezTo>
                      <a:cubicBezTo>
                        <a:pt x="2540" y="988"/>
                        <a:pt x="2584" y="971"/>
                        <a:pt x="2620" y="935"/>
                      </a:cubicBezTo>
                      <a:cubicBezTo>
                        <a:pt x="2703" y="863"/>
                        <a:pt x="2703" y="756"/>
                        <a:pt x="2620" y="685"/>
                      </a:cubicBezTo>
                      <a:lnTo>
                        <a:pt x="2001" y="54"/>
                      </a:lnTo>
                      <a:cubicBezTo>
                        <a:pt x="1965" y="18"/>
                        <a:pt x="1920" y="0"/>
                        <a:pt x="1876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2" name="Google Shape;1257;p28">
                  <a:extLst>
                    <a:ext uri="{FF2B5EF4-FFF2-40B4-BE49-F238E27FC236}">
                      <a16:creationId xmlns:a16="http://schemas.microsoft.com/office/drawing/2014/main" id="{1F7068D3-8847-6F0F-38F5-259FDD49385C}"/>
                    </a:ext>
                  </a:extLst>
                </p:cNvPr>
                <p:cNvSpPr/>
                <p:nvPr/>
              </p:nvSpPr>
              <p:spPr>
                <a:xfrm>
                  <a:off x="2892645" y="3745828"/>
                  <a:ext cx="54211" cy="345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431" h="5376" extrusionOk="0">
                      <a:moveTo>
                        <a:pt x="6585" y="0"/>
                      </a:moveTo>
                      <a:cubicBezTo>
                        <a:pt x="6540" y="0"/>
                        <a:pt x="6495" y="18"/>
                        <a:pt x="6454" y="54"/>
                      </a:cubicBezTo>
                      <a:lnTo>
                        <a:pt x="1548" y="4971"/>
                      </a:lnTo>
                      <a:cubicBezTo>
                        <a:pt x="1513" y="4995"/>
                        <a:pt x="1477" y="5007"/>
                        <a:pt x="1429" y="5007"/>
                      </a:cubicBezTo>
                      <a:cubicBezTo>
                        <a:pt x="1382" y="5007"/>
                        <a:pt x="1346" y="4995"/>
                        <a:pt x="1310" y="4971"/>
                      </a:cubicBezTo>
                      <a:lnTo>
                        <a:pt x="334" y="3983"/>
                      </a:lnTo>
                      <a:cubicBezTo>
                        <a:pt x="292" y="3947"/>
                        <a:pt x="248" y="3929"/>
                        <a:pt x="203" y="3929"/>
                      </a:cubicBezTo>
                      <a:cubicBezTo>
                        <a:pt x="158" y="3929"/>
                        <a:pt x="114" y="3947"/>
                        <a:pt x="72" y="3983"/>
                      </a:cubicBezTo>
                      <a:cubicBezTo>
                        <a:pt x="1" y="4054"/>
                        <a:pt x="1" y="4161"/>
                        <a:pt x="72" y="4245"/>
                      </a:cubicBezTo>
                      <a:lnTo>
                        <a:pt x="1060" y="5221"/>
                      </a:lnTo>
                      <a:cubicBezTo>
                        <a:pt x="1156" y="5328"/>
                        <a:pt x="1275" y="5376"/>
                        <a:pt x="1417" y="5376"/>
                      </a:cubicBezTo>
                      <a:cubicBezTo>
                        <a:pt x="1548" y="5376"/>
                        <a:pt x="1679" y="5316"/>
                        <a:pt x="1775" y="5221"/>
                      </a:cubicBezTo>
                      <a:lnTo>
                        <a:pt x="6549" y="447"/>
                      </a:lnTo>
                      <a:lnTo>
                        <a:pt x="7966" y="1852"/>
                      </a:lnTo>
                      <a:lnTo>
                        <a:pt x="6704" y="3126"/>
                      </a:lnTo>
                      <a:cubicBezTo>
                        <a:pt x="6621" y="3197"/>
                        <a:pt x="6621" y="3304"/>
                        <a:pt x="6704" y="3376"/>
                      </a:cubicBezTo>
                      <a:cubicBezTo>
                        <a:pt x="6740" y="3411"/>
                        <a:pt x="6784" y="3429"/>
                        <a:pt x="6829" y="3429"/>
                      </a:cubicBezTo>
                      <a:cubicBezTo>
                        <a:pt x="6874" y="3429"/>
                        <a:pt x="6918" y="3411"/>
                        <a:pt x="6954" y="3376"/>
                      </a:cubicBezTo>
                      <a:lnTo>
                        <a:pt x="8347" y="1983"/>
                      </a:lnTo>
                      <a:cubicBezTo>
                        <a:pt x="8383" y="1947"/>
                        <a:pt x="8395" y="1899"/>
                        <a:pt x="8395" y="1864"/>
                      </a:cubicBezTo>
                      <a:cubicBezTo>
                        <a:pt x="8430" y="1816"/>
                        <a:pt x="8406" y="1768"/>
                        <a:pt x="8383" y="1721"/>
                      </a:cubicBezTo>
                      <a:lnTo>
                        <a:pt x="6716" y="54"/>
                      </a:lnTo>
                      <a:cubicBezTo>
                        <a:pt x="6674" y="18"/>
                        <a:pt x="6629" y="0"/>
                        <a:pt x="658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22" name="Google Shape;1258;p28">
                <a:extLst>
                  <a:ext uri="{FF2B5EF4-FFF2-40B4-BE49-F238E27FC236}">
                    <a16:creationId xmlns:a16="http://schemas.microsoft.com/office/drawing/2014/main" id="{292A671E-56AB-EFF1-A311-D9525549F9E1}"/>
                  </a:ext>
                </a:extLst>
              </p:cNvPr>
              <p:cNvGrpSpPr/>
              <p:nvPr/>
            </p:nvGrpSpPr>
            <p:grpSpPr>
              <a:xfrm>
                <a:off x="3795362" y="2807213"/>
                <a:ext cx="358533" cy="267321"/>
                <a:chOff x="2874730" y="3745828"/>
                <a:chExt cx="72126" cy="53788"/>
              </a:xfrm>
            </p:grpSpPr>
            <p:sp>
              <p:nvSpPr>
                <p:cNvPr id="129" name="Google Shape;1259;p28">
                  <a:extLst>
                    <a:ext uri="{FF2B5EF4-FFF2-40B4-BE49-F238E27FC236}">
                      <a16:creationId xmlns:a16="http://schemas.microsoft.com/office/drawing/2014/main" id="{6C4D2C4C-2AAE-496A-56F2-14B47642CBEE}"/>
                    </a:ext>
                  </a:extLst>
                </p:cNvPr>
                <p:cNvSpPr/>
                <p:nvPr/>
              </p:nvSpPr>
              <p:spPr>
                <a:xfrm>
                  <a:off x="2874730" y="3763820"/>
                  <a:ext cx="60030" cy="357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336" h="5567" extrusionOk="0">
                      <a:moveTo>
                        <a:pt x="1876" y="0"/>
                      </a:moveTo>
                      <a:cubicBezTo>
                        <a:pt x="1831" y="0"/>
                        <a:pt x="1787" y="18"/>
                        <a:pt x="1751" y="54"/>
                      </a:cubicBezTo>
                      <a:lnTo>
                        <a:pt x="84" y="1721"/>
                      </a:lnTo>
                      <a:cubicBezTo>
                        <a:pt x="1" y="1804"/>
                        <a:pt x="1" y="1899"/>
                        <a:pt x="84" y="1983"/>
                      </a:cubicBezTo>
                      <a:lnTo>
                        <a:pt x="3263" y="5162"/>
                      </a:lnTo>
                      <a:cubicBezTo>
                        <a:pt x="3513" y="5412"/>
                        <a:pt x="3858" y="5566"/>
                        <a:pt x="4215" y="5566"/>
                      </a:cubicBezTo>
                      <a:cubicBezTo>
                        <a:pt x="4573" y="5566"/>
                        <a:pt x="4918" y="5435"/>
                        <a:pt x="5168" y="5162"/>
                      </a:cubicBezTo>
                      <a:lnTo>
                        <a:pt x="9252" y="1090"/>
                      </a:lnTo>
                      <a:cubicBezTo>
                        <a:pt x="9335" y="1006"/>
                        <a:pt x="9335" y="887"/>
                        <a:pt x="9276" y="828"/>
                      </a:cubicBezTo>
                      <a:cubicBezTo>
                        <a:pt x="9240" y="792"/>
                        <a:pt x="9195" y="774"/>
                        <a:pt x="9151" y="774"/>
                      </a:cubicBezTo>
                      <a:cubicBezTo>
                        <a:pt x="9106" y="774"/>
                        <a:pt x="9061" y="792"/>
                        <a:pt x="9026" y="828"/>
                      </a:cubicBezTo>
                      <a:lnTo>
                        <a:pt x="4942" y="4912"/>
                      </a:lnTo>
                      <a:cubicBezTo>
                        <a:pt x="4751" y="5102"/>
                        <a:pt x="4501" y="5209"/>
                        <a:pt x="4227" y="5209"/>
                      </a:cubicBezTo>
                      <a:cubicBezTo>
                        <a:pt x="3965" y="5209"/>
                        <a:pt x="3715" y="5102"/>
                        <a:pt x="3513" y="4912"/>
                      </a:cubicBezTo>
                      <a:lnTo>
                        <a:pt x="453" y="1840"/>
                      </a:lnTo>
                      <a:lnTo>
                        <a:pt x="1870" y="435"/>
                      </a:lnTo>
                      <a:lnTo>
                        <a:pt x="2370" y="935"/>
                      </a:lnTo>
                      <a:cubicBezTo>
                        <a:pt x="2406" y="971"/>
                        <a:pt x="2450" y="988"/>
                        <a:pt x="2495" y="988"/>
                      </a:cubicBezTo>
                      <a:cubicBezTo>
                        <a:pt x="2540" y="988"/>
                        <a:pt x="2584" y="971"/>
                        <a:pt x="2620" y="935"/>
                      </a:cubicBezTo>
                      <a:cubicBezTo>
                        <a:pt x="2703" y="863"/>
                        <a:pt x="2703" y="756"/>
                        <a:pt x="2620" y="685"/>
                      </a:cubicBezTo>
                      <a:lnTo>
                        <a:pt x="2001" y="54"/>
                      </a:lnTo>
                      <a:cubicBezTo>
                        <a:pt x="1965" y="18"/>
                        <a:pt x="1920" y="0"/>
                        <a:pt x="1876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0" name="Google Shape;1260;p28">
                  <a:extLst>
                    <a:ext uri="{FF2B5EF4-FFF2-40B4-BE49-F238E27FC236}">
                      <a16:creationId xmlns:a16="http://schemas.microsoft.com/office/drawing/2014/main" id="{7B71C68A-CDF6-171D-B755-991B3FC725F8}"/>
                    </a:ext>
                  </a:extLst>
                </p:cNvPr>
                <p:cNvSpPr/>
                <p:nvPr/>
              </p:nvSpPr>
              <p:spPr>
                <a:xfrm>
                  <a:off x="2892645" y="3745828"/>
                  <a:ext cx="54211" cy="345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431" h="5376" extrusionOk="0">
                      <a:moveTo>
                        <a:pt x="6585" y="0"/>
                      </a:moveTo>
                      <a:cubicBezTo>
                        <a:pt x="6540" y="0"/>
                        <a:pt x="6495" y="18"/>
                        <a:pt x="6454" y="54"/>
                      </a:cubicBezTo>
                      <a:lnTo>
                        <a:pt x="1548" y="4971"/>
                      </a:lnTo>
                      <a:cubicBezTo>
                        <a:pt x="1513" y="4995"/>
                        <a:pt x="1477" y="5007"/>
                        <a:pt x="1429" y="5007"/>
                      </a:cubicBezTo>
                      <a:cubicBezTo>
                        <a:pt x="1382" y="5007"/>
                        <a:pt x="1346" y="4995"/>
                        <a:pt x="1310" y="4971"/>
                      </a:cubicBezTo>
                      <a:lnTo>
                        <a:pt x="334" y="3983"/>
                      </a:lnTo>
                      <a:cubicBezTo>
                        <a:pt x="292" y="3947"/>
                        <a:pt x="248" y="3929"/>
                        <a:pt x="203" y="3929"/>
                      </a:cubicBezTo>
                      <a:cubicBezTo>
                        <a:pt x="158" y="3929"/>
                        <a:pt x="114" y="3947"/>
                        <a:pt x="72" y="3983"/>
                      </a:cubicBezTo>
                      <a:cubicBezTo>
                        <a:pt x="1" y="4054"/>
                        <a:pt x="1" y="4161"/>
                        <a:pt x="72" y="4245"/>
                      </a:cubicBezTo>
                      <a:lnTo>
                        <a:pt x="1060" y="5221"/>
                      </a:lnTo>
                      <a:cubicBezTo>
                        <a:pt x="1156" y="5328"/>
                        <a:pt x="1275" y="5376"/>
                        <a:pt x="1417" y="5376"/>
                      </a:cubicBezTo>
                      <a:cubicBezTo>
                        <a:pt x="1548" y="5376"/>
                        <a:pt x="1679" y="5316"/>
                        <a:pt x="1775" y="5221"/>
                      </a:cubicBezTo>
                      <a:lnTo>
                        <a:pt x="6549" y="447"/>
                      </a:lnTo>
                      <a:lnTo>
                        <a:pt x="7966" y="1852"/>
                      </a:lnTo>
                      <a:lnTo>
                        <a:pt x="6704" y="3126"/>
                      </a:lnTo>
                      <a:cubicBezTo>
                        <a:pt x="6621" y="3197"/>
                        <a:pt x="6621" y="3304"/>
                        <a:pt x="6704" y="3376"/>
                      </a:cubicBezTo>
                      <a:cubicBezTo>
                        <a:pt x="6740" y="3411"/>
                        <a:pt x="6784" y="3429"/>
                        <a:pt x="6829" y="3429"/>
                      </a:cubicBezTo>
                      <a:cubicBezTo>
                        <a:pt x="6874" y="3429"/>
                        <a:pt x="6918" y="3411"/>
                        <a:pt x="6954" y="3376"/>
                      </a:cubicBezTo>
                      <a:lnTo>
                        <a:pt x="8347" y="1983"/>
                      </a:lnTo>
                      <a:cubicBezTo>
                        <a:pt x="8383" y="1947"/>
                        <a:pt x="8395" y="1899"/>
                        <a:pt x="8395" y="1864"/>
                      </a:cubicBezTo>
                      <a:cubicBezTo>
                        <a:pt x="8430" y="1816"/>
                        <a:pt x="8406" y="1768"/>
                        <a:pt x="8383" y="1721"/>
                      </a:cubicBezTo>
                      <a:lnTo>
                        <a:pt x="6716" y="54"/>
                      </a:lnTo>
                      <a:cubicBezTo>
                        <a:pt x="6674" y="18"/>
                        <a:pt x="6629" y="0"/>
                        <a:pt x="658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23" name="Google Shape;1261;p28">
                <a:extLst>
                  <a:ext uri="{FF2B5EF4-FFF2-40B4-BE49-F238E27FC236}">
                    <a16:creationId xmlns:a16="http://schemas.microsoft.com/office/drawing/2014/main" id="{5933BCC5-6B75-A32E-620A-1AE108B7F3C9}"/>
                  </a:ext>
                </a:extLst>
              </p:cNvPr>
              <p:cNvGrpSpPr/>
              <p:nvPr/>
            </p:nvGrpSpPr>
            <p:grpSpPr>
              <a:xfrm>
                <a:off x="4985987" y="3585663"/>
                <a:ext cx="358533" cy="267321"/>
                <a:chOff x="2874730" y="3745828"/>
                <a:chExt cx="72126" cy="53788"/>
              </a:xfrm>
            </p:grpSpPr>
            <p:sp>
              <p:nvSpPr>
                <p:cNvPr id="127" name="Google Shape;1262;p28">
                  <a:extLst>
                    <a:ext uri="{FF2B5EF4-FFF2-40B4-BE49-F238E27FC236}">
                      <a16:creationId xmlns:a16="http://schemas.microsoft.com/office/drawing/2014/main" id="{8DBFC076-BF49-A3B3-1F0C-BC5665DA11DF}"/>
                    </a:ext>
                  </a:extLst>
                </p:cNvPr>
                <p:cNvSpPr/>
                <p:nvPr/>
              </p:nvSpPr>
              <p:spPr>
                <a:xfrm>
                  <a:off x="2874730" y="3763820"/>
                  <a:ext cx="60030" cy="357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336" h="5567" extrusionOk="0">
                      <a:moveTo>
                        <a:pt x="1876" y="0"/>
                      </a:moveTo>
                      <a:cubicBezTo>
                        <a:pt x="1831" y="0"/>
                        <a:pt x="1787" y="18"/>
                        <a:pt x="1751" y="54"/>
                      </a:cubicBezTo>
                      <a:lnTo>
                        <a:pt x="84" y="1721"/>
                      </a:lnTo>
                      <a:cubicBezTo>
                        <a:pt x="1" y="1804"/>
                        <a:pt x="1" y="1899"/>
                        <a:pt x="84" y="1983"/>
                      </a:cubicBezTo>
                      <a:lnTo>
                        <a:pt x="3263" y="5162"/>
                      </a:lnTo>
                      <a:cubicBezTo>
                        <a:pt x="3513" y="5412"/>
                        <a:pt x="3858" y="5566"/>
                        <a:pt x="4215" y="5566"/>
                      </a:cubicBezTo>
                      <a:cubicBezTo>
                        <a:pt x="4573" y="5566"/>
                        <a:pt x="4918" y="5435"/>
                        <a:pt x="5168" y="5162"/>
                      </a:cubicBezTo>
                      <a:lnTo>
                        <a:pt x="9252" y="1090"/>
                      </a:lnTo>
                      <a:cubicBezTo>
                        <a:pt x="9335" y="1006"/>
                        <a:pt x="9335" y="887"/>
                        <a:pt x="9276" y="828"/>
                      </a:cubicBezTo>
                      <a:cubicBezTo>
                        <a:pt x="9240" y="792"/>
                        <a:pt x="9195" y="774"/>
                        <a:pt x="9151" y="774"/>
                      </a:cubicBezTo>
                      <a:cubicBezTo>
                        <a:pt x="9106" y="774"/>
                        <a:pt x="9061" y="792"/>
                        <a:pt x="9026" y="828"/>
                      </a:cubicBezTo>
                      <a:lnTo>
                        <a:pt x="4942" y="4912"/>
                      </a:lnTo>
                      <a:cubicBezTo>
                        <a:pt x="4751" y="5102"/>
                        <a:pt x="4501" y="5209"/>
                        <a:pt x="4227" y="5209"/>
                      </a:cubicBezTo>
                      <a:cubicBezTo>
                        <a:pt x="3965" y="5209"/>
                        <a:pt x="3715" y="5102"/>
                        <a:pt x="3513" y="4912"/>
                      </a:cubicBezTo>
                      <a:lnTo>
                        <a:pt x="453" y="1840"/>
                      </a:lnTo>
                      <a:lnTo>
                        <a:pt x="1870" y="435"/>
                      </a:lnTo>
                      <a:lnTo>
                        <a:pt x="2370" y="935"/>
                      </a:lnTo>
                      <a:cubicBezTo>
                        <a:pt x="2406" y="971"/>
                        <a:pt x="2450" y="988"/>
                        <a:pt x="2495" y="988"/>
                      </a:cubicBezTo>
                      <a:cubicBezTo>
                        <a:pt x="2540" y="988"/>
                        <a:pt x="2584" y="971"/>
                        <a:pt x="2620" y="935"/>
                      </a:cubicBezTo>
                      <a:cubicBezTo>
                        <a:pt x="2703" y="863"/>
                        <a:pt x="2703" y="756"/>
                        <a:pt x="2620" y="685"/>
                      </a:cubicBezTo>
                      <a:lnTo>
                        <a:pt x="2001" y="54"/>
                      </a:lnTo>
                      <a:cubicBezTo>
                        <a:pt x="1965" y="18"/>
                        <a:pt x="1920" y="0"/>
                        <a:pt x="1876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8" name="Google Shape;1263;p28">
                  <a:extLst>
                    <a:ext uri="{FF2B5EF4-FFF2-40B4-BE49-F238E27FC236}">
                      <a16:creationId xmlns:a16="http://schemas.microsoft.com/office/drawing/2014/main" id="{BD5BB5E4-890C-7409-DDF9-FD0DE449D3EC}"/>
                    </a:ext>
                  </a:extLst>
                </p:cNvPr>
                <p:cNvSpPr/>
                <p:nvPr/>
              </p:nvSpPr>
              <p:spPr>
                <a:xfrm>
                  <a:off x="2892645" y="3745828"/>
                  <a:ext cx="54211" cy="345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431" h="5376" extrusionOk="0">
                      <a:moveTo>
                        <a:pt x="6585" y="0"/>
                      </a:moveTo>
                      <a:cubicBezTo>
                        <a:pt x="6540" y="0"/>
                        <a:pt x="6495" y="18"/>
                        <a:pt x="6454" y="54"/>
                      </a:cubicBezTo>
                      <a:lnTo>
                        <a:pt x="1548" y="4971"/>
                      </a:lnTo>
                      <a:cubicBezTo>
                        <a:pt x="1513" y="4995"/>
                        <a:pt x="1477" y="5007"/>
                        <a:pt x="1429" y="5007"/>
                      </a:cubicBezTo>
                      <a:cubicBezTo>
                        <a:pt x="1382" y="5007"/>
                        <a:pt x="1346" y="4995"/>
                        <a:pt x="1310" y="4971"/>
                      </a:cubicBezTo>
                      <a:lnTo>
                        <a:pt x="334" y="3983"/>
                      </a:lnTo>
                      <a:cubicBezTo>
                        <a:pt x="292" y="3947"/>
                        <a:pt x="248" y="3929"/>
                        <a:pt x="203" y="3929"/>
                      </a:cubicBezTo>
                      <a:cubicBezTo>
                        <a:pt x="158" y="3929"/>
                        <a:pt x="114" y="3947"/>
                        <a:pt x="72" y="3983"/>
                      </a:cubicBezTo>
                      <a:cubicBezTo>
                        <a:pt x="1" y="4054"/>
                        <a:pt x="1" y="4161"/>
                        <a:pt x="72" y="4245"/>
                      </a:cubicBezTo>
                      <a:lnTo>
                        <a:pt x="1060" y="5221"/>
                      </a:lnTo>
                      <a:cubicBezTo>
                        <a:pt x="1156" y="5328"/>
                        <a:pt x="1275" y="5376"/>
                        <a:pt x="1417" y="5376"/>
                      </a:cubicBezTo>
                      <a:cubicBezTo>
                        <a:pt x="1548" y="5376"/>
                        <a:pt x="1679" y="5316"/>
                        <a:pt x="1775" y="5221"/>
                      </a:cubicBezTo>
                      <a:lnTo>
                        <a:pt x="6549" y="447"/>
                      </a:lnTo>
                      <a:lnTo>
                        <a:pt x="7966" y="1852"/>
                      </a:lnTo>
                      <a:lnTo>
                        <a:pt x="6704" y="3126"/>
                      </a:lnTo>
                      <a:cubicBezTo>
                        <a:pt x="6621" y="3197"/>
                        <a:pt x="6621" y="3304"/>
                        <a:pt x="6704" y="3376"/>
                      </a:cubicBezTo>
                      <a:cubicBezTo>
                        <a:pt x="6740" y="3411"/>
                        <a:pt x="6784" y="3429"/>
                        <a:pt x="6829" y="3429"/>
                      </a:cubicBezTo>
                      <a:cubicBezTo>
                        <a:pt x="6874" y="3429"/>
                        <a:pt x="6918" y="3411"/>
                        <a:pt x="6954" y="3376"/>
                      </a:cubicBezTo>
                      <a:lnTo>
                        <a:pt x="8347" y="1983"/>
                      </a:lnTo>
                      <a:cubicBezTo>
                        <a:pt x="8383" y="1947"/>
                        <a:pt x="8395" y="1899"/>
                        <a:pt x="8395" y="1864"/>
                      </a:cubicBezTo>
                      <a:cubicBezTo>
                        <a:pt x="8430" y="1816"/>
                        <a:pt x="8406" y="1768"/>
                        <a:pt x="8383" y="1721"/>
                      </a:cubicBezTo>
                      <a:lnTo>
                        <a:pt x="6716" y="54"/>
                      </a:lnTo>
                      <a:cubicBezTo>
                        <a:pt x="6674" y="18"/>
                        <a:pt x="6629" y="0"/>
                        <a:pt x="658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sp>
          <p:nvSpPr>
            <p:cNvPr id="4" name="Google Shape;1262;p28">
              <a:extLst>
                <a:ext uri="{FF2B5EF4-FFF2-40B4-BE49-F238E27FC236}">
                  <a16:creationId xmlns:a16="http://schemas.microsoft.com/office/drawing/2014/main" id="{059FF614-4FE7-0C7F-7441-4B3F101B17C8}"/>
                </a:ext>
              </a:extLst>
            </p:cNvPr>
            <p:cNvSpPr/>
            <p:nvPr/>
          </p:nvSpPr>
          <p:spPr>
            <a:xfrm>
              <a:off x="4794691" y="4917306"/>
              <a:ext cx="298405" cy="177903"/>
            </a:xfrm>
            <a:custGeom>
              <a:avLst/>
              <a:gdLst/>
              <a:ahLst/>
              <a:cxnLst/>
              <a:rect l="l" t="t" r="r" b="b"/>
              <a:pathLst>
                <a:path w="9336" h="5567" extrusionOk="0">
                  <a:moveTo>
                    <a:pt x="1876" y="0"/>
                  </a:moveTo>
                  <a:cubicBezTo>
                    <a:pt x="1831" y="0"/>
                    <a:pt x="1787" y="18"/>
                    <a:pt x="1751" y="54"/>
                  </a:cubicBezTo>
                  <a:lnTo>
                    <a:pt x="84" y="1721"/>
                  </a:lnTo>
                  <a:cubicBezTo>
                    <a:pt x="1" y="1804"/>
                    <a:pt x="1" y="1899"/>
                    <a:pt x="84" y="1983"/>
                  </a:cubicBezTo>
                  <a:lnTo>
                    <a:pt x="3263" y="5162"/>
                  </a:lnTo>
                  <a:cubicBezTo>
                    <a:pt x="3513" y="5412"/>
                    <a:pt x="3858" y="5566"/>
                    <a:pt x="4215" y="5566"/>
                  </a:cubicBezTo>
                  <a:cubicBezTo>
                    <a:pt x="4573" y="5566"/>
                    <a:pt x="4918" y="5435"/>
                    <a:pt x="5168" y="5162"/>
                  </a:cubicBezTo>
                  <a:lnTo>
                    <a:pt x="9252" y="1090"/>
                  </a:lnTo>
                  <a:cubicBezTo>
                    <a:pt x="9335" y="1006"/>
                    <a:pt x="9335" y="887"/>
                    <a:pt x="9276" y="828"/>
                  </a:cubicBezTo>
                  <a:cubicBezTo>
                    <a:pt x="9240" y="792"/>
                    <a:pt x="9195" y="774"/>
                    <a:pt x="9151" y="774"/>
                  </a:cubicBezTo>
                  <a:cubicBezTo>
                    <a:pt x="9106" y="774"/>
                    <a:pt x="9061" y="792"/>
                    <a:pt x="9026" y="828"/>
                  </a:cubicBezTo>
                  <a:lnTo>
                    <a:pt x="4942" y="4912"/>
                  </a:lnTo>
                  <a:cubicBezTo>
                    <a:pt x="4751" y="5102"/>
                    <a:pt x="4501" y="5209"/>
                    <a:pt x="4227" y="5209"/>
                  </a:cubicBezTo>
                  <a:cubicBezTo>
                    <a:pt x="3965" y="5209"/>
                    <a:pt x="3715" y="5102"/>
                    <a:pt x="3513" y="4912"/>
                  </a:cubicBezTo>
                  <a:lnTo>
                    <a:pt x="453" y="1840"/>
                  </a:lnTo>
                  <a:lnTo>
                    <a:pt x="1870" y="435"/>
                  </a:lnTo>
                  <a:lnTo>
                    <a:pt x="2370" y="935"/>
                  </a:lnTo>
                  <a:cubicBezTo>
                    <a:pt x="2406" y="971"/>
                    <a:pt x="2450" y="988"/>
                    <a:pt x="2495" y="988"/>
                  </a:cubicBezTo>
                  <a:cubicBezTo>
                    <a:pt x="2540" y="988"/>
                    <a:pt x="2584" y="971"/>
                    <a:pt x="2620" y="935"/>
                  </a:cubicBezTo>
                  <a:cubicBezTo>
                    <a:pt x="2703" y="863"/>
                    <a:pt x="2703" y="756"/>
                    <a:pt x="2620" y="685"/>
                  </a:cubicBezTo>
                  <a:lnTo>
                    <a:pt x="2001" y="54"/>
                  </a:lnTo>
                  <a:cubicBezTo>
                    <a:pt x="1965" y="18"/>
                    <a:pt x="1920" y="0"/>
                    <a:pt x="18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" name="Google Shape;1263;p28">
              <a:extLst>
                <a:ext uri="{FF2B5EF4-FFF2-40B4-BE49-F238E27FC236}">
                  <a16:creationId xmlns:a16="http://schemas.microsoft.com/office/drawing/2014/main" id="{31F7F741-134A-CF30-3317-B8F511554FC1}"/>
                </a:ext>
              </a:extLst>
            </p:cNvPr>
            <p:cNvSpPr/>
            <p:nvPr/>
          </p:nvSpPr>
          <p:spPr>
            <a:xfrm>
              <a:off x="4883745" y="4827888"/>
              <a:ext cx="269479" cy="171800"/>
            </a:xfrm>
            <a:custGeom>
              <a:avLst/>
              <a:gdLst/>
              <a:ahLst/>
              <a:cxnLst/>
              <a:rect l="l" t="t" r="r" b="b"/>
              <a:pathLst>
                <a:path w="8431" h="5376" extrusionOk="0">
                  <a:moveTo>
                    <a:pt x="6585" y="0"/>
                  </a:moveTo>
                  <a:cubicBezTo>
                    <a:pt x="6540" y="0"/>
                    <a:pt x="6495" y="18"/>
                    <a:pt x="6454" y="54"/>
                  </a:cubicBezTo>
                  <a:lnTo>
                    <a:pt x="1548" y="4971"/>
                  </a:lnTo>
                  <a:cubicBezTo>
                    <a:pt x="1513" y="4995"/>
                    <a:pt x="1477" y="5007"/>
                    <a:pt x="1429" y="5007"/>
                  </a:cubicBezTo>
                  <a:cubicBezTo>
                    <a:pt x="1382" y="5007"/>
                    <a:pt x="1346" y="4995"/>
                    <a:pt x="1310" y="4971"/>
                  </a:cubicBezTo>
                  <a:lnTo>
                    <a:pt x="334" y="3983"/>
                  </a:lnTo>
                  <a:cubicBezTo>
                    <a:pt x="292" y="3947"/>
                    <a:pt x="248" y="3929"/>
                    <a:pt x="203" y="3929"/>
                  </a:cubicBezTo>
                  <a:cubicBezTo>
                    <a:pt x="158" y="3929"/>
                    <a:pt x="114" y="3947"/>
                    <a:pt x="72" y="3983"/>
                  </a:cubicBezTo>
                  <a:cubicBezTo>
                    <a:pt x="1" y="4054"/>
                    <a:pt x="1" y="4161"/>
                    <a:pt x="72" y="4245"/>
                  </a:cubicBezTo>
                  <a:lnTo>
                    <a:pt x="1060" y="5221"/>
                  </a:lnTo>
                  <a:cubicBezTo>
                    <a:pt x="1156" y="5328"/>
                    <a:pt x="1275" y="5376"/>
                    <a:pt x="1417" y="5376"/>
                  </a:cubicBezTo>
                  <a:cubicBezTo>
                    <a:pt x="1548" y="5376"/>
                    <a:pt x="1679" y="5316"/>
                    <a:pt x="1775" y="5221"/>
                  </a:cubicBezTo>
                  <a:lnTo>
                    <a:pt x="6549" y="447"/>
                  </a:lnTo>
                  <a:lnTo>
                    <a:pt x="7966" y="1852"/>
                  </a:lnTo>
                  <a:lnTo>
                    <a:pt x="6704" y="3126"/>
                  </a:lnTo>
                  <a:cubicBezTo>
                    <a:pt x="6621" y="3197"/>
                    <a:pt x="6621" y="3304"/>
                    <a:pt x="6704" y="3376"/>
                  </a:cubicBezTo>
                  <a:cubicBezTo>
                    <a:pt x="6740" y="3411"/>
                    <a:pt x="6784" y="3429"/>
                    <a:pt x="6829" y="3429"/>
                  </a:cubicBezTo>
                  <a:cubicBezTo>
                    <a:pt x="6874" y="3429"/>
                    <a:pt x="6918" y="3411"/>
                    <a:pt x="6954" y="3376"/>
                  </a:cubicBezTo>
                  <a:lnTo>
                    <a:pt x="8347" y="1983"/>
                  </a:lnTo>
                  <a:cubicBezTo>
                    <a:pt x="8383" y="1947"/>
                    <a:pt x="8395" y="1899"/>
                    <a:pt x="8395" y="1864"/>
                  </a:cubicBezTo>
                  <a:cubicBezTo>
                    <a:pt x="8430" y="1816"/>
                    <a:pt x="8406" y="1768"/>
                    <a:pt x="8383" y="1721"/>
                  </a:cubicBezTo>
                  <a:lnTo>
                    <a:pt x="6716" y="54"/>
                  </a:lnTo>
                  <a:cubicBezTo>
                    <a:pt x="6674" y="18"/>
                    <a:pt x="6629" y="0"/>
                    <a:pt x="6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345988912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5A656A3-09F3-C502-75C3-91EF67E1EBE6}"/>
              </a:ext>
            </a:extLst>
          </p:cNvPr>
          <p:cNvSpPr txBox="1"/>
          <p:nvPr/>
        </p:nvSpPr>
        <p:spPr>
          <a:xfrm>
            <a:off x="375808" y="889200"/>
            <a:ext cx="11144249" cy="57861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/>
              <a:t>BSc Sport, Health &amp; Physical Education:   </a:t>
            </a:r>
            <a:endParaRPr lang="en-US" sz="1600" b="1">
              <a:ea typeface="Calibri"/>
              <a:cs typeface="Calibri"/>
            </a:endParaRPr>
          </a:p>
          <a:p>
            <a:pPr indent="-228600"/>
            <a:r>
              <a:rPr lang="en-US" sz="1600"/>
              <a:t>Discuss the importance of sport and physical activity in a child’s/young person’s life </a:t>
            </a:r>
            <a:endParaRPr lang="en-US" sz="1600">
              <a:ea typeface="Calibri"/>
              <a:cs typeface="Calibri"/>
            </a:endParaRPr>
          </a:p>
          <a:p>
            <a:pPr indent="-228600"/>
            <a:r>
              <a:rPr lang="en-US" sz="1600"/>
              <a:t>Discuss whether Physical Education should be a compulsory part of the school curriculum.   </a:t>
            </a:r>
            <a:endParaRPr lang="en-US" sz="1600">
              <a:ea typeface="Calibri"/>
              <a:cs typeface="Calibri"/>
            </a:endParaRPr>
          </a:p>
          <a:p>
            <a:pPr indent="-228600"/>
            <a:r>
              <a:rPr lang="en-US" sz="1600"/>
              <a:t>Discuss how and why sport and physical activity should be inclusive for all children/young people. 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/>
              <a:t>BA Outdoor Adventure Education:  </a:t>
            </a:r>
            <a:endParaRPr lang="en-US" sz="1600" b="1">
              <a:ea typeface="Calibri"/>
              <a:cs typeface="Calibri"/>
            </a:endParaRPr>
          </a:p>
          <a:p>
            <a:pPr indent="-228600"/>
            <a:r>
              <a:rPr lang="en-US" sz="1600"/>
              <a:t>Discuss how outdoor adventure education might be used to promote positive attitudes towards sustainability.  </a:t>
            </a:r>
            <a:endParaRPr lang="en-US" sz="1600">
              <a:ea typeface="Calibri"/>
              <a:cs typeface="Calibri"/>
            </a:endParaRPr>
          </a:p>
          <a:p>
            <a:pPr indent="-228600"/>
            <a:r>
              <a:rPr lang="en-US" sz="1600"/>
              <a:t>Discuss whether there really is a need for children to play freely outdoors.  </a:t>
            </a:r>
            <a:endParaRPr lang="en-US" sz="1600">
              <a:ea typeface="Calibri"/>
              <a:cs typeface="Calibri"/>
            </a:endParaRPr>
          </a:p>
          <a:p>
            <a:pPr indent="-228600"/>
            <a:r>
              <a:rPr lang="en-US" sz="1600"/>
              <a:t>Discuss how outdoor adventure can be seen to contribute towards an individual’s health and wellbeing.   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/>
              <a:t>BSc Nutrition, Physical Activity &amp; Health  </a:t>
            </a:r>
            <a:endParaRPr lang="en-US" sz="1600" b="1">
              <a:ea typeface="Calibri"/>
              <a:cs typeface="Calibri"/>
            </a:endParaRPr>
          </a:p>
          <a:p>
            <a:pPr indent="-228600"/>
            <a:r>
              <a:rPr lang="en-US" sz="1600"/>
              <a:t>Discuss the potential reasons why a significant proportion of UK adults are not exercising sufficiently to meet the recommended guidelines for health.  </a:t>
            </a:r>
            <a:endParaRPr lang="en-US" sz="1600">
              <a:ea typeface="Calibri"/>
              <a:cs typeface="Calibri"/>
            </a:endParaRPr>
          </a:p>
          <a:p>
            <a:pPr indent="-228600"/>
            <a:r>
              <a:rPr lang="en-US" sz="1600"/>
              <a:t>Discuss the role of schools in teaching pupils about food and nutrition  </a:t>
            </a:r>
            <a:endParaRPr lang="en-US" sz="1600">
              <a:ea typeface="Calibri"/>
              <a:cs typeface="Calibri"/>
            </a:endParaRPr>
          </a:p>
          <a:p>
            <a:pPr indent="-228600"/>
            <a:r>
              <a:rPr lang="en-US" sz="1600"/>
              <a:t>Discuss the causes of the so called ‘obesity </a:t>
            </a:r>
            <a:r>
              <a:rPr lang="en-US" sz="1600" err="1"/>
              <a:t>crisis’</a:t>
            </a:r>
            <a:r>
              <a:rPr lang="en-US" sz="1600"/>
              <a:t> facing the UK.  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/>
              <a:t>BSc Sport Exercise Science Degree / Cert HE Personal Training &amp; Sports Massage:  </a:t>
            </a:r>
            <a:endParaRPr lang="en-US" sz="1600" b="1">
              <a:ea typeface="Calibri"/>
              <a:cs typeface="Calibri"/>
            </a:endParaRPr>
          </a:p>
          <a:p>
            <a:pPr indent="-228600"/>
            <a:r>
              <a:rPr lang="en-US" sz="1600"/>
              <a:t>Explain the purpose of CIMSPA and its importance for students and graduates in sport and exercise science. </a:t>
            </a:r>
            <a:endParaRPr lang="en-US" sz="1600">
              <a:ea typeface="Calibri"/>
              <a:cs typeface="Calibri"/>
            </a:endParaRPr>
          </a:p>
          <a:p>
            <a:pPr indent="-228600"/>
            <a:r>
              <a:rPr lang="en-US" sz="1600"/>
              <a:t>Describe how resistance training contributes to healthy ageing. </a:t>
            </a:r>
            <a:endParaRPr lang="en-US" sz="1600">
              <a:ea typeface="Calibri"/>
              <a:cs typeface="Calibri"/>
            </a:endParaRPr>
          </a:p>
          <a:p>
            <a:pPr indent="-228600"/>
            <a:r>
              <a:rPr lang="en-US" sz="1600"/>
              <a:t>Explain why effective communication of scientific evidence is important in encouraging healthy exercise and nutrition </a:t>
            </a:r>
            <a:r>
              <a:rPr lang="en-US" sz="1600" err="1"/>
              <a:t>behaviours</a:t>
            </a:r>
            <a:r>
              <a:rPr lang="en-US" sz="1600"/>
              <a:t>. 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/>
              <a:t>BSc Sport &amp; Exercise Therapy  </a:t>
            </a:r>
            <a:endParaRPr lang="en-US" sz="1600" b="1">
              <a:ea typeface="Calibri"/>
              <a:cs typeface="Calibri"/>
            </a:endParaRPr>
          </a:p>
          <a:p>
            <a:pPr indent="-228600"/>
            <a:r>
              <a:rPr lang="en-US" sz="1600"/>
              <a:t>Discuss the impact of regular exercise linking to physical and mental aspects.  </a:t>
            </a:r>
            <a:endParaRPr lang="en-US" sz="1600">
              <a:ea typeface="Calibri"/>
              <a:cs typeface="Calibri"/>
            </a:endParaRPr>
          </a:p>
          <a:p>
            <a:pPr indent="-228600"/>
            <a:r>
              <a:rPr lang="en-US" sz="1600"/>
              <a:t>Discuss the effects of weight training for an adolescent population.  </a:t>
            </a:r>
            <a:endParaRPr lang="en-US" sz="1600">
              <a:ea typeface="Calibri"/>
              <a:cs typeface="Calibri"/>
            </a:endParaRPr>
          </a:p>
          <a:p>
            <a:pPr indent="-228600"/>
            <a:r>
              <a:rPr lang="en-US" sz="1600"/>
              <a:t>Discuss the impact of early </a:t>
            </a:r>
            <a:r>
              <a:rPr lang="en-US" sz="1600" err="1"/>
              <a:t>specialisation</a:t>
            </a:r>
            <a:r>
              <a:rPr lang="en-US" sz="1600"/>
              <a:t> in sport. </a:t>
            </a:r>
            <a:endParaRPr lang="en-US" sz="1600">
              <a:ea typeface="Calibri"/>
              <a:cs typeface="Calibri"/>
            </a:endParaRPr>
          </a:p>
          <a:p>
            <a:endParaRPr lang="en-US" sz="1600" b="1">
              <a:ea typeface="Calibri"/>
              <a:cs typeface="Calibri"/>
            </a:endParaRP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556039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0CE573C-7AEF-92DB-A36A-512226499482}"/>
              </a:ext>
            </a:extLst>
          </p:cNvPr>
          <p:cNvSpPr txBox="1"/>
          <p:nvPr/>
        </p:nvSpPr>
        <p:spPr>
          <a:xfrm>
            <a:off x="306917" y="1058333"/>
            <a:ext cx="11313583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cy-GB" sz="1400" b="1">
                <a:latin typeface="Arial"/>
              </a:rPr>
              <a:t>BSc Chwaraeon, Iechyd ac Addysg Gorfforol:  </a:t>
            </a:r>
            <a:endParaRPr lang="cy-GB" sz="1400" b="1">
              <a:latin typeface="Arial"/>
              <a:cs typeface="Arial"/>
            </a:endParaRPr>
          </a:p>
          <a:p>
            <a:pPr lvl="0" algn="just">
              <a:buFont typeface=""/>
              <a:buAutoNum type="arabicPeriod"/>
            </a:pPr>
            <a:r>
              <a:rPr lang="cy-GB" sz="1200">
                <a:latin typeface="Arial"/>
              </a:rPr>
              <a:t>Trafodwch bwysigrwydd chwaraeon a gweithgarwch corfforol ym mywyd plentyn/person ifanc </a:t>
            </a:r>
            <a:endParaRPr lang="cy-GB" sz="1200">
              <a:latin typeface="Arial"/>
              <a:cs typeface="Arial"/>
            </a:endParaRPr>
          </a:p>
          <a:p>
            <a:pPr lvl="0" algn="just">
              <a:buFont typeface=""/>
              <a:buAutoNum type="arabicPeriod"/>
            </a:pPr>
            <a:r>
              <a:rPr lang="cy-GB" sz="1200">
                <a:latin typeface="Arial"/>
              </a:rPr>
              <a:t>Trafodwch a ddylai Addysg Gorfforol fod yn rhan orfodol o gwricwlwm yr ysgol.   </a:t>
            </a:r>
            <a:endParaRPr lang="cy-GB" sz="1200">
              <a:latin typeface="Arial"/>
              <a:cs typeface="Arial"/>
            </a:endParaRPr>
          </a:p>
          <a:p>
            <a:pPr lvl="0" algn="just">
              <a:buFont typeface=""/>
              <a:buAutoNum type="arabicPeriod"/>
            </a:pPr>
            <a:r>
              <a:rPr lang="cy-GB" sz="1200">
                <a:latin typeface="Arial"/>
              </a:rPr>
              <a:t>Trafodwch sut a pham y dylai chwaraeon a gweithgarwch corfforol fod yn gynhwysol i bob plentyn/person ifanc. </a:t>
            </a:r>
            <a:endParaRPr lang="cy-GB" sz="1200">
              <a:latin typeface="Arial"/>
              <a:cs typeface="Arial"/>
            </a:endParaRPr>
          </a:p>
          <a:p>
            <a:pPr algn="just"/>
            <a:r>
              <a:rPr lang="cy-GB" sz="1400" b="1">
                <a:latin typeface="Arial"/>
              </a:rPr>
              <a:t>  </a:t>
            </a:r>
            <a:endParaRPr lang="cy-GB" sz="1400" b="1">
              <a:latin typeface="Arial"/>
              <a:cs typeface="Arial"/>
            </a:endParaRPr>
          </a:p>
          <a:p>
            <a:pPr algn="just"/>
            <a:r>
              <a:rPr lang="cy-GB" sz="1400" b="1">
                <a:latin typeface="Arial"/>
              </a:rPr>
              <a:t>BA Addysg Antur Awyr Agored:  </a:t>
            </a:r>
            <a:endParaRPr lang="cy-GB" sz="1400" b="1">
              <a:latin typeface="Arial"/>
              <a:cs typeface="Arial"/>
            </a:endParaRPr>
          </a:p>
          <a:p>
            <a:pPr lvl="0" algn="just">
              <a:buFont typeface=""/>
              <a:buAutoNum type="arabicPeriod"/>
            </a:pPr>
            <a:r>
              <a:rPr lang="cy-GB" sz="1200">
                <a:latin typeface="Arial"/>
              </a:rPr>
              <a:t>Trafodwch sut y gellid defnyddio addysg antur awyr agored i hyrwyddo agweddau cadarnhaol tuag at gynaliadwyedd.  </a:t>
            </a:r>
            <a:endParaRPr lang="cy-GB" sz="1200">
              <a:latin typeface="Arial"/>
              <a:cs typeface="Arial"/>
            </a:endParaRPr>
          </a:p>
          <a:p>
            <a:pPr lvl="0" algn="just">
              <a:buFont typeface=""/>
              <a:buAutoNum type="arabicPeriod"/>
            </a:pPr>
            <a:r>
              <a:rPr lang="cy-GB" sz="1200">
                <a:latin typeface="Arial"/>
              </a:rPr>
              <a:t>Trafodwch a oes gwir angen i blant chwarae’n rhydd yn yr awyr agored.  </a:t>
            </a:r>
            <a:endParaRPr lang="cy-GB" sz="1200">
              <a:latin typeface="Arial"/>
              <a:cs typeface="Arial"/>
            </a:endParaRPr>
          </a:p>
          <a:p>
            <a:pPr lvl="0" algn="just">
              <a:buFont typeface=""/>
              <a:buAutoNum type="arabicPeriod"/>
            </a:pPr>
            <a:r>
              <a:rPr lang="cy-GB" sz="1200">
                <a:latin typeface="Arial"/>
              </a:rPr>
              <a:t>Trafodwch sut y gellir gweld antur awyr agored yn cyfrannu at iechyd a llesiant unigolyn.   </a:t>
            </a:r>
            <a:endParaRPr lang="cy-GB" sz="1200">
              <a:latin typeface="Arial"/>
              <a:cs typeface="Arial"/>
            </a:endParaRPr>
          </a:p>
          <a:p>
            <a:pPr algn="just"/>
            <a:r>
              <a:rPr lang="cy-GB" sz="1400" b="1">
                <a:latin typeface="Arial"/>
              </a:rPr>
              <a:t>  </a:t>
            </a:r>
            <a:endParaRPr lang="cy-GB" sz="1400" b="1">
              <a:latin typeface="Arial"/>
              <a:cs typeface="Arial"/>
            </a:endParaRPr>
          </a:p>
          <a:p>
            <a:pPr algn="just"/>
            <a:r>
              <a:rPr lang="cy-GB" sz="1400" b="1">
                <a:latin typeface="Arial"/>
              </a:rPr>
              <a:t>BSc Maeth, Gweithgarwch Corfforol ac Iechyd  </a:t>
            </a:r>
            <a:endParaRPr lang="cy-GB" sz="1400" b="1">
              <a:latin typeface="Arial"/>
              <a:cs typeface="Arial"/>
            </a:endParaRPr>
          </a:p>
          <a:p>
            <a:pPr lvl="0" algn="just">
              <a:buFont typeface=""/>
              <a:buAutoNum type="arabicPeriod"/>
            </a:pPr>
            <a:r>
              <a:rPr lang="cy-GB" sz="1200">
                <a:latin typeface="Arial"/>
              </a:rPr>
              <a:t>Trafodwch y rhesymau posibl pam nad yw cyfran sylweddol o oedolion y DU yn gwneud digon o ymarfer corff i fodloni'r canllawiau a argymhellir ar gyfer iechyd.  </a:t>
            </a:r>
            <a:endParaRPr lang="cy-GB" sz="1200">
              <a:latin typeface="Arial"/>
              <a:cs typeface="Arial"/>
            </a:endParaRPr>
          </a:p>
          <a:p>
            <a:pPr lvl="0" algn="just">
              <a:buFont typeface=""/>
              <a:buAutoNum type="arabicPeriod"/>
            </a:pPr>
            <a:r>
              <a:rPr lang="cy-GB" sz="1200">
                <a:latin typeface="Arial"/>
              </a:rPr>
              <a:t>Trafodwch rôl ysgolion wrth addysgu disgyblion am fwyd a maeth  </a:t>
            </a:r>
            <a:endParaRPr lang="cy-GB" sz="1200">
              <a:latin typeface="Arial"/>
              <a:cs typeface="Arial"/>
            </a:endParaRPr>
          </a:p>
          <a:p>
            <a:pPr lvl="0" algn="just">
              <a:buFont typeface=""/>
              <a:buAutoNum type="arabicPeriod"/>
            </a:pPr>
            <a:r>
              <a:rPr lang="cy-GB" sz="1200">
                <a:latin typeface="Arial"/>
              </a:rPr>
              <a:t>Trafodwch achosion yr ‘argyfwng gordewdra' honedig sy'n wynebu'r DU.  </a:t>
            </a:r>
            <a:endParaRPr lang="cy-GB" sz="1200">
              <a:latin typeface="Arial"/>
              <a:cs typeface="Arial"/>
            </a:endParaRPr>
          </a:p>
          <a:p>
            <a:pPr algn="just"/>
            <a:r>
              <a:rPr lang="cy-GB" sz="1400" b="1">
                <a:latin typeface="Arial"/>
              </a:rPr>
              <a:t>  </a:t>
            </a:r>
            <a:endParaRPr lang="cy-GB" sz="1400" b="1">
              <a:latin typeface="Arial"/>
              <a:cs typeface="Arial"/>
            </a:endParaRPr>
          </a:p>
          <a:p>
            <a:pPr algn="just"/>
            <a:r>
              <a:rPr lang="cy-GB" sz="1400" b="1">
                <a:latin typeface="Arial"/>
              </a:rPr>
              <a:t>Gradd BSc Gwyddor Chwaraeon ac Ymarfer Corff / Cert HE Hyfforddiant Personol a Thylino ar gyfer Chwaraeon:  </a:t>
            </a:r>
            <a:endParaRPr lang="cy-GB" sz="1400" b="1">
              <a:latin typeface="Arial"/>
              <a:cs typeface="Arial"/>
            </a:endParaRPr>
          </a:p>
          <a:p>
            <a:pPr lvl="0" algn="just">
              <a:buFont typeface=""/>
              <a:buAutoNum type="arabicPeriod"/>
            </a:pPr>
            <a:r>
              <a:rPr lang="cy-GB" sz="1200">
                <a:latin typeface="Arial"/>
              </a:rPr>
              <a:t>Esboniwch bwrpas CIMSPA a'i bwysigrwydd i fyfyrwyr a graddedigion mewn gwyddor chwaraeon ac ymarfer corff. </a:t>
            </a:r>
            <a:endParaRPr lang="cy-GB" sz="1200">
              <a:latin typeface="Arial"/>
              <a:cs typeface="Arial"/>
            </a:endParaRPr>
          </a:p>
          <a:p>
            <a:pPr lvl="0" algn="just">
              <a:buFont typeface=""/>
              <a:buAutoNum type="arabicPeriod"/>
            </a:pPr>
            <a:r>
              <a:rPr lang="cy-GB" sz="1200">
                <a:latin typeface="Arial"/>
              </a:rPr>
              <a:t>Disgrifiwch sut mae hyfforddiant gwrthiant yn cyfrannu at heneiddio'n iach. </a:t>
            </a:r>
            <a:endParaRPr lang="cy-GB" sz="1200">
              <a:latin typeface="Arial"/>
              <a:cs typeface="Arial"/>
            </a:endParaRPr>
          </a:p>
          <a:p>
            <a:pPr lvl="0" algn="just">
              <a:buFont typeface=""/>
              <a:buAutoNum type="arabicPeriod"/>
            </a:pPr>
            <a:r>
              <a:rPr lang="cy-GB" sz="1200">
                <a:latin typeface="Arial"/>
              </a:rPr>
              <a:t>Esboniwch pam mae cyfathrebu tystiolaeth wyddonol yn effeithiol yn bwysig wrth annog ymddygiadau ymarfer corff a maeth iach. </a:t>
            </a:r>
            <a:endParaRPr lang="cy-GB" sz="1200">
              <a:latin typeface="Arial"/>
              <a:cs typeface="Arial"/>
            </a:endParaRPr>
          </a:p>
          <a:p>
            <a:pPr algn="just"/>
            <a:r>
              <a:rPr lang="cy-GB" sz="1400" b="1">
                <a:latin typeface="Arial"/>
              </a:rPr>
              <a:t>  </a:t>
            </a:r>
            <a:endParaRPr lang="cy-GB" sz="1400" b="1">
              <a:latin typeface="Arial"/>
              <a:cs typeface="Arial"/>
            </a:endParaRPr>
          </a:p>
          <a:p>
            <a:pPr algn="just"/>
            <a:r>
              <a:rPr lang="cy-GB" sz="1400" b="1">
                <a:latin typeface="Arial"/>
              </a:rPr>
              <a:t>BSc Therapi Chwaraeon ac Ymarfer Corff  </a:t>
            </a:r>
            <a:endParaRPr lang="cy-GB" sz="1400" b="1">
              <a:latin typeface="Arial"/>
              <a:cs typeface="Arial"/>
            </a:endParaRPr>
          </a:p>
          <a:p>
            <a:pPr lvl="0" algn="just">
              <a:buFont typeface=""/>
              <a:buAutoNum type="arabicPeriod"/>
            </a:pPr>
            <a:r>
              <a:rPr lang="cy-GB" sz="1200">
                <a:latin typeface="Arial"/>
              </a:rPr>
              <a:t>Trafodwch effaith ymarfer corff rheolaidd sy'n cysylltu ag agweddau corfforol a meddyliol.  </a:t>
            </a:r>
            <a:endParaRPr lang="cy-GB" sz="1200">
              <a:latin typeface="Arial"/>
              <a:cs typeface="Arial"/>
            </a:endParaRPr>
          </a:p>
          <a:p>
            <a:pPr lvl="0" algn="just">
              <a:buFont typeface=""/>
              <a:buAutoNum type="arabicPeriod"/>
            </a:pPr>
            <a:r>
              <a:rPr lang="cy-GB" sz="1200">
                <a:latin typeface="Arial"/>
              </a:rPr>
              <a:t>Trafodwch effeithiau hyfforddiant pwysau ar boblogaeth pobl ifanc.  </a:t>
            </a:r>
            <a:endParaRPr lang="cy-GB" sz="1200">
              <a:latin typeface="Arial"/>
              <a:cs typeface="Arial"/>
            </a:endParaRPr>
          </a:p>
          <a:p>
            <a:pPr lvl="0" algn="just">
              <a:buFont typeface=""/>
              <a:buAutoNum type="arabicPeriod"/>
            </a:pPr>
            <a:r>
              <a:rPr lang="cy-GB" sz="1200">
                <a:latin typeface="Arial"/>
              </a:rPr>
              <a:t>Trafodwch effaith arbenigo’n gynnar mewn chwaraeon. </a:t>
            </a:r>
            <a:endParaRPr lang="cy-GB" sz="1200">
              <a:latin typeface="Arial"/>
              <a:cs typeface="Arial"/>
            </a:endParaRPr>
          </a:p>
          <a:p>
            <a:pPr algn="just"/>
            <a:endParaRPr lang="cy-GB" sz="1200">
              <a:latin typeface="Arial"/>
              <a:cs typeface="Arial"/>
            </a:endParaRP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65160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8EB71FA-8A5D-7109-31C2-4046A68504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>
            <a:extLst>
              <a:ext uri="{FF2B5EF4-FFF2-40B4-BE49-F238E27FC236}">
                <a16:creationId xmlns:a16="http://schemas.microsoft.com/office/drawing/2014/main" id="{A5C38170-3EE2-F5EF-9F03-5A7D688624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8035" y="243945"/>
            <a:ext cx="9194006" cy="6614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74E9432-3462-106A-0BA8-9F32B70C0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560" y="319591"/>
            <a:ext cx="5741478" cy="69431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Byrlymu</a:t>
            </a:r>
            <a:r>
              <a:rPr lang="en-US" sz="40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 </a:t>
            </a:r>
            <a:r>
              <a:rPr lang="en-US" sz="40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Syniadau</a:t>
            </a:r>
            <a:r>
              <a:rPr lang="en-US" sz="4000" b="1" noProof="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	</a:t>
            </a:r>
            <a:endParaRPr lang="en-US" sz="4000" b="1" i="1" noProof="0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8B0303-DE1C-0AE3-B12A-2892F2D9B0E1}"/>
              </a:ext>
            </a:extLst>
          </p:cNvPr>
          <p:cNvSpPr txBox="1"/>
          <p:nvPr/>
        </p:nvSpPr>
        <p:spPr>
          <a:xfrm>
            <a:off x="6354606" y="325245"/>
            <a:ext cx="5560660" cy="64633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3600" b="1" noProof="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US" sz="3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Re-cap </a:t>
            </a:r>
            <a:r>
              <a:rPr lang="en-US" sz="3600" b="1" i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Brainstorming</a:t>
            </a:r>
            <a:r>
              <a:rPr lang="en-US" sz="3600" b="1" i="1" noProof="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!</a:t>
            </a:r>
            <a:r>
              <a:rPr lang="en-US" sz="3600" b="1" i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US" sz="3600" b="1" i="1">
                <a:solidFill>
                  <a:srgbClr val="002060"/>
                </a:solidFill>
                <a:highlight>
                  <a:srgbClr val="000080"/>
                </a:highlight>
                <a:latin typeface="AkzidenzGrotesk"/>
              </a:rPr>
              <a:t>.</a:t>
            </a:r>
            <a:endParaRPr lang="en-GB" sz="3600">
              <a:latin typeface="AkzidenzGrotesk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41B8F6AF-63D0-054C-15CE-57147429745A}"/>
              </a:ext>
            </a:extLst>
          </p:cNvPr>
          <p:cNvSpPr/>
          <p:nvPr/>
        </p:nvSpPr>
        <p:spPr>
          <a:xfrm>
            <a:off x="8579653" y="1282664"/>
            <a:ext cx="3307548" cy="4939542"/>
          </a:xfrm>
          <a:prstGeom prst="roundRect">
            <a:avLst>
              <a:gd name="adj" fmla="val 10000"/>
            </a:avLst>
          </a:prstGeom>
          <a:solidFill>
            <a:schemeClr val="accent4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0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accent2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2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anchor="ctr"/>
          <a:lstStyle/>
          <a:p>
            <a:pPr marL="271463" indent="-271463">
              <a:lnSpc>
                <a:spcPct val="150000"/>
              </a:lnSpc>
              <a:buFont typeface="+mj-lt"/>
              <a:buAutoNum type="arabicPeriod"/>
            </a:pPr>
            <a:r>
              <a:rPr lang="en-US" sz="2000" b="1" i="1">
                <a:solidFill>
                  <a:schemeClr val="bg1"/>
                </a:solidFill>
              </a:rPr>
              <a:t>Review your topic options for Part 1</a:t>
            </a:r>
          </a:p>
          <a:p>
            <a:pPr marL="271463" indent="-271463">
              <a:lnSpc>
                <a:spcPct val="150000"/>
              </a:lnSpc>
              <a:buFont typeface="+mj-lt"/>
              <a:buAutoNum type="arabicPeriod"/>
            </a:pPr>
            <a:r>
              <a:rPr lang="en-US" sz="2000" b="1" i="1">
                <a:solidFill>
                  <a:schemeClr val="bg1"/>
                </a:solidFill>
              </a:rPr>
              <a:t>Brainstorm ideas on the topic. What do you know, and what do you need to research?</a:t>
            </a:r>
          </a:p>
          <a:p>
            <a:pPr marL="271463" indent="-271463">
              <a:lnSpc>
                <a:spcPct val="150000"/>
              </a:lnSpc>
              <a:buFont typeface="+mj-lt"/>
              <a:buAutoNum type="arabicPeriod"/>
            </a:pPr>
            <a:r>
              <a:rPr lang="en-US" sz="2000" b="1" i="1">
                <a:solidFill>
                  <a:schemeClr val="bg1"/>
                </a:solidFill>
              </a:rPr>
              <a:t>Add keywords or short sentences – you will structure your argument in later lectures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50F9076-3C3F-6EB8-3C7A-DBE39CB7F808}"/>
              </a:ext>
            </a:extLst>
          </p:cNvPr>
          <p:cNvSpPr/>
          <p:nvPr/>
        </p:nvSpPr>
        <p:spPr>
          <a:xfrm>
            <a:off x="273559" y="1183842"/>
            <a:ext cx="3426903" cy="5363444"/>
          </a:xfrm>
          <a:prstGeom prst="roundRect">
            <a:avLst>
              <a:gd name="adj" fmla="val 10000"/>
            </a:avLst>
          </a:prstGeom>
          <a:solidFill>
            <a:schemeClr val="accent4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0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accent2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2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lIns="91440" tIns="45720" rIns="91440" bIns="45720" anchor="ctr"/>
          <a:lstStyle/>
          <a:p>
            <a:pPr marL="271145" indent="-271145">
              <a:lnSpc>
                <a:spcPct val="150000"/>
              </a:lnSpc>
              <a:buFont typeface="+mj-lt"/>
              <a:buAutoNum type="arabicPeriod"/>
            </a:pPr>
            <a:r>
              <a:rPr lang="en-US" b="1" err="1">
                <a:solidFill>
                  <a:schemeClr val="bg1"/>
                </a:solidFill>
              </a:rPr>
              <a:t>Edrychwch</a:t>
            </a:r>
            <a:r>
              <a:rPr lang="en-US" b="1">
                <a:solidFill>
                  <a:schemeClr val="bg1"/>
                </a:solidFill>
              </a:rPr>
              <a:t> </a:t>
            </a:r>
            <a:r>
              <a:rPr lang="en-US" b="1" err="1">
                <a:solidFill>
                  <a:schemeClr val="bg1"/>
                </a:solidFill>
              </a:rPr>
              <a:t>dros</a:t>
            </a:r>
            <a:r>
              <a:rPr lang="en-US" b="1">
                <a:solidFill>
                  <a:schemeClr val="bg1"/>
                </a:solidFill>
              </a:rPr>
              <a:t> </a:t>
            </a:r>
            <a:r>
              <a:rPr lang="en-US" b="1" err="1">
                <a:solidFill>
                  <a:schemeClr val="bg1"/>
                </a:solidFill>
              </a:rPr>
              <a:t>opsiynau</a:t>
            </a:r>
            <a:r>
              <a:rPr lang="en-US" b="1">
                <a:solidFill>
                  <a:schemeClr val="bg1"/>
                </a:solidFill>
              </a:rPr>
              <a:t> </a:t>
            </a:r>
            <a:r>
              <a:rPr lang="en-US" b="1" err="1">
                <a:solidFill>
                  <a:schemeClr val="bg1"/>
                </a:solidFill>
              </a:rPr>
              <a:t>ar</a:t>
            </a:r>
            <a:r>
              <a:rPr lang="en-US" b="1">
                <a:solidFill>
                  <a:schemeClr val="bg1"/>
                </a:solidFill>
              </a:rPr>
              <a:t> </a:t>
            </a:r>
            <a:r>
              <a:rPr lang="en-US" b="1" err="1">
                <a:solidFill>
                  <a:schemeClr val="bg1"/>
                </a:solidFill>
              </a:rPr>
              <a:t>gyfer</a:t>
            </a:r>
            <a:r>
              <a:rPr lang="en-US" b="1">
                <a:solidFill>
                  <a:schemeClr val="bg1"/>
                </a:solidFill>
              </a:rPr>
              <a:t> Rhan 1</a:t>
            </a:r>
            <a:endParaRPr lang="en-US">
              <a:solidFill>
                <a:schemeClr val="bg1"/>
              </a:solidFill>
              <a:ea typeface="Calibri"/>
              <a:cs typeface="Calibri"/>
            </a:endParaRPr>
          </a:p>
          <a:p>
            <a:pPr marL="271145" indent="-271145">
              <a:lnSpc>
                <a:spcPct val="150000"/>
              </a:lnSpc>
              <a:buFont typeface="+mj-lt"/>
              <a:buAutoNum type="arabicPeriod"/>
            </a:pPr>
            <a:r>
              <a:rPr lang="en-US" b="1" err="1">
                <a:solidFill>
                  <a:schemeClr val="bg1"/>
                </a:solidFill>
              </a:rPr>
              <a:t>Byrlymwch</a:t>
            </a:r>
            <a:r>
              <a:rPr lang="en-US" b="1">
                <a:solidFill>
                  <a:schemeClr val="bg1"/>
                </a:solidFill>
              </a:rPr>
              <a:t> </a:t>
            </a:r>
            <a:r>
              <a:rPr lang="en-US" b="1" err="1">
                <a:solidFill>
                  <a:schemeClr val="bg1"/>
                </a:solidFill>
              </a:rPr>
              <a:t>syniadau</a:t>
            </a:r>
            <a:r>
              <a:rPr lang="en-US" b="1">
                <a:solidFill>
                  <a:schemeClr val="bg1"/>
                </a:solidFill>
              </a:rPr>
              <a:t> </a:t>
            </a:r>
            <a:r>
              <a:rPr lang="en-US" b="1" err="1">
                <a:solidFill>
                  <a:schemeClr val="bg1"/>
                </a:solidFill>
              </a:rPr>
              <a:t>ar</a:t>
            </a:r>
            <a:r>
              <a:rPr lang="en-US" b="1">
                <a:solidFill>
                  <a:schemeClr val="bg1"/>
                </a:solidFill>
              </a:rPr>
              <a:t> </a:t>
            </a:r>
            <a:r>
              <a:rPr lang="en-US" b="1" err="1">
                <a:solidFill>
                  <a:schemeClr val="bg1"/>
                </a:solidFill>
              </a:rPr>
              <a:t>eich</a:t>
            </a:r>
            <a:r>
              <a:rPr lang="en-US" b="1">
                <a:solidFill>
                  <a:schemeClr val="bg1"/>
                </a:solidFill>
              </a:rPr>
              <a:t> </a:t>
            </a:r>
            <a:r>
              <a:rPr lang="en-US" b="1" err="1">
                <a:solidFill>
                  <a:schemeClr val="bg1"/>
                </a:solidFill>
              </a:rPr>
              <a:t>hoff</a:t>
            </a:r>
            <a:r>
              <a:rPr lang="en-US" b="1">
                <a:solidFill>
                  <a:schemeClr val="bg1"/>
                </a:solidFill>
              </a:rPr>
              <a:t> </a:t>
            </a:r>
            <a:r>
              <a:rPr lang="en-US" b="1" err="1">
                <a:solidFill>
                  <a:schemeClr val="bg1"/>
                </a:solidFill>
              </a:rPr>
              <a:t>dopig</a:t>
            </a:r>
            <a:r>
              <a:rPr lang="en-US" b="1">
                <a:solidFill>
                  <a:schemeClr val="bg1"/>
                </a:solidFill>
              </a:rPr>
              <a:t>. Beth </a:t>
            </a:r>
            <a:r>
              <a:rPr lang="en-US" b="1" err="1">
                <a:solidFill>
                  <a:schemeClr val="bg1"/>
                </a:solidFill>
              </a:rPr>
              <a:t>i</a:t>
            </a:r>
            <a:r>
              <a:rPr lang="en-US" b="1">
                <a:solidFill>
                  <a:schemeClr val="bg1"/>
                </a:solidFill>
              </a:rPr>
              <a:t> </a:t>
            </a:r>
            <a:r>
              <a:rPr lang="en-US" b="1" err="1">
                <a:solidFill>
                  <a:schemeClr val="bg1"/>
                </a:solidFill>
              </a:rPr>
              <a:t>chi'n</a:t>
            </a:r>
            <a:r>
              <a:rPr lang="en-US" b="1">
                <a:solidFill>
                  <a:schemeClr val="bg1"/>
                </a:solidFill>
              </a:rPr>
              <a:t> </a:t>
            </a:r>
            <a:r>
              <a:rPr lang="en-US" b="1" err="1">
                <a:solidFill>
                  <a:schemeClr val="bg1"/>
                </a:solidFill>
              </a:rPr>
              <a:t>gwybod</a:t>
            </a:r>
            <a:r>
              <a:rPr lang="en-US" b="1">
                <a:solidFill>
                  <a:schemeClr val="bg1"/>
                </a:solidFill>
              </a:rPr>
              <a:t> a </a:t>
            </a:r>
            <a:r>
              <a:rPr lang="en-US" b="1" err="1">
                <a:solidFill>
                  <a:schemeClr val="bg1"/>
                </a:solidFill>
              </a:rPr>
              <a:t>beth</a:t>
            </a:r>
            <a:r>
              <a:rPr lang="en-US" b="1">
                <a:solidFill>
                  <a:schemeClr val="bg1"/>
                </a:solidFill>
              </a:rPr>
              <a:t> </a:t>
            </a:r>
            <a:r>
              <a:rPr lang="en-US" b="1" err="1">
                <a:solidFill>
                  <a:schemeClr val="bg1"/>
                </a:solidFill>
              </a:rPr>
              <a:t>sydd</a:t>
            </a:r>
            <a:r>
              <a:rPr lang="en-US" b="1">
                <a:solidFill>
                  <a:schemeClr val="bg1"/>
                </a:solidFill>
              </a:rPr>
              <a:t> </a:t>
            </a:r>
            <a:r>
              <a:rPr lang="en-US" b="1" err="1">
                <a:solidFill>
                  <a:schemeClr val="bg1"/>
                </a:solidFill>
              </a:rPr>
              <a:t>angen</a:t>
            </a:r>
            <a:r>
              <a:rPr lang="en-US" b="1">
                <a:solidFill>
                  <a:schemeClr val="bg1"/>
                </a:solidFill>
              </a:rPr>
              <a:t> </a:t>
            </a:r>
            <a:r>
              <a:rPr lang="en-US" b="1" err="1">
                <a:solidFill>
                  <a:schemeClr val="bg1"/>
                </a:solidFill>
              </a:rPr>
              <a:t>ymchwilio</a:t>
            </a:r>
            <a:r>
              <a:rPr lang="en-US" b="1">
                <a:solidFill>
                  <a:schemeClr val="bg1"/>
                </a:solidFill>
              </a:rPr>
              <a:t>? </a:t>
            </a:r>
            <a:endParaRPr lang="en-US" b="1">
              <a:solidFill>
                <a:schemeClr val="bg1"/>
              </a:solidFill>
              <a:ea typeface="Calibri"/>
              <a:cs typeface="Calibri"/>
            </a:endParaRPr>
          </a:p>
          <a:p>
            <a:pPr marL="271145" indent="-271145">
              <a:lnSpc>
                <a:spcPct val="150000"/>
              </a:lnSpc>
              <a:buFont typeface="+mj-lt"/>
              <a:buAutoNum type="arabicPeriod"/>
            </a:pPr>
            <a:r>
              <a:rPr lang="en-US" b="1" err="1">
                <a:solidFill>
                  <a:schemeClr val="bg1"/>
                </a:solidFill>
              </a:rPr>
              <a:t>Ysgrifennwch</a:t>
            </a:r>
            <a:r>
              <a:rPr lang="en-US" b="1">
                <a:solidFill>
                  <a:schemeClr val="bg1"/>
                </a:solidFill>
              </a:rPr>
              <a:t> </a:t>
            </a:r>
            <a:r>
              <a:rPr lang="en-US" b="1" err="1">
                <a:solidFill>
                  <a:schemeClr val="bg1"/>
                </a:solidFill>
              </a:rPr>
              <a:t>geiriau</a:t>
            </a:r>
            <a:r>
              <a:rPr lang="en-US" b="1">
                <a:solidFill>
                  <a:schemeClr val="bg1"/>
                </a:solidFill>
              </a:rPr>
              <a:t> </a:t>
            </a:r>
            <a:r>
              <a:rPr lang="en-US" b="1" err="1">
                <a:solidFill>
                  <a:schemeClr val="bg1"/>
                </a:solidFill>
              </a:rPr>
              <a:t>allweddol</a:t>
            </a:r>
            <a:r>
              <a:rPr lang="en-US" b="1">
                <a:solidFill>
                  <a:schemeClr val="bg1"/>
                </a:solidFill>
              </a:rPr>
              <a:t> neu </a:t>
            </a:r>
            <a:r>
              <a:rPr lang="en-US" b="1" err="1">
                <a:solidFill>
                  <a:schemeClr val="bg1"/>
                </a:solidFill>
              </a:rPr>
              <a:t>brawddetgau</a:t>
            </a:r>
            <a:r>
              <a:rPr lang="en-US" b="1">
                <a:solidFill>
                  <a:schemeClr val="bg1"/>
                </a:solidFill>
              </a:rPr>
              <a:t> </a:t>
            </a:r>
            <a:r>
              <a:rPr lang="en-US" b="1" err="1">
                <a:solidFill>
                  <a:schemeClr val="bg1"/>
                </a:solidFill>
              </a:rPr>
              <a:t>byr</a:t>
            </a:r>
            <a:r>
              <a:rPr lang="en-US" b="1">
                <a:solidFill>
                  <a:schemeClr val="bg1"/>
                </a:solidFill>
              </a:rPr>
              <a:t> - </a:t>
            </a:r>
            <a:r>
              <a:rPr lang="en-US" b="1" err="1">
                <a:solidFill>
                  <a:schemeClr val="bg1"/>
                </a:solidFill>
              </a:rPr>
              <a:t>byddwn</a:t>
            </a:r>
            <a:r>
              <a:rPr lang="en-US" b="1">
                <a:solidFill>
                  <a:schemeClr val="bg1"/>
                </a:solidFill>
              </a:rPr>
              <a:t> </a:t>
            </a:r>
            <a:r>
              <a:rPr lang="en-US" b="1" err="1">
                <a:solidFill>
                  <a:schemeClr val="bg1"/>
                </a:solidFill>
              </a:rPr>
              <a:t>yn</a:t>
            </a:r>
            <a:r>
              <a:rPr lang="en-US" b="1">
                <a:solidFill>
                  <a:schemeClr val="bg1"/>
                </a:solidFill>
              </a:rPr>
              <a:t> </a:t>
            </a:r>
            <a:r>
              <a:rPr lang="en-US" b="1" err="1">
                <a:solidFill>
                  <a:schemeClr val="bg1"/>
                </a:solidFill>
              </a:rPr>
              <a:t>strwythuro</a:t>
            </a:r>
            <a:r>
              <a:rPr lang="en-US" b="1">
                <a:solidFill>
                  <a:schemeClr val="bg1"/>
                </a:solidFill>
              </a:rPr>
              <a:t> </a:t>
            </a:r>
            <a:r>
              <a:rPr lang="en-US" b="1" err="1">
                <a:solidFill>
                  <a:schemeClr val="bg1"/>
                </a:solidFill>
              </a:rPr>
              <a:t>dadl</a:t>
            </a:r>
            <a:r>
              <a:rPr lang="en-US" b="1">
                <a:solidFill>
                  <a:schemeClr val="bg1"/>
                </a:solidFill>
              </a:rPr>
              <a:t> </a:t>
            </a:r>
            <a:r>
              <a:rPr lang="en-US" b="1" err="1">
                <a:solidFill>
                  <a:schemeClr val="bg1"/>
                </a:solidFill>
              </a:rPr>
              <a:t>mewn</a:t>
            </a:r>
            <a:r>
              <a:rPr lang="en-US" b="1">
                <a:solidFill>
                  <a:schemeClr val="bg1"/>
                </a:solidFill>
              </a:rPr>
              <a:t> </a:t>
            </a:r>
            <a:r>
              <a:rPr lang="en-US" b="1" err="1">
                <a:solidFill>
                  <a:schemeClr val="bg1"/>
                </a:solidFill>
              </a:rPr>
              <a:t>ddarlithoedd</a:t>
            </a:r>
            <a:r>
              <a:rPr lang="en-US" b="1">
                <a:solidFill>
                  <a:schemeClr val="bg1"/>
                </a:solidFill>
              </a:rPr>
              <a:t> </a:t>
            </a:r>
            <a:r>
              <a:rPr lang="en-US" b="1" err="1">
                <a:solidFill>
                  <a:schemeClr val="bg1"/>
                </a:solidFill>
              </a:rPr>
              <a:t>i</a:t>
            </a:r>
            <a:r>
              <a:rPr lang="en-US" b="1">
                <a:solidFill>
                  <a:schemeClr val="bg1"/>
                </a:solidFill>
              </a:rPr>
              <a:t> </a:t>
            </a:r>
            <a:r>
              <a:rPr lang="en-US" b="1" err="1">
                <a:solidFill>
                  <a:schemeClr val="bg1"/>
                </a:solidFill>
              </a:rPr>
              <a:t>ddilyn</a:t>
            </a:r>
            <a:r>
              <a:rPr lang="en-US" b="1">
                <a:solidFill>
                  <a:schemeClr val="bg1"/>
                </a:solidFill>
              </a:rPr>
              <a:t> </a:t>
            </a:r>
            <a:endParaRPr lang="en-US" b="1">
              <a:solidFill>
                <a:schemeClr val="bg1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08567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12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54030-A154-C4CB-CE48-DE1555DC2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243" y="-87658"/>
            <a:ext cx="10968382" cy="1347649"/>
          </a:xfrm>
        </p:spPr>
        <p:txBody>
          <a:bodyPr/>
          <a:lstStyle/>
          <a:p>
            <a:r>
              <a:rPr lang="en-US" sz="5400" b="1" err="1">
                <a:solidFill>
                  <a:schemeClr val="bg1"/>
                </a:solidFill>
                <a:ea typeface="Calibri Light"/>
                <a:cs typeface="Calibri Light"/>
              </a:rPr>
              <a:t>Ymchwil</a:t>
            </a:r>
            <a:r>
              <a:rPr lang="en-US" sz="5400" b="1">
                <a:solidFill>
                  <a:schemeClr val="bg1"/>
                </a:solidFill>
                <a:ea typeface="Calibri Light"/>
                <a:cs typeface="Calibri Light"/>
              </a:rPr>
              <a:t> </a:t>
            </a:r>
            <a:r>
              <a:rPr lang="en-US" sz="5400" b="1" err="1">
                <a:solidFill>
                  <a:schemeClr val="bg1"/>
                </a:solidFill>
                <a:ea typeface="Calibri Light"/>
                <a:cs typeface="Calibri Light"/>
              </a:rPr>
              <a:t>gyda</a:t>
            </a:r>
            <a:r>
              <a:rPr lang="en-US" sz="5400" b="1">
                <a:solidFill>
                  <a:schemeClr val="bg1"/>
                </a:solidFill>
                <a:ea typeface="Calibri Light"/>
                <a:cs typeface="Calibri Light"/>
              </a:rPr>
              <a:t> AI / </a:t>
            </a:r>
            <a:r>
              <a:rPr lang="en-US" sz="5400" b="1" i="1">
                <a:solidFill>
                  <a:schemeClr val="bg1"/>
                </a:solidFill>
                <a:ea typeface="Calibri Light"/>
                <a:cs typeface="Calibri Light"/>
              </a:rPr>
              <a:t>Research with AI </a:t>
            </a:r>
            <a:endParaRPr lang="en-US" sz="5400" i="1">
              <a:solidFill>
                <a:schemeClr val="bg1"/>
              </a:solidFill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ECF2D0F-AF85-9581-BA8C-03C28DE5A884}"/>
              </a:ext>
            </a:extLst>
          </p:cNvPr>
          <p:cNvSpPr txBox="1">
            <a:spLocks/>
          </p:cNvSpPr>
          <p:nvPr/>
        </p:nvSpPr>
        <p:spPr>
          <a:xfrm>
            <a:off x="655577" y="1259991"/>
            <a:ext cx="5570497" cy="22934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Llyfyrgell</a:t>
            </a:r>
            <a:r>
              <a:rPr lang="en-US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US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Prifysgol</a:t>
            </a:r>
            <a:endParaRPr lang="en-US" b="1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  <a:p>
            <a:r>
              <a:rPr lang="en-US" b="1" i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University Library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A2A72C3-3DF9-69CA-2C99-30E5C002E3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0011" y="3139638"/>
            <a:ext cx="6830488" cy="696241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418E1948-D83A-F63E-850F-207EAC7F6A31}"/>
              </a:ext>
            </a:extLst>
          </p:cNvPr>
          <p:cNvSpPr/>
          <p:nvPr/>
        </p:nvSpPr>
        <p:spPr>
          <a:xfrm>
            <a:off x="4164306" y="3080879"/>
            <a:ext cx="1607480" cy="696241"/>
          </a:xfrm>
          <a:prstGeom prst="ellipse">
            <a:avLst/>
          </a:prstGeom>
          <a:noFill/>
          <a:ln w="5715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4145927-384D-0859-8EEB-98F48844C651}"/>
              </a:ext>
            </a:extLst>
          </p:cNvPr>
          <p:cNvSpPr txBox="1">
            <a:spLocks/>
          </p:cNvSpPr>
          <p:nvPr/>
        </p:nvSpPr>
        <p:spPr>
          <a:xfrm>
            <a:off x="6843439" y="4790530"/>
            <a:ext cx="5037195" cy="10103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b="1" i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You can also use Google Scholar (avoid Google + Gemini)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D18B4EC-072A-0E44-B81F-F1A05E3FB253}"/>
              </a:ext>
            </a:extLst>
          </p:cNvPr>
          <p:cNvSpPr txBox="1">
            <a:spLocks/>
          </p:cNvSpPr>
          <p:nvPr/>
        </p:nvSpPr>
        <p:spPr>
          <a:xfrm>
            <a:off x="5462012" y="3835878"/>
            <a:ext cx="5037195" cy="10103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b="1" err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Medrwch</a:t>
            </a:r>
            <a:r>
              <a:rPr lang="en-US" sz="24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 </a:t>
            </a:r>
            <a:r>
              <a:rPr lang="en-US" sz="2400" b="1" err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ddefnyddio</a:t>
            </a:r>
            <a:r>
              <a:rPr lang="en-US" sz="24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 Google Scholar (</a:t>
            </a:r>
            <a:r>
              <a:rPr lang="en-US" sz="2400" b="1" err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osgoi</a:t>
            </a:r>
            <a:r>
              <a:rPr lang="en-US" sz="24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 Google + Gemini)</a:t>
            </a:r>
            <a:endParaRPr lang="en-US" sz="2400" b="1" i="1">
              <a:solidFill>
                <a:schemeClr val="bg1"/>
              </a:solidFill>
              <a:highlight>
                <a:srgbClr val="FF00FF"/>
              </a:highlight>
              <a:latin typeface="AkzidenzGrotesk"/>
            </a:endParaRPr>
          </a:p>
        </p:txBody>
      </p:sp>
    </p:spTree>
    <p:extLst>
      <p:ext uri="{BB962C8B-B14F-4D97-AF65-F5344CB8AC3E}">
        <p14:creationId xmlns:p14="http://schemas.microsoft.com/office/powerpoint/2010/main" val="129173477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3D7CA-B0BD-C86F-F7C2-0DA82F120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236" y="-207702"/>
            <a:ext cx="11131411" cy="1325563"/>
          </a:xfrm>
        </p:spPr>
        <p:txBody>
          <a:bodyPr/>
          <a:lstStyle/>
          <a:p>
            <a:pPr algn="ctr"/>
            <a:r>
              <a:rPr lang="en-GB">
                <a:solidFill>
                  <a:schemeClr val="bg1"/>
                </a:solidFill>
                <a:latin typeface="AkzidenzGrotesk" panose="02000903050000020004" pitchFamily="2" charset="0"/>
              </a:rPr>
              <a:t>Hierarchy of evidence and study design</a:t>
            </a:r>
          </a:p>
        </p:txBody>
      </p:sp>
      <p:pic>
        <p:nvPicPr>
          <p:cNvPr id="1030" name="Picture 6" descr="3. Critical Appraisal - Evidence-Based Practice (EBP) - LibGuides at  Roseman University of Health Sciences">
            <a:extLst>
              <a:ext uri="{FF2B5EF4-FFF2-40B4-BE49-F238E27FC236}">
                <a16:creationId xmlns:a16="http://schemas.microsoft.com/office/drawing/2014/main" id="{85F1E7E0-5B49-7736-623C-29CBB6F96C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952" y="980058"/>
            <a:ext cx="7443567" cy="5751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9B005D0-AA57-EBF5-13B9-490F5AA4FB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01613" y="1460075"/>
            <a:ext cx="3710796" cy="4351338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3600"/>
              <a:t>The Truth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3600"/>
              <a:t>A truth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3600"/>
              <a:t>Evidence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3600"/>
              <a:t>Informed opinion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3600"/>
              <a:t>Opinion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3600"/>
              <a:t>Belief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70FEC375-BD52-C9A9-DEEB-8A4F14126ACC}"/>
              </a:ext>
            </a:extLst>
          </p:cNvPr>
          <p:cNvSpPr/>
          <p:nvPr/>
        </p:nvSpPr>
        <p:spPr>
          <a:xfrm>
            <a:off x="7490601" y="1187816"/>
            <a:ext cx="4157932" cy="455187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26175D37-0EC0-2119-076E-3D382A7F3A84}"/>
              </a:ext>
            </a:extLst>
          </p:cNvPr>
          <p:cNvSpPr/>
          <p:nvPr/>
        </p:nvSpPr>
        <p:spPr>
          <a:xfrm>
            <a:off x="9376911" y="1065471"/>
            <a:ext cx="500332" cy="247291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4FB9B17E-1AFE-F20E-6339-2EF96ED03A8F}"/>
              </a:ext>
            </a:extLst>
          </p:cNvPr>
          <p:cNvSpPr/>
          <p:nvPr/>
        </p:nvSpPr>
        <p:spPr>
          <a:xfrm rot="16025793">
            <a:off x="7279165" y="3447775"/>
            <a:ext cx="500332" cy="247291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4D6627CF-9879-3336-C80E-EBF709A219F9}"/>
              </a:ext>
            </a:extLst>
          </p:cNvPr>
          <p:cNvSpPr/>
          <p:nvPr/>
        </p:nvSpPr>
        <p:spPr>
          <a:xfrm rot="5191419">
            <a:off x="11365968" y="3347141"/>
            <a:ext cx="500332" cy="247291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AD97D0C5-0C50-4C01-5ED1-9D1B2B44DD13}"/>
              </a:ext>
            </a:extLst>
          </p:cNvPr>
          <p:cNvSpPr/>
          <p:nvPr/>
        </p:nvSpPr>
        <p:spPr>
          <a:xfrm rot="10194432">
            <a:off x="9587364" y="5586885"/>
            <a:ext cx="500332" cy="247291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39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9F8AA-00EA-2899-00A1-38F260429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745" y="-126112"/>
            <a:ext cx="11326090" cy="1325563"/>
          </a:xfrm>
        </p:spPr>
        <p:txBody>
          <a:bodyPr/>
          <a:lstStyle/>
          <a:p>
            <a:pPr algn="ctr"/>
            <a:r>
              <a:rPr lang="en-GB" sz="3200" b="1">
                <a:solidFill>
                  <a:srgbClr val="FFFFFF"/>
                </a:solidFill>
                <a:cs typeface="Calibri Light"/>
              </a:rPr>
              <a:t>TO SUPPORT TASK : Gaining information from an 'abstract'</a:t>
            </a:r>
            <a:br>
              <a:rPr lang="en-GB" sz="3200" b="1">
                <a:cs typeface="Calibri Light"/>
              </a:rPr>
            </a:br>
            <a:r>
              <a:rPr lang="en-GB" sz="3200" b="1">
                <a:solidFill>
                  <a:srgbClr val="FFFFFF"/>
                </a:solidFill>
                <a:cs typeface="Calibri Light"/>
              </a:rPr>
              <a:t>I'CH HELPU GYDA'R TASG: </a:t>
            </a:r>
            <a:r>
              <a:rPr lang="en-GB" sz="3200" b="1" err="1">
                <a:solidFill>
                  <a:srgbClr val="FFFFFF"/>
                </a:solidFill>
                <a:cs typeface="Calibri Light"/>
              </a:rPr>
              <a:t>Cymryd</a:t>
            </a:r>
            <a:r>
              <a:rPr lang="en-GB" sz="3200" b="1">
                <a:solidFill>
                  <a:srgbClr val="FFFFFF"/>
                </a:solidFill>
                <a:cs typeface="Calibri Light"/>
              </a:rPr>
              <a:t> </a:t>
            </a:r>
            <a:r>
              <a:rPr lang="en-GB" sz="3200" b="1" err="1">
                <a:solidFill>
                  <a:srgbClr val="FFFFFF"/>
                </a:solidFill>
                <a:cs typeface="Calibri Light"/>
              </a:rPr>
              <a:t>gwybodaeth</a:t>
            </a:r>
            <a:r>
              <a:rPr lang="en-GB" sz="3200" b="1">
                <a:solidFill>
                  <a:srgbClr val="FFFFFF"/>
                </a:solidFill>
                <a:cs typeface="Calibri Light"/>
              </a:rPr>
              <a:t> o ‘</a:t>
            </a:r>
            <a:r>
              <a:rPr lang="en-GB" sz="3200" b="1" u="sng">
                <a:solidFill>
                  <a:srgbClr val="FFFFFF"/>
                </a:solidFill>
                <a:cs typeface="Calibri Light"/>
              </a:rPr>
              <a:t>abstract’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5D87BD2-7A56-A9DB-79E5-154C1165D865}"/>
              </a:ext>
            </a:extLst>
          </p:cNvPr>
          <p:cNvGraphicFramePr>
            <a:graphicFrameLocks noGrp="1"/>
          </p:cNvGraphicFramePr>
          <p:nvPr/>
        </p:nvGraphicFramePr>
        <p:xfrm>
          <a:off x="353648" y="2389631"/>
          <a:ext cx="11436095" cy="4155546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069988">
                  <a:extLst>
                    <a:ext uri="{9D8B030D-6E8A-4147-A177-3AD203B41FA5}">
                      <a16:colId xmlns:a16="http://schemas.microsoft.com/office/drawing/2014/main" val="762924504"/>
                    </a:ext>
                  </a:extLst>
                </a:gridCol>
                <a:gridCol w="8366107">
                  <a:extLst>
                    <a:ext uri="{9D8B030D-6E8A-4147-A177-3AD203B41FA5}">
                      <a16:colId xmlns:a16="http://schemas.microsoft.com/office/drawing/2014/main" val="933963680"/>
                    </a:ext>
                  </a:extLst>
                </a:gridCol>
              </a:tblGrid>
              <a:tr h="427410">
                <a:tc gridSpan="2"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Table 1.1 Key Points derived from each section of an abstract</a:t>
                      </a:r>
                    </a:p>
                  </a:txBody>
                  <a:tcP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extLst>
                  <a:ext uri="{0D108BD9-81ED-4DB2-BD59-A6C34878D82A}">
                    <a16:rowId xmlns:a16="http://schemas.microsoft.com/office/drawing/2014/main" val="2794488120"/>
                  </a:ext>
                </a:extLst>
              </a:tr>
              <a:tr h="723839">
                <a:tc>
                  <a:txBody>
                    <a:bodyPr/>
                    <a:lstStyle/>
                    <a:p>
                      <a:r>
                        <a:rPr lang="en-GB" b="1" i="1">
                          <a:solidFill>
                            <a:schemeClr val="tx1"/>
                          </a:solidFill>
                        </a:rPr>
                        <a:t>Abstract Component</a:t>
                      </a:r>
                    </a:p>
                    <a:p>
                      <a:r>
                        <a:rPr lang="en-GB" b="1" i="1" err="1">
                          <a:solidFill>
                            <a:schemeClr val="tx1"/>
                          </a:solidFill>
                        </a:rPr>
                        <a:t>Cyd-destun</a:t>
                      </a:r>
                      <a:r>
                        <a:rPr lang="en-GB" b="1" i="1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b="1" i="1" err="1">
                          <a:solidFill>
                            <a:schemeClr val="tx1"/>
                          </a:solidFill>
                        </a:rPr>
                        <a:t>yr</a:t>
                      </a:r>
                      <a:r>
                        <a:rPr lang="en-GB" b="1" i="1">
                          <a:solidFill>
                            <a:schemeClr val="tx1"/>
                          </a:solidFill>
                        </a:rPr>
                        <a:t> Abstract</a:t>
                      </a:r>
                    </a:p>
                  </a:txBody>
                  <a:tcPr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i="1">
                          <a:solidFill>
                            <a:schemeClr val="tx1"/>
                          </a:solidFill>
                        </a:rPr>
                        <a:t>Key Point / </a:t>
                      </a:r>
                      <a:r>
                        <a:rPr lang="en-GB" b="1" i="1" err="1">
                          <a:solidFill>
                            <a:schemeClr val="tx1"/>
                          </a:solidFill>
                        </a:rPr>
                        <a:t>Pwynt</a:t>
                      </a:r>
                      <a:r>
                        <a:rPr lang="en-GB" b="1" i="1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b="1" i="1" err="1">
                          <a:solidFill>
                            <a:schemeClr val="tx1"/>
                          </a:solidFill>
                        </a:rPr>
                        <a:t>allweddol</a:t>
                      </a:r>
                      <a:endParaRPr lang="en-GB" b="1" i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5403732"/>
                  </a:ext>
                </a:extLst>
              </a:tr>
              <a:tr h="723839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Introduction/Aims 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Cyflwyniad</a:t>
                      </a:r>
                      <a:r>
                        <a:rPr lang="en-GB">
                          <a:solidFill>
                            <a:schemeClr val="tx1"/>
                          </a:solidFill>
                        </a:rPr>
                        <a:t>/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amcanion</a:t>
                      </a: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7598133"/>
                  </a:ext>
                </a:extLst>
              </a:tr>
              <a:tr h="518873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Participants / 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Cyfranogwyr</a:t>
                      </a: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6001423"/>
                  </a:ext>
                </a:extLst>
              </a:tr>
              <a:tr h="518873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Methods / 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Dulliau</a:t>
                      </a: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67394039"/>
                  </a:ext>
                </a:extLst>
              </a:tr>
              <a:tr h="51887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Results / 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Canlyniadau</a:t>
                      </a:r>
                      <a:r>
                        <a:rPr lang="en-GB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4541274"/>
                  </a:ext>
                </a:extLst>
              </a:tr>
              <a:tr h="723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Discussion/Conclusion 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Trafodaeth</a:t>
                      </a:r>
                      <a:r>
                        <a:rPr lang="en-GB">
                          <a:solidFill>
                            <a:schemeClr val="tx1"/>
                          </a:solidFill>
                        </a:rPr>
                        <a:t>/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Casgliad</a:t>
                      </a: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243768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CEDB699-8787-7CBE-2650-CB4DB6F1A4B0}"/>
              </a:ext>
            </a:extLst>
          </p:cNvPr>
          <p:cNvSpPr txBox="1"/>
          <p:nvPr/>
        </p:nvSpPr>
        <p:spPr>
          <a:xfrm>
            <a:off x="487680" y="1298448"/>
            <a:ext cx="1143609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cs typeface="Calibri"/>
              </a:rPr>
              <a:t>From an abstract you have found, determine key aspects of the study. </a:t>
            </a:r>
          </a:p>
          <a:p>
            <a:r>
              <a:rPr lang="en-GB" sz="2400">
                <a:cs typeface="Calibri"/>
              </a:rPr>
              <a:t>Read the abstract and complete the following table (Table 1.1) to pick out key points. </a:t>
            </a:r>
          </a:p>
        </p:txBody>
      </p:sp>
    </p:spTree>
    <p:extLst>
      <p:ext uri="{BB962C8B-B14F-4D97-AF65-F5344CB8AC3E}">
        <p14:creationId xmlns:p14="http://schemas.microsoft.com/office/powerpoint/2010/main" val="40574815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tudents in class">
            <a:extLst>
              <a:ext uri="{FF2B5EF4-FFF2-40B4-BE49-F238E27FC236}">
                <a16:creationId xmlns:a16="http://schemas.microsoft.com/office/drawing/2014/main" id="{9DF36F06-C376-A3F9-46C3-CD1B39B5BA0E}"/>
              </a:ext>
            </a:extLst>
          </p:cNvPr>
          <p:cNvPicPr/>
          <p:nvPr/>
        </p:nvPicPr>
        <p:blipFill>
          <a:blip r:embed="rId2"/>
          <a:srcRect/>
          <a:stretch/>
        </p:blipFill>
        <p:spPr>
          <a:xfrm>
            <a:off x="-64293" y="-59298"/>
            <a:ext cx="12256294" cy="817003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19FEBA-9678-727D-0AEA-3763C7CB4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53" y="4506871"/>
            <a:ext cx="10515600" cy="1325563"/>
          </a:xfrm>
        </p:spPr>
        <p:txBody>
          <a:bodyPr/>
          <a:lstStyle/>
          <a:p>
            <a:r>
              <a:rPr lang="en-GB" sz="8800" b="1" i="1">
                <a:highlight>
                  <a:srgbClr val="FF00FF"/>
                </a:highlight>
                <a:ea typeface="Calibri Light"/>
                <a:cs typeface="Calibri Light"/>
              </a:rPr>
              <a:t>Student  Screening</a:t>
            </a:r>
            <a:r>
              <a:rPr lang="en-GB" i="1">
                <a:highlight>
                  <a:srgbClr val="FF00FF"/>
                </a:highlight>
                <a:ea typeface="Calibri Light"/>
                <a:cs typeface="Calibri Light"/>
              </a:rPr>
              <a:t> </a:t>
            </a:r>
            <a:endParaRPr lang="en-GB" i="1">
              <a:highlight>
                <a:srgbClr val="FF00FF"/>
              </a:highligh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D99EB39-D2A2-6737-E028-9E5AC5C4CFDA}"/>
              </a:ext>
            </a:extLst>
          </p:cNvPr>
          <p:cNvSpPr txBox="1">
            <a:spLocks/>
          </p:cNvSpPr>
          <p:nvPr/>
        </p:nvSpPr>
        <p:spPr>
          <a:xfrm>
            <a:off x="870437" y="1469473"/>
            <a:ext cx="1038683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8800" b="1" err="1">
                <a:highlight>
                  <a:srgbClr val="FF00FF"/>
                </a:highlight>
                <a:ea typeface="Calibri Light"/>
                <a:cs typeface="Calibri Light"/>
              </a:rPr>
              <a:t>Sgrinio</a:t>
            </a:r>
            <a:r>
              <a:rPr lang="en-GB" sz="8800" b="1">
                <a:highlight>
                  <a:srgbClr val="FF00FF"/>
                </a:highlight>
                <a:ea typeface="Calibri Light"/>
                <a:cs typeface="Calibri Light"/>
              </a:rPr>
              <a:t>  </a:t>
            </a:r>
            <a:r>
              <a:rPr lang="en-GB" sz="8800" b="1" err="1">
                <a:highlight>
                  <a:srgbClr val="FF00FF"/>
                </a:highlight>
                <a:ea typeface="Calibri Light"/>
                <a:cs typeface="Calibri Light"/>
              </a:rPr>
              <a:t>Myfyrwyr</a:t>
            </a:r>
            <a:r>
              <a:rPr lang="en-GB">
                <a:highlight>
                  <a:srgbClr val="FF00FF"/>
                </a:highlight>
                <a:ea typeface="Calibri Light"/>
                <a:cs typeface="Calibri Light"/>
              </a:rPr>
              <a:t> </a:t>
            </a:r>
            <a:endParaRPr lang="en-GB">
              <a:highlight>
                <a:srgbClr val="FF00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07496210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F65EF-E200-3C63-D2AC-AF423DCFFD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56" y="876812"/>
            <a:ext cx="6279894" cy="4996887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0" indent="0">
              <a:buNone/>
            </a:pPr>
            <a:endParaRPr lang="en-US" sz="4400">
              <a:cs typeface="Calibri" panose="020F0502020204030204"/>
            </a:endParaRPr>
          </a:p>
          <a:p>
            <a:pPr marL="0" indent="0">
              <a:buNone/>
            </a:pPr>
            <a:r>
              <a:rPr lang="en-US" sz="4400"/>
              <a:t>Stress management strategies often require </a:t>
            </a:r>
            <a:r>
              <a:rPr lang="en-US" sz="4400" b="1"/>
              <a:t>breaking old habits</a:t>
            </a:r>
            <a:r>
              <a:rPr lang="en-US" sz="4400"/>
              <a:t>, adopting new coping mechanisms, and seeking support when needed... </a:t>
            </a:r>
            <a:endParaRPr lang="en-US" sz="4400">
              <a:cs typeface="Calibri"/>
            </a:endParaRPr>
          </a:p>
          <a:p>
            <a:pPr marL="0" indent="0">
              <a:buNone/>
            </a:pPr>
            <a:endParaRPr lang="en-US" sz="4400"/>
          </a:p>
          <a:p>
            <a:pPr marL="0" indent="0">
              <a:buNone/>
            </a:pPr>
            <a:r>
              <a:rPr lang="en-US" sz="4400" b="1"/>
              <a:t>What are your strategies?</a:t>
            </a:r>
            <a:endParaRPr lang="en-US" sz="4400" b="1">
              <a:cs typeface="Calibri"/>
            </a:endParaRPr>
          </a:p>
          <a:p>
            <a:pPr marL="0" indent="0">
              <a:buNone/>
            </a:pPr>
            <a:endParaRPr lang="en-US" sz="4400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6C01AD09-6241-3910-3863-A7A126C8F7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300" r="11799" b="-4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203860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F65EF-E200-3C63-D2AC-AF423DCFFD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434526"/>
            <a:ext cx="6705397" cy="59945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3600"/>
              <a:t>Mae </a:t>
            </a:r>
            <a:r>
              <a:rPr lang="en-US" sz="3600" err="1"/>
              <a:t>llunio</a:t>
            </a:r>
            <a:r>
              <a:rPr lang="en-US" sz="3600"/>
              <a:t> </a:t>
            </a:r>
            <a:r>
              <a:rPr lang="en-US" sz="3600" err="1"/>
              <a:t>Strategaethau</a:t>
            </a:r>
            <a:r>
              <a:rPr lang="en-US" sz="3600"/>
              <a:t> </a:t>
            </a:r>
            <a:r>
              <a:rPr lang="en-US" sz="3600" err="1"/>
              <a:t>Rheoli</a:t>
            </a:r>
            <a:r>
              <a:rPr lang="en-US" sz="3600"/>
              <a:t> </a:t>
            </a:r>
            <a:r>
              <a:rPr lang="en-US" sz="3600" err="1"/>
              <a:t>Straen</a:t>
            </a:r>
            <a:r>
              <a:rPr lang="en-US" sz="3600"/>
              <a:t> </a:t>
            </a:r>
            <a:r>
              <a:rPr lang="en-US" sz="3600" err="1"/>
              <a:t>effeithiol</a:t>
            </a:r>
            <a:r>
              <a:rPr lang="en-US" sz="3600"/>
              <a:t> </a:t>
            </a:r>
            <a:r>
              <a:rPr lang="en-US" sz="3600" err="1"/>
              <a:t>yn</a:t>
            </a:r>
            <a:r>
              <a:rPr lang="en-US" sz="3600"/>
              <a:t> </a:t>
            </a:r>
            <a:r>
              <a:rPr lang="en-US" sz="3600" err="1"/>
              <a:t>aml</a:t>
            </a:r>
            <a:r>
              <a:rPr lang="en-US" sz="3600"/>
              <a:t> </a:t>
            </a:r>
            <a:r>
              <a:rPr lang="en-US" sz="3600" err="1"/>
              <a:t>yn</a:t>
            </a:r>
            <a:r>
              <a:rPr lang="en-US" sz="3600"/>
              <a:t> </a:t>
            </a:r>
            <a:r>
              <a:rPr lang="en-US" sz="3600" err="1"/>
              <a:t>angen</a:t>
            </a:r>
            <a:r>
              <a:rPr lang="en-US" sz="3600"/>
              <a:t> </a:t>
            </a:r>
            <a:r>
              <a:rPr lang="en-US" sz="3600" err="1"/>
              <a:t>torri</a:t>
            </a:r>
            <a:r>
              <a:rPr lang="en-US" sz="3600"/>
              <a:t> hen </a:t>
            </a:r>
            <a:r>
              <a:rPr lang="en-US" sz="3600" err="1"/>
              <a:t>arferion</a:t>
            </a:r>
            <a:r>
              <a:rPr lang="en-US" sz="3600"/>
              <a:t> – a </a:t>
            </a:r>
            <a:r>
              <a:rPr lang="en-US" sz="3600" err="1"/>
              <a:t>mabwysiadu</a:t>
            </a:r>
            <a:r>
              <a:rPr lang="en-US" sz="3600"/>
              <a:t> </a:t>
            </a:r>
            <a:r>
              <a:rPr lang="en-US" sz="3600" err="1"/>
              <a:t>gweithdrefnau</a:t>
            </a:r>
            <a:r>
              <a:rPr lang="en-US" sz="3600"/>
              <a:t> </a:t>
            </a:r>
            <a:r>
              <a:rPr lang="en-US" sz="3600" err="1"/>
              <a:t>newydd</a:t>
            </a:r>
            <a:r>
              <a:rPr lang="en-US" sz="3600"/>
              <a:t>, a </a:t>
            </a:r>
            <a:r>
              <a:rPr lang="en-US" sz="3600" err="1"/>
              <a:t>chwilio</a:t>
            </a:r>
            <a:r>
              <a:rPr lang="en-US" sz="3600"/>
              <a:t> am </a:t>
            </a:r>
            <a:r>
              <a:rPr lang="en-US" sz="3600" err="1"/>
              <a:t>gefnogaeth</a:t>
            </a:r>
            <a:r>
              <a:rPr lang="en-US" sz="3600"/>
              <a:t> pan </a:t>
            </a:r>
            <a:r>
              <a:rPr lang="en-US" sz="3600" err="1"/>
              <a:t>bydd</a:t>
            </a:r>
            <a:r>
              <a:rPr lang="en-US" sz="3600"/>
              <a:t> </a:t>
            </a:r>
            <a:r>
              <a:rPr lang="en-US" sz="3600" err="1"/>
              <a:t>angen</a:t>
            </a:r>
            <a:r>
              <a:rPr lang="en-US" sz="3600"/>
              <a:t> ... </a:t>
            </a:r>
            <a:endParaRPr lang="en-US" sz="3600">
              <a:ea typeface="Calibri" panose="020F0502020204030204"/>
              <a:cs typeface="Calibri"/>
            </a:endParaRPr>
          </a:p>
          <a:p>
            <a:pPr marL="0" indent="0">
              <a:buNone/>
            </a:pPr>
            <a:endParaRPr lang="en-US" sz="3600">
              <a:ea typeface="Calibri" panose="020F0502020204030204"/>
              <a:cs typeface="Calibri"/>
            </a:endParaRPr>
          </a:p>
          <a:p>
            <a:pPr marL="0" indent="0">
              <a:buNone/>
            </a:pPr>
            <a:r>
              <a:rPr lang="en-US" sz="3600" b="1"/>
              <a:t>Beth </a:t>
            </a:r>
            <a:r>
              <a:rPr lang="en-US" sz="3600" b="1" err="1"/>
              <a:t>yw</a:t>
            </a:r>
            <a:r>
              <a:rPr lang="en-US" sz="3600" b="1"/>
              <a:t> </a:t>
            </a:r>
            <a:r>
              <a:rPr lang="en-US" sz="3600" b="1" err="1"/>
              <a:t>eich</a:t>
            </a:r>
            <a:r>
              <a:rPr lang="en-US" sz="3600" b="1"/>
              <a:t> </a:t>
            </a:r>
            <a:r>
              <a:rPr lang="en-US" sz="3600" b="1" err="1"/>
              <a:t>strategaethau</a:t>
            </a:r>
            <a:r>
              <a:rPr lang="en-US" sz="3600" b="1"/>
              <a:t> chi? </a:t>
            </a:r>
            <a:endParaRPr lang="en-US" sz="3600" b="1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3600" b="1"/>
              <a:t>What are your strategies?</a:t>
            </a:r>
            <a:endParaRPr lang="en-US" sz="3600" b="1">
              <a:ea typeface="Calibri"/>
              <a:cs typeface="Calibri"/>
            </a:endParaRPr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6C01AD09-6241-3910-3863-A7A126C8F7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300" r="11799" b="-4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319068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DE1BC-639D-389B-ABF4-3080AAA10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818" y="-119594"/>
            <a:ext cx="10900457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Digital Tools &amp; Apps for Coping with University Stress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7D6C5A0-3EB5-2BEF-DB12-F453EEF574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6386805"/>
              </p:ext>
            </p:extLst>
          </p:nvPr>
        </p:nvGraphicFramePr>
        <p:xfrm>
          <a:off x="152734" y="929607"/>
          <a:ext cx="11905625" cy="497484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129950">
                  <a:extLst>
                    <a:ext uri="{9D8B030D-6E8A-4147-A177-3AD203B41FA5}">
                      <a16:colId xmlns:a16="http://schemas.microsoft.com/office/drawing/2014/main" val="3643054868"/>
                    </a:ext>
                  </a:extLst>
                </a:gridCol>
                <a:gridCol w="3820774">
                  <a:extLst>
                    <a:ext uri="{9D8B030D-6E8A-4147-A177-3AD203B41FA5}">
                      <a16:colId xmlns:a16="http://schemas.microsoft.com/office/drawing/2014/main" val="2784957251"/>
                    </a:ext>
                  </a:extLst>
                </a:gridCol>
                <a:gridCol w="3954901">
                  <a:extLst>
                    <a:ext uri="{9D8B030D-6E8A-4147-A177-3AD203B41FA5}">
                      <a16:colId xmlns:a16="http://schemas.microsoft.com/office/drawing/2014/main" val="3710453149"/>
                    </a:ext>
                  </a:extLst>
                </a:gridCol>
              </a:tblGrid>
              <a:tr h="150850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800" b="1" u="none" strike="noStrike" cap="none" spc="0" noProof="0">
                          <a:solidFill>
                            <a:schemeClr val="bg1"/>
                          </a:solidFill>
                        </a:rPr>
                        <a:t>Relaxation &amp; Mindfulness apps -</a:t>
                      </a:r>
                      <a:r>
                        <a:rPr lang="en-GB" sz="2800" b="1" u="none" strike="noStrike" cap="none" spc="0" noProof="0">
                          <a:solidFill>
                            <a:schemeClr val="bg1"/>
                          </a:solidFill>
                        </a:rPr>
                        <a:t>help with stress management</a:t>
                      </a:r>
                      <a:endParaRPr lang="en-US" sz="2800" b="1" cap="none" spc="0">
                        <a:solidFill>
                          <a:schemeClr val="bg1"/>
                        </a:solidFill>
                        <a:latin typeface="Calibri"/>
                      </a:endParaRPr>
                    </a:p>
                  </a:txBody>
                  <a:tcPr marL="161963" marR="124587" marT="124587" marB="124587" anchor="ctr"/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None/>
                      </a:pPr>
                      <a:r>
                        <a:rPr lang="en-GB" sz="2800" b="1" u="none" strike="noStrike" cap="none" spc="0" noProof="0">
                          <a:solidFill>
                            <a:schemeClr val="bg1"/>
                          </a:solidFill>
                        </a:rPr>
                        <a:t>Productivity apps - stay organised, focused, and efficient:</a:t>
                      </a:r>
                      <a:endParaRPr lang="en-GB" sz="2800" b="1" i="0" u="none" strike="noStrike" cap="none" spc="0" noProof="0">
                        <a:solidFill>
                          <a:schemeClr val="bg1"/>
                        </a:solidFill>
                        <a:latin typeface="Calibri"/>
                      </a:endParaRPr>
                    </a:p>
                  </a:txBody>
                  <a:tcPr marL="161963" marR="124587" marT="124587" marB="124587" anchor="ctr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u="none" strike="noStrike" cap="none" spc="0" noProof="0">
                          <a:solidFill>
                            <a:schemeClr val="bg1"/>
                          </a:solidFill>
                        </a:rPr>
                        <a:t>Health and well-being apps </a:t>
                      </a:r>
                    </a:p>
                    <a:p>
                      <a:pPr lvl="0">
                        <a:buNone/>
                      </a:pPr>
                      <a:endParaRPr lang="en-GB" sz="2400" b="0" cap="none" spc="0">
                        <a:solidFill>
                          <a:schemeClr val="bg1"/>
                        </a:solidFill>
                        <a:latin typeface="Calibri"/>
                      </a:endParaRPr>
                    </a:p>
                  </a:txBody>
                  <a:tcPr marL="161963" marR="124587" marT="124587" marB="124587" anchor="ctr"/>
                </a:tc>
                <a:extLst>
                  <a:ext uri="{0D108BD9-81ED-4DB2-BD59-A6C34878D82A}">
                    <a16:rowId xmlns:a16="http://schemas.microsoft.com/office/drawing/2014/main" val="1912600752"/>
                  </a:ext>
                </a:extLst>
              </a:tr>
              <a:tr h="3429288"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3200" b="1" u="none" strike="noStrike" cap="none" spc="0" noProof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Headspace</a:t>
                      </a:r>
                      <a:endParaRPr lang="en-GB" sz="3200" b="0" u="none" strike="noStrike" cap="none" spc="0" noProof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</a:endParaRP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3200" b="1" u="none" strike="noStrike" cap="none" spc="0" noProof="0">
                          <a:solidFill>
                            <a:schemeClr val="tx1"/>
                          </a:solidFill>
                        </a:rPr>
                        <a:t>Insight Timer</a:t>
                      </a:r>
                      <a:endParaRPr lang="en-GB" sz="3200" b="0" u="none" strike="noStrike" cap="none" spc="0" noProof="0">
                        <a:solidFill>
                          <a:schemeClr val="tx1"/>
                        </a:solidFill>
                      </a:endParaRP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3200" b="1" u="none" strike="noStrike" cap="none" spc="0" noProof="0" err="1">
                          <a:solidFill>
                            <a:schemeClr val="tx1"/>
                          </a:solidFill>
                        </a:rPr>
                        <a:t>Breethe</a:t>
                      </a:r>
                      <a:endParaRPr lang="en-GB" sz="3200" b="0" u="none" strike="noStrike" cap="none" spc="0" noProof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None/>
                      </a:pPr>
                      <a:r>
                        <a:rPr lang="en-GB" sz="3200" b="0" u="none" strike="noStrike" cap="none" spc="0" noProof="0">
                          <a:solidFill>
                            <a:schemeClr val="tx1"/>
                          </a:solidFill>
                        </a:rPr>
                        <a:t>(Guided meditations, relaxing music, mindfulness exercises)</a:t>
                      </a:r>
                      <a:endParaRPr lang="en-GB" sz="3200" b="0" i="1" u="none" strike="noStrike" cap="none" spc="0" noProof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161963" marR="124587" marT="124587" marB="124587"/>
                </a:tc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2400" b="1" u="none" strike="noStrike" cap="none" spc="0" noProof="0" err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Todoist</a:t>
                      </a:r>
                      <a:endParaRPr lang="en-GB" sz="2400" b="0" u="none" strike="noStrike" cap="none" spc="0" noProof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</a:endParaRP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2400" b="1" u="none" strike="noStrike" cap="none" spc="0" noProof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Trello</a:t>
                      </a:r>
                      <a:endParaRPr lang="en-GB" sz="2400" b="0" u="none" strike="noStrike" cap="none" spc="0" noProof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</a:endParaRP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2400" b="1" u="none" strike="noStrike" cap="none" spc="0" noProof="0">
                          <a:solidFill>
                            <a:schemeClr val="tx1"/>
                          </a:solidFill>
                        </a:rPr>
                        <a:t>Evernote</a:t>
                      </a:r>
                      <a:endParaRPr lang="en-GB" sz="2400" b="0" u="none" strike="noStrike" cap="none" spc="0" noProof="0">
                        <a:solidFill>
                          <a:schemeClr val="tx1"/>
                        </a:solidFill>
                      </a:endParaRP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2400" b="1" u="none" strike="noStrike" cap="none" spc="0" noProof="0">
                          <a:solidFill>
                            <a:schemeClr val="tx1"/>
                          </a:solidFill>
                        </a:rPr>
                        <a:t>Microsoft To Do</a:t>
                      </a:r>
                      <a:endParaRPr lang="en-GB" sz="2400" b="0" u="none" strike="noStrike" cap="none" spc="0" noProof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None/>
                      </a:pPr>
                      <a:r>
                        <a:rPr lang="en-GB" sz="2400" b="0" u="none" strike="noStrike" cap="none" spc="0" noProof="0">
                          <a:solidFill>
                            <a:schemeClr val="tx1"/>
                          </a:solidFill>
                        </a:rPr>
                        <a:t>(Task management, note taking, set deadlines, track progress, visualise workload</a:t>
                      </a:r>
                      <a:endParaRPr lang="en-GB" sz="2400" b="0" i="1" u="none" strike="noStrike" cap="none" spc="0" noProof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161963" marR="124587" marT="124587" marB="124587"/>
                </a:tc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800" b="1" u="none" strike="noStrike" cap="none" spc="0" noProof="0">
                          <a:solidFill>
                            <a:schemeClr val="tx1"/>
                          </a:solidFill>
                        </a:rPr>
                        <a:t>Sleep Cycle</a:t>
                      </a:r>
                      <a:endParaRPr lang="en-GB" sz="2800" b="0" u="none" strike="noStrike" cap="none" spc="0" noProof="0">
                        <a:solidFill>
                          <a:schemeClr val="tx1"/>
                        </a:solidFill>
                      </a:endParaRP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800" b="1" u="none" strike="noStrike" cap="none" spc="0" noProof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MyFitnessPal</a:t>
                      </a: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800" b="1" u="none" strike="noStrike" cap="none" spc="0" noProof="0" err="1">
                          <a:solidFill>
                            <a:schemeClr val="tx1"/>
                          </a:solidFill>
                        </a:rPr>
                        <a:t>WaterMinder</a:t>
                      </a:r>
                      <a:r>
                        <a:rPr lang="en-GB" sz="2800" b="0" u="none" strike="noStrike" cap="none" spc="0" noProof="0">
                          <a:solidFill>
                            <a:schemeClr val="tx1"/>
                          </a:solidFill>
                        </a:rPr>
                        <a:t> (hydration tracking)</a:t>
                      </a: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800" b="1" u="none" strike="noStrike" cap="none" spc="0" noProof="0">
                          <a:solidFill>
                            <a:schemeClr val="tx1"/>
                          </a:solidFill>
                        </a:rPr>
                        <a:t>Fitbit</a:t>
                      </a:r>
                      <a:endParaRPr lang="en-GB" sz="2800" b="0" u="none" strike="noStrike" cap="none" spc="0" noProof="0">
                        <a:solidFill>
                          <a:schemeClr val="tx1"/>
                        </a:solidFill>
                      </a:endParaRP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2800" b="1" u="none" strike="noStrike" cap="none" spc="0" noProof="0">
                          <a:solidFill>
                            <a:schemeClr val="tx1"/>
                          </a:solidFill>
                        </a:rPr>
                        <a:t>MindShift</a:t>
                      </a:r>
                      <a:r>
                        <a:rPr lang="en-GB" sz="2800" b="0" u="none" strike="noStrike" cap="none" spc="0" noProof="0">
                          <a:solidFill>
                            <a:schemeClr val="tx1"/>
                          </a:solidFill>
                        </a:rPr>
                        <a:t> (managing anxiety)</a:t>
                      </a:r>
                    </a:p>
                  </a:txBody>
                  <a:tcPr marL="161963" marR="124587" marT="124587" marB="124587"/>
                </a:tc>
                <a:extLst>
                  <a:ext uri="{0D108BD9-81ED-4DB2-BD59-A6C34878D82A}">
                    <a16:rowId xmlns:a16="http://schemas.microsoft.com/office/drawing/2014/main" val="5700235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64760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D3BA8-EE2B-0B29-BB34-5BE9E2F7F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-32440"/>
            <a:ext cx="11481847" cy="1325563"/>
          </a:xfrm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The discomfort of learning agility</a:t>
            </a:r>
            <a:endParaRPr lang="en-GB">
              <a:solidFill>
                <a:schemeClr val="bg1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AAD73-F560-180D-D0F6-A163423549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019176"/>
            <a:ext cx="6193655" cy="486816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600">
                <a:highlight>
                  <a:srgbClr val="00FFFF"/>
                </a:highlight>
              </a:rPr>
              <a:t>Subconsciously, we do not want to fail or make mistakes</a:t>
            </a:r>
          </a:p>
          <a:p>
            <a:pPr marL="0" indent="0">
              <a:buNone/>
            </a:pPr>
            <a:endParaRPr lang="en-GB" sz="3600">
              <a:highlight>
                <a:srgbClr val="00FF00"/>
              </a:highlight>
            </a:endParaRPr>
          </a:p>
          <a:p>
            <a:pPr marL="0" indent="0">
              <a:buNone/>
            </a:pPr>
            <a:r>
              <a:rPr lang="en-GB" sz="3600">
                <a:highlight>
                  <a:srgbClr val="00FF00"/>
                </a:highlight>
              </a:rPr>
              <a:t>Protecting feelings of fun/ ‘right’</a:t>
            </a:r>
          </a:p>
          <a:p>
            <a:pPr marL="0" indent="0">
              <a:buNone/>
            </a:pPr>
            <a:endParaRPr lang="en-GB" sz="3600">
              <a:highlight>
                <a:srgbClr val="00FF00"/>
              </a:highlight>
            </a:endParaRPr>
          </a:p>
          <a:p>
            <a:pPr marL="0" indent="0">
              <a:buNone/>
            </a:pPr>
            <a:r>
              <a:rPr lang="en-GB" sz="3600">
                <a:highlight>
                  <a:srgbClr val="FF00FF"/>
                </a:highlight>
              </a:rPr>
              <a:t>Searching for Dopamine</a:t>
            </a:r>
          </a:p>
          <a:p>
            <a:pPr marL="457200" lvl="1" indent="0">
              <a:buNone/>
            </a:pPr>
            <a:r>
              <a:rPr lang="en-GB" sz="3200"/>
              <a:t>Challenges</a:t>
            </a:r>
          </a:p>
          <a:p>
            <a:pPr marL="457200" lvl="1" indent="0">
              <a:buNone/>
            </a:pPr>
            <a:r>
              <a:rPr lang="en-GB" sz="3200"/>
              <a:t>Decisions</a:t>
            </a:r>
          </a:p>
          <a:p>
            <a:pPr marL="457200" lvl="1" indent="0">
              <a:buNone/>
            </a:pPr>
            <a:r>
              <a:rPr lang="en-GB" sz="3200"/>
              <a:t>Comfort zones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077E5F10-DD1A-AF8F-DD98-D84254DB0F41}"/>
              </a:ext>
            </a:extLst>
          </p:cNvPr>
          <p:cNvGrpSpPr/>
          <p:nvPr/>
        </p:nvGrpSpPr>
        <p:grpSpPr>
          <a:xfrm>
            <a:off x="6444344" y="970661"/>
            <a:ext cx="5671456" cy="4868164"/>
            <a:chOff x="5995851" y="1456439"/>
            <a:chExt cx="4898572" cy="4167120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21D7817E-830A-B9CA-584C-6CB8F15257A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9027" t="21237" r="3354" b="18000"/>
            <a:stretch/>
          </p:blipFill>
          <p:spPr>
            <a:xfrm>
              <a:off x="5995851" y="1456440"/>
              <a:ext cx="4898572" cy="4167119"/>
            </a:xfrm>
            <a:prstGeom prst="rect">
              <a:avLst/>
            </a:prstGeom>
          </p:spPr>
        </p:pic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FA6EBAC-6EBA-E860-46FE-4C2012F2A72E}"/>
                </a:ext>
              </a:extLst>
            </p:cNvPr>
            <p:cNvSpPr/>
            <p:nvPr/>
          </p:nvSpPr>
          <p:spPr>
            <a:xfrm>
              <a:off x="5995851" y="1456439"/>
              <a:ext cx="842555" cy="31357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480077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E2FCDB-E82A-0D21-0E7D-E785C3F4B6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72559-C492-A861-0D4F-5C9C1CBC7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57260"/>
          </a:xfrm>
        </p:spPr>
        <p:txBody>
          <a:bodyPr>
            <a:normAutofit fontScale="90000"/>
          </a:bodyPr>
          <a:lstStyle/>
          <a:p>
            <a:r>
              <a:rPr lang="en-GB" b="1">
                <a:solidFill>
                  <a:schemeClr val="bg1"/>
                </a:solidFill>
                <a:latin typeface="AkzidenzGrotesk"/>
              </a:rPr>
              <a:t>Y Broses.                                The Process</a:t>
            </a:r>
            <a:endParaRPr lang="en-GB" b="1">
              <a:solidFill>
                <a:schemeClr val="bg1"/>
              </a:solidFill>
              <a:latin typeface="AkzidenzGrotesk" panose="02000903050000020004" pitchFamily="2" charset="0"/>
            </a:endParaRP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9A15CF74-2408-434B-B017-009D81C91048}"/>
              </a:ext>
            </a:extLst>
          </p:cNvPr>
          <p:cNvGrpSpPr/>
          <p:nvPr/>
        </p:nvGrpSpPr>
        <p:grpSpPr>
          <a:xfrm>
            <a:off x="683813" y="2221777"/>
            <a:ext cx="10601070" cy="1108615"/>
            <a:chOff x="683813" y="2221777"/>
            <a:chExt cx="10601070" cy="1108615"/>
          </a:xfrm>
        </p:grpSpPr>
        <p:sp>
          <p:nvSpPr>
            <p:cNvPr id="279" name="Google Shape;2155;p37">
              <a:extLst>
                <a:ext uri="{FF2B5EF4-FFF2-40B4-BE49-F238E27FC236}">
                  <a16:creationId xmlns:a16="http://schemas.microsoft.com/office/drawing/2014/main" id="{03E233AD-4F66-7DCC-1B68-26AA5E4CD1E5}"/>
                </a:ext>
              </a:extLst>
            </p:cNvPr>
            <p:cNvSpPr/>
            <p:nvPr/>
          </p:nvSpPr>
          <p:spPr>
            <a:xfrm>
              <a:off x="8068513" y="2362779"/>
              <a:ext cx="3216370" cy="967613"/>
            </a:xfrm>
            <a:prstGeom prst="roundRect">
              <a:avLst>
                <a:gd name="adj" fmla="val 16667"/>
              </a:avLst>
            </a:prstGeom>
            <a:solidFill>
              <a:srgbClr val="DB24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280" name="Google Shape;2156;p37">
              <a:extLst>
                <a:ext uri="{FF2B5EF4-FFF2-40B4-BE49-F238E27FC236}">
                  <a16:creationId xmlns:a16="http://schemas.microsoft.com/office/drawing/2014/main" id="{C312AA69-B154-3DFC-429D-B9761B4BFB01}"/>
                </a:ext>
              </a:extLst>
            </p:cNvPr>
            <p:cNvSpPr/>
            <p:nvPr/>
          </p:nvSpPr>
          <p:spPr>
            <a:xfrm>
              <a:off x="683813" y="2362779"/>
              <a:ext cx="2890368" cy="967613"/>
            </a:xfrm>
            <a:prstGeom prst="roundRect">
              <a:avLst>
                <a:gd name="adj" fmla="val 16667"/>
              </a:avLst>
            </a:prstGeom>
            <a:solidFill>
              <a:srgbClr val="DB24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cxnSp>
          <p:nvCxnSpPr>
            <p:cNvPr id="281" name="Google Shape;2157;p37">
              <a:extLst>
                <a:ext uri="{FF2B5EF4-FFF2-40B4-BE49-F238E27FC236}">
                  <a16:creationId xmlns:a16="http://schemas.microsoft.com/office/drawing/2014/main" id="{CA8391A6-362C-BE86-931D-17D045F1F451}"/>
                </a:ext>
              </a:extLst>
            </p:cNvPr>
            <p:cNvCxnSpPr>
              <a:cxnSpLocks/>
              <a:stCxn id="280" idx="3"/>
              <a:endCxn id="283" idx="2"/>
            </p:cNvCxnSpPr>
            <p:nvPr/>
          </p:nvCxnSpPr>
          <p:spPr>
            <a:xfrm flipV="1">
              <a:off x="3574181" y="2694210"/>
              <a:ext cx="1754809" cy="152376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DB246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82" name="Google Shape;2159;p37">
              <a:extLst>
                <a:ext uri="{FF2B5EF4-FFF2-40B4-BE49-F238E27FC236}">
                  <a16:creationId xmlns:a16="http://schemas.microsoft.com/office/drawing/2014/main" id="{272981F1-3E94-ECDA-C0A7-6F212D33DBCE}"/>
                </a:ext>
              </a:extLst>
            </p:cNvPr>
            <p:cNvCxnSpPr>
              <a:cxnSpLocks/>
              <a:stCxn id="279" idx="1"/>
              <a:endCxn id="283" idx="6"/>
            </p:cNvCxnSpPr>
            <p:nvPr/>
          </p:nvCxnSpPr>
          <p:spPr>
            <a:xfrm rot="10800000">
              <a:off x="6273857" y="2694210"/>
              <a:ext cx="1794657" cy="152376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DB246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298" name="Google Shape;2174;p37">
              <a:extLst>
                <a:ext uri="{FF2B5EF4-FFF2-40B4-BE49-F238E27FC236}">
                  <a16:creationId xmlns:a16="http://schemas.microsoft.com/office/drawing/2014/main" id="{E478B21A-C27E-0370-8463-14074EC70A06}"/>
                </a:ext>
              </a:extLst>
            </p:cNvPr>
            <p:cNvSpPr txBox="1"/>
            <p:nvPr/>
          </p:nvSpPr>
          <p:spPr>
            <a:xfrm>
              <a:off x="1816754" y="2445834"/>
              <a:ext cx="1571887" cy="22144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r">
                <a:buClr>
                  <a:srgbClr val="000000"/>
                </a:buClr>
                <a:buFont typeface="Arial"/>
                <a:buNone/>
              </a:pPr>
              <a:r>
                <a:rPr lang="en" sz="2400" b="1" kern="0" err="1">
                  <a:solidFill>
                    <a:prstClr val="white"/>
                  </a:solidFill>
                  <a:latin typeface="Fira Sans Extra Condensed"/>
                  <a:ea typeface="Fira Sans Extra Condensed"/>
                  <a:cs typeface="Fira Sans Extra Condensed"/>
                </a:rPr>
                <a:t>Strwythur</a:t>
              </a:r>
            </a:p>
          </p:txBody>
        </p:sp>
        <p:sp>
          <p:nvSpPr>
            <p:cNvPr id="299" name="Google Shape;2175;p37">
              <a:extLst>
                <a:ext uri="{FF2B5EF4-FFF2-40B4-BE49-F238E27FC236}">
                  <a16:creationId xmlns:a16="http://schemas.microsoft.com/office/drawing/2014/main" id="{45F56473-B0FA-9520-A277-129ED0EE2024}"/>
                </a:ext>
              </a:extLst>
            </p:cNvPr>
            <p:cNvSpPr txBox="1"/>
            <p:nvPr/>
          </p:nvSpPr>
          <p:spPr>
            <a:xfrm>
              <a:off x="763325" y="2732007"/>
              <a:ext cx="2625329" cy="51499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r">
                <a:buClr>
                  <a:srgbClr val="000000"/>
                </a:buClr>
                <a:buFont typeface="Arial"/>
              </a:pPr>
              <a:r>
                <a:rPr lang="en" kern="0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A </a:t>
              </a:r>
              <a:r>
                <a:rPr lang="en" kern="0" err="1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gwnewch</a:t>
              </a:r>
              <a:r>
                <a:rPr lang="en" kern="0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lang="en" kern="0" err="1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nodyn</a:t>
              </a:r>
              <a:r>
                <a:rPr lang="en" kern="0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lang="en" kern="0" err="1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o'r</a:t>
              </a:r>
              <a:r>
                <a:rPr lang="en" kern="0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lang="en" kern="0" err="1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nodweddion</a:t>
              </a:r>
              <a:endParaRPr lang="en" kern="0" err="1">
                <a:solidFill>
                  <a:prstClr val="white"/>
                </a:solidFill>
                <a:latin typeface="Roboto"/>
                <a:ea typeface="Roboto"/>
                <a:cs typeface="Roboto"/>
              </a:endParaRPr>
            </a:p>
          </p:txBody>
        </p:sp>
        <p:sp>
          <p:nvSpPr>
            <p:cNvPr id="304" name="Google Shape;2180;p37">
              <a:extLst>
                <a:ext uri="{FF2B5EF4-FFF2-40B4-BE49-F238E27FC236}">
                  <a16:creationId xmlns:a16="http://schemas.microsoft.com/office/drawing/2014/main" id="{DAE7CB68-735C-44C9-C98D-E57593E9572C}"/>
                </a:ext>
              </a:extLst>
            </p:cNvPr>
            <p:cNvSpPr txBox="1"/>
            <p:nvPr/>
          </p:nvSpPr>
          <p:spPr>
            <a:xfrm>
              <a:off x="8350181" y="2379560"/>
              <a:ext cx="2025065" cy="41858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</a:pPr>
              <a:r>
                <a:rPr lang="en" sz="2800" b="1" kern="0">
                  <a:solidFill>
                    <a:prstClr val="white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Structure</a:t>
              </a:r>
              <a:endParaRPr sz="2800" b="1" kern="0">
                <a:solidFill>
                  <a:prstClr val="white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305" name="Google Shape;2181;p37">
              <a:extLst>
                <a:ext uri="{FF2B5EF4-FFF2-40B4-BE49-F238E27FC236}">
                  <a16:creationId xmlns:a16="http://schemas.microsoft.com/office/drawing/2014/main" id="{785CA431-4423-93E1-577C-EB5C80C7E6C0}"/>
                </a:ext>
              </a:extLst>
            </p:cNvPr>
            <p:cNvSpPr txBox="1"/>
            <p:nvPr/>
          </p:nvSpPr>
          <p:spPr>
            <a:xfrm>
              <a:off x="8250804" y="2732007"/>
              <a:ext cx="2226144" cy="51499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</a:pPr>
              <a:r>
                <a:rPr lang="en" kern="0">
                  <a:solidFill>
                    <a:prstClr val="white"/>
                  </a:solidFill>
                  <a:latin typeface="Roboto"/>
                  <a:ea typeface="Roboto"/>
                  <a:cs typeface="Roboto"/>
                </a:rPr>
                <a:t>&amp; make a note of the characteristics</a:t>
              </a:r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DB14C938-26AD-B9E4-F5B3-12B68A31C3DE}"/>
                </a:ext>
              </a:extLst>
            </p:cNvPr>
            <p:cNvGrpSpPr/>
            <p:nvPr/>
          </p:nvGrpSpPr>
          <p:grpSpPr>
            <a:xfrm>
              <a:off x="5328990" y="2221777"/>
              <a:ext cx="944866" cy="944866"/>
              <a:chOff x="5598878" y="2781803"/>
              <a:chExt cx="588186" cy="588186"/>
            </a:xfrm>
          </p:grpSpPr>
          <p:sp>
            <p:nvSpPr>
              <p:cNvPr id="283" name="Google Shape;2158;p37">
                <a:extLst>
                  <a:ext uri="{FF2B5EF4-FFF2-40B4-BE49-F238E27FC236}">
                    <a16:creationId xmlns:a16="http://schemas.microsoft.com/office/drawing/2014/main" id="{37F86933-8D88-58EC-BCE2-C15683130642}"/>
                  </a:ext>
                </a:extLst>
              </p:cNvPr>
              <p:cNvSpPr/>
              <p:nvPr/>
            </p:nvSpPr>
            <p:spPr>
              <a:xfrm>
                <a:off x="5598878" y="2781803"/>
                <a:ext cx="588186" cy="588186"/>
              </a:xfrm>
              <a:prstGeom prst="ellipse">
                <a:avLst/>
              </a:prstGeom>
              <a:solidFill>
                <a:srgbClr val="DB246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grpSp>
            <p:nvGrpSpPr>
              <p:cNvPr id="312" name="Google Shape;2188;p37">
                <a:extLst>
                  <a:ext uri="{FF2B5EF4-FFF2-40B4-BE49-F238E27FC236}">
                    <a16:creationId xmlns:a16="http://schemas.microsoft.com/office/drawing/2014/main" id="{65F0A9C4-7505-85A2-DBEC-91661412712D}"/>
                  </a:ext>
                </a:extLst>
              </p:cNvPr>
              <p:cNvGrpSpPr/>
              <p:nvPr/>
            </p:nvGrpSpPr>
            <p:grpSpPr>
              <a:xfrm>
                <a:off x="5706306" y="2899177"/>
                <a:ext cx="370813" cy="359655"/>
                <a:chOff x="3270675" y="841800"/>
                <a:chExt cx="497700" cy="482725"/>
              </a:xfrm>
            </p:grpSpPr>
            <p:sp>
              <p:nvSpPr>
                <p:cNvPr id="313" name="Google Shape;2189;p37">
                  <a:extLst>
                    <a:ext uri="{FF2B5EF4-FFF2-40B4-BE49-F238E27FC236}">
                      <a16:creationId xmlns:a16="http://schemas.microsoft.com/office/drawing/2014/main" id="{DD608C18-FED9-BDB1-17BA-B2837D6A8CD1}"/>
                    </a:ext>
                  </a:extLst>
                </p:cNvPr>
                <p:cNvSpPr/>
                <p:nvPr/>
              </p:nvSpPr>
              <p:spPr>
                <a:xfrm>
                  <a:off x="3270675" y="902000"/>
                  <a:ext cx="447125" cy="422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885" h="16901" extrusionOk="0">
                      <a:moveTo>
                        <a:pt x="3454" y="0"/>
                      </a:moveTo>
                      <a:cubicBezTo>
                        <a:pt x="3343" y="0"/>
                        <a:pt x="3231" y="40"/>
                        <a:pt x="3141" y="122"/>
                      </a:cubicBezTo>
                      <a:cubicBezTo>
                        <a:pt x="1160" y="1940"/>
                        <a:pt x="0" y="4548"/>
                        <a:pt x="0" y="7246"/>
                      </a:cubicBezTo>
                      <a:cubicBezTo>
                        <a:pt x="0" y="12579"/>
                        <a:pt x="4325" y="16900"/>
                        <a:pt x="9657" y="16900"/>
                      </a:cubicBezTo>
                      <a:cubicBezTo>
                        <a:pt x="10907" y="16900"/>
                        <a:pt x="12175" y="16662"/>
                        <a:pt x="13331" y="16178"/>
                      </a:cubicBezTo>
                      <a:cubicBezTo>
                        <a:pt x="15126" y="15434"/>
                        <a:pt x="16659" y="14169"/>
                        <a:pt x="17728" y="12546"/>
                      </a:cubicBezTo>
                      <a:cubicBezTo>
                        <a:pt x="17884" y="12305"/>
                        <a:pt x="17788" y="11983"/>
                        <a:pt x="17526" y="11866"/>
                      </a:cubicBezTo>
                      <a:lnTo>
                        <a:pt x="9158" y="8171"/>
                      </a:lnTo>
                      <a:cubicBezTo>
                        <a:pt x="9016" y="8108"/>
                        <a:pt x="8896" y="8005"/>
                        <a:pt x="8811" y="7876"/>
                      </a:cubicBezTo>
                      <a:lnTo>
                        <a:pt x="8405" y="7246"/>
                      </a:lnTo>
                      <a:lnTo>
                        <a:pt x="3846" y="212"/>
                      </a:lnTo>
                      <a:cubicBezTo>
                        <a:pt x="3756" y="73"/>
                        <a:pt x="3606" y="0"/>
                        <a:pt x="3454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buClr>
                      <a:srgbClr val="000000"/>
                    </a:buClr>
                    <a:buFont typeface="Arial"/>
                    <a:buNone/>
                  </a:pPr>
                  <a:endParaRPr sz="1400" kern="0">
                    <a:solidFill>
                      <a:srgbClr val="435D74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314" name="Google Shape;2190;p37">
                  <a:extLst>
                    <a:ext uri="{FF2B5EF4-FFF2-40B4-BE49-F238E27FC236}">
                      <a16:creationId xmlns:a16="http://schemas.microsoft.com/office/drawing/2014/main" id="{7CAB3C8A-BB39-CE02-6CFC-1360FC0F9D2F}"/>
                    </a:ext>
                  </a:extLst>
                </p:cNvPr>
                <p:cNvSpPr/>
                <p:nvPr/>
              </p:nvSpPr>
              <p:spPr>
                <a:xfrm>
                  <a:off x="3385250" y="841800"/>
                  <a:ext cx="279700" cy="220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188" h="8837" extrusionOk="0">
                      <a:moveTo>
                        <a:pt x="5070" y="0"/>
                      </a:moveTo>
                      <a:cubicBezTo>
                        <a:pt x="3434" y="0"/>
                        <a:pt x="1792" y="415"/>
                        <a:pt x="308" y="1256"/>
                      </a:cubicBezTo>
                      <a:cubicBezTo>
                        <a:pt x="76" y="1388"/>
                        <a:pt x="1" y="1690"/>
                        <a:pt x="148" y="1912"/>
                      </a:cubicBezTo>
                      <a:lnTo>
                        <a:pt x="4532" y="8676"/>
                      </a:lnTo>
                      <a:cubicBezTo>
                        <a:pt x="4601" y="8781"/>
                        <a:pt x="4714" y="8837"/>
                        <a:pt x="4828" y="8837"/>
                      </a:cubicBezTo>
                      <a:cubicBezTo>
                        <a:pt x="4919" y="8837"/>
                        <a:pt x="5010" y="8802"/>
                        <a:pt x="5081" y="8730"/>
                      </a:cubicBezTo>
                      <a:lnTo>
                        <a:pt x="10992" y="2683"/>
                      </a:lnTo>
                      <a:cubicBezTo>
                        <a:pt x="11187" y="2482"/>
                        <a:pt x="11163" y="2156"/>
                        <a:pt x="10940" y="1988"/>
                      </a:cubicBezTo>
                      <a:cubicBezTo>
                        <a:pt x="9218" y="670"/>
                        <a:pt x="7149" y="0"/>
                        <a:pt x="507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buClr>
                      <a:srgbClr val="000000"/>
                    </a:buClr>
                    <a:buFont typeface="Arial"/>
                    <a:buNone/>
                  </a:pPr>
                  <a:endParaRPr sz="1400" kern="0">
                    <a:solidFill>
                      <a:srgbClr val="435D74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315" name="Google Shape;2191;p37">
                  <a:extLst>
                    <a:ext uri="{FF2B5EF4-FFF2-40B4-BE49-F238E27FC236}">
                      <a16:creationId xmlns:a16="http://schemas.microsoft.com/office/drawing/2014/main" id="{C2CEF870-B94F-2CC0-FD96-3C892BAD61F4}"/>
                    </a:ext>
                  </a:extLst>
                </p:cNvPr>
                <p:cNvSpPr/>
                <p:nvPr/>
              </p:nvSpPr>
              <p:spPr>
                <a:xfrm>
                  <a:off x="3530100" y="924750"/>
                  <a:ext cx="238275" cy="250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31" h="10008" extrusionOk="0">
                      <a:moveTo>
                        <a:pt x="6350" y="1"/>
                      </a:moveTo>
                      <a:cubicBezTo>
                        <a:pt x="6230" y="1"/>
                        <a:pt x="6108" y="47"/>
                        <a:pt x="6017" y="142"/>
                      </a:cubicBezTo>
                      <a:lnTo>
                        <a:pt x="172" y="6123"/>
                      </a:lnTo>
                      <a:cubicBezTo>
                        <a:pt x="0" y="6297"/>
                        <a:pt x="57" y="6589"/>
                        <a:pt x="283" y="6689"/>
                      </a:cubicBezTo>
                      <a:lnTo>
                        <a:pt x="7706" y="9968"/>
                      </a:lnTo>
                      <a:cubicBezTo>
                        <a:pt x="7767" y="9995"/>
                        <a:pt x="7830" y="10007"/>
                        <a:pt x="7893" y="10007"/>
                      </a:cubicBezTo>
                      <a:cubicBezTo>
                        <a:pt x="8082" y="10007"/>
                        <a:pt x="8261" y="9890"/>
                        <a:pt x="8329" y="9700"/>
                      </a:cubicBezTo>
                      <a:cubicBezTo>
                        <a:pt x="9531" y="6463"/>
                        <a:pt x="8913" y="2828"/>
                        <a:pt x="6706" y="169"/>
                      </a:cubicBezTo>
                      <a:cubicBezTo>
                        <a:pt x="6615" y="57"/>
                        <a:pt x="6483" y="1"/>
                        <a:pt x="635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buClr>
                      <a:srgbClr val="000000"/>
                    </a:buClr>
                    <a:buFont typeface="Arial"/>
                    <a:buNone/>
                  </a:pPr>
                  <a:endParaRPr sz="1400" kern="0">
                    <a:solidFill>
                      <a:srgbClr val="435D74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</p:grpSp>
        </p:grp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472C87D-BF69-4774-ACA3-068241675972}"/>
              </a:ext>
            </a:extLst>
          </p:cNvPr>
          <p:cNvGrpSpPr/>
          <p:nvPr/>
        </p:nvGrpSpPr>
        <p:grpSpPr>
          <a:xfrm>
            <a:off x="683813" y="1068666"/>
            <a:ext cx="10601069" cy="1019715"/>
            <a:chOff x="683813" y="1068666"/>
            <a:chExt cx="10601069" cy="1019715"/>
          </a:xfrm>
        </p:grpSpPr>
        <p:sp>
          <p:nvSpPr>
            <p:cNvPr id="273" name="Google Shape;2149;p37">
              <a:extLst>
                <a:ext uri="{FF2B5EF4-FFF2-40B4-BE49-F238E27FC236}">
                  <a16:creationId xmlns:a16="http://schemas.microsoft.com/office/drawing/2014/main" id="{618C160F-3132-5083-47BD-D8D70620F8EE}"/>
                </a:ext>
              </a:extLst>
            </p:cNvPr>
            <p:cNvSpPr/>
            <p:nvPr/>
          </p:nvSpPr>
          <p:spPr>
            <a:xfrm>
              <a:off x="8137785" y="1120768"/>
              <a:ext cx="3147097" cy="967613"/>
            </a:xfrm>
            <a:prstGeom prst="roundRect">
              <a:avLst>
                <a:gd name="adj" fmla="val 16667"/>
              </a:avLst>
            </a:prstGeom>
            <a:solidFill>
              <a:srgbClr val="00BF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274" name="Google Shape;2150;p37">
              <a:extLst>
                <a:ext uri="{FF2B5EF4-FFF2-40B4-BE49-F238E27FC236}">
                  <a16:creationId xmlns:a16="http://schemas.microsoft.com/office/drawing/2014/main" id="{162799DC-C4D4-AFB6-1F09-48C84445F332}"/>
                </a:ext>
              </a:extLst>
            </p:cNvPr>
            <p:cNvSpPr/>
            <p:nvPr/>
          </p:nvSpPr>
          <p:spPr>
            <a:xfrm>
              <a:off x="683813" y="1120768"/>
              <a:ext cx="2959641" cy="967613"/>
            </a:xfrm>
            <a:prstGeom prst="roundRect">
              <a:avLst>
                <a:gd name="adj" fmla="val 16667"/>
              </a:avLst>
            </a:prstGeom>
            <a:solidFill>
              <a:srgbClr val="00BF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cxnSp>
          <p:nvCxnSpPr>
            <p:cNvPr id="275" name="Google Shape;2151;p37">
              <a:extLst>
                <a:ext uri="{FF2B5EF4-FFF2-40B4-BE49-F238E27FC236}">
                  <a16:creationId xmlns:a16="http://schemas.microsoft.com/office/drawing/2014/main" id="{EEAB93AA-7FDE-7649-8D8E-C23865F30582}"/>
                </a:ext>
              </a:extLst>
            </p:cNvPr>
            <p:cNvCxnSpPr>
              <a:cxnSpLocks/>
              <a:stCxn id="274" idx="3"/>
              <a:endCxn id="277" idx="2"/>
            </p:cNvCxnSpPr>
            <p:nvPr/>
          </p:nvCxnSpPr>
          <p:spPr>
            <a:xfrm flipV="1">
              <a:off x="3643454" y="1542809"/>
              <a:ext cx="1667628" cy="61766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00BFD9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76" name="Google Shape;2153;p37">
              <a:extLst>
                <a:ext uri="{FF2B5EF4-FFF2-40B4-BE49-F238E27FC236}">
                  <a16:creationId xmlns:a16="http://schemas.microsoft.com/office/drawing/2014/main" id="{700283FE-D807-654D-5246-61EFFBB1B868}"/>
                </a:ext>
              </a:extLst>
            </p:cNvPr>
            <p:cNvCxnSpPr>
              <a:cxnSpLocks/>
              <a:stCxn id="273" idx="1"/>
              <a:endCxn id="277" idx="6"/>
            </p:cNvCxnSpPr>
            <p:nvPr/>
          </p:nvCxnSpPr>
          <p:spPr>
            <a:xfrm rot="10800000">
              <a:off x="6255949" y="1542809"/>
              <a:ext cx="1881837" cy="61766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00BFD9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296" name="Google Shape;2172;p37">
              <a:extLst>
                <a:ext uri="{FF2B5EF4-FFF2-40B4-BE49-F238E27FC236}">
                  <a16:creationId xmlns:a16="http://schemas.microsoft.com/office/drawing/2014/main" id="{C3376398-2E09-2D81-11E5-B40425B1820F}"/>
                </a:ext>
              </a:extLst>
            </p:cNvPr>
            <p:cNvSpPr txBox="1"/>
            <p:nvPr/>
          </p:nvSpPr>
          <p:spPr>
            <a:xfrm>
              <a:off x="838200" y="1068666"/>
              <a:ext cx="2508877" cy="43153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r">
                <a:buClr>
                  <a:srgbClr val="000000"/>
                </a:buClr>
              </a:pPr>
              <a:r>
                <a:rPr lang="en" sz="2400" b="1" kern="0">
                  <a:solidFill>
                    <a:prstClr val="white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Dewis </a:t>
              </a:r>
              <a:r>
                <a:rPr lang="en" sz="2400" b="1" kern="0" err="1">
                  <a:solidFill>
                    <a:prstClr val="white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Pwnc</a:t>
              </a:r>
              <a:r>
                <a:rPr lang="en" sz="2400" b="1" kern="0">
                  <a:solidFill>
                    <a:prstClr val="white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 </a:t>
              </a:r>
              <a:r>
                <a:rPr lang="en" sz="2400" b="1" kern="0" err="1">
                  <a:solidFill>
                    <a:prstClr val="white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Llosg</a:t>
              </a:r>
              <a:endParaRPr lang="en" sz="2400" b="1" kern="0" err="1">
                <a:solidFill>
                  <a:prstClr val="white"/>
                </a:solidFill>
                <a:latin typeface="Fira Sans Extra Condensed"/>
                <a:ea typeface="Fira Sans Extra Condensed"/>
                <a:cs typeface="Fira Sans Extra Condensed"/>
              </a:endParaRPr>
            </a:p>
          </p:txBody>
        </p:sp>
        <p:sp>
          <p:nvSpPr>
            <p:cNvPr id="297" name="Google Shape;2173;p37">
              <a:extLst>
                <a:ext uri="{FF2B5EF4-FFF2-40B4-BE49-F238E27FC236}">
                  <a16:creationId xmlns:a16="http://schemas.microsoft.com/office/drawing/2014/main" id="{13AEF30B-1210-7181-0F42-1C3FBB0C3490}"/>
                </a:ext>
              </a:extLst>
            </p:cNvPr>
            <p:cNvSpPr txBox="1"/>
            <p:nvPr/>
          </p:nvSpPr>
          <p:spPr>
            <a:xfrm>
              <a:off x="763325" y="1471817"/>
              <a:ext cx="2625329" cy="51499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r">
                <a:buClr>
                  <a:srgbClr val="000000"/>
                </a:buClr>
              </a:pPr>
              <a:r>
                <a:rPr lang="en" kern="0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Yr un </a:t>
              </a:r>
              <a:r>
                <a:rPr lang="en" kern="0" err="1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chi'n</a:t>
              </a:r>
              <a:r>
                <a:rPr lang="en" kern="0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lang="en" kern="0" err="1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gwybod</a:t>
              </a:r>
              <a:r>
                <a:rPr lang="en" kern="0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lang="en" kern="0" err="1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rhywbeth</a:t>
              </a:r>
              <a:r>
                <a:rPr lang="en" kern="0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lang="en" kern="0" err="1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amdano</a:t>
              </a:r>
              <a:r>
                <a:rPr lang="en" kern="0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 </a:t>
              </a:r>
              <a:endParaRPr lang="en" kern="0">
                <a:solidFill>
                  <a:prstClr val="white"/>
                </a:solidFill>
                <a:latin typeface="Roboto"/>
                <a:ea typeface="Roboto"/>
                <a:cs typeface="Roboto"/>
              </a:endParaRPr>
            </a:p>
          </p:txBody>
        </p:sp>
        <p:sp>
          <p:nvSpPr>
            <p:cNvPr id="302" name="Google Shape;2178;p37">
              <a:extLst>
                <a:ext uri="{FF2B5EF4-FFF2-40B4-BE49-F238E27FC236}">
                  <a16:creationId xmlns:a16="http://schemas.microsoft.com/office/drawing/2014/main" id="{59639855-35A1-B4D7-72CC-13770528ED9A}"/>
                </a:ext>
              </a:extLst>
            </p:cNvPr>
            <p:cNvSpPr txBox="1"/>
            <p:nvPr/>
          </p:nvSpPr>
          <p:spPr>
            <a:xfrm>
              <a:off x="8417768" y="1241499"/>
              <a:ext cx="2785620" cy="23210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</a:pPr>
              <a:r>
                <a:rPr lang="en" sz="2800" b="1" kern="0">
                  <a:solidFill>
                    <a:prstClr val="white"/>
                  </a:solidFill>
                  <a:latin typeface="Fira Sans Extra Condensed"/>
                  <a:ea typeface="Fira Sans Extra Condensed"/>
                  <a:cs typeface="Fira Sans Extra Condensed"/>
                </a:rPr>
                <a:t>Choose Hot Topic</a:t>
              </a:r>
            </a:p>
          </p:txBody>
        </p:sp>
        <p:sp>
          <p:nvSpPr>
            <p:cNvPr id="303" name="Google Shape;2179;p37">
              <a:extLst>
                <a:ext uri="{FF2B5EF4-FFF2-40B4-BE49-F238E27FC236}">
                  <a16:creationId xmlns:a16="http://schemas.microsoft.com/office/drawing/2014/main" id="{09E8FAAD-F23F-CDB1-311E-CB2E35804719}"/>
                </a:ext>
              </a:extLst>
            </p:cNvPr>
            <p:cNvSpPr txBox="1"/>
            <p:nvPr/>
          </p:nvSpPr>
          <p:spPr>
            <a:xfrm>
              <a:off x="8250803" y="1527474"/>
              <a:ext cx="2912827" cy="51499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</a:pPr>
              <a:r>
                <a:rPr lang="en" sz="1600" kern="0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The one you know something about. </a:t>
              </a:r>
              <a:endParaRPr lang="en" sz="1600" kern="0">
                <a:solidFill>
                  <a:prstClr val="white"/>
                </a:solidFill>
                <a:latin typeface="Roboto"/>
                <a:ea typeface="Roboto"/>
                <a:cs typeface="Roboto"/>
              </a:endParaRPr>
            </a:p>
          </p:txBody>
        </p: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84F3FA34-A95C-9410-6B64-FABBC6E8A8B9}"/>
                </a:ext>
              </a:extLst>
            </p:cNvPr>
            <p:cNvGrpSpPr/>
            <p:nvPr/>
          </p:nvGrpSpPr>
          <p:grpSpPr>
            <a:xfrm>
              <a:off x="5311082" y="1070376"/>
              <a:ext cx="944866" cy="944866"/>
              <a:chOff x="5668151" y="1947590"/>
              <a:chExt cx="588186" cy="588186"/>
            </a:xfrm>
          </p:grpSpPr>
          <p:sp>
            <p:nvSpPr>
              <p:cNvPr id="277" name="Google Shape;2152;p37">
                <a:extLst>
                  <a:ext uri="{FF2B5EF4-FFF2-40B4-BE49-F238E27FC236}">
                    <a16:creationId xmlns:a16="http://schemas.microsoft.com/office/drawing/2014/main" id="{51D4FE48-6573-6F9F-D2D6-D58ECBEC5F2A}"/>
                  </a:ext>
                </a:extLst>
              </p:cNvPr>
              <p:cNvSpPr/>
              <p:nvPr/>
            </p:nvSpPr>
            <p:spPr>
              <a:xfrm>
                <a:off x="5668151" y="1947590"/>
                <a:ext cx="588186" cy="588186"/>
              </a:xfrm>
              <a:prstGeom prst="ellipse">
                <a:avLst/>
              </a:prstGeom>
              <a:solidFill>
                <a:srgbClr val="00BFD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grpSp>
            <p:nvGrpSpPr>
              <p:cNvPr id="323" name="Google Shape;2199;p37">
                <a:extLst>
                  <a:ext uri="{FF2B5EF4-FFF2-40B4-BE49-F238E27FC236}">
                    <a16:creationId xmlns:a16="http://schemas.microsoft.com/office/drawing/2014/main" id="{5DBF646E-E1E5-14EC-F56F-069D4B0AA609}"/>
                  </a:ext>
                </a:extLst>
              </p:cNvPr>
              <p:cNvGrpSpPr/>
              <p:nvPr/>
            </p:nvGrpSpPr>
            <p:grpSpPr>
              <a:xfrm>
                <a:off x="5773449" y="2044216"/>
                <a:ext cx="368547" cy="401618"/>
                <a:chOff x="5049725" y="1435050"/>
                <a:chExt cx="486550" cy="481850"/>
              </a:xfrm>
            </p:grpSpPr>
            <p:sp>
              <p:nvSpPr>
                <p:cNvPr id="324" name="Google Shape;2200;p37">
                  <a:extLst>
                    <a:ext uri="{FF2B5EF4-FFF2-40B4-BE49-F238E27FC236}">
                      <a16:creationId xmlns:a16="http://schemas.microsoft.com/office/drawing/2014/main" id="{673017DC-CEA0-3561-D648-06741F97C018}"/>
                    </a:ext>
                  </a:extLst>
                </p:cNvPr>
                <p:cNvSpPr/>
                <p:nvPr/>
              </p:nvSpPr>
              <p:spPr>
                <a:xfrm>
                  <a:off x="5136300" y="1519775"/>
                  <a:ext cx="310550" cy="310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422" h="12422" extrusionOk="0">
                      <a:moveTo>
                        <a:pt x="6209" y="1"/>
                      </a:moveTo>
                      <a:cubicBezTo>
                        <a:pt x="2786" y="1"/>
                        <a:pt x="0" y="2786"/>
                        <a:pt x="0" y="6213"/>
                      </a:cubicBezTo>
                      <a:cubicBezTo>
                        <a:pt x="0" y="9637"/>
                        <a:pt x="2786" y="12422"/>
                        <a:pt x="6209" y="12422"/>
                      </a:cubicBezTo>
                      <a:cubicBezTo>
                        <a:pt x="9636" y="12422"/>
                        <a:pt x="12422" y="9637"/>
                        <a:pt x="12422" y="6213"/>
                      </a:cubicBezTo>
                      <a:cubicBezTo>
                        <a:pt x="12422" y="5219"/>
                        <a:pt x="12160" y="4258"/>
                        <a:pt x="11711" y="3388"/>
                      </a:cubicBezTo>
                      <a:lnTo>
                        <a:pt x="11428" y="3388"/>
                      </a:lnTo>
                      <a:lnTo>
                        <a:pt x="10780" y="4036"/>
                      </a:lnTo>
                      <a:cubicBezTo>
                        <a:pt x="11112" y="4713"/>
                        <a:pt x="11286" y="5457"/>
                        <a:pt x="11292" y="6213"/>
                      </a:cubicBezTo>
                      <a:cubicBezTo>
                        <a:pt x="11292" y="9013"/>
                        <a:pt x="9010" y="11293"/>
                        <a:pt x="6209" y="11293"/>
                      </a:cubicBezTo>
                      <a:cubicBezTo>
                        <a:pt x="3409" y="11293"/>
                        <a:pt x="1129" y="9013"/>
                        <a:pt x="1129" y="6213"/>
                      </a:cubicBezTo>
                      <a:cubicBezTo>
                        <a:pt x="1129" y="3409"/>
                        <a:pt x="3409" y="1130"/>
                        <a:pt x="6209" y="1130"/>
                      </a:cubicBezTo>
                      <a:cubicBezTo>
                        <a:pt x="6965" y="1133"/>
                        <a:pt x="7709" y="1307"/>
                        <a:pt x="8387" y="1639"/>
                      </a:cubicBezTo>
                      <a:lnTo>
                        <a:pt x="9034" y="994"/>
                      </a:lnTo>
                      <a:lnTo>
                        <a:pt x="9034" y="708"/>
                      </a:lnTo>
                      <a:cubicBezTo>
                        <a:pt x="8164" y="260"/>
                        <a:pt x="7203" y="1"/>
                        <a:pt x="6209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buClr>
                      <a:srgbClr val="000000"/>
                    </a:buClr>
                    <a:buFont typeface="Arial"/>
                    <a:buNone/>
                  </a:pPr>
                  <a:endParaRPr sz="1400" kern="0">
                    <a:solidFill>
                      <a:srgbClr val="435D74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325" name="Google Shape;2201;p37">
                  <a:extLst>
                    <a:ext uri="{FF2B5EF4-FFF2-40B4-BE49-F238E27FC236}">
                      <a16:creationId xmlns:a16="http://schemas.microsoft.com/office/drawing/2014/main" id="{8E7C7C25-1311-76B0-F467-5242F618E537}"/>
                    </a:ext>
                  </a:extLst>
                </p:cNvPr>
                <p:cNvSpPr/>
                <p:nvPr/>
              </p:nvSpPr>
              <p:spPr>
                <a:xfrm>
                  <a:off x="5184925" y="1576250"/>
                  <a:ext cx="205475" cy="197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219" h="7905" extrusionOk="0">
                      <a:moveTo>
                        <a:pt x="4264" y="0"/>
                      </a:moveTo>
                      <a:cubicBezTo>
                        <a:pt x="2665" y="0"/>
                        <a:pt x="1226" y="964"/>
                        <a:pt x="612" y="2439"/>
                      </a:cubicBezTo>
                      <a:cubicBezTo>
                        <a:pt x="0" y="3918"/>
                        <a:pt x="341" y="5616"/>
                        <a:pt x="1470" y="6748"/>
                      </a:cubicBezTo>
                      <a:cubicBezTo>
                        <a:pt x="2225" y="7503"/>
                        <a:pt x="3236" y="7904"/>
                        <a:pt x="4264" y="7904"/>
                      </a:cubicBezTo>
                      <a:cubicBezTo>
                        <a:pt x="4774" y="7904"/>
                        <a:pt x="5287" y="7806"/>
                        <a:pt x="5776" y="7603"/>
                      </a:cubicBezTo>
                      <a:cubicBezTo>
                        <a:pt x="7255" y="6992"/>
                        <a:pt x="8218" y="5550"/>
                        <a:pt x="8218" y="3954"/>
                      </a:cubicBezTo>
                      <a:cubicBezTo>
                        <a:pt x="8212" y="3502"/>
                        <a:pt x="8131" y="3059"/>
                        <a:pt x="7974" y="2638"/>
                      </a:cubicBezTo>
                      <a:lnTo>
                        <a:pt x="7050" y="3565"/>
                      </a:lnTo>
                      <a:cubicBezTo>
                        <a:pt x="7071" y="3692"/>
                        <a:pt x="7083" y="3821"/>
                        <a:pt x="7089" y="3954"/>
                      </a:cubicBezTo>
                      <a:cubicBezTo>
                        <a:pt x="7089" y="5095"/>
                        <a:pt x="6399" y="6125"/>
                        <a:pt x="5345" y="6562"/>
                      </a:cubicBezTo>
                      <a:cubicBezTo>
                        <a:pt x="4996" y="6706"/>
                        <a:pt x="4629" y="6776"/>
                        <a:pt x="4265" y="6776"/>
                      </a:cubicBezTo>
                      <a:cubicBezTo>
                        <a:pt x="3530" y="6776"/>
                        <a:pt x="2808" y="6489"/>
                        <a:pt x="2268" y="5947"/>
                      </a:cubicBezTo>
                      <a:cubicBezTo>
                        <a:pt x="1461" y="5140"/>
                        <a:pt x="1220" y="3927"/>
                        <a:pt x="1657" y="2873"/>
                      </a:cubicBezTo>
                      <a:cubicBezTo>
                        <a:pt x="2093" y="1816"/>
                        <a:pt x="3123" y="1129"/>
                        <a:pt x="4264" y="1129"/>
                      </a:cubicBezTo>
                      <a:cubicBezTo>
                        <a:pt x="4394" y="1132"/>
                        <a:pt x="4523" y="1144"/>
                        <a:pt x="4653" y="1168"/>
                      </a:cubicBezTo>
                      <a:lnTo>
                        <a:pt x="5580" y="241"/>
                      </a:lnTo>
                      <a:cubicBezTo>
                        <a:pt x="5159" y="84"/>
                        <a:pt x="4713" y="3"/>
                        <a:pt x="4264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buClr>
                      <a:srgbClr val="000000"/>
                    </a:buClr>
                    <a:buFont typeface="Arial"/>
                    <a:buNone/>
                  </a:pPr>
                  <a:endParaRPr sz="1400" kern="0">
                    <a:solidFill>
                      <a:srgbClr val="435D74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326" name="Google Shape;2202;p37">
                  <a:extLst>
                    <a:ext uri="{FF2B5EF4-FFF2-40B4-BE49-F238E27FC236}">
                      <a16:creationId xmlns:a16="http://schemas.microsoft.com/office/drawing/2014/main" id="{B9FA594F-F029-B051-35F2-4E8398E17B7E}"/>
                    </a:ext>
                  </a:extLst>
                </p:cNvPr>
                <p:cNvSpPr/>
                <p:nvPr/>
              </p:nvSpPr>
              <p:spPr>
                <a:xfrm>
                  <a:off x="5049725" y="1435075"/>
                  <a:ext cx="481825" cy="4818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273" h="19273" extrusionOk="0">
                      <a:moveTo>
                        <a:pt x="9672" y="1"/>
                      </a:moveTo>
                      <a:cubicBezTo>
                        <a:pt x="4379" y="1"/>
                        <a:pt x="0" y="4307"/>
                        <a:pt x="0" y="9601"/>
                      </a:cubicBezTo>
                      <a:cubicBezTo>
                        <a:pt x="0" y="14892"/>
                        <a:pt x="4379" y="19273"/>
                        <a:pt x="9672" y="19273"/>
                      </a:cubicBezTo>
                      <a:cubicBezTo>
                        <a:pt x="14966" y="19273"/>
                        <a:pt x="19272" y="14892"/>
                        <a:pt x="19272" y="9601"/>
                      </a:cubicBezTo>
                      <a:cubicBezTo>
                        <a:pt x="19269" y="8204"/>
                        <a:pt x="18962" y="6821"/>
                        <a:pt x="18369" y="5557"/>
                      </a:cubicBezTo>
                      <a:lnTo>
                        <a:pt x="17646" y="6279"/>
                      </a:lnTo>
                      <a:cubicBezTo>
                        <a:pt x="17327" y="6599"/>
                        <a:pt x="16896" y="6776"/>
                        <a:pt x="16448" y="6776"/>
                      </a:cubicBezTo>
                      <a:lnTo>
                        <a:pt x="16430" y="6776"/>
                      </a:lnTo>
                      <a:cubicBezTo>
                        <a:pt x="16809" y="7671"/>
                        <a:pt x="17008" y="8628"/>
                        <a:pt x="17014" y="9601"/>
                      </a:cubicBezTo>
                      <a:cubicBezTo>
                        <a:pt x="17014" y="13648"/>
                        <a:pt x="13720" y="16939"/>
                        <a:pt x="9672" y="16939"/>
                      </a:cubicBezTo>
                      <a:cubicBezTo>
                        <a:pt x="5625" y="16939"/>
                        <a:pt x="2334" y="13648"/>
                        <a:pt x="2334" y="9601"/>
                      </a:cubicBezTo>
                      <a:cubicBezTo>
                        <a:pt x="2334" y="5554"/>
                        <a:pt x="5625" y="2259"/>
                        <a:pt x="9672" y="2259"/>
                      </a:cubicBezTo>
                      <a:cubicBezTo>
                        <a:pt x="10642" y="2265"/>
                        <a:pt x="11603" y="2464"/>
                        <a:pt x="12497" y="2844"/>
                      </a:cubicBezTo>
                      <a:lnTo>
                        <a:pt x="12497" y="2825"/>
                      </a:lnTo>
                      <a:cubicBezTo>
                        <a:pt x="12494" y="2374"/>
                        <a:pt x="12672" y="1943"/>
                        <a:pt x="12991" y="1627"/>
                      </a:cubicBezTo>
                      <a:lnTo>
                        <a:pt x="13713" y="904"/>
                      </a:lnTo>
                      <a:cubicBezTo>
                        <a:pt x="12449" y="311"/>
                        <a:pt x="11070" y="4"/>
                        <a:pt x="9672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buClr>
                      <a:srgbClr val="000000"/>
                    </a:buClr>
                    <a:buFont typeface="Arial"/>
                    <a:buNone/>
                  </a:pPr>
                  <a:endParaRPr sz="1400" kern="0">
                    <a:solidFill>
                      <a:srgbClr val="435D74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327" name="Google Shape;2203;p37">
                  <a:extLst>
                    <a:ext uri="{FF2B5EF4-FFF2-40B4-BE49-F238E27FC236}">
                      <a16:creationId xmlns:a16="http://schemas.microsoft.com/office/drawing/2014/main" id="{0D5805F3-7932-1D03-9122-6C4E64A7C87F}"/>
                    </a:ext>
                  </a:extLst>
                </p:cNvPr>
                <p:cNvSpPr/>
                <p:nvPr/>
              </p:nvSpPr>
              <p:spPr>
                <a:xfrm>
                  <a:off x="5245825" y="1435050"/>
                  <a:ext cx="290450" cy="282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618" h="11294" extrusionOk="0">
                      <a:moveTo>
                        <a:pt x="8601" y="1"/>
                      </a:moveTo>
                      <a:cubicBezTo>
                        <a:pt x="8461" y="1"/>
                        <a:pt x="8319" y="52"/>
                        <a:pt x="8203" y="168"/>
                      </a:cubicBezTo>
                      <a:lnTo>
                        <a:pt x="5945" y="2426"/>
                      </a:lnTo>
                      <a:cubicBezTo>
                        <a:pt x="5839" y="2531"/>
                        <a:pt x="5779" y="2676"/>
                        <a:pt x="5782" y="2826"/>
                      </a:cubicBezTo>
                      <a:lnTo>
                        <a:pt x="5782" y="4850"/>
                      </a:lnTo>
                      <a:lnTo>
                        <a:pt x="2554" y="8075"/>
                      </a:lnTo>
                      <a:cubicBezTo>
                        <a:pt x="2328" y="7967"/>
                        <a:pt x="2081" y="7906"/>
                        <a:pt x="1828" y="7906"/>
                      </a:cubicBezTo>
                      <a:cubicBezTo>
                        <a:pt x="1142" y="7906"/>
                        <a:pt x="525" y="8319"/>
                        <a:pt x="263" y="8951"/>
                      </a:cubicBezTo>
                      <a:cubicBezTo>
                        <a:pt x="1" y="9584"/>
                        <a:pt x="145" y="10312"/>
                        <a:pt x="630" y="10797"/>
                      </a:cubicBezTo>
                      <a:cubicBezTo>
                        <a:pt x="954" y="11122"/>
                        <a:pt x="1388" y="11294"/>
                        <a:pt x="1828" y="11294"/>
                      </a:cubicBezTo>
                      <a:cubicBezTo>
                        <a:pt x="2046" y="11294"/>
                        <a:pt x="2266" y="11251"/>
                        <a:pt x="2476" y="11165"/>
                      </a:cubicBezTo>
                      <a:cubicBezTo>
                        <a:pt x="3108" y="10903"/>
                        <a:pt x="3524" y="10285"/>
                        <a:pt x="3524" y="9602"/>
                      </a:cubicBezTo>
                      <a:cubicBezTo>
                        <a:pt x="3521" y="9349"/>
                        <a:pt x="3463" y="9102"/>
                        <a:pt x="3352" y="8876"/>
                      </a:cubicBezTo>
                      <a:lnTo>
                        <a:pt x="6580" y="5648"/>
                      </a:lnTo>
                      <a:lnTo>
                        <a:pt x="8604" y="5648"/>
                      </a:lnTo>
                      <a:cubicBezTo>
                        <a:pt x="8754" y="5648"/>
                        <a:pt x="8896" y="5588"/>
                        <a:pt x="9004" y="5482"/>
                      </a:cubicBezTo>
                      <a:lnTo>
                        <a:pt x="11263" y="3224"/>
                      </a:lnTo>
                      <a:cubicBezTo>
                        <a:pt x="11618" y="2869"/>
                        <a:pt x="11365" y="2260"/>
                        <a:pt x="10862" y="2260"/>
                      </a:cubicBezTo>
                      <a:lnTo>
                        <a:pt x="9170" y="2260"/>
                      </a:lnTo>
                      <a:lnTo>
                        <a:pt x="9170" y="568"/>
                      </a:lnTo>
                      <a:cubicBezTo>
                        <a:pt x="9170" y="226"/>
                        <a:pt x="8892" y="1"/>
                        <a:pt x="8601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>
                    <a:buClr>
                      <a:srgbClr val="000000"/>
                    </a:buClr>
                    <a:buFont typeface="Arial"/>
                    <a:buNone/>
                  </a:pPr>
                  <a:endParaRPr sz="1400" kern="0">
                    <a:solidFill>
                      <a:srgbClr val="435D74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</p:grpSp>
        </p:grp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3CE8D369-5A3E-58F3-2F1F-21FDEC3AE6C8}"/>
              </a:ext>
            </a:extLst>
          </p:cNvPr>
          <p:cNvGrpSpPr/>
          <p:nvPr/>
        </p:nvGrpSpPr>
        <p:grpSpPr>
          <a:xfrm>
            <a:off x="683813" y="3437578"/>
            <a:ext cx="10601070" cy="1058625"/>
            <a:chOff x="683813" y="3437578"/>
            <a:chExt cx="10601070" cy="1058625"/>
          </a:xfrm>
        </p:grpSpPr>
        <p:sp>
          <p:nvSpPr>
            <p:cNvPr id="285" name="Google Shape;2161;p37">
              <a:extLst>
                <a:ext uri="{FF2B5EF4-FFF2-40B4-BE49-F238E27FC236}">
                  <a16:creationId xmlns:a16="http://schemas.microsoft.com/office/drawing/2014/main" id="{8398A8D5-CFC0-FA47-DFA7-90FDA3EDCEFA}"/>
                </a:ext>
              </a:extLst>
            </p:cNvPr>
            <p:cNvSpPr/>
            <p:nvPr/>
          </p:nvSpPr>
          <p:spPr>
            <a:xfrm>
              <a:off x="8068512" y="3528590"/>
              <a:ext cx="3216371" cy="967613"/>
            </a:xfrm>
            <a:prstGeom prst="roundRect">
              <a:avLst>
                <a:gd name="adj" fmla="val 16667"/>
              </a:avLst>
            </a:prstGeom>
            <a:solidFill>
              <a:srgbClr val="28235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286" name="Google Shape;2162;p37">
              <a:extLst>
                <a:ext uri="{FF2B5EF4-FFF2-40B4-BE49-F238E27FC236}">
                  <a16:creationId xmlns:a16="http://schemas.microsoft.com/office/drawing/2014/main" id="{43096346-0834-545C-5EBB-E3169AADF3FA}"/>
                </a:ext>
              </a:extLst>
            </p:cNvPr>
            <p:cNvSpPr/>
            <p:nvPr/>
          </p:nvSpPr>
          <p:spPr>
            <a:xfrm>
              <a:off x="683813" y="3528590"/>
              <a:ext cx="2890368" cy="967613"/>
            </a:xfrm>
            <a:prstGeom prst="roundRect">
              <a:avLst>
                <a:gd name="adj" fmla="val 16667"/>
              </a:avLst>
            </a:prstGeom>
            <a:solidFill>
              <a:srgbClr val="28235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cxnSp>
          <p:nvCxnSpPr>
            <p:cNvPr id="287" name="Google Shape;2163;p37">
              <a:extLst>
                <a:ext uri="{FF2B5EF4-FFF2-40B4-BE49-F238E27FC236}">
                  <a16:creationId xmlns:a16="http://schemas.microsoft.com/office/drawing/2014/main" id="{94ADA4A9-FB7D-D2B1-6FC2-58BB48189423}"/>
                </a:ext>
              </a:extLst>
            </p:cNvPr>
            <p:cNvCxnSpPr>
              <a:cxnSpLocks/>
              <a:stCxn id="301" idx="3"/>
              <a:endCxn id="289" idx="2"/>
            </p:cNvCxnSpPr>
            <p:nvPr/>
          </p:nvCxnSpPr>
          <p:spPr>
            <a:xfrm flipV="1">
              <a:off x="3504751" y="3910011"/>
              <a:ext cx="1809000" cy="263969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28235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88" name="Google Shape;2165;p37">
              <a:extLst>
                <a:ext uri="{FF2B5EF4-FFF2-40B4-BE49-F238E27FC236}">
                  <a16:creationId xmlns:a16="http://schemas.microsoft.com/office/drawing/2014/main" id="{EE83455B-0AF0-5123-151C-A875ED4AD523}"/>
                </a:ext>
              </a:extLst>
            </p:cNvPr>
            <p:cNvCxnSpPr>
              <a:cxnSpLocks/>
              <a:stCxn id="285" idx="1"/>
              <a:endCxn id="289" idx="6"/>
            </p:cNvCxnSpPr>
            <p:nvPr/>
          </p:nvCxnSpPr>
          <p:spPr>
            <a:xfrm rot="10800000">
              <a:off x="6258618" y="3910011"/>
              <a:ext cx="1809895" cy="102386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28235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300" name="Google Shape;2176;p37">
              <a:extLst>
                <a:ext uri="{FF2B5EF4-FFF2-40B4-BE49-F238E27FC236}">
                  <a16:creationId xmlns:a16="http://schemas.microsoft.com/office/drawing/2014/main" id="{CD4E38F0-EF50-6E51-BCA6-C828B088250E}"/>
                </a:ext>
              </a:extLst>
            </p:cNvPr>
            <p:cNvSpPr txBox="1"/>
            <p:nvPr/>
          </p:nvSpPr>
          <p:spPr>
            <a:xfrm>
              <a:off x="1757238" y="3630315"/>
              <a:ext cx="1631403" cy="22144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r">
                <a:buClr>
                  <a:srgbClr val="000000"/>
                </a:buClr>
                <a:buFont typeface="Arial"/>
                <a:buNone/>
              </a:pPr>
              <a:r>
                <a:rPr lang="en" sz="2800" b="1" kern="0" err="1">
                  <a:solidFill>
                    <a:prstClr val="white"/>
                  </a:solidFill>
                  <a:latin typeface="Fira Sans Extra Condensed"/>
                  <a:ea typeface="Fira Sans Extra Condensed"/>
                  <a:cs typeface="Fira Sans Extra Condensed"/>
                </a:rPr>
                <a:t>Ymchwilio</a:t>
              </a:r>
            </a:p>
          </p:txBody>
        </p:sp>
        <p:sp>
          <p:nvSpPr>
            <p:cNvPr id="301" name="Google Shape;2177;p37">
              <a:extLst>
                <a:ext uri="{FF2B5EF4-FFF2-40B4-BE49-F238E27FC236}">
                  <a16:creationId xmlns:a16="http://schemas.microsoft.com/office/drawing/2014/main" id="{F4D22090-3E40-B07C-4A0E-7A9AC91EFD31}"/>
                </a:ext>
              </a:extLst>
            </p:cNvPr>
            <p:cNvSpPr txBox="1"/>
            <p:nvPr/>
          </p:nvSpPr>
          <p:spPr>
            <a:xfrm>
              <a:off x="742507" y="3916485"/>
              <a:ext cx="2762244" cy="51499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r">
                <a:buClr>
                  <a:srgbClr val="000000"/>
                </a:buClr>
              </a:pPr>
              <a:r>
                <a:rPr lang="en" sz="1600" kern="0" err="1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Chwiliwch</a:t>
              </a:r>
              <a:r>
                <a:rPr lang="en" sz="1600" kern="0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 am </a:t>
              </a:r>
              <a:r>
                <a:rPr lang="en" sz="1600" kern="0" err="1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erthyglau</a:t>
              </a:r>
              <a:r>
                <a:rPr lang="en" sz="1600" kern="0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lang="en" sz="1600" kern="0" err="1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adademaidd</a:t>
              </a:r>
              <a:endParaRPr lang="en" sz="1600" kern="0" err="1">
                <a:solidFill>
                  <a:prstClr val="white"/>
                </a:solidFill>
                <a:latin typeface="Roboto"/>
                <a:ea typeface="Roboto"/>
                <a:cs typeface="Roboto"/>
              </a:endParaRPr>
            </a:p>
          </p:txBody>
        </p:sp>
        <p:sp>
          <p:nvSpPr>
            <p:cNvPr id="306" name="Google Shape;2182;p37">
              <a:extLst>
                <a:ext uri="{FF2B5EF4-FFF2-40B4-BE49-F238E27FC236}">
                  <a16:creationId xmlns:a16="http://schemas.microsoft.com/office/drawing/2014/main" id="{EB1F2DA5-BCF8-0B30-9FC3-DA35A5AC382B}"/>
                </a:ext>
              </a:extLst>
            </p:cNvPr>
            <p:cNvSpPr txBox="1"/>
            <p:nvPr/>
          </p:nvSpPr>
          <p:spPr>
            <a:xfrm>
              <a:off x="8401859" y="3598511"/>
              <a:ext cx="1616779" cy="28606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</a:pPr>
              <a:r>
                <a:rPr lang="en" sz="2800" b="1" kern="0">
                  <a:solidFill>
                    <a:prstClr val="white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Research</a:t>
              </a:r>
              <a:endParaRPr lang="en" sz="2800" b="1" kern="0">
                <a:solidFill>
                  <a:prstClr val="white"/>
                </a:solidFill>
                <a:latin typeface="Fira Sans Extra Condensed"/>
                <a:ea typeface="Fira Sans Extra Condensed"/>
                <a:cs typeface="Fira Sans Extra Condensed"/>
              </a:endParaRPr>
            </a:p>
          </p:txBody>
        </p:sp>
        <p:sp>
          <p:nvSpPr>
            <p:cNvPr id="307" name="Google Shape;2183;p37">
              <a:extLst>
                <a:ext uri="{FF2B5EF4-FFF2-40B4-BE49-F238E27FC236}">
                  <a16:creationId xmlns:a16="http://schemas.microsoft.com/office/drawing/2014/main" id="{A482B310-57B3-AA13-A3F1-596E1A45B4BB}"/>
                </a:ext>
              </a:extLst>
            </p:cNvPr>
            <p:cNvSpPr txBox="1"/>
            <p:nvPr/>
          </p:nvSpPr>
          <p:spPr>
            <a:xfrm>
              <a:off x="8250803" y="3916485"/>
              <a:ext cx="2342241" cy="51499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</a:pPr>
              <a:r>
                <a:rPr lang="en" sz="1600" kern="0">
                  <a:solidFill>
                    <a:prstClr val="white"/>
                  </a:solidFill>
                  <a:latin typeface="Roboto"/>
                  <a:ea typeface="Roboto"/>
                  <a:cs typeface="Roboto"/>
                </a:rPr>
                <a:t>Find and read abstracts of academic articles</a:t>
              </a:r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D07803CC-0F23-5879-67E2-8D8A7C0292CA}"/>
                </a:ext>
              </a:extLst>
            </p:cNvPr>
            <p:cNvGrpSpPr/>
            <p:nvPr/>
          </p:nvGrpSpPr>
          <p:grpSpPr>
            <a:xfrm>
              <a:off x="5313751" y="3437578"/>
              <a:ext cx="944866" cy="944866"/>
              <a:chOff x="5569178" y="3544767"/>
              <a:chExt cx="588186" cy="588186"/>
            </a:xfrm>
          </p:grpSpPr>
          <p:sp>
            <p:nvSpPr>
              <p:cNvPr id="289" name="Google Shape;2164;p37">
                <a:extLst>
                  <a:ext uri="{FF2B5EF4-FFF2-40B4-BE49-F238E27FC236}">
                    <a16:creationId xmlns:a16="http://schemas.microsoft.com/office/drawing/2014/main" id="{38AF52EF-63A1-B8D6-D186-DB9187BF87F1}"/>
                  </a:ext>
                </a:extLst>
              </p:cNvPr>
              <p:cNvSpPr/>
              <p:nvPr/>
            </p:nvSpPr>
            <p:spPr>
              <a:xfrm>
                <a:off x="5569178" y="3544767"/>
                <a:ext cx="588186" cy="588186"/>
              </a:xfrm>
              <a:prstGeom prst="ellipse">
                <a:avLst/>
              </a:prstGeom>
              <a:solidFill>
                <a:srgbClr val="28235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pic>
            <p:nvPicPr>
              <p:cNvPr id="4" name="Graphic 3" descr="Research with solid fill">
                <a:extLst>
                  <a:ext uri="{FF2B5EF4-FFF2-40B4-BE49-F238E27FC236}">
                    <a16:creationId xmlns:a16="http://schemas.microsoft.com/office/drawing/2014/main" id="{65C0F7A4-076D-794E-EAA3-BC95F791772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p:blipFill>
            <p:spPr>
              <a:xfrm>
                <a:off x="5655142" y="3616180"/>
                <a:ext cx="435459" cy="435459"/>
              </a:xfrm>
              <a:prstGeom prst="rect">
                <a:avLst/>
              </a:prstGeom>
            </p:spPr>
          </p:pic>
        </p:grp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9DB61AE4-9265-FB4F-DAA2-8C34CAFE755E}"/>
              </a:ext>
            </a:extLst>
          </p:cNvPr>
          <p:cNvGrpSpPr/>
          <p:nvPr/>
        </p:nvGrpSpPr>
        <p:grpSpPr>
          <a:xfrm>
            <a:off x="683813" y="4680162"/>
            <a:ext cx="10601072" cy="1132108"/>
            <a:chOff x="683813" y="4680162"/>
            <a:chExt cx="10601072" cy="1132108"/>
          </a:xfrm>
        </p:grpSpPr>
        <p:sp>
          <p:nvSpPr>
            <p:cNvPr id="291" name="Google Shape;2167;p37">
              <a:extLst>
                <a:ext uri="{FF2B5EF4-FFF2-40B4-BE49-F238E27FC236}">
                  <a16:creationId xmlns:a16="http://schemas.microsoft.com/office/drawing/2014/main" id="{075717E7-0C83-E93D-A94C-49E7C0D8BF44}"/>
                </a:ext>
              </a:extLst>
            </p:cNvPr>
            <p:cNvSpPr/>
            <p:nvPr/>
          </p:nvSpPr>
          <p:spPr>
            <a:xfrm>
              <a:off x="8068513" y="4796169"/>
              <a:ext cx="3216372" cy="967613"/>
            </a:xfrm>
            <a:prstGeom prst="roundRect">
              <a:avLst>
                <a:gd name="adj" fmla="val 16667"/>
              </a:avLst>
            </a:prstGeom>
            <a:solidFill>
              <a:srgbClr val="AFD24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292" name="Google Shape;2168;p37">
              <a:extLst>
                <a:ext uri="{FF2B5EF4-FFF2-40B4-BE49-F238E27FC236}">
                  <a16:creationId xmlns:a16="http://schemas.microsoft.com/office/drawing/2014/main" id="{83C31D0B-A1B1-3E33-17B3-0D4C75E105FE}"/>
                </a:ext>
              </a:extLst>
            </p:cNvPr>
            <p:cNvSpPr/>
            <p:nvPr/>
          </p:nvSpPr>
          <p:spPr>
            <a:xfrm>
              <a:off x="683813" y="4680162"/>
              <a:ext cx="3216372" cy="967613"/>
            </a:xfrm>
            <a:prstGeom prst="roundRect">
              <a:avLst>
                <a:gd name="adj" fmla="val 16667"/>
              </a:avLst>
            </a:prstGeom>
            <a:solidFill>
              <a:srgbClr val="AFD24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cxnSp>
          <p:nvCxnSpPr>
            <p:cNvPr id="293" name="Google Shape;2169;p37">
              <a:extLst>
                <a:ext uri="{FF2B5EF4-FFF2-40B4-BE49-F238E27FC236}">
                  <a16:creationId xmlns:a16="http://schemas.microsoft.com/office/drawing/2014/main" id="{547C7016-0411-3827-C29B-F6C83E2191F7}"/>
                </a:ext>
              </a:extLst>
            </p:cNvPr>
            <p:cNvCxnSpPr>
              <a:cxnSpLocks/>
              <a:stCxn id="292" idx="3"/>
              <a:endCxn id="295" idx="2"/>
            </p:cNvCxnSpPr>
            <p:nvPr/>
          </p:nvCxnSpPr>
          <p:spPr>
            <a:xfrm>
              <a:off x="3900185" y="5163969"/>
              <a:ext cx="1440519" cy="175868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AFD24A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94" name="Google Shape;2171;p37">
              <a:extLst>
                <a:ext uri="{FF2B5EF4-FFF2-40B4-BE49-F238E27FC236}">
                  <a16:creationId xmlns:a16="http://schemas.microsoft.com/office/drawing/2014/main" id="{0D73520A-FC53-BB5E-10CE-F09262E01B18}"/>
                </a:ext>
              </a:extLst>
            </p:cNvPr>
            <p:cNvCxnSpPr>
              <a:cxnSpLocks/>
              <a:stCxn id="291" idx="1"/>
              <a:endCxn id="295" idx="6"/>
            </p:cNvCxnSpPr>
            <p:nvPr/>
          </p:nvCxnSpPr>
          <p:spPr>
            <a:xfrm rot="10800000" flipV="1">
              <a:off x="6285571" y="5279975"/>
              <a:ext cx="1782943" cy="59861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AFD24A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308" name="Google Shape;2184;p37">
              <a:extLst>
                <a:ext uri="{FF2B5EF4-FFF2-40B4-BE49-F238E27FC236}">
                  <a16:creationId xmlns:a16="http://schemas.microsoft.com/office/drawing/2014/main" id="{724BD82E-C270-FE41-090C-532DF32D5DA3}"/>
                </a:ext>
              </a:extLst>
            </p:cNvPr>
            <p:cNvSpPr txBox="1"/>
            <p:nvPr/>
          </p:nvSpPr>
          <p:spPr>
            <a:xfrm>
              <a:off x="1757238" y="4796169"/>
              <a:ext cx="1631403" cy="34798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r">
                <a:buClr>
                  <a:srgbClr val="000000"/>
                </a:buClr>
                <a:buFont typeface="Arial"/>
                <a:buNone/>
              </a:pPr>
              <a:r>
                <a:rPr lang="en" sz="2800" b="1" kern="0" err="1">
                  <a:solidFill>
                    <a:prstClr val="white"/>
                  </a:solidFill>
                  <a:latin typeface="Fira Sans Extra Condensed"/>
                  <a:ea typeface="Fira Sans Extra Condensed"/>
                  <a:cs typeface="Fira Sans Extra Condensed"/>
                </a:rPr>
                <a:t>Drafftio</a:t>
              </a:r>
            </a:p>
          </p:txBody>
        </p:sp>
        <p:sp>
          <p:nvSpPr>
            <p:cNvPr id="309" name="Google Shape;2185;p37">
              <a:extLst>
                <a:ext uri="{FF2B5EF4-FFF2-40B4-BE49-F238E27FC236}">
                  <a16:creationId xmlns:a16="http://schemas.microsoft.com/office/drawing/2014/main" id="{E6917BF9-074D-5C94-867C-CB2F8CCF7B84}"/>
                </a:ext>
              </a:extLst>
            </p:cNvPr>
            <p:cNvSpPr txBox="1"/>
            <p:nvPr/>
          </p:nvSpPr>
          <p:spPr>
            <a:xfrm>
              <a:off x="763325" y="5082342"/>
              <a:ext cx="3035688" cy="51499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r">
                <a:buClr>
                  <a:srgbClr val="000000"/>
                </a:buClr>
              </a:pPr>
              <a:r>
                <a:rPr lang="en" sz="1600" kern="0" err="1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Dewch</a:t>
              </a:r>
              <a:r>
                <a:rPr lang="en" sz="1600" kern="0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 â 500 </a:t>
              </a:r>
              <a:r>
                <a:rPr lang="en" sz="1600" kern="0" err="1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gair</a:t>
              </a:r>
              <a:r>
                <a:rPr lang="en" sz="1600" kern="0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lang="en" sz="1600" kern="0" err="1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erbyn</a:t>
              </a:r>
              <a:r>
                <a:rPr lang="en" sz="1600" kern="0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lang="en" sz="1600" kern="0" err="1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wythnos</a:t>
              </a:r>
              <a:r>
                <a:rPr lang="en" sz="1600" kern="0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lang="en" sz="1600" kern="0" err="1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nesaf</a:t>
              </a:r>
              <a:endParaRPr lang="en" sz="1600" kern="0" err="1">
                <a:solidFill>
                  <a:prstClr val="white"/>
                </a:solidFill>
                <a:latin typeface="Roboto"/>
                <a:ea typeface="Roboto"/>
                <a:cs typeface="Roboto"/>
              </a:endParaRPr>
            </a:p>
          </p:txBody>
        </p:sp>
        <p:sp>
          <p:nvSpPr>
            <p:cNvPr id="310" name="Google Shape;2186;p37">
              <a:extLst>
                <a:ext uri="{FF2B5EF4-FFF2-40B4-BE49-F238E27FC236}">
                  <a16:creationId xmlns:a16="http://schemas.microsoft.com/office/drawing/2014/main" id="{3151DA43-4BB5-E527-FB9A-4BA741C82265}"/>
                </a:ext>
              </a:extLst>
            </p:cNvPr>
            <p:cNvSpPr txBox="1"/>
            <p:nvPr/>
          </p:nvSpPr>
          <p:spPr>
            <a:xfrm>
              <a:off x="8250790" y="4951427"/>
              <a:ext cx="2594789" cy="19441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r>
                <a:rPr lang="en" sz="2800" b="1" kern="0">
                  <a:solidFill>
                    <a:prstClr val="white"/>
                  </a:solidFill>
                  <a:latin typeface="Fira Sans Extra Condensed"/>
                  <a:ea typeface="Fira Sans Extra Condensed"/>
                  <a:cs typeface="Fira Sans Extra Condensed"/>
                </a:rPr>
                <a:t>Drafting</a:t>
              </a:r>
            </a:p>
          </p:txBody>
        </p:sp>
        <p:sp>
          <p:nvSpPr>
            <p:cNvPr id="311" name="Google Shape;2187;p37">
              <a:extLst>
                <a:ext uri="{FF2B5EF4-FFF2-40B4-BE49-F238E27FC236}">
                  <a16:creationId xmlns:a16="http://schemas.microsoft.com/office/drawing/2014/main" id="{BC1E962D-F73D-7713-6A40-B6BA1DFD55EC}"/>
                </a:ext>
              </a:extLst>
            </p:cNvPr>
            <p:cNvSpPr txBox="1"/>
            <p:nvPr/>
          </p:nvSpPr>
          <p:spPr>
            <a:xfrm>
              <a:off x="8250804" y="5173992"/>
              <a:ext cx="2952584" cy="51499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</a:pPr>
              <a:r>
                <a:rPr lang="en" sz="1600" kern="0">
                  <a:solidFill>
                    <a:prstClr val="white"/>
                  </a:solidFill>
                  <a:latin typeface="Roboto"/>
                  <a:ea typeface="Roboto"/>
                  <a:cs typeface="Roboto"/>
                  <a:sym typeface="Roboto"/>
                </a:rPr>
                <a:t>Bring 500 words by next week </a:t>
              </a:r>
              <a:endParaRPr lang="en" sz="1600" kern="0">
                <a:solidFill>
                  <a:prstClr val="white"/>
                </a:solidFill>
                <a:latin typeface="Roboto"/>
                <a:ea typeface="Roboto"/>
                <a:cs typeface="Roboto"/>
              </a:endParaRPr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981A1ACD-29B1-0C1C-D8C5-C157EA2B5529}"/>
                </a:ext>
              </a:extLst>
            </p:cNvPr>
            <p:cNvGrpSpPr/>
            <p:nvPr/>
          </p:nvGrpSpPr>
          <p:grpSpPr>
            <a:xfrm>
              <a:off x="5340704" y="4867404"/>
              <a:ext cx="944866" cy="944866"/>
              <a:chOff x="5598878" y="4297830"/>
              <a:chExt cx="588186" cy="588186"/>
            </a:xfrm>
          </p:grpSpPr>
          <p:sp>
            <p:nvSpPr>
              <p:cNvPr id="295" name="Google Shape;2170;p37">
                <a:extLst>
                  <a:ext uri="{FF2B5EF4-FFF2-40B4-BE49-F238E27FC236}">
                    <a16:creationId xmlns:a16="http://schemas.microsoft.com/office/drawing/2014/main" id="{AB044373-5429-F79A-3B41-1CBFD86E1B84}"/>
                  </a:ext>
                </a:extLst>
              </p:cNvPr>
              <p:cNvSpPr/>
              <p:nvPr/>
            </p:nvSpPr>
            <p:spPr>
              <a:xfrm>
                <a:off x="5598878" y="4297830"/>
                <a:ext cx="588186" cy="588186"/>
              </a:xfrm>
              <a:prstGeom prst="ellipse">
                <a:avLst/>
              </a:prstGeom>
              <a:solidFill>
                <a:srgbClr val="AFD24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pic>
            <p:nvPicPr>
              <p:cNvPr id="6" name="Graphic 5" descr="Signature with solid fill">
                <a:extLst>
                  <a:ext uri="{FF2B5EF4-FFF2-40B4-BE49-F238E27FC236}">
                    <a16:creationId xmlns:a16="http://schemas.microsoft.com/office/drawing/2014/main" id="{4759812A-E4E4-8EBC-510C-EDC3DE0E4AA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5661858" y="4297830"/>
                <a:ext cx="499617" cy="499617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37636077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986393-B06D-A537-370C-A35527D0F4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39099-5B78-C941-0F1E-5D23F15CC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905" y="-241012"/>
            <a:ext cx="11978986" cy="1325563"/>
          </a:xfrm>
        </p:spPr>
        <p:txBody>
          <a:bodyPr>
            <a:normAutofit/>
          </a:bodyPr>
          <a:lstStyle/>
          <a:p>
            <a:r>
              <a:rPr lang="en-GB" b="1" err="1">
                <a:solidFill>
                  <a:schemeClr val="bg1"/>
                </a:solidFill>
                <a:latin typeface="AkzidenzGrotesk"/>
              </a:rPr>
              <a:t>Erbyn</a:t>
            </a:r>
            <a:r>
              <a:rPr lang="en-GB" b="1">
                <a:solidFill>
                  <a:schemeClr val="bg1"/>
                </a:solidFill>
                <a:latin typeface="AkzidenzGrotesk"/>
              </a:rPr>
              <a:t> </a:t>
            </a:r>
            <a:r>
              <a:rPr lang="en-GB" b="1" err="1">
                <a:solidFill>
                  <a:schemeClr val="bg1"/>
                </a:solidFill>
                <a:latin typeface="AkzidenzGrotesk"/>
              </a:rPr>
              <a:t>wythnos</a:t>
            </a:r>
            <a:r>
              <a:rPr lang="en-GB" b="1">
                <a:solidFill>
                  <a:schemeClr val="bg1"/>
                </a:solidFill>
                <a:latin typeface="AkzidenzGrotesk"/>
              </a:rPr>
              <a:t> </a:t>
            </a:r>
            <a:r>
              <a:rPr lang="en-GB" b="1" err="1">
                <a:solidFill>
                  <a:schemeClr val="bg1"/>
                </a:solidFill>
                <a:latin typeface="AkzidenzGrotesk"/>
              </a:rPr>
              <a:t>nesaf</a:t>
            </a:r>
            <a:r>
              <a:rPr lang="en-GB" b="1">
                <a:solidFill>
                  <a:schemeClr val="bg1"/>
                </a:solidFill>
                <a:latin typeface="AkzidenzGrotesk"/>
              </a:rPr>
              <a:t> / To do for next week </a:t>
            </a:r>
            <a:endParaRPr lang="en-GB" b="1">
              <a:solidFill>
                <a:schemeClr val="bg1"/>
              </a:solidFill>
              <a:latin typeface="AkzidenzGrotesk" panose="02000903050000020004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162EAE-0528-98AF-8128-DC279913C7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6700" y="1082261"/>
            <a:ext cx="5562600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>
                <a:ea typeface="Calibri"/>
                <a:cs typeface="Calibri"/>
              </a:rPr>
              <a:t>1.Mireinio </a:t>
            </a:r>
            <a:r>
              <a:rPr lang="en-GB" err="1">
                <a:ea typeface="Calibri"/>
                <a:cs typeface="Calibri"/>
              </a:rPr>
              <a:t>eich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pwnc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llosg</a:t>
            </a:r>
            <a:r>
              <a:rPr lang="en-GB">
                <a:ea typeface="Calibri"/>
                <a:cs typeface="Calibri"/>
              </a:rPr>
              <a:t>:</a:t>
            </a:r>
            <a:endParaRPr lang="en-US"/>
          </a:p>
          <a:p>
            <a:pPr marL="457200" indent="-457200"/>
            <a:r>
              <a:rPr lang="en-GB" err="1">
                <a:ea typeface="Calibri"/>
                <a:cs typeface="Calibri"/>
              </a:rPr>
              <a:t>Defnyddiwch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beth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chi'n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gwybod</a:t>
            </a:r>
            <a:r>
              <a:rPr lang="en-GB">
                <a:ea typeface="Calibri"/>
                <a:cs typeface="Calibri"/>
              </a:rPr>
              <a:t> am </a:t>
            </a:r>
            <a:r>
              <a:rPr lang="en-GB" err="1">
                <a:ea typeface="Calibri"/>
                <a:cs typeface="Calibri"/>
              </a:rPr>
              <a:t>eich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pwnc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llosg</a:t>
            </a:r>
            <a:r>
              <a:rPr lang="en-GB">
                <a:ea typeface="Calibri"/>
                <a:cs typeface="Calibri"/>
              </a:rPr>
              <a:t> </a:t>
            </a:r>
            <a:r>
              <a:rPr lang="en-GB" err="1">
                <a:ea typeface="Calibri"/>
                <a:cs typeface="Calibri"/>
              </a:rPr>
              <a:t>ar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syniadau</a:t>
            </a:r>
            <a:r>
              <a:rPr lang="en-GB">
                <a:ea typeface="Calibri"/>
                <a:cs typeface="Calibri"/>
              </a:rPr>
              <a:t> </a:t>
            </a:r>
            <a:r>
              <a:rPr lang="en-GB" err="1">
                <a:ea typeface="Calibri"/>
                <a:cs typeface="Calibri"/>
              </a:rPr>
              <a:t>o'ch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strwythur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highlight>
                  <a:srgbClr val="FFFF00"/>
                </a:highlight>
                <a:ea typeface="Calibri"/>
                <a:cs typeface="Calibri"/>
              </a:rPr>
              <a:t>i</a:t>
            </a:r>
            <a:r>
              <a:rPr lang="en-GB">
                <a:highlight>
                  <a:srgbClr val="FFFF00"/>
                </a:highlight>
                <a:ea typeface="Calibri"/>
                <a:cs typeface="Calibri"/>
              </a:rPr>
              <a:t> </a:t>
            </a:r>
            <a:r>
              <a:rPr lang="en-GB" err="1">
                <a:highlight>
                  <a:srgbClr val="FFFF00"/>
                </a:highlight>
                <a:ea typeface="Calibri"/>
                <a:cs typeface="Calibri"/>
              </a:rPr>
              <a:t>ddod</a:t>
            </a:r>
            <a:r>
              <a:rPr lang="en-GB">
                <a:highlight>
                  <a:srgbClr val="FFFF00"/>
                </a:highlight>
                <a:ea typeface="Calibri"/>
                <a:cs typeface="Calibri"/>
              </a:rPr>
              <a:t> o </a:t>
            </a:r>
            <a:r>
              <a:rPr lang="en-GB" err="1">
                <a:highlight>
                  <a:srgbClr val="FFFF00"/>
                </a:highlight>
                <a:ea typeface="Calibri"/>
                <a:cs typeface="Calibri"/>
              </a:rPr>
              <a:t>hyd</a:t>
            </a:r>
            <a:r>
              <a:rPr lang="en-GB">
                <a:highlight>
                  <a:srgbClr val="FFFF00"/>
                </a:highlight>
                <a:ea typeface="Calibri"/>
                <a:cs typeface="Calibri"/>
              </a:rPr>
              <a:t> </a:t>
            </a:r>
            <a:r>
              <a:rPr lang="en-GB" err="1">
                <a:highlight>
                  <a:srgbClr val="FFFF00"/>
                </a:highlight>
                <a:ea typeface="Calibri"/>
                <a:cs typeface="Calibri"/>
              </a:rPr>
              <a:t>i</a:t>
            </a:r>
            <a:r>
              <a:rPr lang="en-GB">
                <a:highlight>
                  <a:srgbClr val="FFFF00"/>
                </a:highlight>
                <a:ea typeface="Calibri"/>
                <a:cs typeface="Calibri"/>
              </a:rPr>
              <a:t> </a:t>
            </a:r>
            <a:r>
              <a:rPr lang="en-GB" err="1">
                <a:highlight>
                  <a:srgbClr val="FFFF00"/>
                </a:highlight>
                <a:ea typeface="Calibri"/>
                <a:cs typeface="Calibri"/>
              </a:rPr>
              <a:t>erthygl</a:t>
            </a:r>
            <a:r>
              <a:rPr lang="en-GB">
                <a:highlight>
                  <a:srgbClr val="FFFF00"/>
                </a:highlight>
                <a:ea typeface="Calibri"/>
                <a:cs typeface="Calibri"/>
              </a:rPr>
              <a:t> </a:t>
            </a:r>
            <a:r>
              <a:rPr lang="en-GB" err="1">
                <a:highlight>
                  <a:srgbClr val="FFFF00"/>
                </a:highlight>
                <a:ea typeface="Calibri"/>
                <a:cs typeface="Calibri"/>
              </a:rPr>
              <a:t>sy'n</a:t>
            </a:r>
            <a:r>
              <a:rPr lang="en-GB">
                <a:highlight>
                  <a:srgbClr val="FFFF00"/>
                </a:highlight>
                <a:ea typeface="Calibri"/>
                <a:cs typeface="Calibri"/>
              </a:rPr>
              <a:t> </a:t>
            </a:r>
            <a:r>
              <a:rPr lang="en-GB" err="1">
                <a:highlight>
                  <a:srgbClr val="FFFF00"/>
                </a:highlight>
                <a:ea typeface="Calibri"/>
                <a:cs typeface="Calibri"/>
              </a:rPr>
              <a:t>cefnogi'r</a:t>
            </a:r>
            <a:r>
              <a:rPr lang="en-GB">
                <a:highlight>
                  <a:srgbClr val="FFFF00"/>
                </a:highlight>
                <a:ea typeface="Calibri"/>
                <a:cs typeface="Calibri"/>
              </a:rPr>
              <a:t> barn</a:t>
            </a:r>
          </a:p>
          <a:p>
            <a:pPr marL="0" indent="0">
              <a:buNone/>
            </a:pPr>
            <a:r>
              <a:rPr lang="en-GB" err="1">
                <a:ea typeface="Calibri"/>
                <a:cs typeface="Calibri"/>
              </a:rPr>
              <a:t>Defnyddiwch</a:t>
            </a:r>
            <a:r>
              <a:rPr lang="en-GB">
                <a:ea typeface="Calibri"/>
                <a:cs typeface="Calibri"/>
              </a:rPr>
              <a:t> y </a:t>
            </a:r>
            <a:r>
              <a:rPr lang="en-GB" err="1">
                <a:ea typeface="Calibri"/>
                <a:cs typeface="Calibri"/>
              </a:rPr>
              <a:t>templed</a:t>
            </a:r>
            <a:r>
              <a:rPr lang="en-GB">
                <a:ea typeface="Calibri"/>
                <a:cs typeface="Calibri"/>
              </a:rPr>
              <a:t> </a:t>
            </a:r>
            <a:r>
              <a:rPr lang="en-GB" err="1">
                <a:ea typeface="Calibri"/>
                <a:cs typeface="Calibri"/>
              </a:rPr>
              <a:t>i</a:t>
            </a:r>
            <a:r>
              <a:rPr lang="en-GB">
                <a:ea typeface="Calibri"/>
                <a:cs typeface="Calibri"/>
              </a:rPr>
              <a:t> ;</a:t>
            </a:r>
          </a:p>
          <a:p>
            <a:pPr marL="457200" indent="-457200"/>
            <a:r>
              <a:rPr lang="en-GB" err="1">
                <a:ea typeface="Calibri"/>
                <a:cs typeface="Calibri"/>
              </a:rPr>
              <a:t>roi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braslun</a:t>
            </a:r>
            <a:r>
              <a:rPr lang="en-GB">
                <a:ea typeface="Calibri"/>
                <a:cs typeface="Calibri"/>
              </a:rPr>
              <a:t> </a:t>
            </a:r>
            <a:r>
              <a:rPr lang="en-GB" err="1">
                <a:ea typeface="Calibri"/>
                <a:cs typeface="Calibri"/>
              </a:rPr>
              <a:t>o'r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erthygl</a:t>
            </a:r>
            <a:endParaRPr lang="en-GB">
              <a:ea typeface="Calibri"/>
              <a:cs typeface="Calibri"/>
            </a:endParaRPr>
          </a:p>
          <a:p>
            <a:pPr marL="457200" indent="-457200"/>
            <a:r>
              <a:rPr lang="en-GB" err="1">
                <a:highlight>
                  <a:srgbClr val="FFFF00"/>
                </a:highlight>
                <a:ea typeface="Calibri"/>
                <a:cs typeface="Calibri"/>
              </a:rPr>
              <a:t>Ddod</a:t>
            </a:r>
            <a:r>
              <a:rPr lang="en-GB">
                <a:ea typeface="Calibri"/>
                <a:cs typeface="Calibri"/>
              </a:rPr>
              <a:t> </a:t>
            </a:r>
            <a:r>
              <a:rPr lang="en-GB" err="1">
                <a:ea typeface="Calibri"/>
                <a:cs typeface="Calibri"/>
              </a:rPr>
              <a:t>a'r</a:t>
            </a:r>
            <a:r>
              <a:rPr lang="en-GB">
                <a:ea typeface="Calibri"/>
                <a:cs typeface="Calibri"/>
              </a:rPr>
              <a:t> </a:t>
            </a:r>
            <a:r>
              <a:rPr lang="en-GB" err="1">
                <a:ea typeface="Calibri"/>
                <a:cs typeface="Calibri"/>
              </a:rPr>
              <a:t>braslun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gyda'ch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ar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gyfer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wythnos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nesaf</a:t>
            </a: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>
                <a:ea typeface="Calibri"/>
                <a:cs typeface="Calibri"/>
              </a:rPr>
              <a:t>2. </a:t>
            </a:r>
            <a:r>
              <a:rPr lang="en-GB" err="1">
                <a:ea typeface="Calibri"/>
                <a:cs typeface="Calibri"/>
              </a:rPr>
              <a:t>Defnyddiwch</a:t>
            </a:r>
            <a:r>
              <a:rPr lang="en-GB">
                <a:ea typeface="Calibri"/>
                <a:cs typeface="Calibri"/>
              </a:rPr>
              <a:t> dull </a:t>
            </a:r>
            <a:r>
              <a:rPr lang="en-GB" err="1">
                <a:ea typeface="Calibri"/>
                <a:cs typeface="Calibri"/>
              </a:rPr>
              <a:t>newydd</a:t>
            </a:r>
            <a:r>
              <a:rPr lang="en-GB">
                <a:ea typeface="Calibri"/>
                <a:cs typeface="Calibri"/>
              </a:rPr>
              <a:t> </a:t>
            </a:r>
            <a:r>
              <a:rPr lang="en-GB" err="1">
                <a:ea typeface="Calibri"/>
                <a:cs typeface="Calibri"/>
              </a:rPr>
              <a:t>i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ymlacio</a:t>
            </a:r>
            <a:endParaRPr lang="en-GB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BB8AD3-A9BC-1202-6405-B4EB3BFDA3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09779" y="1082261"/>
            <a:ext cx="5181600" cy="468264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>
                <a:ea typeface="Calibri"/>
                <a:cs typeface="Calibri"/>
              </a:rPr>
              <a:t>1. Work on your topic :</a:t>
            </a:r>
            <a:endParaRPr lang="en-US"/>
          </a:p>
          <a:p>
            <a:r>
              <a:rPr lang="en-GB">
                <a:ea typeface="Calibri"/>
                <a:cs typeface="Calibri"/>
              </a:rPr>
              <a:t>Use what you know from your topic (brainstorm) and your structure ideas to </a:t>
            </a:r>
            <a:r>
              <a:rPr lang="en-GB">
                <a:highlight>
                  <a:srgbClr val="00FF00"/>
                </a:highlight>
                <a:ea typeface="Calibri"/>
                <a:cs typeface="Calibri"/>
              </a:rPr>
              <a:t>find an article that can support your argument</a:t>
            </a:r>
          </a:p>
          <a:p>
            <a:pPr marL="0" indent="0">
              <a:buNone/>
            </a:pPr>
            <a:r>
              <a:rPr lang="en-GB">
                <a:ea typeface="Calibri"/>
                <a:cs typeface="Calibri"/>
              </a:rPr>
              <a:t>You can use the template to :</a:t>
            </a:r>
          </a:p>
          <a:p>
            <a:r>
              <a:rPr lang="en-GB">
                <a:ea typeface="Calibri"/>
                <a:cs typeface="Calibri"/>
              </a:rPr>
              <a:t>create synopsis of the article</a:t>
            </a:r>
          </a:p>
          <a:p>
            <a:r>
              <a:rPr lang="en-GB">
                <a:highlight>
                  <a:srgbClr val="00FF00"/>
                </a:highlight>
                <a:ea typeface="Calibri"/>
                <a:cs typeface="Calibri"/>
              </a:rPr>
              <a:t>Bring</a:t>
            </a:r>
            <a:r>
              <a:rPr lang="en-GB">
                <a:ea typeface="Calibri"/>
                <a:cs typeface="Calibri"/>
              </a:rPr>
              <a:t> this synopsis with you for next week</a:t>
            </a:r>
          </a:p>
          <a:p>
            <a:pPr marL="0" indent="0">
              <a:buNone/>
            </a:pPr>
            <a:r>
              <a:rPr lang="en-GB">
                <a:ea typeface="Calibri"/>
                <a:cs typeface="Calibri"/>
              </a:rPr>
              <a:t>2. Try a new method of de-stressing</a:t>
            </a:r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5625318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50DF9A-A137-E63D-9201-54E25137D8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0FC8B-AB3C-4E71-17ED-B68B46C720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745" y="-126112"/>
            <a:ext cx="11326090" cy="1325563"/>
          </a:xfrm>
        </p:spPr>
        <p:txBody>
          <a:bodyPr/>
          <a:lstStyle/>
          <a:p>
            <a:pPr algn="ctr"/>
            <a:r>
              <a:rPr lang="en-GB" sz="3200" b="1">
                <a:solidFill>
                  <a:srgbClr val="FFFFFF"/>
                </a:solidFill>
                <a:cs typeface="Calibri Light"/>
              </a:rPr>
              <a:t>TO SUPPORT TASK : Gaining information from an 'abstract'</a:t>
            </a:r>
            <a:br>
              <a:rPr lang="en-GB" sz="3200" b="1">
                <a:cs typeface="Calibri Light"/>
              </a:rPr>
            </a:br>
            <a:r>
              <a:rPr lang="en-GB" sz="3200" b="1">
                <a:solidFill>
                  <a:srgbClr val="FFFFFF"/>
                </a:solidFill>
                <a:cs typeface="Calibri Light"/>
              </a:rPr>
              <a:t>I'CH HELPU GYDA'R TASG: </a:t>
            </a:r>
            <a:r>
              <a:rPr lang="en-GB" sz="3200" b="1" err="1">
                <a:solidFill>
                  <a:srgbClr val="FFFFFF"/>
                </a:solidFill>
                <a:cs typeface="Calibri Light"/>
              </a:rPr>
              <a:t>Cymryd</a:t>
            </a:r>
            <a:r>
              <a:rPr lang="en-GB" sz="3200" b="1">
                <a:solidFill>
                  <a:srgbClr val="FFFFFF"/>
                </a:solidFill>
                <a:cs typeface="Calibri Light"/>
              </a:rPr>
              <a:t> </a:t>
            </a:r>
            <a:r>
              <a:rPr lang="en-GB" sz="3200" b="1" err="1">
                <a:solidFill>
                  <a:srgbClr val="FFFFFF"/>
                </a:solidFill>
                <a:cs typeface="Calibri Light"/>
              </a:rPr>
              <a:t>gwybodaeth</a:t>
            </a:r>
            <a:r>
              <a:rPr lang="en-GB" sz="3200" b="1">
                <a:solidFill>
                  <a:srgbClr val="FFFFFF"/>
                </a:solidFill>
                <a:cs typeface="Calibri Light"/>
              </a:rPr>
              <a:t> o ‘</a:t>
            </a:r>
            <a:r>
              <a:rPr lang="en-GB" sz="3200" b="1" u="sng">
                <a:solidFill>
                  <a:srgbClr val="FFFFFF"/>
                </a:solidFill>
                <a:cs typeface="Calibri Light"/>
              </a:rPr>
              <a:t>abstract’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76B4408-3801-1C95-A075-2FFBC0996D66}"/>
              </a:ext>
            </a:extLst>
          </p:cNvPr>
          <p:cNvGraphicFramePr>
            <a:graphicFrameLocks noGrp="1"/>
          </p:cNvGraphicFramePr>
          <p:nvPr/>
        </p:nvGraphicFramePr>
        <p:xfrm>
          <a:off x="353648" y="2389631"/>
          <a:ext cx="11436095" cy="4155546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069988">
                  <a:extLst>
                    <a:ext uri="{9D8B030D-6E8A-4147-A177-3AD203B41FA5}">
                      <a16:colId xmlns:a16="http://schemas.microsoft.com/office/drawing/2014/main" val="762924504"/>
                    </a:ext>
                  </a:extLst>
                </a:gridCol>
                <a:gridCol w="8366107">
                  <a:extLst>
                    <a:ext uri="{9D8B030D-6E8A-4147-A177-3AD203B41FA5}">
                      <a16:colId xmlns:a16="http://schemas.microsoft.com/office/drawing/2014/main" val="933963680"/>
                    </a:ext>
                  </a:extLst>
                </a:gridCol>
              </a:tblGrid>
              <a:tr h="427410">
                <a:tc gridSpan="2"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Table 1.1 Key Points derived from each section of an abstract</a:t>
                      </a:r>
                    </a:p>
                  </a:txBody>
                  <a:tcP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extLst>
                  <a:ext uri="{0D108BD9-81ED-4DB2-BD59-A6C34878D82A}">
                    <a16:rowId xmlns:a16="http://schemas.microsoft.com/office/drawing/2014/main" val="2794488120"/>
                  </a:ext>
                </a:extLst>
              </a:tr>
              <a:tr h="723839">
                <a:tc>
                  <a:txBody>
                    <a:bodyPr/>
                    <a:lstStyle/>
                    <a:p>
                      <a:r>
                        <a:rPr lang="en-GB" b="1" i="1">
                          <a:solidFill>
                            <a:schemeClr val="tx1"/>
                          </a:solidFill>
                        </a:rPr>
                        <a:t>Abstract Component</a:t>
                      </a:r>
                    </a:p>
                    <a:p>
                      <a:r>
                        <a:rPr lang="en-GB" b="1" i="1" err="1">
                          <a:solidFill>
                            <a:schemeClr val="tx1"/>
                          </a:solidFill>
                        </a:rPr>
                        <a:t>Cyd-destun</a:t>
                      </a:r>
                      <a:r>
                        <a:rPr lang="en-GB" b="1" i="1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b="1" i="1" err="1">
                          <a:solidFill>
                            <a:schemeClr val="tx1"/>
                          </a:solidFill>
                        </a:rPr>
                        <a:t>yr</a:t>
                      </a:r>
                      <a:r>
                        <a:rPr lang="en-GB" b="1" i="1">
                          <a:solidFill>
                            <a:schemeClr val="tx1"/>
                          </a:solidFill>
                        </a:rPr>
                        <a:t> Abstract</a:t>
                      </a:r>
                    </a:p>
                  </a:txBody>
                  <a:tcPr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i="1">
                          <a:solidFill>
                            <a:schemeClr val="tx1"/>
                          </a:solidFill>
                        </a:rPr>
                        <a:t>Key Point / </a:t>
                      </a:r>
                      <a:r>
                        <a:rPr lang="en-GB" b="1" i="1" err="1">
                          <a:solidFill>
                            <a:schemeClr val="tx1"/>
                          </a:solidFill>
                        </a:rPr>
                        <a:t>Pwynt</a:t>
                      </a:r>
                      <a:r>
                        <a:rPr lang="en-GB" b="1" i="1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b="1" i="1" err="1">
                          <a:solidFill>
                            <a:schemeClr val="tx1"/>
                          </a:solidFill>
                        </a:rPr>
                        <a:t>allweddol</a:t>
                      </a:r>
                      <a:endParaRPr lang="en-GB" b="1" i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5403732"/>
                  </a:ext>
                </a:extLst>
              </a:tr>
              <a:tr h="723839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Introduction/Aims 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Cyflwyniad</a:t>
                      </a:r>
                      <a:r>
                        <a:rPr lang="en-GB">
                          <a:solidFill>
                            <a:schemeClr val="tx1"/>
                          </a:solidFill>
                        </a:rPr>
                        <a:t>/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amcanion</a:t>
                      </a: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7598133"/>
                  </a:ext>
                </a:extLst>
              </a:tr>
              <a:tr h="518873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Participants / 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Cyfranogwyr</a:t>
                      </a: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6001423"/>
                  </a:ext>
                </a:extLst>
              </a:tr>
              <a:tr h="518873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Methods / 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Dulliau</a:t>
                      </a: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67394039"/>
                  </a:ext>
                </a:extLst>
              </a:tr>
              <a:tr h="51887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Results / 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Canlyniadau</a:t>
                      </a:r>
                      <a:r>
                        <a:rPr lang="en-GB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4541274"/>
                  </a:ext>
                </a:extLst>
              </a:tr>
              <a:tr h="723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Discussion/Conclusion 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Trafodaeth</a:t>
                      </a:r>
                      <a:r>
                        <a:rPr lang="en-GB">
                          <a:solidFill>
                            <a:schemeClr val="tx1"/>
                          </a:solidFill>
                        </a:rPr>
                        <a:t>/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Casgliad</a:t>
                      </a: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243768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86AB622-AA99-08BF-5E92-35433CDA0123}"/>
              </a:ext>
            </a:extLst>
          </p:cNvPr>
          <p:cNvSpPr txBox="1"/>
          <p:nvPr/>
        </p:nvSpPr>
        <p:spPr>
          <a:xfrm>
            <a:off x="487680" y="1298448"/>
            <a:ext cx="1143609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cs typeface="Calibri"/>
              </a:rPr>
              <a:t>From an abstract you have found, determine key aspects of the study. </a:t>
            </a:r>
          </a:p>
          <a:p>
            <a:r>
              <a:rPr lang="en-GB" sz="2400">
                <a:cs typeface="Calibri"/>
              </a:rPr>
              <a:t>Read the abstract and complete the following table (Table 1.1) to pick out key points. </a:t>
            </a:r>
          </a:p>
        </p:txBody>
      </p:sp>
    </p:spTree>
    <p:extLst>
      <p:ext uri="{BB962C8B-B14F-4D97-AF65-F5344CB8AC3E}">
        <p14:creationId xmlns:p14="http://schemas.microsoft.com/office/powerpoint/2010/main" val="18731593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UWTSD">
      <a:dk1>
        <a:srgbClr val="003E5B"/>
      </a:dk1>
      <a:lt1>
        <a:sysClr val="window" lastClr="FFFFFF"/>
      </a:lt1>
      <a:dk2>
        <a:srgbClr val="28235D"/>
      </a:dk2>
      <a:lt2>
        <a:srgbClr val="A6C5D9"/>
      </a:lt2>
      <a:accent1>
        <a:srgbClr val="00BFD9"/>
      </a:accent1>
      <a:accent2>
        <a:srgbClr val="00B5B0"/>
      </a:accent2>
      <a:accent3>
        <a:srgbClr val="AFD24A"/>
      </a:accent3>
      <a:accent4>
        <a:srgbClr val="DB2461"/>
      </a:accent4>
      <a:accent5>
        <a:srgbClr val="FEBE10"/>
      </a:accent5>
      <a:accent6>
        <a:srgbClr val="28235D"/>
      </a:accent6>
      <a:hlink>
        <a:srgbClr val="28235D"/>
      </a:hlink>
      <a:folHlink>
        <a:srgbClr val="DB2461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22</Slides>
  <Notes>11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Office Theme</vt:lpstr>
      <vt:lpstr>Custom Design</vt:lpstr>
      <vt:lpstr>1_Custom Design</vt:lpstr>
      <vt:lpstr>PowerPoint Presentation</vt:lpstr>
      <vt:lpstr>PowerPoint Presentation</vt:lpstr>
      <vt:lpstr>Dysgu Annibynnol    Independent Learning</vt:lpstr>
      <vt:lpstr>Dysgu Annibynnol                             Independent Learning</vt:lpstr>
      <vt:lpstr>PowerPoint Presentation</vt:lpstr>
      <vt:lpstr>Cymorth Manyleb Asesu / Assessment Guidance Specification GA36</vt:lpstr>
      <vt:lpstr>Math o Aseiniad  Assignment Type </vt:lpstr>
      <vt:lpstr>Rôl AI / Role of AI</vt:lpstr>
      <vt:lpstr>PowerPoint Presentation</vt:lpstr>
      <vt:lpstr>PowerPoint Presentation</vt:lpstr>
      <vt:lpstr>Byrlymu Syniadau </vt:lpstr>
      <vt:lpstr>Ymchwil gyda AI / Research with AI </vt:lpstr>
      <vt:lpstr>Hierarchy of evidence and study design</vt:lpstr>
      <vt:lpstr>TO SUPPORT TASK : Gaining information from an 'abstract' I'CH HELPU GYDA'R TASG: Cymryd gwybodaeth o ‘abstract’</vt:lpstr>
      <vt:lpstr>Student  Screening </vt:lpstr>
      <vt:lpstr>PowerPoint Presentation</vt:lpstr>
      <vt:lpstr>PowerPoint Presentation</vt:lpstr>
      <vt:lpstr>Digital Tools &amp; Apps for Coping with University Stress</vt:lpstr>
      <vt:lpstr>The discomfort of learning agility</vt:lpstr>
      <vt:lpstr>Y Broses.                                The Process</vt:lpstr>
      <vt:lpstr>Erbyn wythnos nesaf / To do for next week </vt:lpstr>
      <vt:lpstr>TO SUPPORT TASK : Gaining information from an 'abstract' I'CH HELPU GYDA'R TASG: Cymryd gwybodaeth o ‘abstract’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revision>1</cp:revision>
  <cp:lastPrinted>2022-09-04T21:06:10Z</cp:lastPrinted>
  <dcterms:created xsi:type="dcterms:W3CDTF">2019-09-12T10:20:23Z</dcterms:created>
  <dcterms:modified xsi:type="dcterms:W3CDTF">2026-10-05T07:50:41Z</dcterms:modified>
</cp:coreProperties>
</file>