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1" r:id="rId1"/>
  </p:sldMasterIdLst>
  <p:notesMasterIdLst>
    <p:notesMasterId r:id="rId3"/>
  </p:notesMasterIdLst>
  <p:sldIdLst>
    <p:sldId id="256" r:id="rId2"/>
  </p:sldIdLst>
  <p:sldSz cx="12192000" cy="6858000"/>
  <p:notesSz cx="9896475" cy="143017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5" d="100"/>
          <a:sy n="115" d="100"/>
        </p:scale>
        <p:origin x="43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4288473" cy="717573"/>
          </a:xfrm>
          <a:prstGeom prst="rect">
            <a:avLst/>
          </a:prstGeom>
        </p:spPr>
        <p:txBody>
          <a:bodyPr vert="horz" lIns="134716" tIns="67357" rIns="134716" bIns="67357" rtlCol="0"/>
          <a:lstStyle>
            <a:lvl1pPr algn="l">
              <a:defRPr sz="1800"/>
            </a:lvl1pPr>
          </a:lstStyle>
          <a:p>
            <a:endParaRPr lang="en-GB"/>
          </a:p>
        </p:txBody>
      </p:sp>
      <p:sp>
        <p:nvSpPr>
          <p:cNvPr id="3" name="Date Placeholder 2"/>
          <p:cNvSpPr>
            <a:spLocks noGrp="1"/>
          </p:cNvSpPr>
          <p:nvPr>
            <p:ph type="dt" idx="1"/>
          </p:nvPr>
        </p:nvSpPr>
        <p:spPr>
          <a:xfrm>
            <a:off x="5605714" y="2"/>
            <a:ext cx="4288473" cy="717573"/>
          </a:xfrm>
          <a:prstGeom prst="rect">
            <a:avLst/>
          </a:prstGeom>
        </p:spPr>
        <p:txBody>
          <a:bodyPr vert="horz" lIns="134716" tIns="67357" rIns="134716" bIns="67357" rtlCol="0"/>
          <a:lstStyle>
            <a:lvl1pPr algn="r">
              <a:defRPr sz="1800"/>
            </a:lvl1pPr>
          </a:lstStyle>
          <a:p>
            <a:fld id="{6BCDA124-C42A-403F-88CB-D2EE13CD9414}" type="datetimeFigureOut">
              <a:rPr lang="en-GB" smtClean="0"/>
              <a:t>18/10/2017</a:t>
            </a:fld>
            <a:endParaRPr lang="en-GB"/>
          </a:p>
        </p:txBody>
      </p:sp>
      <p:sp>
        <p:nvSpPr>
          <p:cNvPr id="4" name="Slide Image Placeholder 3"/>
          <p:cNvSpPr>
            <a:spLocks noGrp="1" noRot="1" noChangeAspect="1"/>
          </p:cNvSpPr>
          <p:nvPr>
            <p:ph type="sldImg" idx="2"/>
          </p:nvPr>
        </p:nvSpPr>
        <p:spPr>
          <a:xfrm>
            <a:off x="658813" y="1789113"/>
            <a:ext cx="8578850" cy="4826000"/>
          </a:xfrm>
          <a:prstGeom prst="rect">
            <a:avLst/>
          </a:prstGeom>
          <a:noFill/>
          <a:ln w="12700">
            <a:solidFill>
              <a:prstClr val="black"/>
            </a:solidFill>
          </a:ln>
        </p:spPr>
        <p:txBody>
          <a:bodyPr vert="horz" lIns="134716" tIns="67357" rIns="134716" bIns="67357" rtlCol="0" anchor="ctr"/>
          <a:lstStyle/>
          <a:p>
            <a:endParaRPr lang="en-GB"/>
          </a:p>
        </p:txBody>
      </p:sp>
      <p:sp>
        <p:nvSpPr>
          <p:cNvPr id="5" name="Notes Placeholder 4"/>
          <p:cNvSpPr>
            <a:spLocks noGrp="1"/>
          </p:cNvSpPr>
          <p:nvPr>
            <p:ph type="body" sz="quarter" idx="3"/>
          </p:nvPr>
        </p:nvSpPr>
        <p:spPr>
          <a:xfrm>
            <a:off x="989648" y="6882735"/>
            <a:ext cx="7917180" cy="5631329"/>
          </a:xfrm>
          <a:prstGeom prst="rect">
            <a:avLst/>
          </a:prstGeom>
        </p:spPr>
        <p:txBody>
          <a:bodyPr vert="horz" lIns="134716" tIns="67357" rIns="134716" bIns="67357"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13584219"/>
            <a:ext cx="4288473" cy="717571"/>
          </a:xfrm>
          <a:prstGeom prst="rect">
            <a:avLst/>
          </a:prstGeom>
        </p:spPr>
        <p:txBody>
          <a:bodyPr vert="horz" lIns="134716" tIns="67357" rIns="134716" bIns="67357" rtlCol="0" anchor="b"/>
          <a:lstStyle>
            <a:lvl1pPr algn="l">
              <a:defRPr sz="1800"/>
            </a:lvl1pPr>
          </a:lstStyle>
          <a:p>
            <a:endParaRPr lang="en-GB"/>
          </a:p>
        </p:txBody>
      </p:sp>
      <p:sp>
        <p:nvSpPr>
          <p:cNvPr id="7" name="Slide Number Placeholder 6"/>
          <p:cNvSpPr>
            <a:spLocks noGrp="1"/>
          </p:cNvSpPr>
          <p:nvPr>
            <p:ph type="sldNum" sz="quarter" idx="5"/>
          </p:nvPr>
        </p:nvSpPr>
        <p:spPr>
          <a:xfrm>
            <a:off x="5605714" y="13584219"/>
            <a:ext cx="4288473" cy="717571"/>
          </a:xfrm>
          <a:prstGeom prst="rect">
            <a:avLst/>
          </a:prstGeom>
        </p:spPr>
        <p:txBody>
          <a:bodyPr vert="horz" lIns="134716" tIns="67357" rIns="134716" bIns="67357" rtlCol="0" anchor="b"/>
          <a:lstStyle>
            <a:lvl1pPr algn="r">
              <a:defRPr sz="1800"/>
            </a:lvl1pPr>
          </a:lstStyle>
          <a:p>
            <a:fld id="{0FDDCFE3-2B96-48D4-BBE4-F2B515F20D06}" type="slidenum">
              <a:rPr lang="en-GB" smtClean="0"/>
              <a:t>‹#›</a:t>
            </a:fld>
            <a:endParaRPr lang="en-GB"/>
          </a:p>
        </p:txBody>
      </p:sp>
    </p:spTree>
    <p:extLst>
      <p:ext uri="{BB962C8B-B14F-4D97-AF65-F5344CB8AC3E}">
        <p14:creationId xmlns:p14="http://schemas.microsoft.com/office/powerpoint/2010/main" val="1633903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038735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2523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8290756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1365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706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4106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556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10/18/2017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1830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10/18/2017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497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831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586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10/18/2017</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712272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440"/>
            <a:ext cx="12192000" cy="1015663"/>
          </a:xfrm>
          <a:prstGeom prst="rect">
            <a:avLst/>
          </a:prstGeom>
          <a:noFill/>
        </p:spPr>
        <p:txBody>
          <a:bodyPr wrap="square" rtlCol="0">
            <a:spAutoFit/>
          </a:bodyPr>
          <a:lstStyle/>
          <a:p>
            <a:pPr algn="ctr"/>
            <a:r>
              <a:rPr lang="en-GB" sz="3000" dirty="0" smtClean="0"/>
              <a:t>Skills and personal qualities that influence critical thinking in education.</a:t>
            </a:r>
          </a:p>
        </p:txBody>
      </p:sp>
      <p:sp>
        <p:nvSpPr>
          <p:cNvPr id="5" name="TextBox 4"/>
          <p:cNvSpPr txBox="1"/>
          <p:nvPr/>
        </p:nvSpPr>
        <p:spPr>
          <a:xfrm>
            <a:off x="0" y="322897"/>
            <a:ext cx="12192000" cy="600164"/>
          </a:xfrm>
          <a:prstGeom prst="rect">
            <a:avLst/>
          </a:prstGeom>
          <a:noFill/>
        </p:spPr>
        <p:txBody>
          <a:bodyPr wrap="square" rtlCol="0">
            <a:spAutoFit/>
          </a:bodyPr>
          <a:lstStyle/>
          <a:p>
            <a:pPr algn="ctr"/>
            <a:r>
              <a:rPr lang="en-GB" dirty="0" smtClean="0"/>
              <a:t>Kirsty Jenkins</a:t>
            </a:r>
          </a:p>
          <a:p>
            <a:pPr algn="ctr"/>
            <a:r>
              <a:rPr lang="en-GB" sz="1500" dirty="0" smtClean="0"/>
              <a:t>School of Social Justice and Inclusion</a:t>
            </a:r>
            <a:endParaRPr lang="en-GB" sz="1500" dirty="0"/>
          </a:p>
        </p:txBody>
      </p:sp>
      <p:sp>
        <p:nvSpPr>
          <p:cNvPr id="6" name="TextBox 5"/>
          <p:cNvSpPr txBox="1"/>
          <p:nvPr/>
        </p:nvSpPr>
        <p:spPr>
          <a:xfrm>
            <a:off x="100737" y="1499332"/>
            <a:ext cx="2870200" cy="2523768"/>
          </a:xfrm>
          <a:prstGeom prst="rect">
            <a:avLst/>
          </a:prstGeom>
          <a:noFill/>
          <a:ln>
            <a:solidFill>
              <a:schemeClr val="tx1"/>
            </a:solidFill>
          </a:ln>
        </p:spPr>
        <p:txBody>
          <a:bodyPr wrap="square" rtlCol="0">
            <a:spAutoFit/>
          </a:bodyPr>
          <a:lstStyle/>
          <a:p>
            <a:pPr algn="ctr"/>
            <a:r>
              <a:rPr lang="en-GB" sz="1300" b="1" dirty="0" smtClean="0"/>
              <a:t>Introduction</a:t>
            </a:r>
            <a:r>
              <a:rPr lang="en-GB" sz="1300" dirty="0" smtClean="0"/>
              <a:t> </a:t>
            </a:r>
          </a:p>
          <a:p>
            <a:r>
              <a:rPr lang="en-GB" sz="1100" dirty="0" smtClean="0"/>
              <a:t>The purpose of this academic poster is to explore the skills and personal qualities that influence critical thinking in education. It will touch on research from Bartlett, Burton, Cottrell and Piaget. Their research shows that there are many skills and qualities needed for someone to appropriately, and successfully, think in a critical manner.</a:t>
            </a:r>
          </a:p>
          <a:p>
            <a:r>
              <a:rPr lang="en-GB" sz="1100" dirty="0" smtClean="0"/>
              <a:t>Critical thinking is vital to many aspects of life and not only during someone’s schooling or academic training. Being able to think critically effectively will help someone their entire life, from their education to future jobs. </a:t>
            </a:r>
            <a:endParaRPr lang="en-GB" sz="1100" dirty="0"/>
          </a:p>
        </p:txBody>
      </p:sp>
      <p:sp>
        <p:nvSpPr>
          <p:cNvPr id="7" name="TextBox 6"/>
          <p:cNvSpPr txBox="1"/>
          <p:nvPr/>
        </p:nvSpPr>
        <p:spPr>
          <a:xfrm>
            <a:off x="100737" y="4149874"/>
            <a:ext cx="2870200" cy="1508105"/>
          </a:xfrm>
          <a:prstGeom prst="rect">
            <a:avLst/>
          </a:prstGeom>
          <a:noFill/>
          <a:ln>
            <a:solidFill>
              <a:schemeClr val="tx1"/>
            </a:solidFill>
          </a:ln>
        </p:spPr>
        <p:txBody>
          <a:bodyPr wrap="square" rtlCol="0">
            <a:spAutoFit/>
          </a:bodyPr>
          <a:lstStyle/>
          <a:p>
            <a:pPr algn="ctr"/>
            <a:r>
              <a:rPr lang="en-GB" sz="1300" b="1" dirty="0" smtClean="0"/>
              <a:t>Piaget’s learning stages</a:t>
            </a:r>
          </a:p>
          <a:p>
            <a:r>
              <a:rPr lang="en-GB" sz="1100" dirty="0" smtClean="0"/>
              <a:t>Due to research conducted by Piaget (no date) we know that there are four stages of learning. Whilst critical thinking occurs at the fourth, most people get stuck at the third. Therefore it is vital to teach others how to think critically, as well as reaching that fourth stage of learning.</a:t>
            </a:r>
            <a:endParaRPr lang="en-GB" sz="1100" dirty="0"/>
          </a:p>
        </p:txBody>
      </p:sp>
      <p:sp>
        <p:nvSpPr>
          <p:cNvPr id="8" name="TextBox 7"/>
          <p:cNvSpPr txBox="1"/>
          <p:nvPr/>
        </p:nvSpPr>
        <p:spPr>
          <a:xfrm>
            <a:off x="3071674" y="897320"/>
            <a:ext cx="4383202" cy="4637591"/>
          </a:xfrm>
          <a:prstGeom prst="rect">
            <a:avLst/>
          </a:prstGeom>
          <a:noFill/>
          <a:ln>
            <a:solidFill>
              <a:schemeClr val="tx1"/>
            </a:solidFill>
          </a:ln>
        </p:spPr>
        <p:txBody>
          <a:bodyPr wrap="square" rtlCol="0">
            <a:spAutoFit/>
          </a:bodyPr>
          <a:lstStyle/>
          <a:p>
            <a:pPr algn="ctr"/>
            <a:r>
              <a:rPr lang="en-GB" sz="1300" b="1" dirty="0" smtClean="0"/>
              <a:t>Skills required</a:t>
            </a:r>
          </a:p>
          <a:p>
            <a:r>
              <a:rPr lang="en-GB" sz="1100" dirty="0" smtClean="0"/>
              <a:t>There are many skills that are required for someone to think critically. One of the first skills someone needs is to research correctly. The question or criteria needs to be researched in depth, to ensure that a full understanding is reached and that sufficient evidence is found.</a:t>
            </a:r>
          </a:p>
          <a:p>
            <a:r>
              <a:rPr lang="en-GB" sz="1100" dirty="0" smtClean="0"/>
              <a:t>The next skill required is the ability to evaluate another’s work or opinion. In order to build a sufficient argument, evidence must be collected. This evidence then needs to be evaluated to discover which aspects are required, valuable and relate to the question or criteria.</a:t>
            </a:r>
          </a:p>
          <a:p>
            <a:r>
              <a:rPr lang="en-GB" sz="1100" dirty="0" smtClean="0"/>
              <a:t>Note-taking is a valuable skill that will help when it comes to this. There should be sufficient notes and evidence collected to ensure that a well-reasoned and well-structured argument can be formed.</a:t>
            </a:r>
          </a:p>
          <a:p>
            <a:r>
              <a:rPr lang="en-GB" sz="1100" dirty="0" smtClean="0"/>
              <a:t>In </a:t>
            </a:r>
            <a:r>
              <a:rPr lang="en-GB" sz="1100" dirty="0"/>
              <a:t>order to fully evaluate the information that has been collected, the ability to discuss different arguments is important. There should be different opinions found, based on facts, during the research of every subject, question or criteria. It is vital that during the evaluation process that all sides and opinions are mentioned before forming the conclusion, which is required to be based on facts and evidence.</a:t>
            </a:r>
          </a:p>
          <a:p>
            <a:r>
              <a:rPr lang="en-GB" sz="1100" dirty="0" smtClean="0"/>
              <a:t>Being attentive when reading and researching will help ensure that any additional subjects or research required to be found, are found, with sufficient time to further research, before the deadline.</a:t>
            </a:r>
          </a:p>
          <a:p>
            <a:r>
              <a:rPr lang="en-GB" sz="1100" dirty="0" smtClean="0"/>
              <a:t>Bartlett and Burton (2016) state that being critical is not about being negative but about finding the evidence needed to discover the significance of that study. It is vital to research the studies that are going to be used, to form the argument, to ensure that they are both, significant to the argument and from a reliable source.</a:t>
            </a:r>
          </a:p>
        </p:txBody>
      </p:sp>
      <p:sp>
        <p:nvSpPr>
          <p:cNvPr id="11" name="TextBox 10"/>
          <p:cNvSpPr txBox="1"/>
          <p:nvPr/>
        </p:nvSpPr>
        <p:spPr>
          <a:xfrm>
            <a:off x="7538494" y="897321"/>
            <a:ext cx="3496121" cy="4355038"/>
          </a:xfrm>
          <a:prstGeom prst="rect">
            <a:avLst/>
          </a:prstGeom>
          <a:noFill/>
          <a:ln>
            <a:solidFill>
              <a:schemeClr val="tx1"/>
            </a:solidFill>
          </a:ln>
        </p:spPr>
        <p:txBody>
          <a:bodyPr wrap="square" rtlCol="0">
            <a:spAutoFit/>
          </a:bodyPr>
          <a:lstStyle/>
          <a:p>
            <a:pPr algn="ctr"/>
            <a:r>
              <a:rPr lang="en-GB" sz="1300" b="1" dirty="0" smtClean="0"/>
              <a:t>Personal qualities required</a:t>
            </a:r>
          </a:p>
          <a:p>
            <a:r>
              <a:rPr lang="en-GB" sz="1100" dirty="0" smtClean="0"/>
              <a:t>When critically thinking it is vital to be able to question everything that is read or heard. It is important that mothing is ever accepted as reliable, until evidence is found to either prove or disprove it.</a:t>
            </a:r>
          </a:p>
          <a:p>
            <a:r>
              <a:rPr lang="en-GB" sz="1100" dirty="0" smtClean="0"/>
              <a:t>Having the confidence to question what a professional or expert has said on the subject, especially if additional evidence has been found to disprove what they have said, is an extremely important skill to have.</a:t>
            </a:r>
          </a:p>
          <a:p>
            <a:r>
              <a:rPr lang="en-GB" sz="1100" dirty="0" smtClean="0"/>
              <a:t>To fully utilise critical thinking, personal emotions and opinions must be controlled. It may be that the facts and evidence differ from personal opinion, but it is vital that the argument presented is not biased in any way.</a:t>
            </a:r>
          </a:p>
          <a:p>
            <a:r>
              <a:rPr lang="en-GB" sz="1100" dirty="0" smtClean="0"/>
              <a:t>It is vital that during the writing or speaking process of the argument, that logical thought is used. The argument must be based on evidence and facts that have been found and not on personal opinion. Whilst the argument that is presented may be biased, in the case of the evidence chosen to be researched, any writing or speaking has to be based on the facts.</a:t>
            </a:r>
          </a:p>
          <a:p>
            <a:r>
              <a:rPr lang="en-GB" sz="1100" dirty="0" smtClean="0"/>
              <a:t>Patience and determination are extremely important when critically thinking, as the information required may not be easy to find. It is vital not to give up when researching should the information not be found immediately.</a:t>
            </a:r>
            <a:endParaRPr lang="en-GB" sz="1100" dirty="0"/>
          </a:p>
        </p:txBody>
      </p:sp>
      <p:sp>
        <p:nvSpPr>
          <p:cNvPr id="12" name="TextBox 11"/>
          <p:cNvSpPr txBox="1"/>
          <p:nvPr/>
        </p:nvSpPr>
        <p:spPr>
          <a:xfrm>
            <a:off x="3071674" y="5657979"/>
            <a:ext cx="4383202" cy="969496"/>
          </a:xfrm>
          <a:prstGeom prst="rect">
            <a:avLst/>
          </a:prstGeom>
          <a:noFill/>
          <a:ln>
            <a:solidFill>
              <a:schemeClr val="tx1"/>
            </a:solidFill>
          </a:ln>
        </p:spPr>
        <p:txBody>
          <a:bodyPr wrap="square" rtlCol="0">
            <a:spAutoFit/>
          </a:bodyPr>
          <a:lstStyle/>
          <a:p>
            <a:pPr algn="ctr"/>
            <a:r>
              <a:rPr lang="en-GB" sz="1300" b="1" dirty="0" smtClean="0"/>
              <a:t>Conclusion </a:t>
            </a:r>
            <a:endParaRPr lang="en-GB" sz="1300" dirty="0" smtClean="0"/>
          </a:p>
          <a:p>
            <a:r>
              <a:rPr lang="en-GB" sz="1100" dirty="0" smtClean="0"/>
              <a:t>In </a:t>
            </a:r>
            <a:r>
              <a:rPr lang="en-GB" sz="1100" dirty="0" smtClean="0"/>
              <a:t>conclusion, the development of criti</a:t>
            </a:r>
            <a:r>
              <a:rPr lang="en-GB" sz="1100" dirty="0" smtClean="0"/>
              <a:t>cal thinking is influenced by many different skills and personal qualities. All of these work together to create critical thinking. Critical thinking will help not only in education and academics but in future careers as well.</a:t>
            </a:r>
            <a:endParaRPr lang="en-GB" sz="1100" dirty="0"/>
          </a:p>
        </p:txBody>
      </p:sp>
      <p:pic>
        <p:nvPicPr>
          <p:cNvPr id="10" name="Picture 9"/>
          <p:cNvPicPr>
            <a:picLocks noChangeAspect="1"/>
          </p:cNvPicPr>
          <p:nvPr/>
        </p:nvPicPr>
        <p:blipFill>
          <a:blip r:embed="rId2"/>
          <a:stretch>
            <a:fillRect/>
          </a:stretch>
        </p:blipFill>
        <p:spPr>
          <a:xfrm>
            <a:off x="100738" y="5716589"/>
            <a:ext cx="2870200" cy="1034469"/>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737" y="483669"/>
            <a:ext cx="2502664" cy="882155"/>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34616" y="460055"/>
            <a:ext cx="1104503" cy="1454901"/>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38494" y="5336771"/>
            <a:ext cx="3496121" cy="1521229"/>
          </a:xfrm>
          <a:prstGeom prst="rect">
            <a:avLst/>
          </a:prstGeom>
        </p:spPr>
      </p:pic>
    </p:spTree>
    <p:extLst>
      <p:ext uri="{BB962C8B-B14F-4D97-AF65-F5344CB8AC3E}">
        <p14:creationId xmlns:p14="http://schemas.microsoft.com/office/powerpoint/2010/main" val="948658715"/>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87</TotalTime>
  <Words>769</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Franklin Gothic Book</vt:lpstr>
      <vt:lpstr>Crop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Jenkins (1707918)</dc:creator>
  <cp:lastModifiedBy>Kirsty Jenkins (1707918)</cp:lastModifiedBy>
  <cp:revision>12</cp:revision>
  <cp:lastPrinted>2017-10-18T12:32:04Z</cp:lastPrinted>
  <dcterms:created xsi:type="dcterms:W3CDTF">2017-10-17T09:53:27Z</dcterms:created>
  <dcterms:modified xsi:type="dcterms:W3CDTF">2017-10-18T12:47:20Z</dcterms:modified>
</cp:coreProperties>
</file>