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9"/>
  </p:notesMasterIdLst>
  <p:sldIdLst>
    <p:sldId id="257" r:id="rId2"/>
    <p:sldId id="322" r:id="rId3"/>
    <p:sldId id="340" r:id="rId4"/>
    <p:sldId id="323" r:id="rId5"/>
    <p:sldId id="324" r:id="rId6"/>
    <p:sldId id="326" r:id="rId7"/>
    <p:sldId id="336" r:id="rId8"/>
    <p:sldId id="339" r:id="rId9"/>
    <p:sldId id="325" r:id="rId10"/>
    <p:sldId id="328" r:id="rId11"/>
    <p:sldId id="341" r:id="rId12"/>
    <p:sldId id="334" r:id="rId13"/>
    <p:sldId id="329" r:id="rId14"/>
    <p:sldId id="330" r:id="rId15"/>
    <p:sldId id="331" r:id="rId16"/>
    <p:sldId id="332" r:id="rId17"/>
    <p:sldId id="333"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2250" autoAdjust="0"/>
  </p:normalViewPr>
  <p:slideViewPr>
    <p:cSldViewPr snapToGrid="0">
      <p:cViewPr varScale="1">
        <p:scale>
          <a:sx n="79" d="100"/>
          <a:sy n="79" d="100"/>
        </p:scale>
        <p:origin x="150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28/01/2020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3F23F7-F672-44B8-955B-393A5A13AAD8}" type="slidenum">
              <a:rPr lang="en-GB" smtClean="0"/>
              <a:t>5</a:t>
            </a:fld>
            <a:endParaRPr lang="en-GB"/>
          </a:p>
        </p:txBody>
      </p:sp>
    </p:spTree>
    <p:extLst>
      <p:ext uri="{BB962C8B-B14F-4D97-AF65-F5344CB8AC3E}">
        <p14:creationId xmlns:p14="http://schemas.microsoft.com/office/powerpoint/2010/main" val="3156863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1/28/2020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1/28/2020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1/28/2020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2716" y="5528000"/>
            <a:ext cx="5688926" cy="617220"/>
          </a:xfrm>
        </p:spPr>
        <p:txBody>
          <a:bodyPr/>
          <a:lstStyle/>
          <a:p>
            <a:r>
              <a:rPr lang="en-GB" dirty="0"/>
              <a:t>Neo-Paganism and the Environment </a:t>
            </a:r>
          </a:p>
        </p:txBody>
      </p:sp>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247708"/>
            <a:ext cx="5692140" cy="445770"/>
          </a:xfrm>
        </p:spPr>
        <p:txBody>
          <a:bodyPr>
            <a:normAutofit/>
          </a:bodyPr>
          <a:lstStyle/>
          <a:p>
            <a:r>
              <a:rPr lang="en-GB" sz="2000" dirty="0"/>
              <a:t>HPRS5009/C &amp; HPRS6009/C</a:t>
            </a:r>
          </a:p>
        </p:txBody>
      </p:sp>
      <p:pic>
        <p:nvPicPr>
          <p:cNvPr id="28" name="Picture Placeholder 27">
            <a:extLst>
              <a:ext uri="{FF2B5EF4-FFF2-40B4-BE49-F238E27FC236}">
                <a16:creationId xmlns:a16="http://schemas.microsoft.com/office/drawing/2014/main" id="{3ADD09E1-1A87-476E-B0B7-8B06E0B2B0A5}"/>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9938" b="9938"/>
          <a:stretch>
            <a:fillRect/>
          </a:stretch>
        </p:blipFill>
        <p:spPr/>
      </p:pic>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5DE5F-E2EC-41F6-8EA4-E424EC1D53CD}"/>
              </a:ext>
            </a:extLst>
          </p:cNvPr>
          <p:cNvSpPr>
            <a:spLocks noGrp="1"/>
          </p:cNvSpPr>
          <p:nvPr>
            <p:ph type="title"/>
          </p:nvPr>
        </p:nvSpPr>
        <p:spPr/>
        <p:txBody>
          <a:bodyPr>
            <a:normAutofit/>
          </a:bodyPr>
          <a:lstStyle/>
          <a:p>
            <a:r>
              <a:rPr lang="en-GB" sz="4400" dirty="0"/>
              <a:t>Introducing Neo-Paganism</a:t>
            </a:r>
          </a:p>
        </p:txBody>
      </p:sp>
      <p:sp>
        <p:nvSpPr>
          <p:cNvPr id="3" name="Content Placeholder 2">
            <a:extLst>
              <a:ext uri="{FF2B5EF4-FFF2-40B4-BE49-F238E27FC236}">
                <a16:creationId xmlns:a16="http://schemas.microsoft.com/office/drawing/2014/main" id="{74F53B3E-29AF-4AD0-83C6-A881D4AA308A}"/>
              </a:ext>
            </a:extLst>
          </p:cNvPr>
          <p:cNvSpPr>
            <a:spLocks noGrp="1"/>
          </p:cNvSpPr>
          <p:nvPr>
            <p:ph idx="1"/>
          </p:nvPr>
        </p:nvSpPr>
        <p:spPr>
          <a:xfrm>
            <a:off x="822960" y="2118108"/>
            <a:ext cx="7543801" cy="4023360"/>
          </a:xfrm>
        </p:spPr>
        <p:txBody>
          <a:bodyPr/>
          <a:lstStyle/>
          <a:p>
            <a:pPr algn="just">
              <a:buFont typeface="Arial" panose="020B0604020202020204" pitchFamily="34" charset="0"/>
              <a:buChar char="•"/>
            </a:pPr>
            <a:r>
              <a:rPr lang="en-GB" dirty="0"/>
              <a:t> Watch Iqbal Ahmed’s short film </a:t>
            </a:r>
            <a:r>
              <a:rPr lang="en-GB" i="1" dirty="0"/>
              <a:t>Pagans</a:t>
            </a:r>
            <a:r>
              <a:rPr lang="en-GB" dirty="0"/>
              <a:t> and consider the following questions:</a:t>
            </a:r>
          </a:p>
          <a:p>
            <a:pPr marL="457200" indent="-457200" algn="just">
              <a:buAutoNum type="arabicParenR"/>
            </a:pPr>
            <a:r>
              <a:rPr lang="en-GB" dirty="0"/>
              <a:t>What would you say are the primary features or emphases of contemporary Paganism (i.e. in terms of belief and practice)? To what extent does it differ from the other religious traditions studied in this module in terms of its general character?</a:t>
            </a:r>
          </a:p>
          <a:p>
            <a:pPr marL="457200" indent="-457200" algn="just">
              <a:buAutoNum type="arabicParenR"/>
            </a:pPr>
            <a:r>
              <a:rPr lang="en-GB" dirty="0"/>
              <a:t>Neo-Paganism is one of the fastest growing religious orientations in the UK. Why do think this is the case? How might you explain its appeal?</a:t>
            </a:r>
          </a:p>
          <a:p>
            <a:pPr marL="0" indent="0" algn="just">
              <a:buNone/>
            </a:pPr>
            <a:endParaRPr lang="en-GB" dirty="0"/>
          </a:p>
          <a:p>
            <a:pPr marL="457200" indent="-457200" algn="just">
              <a:buAutoNum type="arabicParenR"/>
            </a:pPr>
            <a:endParaRPr lang="en-GB" dirty="0"/>
          </a:p>
        </p:txBody>
      </p:sp>
    </p:spTree>
    <p:extLst>
      <p:ext uri="{BB962C8B-B14F-4D97-AF65-F5344CB8AC3E}">
        <p14:creationId xmlns:p14="http://schemas.microsoft.com/office/powerpoint/2010/main" val="422690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916E8A-363E-4069-B035-52AD0AED62A6}"/>
              </a:ext>
            </a:extLst>
          </p:cNvPr>
          <p:cNvPicPr>
            <a:picLocks noChangeAspect="1"/>
          </p:cNvPicPr>
          <p:nvPr/>
        </p:nvPicPr>
        <p:blipFill>
          <a:blip r:embed="rId2"/>
          <a:stretch>
            <a:fillRect/>
          </a:stretch>
        </p:blipFill>
        <p:spPr>
          <a:xfrm>
            <a:off x="2450828" y="418291"/>
            <a:ext cx="4242344" cy="5437762"/>
          </a:xfrm>
          <a:prstGeom prst="rect">
            <a:avLst/>
          </a:prstGeom>
        </p:spPr>
      </p:pic>
    </p:spTree>
    <p:extLst>
      <p:ext uri="{BB962C8B-B14F-4D97-AF65-F5344CB8AC3E}">
        <p14:creationId xmlns:p14="http://schemas.microsoft.com/office/powerpoint/2010/main" val="296077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279B-08BD-43CC-BDE0-ECDFCE3FCA44}"/>
              </a:ext>
            </a:extLst>
          </p:cNvPr>
          <p:cNvSpPr>
            <a:spLocks noGrp="1"/>
          </p:cNvSpPr>
          <p:nvPr>
            <p:ph type="title"/>
          </p:nvPr>
        </p:nvSpPr>
        <p:spPr/>
        <p:txBody>
          <a:bodyPr>
            <a:normAutofit/>
          </a:bodyPr>
          <a:lstStyle/>
          <a:p>
            <a:r>
              <a:rPr lang="en-GB" sz="4400" dirty="0"/>
              <a:t>What is Neo-Paganism?</a:t>
            </a:r>
          </a:p>
        </p:txBody>
      </p:sp>
      <p:sp>
        <p:nvSpPr>
          <p:cNvPr id="5" name="Content Placeholder 4">
            <a:extLst>
              <a:ext uri="{FF2B5EF4-FFF2-40B4-BE49-F238E27FC236}">
                <a16:creationId xmlns:a16="http://schemas.microsoft.com/office/drawing/2014/main" id="{A203C73E-EA6D-4A45-BAA8-32DDACB2E999}"/>
              </a:ext>
            </a:extLst>
          </p:cNvPr>
          <p:cNvSpPr>
            <a:spLocks noGrp="1"/>
          </p:cNvSpPr>
          <p:nvPr>
            <p:ph idx="1"/>
          </p:nvPr>
        </p:nvSpPr>
        <p:spPr>
          <a:xfrm>
            <a:off x="822959" y="2147291"/>
            <a:ext cx="7543801" cy="4023360"/>
          </a:xfrm>
        </p:spPr>
        <p:txBody>
          <a:bodyPr/>
          <a:lstStyle/>
          <a:p>
            <a:pPr algn="just">
              <a:buFont typeface="Arial" panose="020B0604020202020204" pitchFamily="34" charset="0"/>
              <a:buChar char="•"/>
            </a:pPr>
            <a:r>
              <a:rPr lang="en-GB" sz="2400" dirty="0"/>
              <a:t> ‘Neo-Paganism’ (also called ‘Contemporary Paganism’ or ‘Paganism’): not a homogenous entity but an umbrella term for an array of denominations or ‘paths’ such as Witchcraft/Wicca, Druidry, Heathenry, Goddess Spirituality and Shamanism.  </a:t>
            </a:r>
          </a:p>
          <a:p>
            <a:pPr algn="just">
              <a:buFont typeface="Arial" panose="020B0604020202020204" pitchFamily="34" charset="0"/>
              <a:buChar char="•"/>
            </a:pPr>
            <a:r>
              <a:rPr lang="en-GB" sz="2400" dirty="0"/>
              <a:t> Pagan spirituality </a:t>
            </a:r>
            <a:r>
              <a:rPr lang="en-GB" sz="2400" i="1" dirty="0"/>
              <a:t>united around, and rooted in, a deep reverence for nature</a:t>
            </a:r>
            <a:r>
              <a:rPr lang="en-GB" sz="2400" dirty="0"/>
              <a:t>, with animism or pantheism often a core belief. </a:t>
            </a:r>
          </a:p>
          <a:p>
            <a:pPr algn="just">
              <a:buFont typeface="Arial" panose="020B0604020202020204" pitchFamily="34" charset="0"/>
              <a:buChar char="•"/>
            </a:pPr>
            <a:r>
              <a:rPr lang="en-GB" sz="2400" dirty="0"/>
              <a:t> The religious perspective of modern Pagans routinely described as ‘earth-centred’. </a:t>
            </a:r>
          </a:p>
          <a:p>
            <a:pPr marL="0" indent="0">
              <a:buNone/>
            </a:pPr>
            <a:endParaRPr lang="en-GB" dirty="0"/>
          </a:p>
        </p:txBody>
      </p:sp>
    </p:spTree>
    <p:extLst>
      <p:ext uri="{BB962C8B-B14F-4D97-AF65-F5344CB8AC3E}">
        <p14:creationId xmlns:p14="http://schemas.microsoft.com/office/powerpoint/2010/main" val="3286890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2BEDB-6322-4BA1-843C-1E9C90209FB0}"/>
              </a:ext>
            </a:extLst>
          </p:cNvPr>
          <p:cNvSpPr>
            <a:spLocks noGrp="1"/>
          </p:cNvSpPr>
          <p:nvPr>
            <p:ph type="title"/>
          </p:nvPr>
        </p:nvSpPr>
        <p:spPr/>
        <p:txBody>
          <a:bodyPr>
            <a:normAutofit/>
          </a:bodyPr>
          <a:lstStyle/>
          <a:p>
            <a:r>
              <a:rPr lang="en-GB" sz="4400" dirty="0"/>
              <a:t>Paganism as ‘Dark Green Religion’</a:t>
            </a:r>
          </a:p>
        </p:txBody>
      </p:sp>
      <p:sp>
        <p:nvSpPr>
          <p:cNvPr id="3" name="Content Placeholder 2">
            <a:extLst>
              <a:ext uri="{FF2B5EF4-FFF2-40B4-BE49-F238E27FC236}">
                <a16:creationId xmlns:a16="http://schemas.microsoft.com/office/drawing/2014/main" id="{25AA1028-F2E1-4288-BDAD-844179707AE5}"/>
              </a:ext>
            </a:extLst>
          </p:cNvPr>
          <p:cNvSpPr>
            <a:spLocks noGrp="1"/>
          </p:cNvSpPr>
          <p:nvPr>
            <p:ph idx="1"/>
          </p:nvPr>
        </p:nvSpPr>
        <p:spPr>
          <a:xfrm>
            <a:off x="822959" y="2147292"/>
            <a:ext cx="7543801" cy="4023360"/>
          </a:xfrm>
        </p:spPr>
        <p:txBody>
          <a:bodyPr/>
          <a:lstStyle/>
          <a:p>
            <a:pPr algn="just">
              <a:buFont typeface="Arial" panose="020B0604020202020204" pitchFamily="34" charset="0"/>
              <a:buChar char="•"/>
            </a:pPr>
            <a:r>
              <a:rPr lang="en-GB" sz="2400" dirty="0"/>
              <a:t> Contemporary Paganism understood by </a:t>
            </a:r>
            <a:r>
              <a:rPr lang="en-GB" sz="2400" dirty="0" err="1"/>
              <a:t>Bron</a:t>
            </a:r>
            <a:r>
              <a:rPr lang="en-GB" sz="2400" dirty="0"/>
              <a:t> Taylor to be a ‘dark green religion’. </a:t>
            </a:r>
          </a:p>
          <a:p>
            <a:pPr algn="just">
              <a:buFont typeface="Arial" panose="020B0604020202020204" pitchFamily="34" charset="0"/>
              <a:buChar char="•"/>
            </a:pPr>
            <a:r>
              <a:rPr lang="en-GB" sz="2400" dirty="0"/>
              <a:t> ‘It is important to distinguish between green religion (which posits that environmentally friendly behaviour is a religious obligation) and dark green religion (in which nature is sacred, has intrinsic value, and is therefore due reverent care)’. </a:t>
            </a:r>
          </a:p>
          <a:p>
            <a:pPr marL="0" indent="0" algn="just">
              <a:buNone/>
            </a:pPr>
            <a:r>
              <a:rPr lang="en-GB" sz="2400" dirty="0"/>
              <a:t>– Taylor, </a:t>
            </a:r>
            <a:r>
              <a:rPr lang="en-GB" sz="2400" i="1" dirty="0"/>
              <a:t>Dark Green Religion: Nature Spirituality and the Planetary Future</a:t>
            </a:r>
            <a:r>
              <a:rPr lang="en-GB" sz="2400" dirty="0"/>
              <a:t>, p. 10</a:t>
            </a:r>
          </a:p>
          <a:p>
            <a:pPr marL="0" indent="0">
              <a:buNone/>
            </a:pPr>
            <a:endParaRPr lang="en-GB" dirty="0"/>
          </a:p>
        </p:txBody>
      </p:sp>
    </p:spTree>
    <p:extLst>
      <p:ext uri="{BB962C8B-B14F-4D97-AF65-F5344CB8AC3E}">
        <p14:creationId xmlns:p14="http://schemas.microsoft.com/office/powerpoint/2010/main" val="3318989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2BEDB-6322-4BA1-843C-1E9C90209FB0}"/>
              </a:ext>
            </a:extLst>
          </p:cNvPr>
          <p:cNvSpPr>
            <a:spLocks noGrp="1"/>
          </p:cNvSpPr>
          <p:nvPr>
            <p:ph type="title"/>
          </p:nvPr>
        </p:nvSpPr>
        <p:spPr/>
        <p:txBody>
          <a:bodyPr>
            <a:normAutofit/>
          </a:bodyPr>
          <a:lstStyle/>
          <a:p>
            <a:r>
              <a:rPr lang="en-GB" sz="4400" dirty="0"/>
              <a:t>Paganism as ‘Dark Green Religion’</a:t>
            </a:r>
          </a:p>
        </p:txBody>
      </p:sp>
      <p:sp>
        <p:nvSpPr>
          <p:cNvPr id="3" name="Content Placeholder 2">
            <a:extLst>
              <a:ext uri="{FF2B5EF4-FFF2-40B4-BE49-F238E27FC236}">
                <a16:creationId xmlns:a16="http://schemas.microsoft.com/office/drawing/2014/main" id="{25AA1028-F2E1-4288-BDAD-844179707AE5}"/>
              </a:ext>
            </a:extLst>
          </p:cNvPr>
          <p:cNvSpPr>
            <a:spLocks noGrp="1"/>
          </p:cNvSpPr>
          <p:nvPr>
            <p:ph idx="1"/>
          </p:nvPr>
        </p:nvSpPr>
        <p:spPr>
          <a:xfrm>
            <a:off x="822960" y="2050016"/>
            <a:ext cx="7543801" cy="4146504"/>
          </a:xfrm>
        </p:spPr>
        <p:txBody>
          <a:bodyPr>
            <a:normAutofit/>
          </a:bodyPr>
          <a:lstStyle/>
          <a:p>
            <a:pPr marL="0" indent="0" algn="just">
              <a:buNone/>
            </a:pPr>
            <a:r>
              <a:rPr lang="en-GB" dirty="0"/>
              <a:t>‘Paganism is a spirituality in which the world (as planet and as community of living beings) and the body are </a:t>
            </a:r>
            <a:r>
              <a:rPr lang="en-GB" b="1" dirty="0"/>
              <a:t>central and celebrated</a:t>
            </a:r>
            <a:r>
              <a:rPr lang="en-GB" dirty="0"/>
              <a:t>. It is fundamentally “Green” in its philosophy, taking seriously the understanding that “everything that lives is holy”…At their seasonal festivals Pagans regularly renew their relationships and deepen their intimacy with the world. They are confronted not with the demands and claims of a “spiritual” after-life or deity, but with the significance of everyday life on Earth…Pagan calendar celebrations are about time and space: this time – the present, now – and this space, here. They encourage and inculcate an awareness of being “at home” here and now in the mundane and therefore sacred Earth. The festivals teach ecology.’ </a:t>
            </a:r>
          </a:p>
          <a:p>
            <a:pPr marL="0" indent="0" algn="just">
              <a:buNone/>
            </a:pPr>
            <a:r>
              <a:rPr lang="en-GB" dirty="0"/>
              <a:t>– Graham Harvey, </a:t>
            </a:r>
            <a:r>
              <a:rPr lang="en-GB" i="1" dirty="0"/>
              <a:t>Contemporary Paganism</a:t>
            </a:r>
            <a:r>
              <a:rPr lang="en-GB" dirty="0"/>
              <a:t>, p. 122</a:t>
            </a:r>
          </a:p>
          <a:p>
            <a:pPr marL="0" indent="0">
              <a:buNone/>
            </a:pPr>
            <a:endParaRPr lang="en-GB" dirty="0"/>
          </a:p>
        </p:txBody>
      </p:sp>
    </p:spTree>
    <p:extLst>
      <p:ext uri="{BB962C8B-B14F-4D97-AF65-F5344CB8AC3E}">
        <p14:creationId xmlns:p14="http://schemas.microsoft.com/office/powerpoint/2010/main" val="2656822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D93AAED-698B-4076-8276-A47B4921C749}"/>
              </a:ext>
            </a:extLst>
          </p:cNvPr>
          <p:cNvPicPr>
            <a:picLocks noChangeAspect="1"/>
          </p:cNvPicPr>
          <p:nvPr/>
        </p:nvPicPr>
        <p:blipFill>
          <a:blip r:embed="rId2"/>
          <a:stretch>
            <a:fillRect/>
          </a:stretch>
        </p:blipFill>
        <p:spPr>
          <a:xfrm>
            <a:off x="3608393" y="2716550"/>
            <a:ext cx="5272941" cy="3489697"/>
          </a:xfrm>
          <a:prstGeom prst="rect">
            <a:avLst/>
          </a:prstGeom>
        </p:spPr>
      </p:pic>
      <p:pic>
        <p:nvPicPr>
          <p:cNvPr id="5" name="Picture 4">
            <a:extLst>
              <a:ext uri="{FF2B5EF4-FFF2-40B4-BE49-F238E27FC236}">
                <a16:creationId xmlns:a16="http://schemas.microsoft.com/office/drawing/2014/main" id="{E4A45DCE-B5D1-402D-858E-84A24E2BDB50}"/>
              </a:ext>
            </a:extLst>
          </p:cNvPr>
          <p:cNvPicPr>
            <a:picLocks noChangeAspect="1"/>
          </p:cNvPicPr>
          <p:nvPr/>
        </p:nvPicPr>
        <p:blipFill>
          <a:blip r:embed="rId3"/>
          <a:stretch>
            <a:fillRect/>
          </a:stretch>
        </p:blipFill>
        <p:spPr>
          <a:xfrm>
            <a:off x="262666" y="179580"/>
            <a:ext cx="4935104" cy="3390471"/>
          </a:xfrm>
          <a:prstGeom prst="rect">
            <a:avLst/>
          </a:prstGeom>
        </p:spPr>
      </p:pic>
      <p:pic>
        <p:nvPicPr>
          <p:cNvPr id="7" name="Picture 6">
            <a:extLst>
              <a:ext uri="{FF2B5EF4-FFF2-40B4-BE49-F238E27FC236}">
                <a16:creationId xmlns:a16="http://schemas.microsoft.com/office/drawing/2014/main" id="{9DC68405-7A77-48D7-AC21-A712BB838D30}"/>
              </a:ext>
            </a:extLst>
          </p:cNvPr>
          <p:cNvPicPr>
            <a:picLocks noChangeAspect="1"/>
          </p:cNvPicPr>
          <p:nvPr/>
        </p:nvPicPr>
        <p:blipFill>
          <a:blip r:embed="rId4"/>
          <a:stretch>
            <a:fillRect/>
          </a:stretch>
        </p:blipFill>
        <p:spPr>
          <a:xfrm>
            <a:off x="262666" y="3290547"/>
            <a:ext cx="2265501" cy="2915700"/>
          </a:xfrm>
          <a:prstGeom prst="rect">
            <a:avLst/>
          </a:prstGeom>
        </p:spPr>
      </p:pic>
    </p:spTree>
    <p:extLst>
      <p:ext uri="{BB962C8B-B14F-4D97-AF65-F5344CB8AC3E}">
        <p14:creationId xmlns:p14="http://schemas.microsoft.com/office/powerpoint/2010/main" val="4162701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576907-7DDD-4BE0-AC1C-ABC6ADC3772A}"/>
              </a:ext>
            </a:extLst>
          </p:cNvPr>
          <p:cNvPicPr>
            <a:picLocks noChangeAspect="1"/>
          </p:cNvPicPr>
          <p:nvPr/>
        </p:nvPicPr>
        <p:blipFill>
          <a:blip r:embed="rId2"/>
          <a:stretch>
            <a:fillRect/>
          </a:stretch>
        </p:blipFill>
        <p:spPr>
          <a:xfrm>
            <a:off x="291829" y="322229"/>
            <a:ext cx="4990472" cy="3306188"/>
          </a:xfrm>
          <a:prstGeom prst="rect">
            <a:avLst/>
          </a:prstGeom>
        </p:spPr>
      </p:pic>
      <p:pic>
        <p:nvPicPr>
          <p:cNvPr id="4" name="Picture 3">
            <a:extLst>
              <a:ext uri="{FF2B5EF4-FFF2-40B4-BE49-F238E27FC236}">
                <a16:creationId xmlns:a16="http://schemas.microsoft.com/office/drawing/2014/main" id="{32631B8F-4C0A-4318-9AB6-6D338B99FA67}"/>
              </a:ext>
            </a:extLst>
          </p:cNvPr>
          <p:cNvPicPr>
            <a:picLocks noChangeAspect="1"/>
          </p:cNvPicPr>
          <p:nvPr/>
        </p:nvPicPr>
        <p:blipFill>
          <a:blip r:embed="rId3"/>
          <a:stretch>
            <a:fillRect/>
          </a:stretch>
        </p:blipFill>
        <p:spPr>
          <a:xfrm>
            <a:off x="3691793" y="2568507"/>
            <a:ext cx="5091067" cy="3472369"/>
          </a:xfrm>
          <a:prstGeom prst="rect">
            <a:avLst/>
          </a:prstGeom>
        </p:spPr>
      </p:pic>
    </p:spTree>
    <p:extLst>
      <p:ext uri="{BB962C8B-B14F-4D97-AF65-F5344CB8AC3E}">
        <p14:creationId xmlns:p14="http://schemas.microsoft.com/office/powerpoint/2010/main" val="3627992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68D0F-B27C-4BAF-9570-2346586BC9D3}"/>
              </a:ext>
            </a:extLst>
          </p:cNvPr>
          <p:cNvSpPr>
            <a:spLocks noGrp="1"/>
          </p:cNvSpPr>
          <p:nvPr>
            <p:ph type="title"/>
          </p:nvPr>
        </p:nvSpPr>
        <p:spPr/>
        <p:txBody>
          <a:bodyPr>
            <a:noAutofit/>
          </a:bodyPr>
          <a:lstStyle/>
          <a:p>
            <a:r>
              <a:rPr lang="en-GB" sz="3600" dirty="0"/>
              <a:t>Towards a Pagan Environmental Ethic: The Earth as Sacred and/or Alive</a:t>
            </a:r>
          </a:p>
        </p:txBody>
      </p:sp>
      <p:sp>
        <p:nvSpPr>
          <p:cNvPr id="3" name="Content Placeholder 2">
            <a:extLst>
              <a:ext uri="{FF2B5EF4-FFF2-40B4-BE49-F238E27FC236}">
                <a16:creationId xmlns:a16="http://schemas.microsoft.com/office/drawing/2014/main" id="{A314210E-1CEA-41A8-A7C2-B59C914094C5}"/>
              </a:ext>
            </a:extLst>
          </p:cNvPr>
          <p:cNvSpPr>
            <a:spLocks noGrp="1"/>
          </p:cNvSpPr>
          <p:nvPr>
            <p:ph idx="1"/>
          </p:nvPr>
        </p:nvSpPr>
        <p:spPr>
          <a:xfrm>
            <a:off x="800099" y="2225113"/>
            <a:ext cx="7543801" cy="4023360"/>
          </a:xfrm>
        </p:spPr>
        <p:txBody>
          <a:bodyPr>
            <a:normAutofit/>
          </a:bodyPr>
          <a:lstStyle/>
          <a:p>
            <a:pPr algn="just">
              <a:buFont typeface="Arial" panose="020B0604020202020204" pitchFamily="34" charset="0"/>
              <a:buChar char="•"/>
            </a:pPr>
            <a:r>
              <a:rPr lang="en-GB" dirty="0"/>
              <a:t> Pagan deity-talk tends to use the language of either </a:t>
            </a:r>
            <a:r>
              <a:rPr lang="en-GB" i="1" dirty="0"/>
              <a:t>pantheism</a:t>
            </a:r>
            <a:r>
              <a:rPr lang="en-GB" dirty="0"/>
              <a:t> (deity underlying and manifest in the world) or </a:t>
            </a:r>
            <a:r>
              <a:rPr lang="en-GB" i="1" dirty="0"/>
              <a:t>polytheism</a:t>
            </a:r>
            <a:r>
              <a:rPr lang="en-GB" dirty="0"/>
              <a:t> (many deities). </a:t>
            </a:r>
          </a:p>
          <a:p>
            <a:pPr algn="just">
              <a:buFont typeface="Arial" panose="020B0604020202020204" pitchFamily="34" charset="0"/>
              <a:buChar char="•"/>
            </a:pPr>
            <a:r>
              <a:rPr lang="en-GB" dirty="0"/>
              <a:t> Pagan pantheism and/or polytheism often allied to </a:t>
            </a:r>
            <a:r>
              <a:rPr lang="en-GB" i="1" dirty="0"/>
              <a:t>animism</a:t>
            </a:r>
            <a:r>
              <a:rPr lang="en-GB" dirty="0"/>
              <a:t>, the belief that non-human elements of the natural world possess their own individual spirit or consciousness  (and thus are worthy of ‘personhood’). </a:t>
            </a:r>
          </a:p>
          <a:p>
            <a:pPr algn="just">
              <a:buFont typeface="Arial" panose="020B0604020202020204" pitchFamily="34" charset="0"/>
              <a:buChar char="•"/>
            </a:pPr>
            <a:r>
              <a:rPr lang="en-GB" dirty="0"/>
              <a:t> Pagan festivals almost always almost invite the participation of other celebrants in the natural world (e.g. the four elements, the four winds, tree or river spirits, Mother Earth). </a:t>
            </a:r>
          </a:p>
          <a:p>
            <a:pPr>
              <a:buFont typeface="Arial" panose="020B0604020202020204" pitchFamily="34" charset="0"/>
              <a:buChar char="•"/>
            </a:pPr>
            <a:r>
              <a:rPr lang="en-GB" dirty="0"/>
              <a:t> Emphasis on experience rather than on belief. </a:t>
            </a:r>
          </a:p>
        </p:txBody>
      </p:sp>
    </p:spTree>
    <p:extLst>
      <p:ext uri="{BB962C8B-B14F-4D97-AF65-F5344CB8AC3E}">
        <p14:creationId xmlns:p14="http://schemas.microsoft.com/office/powerpoint/2010/main" val="1093138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DAAD5-EA45-477F-9416-C2F6519DFD18}"/>
              </a:ext>
            </a:extLst>
          </p:cNvPr>
          <p:cNvSpPr>
            <a:spLocks noGrp="1"/>
          </p:cNvSpPr>
          <p:nvPr>
            <p:ph type="title"/>
          </p:nvPr>
        </p:nvSpPr>
        <p:spPr/>
        <p:txBody>
          <a:bodyPr>
            <a:noAutofit/>
          </a:bodyPr>
          <a:lstStyle/>
          <a:p>
            <a:r>
              <a:rPr lang="en-GB" sz="3600" dirty="0"/>
              <a:t>Towards a Pagan Environmental Ethic: An Inclusive Sense of Community</a:t>
            </a:r>
          </a:p>
        </p:txBody>
      </p:sp>
      <p:sp>
        <p:nvSpPr>
          <p:cNvPr id="3" name="Content Placeholder 2">
            <a:extLst>
              <a:ext uri="{FF2B5EF4-FFF2-40B4-BE49-F238E27FC236}">
                <a16:creationId xmlns:a16="http://schemas.microsoft.com/office/drawing/2014/main" id="{FFE4F5BD-481B-4B1E-9C98-6610466D46E4}"/>
              </a:ext>
            </a:extLst>
          </p:cNvPr>
          <p:cNvSpPr>
            <a:spLocks noGrp="1"/>
          </p:cNvSpPr>
          <p:nvPr>
            <p:ph idx="1"/>
          </p:nvPr>
        </p:nvSpPr>
        <p:spPr>
          <a:xfrm>
            <a:off x="800099" y="2050016"/>
            <a:ext cx="7543801" cy="4023360"/>
          </a:xfrm>
        </p:spPr>
        <p:txBody>
          <a:bodyPr>
            <a:normAutofit lnSpcReduction="10000"/>
          </a:bodyPr>
          <a:lstStyle/>
          <a:p>
            <a:pPr algn="just">
              <a:buFont typeface="Arial" panose="020B0604020202020204" pitchFamily="34" charset="0"/>
              <a:buChar char="•"/>
            </a:pPr>
            <a:r>
              <a:rPr lang="en-GB" sz="2400" dirty="0"/>
              <a:t> The sense that nature is sacred and/or alive leads to a ‘metaphysic of inclusiveness and community’, in which ‘other-than-human’ persons are deemed to have intrinsic value and to be worthy of honour. </a:t>
            </a:r>
          </a:p>
          <a:p>
            <a:pPr algn="just">
              <a:buFont typeface="Arial" panose="020B0604020202020204" pitchFamily="34" charset="0"/>
              <a:buChar char="•"/>
            </a:pPr>
            <a:r>
              <a:rPr lang="en-GB" sz="2400" dirty="0"/>
              <a:t> ‘Paganism is concerned with expressing, encouraging and developing intimacy between human people and all other-than-human people. It values all these peoples as “beings in their own right” with their rights, relationships, responsibilities, significance, agency, autonomy and meaning’ </a:t>
            </a:r>
          </a:p>
          <a:p>
            <a:pPr marL="0" indent="0" algn="just">
              <a:buNone/>
            </a:pPr>
            <a:r>
              <a:rPr lang="en-GB" sz="2400" dirty="0"/>
              <a:t>– Graham Harvey, </a:t>
            </a:r>
            <a:r>
              <a:rPr lang="en-GB" sz="2400" i="1" dirty="0"/>
              <a:t>Contemporary Paganism</a:t>
            </a:r>
            <a:r>
              <a:rPr lang="en-GB" sz="2400" dirty="0"/>
              <a:t>, p. 132</a:t>
            </a:r>
          </a:p>
          <a:p>
            <a:pPr marL="0" indent="0">
              <a:buNone/>
            </a:pPr>
            <a:endParaRPr lang="en-GB" dirty="0"/>
          </a:p>
        </p:txBody>
      </p:sp>
    </p:spTree>
    <p:extLst>
      <p:ext uri="{BB962C8B-B14F-4D97-AF65-F5344CB8AC3E}">
        <p14:creationId xmlns:p14="http://schemas.microsoft.com/office/powerpoint/2010/main" val="3110925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0EC57-3B21-42A8-BA82-A0D674FE8B43}"/>
              </a:ext>
            </a:extLst>
          </p:cNvPr>
          <p:cNvSpPr>
            <a:spLocks noGrp="1"/>
          </p:cNvSpPr>
          <p:nvPr>
            <p:ph type="title"/>
          </p:nvPr>
        </p:nvSpPr>
        <p:spPr/>
        <p:txBody>
          <a:bodyPr>
            <a:noAutofit/>
          </a:bodyPr>
          <a:lstStyle/>
          <a:p>
            <a:r>
              <a:rPr lang="en-GB" sz="3600" dirty="0"/>
              <a:t>Towards a Pagan Environmental Ethic: Sustainable Relationship as the Basis of Pagan Ethics</a:t>
            </a:r>
          </a:p>
        </p:txBody>
      </p:sp>
      <p:sp>
        <p:nvSpPr>
          <p:cNvPr id="3" name="Content Placeholder 2">
            <a:extLst>
              <a:ext uri="{FF2B5EF4-FFF2-40B4-BE49-F238E27FC236}">
                <a16:creationId xmlns:a16="http://schemas.microsoft.com/office/drawing/2014/main" id="{91BED6D4-B018-48AE-AAA8-8F050BA38601}"/>
              </a:ext>
            </a:extLst>
          </p:cNvPr>
          <p:cNvSpPr>
            <a:spLocks noGrp="1"/>
          </p:cNvSpPr>
          <p:nvPr>
            <p:ph idx="1"/>
          </p:nvPr>
        </p:nvSpPr>
        <p:spPr>
          <a:xfrm>
            <a:off x="822960" y="2050015"/>
            <a:ext cx="7543801" cy="4023360"/>
          </a:xfrm>
        </p:spPr>
        <p:txBody>
          <a:bodyPr>
            <a:normAutofit/>
          </a:bodyPr>
          <a:lstStyle/>
          <a:p>
            <a:pPr algn="just">
              <a:buFont typeface="Arial" panose="020B0604020202020204" pitchFamily="34" charset="0"/>
              <a:buChar char="•"/>
            </a:pPr>
            <a:r>
              <a:rPr lang="en-GB" sz="2400" dirty="0"/>
              <a:t> Emma </a:t>
            </a:r>
            <a:r>
              <a:rPr lang="en-GB" sz="2400" dirty="0" err="1"/>
              <a:t>Restall</a:t>
            </a:r>
            <a:r>
              <a:rPr lang="en-GB" sz="2400" dirty="0"/>
              <a:t> Orr (aka Bobcat) identifies ‘sustainable relationship’ as the basis of Pagan ethics.</a:t>
            </a:r>
          </a:p>
          <a:p>
            <a:pPr algn="just">
              <a:buFont typeface="Arial" panose="020B0604020202020204" pitchFamily="34" charset="0"/>
              <a:buChar char="•"/>
            </a:pPr>
            <a:r>
              <a:rPr lang="en-GB" sz="2400" dirty="0"/>
              <a:t> Ethical decisions based on the wider vision of integral connection. </a:t>
            </a:r>
          </a:p>
          <a:p>
            <a:pPr algn="just">
              <a:buFont typeface="Arial" panose="020B0604020202020204" pitchFamily="34" charset="0"/>
              <a:buChar char="•"/>
            </a:pPr>
            <a:r>
              <a:rPr lang="en-GB" sz="2400" dirty="0"/>
              <a:t> Juxtaposes this with ethical codes derived from the ‘revealed word’ of a supreme deity. </a:t>
            </a:r>
          </a:p>
          <a:p>
            <a:pPr algn="just">
              <a:buFont typeface="Arial" panose="020B0604020202020204" pitchFamily="34" charset="0"/>
              <a:buChar char="•"/>
            </a:pPr>
            <a:r>
              <a:rPr lang="en-GB" sz="2400" dirty="0"/>
              <a:t> Since Pagan ethics are grounded in sustainable relationship (i.e. the respectful interaction between human beings and the natural world), they can be the ones to inspire and guide humanity into the future. </a:t>
            </a:r>
          </a:p>
        </p:txBody>
      </p:sp>
    </p:spTree>
    <p:extLst>
      <p:ext uri="{BB962C8B-B14F-4D97-AF65-F5344CB8AC3E}">
        <p14:creationId xmlns:p14="http://schemas.microsoft.com/office/powerpoint/2010/main" val="2418447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0EC57-3B21-42A8-BA82-A0D674FE8B43}"/>
              </a:ext>
            </a:extLst>
          </p:cNvPr>
          <p:cNvSpPr>
            <a:spLocks noGrp="1"/>
          </p:cNvSpPr>
          <p:nvPr>
            <p:ph type="title"/>
          </p:nvPr>
        </p:nvSpPr>
        <p:spPr>
          <a:xfrm>
            <a:off x="822960" y="218510"/>
            <a:ext cx="7543800" cy="1450757"/>
          </a:xfrm>
        </p:spPr>
        <p:txBody>
          <a:bodyPr>
            <a:noAutofit/>
          </a:bodyPr>
          <a:lstStyle/>
          <a:p>
            <a:r>
              <a:rPr lang="en-GB" sz="3600" dirty="0"/>
              <a:t>Towards a Pagan Environmental Ethic: Sustainable Relationship as the Basis of Pagan Ethics</a:t>
            </a:r>
          </a:p>
        </p:txBody>
      </p:sp>
      <p:sp>
        <p:nvSpPr>
          <p:cNvPr id="3" name="Content Placeholder 2">
            <a:extLst>
              <a:ext uri="{FF2B5EF4-FFF2-40B4-BE49-F238E27FC236}">
                <a16:creationId xmlns:a16="http://schemas.microsoft.com/office/drawing/2014/main" id="{91BED6D4-B018-48AE-AAA8-8F050BA38601}"/>
              </a:ext>
            </a:extLst>
          </p:cNvPr>
          <p:cNvSpPr>
            <a:spLocks noGrp="1"/>
          </p:cNvSpPr>
          <p:nvPr>
            <p:ph sz="half" idx="1"/>
          </p:nvPr>
        </p:nvSpPr>
        <p:spPr>
          <a:xfrm>
            <a:off x="1007786" y="2147292"/>
            <a:ext cx="3486393" cy="4023360"/>
          </a:xfrm>
        </p:spPr>
        <p:txBody>
          <a:bodyPr/>
          <a:lstStyle/>
          <a:p>
            <a:pPr marL="0" indent="0">
              <a:buNone/>
            </a:pPr>
            <a:r>
              <a:rPr lang="en-GB" sz="2400" dirty="0"/>
              <a:t>‘To Pagans, the difference between mastery and stewardship with care is barely relevant, for both still affirm a hierarchy within the natural world, with human beings somehow on top.’ </a:t>
            </a:r>
          </a:p>
          <a:p>
            <a:pPr marL="0" indent="0">
              <a:buNone/>
            </a:pPr>
            <a:r>
              <a:rPr lang="en-GB" sz="2400" dirty="0"/>
              <a:t>– Orr, </a:t>
            </a:r>
            <a:r>
              <a:rPr lang="en-GB" sz="2400" i="1" dirty="0"/>
              <a:t>Pagan Visions for a Sustainable Future</a:t>
            </a:r>
            <a:r>
              <a:rPr lang="en-GB" sz="2400" dirty="0"/>
              <a:t>, p. 12. </a:t>
            </a:r>
          </a:p>
          <a:p>
            <a:pPr marL="0" indent="0">
              <a:buNone/>
            </a:pPr>
            <a:endParaRPr lang="en-GB" dirty="0"/>
          </a:p>
        </p:txBody>
      </p:sp>
      <p:pic>
        <p:nvPicPr>
          <p:cNvPr id="5" name="Content Placeholder 4">
            <a:extLst>
              <a:ext uri="{FF2B5EF4-FFF2-40B4-BE49-F238E27FC236}">
                <a16:creationId xmlns:a16="http://schemas.microsoft.com/office/drawing/2014/main" id="{93661E81-1D34-4BEF-AC6B-768305585E3C}"/>
              </a:ext>
            </a:extLst>
          </p:cNvPr>
          <p:cNvPicPr>
            <a:picLocks noGrp="1" noChangeAspect="1"/>
          </p:cNvPicPr>
          <p:nvPr>
            <p:ph sz="half" idx="2"/>
          </p:nvPr>
        </p:nvPicPr>
        <p:blipFill>
          <a:blip r:embed="rId2"/>
          <a:stretch>
            <a:fillRect/>
          </a:stretch>
        </p:blipFill>
        <p:spPr>
          <a:xfrm>
            <a:off x="5008167" y="2060474"/>
            <a:ext cx="2683126" cy="4022725"/>
          </a:xfrm>
          <a:prstGeom prst="rect">
            <a:avLst/>
          </a:prstGeom>
        </p:spPr>
      </p:pic>
    </p:spTree>
    <p:extLst>
      <p:ext uri="{BB962C8B-B14F-4D97-AF65-F5344CB8AC3E}">
        <p14:creationId xmlns:p14="http://schemas.microsoft.com/office/powerpoint/2010/main" val="1445305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B86E2-0A11-440B-A533-F9547AE0A57B}"/>
              </a:ext>
            </a:extLst>
          </p:cNvPr>
          <p:cNvSpPr>
            <a:spLocks noGrp="1"/>
          </p:cNvSpPr>
          <p:nvPr>
            <p:ph type="title"/>
          </p:nvPr>
        </p:nvSpPr>
        <p:spPr/>
        <p:txBody>
          <a:bodyPr>
            <a:normAutofit/>
          </a:bodyPr>
          <a:lstStyle/>
          <a:p>
            <a:r>
              <a:rPr lang="en-GB" sz="4000" dirty="0"/>
              <a:t>Towards a Pagan Environmental Ethic: Earth as ‘Home’</a:t>
            </a:r>
          </a:p>
        </p:txBody>
      </p:sp>
      <p:sp>
        <p:nvSpPr>
          <p:cNvPr id="3" name="Content Placeholder 2">
            <a:extLst>
              <a:ext uri="{FF2B5EF4-FFF2-40B4-BE49-F238E27FC236}">
                <a16:creationId xmlns:a16="http://schemas.microsoft.com/office/drawing/2014/main" id="{2B4ED579-D4FC-4BE0-BF94-605E12DE3D28}"/>
              </a:ext>
            </a:extLst>
          </p:cNvPr>
          <p:cNvSpPr>
            <a:spLocks noGrp="1"/>
          </p:cNvSpPr>
          <p:nvPr>
            <p:ph idx="1"/>
          </p:nvPr>
        </p:nvSpPr>
        <p:spPr>
          <a:xfrm>
            <a:off x="800099" y="2108381"/>
            <a:ext cx="7543801" cy="4023360"/>
          </a:xfrm>
        </p:spPr>
        <p:txBody>
          <a:bodyPr>
            <a:normAutofit lnSpcReduction="10000"/>
          </a:bodyPr>
          <a:lstStyle/>
          <a:p>
            <a:pPr algn="just">
              <a:buFont typeface="Arial" panose="020B0604020202020204" pitchFamily="34" charset="0"/>
              <a:buChar char="•"/>
            </a:pPr>
            <a:r>
              <a:rPr lang="en-GB" sz="2400" dirty="0"/>
              <a:t> Paganism does not tend to look forward to a spiritual afterlife or an other-worldly salvation, but emphasizes that we are already ‘at home’. </a:t>
            </a:r>
          </a:p>
          <a:p>
            <a:pPr algn="just">
              <a:buFont typeface="Arial" panose="020B0604020202020204" pitchFamily="34" charset="0"/>
              <a:buChar char="•"/>
            </a:pPr>
            <a:r>
              <a:rPr lang="en-GB" sz="2400" dirty="0"/>
              <a:t> ‘This celebration of being at home in our bodies and in the world is Paganism’s greatest contribution to ecological debates today’ – Graham Harvey, </a:t>
            </a:r>
            <a:r>
              <a:rPr lang="en-GB" sz="2400" i="1" dirty="0"/>
              <a:t>Contemporary Paganism</a:t>
            </a:r>
            <a:r>
              <a:rPr lang="en-GB" sz="2400" dirty="0"/>
              <a:t>, p. 137</a:t>
            </a:r>
          </a:p>
          <a:p>
            <a:pPr algn="just">
              <a:buFont typeface="Arial" panose="020B0604020202020204" pitchFamily="34" charset="0"/>
              <a:buChar char="•"/>
            </a:pPr>
            <a:r>
              <a:rPr lang="en-GB" sz="2400" dirty="0"/>
              <a:t> </a:t>
            </a:r>
            <a:r>
              <a:rPr lang="en-GB" sz="2400" i="1" dirty="0"/>
              <a:t>Do you agree with Harvey that, in celebrating Earth as Home, and in viewing Earth as a living community, Paganism lays down a ‘radical challenge to the consumerism and individualism of contemporary culture’?</a:t>
            </a:r>
          </a:p>
          <a:p>
            <a:pPr marL="0" indent="0">
              <a:buNone/>
            </a:pPr>
            <a:endParaRPr lang="en-GB" dirty="0"/>
          </a:p>
        </p:txBody>
      </p:sp>
    </p:spTree>
    <p:extLst>
      <p:ext uri="{BB962C8B-B14F-4D97-AF65-F5344CB8AC3E}">
        <p14:creationId xmlns:p14="http://schemas.microsoft.com/office/powerpoint/2010/main" val="2065364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A0F76-DAC6-4F14-B687-AC20B2D4ED6E}"/>
              </a:ext>
            </a:extLst>
          </p:cNvPr>
          <p:cNvSpPr>
            <a:spLocks noGrp="1"/>
          </p:cNvSpPr>
          <p:nvPr>
            <p:ph type="title"/>
          </p:nvPr>
        </p:nvSpPr>
        <p:spPr/>
        <p:txBody>
          <a:bodyPr>
            <a:normAutofit/>
          </a:bodyPr>
          <a:lstStyle/>
          <a:p>
            <a:r>
              <a:rPr lang="en-GB" sz="4400" dirty="0"/>
              <a:t>Evaluating the Ecological Legacy of Pagan Belief</a:t>
            </a:r>
          </a:p>
        </p:txBody>
      </p:sp>
      <p:sp>
        <p:nvSpPr>
          <p:cNvPr id="3" name="Content Placeholder 2">
            <a:extLst>
              <a:ext uri="{FF2B5EF4-FFF2-40B4-BE49-F238E27FC236}">
                <a16:creationId xmlns:a16="http://schemas.microsoft.com/office/drawing/2014/main" id="{44EF3834-04D2-43AF-AF66-1AF765B656FA}"/>
              </a:ext>
            </a:extLst>
          </p:cNvPr>
          <p:cNvSpPr>
            <a:spLocks noGrp="1"/>
          </p:cNvSpPr>
          <p:nvPr>
            <p:ph idx="1"/>
          </p:nvPr>
        </p:nvSpPr>
        <p:spPr>
          <a:xfrm>
            <a:off x="800099" y="2147292"/>
            <a:ext cx="7543801" cy="4023360"/>
          </a:xfrm>
        </p:spPr>
        <p:txBody>
          <a:bodyPr/>
          <a:lstStyle/>
          <a:p>
            <a:pPr algn="just">
              <a:buFont typeface="Arial" panose="020B0604020202020204" pitchFamily="34" charset="0"/>
              <a:buChar char="•"/>
            </a:pPr>
            <a:r>
              <a:rPr lang="en-GB" sz="2400" dirty="0"/>
              <a:t> </a:t>
            </a:r>
            <a:r>
              <a:rPr lang="en-GB" sz="2400" i="1" dirty="0"/>
              <a:t>Key question: does belief translate into practice?</a:t>
            </a:r>
          </a:p>
          <a:p>
            <a:pPr algn="just">
              <a:buFont typeface="Arial" panose="020B0604020202020204" pitchFamily="34" charset="0"/>
              <a:buChar char="•"/>
            </a:pPr>
            <a:r>
              <a:rPr lang="en-GB" sz="2400" dirty="0"/>
              <a:t> ‘It is in response to the ecological needs of the planet that Paganism and Pagans are tested: will all the fine words about respect lead to more participation in real action on behalf of “all our relations”, or will there be a retreat into the fantasy that right attitude or intention is sufficient?’ – Harvey, p. 138. </a:t>
            </a:r>
          </a:p>
          <a:p>
            <a:pPr marL="0" indent="0" algn="just">
              <a:buNone/>
            </a:pPr>
            <a:endParaRPr lang="en-GB" dirty="0"/>
          </a:p>
        </p:txBody>
      </p:sp>
    </p:spTree>
    <p:extLst>
      <p:ext uri="{BB962C8B-B14F-4D97-AF65-F5344CB8AC3E}">
        <p14:creationId xmlns:p14="http://schemas.microsoft.com/office/powerpoint/2010/main" val="2196686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A0F76-DAC6-4F14-B687-AC20B2D4ED6E}"/>
              </a:ext>
            </a:extLst>
          </p:cNvPr>
          <p:cNvSpPr>
            <a:spLocks noGrp="1"/>
          </p:cNvSpPr>
          <p:nvPr>
            <p:ph type="title"/>
          </p:nvPr>
        </p:nvSpPr>
        <p:spPr/>
        <p:txBody>
          <a:bodyPr>
            <a:normAutofit/>
          </a:bodyPr>
          <a:lstStyle/>
          <a:p>
            <a:r>
              <a:rPr lang="en-GB" sz="4400" dirty="0"/>
              <a:t>Evaluating the Ecological Legacy of Pagan Belief</a:t>
            </a:r>
          </a:p>
        </p:txBody>
      </p:sp>
      <p:pic>
        <p:nvPicPr>
          <p:cNvPr id="6" name="Content Placeholder 5">
            <a:extLst>
              <a:ext uri="{FF2B5EF4-FFF2-40B4-BE49-F238E27FC236}">
                <a16:creationId xmlns:a16="http://schemas.microsoft.com/office/drawing/2014/main" id="{30A0DC4C-A38B-4D20-A692-22F0930D67C8}"/>
              </a:ext>
            </a:extLst>
          </p:cNvPr>
          <p:cNvPicPr>
            <a:picLocks noGrp="1" noChangeAspect="1"/>
          </p:cNvPicPr>
          <p:nvPr>
            <p:ph sz="half" idx="1"/>
          </p:nvPr>
        </p:nvPicPr>
        <p:blipFill>
          <a:blip r:embed="rId2"/>
          <a:stretch>
            <a:fillRect/>
          </a:stretch>
        </p:blipFill>
        <p:spPr>
          <a:xfrm>
            <a:off x="506257" y="2234840"/>
            <a:ext cx="3883518" cy="3708759"/>
          </a:xfrm>
          <a:prstGeom prst="rect">
            <a:avLst/>
          </a:prstGeom>
        </p:spPr>
      </p:pic>
      <p:sp>
        <p:nvSpPr>
          <p:cNvPr id="7" name="Content Placeholder 6">
            <a:extLst>
              <a:ext uri="{FF2B5EF4-FFF2-40B4-BE49-F238E27FC236}">
                <a16:creationId xmlns:a16="http://schemas.microsoft.com/office/drawing/2014/main" id="{B5D1E836-B9FE-4F03-8F55-98CDE2E7681C}"/>
              </a:ext>
            </a:extLst>
          </p:cNvPr>
          <p:cNvSpPr>
            <a:spLocks noGrp="1"/>
          </p:cNvSpPr>
          <p:nvPr>
            <p:ph sz="half" idx="2"/>
          </p:nvPr>
        </p:nvSpPr>
        <p:spPr>
          <a:xfrm>
            <a:off x="4832048" y="2234840"/>
            <a:ext cx="3703320" cy="4023360"/>
          </a:xfrm>
        </p:spPr>
        <p:txBody>
          <a:bodyPr/>
          <a:lstStyle/>
          <a:p>
            <a:pPr>
              <a:buFont typeface="Arial" panose="020B0604020202020204" pitchFamily="34" charset="0"/>
              <a:buChar char="•"/>
            </a:pPr>
            <a:r>
              <a:rPr lang="en-GB" sz="2800" dirty="0"/>
              <a:t> Different forms of ecological expression among Pagans, e.g., meditation and symbolic action, membership of ‘green’ groups, involvement in radical environmentalism. </a:t>
            </a:r>
          </a:p>
          <a:p>
            <a:pPr marL="0" indent="0">
              <a:buNone/>
            </a:pPr>
            <a:endParaRPr lang="en-GB" dirty="0"/>
          </a:p>
        </p:txBody>
      </p:sp>
    </p:spTree>
    <p:extLst>
      <p:ext uri="{BB962C8B-B14F-4D97-AF65-F5344CB8AC3E}">
        <p14:creationId xmlns:p14="http://schemas.microsoft.com/office/powerpoint/2010/main" val="1476195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A0F76-DAC6-4F14-B687-AC20B2D4ED6E}"/>
              </a:ext>
            </a:extLst>
          </p:cNvPr>
          <p:cNvSpPr>
            <a:spLocks noGrp="1"/>
          </p:cNvSpPr>
          <p:nvPr>
            <p:ph type="title"/>
          </p:nvPr>
        </p:nvSpPr>
        <p:spPr/>
        <p:txBody>
          <a:bodyPr>
            <a:normAutofit/>
          </a:bodyPr>
          <a:lstStyle/>
          <a:p>
            <a:r>
              <a:rPr lang="en-GB" sz="4400" dirty="0"/>
              <a:t>Evaluating the Ecological Legacy of Pagan Belief</a:t>
            </a:r>
          </a:p>
        </p:txBody>
      </p:sp>
      <p:sp>
        <p:nvSpPr>
          <p:cNvPr id="3" name="Content Placeholder 2">
            <a:extLst>
              <a:ext uri="{FF2B5EF4-FFF2-40B4-BE49-F238E27FC236}">
                <a16:creationId xmlns:a16="http://schemas.microsoft.com/office/drawing/2014/main" id="{44EF3834-04D2-43AF-AF66-1AF765B656FA}"/>
              </a:ext>
            </a:extLst>
          </p:cNvPr>
          <p:cNvSpPr>
            <a:spLocks noGrp="1"/>
          </p:cNvSpPr>
          <p:nvPr>
            <p:ph idx="1"/>
          </p:nvPr>
        </p:nvSpPr>
        <p:spPr>
          <a:xfrm>
            <a:off x="800099" y="2203677"/>
            <a:ext cx="7543801" cy="4367719"/>
          </a:xfrm>
        </p:spPr>
        <p:txBody>
          <a:bodyPr>
            <a:normAutofit/>
          </a:bodyPr>
          <a:lstStyle/>
          <a:p>
            <a:pPr algn="just">
              <a:buFont typeface="Arial" panose="020B0604020202020204" pitchFamily="34" charset="0"/>
              <a:buChar char="•"/>
            </a:pPr>
            <a:r>
              <a:rPr lang="en-GB" sz="2800" i="1" dirty="0"/>
              <a:t> Task</a:t>
            </a:r>
            <a:r>
              <a:rPr lang="en-GB" sz="2800" dirty="0"/>
              <a:t>: read John Halstead’s article, ‘How Earth-</a:t>
            </a:r>
            <a:r>
              <a:rPr lang="en-GB" sz="2800" dirty="0" err="1"/>
              <a:t>Centered</a:t>
            </a:r>
            <a:r>
              <a:rPr lang="en-GB" sz="2800" dirty="0"/>
              <a:t> is Neo-Paganism Really?’ </a:t>
            </a:r>
          </a:p>
          <a:p>
            <a:pPr algn="just">
              <a:buFont typeface="Arial" panose="020B0604020202020204" pitchFamily="34" charset="0"/>
              <a:buChar char="•"/>
            </a:pPr>
            <a:r>
              <a:rPr lang="en-GB" sz="2800" dirty="0"/>
              <a:t> </a:t>
            </a:r>
            <a:r>
              <a:rPr lang="en-GB" sz="2800" i="1" dirty="0"/>
              <a:t>For what reasons does Halstead conclude that ‘much of the transformative potential of Neo-Paganism remains, as yet, unrealized’? Are the ethical commitments of Pagans fully realizable in practice? In what ways can this fundamentally ‘green’ religion contribute to contemporary discussion of environmental issues? </a:t>
            </a:r>
          </a:p>
        </p:txBody>
      </p:sp>
    </p:spTree>
    <p:extLst>
      <p:ext uri="{BB962C8B-B14F-4D97-AF65-F5344CB8AC3E}">
        <p14:creationId xmlns:p14="http://schemas.microsoft.com/office/powerpoint/2010/main" val="3175168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F345E-18D4-4607-BC66-0EA63721AF5F}"/>
              </a:ext>
            </a:extLst>
          </p:cNvPr>
          <p:cNvSpPr>
            <a:spLocks noGrp="1"/>
          </p:cNvSpPr>
          <p:nvPr>
            <p:ph type="title"/>
          </p:nvPr>
        </p:nvSpPr>
        <p:spPr/>
        <p:txBody>
          <a:bodyPr>
            <a:normAutofit/>
          </a:bodyPr>
          <a:lstStyle/>
          <a:p>
            <a:r>
              <a:rPr lang="en-GB" sz="4400" dirty="0"/>
              <a:t>Concluding Discussion: Religion and the Environment</a:t>
            </a:r>
          </a:p>
        </p:txBody>
      </p:sp>
      <p:sp>
        <p:nvSpPr>
          <p:cNvPr id="3" name="Content Placeholder 2">
            <a:extLst>
              <a:ext uri="{FF2B5EF4-FFF2-40B4-BE49-F238E27FC236}">
                <a16:creationId xmlns:a16="http://schemas.microsoft.com/office/drawing/2014/main" id="{9F751DC4-9FA4-45B3-BCFD-5D8825624B09}"/>
              </a:ext>
            </a:extLst>
          </p:cNvPr>
          <p:cNvSpPr>
            <a:spLocks noGrp="1"/>
          </p:cNvSpPr>
          <p:nvPr>
            <p:ph idx="1"/>
          </p:nvPr>
        </p:nvSpPr>
        <p:spPr>
          <a:xfrm>
            <a:off x="822959" y="2548036"/>
            <a:ext cx="7543801" cy="4023360"/>
          </a:xfrm>
        </p:spPr>
        <p:txBody>
          <a:bodyPr/>
          <a:lstStyle/>
          <a:p>
            <a:pPr algn="just">
              <a:buFont typeface="Arial" panose="020B0604020202020204" pitchFamily="34" charset="0"/>
              <a:buChar char="•"/>
            </a:pPr>
            <a:r>
              <a:rPr lang="en-GB" sz="2800" i="1" dirty="0"/>
              <a:t> Is religion a help or a hindrance for thinking positively about ecological issues?</a:t>
            </a:r>
          </a:p>
          <a:p>
            <a:pPr algn="just">
              <a:buFont typeface="Arial" panose="020B0604020202020204" pitchFamily="34" charset="0"/>
              <a:buChar char="•"/>
            </a:pPr>
            <a:r>
              <a:rPr lang="en-GB" sz="2800" i="1" dirty="0"/>
              <a:t> What are some of the religious/spiritual ideas that can aid in the formulation of a constructive modern ecological ethic?</a:t>
            </a:r>
          </a:p>
          <a:p>
            <a:pPr marL="0" indent="0">
              <a:buNone/>
            </a:pPr>
            <a:endParaRPr lang="en-GB" dirty="0"/>
          </a:p>
        </p:txBody>
      </p:sp>
    </p:spTree>
    <p:extLst>
      <p:ext uri="{BB962C8B-B14F-4D97-AF65-F5344CB8AC3E}">
        <p14:creationId xmlns:p14="http://schemas.microsoft.com/office/powerpoint/2010/main" val="265845187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2814</TotalTime>
  <Words>1184</Words>
  <Application>Microsoft Office PowerPoint</Application>
  <PresentationFormat>On-screen Show (4:3)</PresentationFormat>
  <Paragraphs>50</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Retrospect</vt:lpstr>
      <vt:lpstr>Neo-Paganism and the Environment </vt:lpstr>
      <vt:lpstr>Introducing Neo-Paganism</vt:lpstr>
      <vt:lpstr>PowerPoint Presentation</vt:lpstr>
      <vt:lpstr>What is Neo-Paganism?</vt:lpstr>
      <vt:lpstr>Paganism as ‘Dark Green Religion’</vt:lpstr>
      <vt:lpstr>Paganism as ‘Dark Green Religion’</vt:lpstr>
      <vt:lpstr>PowerPoint Presentation</vt:lpstr>
      <vt:lpstr>PowerPoint Presentation</vt:lpstr>
      <vt:lpstr>Towards a Pagan Environmental Ethic: The Earth as Sacred and/or Alive</vt:lpstr>
      <vt:lpstr>Towards a Pagan Environmental Ethic: An Inclusive Sense of Community</vt:lpstr>
      <vt:lpstr>Towards a Pagan Environmental Ethic: Sustainable Relationship as the Basis of Pagan Ethics</vt:lpstr>
      <vt:lpstr>Towards a Pagan Environmental Ethic: Sustainable Relationship as the Basis of Pagan Ethics</vt:lpstr>
      <vt:lpstr>Towards a Pagan Environmental Ethic: Earth as ‘Home’</vt:lpstr>
      <vt:lpstr>Evaluating the Ecological Legacy of Pagan Belief</vt:lpstr>
      <vt:lpstr>Evaluating the Ecological Legacy of Pagan Belief</vt:lpstr>
      <vt:lpstr>Evaluating the Ecological Legacy of Pagan Belief</vt:lpstr>
      <vt:lpstr>Concluding Discussion: Religion and the Environment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238</cp:revision>
  <dcterms:created xsi:type="dcterms:W3CDTF">2020-01-05T19:48:07Z</dcterms:created>
  <dcterms:modified xsi:type="dcterms:W3CDTF">2020-01-28T09:22:32Z</dcterms:modified>
</cp:coreProperties>
</file>