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77C94-F2D3-4629-ADE0-814D0FF798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A76D0C-7255-4136-A2D1-16476E35DF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AD756-0227-4A00-AC76-95EE85928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C2ECAF-B2CA-4B6B-A315-988E25F54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07C13-2992-4F76-B578-422888F6B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6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DA746-BD6B-4417-BA6F-75B42F77C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17FAD-4909-41BF-91EF-EFF23D62B1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CA904-831C-4C34-81BC-13826B8CF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E331BA-4B6C-4748-A809-5691EBEE6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EA7179-E5F4-4EC5-B425-A8131690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41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1062A-1033-4524-9EA0-2E9B3636A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FF9A2-7BC8-48B5-9E1D-917FE4816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C5EA7-8E74-4499-95A5-BEBC1D9C4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59AC9-742A-46EB-8D52-CBA5106EB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20ECB-2CE1-441D-BD7D-03E1C95D3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741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7AECD-417A-4EC8-8B6D-76BD24959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C1DA2-6792-40E2-B7A7-AE5E213B66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6A2800-F54B-433A-86B6-FD83639E61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BDAA3E-7315-49B0-9491-E8DC03EB0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DF8FB5-12C9-408E-9C12-7C8EABCA9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ADB394-B65C-4451-B304-D0CE27854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414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82C5B-24B9-42D9-87FD-37EDE5BE9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43C321-42F7-4B2D-83E2-E3276A6B3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905CC-930E-415D-8E1F-75BE93CBD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8D51BB-C455-4E56-8A0A-4814BBC528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132DBF-27B4-46F1-B3E7-4769BCC026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FCFDE3-81B3-4EE1-A603-804E058D5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136090-173E-4E3D-BCDF-651F58997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71BB71-97EF-414F-8D1D-B896162A4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70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A3A3D-A116-4A1F-977D-941FEF42C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C2927E-9B7C-4586-8E3A-7C4666DAF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C22E09-3138-4322-B89D-6B20E4569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290663-2A82-4FD6-B676-3535AEB1A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73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89210-EC24-4137-8D96-72762374E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4D6D93-458E-4469-9D8A-D9E2E4B12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D92DAF-3B64-4C1C-B0DE-64F1460E3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CB231-8C97-4402-B946-27C38D3AD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4E7C5-C069-456C-8A0A-E837A7EFC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655B3C-C822-48A7-9190-B836A2276E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9073E0-9AFE-4768-A603-F52A1CCBE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C34CA-B3B2-4A34-9D3F-E892BAAB1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F34690-3C13-4977-AD50-A5CEFC1CE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535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460EA-D617-4369-B4F6-56B467E7C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E20813-6243-4C47-9C8A-8B8914E2C7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5680F6-0556-4F88-94A9-8F502714A0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3D5562-F092-4472-8586-A2CF33B4C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613DF3-F6DA-4584-AD02-EE873A513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61A05-5490-452B-B7DB-EA4DCACC5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93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4D91D-D635-48AC-B603-EFD732525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1D4CB7-8682-4D17-BF72-DB8BA718E1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A5CBD-6BB3-4CFA-AB26-E6E41937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BAEB1-DC23-4115-B81B-2BBBB811E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9F339B-0CF7-4756-B7FC-41D7A7DFE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40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47E643-CD59-441A-B200-6A215644B8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F5007D-8D86-4C53-A2FB-E61768680B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02027-BCD4-42B6-A309-57C6BAD09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DC8DA-163F-4903-A143-CB3A16DF6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FB4E2-9FF8-4733-9C48-FC1E94204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55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107AC2-3A31-481B-9026-3C68F3BD0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0F421-EC46-429C-B03C-58D1657315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F1D6F-DE1D-4AE6-A795-0270638361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61A5-B5FB-4DF8-A499-A353AB498AE1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8A6CC-6AFE-40A4-8993-CD2C4D0E1F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256C4-B6AD-4457-B350-519416DA67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E5645-7A94-4D64-BD6D-EB488C2FF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00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B5221-E532-4300-BBF7-61F296CDC1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Overview of Neural Networks with </a:t>
            </a:r>
            <a:r>
              <a:rPr lang="en-GB" dirty="0" err="1"/>
              <a:t>Keras</a:t>
            </a:r>
            <a:r>
              <a:rPr lang="en-GB" dirty="0"/>
              <a:t> and TensorFlow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325A43-0823-4964-8B69-97601E6AF40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97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B0E4B-1451-4325-BC17-3F02F7F94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1.Installation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DD7C3-9CE7-4FB3-92E8-05B2AEF59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Easy with Anaconda!</a:t>
            </a:r>
          </a:p>
          <a:p>
            <a:r>
              <a:rPr lang="en-GB" dirty="0"/>
              <a:t>Start Anaconda and your chosen environment.</a:t>
            </a:r>
          </a:p>
          <a:p>
            <a:r>
              <a:rPr lang="en-GB" dirty="0"/>
              <a:t>Select Environments, Search for the </a:t>
            </a:r>
            <a:r>
              <a:rPr lang="en-GB" dirty="0" err="1"/>
              <a:t>tensorflow</a:t>
            </a:r>
            <a:r>
              <a:rPr lang="en-GB" dirty="0"/>
              <a:t> package, select it and install it.</a:t>
            </a:r>
          </a:p>
          <a:p>
            <a:r>
              <a:rPr lang="en-GB" dirty="0"/>
              <a:t>Launch a new </a:t>
            </a:r>
            <a:r>
              <a:rPr lang="en-GB" dirty="0" err="1"/>
              <a:t>Jupyter</a:t>
            </a:r>
            <a:r>
              <a:rPr lang="en-GB" dirty="0"/>
              <a:t> notebook and import tensor flow and </a:t>
            </a:r>
            <a:r>
              <a:rPr lang="en-GB" dirty="0" err="1"/>
              <a:t>keras</a:t>
            </a:r>
            <a:r>
              <a:rPr lang="en-GB" dirty="0"/>
              <a:t> and check the versions.</a:t>
            </a: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as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tf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tensorflow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keras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keras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.__version__</a:t>
            </a: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tf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.__version__</a:t>
            </a:r>
          </a:p>
        </p:txBody>
      </p:sp>
    </p:spTree>
    <p:extLst>
      <p:ext uri="{BB962C8B-B14F-4D97-AF65-F5344CB8AC3E}">
        <p14:creationId xmlns:p14="http://schemas.microsoft.com/office/powerpoint/2010/main" val="4215006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FEDC7-810A-4C8D-A873-B4F539656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Load an image dataset to </a:t>
            </a:r>
            <a:r>
              <a:rPr lang="en-GB" dirty="0" err="1"/>
              <a:t>tryout</a:t>
            </a:r>
            <a:r>
              <a:rPr lang="en-GB" dirty="0"/>
              <a:t> classification using TensorFlow and </a:t>
            </a:r>
            <a:r>
              <a:rPr lang="en-GB" dirty="0" err="1"/>
              <a:t>Keras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400C-69C7-4A11-82EF-A17A0D0DF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980291"/>
          </a:xfrm>
        </p:spPr>
        <p:txBody>
          <a:bodyPr>
            <a:normAutofit/>
          </a:bodyPr>
          <a:lstStyle/>
          <a:p>
            <a:r>
              <a:rPr lang="en-GB" sz="2600" dirty="0"/>
              <a:t>We will use the MNIST fashion dataset which is a replacement for the MNIST handwritten digit dataset.  It is more complex and so is better suited for evaluating more complex classifiers such as NNs.</a:t>
            </a:r>
          </a:p>
          <a:p>
            <a:r>
              <a:rPr lang="en-GB" sz="2600" dirty="0"/>
              <a:t>The images are 28x28 NumPy arrays, with pixel values ranging from 0 to 255.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571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FEDC7-810A-4C8D-A873-B4F539656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2172" cy="153810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Fashion MNIST</a:t>
            </a:r>
            <a:br>
              <a:rPr lang="en-GB" b="1" dirty="0"/>
            </a:br>
            <a:r>
              <a:rPr lang="en-GB" sz="2200" b="1" dirty="0"/>
              <a:t>(</a:t>
            </a:r>
            <a:r>
              <a:rPr lang="en-GB" sz="2200" b="1" i="0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by Zalando, MIT License).</a:t>
            </a:r>
            <a:endParaRPr lang="en-GB" sz="2200" b="1" dirty="0"/>
          </a:p>
        </p:txBody>
      </p:sp>
      <p:pic>
        <p:nvPicPr>
          <p:cNvPr id="1026" name="Picture 2" descr="Fashion MNIST sprite">
            <a:extLst>
              <a:ext uri="{FF2B5EF4-FFF2-40B4-BE49-F238E27FC236}">
                <a16:creationId xmlns:a16="http://schemas.microsoft.com/office/drawing/2014/main" id="{313138B9-B8F4-4CFF-8991-914FF9521B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427" y="80630"/>
            <a:ext cx="6696739" cy="669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A8AFA-75D5-43E1-8B08-635F55FD24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7688976"/>
              </p:ext>
            </p:extLst>
          </p:nvPr>
        </p:nvGraphicFramePr>
        <p:xfrm>
          <a:off x="838200" y="1976903"/>
          <a:ext cx="2117650" cy="4881097"/>
        </p:xfrm>
        <a:graphic>
          <a:graphicData uri="http://schemas.openxmlformats.org/drawingml/2006/table">
            <a:tbl>
              <a:tblPr/>
              <a:tblGrid>
                <a:gridCol w="1058825">
                  <a:extLst>
                    <a:ext uri="{9D8B030D-6E8A-4147-A177-3AD203B41FA5}">
                      <a16:colId xmlns:a16="http://schemas.microsoft.com/office/drawing/2014/main" val="3142216146"/>
                    </a:ext>
                  </a:extLst>
                </a:gridCol>
                <a:gridCol w="1058825">
                  <a:extLst>
                    <a:ext uri="{9D8B030D-6E8A-4147-A177-3AD203B41FA5}">
                      <a16:colId xmlns:a16="http://schemas.microsoft.com/office/drawing/2014/main" val="2188158107"/>
                    </a:ext>
                  </a:extLst>
                </a:gridCol>
              </a:tblGrid>
              <a:tr h="35728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700" dirty="0">
                          <a:solidFill>
                            <a:srgbClr val="202124"/>
                          </a:solidFill>
                          <a:effectLst/>
                        </a:rPr>
                        <a:t>Label</a:t>
                      </a:r>
                    </a:p>
                  </a:txBody>
                  <a:tcPr marL="71627" marR="71627" marT="71627" marB="71627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700">
                          <a:solidFill>
                            <a:srgbClr val="202124"/>
                          </a:solidFill>
                          <a:effectLst/>
                        </a:rPr>
                        <a:t>Class</a:t>
                      </a:r>
                    </a:p>
                  </a:txBody>
                  <a:tcPr marL="71627" marR="71627" marT="71627" marB="71627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7818039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0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T-shirt/top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8359231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1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Trouser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2857299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2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Pullover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1218647"/>
                  </a:ext>
                </a:extLst>
              </a:tr>
              <a:tr h="420174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3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Dress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77054427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4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Coat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44179058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5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Sandal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69359280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6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Shirt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8687312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7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Sneaker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7352449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8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Bag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7763826"/>
                  </a:ext>
                </a:extLst>
              </a:tr>
              <a:tr h="349333"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>
                          <a:effectLst/>
                        </a:rPr>
                        <a:t>9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700" dirty="0">
                          <a:effectLst/>
                        </a:rPr>
                        <a:t>Ankle boot</a:t>
                      </a:r>
                    </a:p>
                  </a:txBody>
                  <a:tcPr marL="71627" marR="71627" marT="62674" marB="71627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A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48592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5373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FEDC7-810A-4C8D-A873-B4F539656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Load an image dataset to </a:t>
            </a:r>
            <a:r>
              <a:rPr lang="en-GB" dirty="0" err="1"/>
              <a:t>tryout</a:t>
            </a:r>
            <a:r>
              <a:rPr lang="en-GB" dirty="0"/>
              <a:t> classification using TensorFlow and </a:t>
            </a:r>
            <a:r>
              <a:rPr lang="en-GB" dirty="0" err="1"/>
              <a:t>Keras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400C-69C7-4A11-82EF-A17A0D0DF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16472"/>
            <a:ext cx="11527465" cy="1603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class_names</a:t>
            </a: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= ['T-shirt/top', 'Trouser', 'Pullover', 'Dress', 'Coat',</a:t>
            </a:r>
          </a:p>
          <a:p>
            <a:pPr marL="0" indent="0">
              <a:buNone/>
            </a:pP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             'Sandal', 'Shirt', 'Sneaker', 'Bag', 'Ankle boot']</a:t>
            </a:r>
          </a:p>
          <a:p>
            <a:pPr marL="0" indent="0">
              <a:buNone/>
            </a:pPr>
            <a:r>
              <a:rPr lang="en-GB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Class_names</a:t>
            </a: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[</a:t>
            </a:r>
            <a:r>
              <a:rPr lang="en-GB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y_train</a:t>
            </a: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[0]]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2AF623-D3DA-4384-ACE0-49ABF7D8C8CB}"/>
              </a:ext>
            </a:extLst>
          </p:cNvPr>
          <p:cNvSpPr txBox="1"/>
          <p:nvPr/>
        </p:nvSpPr>
        <p:spPr>
          <a:xfrm>
            <a:off x="978195" y="1825625"/>
            <a:ext cx="7570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Each image is mapped to a single label. Since the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class names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</a:rPr>
              <a:t> are not included with the dataset, store them here to use later when plotting the images: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009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7AF5E-44EC-4402-AEC2-8D18F2CB1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181" y="1364585"/>
            <a:ext cx="3223437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Example images and labels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3B0626-6B11-468C-928D-B820F0A6F5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9618" y="394003"/>
            <a:ext cx="6739060" cy="6463997"/>
          </a:xfrm>
        </p:spPr>
      </p:pic>
    </p:spTree>
    <p:extLst>
      <p:ext uri="{BB962C8B-B14F-4D97-AF65-F5344CB8AC3E}">
        <p14:creationId xmlns:p14="http://schemas.microsoft.com/office/powerpoint/2010/main" val="2791958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D6047-3405-462B-A53C-1F47DCDED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Create a neural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204F8-CD1F-4DE5-AD72-888FC8EE8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the 2D image (78x78) and flatten them into a 1D array of 784 pixels</a:t>
            </a:r>
          </a:p>
          <a:p>
            <a:r>
              <a:rPr lang="en-GB" dirty="0"/>
              <a:t>Add a dense layer of 300 neurons with a </a:t>
            </a:r>
            <a:r>
              <a:rPr lang="en-GB" dirty="0" err="1"/>
              <a:t>ReLu</a:t>
            </a:r>
            <a:r>
              <a:rPr lang="en-GB" dirty="0"/>
              <a:t> activation function</a:t>
            </a:r>
          </a:p>
          <a:p>
            <a:r>
              <a:rPr lang="en-GB" dirty="0"/>
              <a:t>Another dense layer of 100 neurons also with a </a:t>
            </a:r>
            <a:r>
              <a:rPr lang="en-GB" dirty="0" err="1"/>
              <a:t>ReLu</a:t>
            </a:r>
            <a:r>
              <a:rPr lang="en-GB" dirty="0"/>
              <a:t> activation function.</a:t>
            </a:r>
          </a:p>
          <a:p>
            <a:r>
              <a:rPr lang="en-GB" dirty="0"/>
              <a:t>As it is a multinomial classifier </a:t>
            </a:r>
            <a:r>
              <a:rPr lang="en-GB" dirty="0" err="1"/>
              <a:t>coosing</a:t>
            </a:r>
            <a:r>
              <a:rPr lang="en-GB" dirty="0"/>
              <a:t> one-from-10 classes so we use a</a:t>
            </a:r>
          </a:p>
        </p:txBody>
      </p:sp>
    </p:spTree>
    <p:extLst>
      <p:ext uri="{BB962C8B-B14F-4D97-AF65-F5344CB8AC3E}">
        <p14:creationId xmlns:p14="http://schemas.microsoft.com/office/powerpoint/2010/main" val="3898020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D6047-3405-462B-A53C-1F47DCDED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Create a neural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204F8-CD1F-4DE5-AD72-888FC8EE8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the 2D image (28x28) and flatten them into a 1D array of 784 pixels</a:t>
            </a:r>
          </a:p>
          <a:p>
            <a:r>
              <a:rPr lang="en-GB" dirty="0"/>
              <a:t>Add a dense layer of 300 neurons with a </a:t>
            </a:r>
            <a:r>
              <a:rPr lang="en-GB" dirty="0" err="1"/>
              <a:t>ReLu</a:t>
            </a:r>
            <a:r>
              <a:rPr lang="en-GB" dirty="0"/>
              <a:t> activation function</a:t>
            </a:r>
          </a:p>
          <a:p>
            <a:r>
              <a:rPr lang="en-GB" dirty="0"/>
              <a:t>Another dense layer of 100 neurons also with a </a:t>
            </a:r>
            <a:r>
              <a:rPr lang="en-GB" dirty="0" err="1"/>
              <a:t>ReLu</a:t>
            </a:r>
            <a:r>
              <a:rPr lang="en-GB" dirty="0"/>
              <a:t> activation function.</a:t>
            </a:r>
          </a:p>
          <a:p>
            <a:r>
              <a:rPr lang="en-GB" dirty="0"/>
              <a:t>As it is a multinomial </a:t>
            </a:r>
            <a:r>
              <a:rPr lang="en-GB"/>
              <a:t>classifier choosing </a:t>
            </a:r>
            <a:r>
              <a:rPr lang="en-GB" dirty="0"/>
              <a:t>one-from-10 classes so we use a densely connected </a:t>
            </a:r>
            <a:r>
              <a:rPr lang="en-GB" dirty="0" err="1"/>
              <a:t>softmax</a:t>
            </a:r>
            <a:r>
              <a:rPr lang="en-GB" dirty="0"/>
              <a:t> layer:</a:t>
            </a:r>
          </a:p>
        </p:txBody>
      </p:sp>
    </p:spTree>
    <p:extLst>
      <p:ext uri="{BB962C8B-B14F-4D97-AF65-F5344CB8AC3E}">
        <p14:creationId xmlns:p14="http://schemas.microsoft.com/office/powerpoint/2010/main" val="1979102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092F-6873-41CA-A42B-7FB012FF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Tensorflow</a:t>
            </a:r>
            <a:r>
              <a:rPr lang="en-GB" dirty="0"/>
              <a:t> </a:t>
            </a:r>
            <a:r>
              <a:rPr lang="en-GB" dirty="0" err="1"/>
              <a:t>Keras</a:t>
            </a:r>
            <a:r>
              <a:rPr lang="en-GB" dirty="0"/>
              <a:t> python code is:-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13A0A-6EF7-4860-B98D-5DBAF6D38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model = </a:t>
            </a:r>
            <a:r>
              <a:rPr lang="en-GB" dirty="0" err="1"/>
              <a:t>tf.keras.Sequential</a:t>
            </a:r>
            <a:r>
              <a:rPr lang="en-GB" dirty="0"/>
              <a:t>()</a:t>
            </a:r>
          </a:p>
          <a:p>
            <a:r>
              <a:rPr lang="en-GB" dirty="0" err="1"/>
              <a:t>model.add</a:t>
            </a:r>
            <a:r>
              <a:rPr lang="en-GB" dirty="0"/>
              <a:t>(</a:t>
            </a:r>
            <a:r>
              <a:rPr lang="en-GB" dirty="0" err="1"/>
              <a:t>keras.layers.Flatten</a:t>
            </a:r>
            <a:r>
              <a:rPr lang="en-GB" dirty="0"/>
              <a:t>(</a:t>
            </a:r>
            <a:r>
              <a:rPr lang="en-GB" dirty="0" err="1"/>
              <a:t>input_shape</a:t>
            </a:r>
            <a:r>
              <a:rPr lang="en-GB" dirty="0"/>
              <a:t>=(28, 28)))</a:t>
            </a:r>
          </a:p>
          <a:p>
            <a:r>
              <a:rPr lang="en-GB" dirty="0" err="1"/>
              <a:t>model.add</a:t>
            </a:r>
            <a:r>
              <a:rPr lang="en-GB" dirty="0"/>
              <a:t>(</a:t>
            </a:r>
            <a:r>
              <a:rPr lang="en-GB" dirty="0" err="1"/>
              <a:t>keras.layers.Dense</a:t>
            </a:r>
            <a:r>
              <a:rPr lang="en-GB" dirty="0"/>
              <a:t>(300, activation='</a:t>
            </a:r>
            <a:r>
              <a:rPr lang="en-GB" dirty="0" err="1"/>
              <a:t>relu</a:t>
            </a:r>
            <a:r>
              <a:rPr lang="en-GB" dirty="0"/>
              <a:t>'))</a:t>
            </a:r>
          </a:p>
          <a:p>
            <a:r>
              <a:rPr lang="en-GB" dirty="0" err="1"/>
              <a:t>model.add</a:t>
            </a:r>
            <a:r>
              <a:rPr lang="en-GB" dirty="0"/>
              <a:t>(</a:t>
            </a:r>
            <a:r>
              <a:rPr lang="en-GB" dirty="0" err="1"/>
              <a:t>keras.layers.Dense</a:t>
            </a:r>
            <a:r>
              <a:rPr lang="en-GB" dirty="0"/>
              <a:t>(100, activation='</a:t>
            </a:r>
            <a:r>
              <a:rPr lang="en-GB" dirty="0" err="1"/>
              <a:t>relu</a:t>
            </a:r>
            <a:r>
              <a:rPr lang="en-GB" dirty="0"/>
              <a:t>'))</a:t>
            </a:r>
          </a:p>
          <a:p>
            <a:r>
              <a:rPr lang="en-GB" dirty="0" err="1"/>
              <a:t>model.add</a:t>
            </a:r>
            <a:r>
              <a:rPr lang="en-GB" dirty="0"/>
              <a:t>(</a:t>
            </a:r>
            <a:r>
              <a:rPr lang="en-GB" dirty="0" err="1"/>
              <a:t>keras.layers.Dense</a:t>
            </a:r>
            <a:r>
              <a:rPr lang="en-GB" dirty="0"/>
              <a:t>(10, activation='</a:t>
            </a:r>
            <a:r>
              <a:rPr lang="en-GB" dirty="0" err="1"/>
              <a:t>softmax</a:t>
            </a:r>
            <a:r>
              <a:rPr lang="en-GB" dirty="0"/>
              <a:t>'))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416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FF23F-1E90-4F70-AC8C-781DFE00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Compile your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A6060-467B-42A8-9880-A416F9FF7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511" y="1868155"/>
            <a:ext cx="11516833" cy="1077064"/>
          </a:xfrm>
        </p:spPr>
        <p:txBody>
          <a:bodyPr/>
          <a:lstStyle/>
          <a:p>
            <a:pPr marL="0" indent="0">
              <a:buNone/>
            </a:pP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model.compile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loss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='sparse_categorical_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crossentropy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',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optimizer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='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sgd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’, 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metrics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=["</a:t>
            </a:r>
            <a:r>
              <a:rPr lang="fr-FR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accuracy</a:t>
            </a:r>
            <a:r>
              <a:rPr lang="fr-FR" b="1" dirty="0">
                <a:latin typeface="Courier New" panose="02070309020205020404" pitchFamily="49" charset="0"/>
                <a:cs typeface="Courier New" panose="02070309020205020404" pitchFamily="49" charset="0"/>
              </a:rPr>
              <a:t>"])</a:t>
            </a:r>
          </a:p>
          <a:p>
            <a:pPr marL="0" indent="0">
              <a:buNone/>
            </a:pPr>
            <a:endParaRPr lang="fr-FR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fr-FR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C9193E-5B04-49AC-A5B9-281CF1D13541}"/>
              </a:ext>
            </a:extLst>
          </p:cNvPr>
          <p:cNvSpPr txBox="1"/>
          <p:nvPr/>
        </p:nvSpPr>
        <p:spPr>
          <a:xfrm>
            <a:off x="221511" y="4557032"/>
            <a:ext cx="961360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fr-FR" sz="2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history</a:t>
            </a:r>
            <a:r>
              <a:rPr lang="fr-FR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fr-FR" sz="2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model.fit</a:t>
            </a:r>
            <a:r>
              <a:rPr lang="fr-FR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fr-FR" sz="2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X_train,y_train,epochs</a:t>
            </a:r>
            <a:r>
              <a:rPr lang="fr-FR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=30,validation_data=(</a:t>
            </a:r>
            <a:r>
              <a:rPr lang="fr-FR" sz="28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X_valid,y_valid</a:t>
            </a:r>
            <a:r>
              <a:rPr lang="fr-FR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))</a:t>
            </a:r>
            <a:endParaRPr lang="en-GB" sz="28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E1F62E8-CFC4-4B46-90DE-807B67660A36}"/>
              </a:ext>
            </a:extLst>
          </p:cNvPr>
          <p:cNvSpPr txBox="1">
            <a:spLocks/>
          </p:cNvSpPr>
          <p:nvPr/>
        </p:nvSpPr>
        <p:spPr>
          <a:xfrm>
            <a:off x="838200" y="312268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5. Train your model and check its performance</a:t>
            </a:r>
          </a:p>
        </p:txBody>
      </p:sp>
    </p:spTree>
    <p:extLst>
      <p:ext uri="{BB962C8B-B14F-4D97-AF65-F5344CB8AC3E}">
        <p14:creationId xmlns:p14="http://schemas.microsoft.com/office/powerpoint/2010/main" val="135738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1DC1A-FA58-42CA-9A94-97E42128D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Accuracy and validation accuracy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7A0F3-CC3C-4930-A8FA-429B90A32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3634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Epoch 30/30</a:t>
            </a:r>
          </a:p>
          <a:p>
            <a:pPr marL="0" indent="0">
              <a:buNone/>
            </a:pPr>
            <a:r>
              <a:rPr lang="en-GB" dirty="0"/>
              <a:t>55000/55000 [==============================] - 3s 58us/sample - loss: 0.1412 – </a:t>
            </a:r>
            <a:r>
              <a:rPr lang="en-GB" dirty="0">
                <a:solidFill>
                  <a:srgbClr val="FF0000"/>
                </a:solidFill>
              </a:rPr>
              <a:t>accuracy: 0.9501 </a:t>
            </a:r>
            <a:r>
              <a:rPr lang="en-GB" dirty="0"/>
              <a:t>- </a:t>
            </a:r>
            <a:r>
              <a:rPr lang="en-GB" dirty="0" err="1"/>
              <a:t>val_loss</a:t>
            </a:r>
            <a:r>
              <a:rPr lang="en-GB" dirty="0"/>
              <a:t>: 0.3134 - </a:t>
            </a:r>
            <a:r>
              <a:rPr lang="en-GB" dirty="0" err="1">
                <a:solidFill>
                  <a:srgbClr val="FF0000"/>
                </a:solidFill>
              </a:rPr>
              <a:t>val_accuracy</a:t>
            </a:r>
            <a:r>
              <a:rPr lang="en-GB" dirty="0">
                <a:solidFill>
                  <a:srgbClr val="FF0000"/>
                </a:solidFill>
              </a:rPr>
              <a:t>: 0.8950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444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3350D-DC34-412E-A8BB-4C095948C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Predict something!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22155-FFF9-4736-A5FD-D00ADBFB3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X_new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X_test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[:3]</a:t>
            </a: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y_proba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model.predict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X_new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r>
              <a:rPr lang="en-GB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y_proba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The first image is class 9, </a:t>
            </a:r>
            <a:r>
              <a:rPr lang="en-GB" b="1">
                <a:latin typeface="Courier New" panose="02070309020205020404" pitchFamily="49" charset="0"/>
                <a:cs typeface="Courier New" panose="02070309020205020404" pitchFamily="49" charset="0"/>
              </a:rPr>
              <a:t>second is class 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2, third is </a:t>
            </a:r>
            <a:r>
              <a:rPr lang="en-GB" b="1">
                <a:latin typeface="Courier New" panose="02070309020205020404" pitchFamily="49" charset="0"/>
                <a:cs typeface="Courier New" panose="02070309020205020404" pitchFamily="49" charset="0"/>
              </a:rPr>
              <a:t>class 1.</a:t>
            </a:r>
            <a:endParaRPr lang="en-GB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7056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614</Words>
  <Application>Microsoft Office PowerPoint</Application>
  <PresentationFormat>Widescreen</PresentationFormat>
  <Paragraphs>75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Courier New</vt:lpstr>
      <vt:lpstr>Roboto</vt:lpstr>
      <vt:lpstr>Office Theme</vt:lpstr>
      <vt:lpstr> Overview of Neural Networks with Keras and TensorFlow</vt:lpstr>
      <vt:lpstr>1.Installation</vt:lpstr>
      <vt:lpstr>2. Load an image dataset to tryout classification using TensorFlow and Keras</vt:lpstr>
      <vt:lpstr>The Fashion MNIST (by Zalando, MIT License).</vt:lpstr>
      <vt:lpstr>2. Load an image dataset to tryout classification using TensorFlow and Keras</vt:lpstr>
      <vt:lpstr>Example images and labels</vt:lpstr>
      <vt:lpstr>3. Create a neural network</vt:lpstr>
      <vt:lpstr>3. Create a neural network</vt:lpstr>
      <vt:lpstr>Tensorflow Keras python code is:-</vt:lpstr>
      <vt:lpstr>4. Compile your model</vt:lpstr>
      <vt:lpstr>Training Accuracy and validation accuracy </vt:lpstr>
      <vt:lpstr>6. Predict something!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Overview of Neural Networks with Keras and TensorFlow</dc:title>
  <dc:creator>Gordon Dickers</dc:creator>
  <cp:lastModifiedBy>Gordon Dickers</cp:lastModifiedBy>
  <cp:revision>11</cp:revision>
  <dcterms:created xsi:type="dcterms:W3CDTF">2020-11-18T19:18:36Z</dcterms:created>
  <dcterms:modified xsi:type="dcterms:W3CDTF">2020-11-19T12:20:15Z</dcterms:modified>
</cp:coreProperties>
</file>