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5" r:id="rId4"/>
    <p:sldId id="257" r:id="rId5"/>
    <p:sldId id="266" r:id="rId6"/>
    <p:sldId id="260" r:id="rId7"/>
    <p:sldId id="261" r:id="rId8"/>
    <p:sldId id="262" r:id="rId9"/>
    <p:sldId id="263" r:id="rId10"/>
    <p:sldId id="259" r:id="rId11"/>
    <p:sldId id="271" r:id="rId12"/>
    <p:sldId id="264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2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C85586C-7B92-44A7-8F3A-6FB062A0D47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4979-C93B-4303-A119-8EE90D34C7C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4327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5586C-7B92-44A7-8F3A-6FB062A0D47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4979-C93B-4303-A119-8EE90D34C7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124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5586C-7B92-44A7-8F3A-6FB062A0D47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4979-C93B-4303-A119-8EE90D34C7C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541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5586C-7B92-44A7-8F3A-6FB062A0D47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4979-C93B-4303-A119-8EE90D34C7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334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5586C-7B92-44A7-8F3A-6FB062A0D47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4979-C93B-4303-A119-8EE90D34C7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235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5586C-7B92-44A7-8F3A-6FB062A0D47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4979-C93B-4303-A119-8EE90D34C7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58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5586C-7B92-44A7-8F3A-6FB062A0D47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4979-C93B-4303-A119-8EE90D34C7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214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5586C-7B92-44A7-8F3A-6FB062A0D47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4979-C93B-4303-A119-8EE90D34C7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126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5586C-7B92-44A7-8F3A-6FB062A0D47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4979-C93B-4303-A119-8EE90D34C7C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7599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5586C-7B92-44A7-8F3A-6FB062A0D47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4979-C93B-4303-A119-8EE90D34C7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440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5586C-7B92-44A7-8F3A-6FB062A0D47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4979-C93B-4303-A119-8EE90D34C7C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8670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C85586C-7B92-44A7-8F3A-6FB062A0D47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27664979-C93B-4303-A119-8EE90D34C7C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7800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hqJpFtBGqc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etro.co.uk/2022/06/01/fifa-22-loot-boxes-condemned-for-needing-11500-to-get-just-one-card-16748412/" TargetMode="External"/><Relationship Id="rId2" Type="http://schemas.openxmlformats.org/officeDocument/2006/relationships/hyperlink" Target="https://www.theguardian.com/society/2022/jul/17/uk-will-not-ban-video-games-loot-boxes-despite-problem-gambling-finding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tv.com/news/2019-10-08/young-gaming-addicts-can-now-get-nhs-treatment-so-what-are-the-warning-signs-to-look-out-for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zNXUzAqca8" TargetMode="External"/><Relationship Id="rId2" Type="http://schemas.openxmlformats.org/officeDocument/2006/relationships/hyperlink" Target="https://www.youtube.com/watch?v=K-Oy3IGTj9Q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v=Qv_NChcS29Q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Online gaming - children and adolescents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5 – 2026</a:t>
            </a:r>
          </a:p>
        </p:txBody>
      </p:sp>
    </p:spTree>
    <p:extLst>
      <p:ext uri="{BB962C8B-B14F-4D97-AF65-F5344CB8AC3E}">
        <p14:creationId xmlns:p14="http://schemas.microsoft.com/office/powerpoint/2010/main" val="3793920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8018272" cy="1499616"/>
          </a:xfrm>
        </p:spPr>
        <p:txBody>
          <a:bodyPr>
            <a:normAutofit/>
          </a:bodyPr>
          <a:lstStyle/>
          <a:p>
            <a:r>
              <a:rPr lang="en-GB"/>
              <a:t>Prevalence of gaming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6000"/>
            <a:ext cx="8018271" cy="4023360"/>
          </a:xfrm>
        </p:spPr>
        <p:txBody>
          <a:bodyPr>
            <a:normAutofit/>
          </a:bodyPr>
          <a:lstStyle/>
          <a:p>
            <a:r>
              <a:rPr lang="en-GB" sz="1500"/>
              <a:t>According to the latest online gaming statistics for 2022, roughly 40% of the world’s population are online gamers.</a:t>
            </a:r>
          </a:p>
          <a:p>
            <a:r>
              <a:rPr lang="en-GB" sz="1500"/>
              <a:t>Progressed over the years to online multiplayer gaming across multiple countries and continents.</a:t>
            </a:r>
          </a:p>
          <a:p>
            <a:pPr marL="0" indent="0">
              <a:buNone/>
            </a:pPr>
            <a:endParaRPr lang="en-GB" sz="1500"/>
          </a:p>
          <a:p>
            <a:pPr marL="0" indent="0">
              <a:buNone/>
            </a:pPr>
            <a:r>
              <a:rPr lang="en-GB" sz="1500" b="1"/>
              <a:t>UK online gaming statistics </a:t>
            </a:r>
          </a:p>
          <a:p>
            <a:r>
              <a:rPr lang="en-GB" sz="1500"/>
              <a:t>According to online gaming research by Ofcom, 60% of UK adults aged 16+ stated that they played games on some form of console, desktop, or smartphone device (either online or offline). Comparatively, the figure for 3-15-year-olds was 91%. </a:t>
            </a:r>
          </a:p>
          <a:p>
            <a:r>
              <a:rPr lang="en-GB" sz="1500"/>
              <a:t>In addition, research from UK Safer Internet Centre also discovered that:</a:t>
            </a:r>
          </a:p>
          <a:p>
            <a:r>
              <a:rPr lang="en-GB" sz="1500"/>
              <a:t>65% of 8-17-year-olds found online gaming an important part of their lives.</a:t>
            </a:r>
          </a:p>
          <a:p>
            <a:r>
              <a:rPr lang="en-GB" sz="1500"/>
              <a:t>70% of young people admitted that playing online games in 2021 was more enjoyable than in previous years. </a:t>
            </a:r>
          </a:p>
          <a:p>
            <a:endParaRPr lang="en-GB" sz="15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7D7B666-D5E6-48CE-B26A-FB5E5C34A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325601"/>
            <a:ext cx="2286920" cy="39080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6EE670A-A41A-44AD-BC1C-2090365EB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4394539"/>
            <a:ext cx="2286920" cy="2029724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671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UK online gaming revenue statistics 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28206"/>
            <a:ext cx="10515600" cy="4748757"/>
          </a:xfrm>
        </p:spPr>
        <p:txBody>
          <a:bodyPr>
            <a:normAutofit fontScale="92500"/>
          </a:bodyPr>
          <a:lstStyle/>
          <a:p>
            <a:r>
              <a:rPr lang="en-GB" dirty="0"/>
              <a:t>Revenue for online gaming in the UK is over £21 billion (2022). </a:t>
            </a:r>
          </a:p>
          <a:p>
            <a:r>
              <a:rPr lang="en-GB" dirty="0"/>
              <a:t>Between 2022 and 2027, the annual growth rate is forecast to reach almost 7%, resulting in an expected market value of £29.4 billion by 2027. 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In 2021, the UK video game market was around £7.16 billion—up nearly 2% from 2020.</a:t>
            </a:r>
          </a:p>
          <a:p>
            <a:r>
              <a:rPr lang="en-GB" dirty="0"/>
              <a:t>Game hardware sales in 2021 totalled £2.66 billion—a 17.4% increase from the previous year. </a:t>
            </a:r>
          </a:p>
          <a:p>
            <a:r>
              <a:rPr lang="en-GB" dirty="0"/>
              <a:t>The main cause of this was the sale of console hardware, which rose by almost a third (32.9%) from 2020, to reach a record high of £1.13 billion. </a:t>
            </a:r>
          </a:p>
          <a:p>
            <a:r>
              <a:rPr lang="en-GB" dirty="0"/>
              <a:t>This was driven largely by 2021 being the first full calendar year for Sony’s PS5 and Microsoft’s Xbox Series consoles. </a:t>
            </a:r>
          </a:p>
          <a:p>
            <a:r>
              <a:rPr lang="en-GB" dirty="0"/>
              <a:t>There was also substantial growth in Virtual Reality (VR) hardware sales, generating around £183 million in revenue—nearly 42% more than 2020 sales. 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0291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Gaming disorder – addicted to gaming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https://www.youtube.com/watch?v=WhqJpFtBGqc</a:t>
            </a:r>
            <a:endParaRPr lang="en-GB" dirty="0"/>
          </a:p>
          <a:p>
            <a:endParaRPr lang="en-GB" dirty="0"/>
          </a:p>
          <a:p>
            <a:r>
              <a:rPr lang="en-GB" dirty="0"/>
              <a:t>2-11mins</a:t>
            </a:r>
          </a:p>
        </p:txBody>
      </p:sp>
    </p:spTree>
    <p:extLst>
      <p:ext uri="{BB962C8B-B14F-4D97-AF65-F5344CB8AC3E}">
        <p14:creationId xmlns:p14="http://schemas.microsoft.com/office/powerpoint/2010/main" val="1017772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Problems caused by excessive gaming…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Task:</a:t>
            </a:r>
          </a:p>
          <a:p>
            <a:r>
              <a:rPr lang="en-GB" dirty="0"/>
              <a:t>What are the issues?</a:t>
            </a:r>
          </a:p>
        </p:txBody>
      </p:sp>
    </p:spTree>
    <p:extLst>
      <p:ext uri="{BB962C8B-B14F-4D97-AF65-F5344CB8AC3E}">
        <p14:creationId xmlns:p14="http://schemas.microsoft.com/office/powerpoint/2010/main" val="901252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Allison, von </a:t>
            </a:r>
            <a:r>
              <a:rPr lang="en-GB" dirty="0" err="1"/>
              <a:t>Wahlde</a:t>
            </a:r>
            <a:r>
              <a:rPr lang="en-GB" dirty="0"/>
              <a:t>, Shockley and </a:t>
            </a:r>
            <a:r>
              <a:rPr lang="en-GB" dirty="0" err="1"/>
              <a:t>Gabbard</a:t>
            </a:r>
            <a:br>
              <a:rPr lang="en-GB" dirty="0"/>
            </a:br>
            <a:r>
              <a:rPr lang="en-GB" dirty="0"/>
              <a:t>(2006)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– N = 1 male adolescent playing computer games excessively (age = 18)</a:t>
            </a:r>
            <a:br>
              <a:rPr lang="en-GB" dirty="0"/>
            </a:br>
            <a:r>
              <a:rPr lang="en-GB" dirty="0"/>
              <a:t>– Participant underwent multidisciplinary assessment for 3 days at a psychiatric clinic</a:t>
            </a:r>
          </a:p>
          <a:p>
            <a:r>
              <a:rPr lang="en-GB" dirty="0"/>
              <a:t>Addiction criteria, symptoms and</a:t>
            </a:r>
            <a:br>
              <a:rPr lang="en-GB" dirty="0"/>
            </a:br>
            <a:r>
              <a:rPr lang="en-GB" dirty="0"/>
              <a:t>prevalence</a:t>
            </a:r>
          </a:p>
          <a:p>
            <a:r>
              <a:rPr lang="en-GB" dirty="0"/>
              <a:t>“Game addiction”</a:t>
            </a:r>
            <a:br>
              <a:rPr lang="en-GB" dirty="0"/>
            </a:br>
            <a:r>
              <a:rPr lang="en-GB" dirty="0"/>
              <a:t>– No specific diagnostic tool used</a:t>
            </a:r>
            <a:br>
              <a:rPr lang="en-GB" dirty="0"/>
            </a:br>
            <a:r>
              <a:rPr lang="en-GB" dirty="0"/>
              <a:t>– 12–16 h gameplay/day</a:t>
            </a:r>
            <a:br>
              <a:rPr lang="en-GB" dirty="0"/>
            </a:br>
            <a:r>
              <a:rPr lang="en-GB" dirty="0"/>
              <a:t>– No sleep, limited real-life social contacts</a:t>
            </a:r>
            <a:br>
              <a:rPr lang="en-GB" dirty="0"/>
            </a:br>
            <a:r>
              <a:rPr lang="en-GB" dirty="0"/>
              <a:t>– Escapism motivation, obsession with gaming</a:t>
            </a:r>
            <a:br>
              <a:rPr lang="en-GB" dirty="0"/>
            </a:br>
            <a:r>
              <a:rPr lang="en-GB" dirty="0"/>
              <a:t>– Symptoms: gaming “overshadowed” participant’s life, continuously missed classes at school, diminished energy, poor concentration, fatigue, muscle tension</a:t>
            </a:r>
          </a:p>
        </p:txBody>
      </p:sp>
    </p:spTree>
    <p:extLst>
      <p:ext uri="{BB962C8B-B14F-4D97-AF65-F5344CB8AC3E}">
        <p14:creationId xmlns:p14="http://schemas.microsoft.com/office/powerpoint/2010/main" val="4181684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Batthyány</a:t>
            </a:r>
            <a:r>
              <a:rPr lang="en-GB" dirty="0"/>
              <a:t>, Müller, </a:t>
            </a:r>
            <a:r>
              <a:rPr lang="en-GB" dirty="0" err="1"/>
              <a:t>Benker</a:t>
            </a:r>
            <a:r>
              <a:rPr lang="en-GB" dirty="0"/>
              <a:t> and </a:t>
            </a:r>
            <a:r>
              <a:rPr lang="en-GB" dirty="0" err="1"/>
              <a:t>Wölfling</a:t>
            </a:r>
            <a:br>
              <a:rPr lang="en-GB" dirty="0"/>
            </a:br>
            <a:r>
              <a:rPr lang="en-GB" dirty="0"/>
              <a:t>(2009)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 = 1,231 students (grades 3–5 - primary/lower secondary age) in Vienna (46% female)</a:t>
            </a:r>
            <a:br>
              <a:rPr lang="en-GB" dirty="0"/>
            </a:br>
            <a:r>
              <a:rPr lang="en-GB" dirty="0"/>
              <a:t>– Survey</a:t>
            </a:r>
          </a:p>
          <a:p>
            <a:r>
              <a:rPr lang="en-GB" dirty="0"/>
              <a:t>Assessment of Computer Game Addiction in Children – Revised (CSVK-R)</a:t>
            </a:r>
            <a:br>
              <a:rPr lang="en-GB" dirty="0"/>
            </a:br>
            <a:r>
              <a:rPr lang="en-GB" dirty="0"/>
              <a:t>(</a:t>
            </a:r>
            <a:r>
              <a:rPr lang="en-GB" dirty="0" err="1"/>
              <a:t>Thalemann</a:t>
            </a:r>
            <a:r>
              <a:rPr lang="en-GB" dirty="0"/>
              <a:t>, Albrecht &amp; </a:t>
            </a:r>
            <a:r>
              <a:rPr lang="en-GB" dirty="0" err="1"/>
              <a:t>Grüsser</a:t>
            </a:r>
            <a:r>
              <a:rPr lang="en-GB" dirty="0"/>
              <a:t>, 2004)</a:t>
            </a:r>
          </a:p>
          <a:p>
            <a:r>
              <a:rPr lang="en-GB" dirty="0"/>
              <a:t>“Excessive computer game play” found in 12% (n = 1,068; 10% abusive, 3% dependent behaviour)</a:t>
            </a:r>
            <a:br>
              <a:rPr lang="en-GB" dirty="0"/>
            </a:br>
            <a:r>
              <a:rPr lang="en-GB" dirty="0"/>
              <a:t>– Based on criteria of substance dependence (DSM IV-TR and ICD-10)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5496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Bear, </a:t>
            </a:r>
            <a:r>
              <a:rPr lang="en-GB" dirty="0" err="1"/>
              <a:t>Bogusz</a:t>
            </a:r>
            <a:r>
              <a:rPr lang="en-GB" dirty="0"/>
              <a:t> and Green (2011)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 = 102 adolescents (age range = 11–17 years) from out-patient psychiatric clinics in Canada</a:t>
            </a:r>
            <a:br>
              <a:rPr lang="en-GB" dirty="0"/>
            </a:br>
            <a:r>
              <a:rPr lang="en-GB" dirty="0"/>
              <a:t>– Surveys completed by children and their parents</a:t>
            </a:r>
          </a:p>
          <a:p>
            <a:r>
              <a:rPr lang="en-GB" dirty="0"/>
              <a:t>Addiction score significantly correlated with:</a:t>
            </a:r>
          </a:p>
          <a:p>
            <a:pPr lvl="1"/>
            <a:r>
              <a:rPr lang="en-GB" dirty="0"/>
              <a:t>Higher difficulties, </a:t>
            </a:r>
          </a:p>
          <a:p>
            <a:pPr lvl="1"/>
            <a:r>
              <a:rPr lang="en-GB" dirty="0"/>
              <a:t>Less prosocial behaviour in both child and parent reports i.e., positive correlations with emotional, conduct, and peer problems, and hyperactivity</a:t>
            </a:r>
          </a:p>
          <a:p>
            <a:pPr lvl="1"/>
            <a:r>
              <a:rPr lang="en-GB" dirty="0"/>
              <a:t>Negative correlation with prosocial behaviour, and functional impairment (i.e., family, learning, life skills, self-concept, and social activity) </a:t>
            </a:r>
          </a:p>
          <a:p>
            <a:pPr lvl="1"/>
            <a:r>
              <a:rPr lang="en-GB" dirty="0"/>
              <a:t>Fights with parents over video games, getting little sleep, being late for school, decrease in social contacts, neglect of self-care, relying on friends for homework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342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Choo, Gentile, Sim, Li, </a:t>
            </a:r>
            <a:r>
              <a:rPr lang="en-GB" dirty="0" err="1"/>
              <a:t>Khoo</a:t>
            </a:r>
            <a:r>
              <a:rPr lang="en-GB" dirty="0"/>
              <a:t> and </a:t>
            </a:r>
            <a:r>
              <a:rPr lang="en-GB" dirty="0" err="1"/>
              <a:t>Liau</a:t>
            </a:r>
            <a:r>
              <a:rPr lang="en-GB" dirty="0"/>
              <a:t> (2010)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N = 2,998 primary and secondary school children in Singapore (73% males; mean age = 11 years, SD = 2 years)</a:t>
            </a:r>
            <a:br>
              <a:rPr lang="en-GB" dirty="0"/>
            </a:br>
            <a:r>
              <a:rPr lang="en-GB" dirty="0"/>
              <a:t>– Survey questionnaire</a:t>
            </a:r>
          </a:p>
          <a:p>
            <a:r>
              <a:rPr lang="en-GB" dirty="0"/>
              <a:t>Prevalence of pathological gaming:</a:t>
            </a:r>
            <a:br>
              <a:rPr lang="en-GB" dirty="0"/>
            </a:br>
            <a:r>
              <a:rPr lang="en-GB" dirty="0"/>
              <a:t>8.7% (12.6% boys, 4.7% girls)</a:t>
            </a:r>
            <a:br>
              <a:rPr lang="en-GB" dirty="0"/>
            </a:br>
            <a:r>
              <a:rPr lang="en-GB" dirty="0"/>
              <a:t>– Compared to non-pathological gamers, pathological gamers </a:t>
            </a:r>
          </a:p>
          <a:p>
            <a:pPr lvl="1"/>
            <a:r>
              <a:rPr lang="en-GB" dirty="0"/>
              <a:t>Play 2× more, </a:t>
            </a:r>
          </a:p>
          <a:p>
            <a:pPr lvl="1"/>
            <a:r>
              <a:rPr lang="en-GB" dirty="0"/>
              <a:t>Significantly more likely to have video-game system in bedroom,</a:t>
            </a:r>
          </a:p>
          <a:p>
            <a:pPr lvl="1"/>
            <a:r>
              <a:rPr lang="en-GB" dirty="0"/>
              <a:t>Receive poorer grades, </a:t>
            </a:r>
          </a:p>
          <a:p>
            <a:pPr lvl="1"/>
            <a:r>
              <a:rPr lang="en-GB" dirty="0"/>
              <a:t>More impulse control problems, </a:t>
            </a:r>
          </a:p>
          <a:p>
            <a:pPr lvl="1"/>
            <a:r>
              <a:rPr lang="en-GB" dirty="0"/>
              <a:t>Poorer social competence, </a:t>
            </a:r>
          </a:p>
          <a:p>
            <a:pPr lvl="1"/>
            <a:r>
              <a:rPr lang="en-GB" dirty="0"/>
              <a:t>Greater hostile cognitions, </a:t>
            </a:r>
          </a:p>
          <a:p>
            <a:pPr lvl="1"/>
            <a:r>
              <a:rPr lang="en-GB" dirty="0"/>
              <a:t>More video-gaming related problems.</a:t>
            </a:r>
          </a:p>
        </p:txBody>
      </p:sp>
    </p:spTree>
    <p:extLst>
      <p:ext uri="{BB962C8B-B14F-4D97-AF65-F5344CB8AC3E}">
        <p14:creationId xmlns:p14="http://schemas.microsoft.com/office/powerpoint/2010/main" val="2833558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17673"/>
            <a:ext cx="10515600" cy="1325563"/>
          </a:xfrm>
        </p:spPr>
        <p:txBody>
          <a:bodyPr/>
          <a:lstStyle/>
          <a:p>
            <a:r>
              <a:rPr lang="en-GB" dirty="0"/>
              <a:t>Links to gambling…Loot boxes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45141"/>
          </a:xfrm>
        </p:spPr>
        <p:txBody>
          <a:bodyPr>
            <a:normAutofit fontScale="77500" lnSpcReduction="20000"/>
          </a:bodyPr>
          <a:lstStyle/>
          <a:p>
            <a:pPr marL="0" indent="0" fontAlgn="base">
              <a:buNone/>
            </a:pPr>
            <a:r>
              <a:rPr lang="en-GB" dirty="0"/>
              <a:t>What are these, and why are they a problem?</a:t>
            </a:r>
          </a:p>
          <a:p>
            <a:pPr marL="0" indent="0" fontAlgn="base">
              <a:buNone/>
            </a:pPr>
            <a:endParaRPr lang="en-GB" dirty="0"/>
          </a:p>
          <a:p>
            <a:pPr marL="0" indent="0" fontAlgn="base">
              <a:buNone/>
            </a:pPr>
            <a:r>
              <a:rPr lang="en-GB" dirty="0"/>
              <a:t>Loot boxes are rewards within computer games that can be bought with virtual currencies or real-world money. </a:t>
            </a:r>
          </a:p>
          <a:p>
            <a:pPr marL="0" indent="0" fontAlgn="base">
              <a:buNone/>
            </a:pPr>
            <a:r>
              <a:rPr lang="en-GB" dirty="0"/>
              <a:t>Concerns have been raised about whether they encourage gambling-like behaviours, particularly among children. </a:t>
            </a:r>
          </a:p>
          <a:p>
            <a:pPr marL="0" indent="0" fontAlgn="base">
              <a:buNone/>
            </a:pPr>
            <a:r>
              <a:rPr lang="en-GB" dirty="0"/>
              <a:t>In July 2022, Boris Johnson’s government published its response to a consultation on loot boxes. It decided not to legislate to bring loot boxes within the scope of the Gambling Act 2005.</a:t>
            </a:r>
          </a:p>
          <a:p>
            <a:pPr marL="0" indent="0" fontAlgn="base">
              <a:buNone/>
            </a:pPr>
            <a:endParaRPr lang="en-GB" dirty="0"/>
          </a:p>
          <a:p>
            <a:pPr marL="0" indent="0" fontAlgn="base">
              <a:buNone/>
            </a:pPr>
            <a:r>
              <a:rPr lang="en-GB" dirty="0"/>
              <a:t>Look into this issue in pairs / small groups…</a:t>
            </a:r>
            <a:br>
              <a:rPr lang="en-GB" dirty="0"/>
            </a:br>
            <a:endParaRPr lang="en-GB" dirty="0"/>
          </a:p>
          <a:p>
            <a:pPr fontAlgn="base"/>
            <a:r>
              <a:rPr lang="en-GB" dirty="0">
                <a:hlinkClick r:id="rId2"/>
              </a:rPr>
              <a:t>https://www.theguardian.com/society/2022/jul/17/uk-will-not-ban-video-games-loot-boxes-despite-problem-gambling-findings</a:t>
            </a:r>
            <a:br>
              <a:rPr lang="en-GB" dirty="0"/>
            </a:br>
            <a:br>
              <a:rPr lang="en-GB" dirty="0"/>
            </a:br>
            <a:endParaRPr lang="en-GB" dirty="0"/>
          </a:p>
          <a:p>
            <a:pPr fontAlgn="base"/>
            <a:r>
              <a:rPr lang="en-GB" dirty="0">
                <a:hlinkClick r:id="rId3"/>
              </a:rPr>
              <a:t>https://metro.co.uk/2022/06/01/fifa-22-loot-boxes-condemned-for-needing-11500-to-get-just-one-card-16748412/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9501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42298-CCA1-FFA5-95E4-53E59D801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8721" y="711340"/>
            <a:ext cx="9720072" cy="1499616"/>
          </a:xfrm>
        </p:spPr>
        <p:txBody>
          <a:bodyPr>
            <a:normAutofit fontScale="90000"/>
          </a:bodyPr>
          <a:lstStyle/>
          <a:p>
            <a:r>
              <a:rPr lang="en-GB" sz="2800" b="1" i="0" dirty="0">
                <a:solidFill>
                  <a:srgbClr val="0B0C0C"/>
                </a:solidFill>
                <a:effectLst/>
                <a:latin typeface="GDS Transport"/>
              </a:rPr>
              <a:t>Loot boxes in video games: update on improvements to industry-led protections – Dept for Culture, Media and Sport.</a:t>
            </a:r>
            <a:br>
              <a:rPr lang="en-GB" sz="2800" b="1" i="0" dirty="0">
                <a:solidFill>
                  <a:srgbClr val="0B0C0C"/>
                </a:solidFill>
                <a:effectLst/>
                <a:latin typeface="GDS Transport"/>
              </a:rPr>
            </a:br>
            <a:r>
              <a:rPr lang="en-GB" sz="2800" b="1" i="0" dirty="0">
                <a:solidFill>
                  <a:srgbClr val="0B0C0C"/>
                </a:solidFill>
                <a:effectLst/>
                <a:latin typeface="GDS Transport"/>
              </a:rPr>
              <a:t>18</a:t>
            </a:r>
            <a:r>
              <a:rPr lang="en-GB" sz="2800" b="1" i="0" baseline="30000" dirty="0">
                <a:solidFill>
                  <a:srgbClr val="0B0C0C"/>
                </a:solidFill>
                <a:effectLst/>
                <a:latin typeface="GDS Transport"/>
              </a:rPr>
              <a:t>th</a:t>
            </a:r>
            <a:r>
              <a:rPr lang="en-GB" sz="2800" b="1" i="0" dirty="0">
                <a:solidFill>
                  <a:srgbClr val="0B0C0C"/>
                </a:solidFill>
                <a:effectLst/>
                <a:latin typeface="GDS Transport"/>
              </a:rPr>
              <a:t> July, 2023.</a:t>
            </a:r>
            <a:br>
              <a:rPr lang="en-GB" b="1" i="0" dirty="0">
                <a:solidFill>
                  <a:srgbClr val="0B0C0C"/>
                </a:solidFill>
                <a:effectLst/>
                <a:latin typeface="GDS Transport"/>
              </a:rPr>
            </a:br>
            <a:br>
              <a:rPr lang="en-GB" b="1" i="0" dirty="0">
                <a:solidFill>
                  <a:srgbClr val="0B0C0C"/>
                </a:solidFill>
                <a:effectLst/>
                <a:latin typeface="GDS Transport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4C4919-D620-023A-B58B-39CB5FC911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The government undertook an extensive call for evidence on loot boxes, and published its response in July 2022. This </a:t>
            </a:r>
            <a:r>
              <a:rPr lang="en-GB" b="1" i="0" dirty="0">
                <a:solidFill>
                  <a:srgbClr val="0B0C0C"/>
                </a:solidFill>
                <a:effectLst/>
                <a:latin typeface="GDS Transport"/>
              </a:rPr>
              <a:t>found an association between loot box purchases and problem gambling, but evidence has not established whether a causal relationship exists</a:t>
            </a: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. In response the government set out its view that: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purchases of loot boxes should be unavailable to all children and young people unless and until they are enabled by a parent or guardian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all players should have access to, and be aware of, spending controls and transparent information to support safe and responsible gameplay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better evidence and research, enabled by improved access to data, should be developed to inform future policy making on loot boxes and video games more broadly</a:t>
            </a:r>
          </a:p>
          <a:p>
            <a:br>
              <a:rPr lang="en-GB" dirty="0"/>
            </a:br>
            <a:r>
              <a:rPr lang="en-GB" sz="3500" b="1" dirty="0"/>
              <a:t>Correlation not causation???</a:t>
            </a:r>
            <a:endParaRPr lang="en-US" sz="3500" b="1" dirty="0"/>
          </a:p>
        </p:txBody>
      </p:sp>
    </p:spTree>
    <p:extLst>
      <p:ext uri="{BB962C8B-B14F-4D97-AF65-F5344CB8AC3E}">
        <p14:creationId xmlns:p14="http://schemas.microsoft.com/office/powerpoint/2010/main" val="1959124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Young gaming addicts can now get NHS treatment - so what are the warning signs to look out for?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Video</a:t>
            </a:r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https://www.itv.com/news/2019-10-08/young-gaming-addicts-can-now-get-nhs-treatment-so-what-are-the-warning-signs-to-look-out-for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What is the way forward for this issue?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8385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Technology used in a positive way…</a:t>
            </a:r>
            <a:br>
              <a:rPr lang="en-GB" dirty="0"/>
            </a:br>
            <a:r>
              <a:rPr lang="en-GB" dirty="0"/>
              <a:t>Exergaming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5011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Technology used in a positive way…</a:t>
            </a:r>
            <a:br>
              <a:rPr lang="en-GB" dirty="0"/>
            </a:br>
            <a:r>
              <a:rPr lang="en-GB" dirty="0"/>
              <a:t>Exergaming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292532"/>
            <a:ext cx="5189856" cy="416705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Example of an exergaming facility within a community.</a:t>
            </a:r>
            <a:endParaRPr lang="en-GB" dirty="0"/>
          </a:p>
          <a:p>
            <a:r>
              <a:rPr lang="en-GB" dirty="0">
                <a:hlinkClick r:id="rId2" tooltip="Example of an exergaming facility within a community."/>
              </a:rPr>
              <a:t>https://www.youtube.com/watch?v=K-Oy3IGTj9Q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Myths of Exergaming interview - EDUCA 2021 (Researchers from Finland - with subtitles)</a:t>
            </a:r>
          </a:p>
          <a:p>
            <a:r>
              <a:rPr lang="en-GB" dirty="0">
                <a:hlinkClick r:id="rId3"/>
              </a:rPr>
              <a:t>https://www.youtube.com/watch?v=izNXUzAqca8</a:t>
            </a:r>
            <a:endParaRPr lang="en-GB" dirty="0"/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MIRA Rehab | NHS</a:t>
            </a:r>
          </a:p>
          <a:p>
            <a:r>
              <a:rPr lang="en-GB" dirty="0">
                <a:hlinkClick r:id="rId4"/>
              </a:rPr>
              <a:t>https://www.youtube.com/watch?v=Qv_NChcS29Q</a:t>
            </a:r>
            <a:endParaRPr lang="en-GB" dirty="0"/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sz="4600" dirty="0"/>
              <a:t>Thoughts on this?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4"/>
          </p:nvPr>
        </p:nvPicPr>
        <p:blipFill>
          <a:blip r:embed="rId5"/>
          <a:stretch>
            <a:fillRect/>
          </a:stretch>
        </p:blipFill>
        <p:spPr>
          <a:xfrm>
            <a:off x="6242503" y="1991994"/>
            <a:ext cx="5194300" cy="385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682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Fitness apps – gamification of exercise?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out there?</a:t>
            </a:r>
          </a:p>
          <a:p>
            <a:r>
              <a:rPr lang="en-GB" dirty="0"/>
              <a:t>Do you use any of these?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09423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5A188-A400-7B40-26F5-A75B12958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Safety Act 2026 – changes?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2AE2AE-39FC-AAFF-1C3B-E7D4BDF787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did this bring in terms of changes / protections for under 18’s?</a:t>
            </a:r>
          </a:p>
        </p:txBody>
      </p:sp>
    </p:spTree>
    <p:extLst>
      <p:ext uri="{BB962C8B-B14F-4D97-AF65-F5344CB8AC3E}">
        <p14:creationId xmlns:p14="http://schemas.microsoft.com/office/powerpoint/2010/main" val="16158510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137</TotalTime>
  <Words>1261</Words>
  <Application>Microsoft Macintosh PowerPoint</Application>
  <PresentationFormat>Widescreen</PresentationFormat>
  <Paragraphs>90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GDS Transport</vt:lpstr>
      <vt:lpstr>Tw Cen MT</vt:lpstr>
      <vt:lpstr>Tw Cen MT Condensed</vt:lpstr>
      <vt:lpstr>Wingdings 3</vt:lpstr>
      <vt:lpstr>Integral</vt:lpstr>
      <vt:lpstr>Online gaming - children and adolescents</vt:lpstr>
      <vt:lpstr>Prevalence of gaming</vt:lpstr>
      <vt:lpstr>UK online gaming revenue statistics  </vt:lpstr>
      <vt:lpstr>Gaming disorder – addicted to gaming</vt:lpstr>
      <vt:lpstr>Problems caused by excessive gaming…</vt:lpstr>
      <vt:lpstr>Allison, von Wahlde, Shockley and Gabbard (2006)</vt:lpstr>
      <vt:lpstr>Batthyány, Müller, Benker and Wölfling (2009)</vt:lpstr>
      <vt:lpstr>Bear, Bogusz and Green (2011)</vt:lpstr>
      <vt:lpstr>Choo, Gentile, Sim, Li, Khoo and Liau (2010)</vt:lpstr>
      <vt:lpstr>Links to gambling…Loot boxes </vt:lpstr>
      <vt:lpstr>Loot boxes in video games: update on improvements to industry-led protections – Dept for Culture, Media and Sport. 18th July, 2023.  </vt:lpstr>
      <vt:lpstr>Young gaming addicts can now get NHS treatment - so what are the warning signs to look out for? </vt:lpstr>
      <vt:lpstr>Technology used in a positive way… Exergaming</vt:lpstr>
      <vt:lpstr>Technology used in a positive way… Exergaming</vt:lpstr>
      <vt:lpstr>Fitness apps – gamification of exercise?</vt:lpstr>
      <vt:lpstr>Online Safety Act 2026 – changes?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gaming - children and adolescents</dc:title>
  <dc:creator>Administrator</dc:creator>
  <cp:lastModifiedBy>Alison Connaughton</cp:lastModifiedBy>
  <cp:revision>12</cp:revision>
  <dcterms:created xsi:type="dcterms:W3CDTF">2022-11-30T20:10:57Z</dcterms:created>
  <dcterms:modified xsi:type="dcterms:W3CDTF">2026-09-08T15:44:57Z</dcterms:modified>
</cp:coreProperties>
</file>