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66" r:id="rId4"/>
    <p:sldId id="258" r:id="rId5"/>
    <p:sldId id="261" r:id="rId6"/>
    <p:sldId id="259" r:id="rId7"/>
    <p:sldId id="260" r:id="rId8"/>
    <p:sldId id="262" r:id="rId9"/>
    <p:sldId id="263" r:id="rId10"/>
    <p:sldId id="264" r:id="rId11"/>
    <p:sldId id="265" r:id="rId12"/>
    <p:sldId id="267"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2588ED-BA6E-867F-2C42-E5EE7E0C5376}" v="56" dt="2021-02-23T09:34:01.583"/>
    <p1510:client id="{63BC701B-32D6-D9AA-9CBA-3FEAE5FB0FCD}" v="2329" dt="2021-02-22T17:25:19.853"/>
    <p1510:client id="{A7E281D7-1FDB-4423-A125-2946B6BD98CB}" v="37" dt="2021-02-22T13:29:37.327"/>
    <p1510:client id="{C949C329-C9EE-FCD2-87F9-F779DA05CD0E}" v="577" dt="2021-02-22T15:43:12.0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8" y="2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5C3B8E-D551-44A8-86B3-91DF5E493A02}" type="doc">
      <dgm:prSet loTypeId="urn:microsoft.com/office/officeart/2016/7/layout/ChevronBlockProcess" loCatId="process" qsTypeId="urn:microsoft.com/office/officeart/2005/8/quickstyle/simple2" qsCatId="simple" csTypeId="urn:microsoft.com/office/officeart/2005/8/colors/accent3_2" csCatId="accent3" phldr="1"/>
      <dgm:spPr/>
      <dgm:t>
        <a:bodyPr/>
        <a:lstStyle/>
        <a:p>
          <a:endParaRPr lang="en-US"/>
        </a:p>
      </dgm:t>
    </dgm:pt>
    <dgm:pt modelId="{12ECD561-3DDA-4339-A0FB-4D4E23A40C33}">
      <dgm:prSet/>
      <dgm:spPr>
        <a:solidFill>
          <a:schemeClr val="accent1">
            <a:lumMod val="75000"/>
          </a:schemeClr>
        </a:solidFill>
        <a:ln>
          <a:noFill/>
        </a:ln>
      </dgm:spPr>
      <dgm:t>
        <a:bodyPr/>
        <a:lstStyle/>
        <a:p>
          <a:pPr rtl="0"/>
          <a:r>
            <a:rPr lang="en-US" dirty="0">
              <a:latin typeface="Franklin Gothic Demi Cond"/>
            </a:rPr>
            <a:t>Introduction (up to 15% of Word count)</a:t>
          </a:r>
          <a:endParaRPr lang="en-US" dirty="0"/>
        </a:p>
      </dgm:t>
    </dgm:pt>
    <dgm:pt modelId="{60DCCB75-45EB-47C6-94A1-94B27FCC8637}" type="parTrans" cxnId="{11850DAF-81D0-4D0F-8DA3-41F4796319E4}">
      <dgm:prSet/>
      <dgm:spPr/>
      <dgm:t>
        <a:bodyPr/>
        <a:lstStyle/>
        <a:p>
          <a:endParaRPr lang="en-US"/>
        </a:p>
      </dgm:t>
    </dgm:pt>
    <dgm:pt modelId="{6CB615D6-747F-4B62-84A6-C892895334F1}" type="sibTrans" cxnId="{11850DAF-81D0-4D0F-8DA3-41F4796319E4}">
      <dgm:prSet/>
      <dgm:spPr/>
      <dgm:t>
        <a:bodyPr/>
        <a:lstStyle/>
        <a:p>
          <a:endParaRPr lang="en-US"/>
        </a:p>
      </dgm:t>
    </dgm:pt>
    <dgm:pt modelId="{3CA2F77E-105C-4A2A-A7ED-4AEBB90E9F89}">
      <dgm:prSet custT="1"/>
      <dgm:spPr>
        <a:solidFill>
          <a:schemeClr val="accent1">
            <a:lumMod val="60000"/>
            <a:lumOff val="40000"/>
            <a:alpha val="90000"/>
          </a:schemeClr>
        </a:solidFill>
        <a:ln>
          <a:noFill/>
        </a:ln>
      </dgm:spPr>
      <dgm:t>
        <a:bodyPr/>
        <a:lstStyle/>
        <a:p>
          <a:r>
            <a:rPr lang="en-GB" sz="1800" dirty="0"/>
            <a:t>An introduction to your chosen leader and their achievements in the world of business. </a:t>
          </a:r>
          <a:endParaRPr lang="en-US" sz="1800" dirty="0">
            <a:solidFill>
              <a:schemeClr val="accent1">
                <a:lumMod val="50000"/>
              </a:schemeClr>
            </a:solidFill>
          </a:endParaRPr>
        </a:p>
      </dgm:t>
    </dgm:pt>
    <dgm:pt modelId="{EAE5C2A0-4800-4ADC-B298-B18AE4915DE8}" type="parTrans" cxnId="{0F26703E-5C72-4291-B531-0477431EAF95}">
      <dgm:prSet/>
      <dgm:spPr/>
      <dgm:t>
        <a:bodyPr/>
        <a:lstStyle/>
        <a:p>
          <a:endParaRPr lang="en-US"/>
        </a:p>
      </dgm:t>
    </dgm:pt>
    <dgm:pt modelId="{13B6BDF0-AD0E-418C-AFFF-2DEEF88C3D18}" type="sibTrans" cxnId="{0F26703E-5C72-4291-B531-0477431EAF95}">
      <dgm:prSet/>
      <dgm:spPr/>
      <dgm:t>
        <a:bodyPr/>
        <a:lstStyle/>
        <a:p>
          <a:endParaRPr lang="en-US"/>
        </a:p>
      </dgm:t>
    </dgm:pt>
    <dgm:pt modelId="{ED5F5F48-A694-4063-84AE-7BBF03B6473B}">
      <dgm:prSet/>
      <dgm:spPr>
        <a:solidFill>
          <a:schemeClr val="bg2">
            <a:lumMod val="50000"/>
          </a:schemeClr>
        </a:solidFill>
        <a:ln>
          <a:noFill/>
        </a:ln>
      </dgm:spPr>
      <dgm:t>
        <a:bodyPr/>
        <a:lstStyle/>
        <a:p>
          <a:pPr rtl="0"/>
          <a:r>
            <a:rPr lang="en-US" dirty="0"/>
            <a:t>Main Body</a:t>
          </a:r>
          <a:r>
            <a:rPr lang="en-US" dirty="0">
              <a:latin typeface="Franklin Gothic Demi Cond"/>
            </a:rPr>
            <a:t> (70% - 80% of word count)</a:t>
          </a:r>
          <a:endParaRPr lang="en-US" dirty="0"/>
        </a:p>
      </dgm:t>
    </dgm:pt>
    <dgm:pt modelId="{314D4780-8160-40E1-907E-9803C159DC60}" type="parTrans" cxnId="{E39B97F3-1B8D-4FAD-BC4F-C5C6BEE48426}">
      <dgm:prSet/>
      <dgm:spPr/>
      <dgm:t>
        <a:bodyPr/>
        <a:lstStyle/>
        <a:p>
          <a:endParaRPr lang="en-US"/>
        </a:p>
      </dgm:t>
    </dgm:pt>
    <dgm:pt modelId="{9D6574AA-015E-4065-B9B4-50E304CE399A}" type="sibTrans" cxnId="{E39B97F3-1B8D-4FAD-BC4F-C5C6BEE48426}">
      <dgm:prSet/>
      <dgm:spPr/>
      <dgm:t>
        <a:bodyPr/>
        <a:lstStyle/>
        <a:p>
          <a:endParaRPr lang="en-US"/>
        </a:p>
      </dgm:t>
    </dgm:pt>
    <dgm:pt modelId="{89CCDC52-A9F5-497B-BC74-486641B631BF}">
      <dgm:prSet custT="1"/>
      <dgm:spPr>
        <a:solidFill>
          <a:schemeClr val="bg2">
            <a:lumMod val="75000"/>
            <a:alpha val="90000"/>
          </a:schemeClr>
        </a:solidFill>
        <a:ln>
          <a:noFill/>
        </a:ln>
      </dgm:spPr>
      <dgm:t>
        <a:bodyPr/>
        <a:lstStyle/>
        <a:p>
          <a:r>
            <a:rPr lang="en-GB" sz="1600" dirty="0"/>
            <a:t>A critical evaluation of their leadership approach in dealing with complexity.</a:t>
          </a:r>
          <a:endParaRPr lang="en-US" sz="1600" dirty="0">
            <a:solidFill>
              <a:schemeClr val="bg2">
                <a:lumMod val="25000"/>
              </a:schemeClr>
            </a:solidFill>
          </a:endParaRPr>
        </a:p>
      </dgm:t>
    </dgm:pt>
    <dgm:pt modelId="{ECDD1ED9-49F5-4E58-8C27-D8D04BD28B1C}" type="parTrans" cxnId="{B9E75C83-E877-41DB-80E3-9FA3C9C09A1C}">
      <dgm:prSet/>
      <dgm:spPr/>
      <dgm:t>
        <a:bodyPr/>
        <a:lstStyle/>
        <a:p>
          <a:endParaRPr lang="en-US"/>
        </a:p>
      </dgm:t>
    </dgm:pt>
    <dgm:pt modelId="{188B27DB-04F0-4A7B-8379-E7BB62B41A9B}" type="sibTrans" cxnId="{B9E75C83-E877-41DB-80E3-9FA3C9C09A1C}">
      <dgm:prSet/>
      <dgm:spPr/>
      <dgm:t>
        <a:bodyPr/>
        <a:lstStyle/>
        <a:p>
          <a:endParaRPr lang="en-US"/>
        </a:p>
      </dgm:t>
    </dgm:pt>
    <dgm:pt modelId="{C7557302-1080-4062-BD53-01E638709AF7}">
      <dgm:prSet/>
      <dgm:spPr>
        <a:solidFill>
          <a:schemeClr val="accent1">
            <a:lumMod val="75000"/>
          </a:schemeClr>
        </a:solidFill>
        <a:ln>
          <a:noFill/>
        </a:ln>
      </dgm:spPr>
      <dgm:t>
        <a:bodyPr/>
        <a:lstStyle/>
        <a:p>
          <a:pPr rtl="0"/>
          <a:r>
            <a:rPr lang="en-US" dirty="0"/>
            <a:t>Conclusion</a:t>
          </a:r>
          <a:r>
            <a:rPr lang="en-US" dirty="0">
              <a:latin typeface="Franklin Gothic Demi Cond"/>
            </a:rPr>
            <a:t> (</a:t>
          </a:r>
          <a:r>
            <a:rPr lang="en-US" dirty="0"/>
            <a:t>up to 15% of Word count</a:t>
          </a:r>
          <a:r>
            <a:rPr lang="en-US" dirty="0">
              <a:latin typeface="Franklin Gothic Demi Cond"/>
            </a:rPr>
            <a:t>)</a:t>
          </a:r>
          <a:endParaRPr lang="en-US" dirty="0"/>
        </a:p>
      </dgm:t>
    </dgm:pt>
    <dgm:pt modelId="{188D5F10-8B90-4246-817F-E72689340F4D}" type="parTrans" cxnId="{FEEBB089-D007-44F7-B807-D6A765E629F4}">
      <dgm:prSet/>
      <dgm:spPr/>
      <dgm:t>
        <a:bodyPr/>
        <a:lstStyle/>
        <a:p>
          <a:endParaRPr lang="en-US"/>
        </a:p>
      </dgm:t>
    </dgm:pt>
    <dgm:pt modelId="{017F8823-34DA-4B51-A8F1-48B3B268E68C}" type="sibTrans" cxnId="{FEEBB089-D007-44F7-B807-D6A765E629F4}">
      <dgm:prSet/>
      <dgm:spPr/>
      <dgm:t>
        <a:bodyPr/>
        <a:lstStyle/>
        <a:p>
          <a:endParaRPr lang="en-US"/>
        </a:p>
      </dgm:t>
    </dgm:pt>
    <dgm:pt modelId="{CBF64D08-516B-4BE9-8175-9E0DCD16CF40}">
      <dgm:prSet custT="1"/>
      <dgm:spPr>
        <a:solidFill>
          <a:schemeClr val="accent1">
            <a:lumMod val="60000"/>
            <a:lumOff val="40000"/>
            <a:alpha val="90000"/>
          </a:schemeClr>
        </a:solidFill>
        <a:ln>
          <a:noFill/>
        </a:ln>
      </dgm:spPr>
      <dgm:t>
        <a:bodyPr/>
        <a:lstStyle/>
        <a:p>
          <a:r>
            <a:rPr lang="en-GB" sz="1800" dirty="0"/>
            <a:t>A conclusion as to whether the leadership approach adopted is appropriate to foster innovation, adaption and high performance.</a:t>
          </a:r>
          <a:endParaRPr lang="en-US" sz="1800" dirty="0">
            <a:solidFill>
              <a:schemeClr val="accent1">
                <a:lumMod val="50000"/>
              </a:schemeClr>
            </a:solidFill>
          </a:endParaRPr>
        </a:p>
      </dgm:t>
    </dgm:pt>
    <dgm:pt modelId="{DADF6020-CDC3-4402-AD9B-276C3FF76494}" type="parTrans" cxnId="{55AE650D-A026-41AA-B2C6-5FB096179349}">
      <dgm:prSet/>
      <dgm:spPr/>
      <dgm:t>
        <a:bodyPr/>
        <a:lstStyle/>
        <a:p>
          <a:endParaRPr lang="en-US"/>
        </a:p>
      </dgm:t>
    </dgm:pt>
    <dgm:pt modelId="{BB911DA0-67F2-46CD-B3CF-E0FD00B232CE}" type="sibTrans" cxnId="{55AE650D-A026-41AA-B2C6-5FB096179349}">
      <dgm:prSet/>
      <dgm:spPr/>
      <dgm:t>
        <a:bodyPr/>
        <a:lstStyle/>
        <a:p>
          <a:endParaRPr lang="en-US"/>
        </a:p>
      </dgm:t>
    </dgm:pt>
    <dgm:pt modelId="{CCE50155-B6B6-4817-A08D-2E3D633227AF}">
      <dgm:prSet custT="1"/>
      <dgm:spPr/>
      <dgm:t>
        <a:bodyPr/>
        <a:lstStyle/>
        <a:p>
          <a:r>
            <a:rPr lang="en-GB" sz="1600" dirty="0"/>
            <a:t>The leadership characteristics demonstrated in respect to how they encourage/discourage innovation, adaption and high performance. You should provide specific examples of their behaviour from your search of the literature. </a:t>
          </a:r>
        </a:p>
      </dgm:t>
    </dgm:pt>
    <dgm:pt modelId="{301E63B4-91E5-4BDE-A425-A0B4C468CDD4}" type="parTrans" cxnId="{760DBED8-1878-4413-97B3-0D3F5779A8FC}">
      <dgm:prSet/>
      <dgm:spPr/>
      <dgm:t>
        <a:bodyPr/>
        <a:lstStyle/>
        <a:p>
          <a:endParaRPr lang="en-US"/>
        </a:p>
      </dgm:t>
    </dgm:pt>
    <dgm:pt modelId="{86195BBD-8047-4599-A892-1476B694FDF2}" type="sibTrans" cxnId="{760DBED8-1878-4413-97B3-0D3F5779A8FC}">
      <dgm:prSet/>
      <dgm:spPr/>
      <dgm:t>
        <a:bodyPr/>
        <a:lstStyle/>
        <a:p>
          <a:endParaRPr lang="en-US"/>
        </a:p>
      </dgm:t>
    </dgm:pt>
    <dgm:pt modelId="{51F9EF3C-8813-4492-8A7D-FD746D8E576F}">
      <dgm:prSet custT="1"/>
      <dgm:spPr/>
      <dgm:t>
        <a:bodyPr/>
        <a:lstStyle/>
        <a:p>
          <a:r>
            <a:rPr lang="en-GB" sz="1800" dirty="0"/>
            <a:t>Consideration of the complex operating environment in which they lead and the major contributors to this complexity in their industry. </a:t>
          </a:r>
        </a:p>
      </dgm:t>
    </dgm:pt>
    <dgm:pt modelId="{D97BE07B-C6DD-4BDE-9BE3-1ECC92953715}" type="parTrans" cxnId="{F0F69D36-6A5F-4F78-9AF8-4F99A82AA2E1}">
      <dgm:prSet/>
      <dgm:spPr/>
      <dgm:t>
        <a:bodyPr/>
        <a:lstStyle/>
        <a:p>
          <a:endParaRPr lang="en-US"/>
        </a:p>
      </dgm:t>
    </dgm:pt>
    <dgm:pt modelId="{20063B9E-4FAA-492B-A83B-2F6BAEAFBAD5}" type="sibTrans" cxnId="{F0F69D36-6A5F-4F78-9AF8-4F99A82AA2E1}">
      <dgm:prSet/>
      <dgm:spPr/>
      <dgm:t>
        <a:bodyPr/>
        <a:lstStyle/>
        <a:p>
          <a:endParaRPr lang="en-US"/>
        </a:p>
      </dgm:t>
    </dgm:pt>
    <dgm:pt modelId="{A93611B4-68FB-4C20-AE18-A6DA7DD7A6CC}" type="pres">
      <dgm:prSet presAssocID="{345C3B8E-D551-44A8-86B3-91DF5E493A02}" presName="Name0" presStyleCnt="0">
        <dgm:presLayoutVars>
          <dgm:dir/>
          <dgm:animLvl val="lvl"/>
          <dgm:resizeHandles val="exact"/>
        </dgm:presLayoutVars>
      </dgm:prSet>
      <dgm:spPr/>
    </dgm:pt>
    <dgm:pt modelId="{DDDCE34F-716E-46FF-A549-FD150BD31572}" type="pres">
      <dgm:prSet presAssocID="{12ECD561-3DDA-4339-A0FB-4D4E23A40C33}" presName="composite" presStyleCnt="0"/>
      <dgm:spPr/>
    </dgm:pt>
    <dgm:pt modelId="{0F1AF0E8-20FE-4BE9-A3F8-03BE091D397F}" type="pres">
      <dgm:prSet presAssocID="{12ECD561-3DDA-4339-A0FB-4D4E23A40C33}" presName="parTx" presStyleLbl="alignNode1" presStyleIdx="0" presStyleCnt="3">
        <dgm:presLayoutVars>
          <dgm:chMax val="0"/>
          <dgm:chPref val="0"/>
        </dgm:presLayoutVars>
      </dgm:prSet>
      <dgm:spPr/>
    </dgm:pt>
    <dgm:pt modelId="{C933D86E-FF98-47AF-BBE6-FF943C26F2E5}" type="pres">
      <dgm:prSet presAssocID="{12ECD561-3DDA-4339-A0FB-4D4E23A40C33}" presName="desTx" presStyleLbl="alignAccFollowNode1" presStyleIdx="0" presStyleCnt="3">
        <dgm:presLayoutVars/>
      </dgm:prSet>
      <dgm:spPr/>
    </dgm:pt>
    <dgm:pt modelId="{3BB6C0E6-6BBC-48CD-827B-AE4C5F6371E7}" type="pres">
      <dgm:prSet presAssocID="{6CB615D6-747F-4B62-84A6-C892895334F1}" presName="space" presStyleCnt="0"/>
      <dgm:spPr/>
    </dgm:pt>
    <dgm:pt modelId="{AE393141-17BC-494F-B9A3-CAC58B36C989}" type="pres">
      <dgm:prSet presAssocID="{ED5F5F48-A694-4063-84AE-7BBF03B6473B}" presName="composite" presStyleCnt="0"/>
      <dgm:spPr/>
    </dgm:pt>
    <dgm:pt modelId="{4C51B959-D888-4E7E-850B-D41D6FF95010}" type="pres">
      <dgm:prSet presAssocID="{ED5F5F48-A694-4063-84AE-7BBF03B6473B}" presName="parTx" presStyleLbl="alignNode1" presStyleIdx="1" presStyleCnt="3">
        <dgm:presLayoutVars>
          <dgm:chMax val="0"/>
          <dgm:chPref val="0"/>
        </dgm:presLayoutVars>
      </dgm:prSet>
      <dgm:spPr/>
    </dgm:pt>
    <dgm:pt modelId="{FDDBB08E-3151-4A8F-907C-572DAA80C5C0}" type="pres">
      <dgm:prSet presAssocID="{ED5F5F48-A694-4063-84AE-7BBF03B6473B}" presName="desTx" presStyleLbl="alignAccFollowNode1" presStyleIdx="1" presStyleCnt="3">
        <dgm:presLayoutVars/>
      </dgm:prSet>
      <dgm:spPr/>
    </dgm:pt>
    <dgm:pt modelId="{DB644952-7523-4511-9B9B-95D40F3D73E8}" type="pres">
      <dgm:prSet presAssocID="{9D6574AA-015E-4065-B9B4-50E304CE399A}" presName="space" presStyleCnt="0"/>
      <dgm:spPr/>
    </dgm:pt>
    <dgm:pt modelId="{C9C9D221-CB77-442E-A1E6-CB1316EFEBC7}" type="pres">
      <dgm:prSet presAssocID="{C7557302-1080-4062-BD53-01E638709AF7}" presName="composite" presStyleCnt="0"/>
      <dgm:spPr/>
    </dgm:pt>
    <dgm:pt modelId="{58E7B49B-9E8B-44CA-A002-7DC671DDC7D1}" type="pres">
      <dgm:prSet presAssocID="{C7557302-1080-4062-BD53-01E638709AF7}" presName="parTx" presStyleLbl="alignNode1" presStyleIdx="2" presStyleCnt="3">
        <dgm:presLayoutVars>
          <dgm:chMax val="0"/>
          <dgm:chPref val="0"/>
        </dgm:presLayoutVars>
      </dgm:prSet>
      <dgm:spPr/>
    </dgm:pt>
    <dgm:pt modelId="{E3E31A9B-7B4B-4E18-A0D7-2CB184BAEA72}" type="pres">
      <dgm:prSet presAssocID="{C7557302-1080-4062-BD53-01E638709AF7}" presName="desTx" presStyleLbl="alignAccFollowNode1" presStyleIdx="2" presStyleCnt="3">
        <dgm:presLayoutVars/>
      </dgm:prSet>
      <dgm:spPr/>
    </dgm:pt>
  </dgm:ptLst>
  <dgm:cxnLst>
    <dgm:cxn modelId="{55AE650D-A026-41AA-B2C6-5FB096179349}" srcId="{C7557302-1080-4062-BD53-01E638709AF7}" destId="{CBF64D08-516B-4BE9-8175-9E0DCD16CF40}" srcOrd="0" destOrd="0" parTransId="{DADF6020-CDC3-4402-AD9B-276C3FF76494}" sibTransId="{BB911DA0-67F2-46CD-B3CF-E0FD00B232CE}"/>
    <dgm:cxn modelId="{A28CD31F-F2DE-4495-BD36-E743E671F239}" type="presOf" srcId="{89CCDC52-A9F5-497B-BC74-486641B631BF}" destId="{FDDBB08E-3151-4A8F-907C-572DAA80C5C0}" srcOrd="0" destOrd="0" presId="urn:microsoft.com/office/officeart/2016/7/layout/ChevronBlockProcess"/>
    <dgm:cxn modelId="{6CFA4634-0953-4ECC-9742-701F4CDEC037}" type="presOf" srcId="{CBF64D08-516B-4BE9-8175-9E0DCD16CF40}" destId="{E3E31A9B-7B4B-4E18-A0D7-2CB184BAEA72}" srcOrd="0" destOrd="0" presId="urn:microsoft.com/office/officeart/2016/7/layout/ChevronBlockProcess"/>
    <dgm:cxn modelId="{F0F69D36-6A5F-4F78-9AF8-4F99A82AA2E1}" srcId="{12ECD561-3DDA-4339-A0FB-4D4E23A40C33}" destId="{51F9EF3C-8813-4492-8A7D-FD746D8E576F}" srcOrd="1" destOrd="0" parTransId="{D97BE07B-C6DD-4BDE-9BE3-1ECC92953715}" sibTransId="{20063B9E-4FAA-492B-A83B-2F6BAEAFBAD5}"/>
    <dgm:cxn modelId="{B420B639-E592-45EC-AD4B-E9CE9F8ED754}" type="presOf" srcId="{ED5F5F48-A694-4063-84AE-7BBF03B6473B}" destId="{4C51B959-D888-4E7E-850B-D41D6FF95010}" srcOrd="0" destOrd="0" presId="urn:microsoft.com/office/officeart/2016/7/layout/ChevronBlockProcess"/>
    <dgm:cxn modelId="{0F26703E-5C72-4291-B531-0477431EAF95}" srcId="{12ECD561-3DDA-4339-A0FB-4D4E23A40C33}" destId="{3CA2F77E-105C-4A2A-A7ED-4AEBB90E9F89}" srcOrd="0" destOrd="0" parTransId="{EAE5C2A0-4800-4ADC-B298-B18AE4915DE8}" sibTransId="{13B6BDF0-AD0E-418C-AFFF-2DEEF88C3D18}"/>
    <dgm:cxn modelId="{89B50E60-9984-4011-B6A6-F0D22D290021}" type="presOf" srcId="{345C3B8E-D551-44A8-86B3-91DF5E493A02}" destId="{A93611B4-68FB-4C20-AE18-A6DA7DD7A6CC}" srcOrd="0" destOrd="0" presId="urn:microsoft.com/office/officeart/2016/7/layout/ChevronBlockProcess"/>
    <dgm:cxn modelId="{4E14DF64-4BD8-402D-B61E-060711886FCF}" type="presOf" srcId="{51F9EF3C-8813-4492-8A7D-FD746D8E576F}" destId="{C933D86E-FF98-47AF-BBE6-FF943C26F2E5}" srcOrd="0" destOrd="1" presId="urn:microsoft.com/office/officeart/2016/7/layout/ChevronBlockProcess"/>
    <dgm:cxn modelId="{B9E75C83-E877-41DB-80E3-9FA3C9C09A1C}" srcId="{ED5F5F48-A694-4063-84AE-7BBF03B6473B}" destId="{89CCDC52-A9F5-497B-BC74-486641B631BF}" srcOrd="0" destOrd="0" parTransId="{ECDD1ED9-49F5-4E58-8C27-D8D04BD28B1C}" sibTransId="{188B27DB-04F0-4A7B-8379-E7BB62B41A9B}"/>
    <dgm:cxn modelId="{FEEBB089-D007-44F7-B807-D6A765E629F4}" srcId="{345C3B8E-D551-44A8-86B3-91DF5E493A02}" destId="{C7557302-1080-4062-BD53-01E638709AF7}" srcOrd="2" destOrd="0" parTransId="{188D5F10-8B90-4246-817F-E72689340F4D}" sibTransId="{017F8823-34DA-4B51-A8F1-48B3B268E68C}"/>
    <dgm:cxn modelId="{D18AE8A5-FAEF-4AEF-BE99-AD4FA9AF06F0}" type="presOf" srcId="{12ECD561-3DDA-4339-A0FB-4D4E23A40C33}" destId="{0F1AF0E8-20FE-4BE9-A3F8-03BE091D397F}" srcOrd="0" destOrd="0" presId="urn:microsoft.com/office/officeart/2016/7/layout/ChevronBlockProcess"/>
    <dgm:cxn modelId="{11850DAF-81D0-4D0F-8DA3-41F4796319E4}" srcId="{345C3B8E-D551-44A8-86B3-91DF5E493A02}" destId="{12ECD561-3DDA-4339-A0FB-4D4E23A40C33}" srcOrd="0" destOrd="0" parTransId="{60DCCB75-45EB-47C6-94A1-94B27FCC8637}" sibTransId="{6CB615D6-747F-4B62-84A6-C892895334F1}"/>
    <dgm:cxn modelId="{4526B3BB-9805-4A2B-B75C-6570D63BF126}" type="presOf" srcId="{C7557302-1080-4062-BD53-01E638709AF7}" destId="{58E7B49B-9E8B-44CA-A002-7DC671DDC7D1}" srcOrd="0" destOrd="0" presId="urn:microsoft.com/office/officeart/2016/7/layout/ChevronBlockProcess"/>
    <dgm:cxn modelId="{FCC7B3BF-92DC-4FF4-9A2A-1662128D5836}" type="presOf" srcId="{3CA2F77E-105C-4A2A-A7ED-4AEBB90E9F89}" destId="{C933D86E-FF98-47AF-BBE6-FF943C26F2E5}" srcOrd="0" destOrd="0" presId="urn:microsoft.com/office/officeart/2016/7/layout/ChevronBlockProcess"/>
    <dgm:cxn modelId="{3DEFD1C4-0F58-4719-B699-2F5683BD37FD}" type="presOf" srcId="{CCE50155-B6B6-4817-A08D-2E3D633227AF}" destId="{FDDBB08E-3151-4A8F-907C-572DAA80C5C0}" srcOrd="0" destOrd="1" presId="urn:microsoft.com/office/officeart/2016/7/layout/ChevronBlockProcess"/>
    <dgm:cxn modelId="{760DBED8-1878-4413-97B3-0D3F5779A8FC}" srcId="{ED5F5F48-A694-4063-84AE-7BBF03B6473B}" destId="{CCE50155-B6B6-4817-A08D-2E3D633227AF}" srcOrd="1" destOrd="0" parTransId="{301E63B4-91E5-4BDE-A425-A0B4C468CDD4}" sibTransId="{86195BBD-8047-4599-A892-1476B694FDF2}"/>
    <dgm:cxn modelId="{E39B97F3-1B8D-4FAD-BC4F-C5C6BEE48426}" srcId="{345C3B8E-D551-44A8-86B3-91DF5E493A02}" destId="{ED5F5F48-A694-4063-84AE-7BBF03B6473B}" srcOrd="1" destOrd="0" parTransId="{314D4780-8160-40E1-907E-9803C159DC60}" sibTransId="{9D6574AA-015E-4065-B9B4-50E304CE399A}"/>
    <dgm:cxn modelId="{6B5BB591-5B16-4C1D-A047-C7CC25728F16}" type="presParOf" srcId="{A93611B4-68FB-4C20-AE18-A6DA7DD7A6CC}" destId="{DDDCE34F-716E-46FF-A549-FD150BD31572}" srcOrd="0" destOrd="0" presId="urn:microsoft.com/office/officeart/2016/7/layout/ChevronBlockProcess"/>
    <dgm:cxn modelId="{EE3D2285-BAD8-4359-81E6-43DF146721F0}" type="presParOf" srcId="{DDDCE34F-716E-46FF-A549-FD150BD31572}" destId="{0F1AF0E8-20FE-4BE9-A3F8-03BE091D397F}" srcOrd="0" destOrd="0" presId="urn:microsoft.com/office/officeart/2016/7/layout/ChevronBlockProcess"/>
    <dgm:cxn modelId="{54525A5D-0827-4ED0-A7B8-CC2BE282C060}" type="presParOf" srcId="{DDDCE34F-716E-46FF-A549-FD150BD31572}" destId="{C933D86E-FF98-47AF-BBE6-FF943C26F2E5}" srcOrd="1" destOrd="0" presId="urn:microsoft.com/office/officeart/2016/7/layout/ChevronBlockProcess"/>
    <dgm:cxn modelId="{05722E69-C0DC-490F-8322-B35B4D88C3B0}" type="presParOf" srcId="{A93611B4-68FB-4C20-AE18-A6DA7DD7A6CC}" destId="{3BB6C0E6-6BBC-48CD-827B-AE4C5F6371E7}" srcOrd="1" destOrd="0" presId="urn:microsoft.com/office/officeart/2016/7/layout/ChevronBlockProcess"/>
    <dgm:cxn modelId="{CFE428AA-4CF6-4035-B7C6-D9C1CF6E74F5}" type="presParOf" srcId="{A93611B4-68FB-4C20-AE18-A6DA7DD7A6CC}" destId="{AE393141-17BC-494F-B9A3-CAC58B36C989}" srcOrd="2" destOrd="0" presId="urn:microsoft.com/office/officeart/2016/7/layout/ChevronBlockProcess"/>
    <dgm:cxn modelId="{5D71186D-2945-45D2-9705-961D09E2C83E}" type="presParOf" srcId="{AE393141-17BC-494F-B9A3-CAC58B36C989}" destId="{4C51B959-D888-4E7E-850B-D41D6FF95010}" srcOrd="0" destOrd="0" presId="urn:microsoft.com/office/officeart/2016/7/layout/ChevronBlockProcess"/>
    <dgm:cxn modelId="{E9AAC7D8-D256-4F87-BB75-1A42CB8CF159}" type="presParOf" srcId="{AE393141-17BC-494F-B9A3-CAC58B36C989}" destId="{FDDBB08E-3151-4A8F-907C-572DAA80C5C0}" srcOrd="1" destOrd="0" presId="urn:microsoft.com/office/officeart/2016/7/layout/ChevronBlockProcess"/>
    <dgm:cxn modelId="{8F597385-9F71-4582-A75B-C4723B3A8FFA}" type="presParOf" srcId="{A93611B4-68FB-4C20-AE18-A6DA7DD7A6CC}" destId="{DB644952-7523-4511-9B9B-95D40F3D73E8}" srcOrd="3" destOrd="0" presId="urn:microsoft.com/office/officeart/2016/7/layout/ChevronBlockProcess"/>
    <dgm:cxn modelId="{5CEF0A39-E0A2-44AD-9740-0403BC9652DC}" type="presParOf" srcId="{A93611B4-68FB-4C20-AE18-A6DA7DD7A6CC}" destId="{C9C9D221-CB77-442E-A1E6-CB1316EFEBC7}" srcOrd="4" destOrd="0" presId="urn:microsoft.com/office/officeart/2016/7/layout/ChevronBlockProcess"/>
    <dgm:cxn modelId="{1FB3C8A4-B73A-4211-B075-8B5F6AEF0BE2}" type="presParOf" srcId="{C9C9D221-CB77-442E-A1E6-CB1316EFEBC7}" destId="{58E7B49B-9E8B-44CA-A002-7DC671DDC7D1}" srcOrd="0" destOrd="0" presId="urn:microsoft.com/office/officeart/2016/7/layout/ChevronBlockProcess"/>
    <dgm:cxn modelId="{460C6AD1-772A-4056-9F4C-18647F744EBB}" type="presParOf" srcId="{C9C9D221-CB77-442E-A1E6-CB1316EFEBC7}" destId="{E3E31A9B-7B4B-4E18-A0D7-2CB184BAEA72}" srcOrd="1" destOrd="0" presId="urn:microsoft.com/office/officeart/2016/7/layout/ChevronBlock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1AF0E8-20FE-4BE9-A3F8-03BE091D397F}">
      <dsp:nvSpPr>
        <dsp:cNvPr id="0" name=""/>
        <dsp:cNvSpPr/>
      </dsp:nvSpPr>
      <dsp:spPr>
        <a:xfrm>
          <a:off x="3627" y="495"/>
          <a:ext cx="3377299" cy="1013189"/>
        </a:xfrm>
        <a:prstGeom prst="chevron">
          <a:avLst>
            <a:gd name="adj" fmla="val 30000"/>
          </a:avLst>
        </a:prstGeom>
        <a:solidFill>
          <a:schemeClr val="accent1">
            <a:lumMod val="75000"/>
          </a:schemeClr>
        </a:solidFill>
        <a:ln w="12700" cap="flat" cmpd="sng" algn="ctr">
          <a:no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101" tIns="125101" rIns="125101" bIns="125101"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Franklin Gothic Demi Cond"/>
            </a:rPr>
            <a:t>Introduction (up to 15% of Word count)</a:t>
          </a:r>
          <a:endParaRPr lang="en-US" sz="2300" kern="1200" dirty="0"/>
        </a:p>
      </dsp:txBody>
      <dsp:txXfrm>
        <a:off x="307584" y="495"/>
        <a:ext cx="2769385" cy="1013189"/>
      </dsp:txXfrm>
    </dsp:sp>
    <dsp:sp modelId="{C933D86E-FF98-47AF-BBE6-FF943C26F2E5}">
      <dsp:nvSpPr>
        <dsp:cNvPr id="0" name=""/>
        <dsp:cNvSpPr/>
      </dsp:nvSpPr>
      <dsp:spPr>
        <a:xfrm>
          <a:off x="3627" y="1013684"/>
          <a:ext cx="3073342" cy="3250045"/>
        </a:xfrm>
        <a:prstGeom prst="rect">
          <a:avLst/>
        </a:prstGeom>
        <a:solidFill>
          <a:schemeClr val="accent1">
            <a:lumMod val="60000"/>
            <a:lumOff val="40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2862" tIns="242862" rIns="242862" bIns="485725" numCol="1" spcCol="1270" anchor="t" anchorCtr="0">
          <a:noAutofit/>
        </a:bodyPr>
        <a:lstStyle/>
        <a:p>
          <a:pPr marL="0" lvl="0" indent="0" algn="l" defTabSz="800100">
            <a:lnSpc>
              <a:spcPct val="90000"/>
            </a:lnSpc>
            <a:spcBef>
              <a:spcPct val="0"/>
            </a:spcBef>
            <a:spcAft>
              <a:spcPct val="35000"/>
            </a:spcAft>
            <a:buNone/>
          </a:pPr>
          <a:r>
            <a:rPr lang="en-GB" sz="1800" kern="1200" dirty="0"/>
            <a:t>An introduction to your chosen leader and their achievements in the world of business. </a:t>
          </a:r>
          <a:endParaRPr lang="en-US" sz="1800" kern="1200" dirty="0">
            <a:solidFill>
              <a:schemeClr val="accent1">
                <a:lumMod val="50000"/>
              </a:schemeClr>
            </a:solidFill>
          </a:endParaRPr>
        </a:p>
        <a:p>
          <a:pPr marL="0" lvl="0" indent="0" algn="l" defTabSz="800100">
            <a:lnSpc>
              <a:spcPct val="90000"/>
            </a:lnSpc>
            <a:spcBef>
              <a:spcPct val="0"/>
            </a:spcBef>
            <a:spcAft>
              <a:spcPct val="35000"/>
            </a:spcAft>
            <a:buNone/>
          </a:pPr>
          <a:r>
            <a:rPr lang="en-GB" sz="1800" kern="1200" dirty="0"/>
            <a:t>Consideration of the complex operating environment in which they lead and the major contributors to this complexity in their industry. </a:t>
          </a:r>
        </a:p>
      </dsp:txBody>
      <dsp:txXfrm>
        <a:off x="3627" y="1013684"/>
        <a:ext cx="3073342" cy="3250045"/>
      </dsp:txXfrm>
    </dsp:sp>
    <dsp:sp modelId="{4C51B959-D888-4E7E-850B-D41D6FF95010}">
      <dsp:nvSpPr>
        <dsp:cNvPr id="0" name=""/>
        <dsp:cNvSpPr/>
      </dsp:nvSpPr>
      <dsp:spPr>
        <a:xfrm>
          <a:off x="3330732" y="495"/>
          <a:ext cx="3377299" cy="1013189"/>
        </a:xfrm>
        <a:prstGeom prst="chevron">
          <a:avLst>
            <a:gd name="adj" fmla="val 30000"/>
          </a:avLst>
        </a:prstGeom>
        <a:solidFill>
          <a:schemeClr val="bg2">
            <a:lumMod val="50000"/>
          </a:schemeClr>
        </a:solidFill>
        <a:ln w="12700" cap="flat" cmpd="sng" algn="ctr">
          <a:no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101" tIns="125101" rIns="125101" bIns="125101" numCol="1" spcCol="1270" anchor="ctr" anchorCtr="0">
          <a:noAutofit/>
        </a:bodyPr>
        <a:lstStyle/>
        <a:p>
          <a:pPr marL="0" lvl="0" indent="0" algn="ctr" defTabSz="1022350" rtl="0">
            <a:lnSpc>
              <a:spcPct val="90000"/>
            </a:lnSpc>
            <a:spcBef>
              <a:spcPct val="0"/>
            </a:spcBef>
            <a:spcAft>
              <a:spcPct val="35000"/>
            </a:spcAft>
            <a:buNone/>
          </a:pPr>
          <a:r>
            <a:rPr lang="en-US" sz="2300" kern="1200" dirty="0"/>
            <a:t>Main Body</a:t>
          </a:r>
          <a:r>
            <a:rPr lang="en-US" sz="2300" kern="1200" dirty="0">
              <a:latin typeface="Franklin Gothic Demi Cond"/>
            </a:rPr>
            <a:t> (70% - 80% of word count)</a:t>
          </a:r>
          <a:endParaRPr lang="en-US" sz="2300" kern="1200" dirty="0"/>
        </a:p>
      </dsp:txBody>
      <dsp:txXfrm>
        <a:off x="3634689" y="495"/>
        <a:ext cx="2769385" cy="1013189"/>
      </dsp:txXfrm>
    </dsp:sp>
    <dsp:sp modelId="{FDDBB08E-3151-4A8F-907C-572DAA80C5C0}">
      <dsp:nvSpPr>
        <dsp:cNvPr id="0" name=""/>
        <dsp:cNvSpPr/>
      </dsp:nvSpPr>
      <dsp:spPr>
        <a:xfrm>
          <a:off x="3330732" y="1013684"/>
          <a:ext cx="3073342" cy="3250045"/>
        </a:xfrm>
        <a:prstGeom prst="rect">
          <a:avLst/>
        </a:prstGeom>
        <a:solidFill>
          <a:schemeClr val="bg2">
            <a:lumMod val="75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2862" tIns="242862" rIns="242862" bIns="485725" numCol="1" spcCol="1270" anchor="t" anchorCtr="0">
          <a:noAutofit/>
        </a:bodyPr>
        <a:lstStyle/>
        <a:p>
          <a:pPr marL="0" lvl="0" indent="0" algn="l" defTabSz="711200">
            <a:lnSpc>
              <a:spcPct val="90000"/>
            </a:lnSpc>
            <a:spcBef>
              <a:spcPct val="0"/>
            </a:spcBef>
            <a:spcAft>
              <a:spcPct val="35000"/>
            </a:spcAft>
            <a:buNone/>
          </a:pPr>
          <a:r>
            <a:rPr lang="en-GB" sz="1600" kern="1200" dirty="0"/>
            <a:t>A critical evaluation of their leadership approach in dealing with complexity.</a:t>
          </a:r>
          <a:endParaRPr lang="en-US" sz="1600" kern="1200" dirty="0">
            <a:solidFill>
              <a:schemeClr val="bg2">
                <a:lumMod val="25000"/>
              </a:schemeClr>
            </a:solidFill>
          </a:endParaRPr>
        </a:p>
        <a:p>
          <a:pPr marL="0" lvl="0" indent="0" algn="l" defTabSz="711200">
            <a:lnSpc>
              <a:spcPct val="90000"/>
            </a:lnSpc>
            <a:spcBef>
              <a:spcPct val="0"/>
            </a:spcBef>
            <a:spcAft>
              <a:spcPct val="35000"/>
            </a:spcAft>
            <a:buNone/>
          </a:pPr>
          <a:r>
            <a:rPr lang="en-GB" sz="1600" kern="1200" dirty="0"/>
            <a:t>The leadership characteristics demonstrated in respect to how they encourage/discourage innovation, adaption and high performance. You should provide specific examples of their behaviour from your search of the literature. </a:t>
          </a:r>
        </a:p>
      </dsp:txBody>
      <dsp:txXfrm>
        <a:off x="3330732" y="1013684"/>
        <a:ext cx="3073342" cy="3250045"/>
      </dsp:txXfrm>
    </dsp:sp>
    <dsp:sp modelId="{58E7B49B-9E8B-44CA-A002-7DC671DDC7D1}">
      <dsp:nvSpPr>
        <dsp:cNvPr id="0" name=""/>
        <dsp:cNvSpPr/>
      </dsp:nvSpPr>
      <dsp:spPr>
        <a:xfrm>
          <a:off x="6657837" y="495"/>
          <a:ext cx="3377299" cy="1013189"/>
        </a:xfrm>
        <a:prstGeom prst="chevron">
          <a:avLst>
            <a:gd name="adj" fmla="val 30000"/>
          </a:avLst>
        </a:prstGeom>
        <a:solidFill>
          <a:schemeClr val="accent1">
            <a:lumMod val="75000"/>
          </a:schemeClr>
        </a:solidFill>
        <a:ln w="12700" cap="flat" cmpd="sng" algn="ctr">
          <a:no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101" tIns="125101" rIns="125101" bIns="125101" numCol="1" spcCol="1270" anchor="ctr" anchorCtr="0">
          <a:noAutofit/>
        </a:bodyPr>
        <a:lstStyle/>
        <a:p>
          <a:pPr marL="0" lvl="0" indent="0" algn="ctr" defTabSz="1022350" rtl="0">
            <a:lnSpc>
              <a:spcPct val="90000"/>
            </a:lnSpc>
            <a:spcBef>
              <a:spcPct val="0"/>
            </a:spcBef>
            <a:spcAft>
              <a:spcPct val="35000"/>
            </a:spcAft>
            <a:buNone/>
          </a:pPr>
          <a:r>
            <a:rPr lang="en-US" sz="2300" kern="1200" dirty="0"/>
            <a:t>Conclusion</a:t>
          </a:r>
          <a:r>
            <a:rPr lang="en-US" sz="2300" kern="1200" dirty="0">
              <a:latin typeface="Franklin Gothic Demi Cond"/>
            </a:rPr>
            <a:t> (</a:t>
          </a:r>
          <a:r>
            <a:rPr lang="en-US" sz="2300" kern="1200" dirty="0"/>
            <a:t>up to 15% of Word count</a:t>
          </a:r>
          <a:r>
            <a:rPr lang="en-US" sz="2300" kern="1200" dirty="0">
              <a:latin typeface="Franklin Gothic Demi Cond"/>
            </a:rPr>
            <a:t>)</a:t>
          </a:r>
          <a:endParaRPr lang="en-US" sz="2300" kern="1200" dirty="0"/>
        </a:p>
      </dsp:txBody>
      <dsp:txXfrm>
        <a:off x="6961794" y="495"/>
        <a:ext cx="2769385" cy="1013189"/>
      </dsp:txXfrm>
    </dsp:sp>
    <dsp:sp modelId="{E3E31A9B-7B4B-4E18-A0D7-2CB184BAEA72}">
      <dsp:nvSpPr>
        <dsp:cNvPr id="0" name=""/>
        <dsp:cNvSpPr/>
      </dsp:nvSpPr>
      <dsp:spPr>
        <a:xfrm>
          <a:off x="6657837" y="1013684"/>
          <a:ext cx="3073342" cy="3250045"/>
        </a:xfrm>
        <a:prstGeom prst="rect">
          <a:avLst/>
        </a:prstGeom>
        <a:solidFill>
          <a:schemeClr val="accent1">
            <a:lumMod val="60000"/>
            <a:lumOff val="40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2862" tIns="242862" rIns="242862" bIns="485725" numCol="1" spcCol="1270" anchor="t" anchorCtr="0">
          <a:noAutofit/>
        </a:bodyPr>
        <a:lstStyle/>
        <a:p>
          <a:pPr marL="0" lvl="0" indent="0" algn="l" defTabSz="800100">
            <a:lnSpc>
              <a:spcPct val="90000"/>
            </a:lnSpc>
            <a:spcBef>
              <a:spcPct val="0"/>
            </a:spcBef>
            <a:spcAft>
              <a:spcPct val="35000"/>
            </a:spcAft>
            <a:buNone/>
          </a:pPr>
          <a:r>
            <a:rPr lang="en-GB" sz="1800" kern="1200" dirty="0"/>
            <a:t>A conclusion as to whether the leadership approach adopted is appropriate to foster innovation, adaption and high performance.</a:t>
          </a:r>
          <a:endParaRPr lang="en-US" sz="1800" kern="1200" dirty="0">
            <a:solidFill>
              <a:schemeClr val="accent1">
                <a:lumMod val="50000"/>
              </a:schemeClr>
            </a:solidFill>
          </a:endParaRPr>
        </a:p>
      </dsp:txBody>
      <dsp:txXfrm>
        <a:off x="6657837" y="1013684"/>
        <a:ext cx="3073342" cy="3250045"/>
      </dsp:txXfrm>
    </dsp:sp>
  </dsp:spTree>
</dsp:drawing>
</file>

<file path=ppt/diagrams/layout1.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2/24/2023</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0229061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2/24/2023</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119256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2/24/2023</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811843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2/24/2023</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690810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2/24/2023</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371628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2/24/2023</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733693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2/24/2023</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132054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2/24/2023</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727497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2/24/2023</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514627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2/24/2023</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0068572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2/24/2023</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757135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2/24/2023</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822168668"/>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50">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52">
            <a:extLst>
              <a:ext uri="{FF2B5EF4-FFF2-40B4-BE49-F238E27FC236}">
                <a16:creationId xmlns:a16="http://schemas.microsoft.com/office/drawing/2014/main" id="{9654BDA8-EE5D-4DC8-BA6E-A93D65016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8" y="736600"/>
            <a:ext cx="7534652" cy="53847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300814" y="1482634"/>
            <a:ext cx="5928018" cy="3046798"/>
          </a:xfrm>
        </p:spPr>
        <p:txBody>
          <a:bodyPr>
            <a:normAutofit/>
          </a:bodyPr>
          <a:lstStyle/>
          <a:p>
            <a:pPr algn="l"/>
            <a:r>
              <a:rPr lang="en-GB" sz="8100">
                <a:solidFill>
                  <a:schemeClr val="bg1"/>
                </a:solidFill>
                <a:cs typeface="Calibri Light"/>
              </a:rPr>
              <a:t>Assignment Guidance</a:t>
            </a:r>
            <a:endParaRPr lang="en-GB" sz="8100">
              <a:solidFill>
                <a:schemeClr val="bg1"/>
              </a:solidFill>
            </a:endParaRPr>
          </a:p>
        </p:txBody>
      </p:sp>
      <p:sp>
        <p:nvSpPr>
          <p:cNvPr id="3" name="Subtitle 2"/>
          <p:cNvSpPr>
            <a:spLocks noGrp="1"/>
          </p:cNvSpPr>
          <p:nvPr>
            <p:ph type="subTitle" idx="1"/>
          </p:nvPr>
        </p:nvSpPr>
        <p:spPr>
          <a:xfrm>
            <a:off x="5300814" y="4686300"/>
            <a:ext cx="5928018" cy="1057276"/>
          </a:xfrm>
        </p:spPr>
        <p:txBody>
          <a:bodyPr vert="horz" lIns="91440" tIns="45720" rIns="91440" bIns="45720" rtlCol="0">
            <a:normAutofit/>
          </a:bodyPr>
          <a:lstStyle/>
          <a:p>
            <a:pPr algn="l"/>
            <a:r>
              <a:rPr lang="en-GB" sz="3300">
                <a:cs typeface="Calibri"/>
              </a:rPr>
              <a:t>Leadership Case Study Essay</a:t>
            </a:r>
            <a:endParaRPr lang="en-GB" sz="3300"/>
          </a:p>
        </p:txBody>
      </p:sp>
      <p:pic>
        <p:nvPicPr>
          <p:cNvPr id="4" name="Picture 3" descr="White paper ships being led by a yellow ship">
            <a:extLst>
              <a:ext uri="{FF2B5EF4-FFF2-40B4-BE49-F238E27FC236}">
                <a16:creationId xmlns:a16="http://schemas.microsoft.com/office/drawing/2014/main" id="{2666FDDB-F357-4C8A-BB6A-0FC78C03E793}"/>
              </a:ext>
            </a:extLst>
          </p:cNvPr>
          <p:cNvPicPr>
            <a:picLocks noChangeAspect="1"/>
          </p:cNvPicPr>
          <p:nvPr/>
        </p:nvPicPr>
        <p:blipFill rotWithShape="1">
          <a:blip r:embed="rId2"/>
          <a:srcRect l="34923" r="7346" b="1"/>
          <a:stretch/>
        </p:blipFill>
        <p:spPr>
          <a:xfrm>
            <a:off x="20" y="736600"/>
            <a:ext cx="4657328" cy="5384798"/>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D0FE4-DAA8-4012-863A-80CAF952B3DF}"/>
              </a:ext>
            </a:extLst>
          </p:cNvPr>
          <p:cNvSpPr>
            <a:spLocks noGrp="1"/>
          </p:cNvSpPr>
          <p:nvPr>
            <p:ph type="title"/>
          </p:nvPr>
        </p:nvSpPr>
        <p:spPr/>
        <p:txBody>
          <a:bodyPr/>
          <a:lstStyle/>
          <a:p>
            <a:r>
              <a:rPr lang="en-GB" dirty="0"/>
              <a:t>Essay Structure</a:t>
            </a:r>
          </a:p>
        </p:txBody>
      </p:sp>
      <p:graphicFrame>
        <p:nvGraphicFramePr>
          <p:cNvPr id="4" name="Content Placeholder 4" descr="Smartart Placeholder">
            <a:extLst>
              <a:ext uri="{FF2B5EF4-FFF2-40B4-BE49-F238E27FC236}">
                <a16:creationId xmlns:a16="http://schemas.microsoft.com/office/drawing/2014/main" id="{9EB5073E-7A60-4DEF-A24C-D2D45CB4F8F1}"/>
              </a:ext>
            </a:extLst>
          </p:cNvPr>
          <p:cNvGraphicFramePr/>
          <p:nvPr>
            <p:extLst>
              <p:ext uri="{D42A27DB-BD31-4B8C-83A1-F6EECF244321}">
                <p14:modId xmlns:p14="http://schemas.microsoft.com/office/powerpoint/2010/main" val="2811036609"/>
              </p:ext>
            </p:extLst>
          </p:nvPr>
        </p:nvGraphicFramePr>
        <p:xfrm>
          <a:off x="1236133" y="2460601"/>
          <a:ext cx="10058400" cy="42642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9395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AA1A2-5B50-41A7-836A-F386BD10283E}"/>
              </a:ext>
            </a:extLst>
          </p:cNvPr>
          <p:cNvSpPr>
            <a:spLocks noGrp="1"/>
          </p:cNvSpPr>
          <p:nvPr>
            <p:ph type="title"/>
          </p:nvPr>
        </p:nvSpPr>
        <p:spPr/>
        <p:txBody>
          <a:bodyPr/>
          <a:lstStyle/>
          <a:p>
            <a:r>
              <a:rPr lang="en-GB" dirty="0"/>
              <a:t>Cover page</a:t>
            </a:r>
          </a:p>
        </p:txBody>
      </p:sp>
      <p:sp>
        <p:nvSpPr>
          <p:cNvPr id="3" name="Content Placeholder 2">
            <a:extLst>
              <a:ext uri="{FF2B5EF4-FFF2-40B4-BE49-F238E27FC236}">
                <a16:creationId xmlns:a16="http://schemas.microsoft.com/office/drawing/2014/main" id="{C70901B9-CB80-4CDB-89D3-10E685FE26C7}"/>
              </a:ext>
            </a:extLst>
          </p:cNvPr>
          <p:cNvSpPr>
            <a:spLocks noGrp="1"/>
          </p:cNvSpPr>
          <p:nvPr>
            <p:ph idx="1"/>
          </p:nvPr>
        </p:nvSpPr>
        <p:spPr/>
        <p:txBody>
          <a:bodyPr vert="horz" lIns="91440" tIns="45720" rIns="91440" bIns="45720" rtlCol="0" anchor="t">
            <a:normAutofit lnSpcReduction="10000"/>
          </a:bodyPr>
          <a:lstStyle/>
          <a:p>
            <a:r>
              <a:rPr lang="en-GB" dirty="0"/>
              <a:t>Should contain:</a:t>
            </a:r>
          </a:p>
          <a:p>
            <a:pPr marL="457200" indent="-457200">
              <a:buChar char="•"/>
            </a:pPr>
            <a:r>
              <a:rPr lang="en-GB" dirty="0"/>
              <a:t>Your Name</a:t>
            </a:r>
          </a:p>
          <a:p>
            <a:pPr marL="457200" indent="-457200">
              <a:buChar char="•"/>
            </a:pPr>
            <a:r>
              <a:rPr lang="en-GB" dirty="0"/>
              <a:t>Your Student Number</a:t>
            </a:r>
          </a:p>
          <a:p>
            <a:pPr marL="457200" indent="-457200">
              <a:buChar char="•"/>
            </a:pPr>
            <a:r>
              <a:rPr lang="en-GB" dirty="0"/>
              <a:t>The Module Title and Code: BMBM6012 – Leading and Developing People</a:t>
            </a:r>
          </a:p>
          <a:p>
            <a:pPr marL="457200" indent="-457200">
              <a:buChar char="•"/>
            </a:pPr>
            <a:r>
              <a:rPr lang="en-GB" dirty="0"/>
              <a:t>The Essay Title, e.g.: Indra Nooyi: A leadership case study</a:t>
            </a:r>
          </a:p>
          <a:p>
            <a:pPr marL="457200" indent="-457200">
              <a:buChar char="•"/>
            </a:pPr>
            <a:r>
              <a:rPr lang="en-GB" dirty="0"/>
              <a:t>A picture of the leader (if you like)</a:t>
            </a:r>
          </a:p>
          <a:p>
            <a:pPr marL="457200" indent="-457200">
              <a:buChar char="•"/>
            </a:pPr>
            <a:endParaRPr lang="en-GB" dirty="0"/>
          </a:p>
        </p:txBody>
      </p:sp>
    </p:spTree>
    <p:extLst>
      <p:ext uri="{BB962C8B-B14F-4D97-AF65-F5344CB8AC3E}">
        <p14:creationId xmlns:p14="http://schemas.microsoft.com/office/powerpoint/2010/main" val="1102679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F3465-843D-4A48-B74A-6D31B3E28E53}"/>
              </a:ext>
            </a:extLst>
          </p:cNvPr>
          <p:cNvSpPr>
            <a:spLocks noGrp="1"/>
          </p:cNvSpPr>
          <p:nvPr>
            <p:ph type="title"/>
          </p:nvPr>
        </p:nvSpPr>
        <p:spPr/>
        <p:txBody>
          <a:bodyPr>
            <a:normAutofit fontScale="90000"/>
          </a:bodyPr>
          <a:lstStyle/>
          <a:p>
            <a:r>
              <a:rPr lang="en-GB" dirty="0"/>
              <a:t>Introduction </a:t>
            </a:r>
            <a:r>
              <a:rPr lang="en-GB" sz="5300" dirty="0"/>
              <a:t>(200-250 Words)</a:t>
            </a:r>
          </a:p>
        </p:txBody>
      </p:sp>
      <p:sp>
        <p:nvSpPr>
          <p:cNvPr id="3" name="Content Placeholder 2">
            <a:extLst>
              <a:ext uri="{FF2B5EF4-FFF2-40B4-BE49-F238E27FC236}">
                <a16:creationId xmlns:a16="http://schemas.microsoft.com/office/drawing/2014/main" id="{1B373D32-9592-4894-92AA-F933633A1D95}"/>
              </a:ext>
            </a:extLst>
          </p:cNvPr>
          <p:cNvSpPr>
            <a:spLocks noGrp="1"/>
          </p:cNvSpPr>
          <p:nvPr>
            <p:ph idx="1"/>
          </p:nvPr>
        </p:nvSpPr>
        <p:spPr/>
        <p:txBody>
          <a:bodyPr vert="horz" lIns="91440" tIns="45720" rIns="91440" bIns="45720" rtlCol="0" anchor="t">
            <a:normAutofit fontScale="92500" lnSpcReduction="10000"/>
          </a:bodyPr>
          <a:lstStyle/>
          <a:p>
            <a:r>
              <a:rPr lang="en-GB" dirty="0">
                <a:ea typeface="+mn-lt"/>
                <a:cs typeface="+mn-lt"/>
              </a:rPr>
              <a:t>Part 1</a:t>
            </a:r>
            <a:endParaRPr lang="en-US" dirty="0"/>
          </a:p>
          <a:p>
            <a:r>
              <a:rPr lang="en-GB" dirty="0">
                <a:ea typeface="+mn-lt"/>
                <a:cs typeface="+mn-lt"/>
              </a:rPr>
              <a:t>An introduction to your chosen leader and their achievements in the world of business. </a:t>
            </a:r>
            <a:endParaRPr lang="en-GB"/>
          </a:p>
          <a:p>
            <a:pPr marL="342900" indent="-342900">
              <a:lnSpc>
                <a:spcPct val="100000"/>
              </a:lnSpc>
              <a:spcBef>
                <a:spcPts val="900"/>
              </a:spcBef>
              <a:spcAft>
                <a:spcPts val="0"/>
              </a:spcAft>
              <a:buAutoNum type="arabicPeriod"/>
            </a:pPr>
            <a:r>
              <a:rPr lang="en-GB" dirty="0">
                <a:ea typeface="+mn-lt"/>
                <a:cs typeface="+mn-lt"/>
              </a:rPr>
              <a:t>Who is ...?</a:t>
            </a:r>
            <a:endParaRPr lang="en-US" dirty="0">
              <a:ea typeface="+mn-lt"/>
              <a:cs typeface="+mn-lt"/>
            </a:endParaRPr>
          </a:p>
          <a:p>
            <a:pPr marL="342900" indent="-342900">
              <a:lnSpc>
                <a:spcPct val="100000"/>
              </a:lnSpc>
              <a:spcBef>
                <a:spcPts val="900"/>
              </a:spcBef>
              <a:spcAft>
                <a:spcPts val="0"/>
              </a:spcAft>
              <a:buAutoNum type="arabicPeriod"/>
            </a:pPr>
            <a:r>
              <a:rPr lang="en-GB" dirty="0">
                <a:ea typeface="+mn-lt"/>
                <a:cs typeface="+mn-lt"/>
              </a:rPr>
              <a:t>Their leadership journey</a:t>
            </a:r>
            <a:endParaRPr lang="en-US" dirty="0">
              <a:ea typeface="+mn-lt"/>
              <a:cs typeface="+mn-lt"/>
            </a:endParaRPr>
          </a:p>
          <a:p>
            <a:pPr marL="342900" indent="-342900">
              <a:lnSpc>
                <a:spcPct val="100000"/>
              </a:lnSpc>
              <a:spcBef>
                <a:spcPts val="900"/>
              </a:spcBef>
              <a:spcAft>
                <a:spcPts val="0"/>
              </a:spcAft>
              <a:buAutoNum type="arabicPeriod"/>
            </a:pPr>
            <a:r>
              <a:rPr lang="en-GB" dirty="0">
                <a:ea typeface="+mn-lt"/>
                <a:cs typeface="+mn-lt"/>
              </a:rPr>
              <a:t>Where they are now</a:t>
            </a:r>
            <a:endParaRPr lang="en-US" dirty="0">
              <a:ea typeface="+mn-lt"/>
              <a:cs typeface="+mn-lt"/>
            </a:endParaRPr>
          </a:p>
          <a:p>
            <a:pPr marL="342900" indent="-342900">
              <a:lnSpc>
                <a:spcPct val="100000"/>
              </a:lnSpc>
              <a:spcBef>
                <a:spcPts val="900"/>
              </a:spcBef>
              <a:spcAft>
                <a:spcPts val="0"/>
              </a:spcAft>
              <a:buAutoNum type="arabicPeriod"/>
            </a:pPr>
            <a:r>
              <a:rPr lang="en-GB" dirty="0">
                <a:ea typeface="+mn-lt"/>
                <a:cs typeface="+mn-lt"/>
              </a:rPr>
              <a:t>Significant Achievements</a:t>
            </a:r>
            <a:endParaRPr lang="en-US" dirty="0">
              <a:ea typeface="+mn-lt"/>
              <a:cs typeface="+mn-lt"/>
            </a:endParaRPr>
          </a:p>
          <a:p>
            <a:pPr marL="342900" indent="-342900">
              <a:lnSpc>
                <a:spcPct val="100000"/>
              </a:lnSpc>
              <a:spcBef>
                <a:spcPts val="900"/>
              </a:spcBef>
              <a:spcAft>
                <a:spcPts val="0"/>
              </a:spcAft>
              <a:buAutoNum type="arabicPeriod"/>
            </a:pPr>
            <a:r>
              <a:rPr lang="en-GB" dirty="0">
                <a:ea typeface="+mn-lt"/>
                <a:cs typeface="+mn-lt"/>
              </a:rPr>
              <a:t>A quote that sums up their leadership</a:t>
            </a:r>
            <a:endParaRPr lang="en-US" dirty="0">
              <a:ea typeface="+mn-lt"/>
              <a:cs typeface="+mn-lt"/>
            </a:endParaRPr>
          </a:p>
          <a:p>
            <a:endParaRPr lang="en-GB" dirty="0"/>
          </a:p>
        </p:txBody>
      </p:sp>
    </p:spTree>
    <p:extLst>
      <p:ext uri="{BB962C8B-B14F-4D97-AF65-F5344CB8AC3E}">
        <p14:creationId xmlns:p14="http://schemas.microsoft.com/office/powerpoint/2010/main" val="6147548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06A3A-0314-4B95-AE4C-BF7C9A357038}"/>
              </a:ext>
            </a:extLst>
          </p:cNvPr>
          <p:cNvSpPr>
            <a:spLocks noGrp="1"/>
          </p:cNvSpPr>
          <p:nvPr>
            <p:ph type="title"/>
          </p:nvPr>
        </p:nvSpPr>
        <p:spPr/>
        <p:txBody>
          <a:bodyPr/>
          <a:lstStyle/>
          <a:p>
            <a:r>
              <a:rPr lang="en-GB" dirty="0"/>
              <a:t>Indra Nooyi Example</a:t>
            </a:r>
          </a:p>
        </p:txBody>
      </p:sp>
      <p:sp>
        <p:nvSpPr>
          <p:cNvPr id="3" name="Content Placeholder 2">
            <a:extLst>
              <a:ext uri="{FF2B5EF4-FFF2-40B4-BE49-F238E27FC236}">
                <a16:creationId xmlns:a16="http://schemas.microsoft.com/office/drawing/2014/main" id="{B1CC3A19-9AC7-4D06-BC80-D4F5510AE6D5}"/>
              </a:ext>
            </a:extLst>
          </p:cNvPr>
          <p:cNvSpPr>
            <a:spLocks noGrp="1"/>
          </p:cNvSpPr>
          <p:nvPr>
            <p:ph idx="1"/>
          </p:nvPr>
        </p:nvSpPr>
        <p:spPr/>
        <p:txBody>
          <a:bodyPr vert="horz" lIns="91440" tIns="45720" rIns="91440" bIns="45720" rtlCol="0" anchor="t">
            <a:normAutofit fontScale="47500" lnSpcReduction="20000"/>
          </a:bodyPr>
          <a:lstStyle/>
          <a:p>
            <a:r>
              <a:rPr lang="en-GB" i="1" dirty="0">
                <a:ea typeface="+mn-lt"/>
                <a:cs typeface="+mn-lt"/>
              </a:rPr>
              <a:t>Indra Nooyi was born in Madras, India to a conservative family  that held traditional values (The Economic Times, 2020).  She was considered a rebellious child by these conservative standards, first joining a cricket team and then a rock band in a time when this might have been thought unseemly for a woman (World Biography, 2021). </a:t>
            </a:r>
            <a:endParaRPr lang="en-US" i="1">
              <a:ea typeface="+mn-lt"/>
              <a:cs typeface="+mn-lt"/>
            </a:endParaRPr>
          </a:p>
          <a:p>
            <a:r>
              <a:rPr lang="en-GB" i="1" dirty="0">
                <a:ea typeface="+mn-lt"/>
                <a:cs typeface="+mn-lt"/>
              </a:rPr>
              <a:t>Nooyi graduated with an MBA from the Indian Institute of Management and after undertaking a couple of leadership roles in Indian companies, she applied and was accepted to study at Yale in the USA, something that was unheard of for someone from her background (Murray, 2004). After graduating from Yale with a master's in public and private management, Nooyi joined BCG in 1980, going on to work at Motorola in 1986 and ABB in 1990 (World Biography, 2021).</a:t>
            </a:r>
          </a:p>
          <a:p>
            <a:r>
              <a:rPr lang="en-GB" i="1" dirty="0">
                <a:ea typeface="+mn-lt"/>
                <a:cs typeface="+mn-lt"/>
              </a:rPr>
              <a:t>However, Nooyi is best known for her leadership within PepsiCo, after choosing an offer from the soft drinks company over  one from General Electric in 1994 (Business Week, 2002). Nooyi held the position of chief strategist until 2000, when she became the Chief Financial Officer, making her the highest-ranking Indian-born woman among the ranks of corporate America (Business Insider, 2001). In 2006, at the age of 42, she was appointed as the 5th CEO  in PepsiCo's 44-year history (Sherman, 2020). </a:t>
            </a:r>
          </a:p>
          <a:p>
            <a:r>
              <a:rPr lang="en-GB" i="1" dirty="0">
                <a:ea typeface="+mn-lt"/>
                <a:cs typeface="+mn-lt"/>
              </a:rPr>
              <a:t>During her time at PepsiCo, Nooyi was the recipient of many accolades, including frequent appearances in the Forbes most influential list (Forbes, 2017). Her tenure also saw a rise in PepsiCo’s revenues from $35 billion in 2006 to $63.5 billion in 2017 (Economic Times, 2020). </a:t>
            </a:r>
          </a:p>
          <a:p>
            <a:r>
              <a:rPr lang="en-GB" i="1" dirty="0">
                <a:ea typeface="+mn-lt"/>
                <a:cs typeface="+mn-lt"/>
              </a:rPr>
              <a:t>Nooyi is known for a particular approach to leadership which is follower centred and captured in the following quote:</a:t>
            </a:r>
          </a:p>
          <a:p>
            <a:pPr marL="320040" lvl="4"/>
            <a:r>
              <a:rPr lang="en-GB" dirty="0"/>
              <a:t>"Please help others rise. Greatness comes not from a position, but from helping build the future.  We have an obligation to pull others up."</a:t>
            </a:r>
            <a:endParaRPr lang="en-GB" b="0" dirty="0"/>
          </a:p>
          <a:p>
            <a:pPr marL="320040" lvl="4"/>
            <a:r>
              <a:rPr lang="en-GB" dirty="0"/>
              <a:t>(Sherman, 2020, p4).</a:t>
            </a:r>
          </a:p>
        </p:txBody>
      </p:sp>
    </p:spTree>
    <p:extLst>
      <p:ext uri="{BB962C8B-B14F-4D97-AF65-F5344CB8AC3E}">
        <p14:creationId xmlns:p14="http://schemas.microsoft.com/office/powerpoint/2010/main" val="29784893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26ABC-ABBE-4858-8678-2AD2CC1847D3}"/>
              </a:ext>
            </a:extLst>
          </p:cNvPr>
          <p:cNvSpPr>
            <a:spLocks noGrp="1"/>
          </p:cNvSpPr>
          <p:nvPr>
            <p:ph type="title"/>
          </p:nvPr>
        </p:nvSpPr>
        <p:spPr/>
        <p:txBody>
          <a:bodyPr>
            <a:normAutofit fontScale="90000"/>
          </a:bodyPr>
          <a:lstStyle/>
          <a:p>
            <a:r>
              <a:rPr lang="en-GB" dirty="0"/>
              <a:t>Introduction </a:t>
            </a:r>
            <a:r>
              <a:rPr lang="en-GB" sz="5300" dirty="0"/>
              <a:t>(100 –150 words)</a:t>
            </a:r>
          </a:p>
        </p:txBody>
      </p:sp>
      <p:sp>
        <p:nvSpPr>
          <p:cNvPr id="3" name="Content Placeholder 2">
            <a:extLst>
              <a:ext uri="{FF2B5EF4-FFF2-40B4-BE49-F238E27FC236}">
                <a16:creationId xmlns:a16="http://schemas.microsoft.com/office/drawing/2014/main" id="{EA569612-8463-4F62-8556-115D3F380166}"/>
              </a:ext>
            </a:extLst>
          </p:cNvPr>
          <p:cNvSpPr>
            <a:spLocks noGrp="1"/>
          </p:cNvSpPr>
          <p:nvPr>
            <p:ph idx="1"/>
          </p:nvPr>
        </p:nvSpPr>
        <p:spPr>
          <a:xfrm>
            <a:off x="771972" y="2587752"/>
            <a:ext cx="10268712" cy="3593592"/>
          </a:xfrm>
        </p:spPr>
        <p:txBody>
          <a:bodyPr vert="horz" lIns="91440" tIns="45720" rIns="91440" bIns="45720" rtlCol="0" anchor="t">
            <a:normAutofit fontScale="92500" lnSpcReduction="20000"/>
          </a:bodyPr>
          <a:lstStyle/>
          <a:p>
            <a:r>
              <a:rPr lang="en-GB" dirty="0"/>
              <a:t>Part 2</a:t>
            </a:r>
          </a:p>
          <a:p>
            <a:r>
              <a:rPr lang="en-GB" dirty="0">
                <a:ea typeface="+mn-lt"/>
                <a:cs typeface="+mn-lt"/>
              </a:rPr>
              <a:t>Consideration of the complex operating environment in which they lead and the major contributors to this complexity in their industry. </a:t>
            </a:r>
          </a:p>
          <a:p>
            <a:r>
              <a:rPr lang="en-GB" dirty="0"/>
              <a:t>1. Significant megatrends affecting the operation of the business leader.</a:t>
            </a:r>
          </a:p>
          <a:p>
            <a:r>
              <a:rPr lang="en-GB" dirty="0"/>
              <a:t>2. Why a different type of leadership is required in the 21st century to foster innovation, adaption and high-performance in organisations seen as CAS.</a:t>
            </a:r>
          </a:p>
          <a:p>
            <a:r>
              <a:rPr lang="en-GB" dirty="0"/>
              <a:t>3. Your intro should end by leading the reader into the case study analysis.  </a:t>
            </a:r>
          </a:p>
        </p:txBody>
      </p:sp>
    </p:spTree>
    <p:extLst>
      <p:ext uri="{BB962C8B-B14F-4D97-AF65-F5344CB8AC3E}">
        <p14:creationId xmlns:p14="http://schemas.microsoft.com/office/powerpoint/2010/main" val="875319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A01DA-6E4C-44C7-88EF-5ECA48BC2CA8}"/>
              </a:ext>
            </a:extLst>
          </p:cNvPr>
          <p:cNvSpPr>
            <a:spLocks noGrp="1"/>
          </p:cNvSpPr>
          <p:nvPr>
            <p:ph type="title"/>
          </p:nvPr>
        </p:nvSpPr>
        <p:spPr/>
        <p:txBody>
          <a:bodyPr/>
          <a:lstStyle/>
          <a:p>
            <a:r>
              <a:rPr lang="en-GB" dirty="0"/>
              <a:t>How to end your Intro</a:t>
            </a:r>
          </a:p>
        </p:txBody>
      </p:sp>
      <p:sp>
        <p:nvSpPr>
          <p:cNvPr id="3" name="Content Placeholder 2">
            <a:extLst>
              <a:ext uri="{FF2B5EF4-FFF2-40B4-BE49-F238E27FC236}">
                <a16:creationId xmlns:a16="http://schemas.microsoft.com/office/drawing/2014/main" id="{C6B4D474-1295-4212-85D3-A14BCE3279B2}"/>
              </a:ext>
            </a:extLst>
          </p:cNvPr>
          <p:cNvSpPr>
            <a:spLocks noGrp="1"/>
          </p:cNvSpPr>
          <p:nvPr>
            <p:ph sz="half" idx="1"/>
          </p:nvPr>
        </p:nvSpPr>
        <p:spPr/>
        <p:txBody>
          <a:bodyPr vert="horz" lIns="91440" tIns="45720" rIns="91440" bIns="45720" rtlCol="0" anchor="t">
            <a:normAutofit fontScale="92500"/>
          </a:bodyPr>
          <a:lstStyle/>
          <a:p>
            <a:r>
              <a:rPr lang="en-GB" dirty="0"/>
              <a:t>Your introduction should end with a statement or two that informs the reader of what they should expect to hear about in the essay. </a:t>
            </a:r>
          </a:p>
          <a:p>
            <a:endParaRPr lang="en-GB" dirty="0"/>
          </a:p>
        </p:txBody>
      </p:sp>
      <p:sp>
        <p:nvSpPr>
          <p:cNvPr id="4" name="Content Placeholder 3">
            <a:extLst>
              <a:ext uri="{FF2B5EF4-FFF2-40B4-BE49-F238E27FC236}">
                <a16:creationId xmlns:a16="http://schemas.microsoft.com/office/drawing/2014/main" id="{D0C09D2E-0EFE-4A30-A11F-24B5F8C06620}"/>
              </a:ext>
            </a:extLst>
          </p:cNvPr>
          <p:cNvSpPr>
            <a:spLocks noGrp="1"/>
          </p:cNvSpPr>
          <p:nvPr>
            <p:ph sz="half" idx="2"/>
          </p:nvPr>
        </p:nvSpPr>
        <p:spPr/>
        <p:txBody>
          <a:bodyPr vert="horz" lIns="91440" tIns="45720" rIns="91440" bIns="45720" rtlCol="0" anchor="t">
            <a:normAutofit fontScale="92500"/>
          </a:bodyPr>
          <a:lstStyle/>
          <a:p>
            <a:r>
              <a:rPr lang="en-GB" dirty="0"/>
              <a:t>Example:</a:t>
            </a:r>
            <a:endParaRPr lang="en-US" dirty="0"/>
          </a:p>
          <a:p>
            <a:r>
              <a:rPr lang="en-GB" i="1" dirty="0"/>
              <a:t>Having considered the context within which leader x operates, this essay will now attempt to critically analyse their approach to leadership to determine whether it is successful in inspiring innovation, adaption and high-performance. </a:t>
            </a:r>
          </a:p>
        </p:txBody>
      </p:sp>
    </p:spTree>
    <p:extLst>
      <p:ext uri="{BB962C8B-B14F-4D97-AF65-F5344CB8AC3E}">
        <p14:creationId xmlns:p14="http://schemas.microsoft.com/office/powerpoint/2010/main" val="39682534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448F8-3744-45FF-9209-6AEBF894BE84}"/>
              </a:ext>
            </a:extLst>
          </p:cNvPr>
          <p:cNvSpPr>
            <a:spLocks noGrp="1"/>
          </p:cNvSpPr>
          <p:nvPr>
            <p:ph type="title"/>
          </p:nvPr>
        </p:nvSpPr>
        <p:spPr/>
        <p:txBody>
          <a:bodyPr/>
          <a:lstStyle/>
          <a:p>
            <a:r>
              <a:rPr lang="en-GB" dirty="0"/>
              <a:t>Main Body</a:t>
            </a:r>
          </a:p>
        </p:txBody>
      </p:sp>
      <p:sp>
        <p:nvSpPr>
          <p:cNvPr id="3" name="Content Placeholder 2">
            <a:extLst>
              <a:ext uri="{FF2B5EF4-FFF2-40B4-BE49-F238E27FC236}">
                <a16:creationId xmlns:a16="http://schemas.microsoft.com/office/drawing/2014/main" id="{689830A5-DF77-46B3-BB0E-5983194639E8}"/>
              </a:ext>
            </a:extLst>
          </p:cNvPr>
          <p:cNvSpPr>
            <a:spLocks noGrp="1"/>
          </p:cNvSpPr>
          <p:nvPr>
            <p:ph idx="1"/>
          </p:nvPr>
        </p:nvSpPr>
        <p:spPr/>
        <p:txBody>
          <a:bodyPr vert="horz" lIns="91440" tIns="45720" rIns="91440" bIns="45720" rtlCol="0" anchor="t">
            <a:normAutofit fontScale="92500" lnSpcReduction="10000"/>
          </a:bodyPr>
          <a:lstStyle/>
          <a:p>
            <a:pPr marL="514350" indent="-514350">
              <a:buAutoNum type="arabicPeriod"/>
            </a:pPr>
            <a:r>
              <a:rPr lang="en-GB" dirty="0"/>
              <a:t>Define leadership and acknowledge the complexity of defining it.</a:t>
            </a:r>
          </a:p>
          <a:p>
            <a:pPr marL="514350" indent="-514350">
              <a:buAutoNum type="arabicPeriod"/>
            </a:pPr>
            <a:r>
              <a:rPr lang="en-GB" dirty="0"/>
              <a:t>Select the theories you are going to use  for your analysis and start by telling the reader what they are, e.g.:</a:t>
            </a:r>
            <a:endParaRPr lang="en-US" dirty="0"/>
          </a:p>
          <a:p>
            <a:pPr marL="457200" lvl="1" indent="0">
              <a:buNone/>
            </a:pPr>
            <a:r>
              <a:rPr lang="en-GB" i="1" dirty="0"/>
              <a:t>Transformational, Authentic and Adaptive leadership models will be used in the analysis of leader x, along with a critical evaluation of whether they demonstrate characteristics associated with emotional and social intelligence, and agility. </a:t>
            </a:r>
          </a:p>
          <a:p>
            <a:pPr marL="457200" lvl="1" indent="0">
              <a:buNone/>
            </a:pPr>
            <a:endParaRPr lang="en-GB" i="1" dirty="0"/>
          </a:p>
          <a:p>
            <a:pPr marL="457200" lvl="1" indent="0">
              <a:buNone/>
            </a:pPr>
            <a:r>
              <a:rPr lang="en-GB" i="1" dirty="0"/>
              <a:t>Transformational leadership can be defined as ...</a:t>
            </a:r>
          </a:p>
          <a:p>
            <a:pPr marL="731520" lvl="1">
              <a:buChar char="•"/>
            </a:pPr>
            <a:endParaRPr lang="en-GB" dirty="0"/>
          </a:p>
        </p:txBody>
      </p:sp>
    </p:spTree>
    <p:extLst>
      <p:ext uri="{BB962C8B-B14F-4D97-AF65-F5344CB8AC3E}">
        <p14:creationId xmlns:p14="http://schemas.microsoft.com/office/powerpoint/2010/main" val="14690721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4E6A9-A260-4E8A-AF50-4AF789294A23}"/>
              </a:ext>
            </a:extLst>
          </p:cNvPr>
          <p:cNvSpPr>
            <a:spLocks noGrp="1"/>
          </p:cNvSpPr>
          <p:nvPr>
            <p:ph type="title"/>
          </p:nvPr>
        </p:nvSpPr>
        <p:spPr/>
        <p:txBody>
          <a:bodyPr/>
          <a:lstStyle/>
          <a:p>
            <a:r>
              <a:rPr lang="en-GB" dirty="0"/>
              <a:t>Main Body</a:t>
            </a:r>
          </a:p>
        </p:txBody>
      </p:sp>
      <p:sp>
        <p:nvSpPr>
          <p:cNvPr id="3" name="Content Placeholder 2">
            <a:extLst>
              <a:ext uri="{FF2B5EF4-FFF2-40B4-BE49-F238E27FC236}">
                <a16:creationId xmlns:a16="http://schemas.microsoft.com/office/drawing/2014/main" id="{6D365CE6-A084-474E-81E2-D8CE1B53B37B}"/>
              </a:ext>
            </a:extLst>
          </p:cNvPr>
          <p:cNvSpPr>
            <a:spLocks noGrp="1"/>
          </p:cNvSpPr>
          <p:nvPr>
            <p:ph idx="1"/>
          </p:nvPr>
        </p:nvSpPr>
        <p:spPr/>
        <p:txBody>
          <a:bodyPr vert="horz" lIns="91440" tIns="45720" rIns="91440" bIns="45720" rtlCol="0" anchor="t">
            <a:normAutofit fontScale="70000" lnSpcReduction="20000"/>
          </a:bodyPr>
          <a:lstStyle/>
          <a:p>
            <a:pPr marL="457200" indent="-457200">
              <a:buChar char="•"/>
            </a:pPr>
            <a:r>
              <a:rPr lang="en-GB" dirty="0"/>
              <a:t>Use each of the models you are looking at to identify whether they do or do not fit the chosen leader.</a:t>
            </a:r>
            <a:endParaRPr lang="en-US" dirty="0"/>
          </a:p>
          <a:p>
            <a:pPr marL="457200" indent="-457200">
              <a:buChar char="•"/>
            </a:pPr>
            <a:r>
              <a:rPr lang="en-GB" dirty="0"/>
              <a:t>Support your discussion with examples of the leader's behaviour and language.  First-hand accounts and the leaders' own words are your best options here. </a:t>
            </a:r>
          </a:p>
          <a:p>
            <a:pPr marL="457200" indent="-457200">
              <a:buFont typeface="Arial,Sans-Serif" panose="020B0604020202020204" pitchFamily="34" charset="0"/>
              <a:buChar char="•"/>
            </a:pPr>
            <a:r>
              <a:rPr lang="en-GB" dirty="0">
                <a:ea typeface="+mn-lt"/>
                <a:cs typeface="+mn-lt"/>
              </a:rPr>
              <a:t>You can look at one theory/model at a time or combine them in the discussion of the example. </a:t>
            </a:r>
            <a:endParaRPr lang="en-GB" dirty="0"/>
          </a:p>
          <a:p>
            <a:pPr marL="457200" indent="-457200">
              <a:buFont typeface="Arial,Sans-Serif" panose="020B0604020202020204" pitchFamily="34" charset="0"/>
              <a:buChar char="•"/>
            </a:pPr>
            <a:r>
              <a:rPr lang="en-GB" dirty="0"/>
              <a:t>You should consider how this has affected their ability to foster innovation, adaption and high-performance. </a:t>
            </a:r>
          </a:p>
          <a:p>
            <a:pPr marL="457200" indent="-457200">
              <a:buChar char="•"/>
            </a:pPr>
            <a:r>
              <a:rPr lang="en-GB" dirty="0"/>
              <a:t>Select  peer reviewed sources for your discussion about the theoretical models as this will allow you to use more popular type sources, such as magazines and social media for the material on you leader, whilst maintaining</a:t>
            </a:r>
            <a:r>
              <a:rPr lang="en-GB" dirty="0">
                <a:ea typeface="+mn-lt"/>
                <a:cs typeface="+mn-lt"/>
              </a:rPr>
              <a:t> the credibility of your research. </a:t>
            </a:r>
          </a:p>
        </p:txBody>
      </p:sp>
    </p:spTree>
    <p:extLst>
      <p:ext uri="{BB962C8B-B14F-4D97-AF65-F5344CB8AC3E}">
        <p14:creationId xmlns:p14="http://schemas.microsoft.com/office/powerpoint/2010/main" val="820249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EADE7-B1C1-492A-B7FD-F9CC69BA3A2C}"/>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84CE758A-7726-48B8-98C7-39A59AB446AD}"/>
              </a:ext>
            </a:extLst>
          </p:cNvPr>
          <p:cNvSpPr>
            <a:spLocks noGrp="1"/>
          </p:cNvSpPr>
          <p:nvPr>
            <p:ph idx="1"/>
          </p:nvPr>
        </p:nvSpPr>
        <p:spPr/>
        <p:txBody>
          <a:bodyPr vert="horz" lIns="91440" tIns="45720" rIns="91440" bIns="45720" rtlCol="0" anchor="t">
            <a:normAutofit/>
          </a:bodyPr>
          <a:lstStyle/>
          <a:p>
            <a:pPr marL="457200" indent="-457200">
              <a:buChar char="•"/>
            </a:pPr>
            <a:r>
              <a:rPr lang="en-GB" dirty="0"/>
              <a:t>No new information</a:t>
            </a:r>
          </a:p>
          <a:p>
            <a:pPr marL="457200" indent="-457200">
              <a:buChar char="•"/>
            </a:pPr>
            <a:r>
              <a:rPr lang="en-GB" dirty="0"/>
              <a:t>Conclude which approaches are a best fit for your leader and whether they have led to high-performance, innovation and adaption in their chosen business. </a:t>
            </a:r>
          </a:p>
          <a:p>
            <a:pPr marL="457200" indent="-457200">
              <a:buChar char="•"/>
            </a:pPr>
            <a:endParaRPr lang="en-GB" dirty="0"/>
          </a:p>
        </p:txBody>
      </p:sp>
    </p:spTree>
    <p:extLst>
      <p:ext uri="{BB962C8B-B14F-4D97-AF65-F5344CB8AC3E}">
        <p14:creationId xmlns:p14="http://schemas.microsoft.com/office/powerpoint/2010/main" val="13285831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541D8-AA9C-48A0-9F32-D9CF4A71A22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1BD184A-ACA7-4D53-A0B3-0BE150F1C120}"/>
              </a:ext>
            </a:extLst>
          </p:cNvPr>
          <p:cNvSpPr>
            <a:spLocks noGrp="1"/>
          </p:cNvSpPr>
          <p:nvPr>
            <p:ph idx="1"/>
          </p:nvPr>
        </p:nvSpPr>
        <p:spPr/>
        <p:txBody>
          <a:bodyPr vert="horz" lIns="91440" tIns="45720" rIns="91440" bIns="45720" rtlCol="0" anchor="t">
            <a:normAutofit/>
          </a:bodyPr>
          <a:lstStyle/>
          <a:p>
            <a:pPr marL="457200" indent="-457200">
              <a:buChar char="•"/>
            </a:pPr>
            <a:r>
              <a:rPr lang="en-GB" dirty="0"/>
              <a:t>Harvard convention</a:t>
            </a:r>
          </a:p>
          <a:p>
            <a:pPr marL="457200" indent="-457200">
              <a:buChar char="•"/>
            </a:pPr>
            <a:r>
              <a:rPr lang="en-GB" dirty="0"/>
              <a:t>20 sources minimum– aim for 50% more if you are looking for a distinction level mark</a:t>
            </a:r>
          </a:p>
          <a:p>
            <a:pPr marL="457200" indent="-457200">
              <a:buChar char="•"/>
            </a:pPr>
            <a:r>
              <a:rPr lang="en-GB" dirty="0"/>
              <a:t>Recent, credible, relevant</a:t>
            </a:r>
          </a:p>
          <a:p>
            <a:pPr marL="457200" indent="-457200">
              <a:buChar char="•"/>
            </a:pPr>
            <a:r>
              <a:rPr lang="en-GB" dirty="0"/>
              <a:t>Only sources you have cited in the essay</a:t>
            </a:r>
          </a:p>
          <a:p>
            <a:pPr marL="457200" indent="-457200">
              <a:buChar char="•"/>
            </a:pPr>
            <a:endParaRPr lang="en-GB" dirty="0"/>
          </a:p>
        </p:txBody>
      </p:sp>
    </p:spTree>
    <p:extLst>
      <p:ext uri="{BB962C8B-B14F-4D97-AF65-F5344CB8AC3E}">
        <p14:creationId xmlns:p14="http://schemas.microsoft.com/office/powerpoint/2010/main" val="34742270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65E0E3C-32F3-480B-9842-7611BBE2E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0624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D81C0A-279F-43F4-A5CA-887CBB784AB0}"/>
              </a:ext>
            </a:extLst>
          </p:cNvPr>
          <p:cNvSpPr>
            <a:spLocks noGrp="1"/>
          </p:cNvSpPr>
          <p:nvPr>
            <p:ph type="title"/>
          </p:nvPr>
        </p:nvSpPr>
        <p:spPr>
          <a:xfrm>
            <a:off x="960120" y="640080"/>
            <a:ext cx="10268712" cy="3227832"/>
          </a:xfrm>
        </p:spPr>
        <p:txBody>
          <a:bodyPr vert="horz" lIns="91440" tIns="45720" rIns="91440" bIns="45720" rtlCol="0" anchor="b">
            <a:normAutofit/>
          </a:bodyPr>
          <a:lstStyle/>
          <a:p>
            <a:pPr algn="ctr"/>
            <a:r>
              <a:rPr lang="en-US" sz="8800"/>
              <a:t>And finally...</a:t>
            </a:r>
          </a:p>
        </p:txBody>
      </p:sp>
      <p:sp>
        <p:nvSpPr>
          <p:cNvPr id="3" name="Content Placeholder 2">
            <a:extLst>
              <a:ext uri="{FF2B5EF4-FFF2-40B4-BE49-F238E27FC236}">
                <a16:creationId xmlns:a16="http://schemas.microsoft.com/office/drawing/2014/main" id="{A774452D-3A0F-4DF6-B0D7-CF3AC9D46652}"/>
              </a:ext>
            </a:extLst>
          </p:cNvPr>
          <p:cNvSpPr>
            <a:spLocks noGrp="1"/>
          </p:cNvSpPr>
          <p:nvPr>
            <p:ph idx="1"/>
          </p:nvPr>
        </p:nvSpPr>
        <p:spPr>
          <a:xfrm>
            <a:off x="960120" y="4526280"/>
            <a:ext cx="10268712" cy="1508760"/>
          </a:xfrm>
        </p:spPr>
        <p:txBody>
          <a:bodyPr vert="horz" lIns="91440" tIns="45720" rIns="91440" bIns="45720" rtlCol="0">
            <a:normAutofit/>
          </a:bodyPr>
          <a:lstStyle/>
          <a:p>
            <a:pPr algn="ctr"/>
            <a:r>
              <a:rPr lang="en-US" sz="3600"/>
              <a:t>CHECK YOU SPELLING AND GRAMMAR BEFORE SUBMISSION!</a:t>
            </a:r>
          </a:p>
        </p:txBody>
      </p:sp>
    </p:spTree>
    <p:extLst>
      <p:ext uri="{BB962C8B-B14F-4D97-AF65-F5344CB8AC3E}">
        <p14:creationId xmlns:p14="http://schemas.microsoft.com/office/powerpoint/2010/main" val="28482595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054EA-C8AE-B63D-D2E4-CFF817925B16}"/>
              </a:ext>
            </a:extLst>
          </p:cNvPr>
          <p:cNvSpPr>
            <a:spLocks noGrp="1"/>
          </p:cNvSpPr>
          <p:nvPr>
            <p:ph type="title"/>
          </p:nvPr>
        </p:nvSpPr>
        <p:spPr/>
        <p:txBody>
          <a:bodyPr>
            <a:normAutofit fontScale="90000"/>
          </a:bodyPr>
          <a:lstStyle/>
          <a:p>
            <a:r>
              <a:rPr lang="en-GB" dirty="0"/>
              <a:t>SUBMSSION DEADLINE AND DRAFT</a:t>
            </a:r>
          </a:p>
        </p:txBody>
      </p:sp>
      <p:sp>
        <p:nvSpPr>
          <p:cNvPr id="3" name="TextBox 2">
            <a:extLst>
              <a:ext uri="{FF2B5EF4-FFF2-40B4-BE49-F238E27FC236}">
                <a16:creationId xmlns:a16="http://schemas.microsoft.com/office/drawing/2014/main" id="{0A7D5BA4-90D7-78CF-0172-50F1941FCBDD}"/>
              </a:ext>
            </a:extLst>
          </p:cNvPr>
          <p:cNvSpPr txBox="1"/>
          <p:nvPr/>
        </p:nvSpPr>
        <p:spPr>
          <a:xfrm>
            <a:off x="1442906" y="3028425"/>
            <a:ext cx="8615494" cy="2062103"/>
          </a:xfrm>
          <a:prstGeom prst="rect">
            <a:avLst/>
          </a:prstGeom>
          <a:noFill/>
        </p:spPr>
        <p:txBody>
          <a:bodyPr wrap="square" rtlCol="0">
            <a:spAutoFit/>
          </a:bodyPr>
          <a:lstStyle/>
          <a:p>
            <a:pPr algn="ctr"/>
            <a:r>
              <a:rPr lang="en-GB" sz="3200" dirty="0">
                <a:solidFill>
                  <a:srgbClr val="FF0000"/>
                </a:solidFill>
              </a:rPr>
              <a:t>SUBMISSION DEADLINE: 5pm FRIDAY 17</a:t>
            </a:r>
            <a:r>
              <a:rPr lang="en-GB" sz="3200" baseline="30000" dirty="0">
                <a:solidFill>
                  <a:srgbClr val="FF0000"/>
                </a:solidFill>
              </a:rPr>
              <a:t>th</a:t>
            </a:r>
            <a:r>
              <a:rPr lang="en-GB" sz="3200" dirty="0">
                <a:solidFill>
                  <a:srgbClr val="FF0000"/>
                </a:solidFill>
              </a:rPr>
              <a:t> MARCH</a:t>
            </a:r>
          </a:p>
          <a:p>
            <a:pPr algn="ctr"/>
            <a:endParaRPr lang="en-GB" sz="3200" dirty="0">
              <a:solidFill>
                <a:srgbClr val="FF0000"/>
              </a:solidFill>
            </a:endParaRPr>
          </a:p>
          <a:p>
            <a:pPr algn="ctr"/>
            <a:r>
              <a:rPr lang="en-GB" sz="3200" dirty="0"/>
              <a:t>Draft in to Laura by: Friday 10</a:t>
            </a:r>
            <a:r>
              <a:rPr lang="en-GB" sz="3200" baseline="30000" dirty="0"/>
              <a:t>th</a:t>
            </a:r>
            <a:r>
              <a:rPr lang="en-GB" sz="3200" dirty="0"/>
              <a:t> March</a:t>
            </a:r>
          </a:p>
        </p:txBody>
      </p:sp>
    </p:spTree>
    <p:extLst>
      <p:ext uri="{BB962C8B-B14F-4D97-AF65-F5344CB8AC3E}">
        <p14:creationId xmlns:p14="http://schemas.microsoft.com/office/powerpoint/2010/main" val="569618596"/>
      </p:ext>
    </p:extLst>
  </p:cSld>
  <p:clrMapOvr>
    <a:masterClrMapping/>
  </p:clrMapOvr>
</p:sld>
</file>

<file path=ppt/theme/theme1.xml><?xml version="1.0" encoding="utf-8"?>
<a:theme xmlns:a="http://schemas.openxmlformats.org/drawingml/2006/main" name="JuxtaposeVTI">
  <a:themeElements>
    <a:clrScheme name="Juxtapose">
      <a:dk1>
        <a:sysClr val="windowText" lastClr="000000"/>
      </a:dk1>
      <a:lt1>
        <a:sysClr val="window" lastClr="FFFFFF"/>
      </a:lt1>
      <a:dk2>
        <a:srgbClr val="3F3F3F"/>
      </a:dk2>
      <a:lt2>
        <a:srgbClr val="F8F7F5"/>
      </a:lt2>
      <a:accent1>
        <a:srgbClr val="F99700"/>
      </a:accent1>
      <a:accent2>
        <a:srgbClr val="00BAC7"/>
      </a:accent2>
      <a:accent3>
        <a:srgbClr val="FF5C21"/>
      </a:accent3>
      <a:accent4>
        <a:srgbClr val="6F7EFD"/>
      </a:accent4>
      <a:accent5>
        <a:srgbClr val="ACACAC"/>
      </a:accent5>
      <a:accent6>
        <a:srgbClr val="737373"/>
      </a:accent6>
      <a:hlink>
        <a:srgbClr val="0099FF"/>
      </a:hlink>
      <a:folHlink>
        <a:srgbClr val="868686"/>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docProps/app.xml><?xml version="1.0" encoding="utf-8"?>
<Properties xmlns="http://schemas.openxmlformats.org/officeDocument/2006/extended-properties" xmlns:vt="http://schemas.openxmlformats.org/officeDocument/2006/docPropsVTypes">
  <Template>office theme</Template>
  <TotalTime>26</TotalTime>
  <Words>1051</Words>
  <Application>Microsoft Office PowerPoint</Application>
  <PresentationFormat>Widescreen</PresentationFormat>
  <Paragraphs>70</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Arial,Sans-Serif</vt:lpstr>
      <vt:lpstr>Arial</vt:lpstr>
      <vt:lpstr>Franklin Gothic Demi Cond</vt:lpstr>
      <vt:lpstr>Franklin Gothic Medium</vt:lpstr>
      <vt:lpstr>Wingdings</vt:lpstr>
      <vt:lpstr>JuxtaposeVTI</vt:lpstr>
      <vt:lpstr>Assignment Guidance</vt:lpstr>
      <vt:lpstr>Essay Structure</vt:lpstr>
      <vt:lpstr>Cover page</vt:lpstr>
      <vt:lpstr>Introduction (200-250 Words)</vt:lpstr>
      <vt:lpstr>Indra Nooyi Example</vt:lpstr>
      <vt:lpstr>Introduction (100 –150 words)</vt:lpstr>
      <vt:lpstr>How to end your Intro</vt:lpstr>
      <vt:lpstr>Main Body</vt:lpstr>
      <vt:lpstr>Main Body</vt:lpstr>
      <vt:lpstr>Conclusion</vt:lpstr>
      <vt:lpstr>References</vt:lpstr>
      <vt:lpstr>And finally...</vt:lpstr>
      <vt:lpstr>SUBMSSION DEADLINE AND DRAFT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dc:title>
  <dc:creator>Julie Hayward</dc:creator>
  <cp:lastModifiedBy>Laura James</cp:lastModifiedBy>
  <cp:revision>314</cp:revision>
  <dcterms:created xsi:type="dcterms:W3CDTF">2021-02-22T13:29:19Z</dcterms:created>
  <dcterms:modified xsi:type="dcterms:W3CDTF">2023-02-24T10:48:48Z</dcterms:modified>
</cp:coreProperties>
</file>