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2" r:id="rId3"/>
    <p:sldId id="264" r:id="rId4"/>
    <p:sldId id="257" r:id="rId5"/>
    <p:sldId id="258" r:id="rId6"/>
    <p:sldId id="265" r:id="rId7"/>
    <p:sldId id="263" r:id="rId8"/>
    <p:sldId id="260" r:id="rId9"/>
    <p:sldId id="261" r:id="rId10"/>
    <p:sldId id="259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060344D-F088-4EE0-B6A0-EDF341AAF068}" v="758" dt="2020-12-17T16:24:51.45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3114" autoAdjust="0"/>
    <p:restoredTop sz="94660"/>
  </p:normalViewPr>
  <p:slideViewPr>
    <p:cSldViewPr snapToGrid="0">
      <p:cViewPr varScale="1">
        <p:scale>
          <a:sx n="67" d="100"/>
          <a:sy n="67" d="100"/>
        </p:scale>
        <p:origin x="716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810E92-FA5C-4E22-9FCF-6B792091739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9FC913A-28E4-4EA4-9905-419BFE44220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C4D412-EB8E-42FD-91EA-162C14B36B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CD711-1617-446D-8C52-64E954FF4808}" type="datetimeFigureOut">
              <a:rPr lang="en-GB" smtClean="0"/>
              <a:t>11/01/2021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D9AEF5-9B1B-47B1-86A1-B27B99A67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2D1C77-56E7-449B-BD0F-7A95EE838E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1DC25-F2A7-42F2-8A6F-58C7BB0767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37993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1F6113-04C5-4E9B-9591-A04693403A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3DBEC0-F7D1-499A-929B-052D4E5084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629074-4030-4C11-B77F-FDF583933F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CD711-1617-446D-8C52-64E954FF4808}" type="datetimeFigureOut">
              <a:rPr lang="en-GB" smtClean="0"/>
              <a:t>11/01/2021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70B99A-6E26-4C43-BD60-2F9A199A3F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D26605-EA00-40E9-93C8-7E8D764908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1DC25-F2A7-42F2-8A6F-58C7BB0767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34134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7929A1-9AEF-4DF2-8927-2CAE372F9E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4BB81D4-CBC3-47C2-8391-94B8B3AFEE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9F5DBB-331D-4B80-A257-0BABB29FB8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CD711-1617-446D-8C52-64E954FF4808}" type="datetimeFigureOut">
              <a:rPr lang="en-GB" smtClean="0"/>
              <a:t>11/01/2021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BA870-EFC0-4E5B-B53A-E96D215662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4724C9-01A0-4EBB-AEB6-6405FC2D47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1DC25-F2A7-42F2-8A6F-58C7BB0767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92241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8BA13A-D681-4268-8564-3687961692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474449-C9BB-4DF6-80A0-F58CE1D0BEB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03A9D7-6A23-4953-A675-9225FBBF3A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95728A6-52C6-4C15-AFC7-5CF52A5776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CD711-1617-446D-8C52-64E954FF4808}" type="datetimeFigureOut">
              <a:rPr lang="en-GB" smtClean="0"/>
              <a:t>11/01/2021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DE7D4DA-8576-4361-BB27-1413635BCF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767CE9F-78E4-4C9D-AA4C-A6A5621233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1DC25-F2A7-42F2-8A6F-58C7BB0767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17440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7B04EA-C752-48B3-B4C1-8B68429702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BBA3181-79C9-471F-A995-D91E571033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F4E5362-C48A-4F7F-A29F-0B4AD529134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98B3145-54D8-4404-917A-600543D6BB9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BB8443B-79E3-4458-A6AA-3CA503366E8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A74B468-EDB0-448A-9160-E7EE686225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CD711-1617-446D-8C52-64E954FF4808}" type="datetimeFigureOut">
              <a:rPr lang="en-GB" smtClean="0"/>
              <a:t>11/01/2021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3F4233C-B35B-4699-A697-366BD86055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2DDE5B6-AFB4-4DC0-A761-D71BBDD209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1DC25-F2A7-42F2-8A6F-58C7BB0767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67458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D203B4-F984-4EE6-A6A8-0F8047B327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D80D76-F5DD-4089-B418-969DF5B8FA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CD711-1617-446D-8C52-64E954FF4808}" type="datetimeFigureOut">
              <a:rPr lang="en-GB" smtClean="0"/>
              <a:t>11/01/2021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83BAD59-7C68-4657-9598-065C4CCD42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6A55556-A0C3-4229-B274-1B6A75BDF5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1DC25-F2A7-42F2-8A6F-58C7BB0767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52995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DAFD783-AD97-496C-8BFA-5F892254FE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CD711-1617-446D-8C52-64E954FF4808}" type="datetimeFigureOut">
              <a:rPr lang="en-GB" smtClean="0"/>
              <a:t>11/01/2021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DCE6295-B21E-4D3D-88C6-F46EDEB11D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04A7B9A-F63C-44EB-88CB-E93DC46B9C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1DC25-F2A7-42F2-8A6F-58C7BB0767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4328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DDA2F-934A-452E-B070-6B58C6C4FF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D4A47B-5D1A-4B48-BC4D-E1CF9159CF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4DFC230-A7C8-4659-96DE-6223EF94A90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6DB322-FE93-4C69-9E6F-92D94B63A4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CD711-1617-446D-8C52-64E954FF4808}" type="datetimeFigureOut">
              <a:rPr lang="en-GB" smtClean="0"/>
              <a:t>11/01/2021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3B3EFC0-596D-4BB0-9E69-DF5D04D499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A3AB89-71B0-4DA3-8E30-29B39B163E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1DC25-F2A7-42F2-8A6F-58C7BB0767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30216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4C5579-DA1D-4C82-8B9A-876A8A41A3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CB60624-65C1-45CF-9112-BEFE79376AB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C18A698-D369-4E4F-ACD5-AD227FBB4CD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C869731-027C-477E-AC85-C41CE1EDCB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CD711-1617-446D-8C52-64E954FF4808}" type="datetimeFigureOut">
              <a:rPr lang="en-GB" smtClean="0"/>
              <a:t>11/01/2021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08DDB6A-BC8E-4AFB-B14E-1A464D5D8F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C6193F7-35C7-4D34-A0E5-52E5EE598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1DC25-F2A7-42F2-8A6F-58C7BB0767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9018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76F728-0D9B-42EF-90CF-8FF00EF961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9A6E5A3-EA31-4DD7-A10C-3CB27B4431C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A56E2F-0D3C-41C9-A8CA-DB3E568341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CD711-1617-446D-8C52-64E954FF4808}" type="datetimeFigureOut">
              <a:rPr lang="en-GB" smtClean="0"/>
              <a:t>11/01/2021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292559-901B-44CB-9338-CDAF49F032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F6D0F5-7CAB-415D-9C24-EF37CDF221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1DC25-F2A7-42F2-8A6F-58C7BB0767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1754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EDC64BD-FF72-4A6E-8B7C-9A7136D3AB1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31E0DC2-3946-4D2C-BD4F-F14CF783322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6A5F29-3C61-44D3-8574-0E4F57454E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CD711-1617-446D-8C52-64E954FF4808}" type="datetimeFigureOut">
              <a:rPr lang="en-GB" smtClean="0"/>
              <a:t>11/01/2021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B0BFCF-87D2-4213-A600-7D19F3C260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3902FC-7B57-468A-AF61-CF14260125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1DC25-F2A7-42F2-8A6F-58C7BB0767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75014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422BBFF-D40C-4981-829A-844C2FFCA2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A2C39D8-C00C-461E-B2F6-0C355690A0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597043-91A6-43C3-BF62-2963E4AB546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8CD711-1617-446D-8C52-64E954FF4808}" type="datetimeFigureOut">
              <a:rPr lang="en-GB" smtClean="0"/>
              <a:t>11/01/2021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A072EB-57FE-4A41-A012-DB17ECBCF2D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347E53-6ED8-4102-8638-A2E5D769482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01DC25-F2A7-42F2-8A6F-58C7BB0767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00541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unpolsimdesal.blogspot.com.es/2012/01/la-torre-mes-alta.html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reativecommons.org/licenses/by-nc-nd/3.0/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File:Multilink_cubes.JPG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missbsresources.com/conferences/maths-mastery-celebrationofmaths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marta345.blogspot.com/2015/06/cubs-multilink-al-raco-de-matematiques.html" TargetMode="External"/><Relationship Id="rId5" Type="http://schemas.openxmlformats.org/officeDocument/2006/relationships/image" Target="../media/image7.png"/><Relationship Id="rId4" Type="http://schemas.openxmlformats.org/officeDocument/2006/relationships/hyperlink" Target="http://diezdedosenmismanosmatematicas.blogspot.com/2017/10/cuatro-interpretaciones-matematicas-de.html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theconversation.com/old-school-or-new-school-teach-future-skills-and-traditional-subjects-together-18179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thenext28days/9298937881" TargetMode="External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/3.0/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10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E46E7F-B148-4BA8-96B4-E245FF6DA86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90338" y="640080"/>
            <a:ext cx="3734014" cy="3566160"/>
          </a:xfrm>
        </p:spPr>
        <p:txBody>
          <a:bodyPr anchor="b">
            <a:normAutofit/>
          </a:bodyPr>
          <a:lstStyle/>
          <a:p>
            <a:pPr algn="l"/>
            <a:r>
              <a:rPr lang="en-GB" sz="5400" dirty="0"/>
              <a:t>Numbers count </a:t>
            </a:r>
            <a:br>
              <a:rPr lang="en-GB" sz="5400" dirty="0"/>
            </a:br>
            <a:r>
              <a:rPr lang="en-GB" sz="5400" dirty="0"/>
              <a:t>SJIE </a:t>
            </a:r>
            <a:br>
              <a:rPr lang="en-GB" sz="5400" dirty="0"/>
            </a:br>
            <a:r>
              <a:rPr lang="en-GB" sz="5400" dirty="0"/>
              <a:t>5001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282FC4B-9212-4667-BC4E-0C8BB20A326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90339" y="4636008"/>
            <a:ext cx="3734014" cy="1572768"/>
          </a:xfrm>
        </p:spPr>
        <p:txBody>
          <a:bodyPr>
            <a:normAutofit/>
          </a:bodyPr>
          <a:lstStyle/>
          <a:p>
            <a:pPr algn="l"/>
            <a:endParaRPr lang="en-GB" dirty="0"/>
          </a:p>
          <a:p>
            <a:pPr algn="l"/>
            <a:r>
              <a:rPr lang="en-GB" dirty="0"/>
              <a:t>Aimee Frankland </a:t>
            </a:r>
          </a:p>
        </p:txBody>
      </p:sp>
      <p:sp>
        <p:nvSpPr>
          <p:cNvPr id="22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EDF5BB9-2F89-4CA2-ADF1-C7C92A12C6C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302" r="-2" b="-2"/>
          <a:stretch/>
        </p:blipFill>
        <p:spPr>
          <a:xfrm>
            <a:off x="5096911" y="19305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A685D69-0B10-4EEC-879D-7423BBE81853}"/>
              </a:ext>
            </a:extLst>
          </p:cNvPr>
          <p:cNvSpPr txBox="1"/>
          <p:nvPr/>
        </p:nvSpPr>
        <p:spPr>
          <a:xfrm>
            <a:off x="9732673" y="6657945"/>
            <a:ext cx="2459327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://unpolsimdesal.blogspot.com.es/2012/01/la-torre-mes-alta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2221E1F-1973-4D51-979C-C6D6DE2674CB}"/>
              </a:ext>
            </a:extLst>
          </p:cNvPr>
          <p:cNvSpPr txBox="1"/>
          <p:nvPr/>
        </p:nvSpPr>
        <p:spPr>
          <a:xfrm>
            <a:off x="10556240" y="335280"/>
            <a:ext cx="141944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(Image, n.d.)</a:t>
            </a:r>
          </a:p>
        </p:txBody>
      </p:sp>
    </p:spTree>
    <p:extLst>
      <p:ext uri="{BB962C8B-B14F-4D97-AF65-F5344CB8AC3E}">
        <p14:creationId xmlns:p14="http://schemas.microsoft.com/office/powerpoint/2010/main" val="22560898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5" name="Rectangle 44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1CA45D-DF22-41F9-A26D-1A09CC6911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dirty="0"/>
              <a:t>What is Multilink?</a:t>
            </a:r>
          </a:p>
        </p:txBody>
      </p:sp>
      <p:sp>
        <p:nvSpPr>
          <p:cNvPr id="47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Content Placeholder 9" descr="A picture containing colorful, plastic, clothes, arranged&#10;&#10;Description automatically generated">
            <a:extLst>
              <a:ext uri="{FF2B5EF4-FFF2-40B4-BE49-F238E27FC236}">
                <a16:creationId xmlns:a16="http://schemas.microsoft.com/office/drawing/2014/main" id="{A87A5971-B7B9-4D3D-9DCF-F08B3C85790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4662" r="2011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030671F0-953E-46C5-9633-C1B4D3696121}"/>
              </a:ext>
            </a:extLst>
          </p:cNvPr>
          <p:cNvSpPr txBox="1"/>
          <p:nvPr/>
        </p:nvSpPr>
        <p:spPr>
          <a:xfrm>
            <a:off x="10760753" y="6419334"/>
            <a:ext cx="1856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(Image, n.d.)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1D5E5019-27BF-4485-AF13-E0ABD1414F43}"/>
              </a:ext>
            </a:extLst>
          </p:cNvPr>
          <p:cNvSpPr txBox="1"/>
          <p:nvPr/>
        </p:nvSpPr>
        <p:spPr>
          <a:xfrm>
            <a:off x="548640" y="3088640"/>
            <a:ext cx="436860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Multilink is an EYFS, KS1 and KS2 Numeracy resource.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It containing plastic cubed shape cubes with holes that can connect and help form different shapes.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They come in different colours which can be inviting for children and add another level of learning in recognising colours.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11267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" name="Rectangle 100">
            <a:extLst>
              <a:ext uri="{FF2B5EF4-FFF2-40B4-BE49-F238E27FC236}">
                <a16:creationId xmlns:a16="http://schemas.microsoft.com/office/drawing/2014/main" id="{49CD2D09-B1BB-4DF5-9E1C-3D21B21EDE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20431" y="0"/>
            <a:ext cx="6271569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5" name="Picture 102">
            <a:extLst>
              <a:ext uri="{FF2B5EF4-FFF2-40B4-BE49-F238E27FC236}">
                <a16:creationId xmlns:a16="http://schemas.microsoft.com/office/drawing/2014/main" id="{83355637-BA71-4F63-94C9-E77BF81BDF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957A4154-BE3F-4368-A6B4-38852B31577F}"/>
              </a:ext>
            </a:extLst>
          </p:cNvPr>
          <p:cNvSpPr txBox="1"/>
          <p:nvPr/>
        </p:nvSpPr>
        <p:spPr>
          <a:xfrm>
            <a:off x="804998" y="798445"/>
            <a:ext cx="4803636" cy="131166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dirty="0">
                <a:solidFill>
                  <a:srgbClr val="000000"/>
                </a:solidFill>
                <a:latin typeface="+mj-lt"/>
                <a:ea typeface="+mj-ea"/>
                <a:cs typeface="+mj-cs"/>
              </a:rPr>
              <a:t>Multi link Learning examples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B227FCC5-14B1-49AC-A6B6-4BDAB6F537D3}"/>
              </a:ext>
            </a:extLst>
          </p:cNvPr>
          <p:cNvSpPr txBox="1"/>
          <p:nvPr/>
        </p:nvSpPr>
        <p:spPr>
          <a:xfrm>
            <a:off x="804997" y="2272143"/>
            <a:ext cx="4706803" cy="378883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20000"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rgbClr val="000000"/>
                </a:solidFill>
              </a:rPr>
              <a:t>Place Value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rgbClr val="000000"/>
                </a:solidFill>
              </a:rPr>
              <a:t>Problem solving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rgbClr val="000000"/>
                </a:solidFill>
              </a:rPr>
              <a:t>Bar Graphs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rgbClr val="000000"/>
                </a:solidFill>
              </a:rPr>
              <a:t>Recognizing </a:t>
            </a:r>
            <a:r>
              <a:rPr lang="en-US" sz="2000" b="1" dirty="0" err="1">
                <a:solidFill>
                  <a:srgbClr val="000000"/>
                </a:solidFill>
              </a:rPr>
              <a:t>colours</a:t>
            </a:r>
            <a:endParaRPr lang="en-US" sz="2000" b="1" dirty="0">
              <a:solidFill>
                <a:srgbClr val="000000"/>
              </a:solidFill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rgbClr val="000000"/>
                </a:solidFill>
              </a:rPr>
              <a:t>Telling the time	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rgbClr val="000000"/>
                </a:solidFill>
              </a:rPr>
              <a:t>Construction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rgbClr val="000000"/>
                </a:solidFill>
              </a:rPr>
              <a:t>Enquiry based learning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rgbClr val="000000"/>
                </a:solidFill>
              </a:rPr>
              <a:t>Measurement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rgbClr val="000000"/>
                </a:solidFill>
              </a:rPr>
              <a:t>Number bonds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rgbClr val="000000"/>
                </a:solidFill>
              </a:rPr>
              <a:t>Factors and Multiples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rgbClr val="000000"/>
                </a:solidFill>
              </a:rPr>
              <a:t>Patterns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rgbClr val="000000"/>
                </a:solidFill>
              </a:rPr>
              <a:t>2D and 3D shapes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rgbClr val="000000"/>
                </a:solidFill>
              </a:rPr>
              <a:t>Storytelling</a:t>
            </a:r>
          </a:p>
          <a:p>
            <a:pPr marL="57150">
              <a:lnSpc>
                <a:spcPct val="90000"/>
              </a:lnSpc>
              <a:spcAft>
                <a:spcPts val="600"/>
              </a:spcAft>
            </a:pPr>
            <a:endParaRPr lang="en-US" sz="2000" dirty="0">
              <a:solidFill>
                <a:srgbClr val="000000"/>
              </a:solidFill>
            </a:endParaRPr>
          </a:p>
        </p:txBody>
      </p:sp>
      <p:sp>
        <p:nvSpPr>
          <p:cNvPr id="117" name="Freeform 49">
            <a:extLst>
              <a:ext uri="{FF2B5EF4-FFF2-40B4-BE49-F238E27FC236}">
                <a16:creationId xmlns:a16="http://schemas.microsoft.com/office/drawing/2014/main" id="{967C29FE-FD32-4AFB-AD20-DBDF5864B2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713915" y="590635"/>
            <a:ext cx="5478085" cy="6276841"/>
          </a:xfrm>
          <a:custGeom>
            <a:avLst/>
            <a:gdLst>
              <a:gd name="connsiteX0" fmla="*/ 2178155 w 5478085"/>
              <a:gd name="connsiteY0" fmla="*/ 0 h 6276841"/>
              <a:gd name="connsiteX1" fmla="*/ 5478085 w 5478085"/>
              <a:gd name="connsiteY1" fmla="*/ 3299930 h 6276841"/>
              <a:gd name="connsiteX2" fmla="*/ 3751098 w 5478085"/>
              <a:gd name="connsiteY2" fmla="*/ 6201577 h 6276841"/>
              <a:gd name="connsiteX3" fmla="*/ 3594858 w 5478085"/>
              <a:gd name="connsiteY3" fmla="*/ 6276841 h 6276841"/>
              <a:gd name="connsiteX4" fmla="*/ 761453 w 5478085"/>
              <a:gd name="connsiteY4" fmla="*/ 6276841 h 6276841"/>
              <a:gd name="connsiteX5" fmla="*/ 605213 w 5478085"/>
              <a:gd name="connsiteY5" fmla="*/ 6201577 h 6276841"/>
              <a:gd name="connsiteX6" fmla="*/ 79093 w 5478085"/>
              <a:gd name="connsiteY6" fmla="*/ 5846317 h 6276841"/>
              <a:gd name="connsiteX7" fmla="*/ 0 w 5478085"/>
              <a:gd name="connsiteY7" fmla="*/ 5774432 h 6276841"/>
              <a:gd name="connsiteX8" fmla="*/ 0 w 5478085"/>
              <a:gd name="connsiteY8" fmla="*/ 825429 h 6276841"/>
              <a:gd name="connsiteX9" fmla="*/ 79093 w 5478085"/>
              <a:gd name="connsiteY9" fmla="*/ 753544 h 6276841"/>
              <a:gd name="connsiteX10" fmla="*/ 2178155 w 5478085"/>
              <a:gd name="connsiteY10" fmla="*/ 0 h 6276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478085" h="6276841">
                <a:moveTo>
                  <a:pt x="2178155" y="0"/>
                </a:moveTo>
                <a:cubicBezTo>
                  <a:pt x="4000656" y="0"/>
                  <a:pt x="5478085" y="1477429"/>
                  <a:pt x="5478085" y="3299930"/>
                </a:cubicBezTo>
                <a:cubicBezTo>
                  <a:pt x="5478085" y="4552900"/>
                  <a:pt x="4779769" y="5642769"/>
                  <a:pt x="3751098" y="6201577"/>
                </a:cubicBezTo>
                <a:lnTo>
                  <a:pt x="3594858" y="6276841"/>
                </a:lnTo>
                <a:lnTo>
                  <a:pt x="761453" y="6276841"/>
                </a:lnTo>
                <a:lnTo>
                  <a:pt x="605213" y="6201577"/>
                </a:lnTo>
                <a:cubicBezTo>
                  <a:pt x="418182" y="6099975"/>
                  <a:pt x="242071" y="5980818"/>
                  <a:pt x="79093" y="5846317"/>
                </a:cubicBezTo>
                <a:lnTo>
                  <a:pt x="0" y="5774432"/>
                </a:lnTo>
                <a:lnTo>
                  <a:pt x="0" y="825429"/>
                </a:lnTo>
                <a:lnTo>
                  <a:pt x="79093" y="753544"/>
                </a:lnTo>
                <a:cubicBezTo>
                  <a:pt x="649516" y="282789"/>
                  <a:pt x="1380811" y="0"/>
                  <a:pt x="2178155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accent3"/>
                </a:gs>
                <a:gs pos="100000">
                  <a:schemeClr val="accent3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5" name="Picture 14" descr="A picture containing text, blackboard&#10;&#10;Description automatically generated">
            <a:extLst>
              <a:ext uri="{FF2B5EF4-FFF2-40B4-BE49-F238E27FC236}">
                <a16:creationId xmlns:a16="http://schemas.microsoft.com/office/drawing/2014/main" id="{F3053F80-89AA-41A2-8048-C0A487BDC4B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29902" r="26648" b="-1"/>
          <a:stretch/>
        </p:blipFill>
        <p:spPr>
          <a:xfrm>
            <a:off x="6927032" y="760562"/>
            <a:ext cx="5298683" cy="6097438"/>
          </a:xfrm>
          <a:custGeom>
            <a:avLst/>
            <a:gdLst/>
            <a:ahLst/>
            <a:cxnLst/>
            <a:rect l="l" t="t" r="r" b="b"/>
            <a:pathLst>
              <a:path w="5298683" h="6097438">
                <a:moveTo>
                  <a:pt x="3120528" y="0"/>
                </a:moveTo>
                <a:cubicBezTo>
                  <a:pt x="3874524" y="0"/>
                  <a:pt x="4566062" y="267415"/>
                  <a:pt x="5105473" y="712577"/>
                </a:cubicBezTo>
                <a:lnTo>
                  <a:pt x="5298683" y="888178"/>
                </a:lnTo>
                <a:lnTo>
                  <a:pt x="5298683" y="5352876"/>
                </a:lnTo>
                <a:lnTo>
                  <a:pt x="5105473" y="5528477"/>
                </a:lnTo>
                <a:cubicBezTo>
                  <a:pt x="4874296" y="5719261"/>
                  <a:pt x="4615179" y="5877397"/>
                  <a:pt x="4335177" y="5995828"/>
                </a:cubicBezTo>
                <a:lnTo>
                  <a:pt x="4057556" y="6097438"/>
                </a:lnTo>
                <a:lnTo>
                  <a:pt x="2183499" y="6097438"/>
                </a:lnTo>
                <a:lnTo>
                  <a:pt x="1905878" y="5995828"/>
                </a:lnTo>
                <a:cubicBezTo>
                  <a:pt x="785873" y="5522106"/>
                  <a:pt x="0" y="4413092"/>
                  <a:pt x="0" y="3120527"/>
                </a:cubicBezTo>
                <a:cubicBezTo>
                  <a:pt x="0" y="1397108"/>
                  <a:pt x="1397108" y="0"/>
                  <a:pt x="3120528" y="0"/>
                </a:cubicBezTo>
                <a:close/>
              </a:path>
            </a:pathLst>
          </a:custGeom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EC41D6B2-FF93-4F9E-BCEB-30EAAEDBF001}"/>
              </a:ext>
            </a:extLst>
          </p:cNvPr>
          <p:cNvSpPr txBox="1"/>
          <p:nvPr/>
        </p:nvSpPr>
        <p:spPr>
          <a:xfrm>
            <a:off x="9834880" y="6482080"/>
            <a:ext cx="2133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(Image, n.d.)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24203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  <p:bldP spid="2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>
            <a:extLst>
              <a:ext uri="{FF2B5EF4-FFF2-40B4-BE49-F238E27FC236}">
                <a16:creationId xmlns:a16="http://schemas.microsoft.com/office/drawing/2014/main" id="{3FEF504C-5CE5-4BA9-A4A8-641536DA97C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25" r="4" b="2629"/>
          <a:stretch/>
        </p:blipFill>
        <p:spPr bwMode="auto">
          <a:xfrm>
            <a:off x="1530522" y="1632879"/>
            <a:ext cx="2849586" cy="2849586"/>
          </a:xfrm>
          <a:custGeom>
            <a:avLst/>
            <a:gdLst/>
            <a:ahLst/>
            <a:cxnLst/>
            <a:rect l="l" t="t" r="r" b="b"/>
            <a:pathLst>
              <a:path w="2849586" h="2849586">
                <a:moveTo>
                  <a:pt x="1424793" y="0"/>
                </a:moveTo>
                <a:cubicBezTo>
                  <a:pt x="2211684" y="0"/>
                  <a:pt x="2849586" y="637902"/>
                  <a:pt x="2849586" y="1424793"/>
                </a:cubicBezTo>
                <a:cubicBezTo>
                  <a:pt x="2849586" y="2211684"/>
                  <a:pt x="2211684" y="2849586"/>
                  <a:pt x="1424793" y="2849586"/>
                </a:cubicBezTo>
                <a:cubicBezTo>
                  <a:pt x="637902" y="2849586"/>
                  <a:pt x="0" y="2211684"/>
                  <a:pt x="0" y="1424793"/>
                </a:cubicBezTo>
                <a:cubicBezTo>
                  <a:pt x="0" y="637902"/>
                  <a:pt x="637902" y="0"/>
                  <a:pt x="1424793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1AD4EFB8-69EB-4009-A7E8-3C4E2E9370C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15112" r="9891" b="4"/>
          <a:stretch/>
        </p:blipFill>
        <p:spPr>
          <a:xfrm>
            <a:off x="4674471" y="1632879"/>
            <a:ext cx="2849586" cy="2849586"/>
          </a:xfrm>
          <a:custGeom>
            <a:avLst/>
            <a:gdLst/>
            <a:ahLst/>
            <a:cxnLst/>
            <a:rect l="l" t="t" r="r" b="b"/>
            <a:pathLst>
              <a:path w="2849586" h="2849586">
                <a:moveTo>
                  <a:pt x="1424793" y="0"/>
                </a:moveTo>
                <a:cubicBezTo>
                  <a:pt x="2211684" y="0"/>
                  <a:pt x="2849586" y="637902"/>
                  <a:pt x="2849586" y="1424793"/>
                </a:cubicBezTo>
                <a:cubicBezTo>
                  <a:pt x="2849586" y="2211684"/>
                  <a:pt x="2211684" y="2849586"/>
                  <a:pt x="1424793" y="2849586"/>
                </a:cubicBezTo>
                <a:cubicBezTo>
                  <a:pt x="637902" y="2849586"/>
                  <a:pt x="0" y="2211684"/>
                  <a:pt x="0" y="1424793"/>
                </a:cubicBezTo>
                <a:cubicBezTo>
                  <a:pt x="0" y="637902"/>
                  <a:pt x="637902" y="0"/>
                  <a:pt x="1424793" y="0"/>
                </a:cubicBezTo>
                <a:close/>
              </a:path>
            </a:pathLst>
          </a:custGeom>
        </p:spPr>
      </p:pic>
      <p:pic>
        <p:nvPicPr>
          <p:cNvPr id="27" name="Picture 26" descr="A picture containing chart&#10;&#10;Description automatically generated">
            <a:extLst>
              <a:ext uri="{FF2B5EF4-FFF2-40B4-BE49-F238E27FC236}">
                <a16:creationId xmlns:a16="http://schemas.microsoft.com/office/drawing/2014/main" id="{BD986D45-2DB1-432C-B429-12BB68E3461C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l="16330" r="14673" b="4"/>
          <a:stretch/>
        </p:blipFill>
        <p:spPr>
          <a:xfrm>
            <a:off x="7818420" y="1632879"/>
            <a:ext cx="2849586" cy="2849586"/>
          </a:xfrm>
          <a:custGeom>
            <a:avLst/>
            <a:gdLst/>
            <a:ahLst/>
            <a:cxnLst/>
            <a:rect l="l" t="t" r="r" b="b"/>
            <a:pathLst>
              <a:path w="2849586" h="2849586">
                <a:moveTo>
                  <a:pt x="1424793" y="0"/>
                </a:moveTo>
                <a:cubicBezTo>
                  <a:pt x="2211684" y="0"/>
                  <a:pt x="2849586" y="637902"/>
                  <a:pt x="2849586" y="1424793"/>
                </a:cubicBezTo>
                <a:cubicBezTo>
                  <a:pt x="2849586" y="2211684"/>
                  <a:pt x="2211684" y="2849586"/>
                  <a:pt x="1424793" y="2849586"/>
                </a:cubicBezTo>
                <a:cubicBezTo>
                  <a:pt x="637902" y="2849586"/>
                  <a:pt x="0" y="2211684"/>
                  <a:pt x="0" y="1424793"/>
                </a:cubicBezTo>
                <a:cubicBezTo>
                  <a:pt x="0" y="637902"/>
                  <a:pt x="637902" y="0"/>
                  <a:pt x="1424793" y="0"/>
                </a:cubicBezTo>
                <a:close/>
              </a:path>
            </a:pathLst>
          </a:cu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40C0118-6311-46A3-ADE6-33981B914E5E}"/>
              </a:ext>
            </a:extLst>
          </p:cNvPr>
          <p:cNvSpPr txBox="1"/>
          <p:nvPr/>
        </p:nvSpPr>
        <p:spPr>
          <a:xfrm>
            <a:off x="-111005" y="-1442"/>
            <a:ext cx="8508512" cy="127407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000" dirty="0">
                <a:latin typeface="+mj-lt"/>
                <a:ea typeface="+mj-ea"/>
                <a:cs typeface="+mj-cs"/>
              </a:rPr>
              <a:t>  Who is It used for? 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44E13892-7C91-4ACD-8A78-C1F895DBD3C0}"/>
              </a:ext>
            </a:extLst>
          </p:cNvPr>
          <p:cNvSpPr/>
          <p:nvPr/>
        </p:nvSpPr>
        <p:spPr>
          <a:xfrm>
            <a:off x="8397507" y="4402730"/>
            <a:ext cx="137056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>
                <a:latin typeface="Calibri" panose="020F0502020204030204" pitchFamily="34" charset="0"/>
                <a:ea typeface="Times New Roman" panose="02020603050405020304" pitchFamily="18" charset="0"/>
              </a:rPr>
              <a:t>(Image, n.d.)</a:t>
            </a:r>
            <a:endParaRPr lang="en-GB" dirty="0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06762D97-75FA-4CC0-BEF4-9150839B1354}"/>
              </a:ext>
            </a:extLst>
          </p:cNvPr>
          <p:cNvSpPr txBox="1"/>
          <p:nvPr/>
        </p:nvSpPr>
        <p:spPr>
          <a:xfrm>
            <a:off x="1417527" y="4325127"/>
            <a:ext cx="16967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>
                <a:latin typeface="Calibri" panose="020F0502020204030204" pitchFamily="34" charset="0"/>
                <a:ea typeface="Times New Roman" panose="02020603050405020304" pitchFamily="18" charset="0"/>
              </a:rPr>
              <a:t>(Image, n.d.)</a:t>
            </a:r>
            <a:endParaRPr lang="en-GB" dirty="0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3AE616CA-3043-408C-8A96-1AD9658723CB}"/>
              </a:ext>
            </a:extLst>
          </p:cNvPr>
          <p:cNvSpPr txBox="1"/>
          <p:nvPr/>
        </p:nvSpPr>
        <p:spPr>
          <a:xfrm>
            <a:off x="5140960" y="4428318"/>
            <a:ext cx="16967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>
                <a:latin typeface="Calibri" panose="020F0502020204030204" pitchFamily="34" charset="0"/>
                <a:ea typeface="Times New Roman" panose="02020603050405020304" pitchFamily="18" charset="0"/>
              </a:rPr>
              <a:t>(Image, n.d.)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39283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See the source image">
            <a:extLst>
              <a:ext uri="{FF2B5EF4-FFF2-40B4-BE49-F238E27FC236}">
                <a16:creationId xmlns:a16="http://schemas.microsoft.com/office/drawing/2014/main" id="{CE112D83-01FA-44CE-B9C4-5C5ACDA2662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079" r="-1" b="-1"/>
          <a:stretch/>
        </p:blipFill>
        <p:spPr bwMode="auto">
          <a:xfrm>
            <a:off x="20" y="10"/>
            <a:ext cx="9141724" cy="6863475"/>
          </a:xfrm>
          <a:custGeom>
            <a:avLst/>
            <a:gdLst/>
            <a:ahLst/>
            <a:cxnLst/>
            <a:rect l="l" t="t" r="r" b="b"/>
            <a:pathLst>
              <a:path w="9141744" h="6863485">
                <a:moveTo>
                  <a:pt x="0" y="0"/>
                </a:moveTo>
                <a:lnTo>
                  <a:pt x="5963051" y="0"/>
                </a:lnTo>
                <a:lnTo>
                  <a:pt x="9141744" y="6863485"/>
                </a:lnTo>
                <a:lnTo>
                  <a:pt x="0" y="6863485"/>
                </a:lnTo>
                <a:lnTo>
                  <a:pt x="0" y="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Content Placeholder 4">
            <a:extLst>
              <a:ext uri="{FF2B5EF4-FFF2-40B4-BE49-F238E27FC236}">
                <a16:creationId xmlns:a16="http://schemas.microsoft.com/office/drawing/2014/main" id="{2F84DBBA-7697-4EA0-97D8-C167F04A5E9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22497" r="31497" b="1"/>
          <a:stretch/>
        </p:blipFill>
        <p:spPr>
          <a:xfrm>
            <a:off x="5790353" y="10"/>
            <a:ext cx="6401647" cy="6852984"/>
          </a:xfrm>
          <a:custGeom>
            <a:avLst/>
            <a:gdLst/>
            <a:ahLst/>
            <a:cxnLst/>
            <a:rect l="l" t="t" r="r" b="b"/>
            <a:pathLst>
              <a:path w="6401647" h="6852994">
                <a:moveTo>
                  <a:pt x="354282" y="0"/>
                </a:moveTo>
                <a:lnTo>
                  <a:pt x="6401647" y="0"/>
                </a:lnTo>
                <a:lnTo>
                  <a:pt x="6401647" y="6852994"/>
                </a:lnTo>
                <a:lnTo>
                  <a:pt x="0" y="6852994"/>
                </a:lnTo>
                <a:lnTo>
                  <a:pt x="0" y="6852993"/>
                </a:lnTo>
                <a:lnTo>
                  <a:pt x="3528116" y="6852993"/>
                </a:lnTo>
                <a:close/>
              </a:path>
            </a:pathLst>
          </a:cu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36F88678-C149-491C-AC9B-FBBB4EC1DFDF}"/>
              </a:ext>
            </a:extLst>
          </p:cNvPr>
          <p:cNvSpPr/>
          <p:nvPr/>
        </p:nvSpPr>
        <p:spPr>
          <a:xfrm>
            <a:off x="0" y="6396038"/>
            <a:ext cx="1787351" cy="461962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wrap="square">
            <a:noAutofit/>
          </a:bodyPr>
          <a:lstStyle/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GB" sz="1300" dirty="0">
                <a:solidFill>
                  <a:srgbClr val="FFFFFF"/>
                </a:solidFill>
              </a:rPr>
              <a:t>(video image, 2014)</a:t>
            </a:r>
            <a:endParaRPr lang="en-GB" sz="1300" dirty="0">
              <a:solidFill>
                <a:srgbClr val="FFFFFF"/>
              </a:solidFill>
              <a:effectLst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40F59F2-7550-4742-9C9C-B98A8EB35B9B}"/>
              </a:ext>
            </a:extLst>
          </p:cNvPr>
          <p:cNvSpPr/>
          <p:nvPr/>
        </p:nvSpPr>
        <p:spPr>
          <a:xfrm>
            <a:off x="10782960" y="72509"/>
            <a:ext cx="140904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Aft>
                <a:spcPts val="600"/>
              </a:spcAft>
            </a:pPr>
            <a:r>
              <a:rPr lang="en-US">
                <a:solidFill>
                  <a:srgbClr val="FFFFFF"/>
                </a:solidFill>
              </a:rPr>
              <a:t>(Image, 2013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95797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3" name="Rectangle 82">
            <a:extLst>
              <a:ext uri="{FF2B5EF4-FFF2-40B4-BE49-F238E27FC236}">
                <a16:creationId xmlns:a16="http://schemas.microsoft.com/office/drawing/2014/main" id="{8108D317-7CBD-4897-BD1F-959436D2A3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1977DD13-5373-4435-9BD3-3D6D08EF06B5}"/>
              </a:ext>
            </a:extLst>
          </p:cNvPr>
          <p:cNvSpPr txBox="1"/>
          <p:nvPr/>
        </p:nvSpPr>
        <p:spPr>
          <a:xfrm>
            <a:off x="6930444" y="921113"/>
            <a:ext cx="4314645" cy="126895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000" dirty="0">
                <a:latin typeface="+mj-lt"/>
                <a:ea typeface="+mj-ea"/>
                <a:cs typeface="+mj-cs"/>
              </a:rPr>
              <a:t> 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000" dirty="0">
                <a:latin typeface="+mj-lt"/>
                <a:ea typeface="+mj-ea"/>
                <a:cs typeface="+mj-cs"/>
              </a:rPr>
              <a:t>	Old	     Vs	        New </a:t>
            </a:r>
          </a:p>
        </p:txBody>
      </p:sp>
      <p:pic>
        <p:nvPicPr>
          <p:cNvPr id="37" name="Picture 36" descr="Website&#10;&#10;Description automatically generated">
            <a:extLst>
              <a:ext uri="{FF2B5EF4-FFF2-40B4-BE49-F238E27FC236}">
                <a16:creationId xmlns:a16="http://schemas.microsoft.com/office/drawing/2014/main" id="{8222BD9A-7974-4468-85BA-F5B728BDFA8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2751" r="13786"/>
          <a:stretch/>
        </p:blipFill>
        <p:spPr>
          <a:xfrm>
            <a:off x="20" y="10"/>
            <a:ext cx="6717436" cy="6857990"/>
          </a:xfrm>
          <a:custGeom>
            <a:avLst/>
            <a:gdLst/>
            <a:ahLst/>
            <a:cxnLst/>
            <a:rect l="l" t="t" r="r" b="b"/>
            <a:pathLst>
              <a:path w="6717456" h="6858000">
                <a:moveTo>
                  <a:pt x="0" y="0"/>
                </a:moveTo>
                <a:lnTo>
                  <a:pt x="6149468" y="0"/>
                </a:lnTo>
                <a:lnTo>
                  <a:pt x="6202448" y="162605"/>
                </a:lnTo>
                <a:cubicBezTo>
                  <a:pt x="6535625" y="1263763"/>
                  <a:pt x="6717456" y="2453207"/>
                  <a:pt x="6717456" y="3694043"/>
                </a:cubicBezTo>
                <a:cubicBezTo>
                  <a:pt x="6717456" y="4757617"/>
                  <a:pt x="6583866" y="5783433"/>
                  <a:pt x="6335883" y="6748259"/>
                </a:cubicBezTo>
                <a:lnTo>
                  <a:pt x="6305198" y="6858000"/>
                </a:lnTo>
                <a:lnTo>
                  <a:pt x="0" y="6858000"/>
                </a:lnTo>
                <a:close/>
              </a:path>
            </a:pathLst>
          </a:custGeom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</p:pic>
      <p:sp>
        <p:nvSpPr>
          <p:cNvPr id="85" name="Rectangle 84">
            <a:extLst>
              <a:ext uri="{FF2B5EF4-FFF2-40B4-BE49-F238E27FC236}">
                <a16:creationId xmlns:a16="http://schemas.microsoft.com/office/drawing/2014/main" id="{D6297641-8B9F-4767-9606-8A11313227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89864" y="387939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87" name="Rectangle 86">
            <a:extLst>
              <a:ext uri="{FF2B5EF4-FFF2-40B4-BE49-F238E27FC236}">
                <a16:creationId xmlns:a16="http://schemas.microsoft.com/office/drawing/2014/main" id="{D8F3CA65-EA00-46B4-9616-39E6853F7B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36172" y="2240371"/>
            <a:ext cx="42062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0A744969-61AE-4505-9BFF-0F9B8ACAF1DF}"/>
              </a:ext>
            </a:extLst>
          </p:cNvPr>
          <p:cNvSpPr txBox="1"/>
          <p:nvPr/>
        </p:nvSpPr>
        <p:spPr>
          <a:xfrm>
            <a:off x="6822307" y="2415582"/>
            <a:ext cx="4314645" cy="371731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Passive learning.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Textbook driven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Isolation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Facts and Memorization.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Fragmented curriculum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Teacher centered approach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3822848-C6AB-46E7-8FB6-E4B4B43EC6D0}"/>
              </a:ext>
            </a:extLst>
          </p:cNvPr>
          <p:cNvSpPr txBox="1"/>
          <p:nvPr/>
        </p:nvSpPr>
        <p:spPr>
          <a:xfrm>
            <a:off x="104871" y="3315512"/>
            <a:ext cx="4048344" cy="35362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dirty="0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F1D5B046-C940-4360-8240-1DDB34BF6102}"/>
              </a:ext>
            </a:extLst>
          </p:cNvPr>
          <p:cNvSpPr txBox="1"/>
          <p:nvPr/>
        </p:nvSpPr>
        <p:spPr>
          <a:xfrm>
            <a:off x="9748364" y="2375105"/>
            <a:ext cx="2725000" cy="38318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/>
              <a:t>Research Driven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/>
              <a:t>Active Learning</a:t>
            </a:r>
          </a:p>
          <a:p>
            <a:pPr>
              <a:spcAft>
                <a:spcPts val="600"/>
              </a:spcAft>
            </a:pPr>
            <a:endParaRPr lang="en-GB" dirty="0"/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/>
              <a:t> Student Centred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/>
              <a:t>Collaboration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/>
              <a:t>Multiple forms of assessment 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A7BA3ABD-CB7C-43AB-BA96-D6734DAF8082}"/>
              </a:ext>
            </a:extLst>
          </p:cNvPr>
          <p:cNvSpPr/>
          <p:nvPr/>
        </p:nvSpPr>
        <p:spPr>
          <a:xfrm>
            <a:off x="-360716" y="6584120"/>
            <a:ext cx="177856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 (Flickr.com, n.d.)</a:t>
            </a:r>
            <a:endParaRPr lang="en-GB"/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37E32007-E59A-467B-BA94-214C052807A6}"/>
              </a:ext>
            </a:extLst>
          </p:cNvPr>
          <p:cNvSpPr txBox="1"/>
          <p:nvPr/>
        </p:nvSpPr>
        <p:spPr>
          <a:xfrm>
            <a:off x="10005184" y="6657945"/>
            <a:ext cx="218681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flickr.com/photos/thenext28days/929893788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3537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/>
      <p:bldP spid="31" grpId="0"/>
      <p:bldP spid="3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Rectangle 13">
            <a:extLst>
              <a:ext uri="{FF2B5EF4-FFF2-40B4-BE49-F238E27FC236}">
                <a16:creationId xmlns:a16="http://schemas.microsoft.com/office/drawing/2014/main" id="{46F1F2C8-798B-4CCE-A851-94AFAF350B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72D8BF9-2BE6-4895-A813-8C5EDF49C4A9}"/>
              </a:ext>
            </a:extLst>
          </p:cNvPr>
          <p:cNvSpPr txBox="1"/>
          <p:nvPr/>
        </p:nvSpPr>
        <p:spPr>
          <a:xfrm>
            <a:off x="970908" y="1220919"/>
            <a:ext cx="5425781" cy="2387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Multi Link and assessment</a:t>
            </a:r>
          </a:p>
        </p:txBody>
      </p:sp>
      <p:sp>
        <p:nvSpPr>
          <p:cNvPr id="43" name="Freeform: Shape 15">
            <a:extLst>
              <a:ext uri="{FF2B5EF4-FFF2-40B4-BE49-F238E27FC236}">
                <a16:creationId xmlns:a16="http://schemas.microsoft.com/office/drawing/2014/main" id="{755E9CD0-04B0-4A3C-B291-AD913379C7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4" name="Oval 17">
            <a:extLst>
              <a:ext uri="{FF2B5EF4-FFF2-40B4-BE49-F238E27FC236}">
                <a16:creationId xmlns:a16="http://schemas.microsoft.com/office/drawing/2014/main" id="{1DD8BF3B-6066-418C-8D1A-75C5E396FC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5" name="Block Arc 19">
            <a:extLst>
              <a:ext uri="{FF2B5EF4-FFF2-40B4-BE49-F238E27FC236}">
                <a16:creationId xmlns:a16="http://schemas.microsoft.com/office/drawing/2014/main" id="{80BC66F9-7A74-4286-AD22-1174052CC2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02394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D8142CC3-2B5C-48E6-9DF0-6C8ACBAF23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7B2D303B-3DD0-4319-9EAD-361847FEC7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Freeform: Shape 25">
            <a:extLst>
              <a:ext uri="{FF2B5EF4-FFF2-40B4-BE49-F238E27FC236}">
                <a16:creationId xmlns:a16="http://schemas.microsoft.com/office/drawing/2014/main" id="{46A89C79-8EF3-4AF9-B3D9-59A883F41C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7" name="Arc 27">
            <a:extLst>
              <a:ext uri="{FF2B5EF4-FFF2-40B4-BE49-F238E27FC236}">
                <a16:creationId xmlns:a16="http://schemas.microsoft.com/office/drawing/2014/main" id="{EFE5CE34-4543-42E5-B82C-1F3D12422C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8" name="Freeform: Shape 29">
            <a:extLst>
              <a:ext uri="{FF2B5EF4-FFF2-40B4-BE49-F238E27FC236}">
                <a16:creationId xmlns:a16="http://schemas.microsoft.com/office/drawing/2014/main" id="{72AF41FE-63D7-4695-81D2-66D2510E4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6158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8" name="Rectangle 136">
            <a:extLst>
              <a:ext uri="{FF2B5EF4-FFF2-40B4-BE49-F238E27FC236}">
                <a16:creationId xmlns:a16="http://schemas.microsoft.com/office/drawing/2014/main" id="{16C5FA50-8D52-4617-AF91-5C7B1C8352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76717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44578C4-7E6C-42B9-966B-950DB0746E5A}"/>
              </a:ext>
            </a:extLst>
          </p:cNvPr>
          <p:cNvSpPr txBox="1"/>
          <p:nvPr/>
        </p:nvSpPr>
        <p:spPr>
          <a:xfrm>
            <a:off x="9093496" y="618681"/>
            <a:ext cx="2613872" cy="47945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What else needs to be done?</a:t>
            </a:r>
          </a:p>
        </p:txBody>
      </p:sp>
      <p:sp>
        <p:nvSpPr>
          <p:cNvPr id="139" name="Rounded Rectangle 9">
            <a:extLst>
              <a:ext uri="{FF2B5EF4-FFF2-40B4-BE49-F238E27FC236}">
                <a16:creationId xmlns:a16="http://schemas.microsoft.com/office/drawing/2014/main" id="{E223798C-12AD-4B0C-A50C-D676347D67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3354" y="484632"/>
            <a:ext cx="8129016" cy="5724144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6" name="Picture 4" descr="See the source image">
            <a:extLst>
              <a:ext uri="{FF2B5EF4-FFF2-40B4-BE49-F238E27FC236}">
                <a16:creationId xmlns:a16="http://schemas.microsoft.com/office/drawing/2014/main" id="{87E4AF93-8032-4A8E-B233-745A9A59856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0499"/>
          <a:stretch/>
        </p:blipFill>
        <p:spPr bwMode="auto">
          <a:xfrm>
            <a:off x="976251" y="942538"/>
            <a:ext cx="7163222" cy="4808332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05C7EB3E-6B16-4618-B660-8CB14676D850}"/>
              </a:ext>
            </a:extLst>
          </p:cNvPr>
          <p:cNvSpPr/>
          <p:nvPr/>
        </p:nvSpPr>
        <p:spPr>
          <a:xfrm>
            <a:off x="976251" y="5795157"/>
            <a:ext cx="137056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(Image, n.d.)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39324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Rectangle 13">
            <a:extLst>
              <a:ext uri="{FF2B5EF4-FFF2-40B4-BE49-F238E27FC236}">
                <a16:creationId xmlns:a16="http://schemas.microsoft.com/office/drawing/2014/main" id="{88294908-8B00-4F58-BBBA-20F71A40AA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9" name="Freeform: Shape 15">
            <a:extLst>
              <a:ext uri="{FF2B5EF4-FFF2-40B4-BE49-F238E27FC236}">
                <a16:creationId xmlns:a16="http://schemas.microsoft.com/office/drawing/2014/main" id="{4364C879-1404-4203-8E9D-CC5DE0A621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82782" y="-1386168"/>
            <a:ext cx="2424873" cy="3611191"/>
          </a:xfrm>
          <a:custGeom>
            <a:avLst/>
            <a:gdLst>
              <a:gd name="connsiteX0" fmla="*/ 0 w 2424873"/>
              <a:gd name="connsiteY0" fmla="*/ 2424874 h 3611191"/>
              <a:gd name="connsiteX1" fmla="*/ 2424873 w 2424873"/>
              <a:gd name="connsiteY1" fmla="*/ 0 h 3611191"/>
              <a:gd name="connsiteX2" fmla="*/ 2424873 w 2424873"/>
              <a:gd name="connsiteY2" fmla="*/ 3611191 h 3611191"/>
              <a:gd name="connsiteX3" fmla="*/ 1186317 w 2424873"/>
              <a:gd name="connsiteY3" fmla="*/ 3611191 h 3611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24873" h="3611191">
                <a:moveTo>
                  <a:pt x="0" y="2424874"/>
                </a:moveTo>
                <a:lnTo>
                  <a:pt x="2424873" y="0"/>
                </a:lnTo>
                <a:lnTo>
                  <a:pt x="2424873" y="3611191"/>
                </a:lnTo>
                <a:lnTo>
                  <a:pt x="1186317" y="3611191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0" name="Freeform: Shape 17">
            <a:extLst>
              <a:ext uri="{FF2B5EF4-FFF2-40B4-BE49-F238E27FC236}">
                <a16:creationId xmlns:a16="http://schemas.microsoft.com/office/drawing/2014/main" id="{84617302-4B0D-4351-A6BB-6F0930D943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571000" y="-338582"/>
            <a:ext cx="1635955" cy="1635955"/>
          </a:xfrm>
          <a:custGeom>
            <a:avLst/>
            <a:gdLst>
              <a:gd name="connsiteX0" fmla="*/ 0 w 1635955"/>
              <a:gd name="connsiteY0" fmla="*/ 957987 h 1635955"/>
              <a:gd name="connsiteX1" fmla="*/ 957987 w 1635955"/>
              <a:gd name="connsiteY1" fmla="*/ 0 h 1635955"/>
              <a:gd name="connsiteX2" fmla="*/ 1635955 w 1635955"/>
              <a:gd name="connsiteY2" fmla="*/ 0 h 1635955"/>
              <a:gd name="connsiteX3" fmla="*/ 1635955 w 1635955"/>
              <a:gd name="connsiteY3" fmla="*/ 1635955 h 1635955"/>
              <a:gd name="connsiteX4" fmla="*/ 0 w 1635955"/>
              <a:gd name="connsiteY4" fmla="*/ 1635955 h 16359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35955" h="1635955">
                <a:moveTo>
                  <a:pt x="0" y="957987"/>
                </a:moveTo>
                <a:lnTo>
                  <a:pt x="957987" y="0"/>
                </a:lnTo>
                <a:lnTo>
                  <a:pt x="1635955" y="0"/>
                </a:lnTo>
                <a:lnTo>
                  <a:pt x="1635955" y="1635955"/>
                </a:lnTo>
                <a:lnTo>
                  <a:pt x="0" y="1635955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1" name="Freeform: Shape 19">
            <a:extLst>
              <a:ext uri="{FF2B5EF4-FFF2-40B4-BE49-F238E27FC236}">
                <a16:creationId xmlns:a16="http://schemas.microsoft.com/office/drawing/2014/main" id="{DA2C7802-C2E0-4218-8F89-8DD7CCD2CD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627985" y="-6588"/>
            <a:ext cx="4059393" cy="2548110"/>
          </a:xfrm>
          <a:custGeom>
            <a:avLst/>
            <a:gdLst>
              <a:gd name="connsiteX0" fmla="*/ 0 w 4059393"/>
              <a:gd name="connsiteY0" fmla="*/ 1511282 h 2548110"/>
              <a:gd name="connsiteX1" fmla="*/ 1511282 w 4059393"/>
              <a:gd name="connsiteY1" fmla="*/ 0 h 2548110"/>
              <a:gd name="connsiteX2" fmla="*/ 4059393 w 4059393"/>
              <a:gd name="connsiteY2" fmla="*/ 2548110 h 2548110"/>
              <a:gd name="connsiteX3" fmla="*/ 0 w 4059393"/>
              <a:gd name="connsiteY3" fmla="*/ 2548110 h 25481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059393" h="2548110">
                <a:moveTo>
                  <a:pt x="0" y="1511282"/>
                </a:moveTo>
                <a:lnTo>
                  <a:pt x="1511282" y="0"/>
                </a:lnTo>
                <a:lnTo>
                  <a:pt x="4059393" y="2548110"/>
                </a:lnTo>
                <a:lnTo>
                  <a:pt x="0" y="254811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2" name="Rectangle 21">
            <a:extLst>
              <a:ext uri="{FF2B5EF4-FFF2-40B4-BE49-F238E27FC236}">
                <a16:creationId xmlns:a16="http://schemas.microsoft.com/office/drawing/2014/main" id="{A6D7111A-21E5-4EE9-8A78-10E5530F0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262924" y="1465780"/>
            <a:ext cx="1185708" cy="118570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3" name="Freeform: Shape 23">
            <a:extLst>
              <a:ext uri="{FF2B5EF4-FFF2-40B4-BE49-F238E27FC236}">
                <a16:creationId xmlns:a16="http://schemas.microsoft.com/office/drawing/2014/main" id="{A3969E80-A77B-49FC-9122-D89AFD5EE1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-29557" y="5198743"/>
            <a:ext cx="2444907" cy="2366116"/>
          </a:xfrm>
          <a:custGeom>
            <a:avLst/>
            <a:gdLst>
              <a:gd name="connsiteX0" fmla="*/ 0 w 2203753"/>
              <a:gd name="connsiteY0" fmla="*/ 0 h 2132734"/>
              <a:gd name="connsiteX1" fmla="*/ 2203753 w 2203753"/>
              <a:gd name="connsiteY1" fmla="*/ 0 h 2132734"/>
              <a:gd name="connsiteX2" fmla="*/ 2203753 w 2203753"/>
              <a:gd name="connsiteY2" fmla="*/ 576461 h 2132734"/>
              <a:gd name="connsiteX3" fmla="*/ 647480 w 2203753"/>
              <a:gd name="connsiteY3" fmla="*/ 2132734 h 2132734"/>
              <a:gd name="connsiteX4" fmla="*/ 0 w 2203753"/>
              <a:gd name="connsiteY4" fmla="*/ 1485255 h 21327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203753" h="2132734">
                <a:moveTo>
                  <a:pt x="0" y="0"/>
                </a:moveTo>
                <a:lnTo>
                  <a:pt x="2203753" y="0"/>
                </a:lnTo>
                <a:lnTo>
                  <a:pt x="2203753" y="576461"/>
                </a:lnTo>
                <a:lnTo>
                  <a:pt x="647480" y="2132734"/>
                </a:lnTo>
                <a:lnTo>
                  <a:pt x="0" y="1485255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4" name="Rectangle 25">
            <a:extLst>
              <a:ext uri="{FF2B5EF4-FFF2-40B4-BE49-F238E27FC236}">
                <a16:creationId xmlns:a16="http://schemas.microsoft.com/office/drawing/2014/main" id="{1849CA57-76BD-4CF2-80BA-D7A46A01B7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769787" y="5439893"/>
            <a:ext cx="928467" cy="928467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5" name="Freeform: Shape 27">
            <a:extLst>
              <a:ext uri="{FF2B5EF4-FFF2-40B4-BE49-F238E27FC236}">
                <a16:creationId xmlns:a16="http://schemas.microsoft.com/office/drawing/2014/main" id="{35E9085E-E730-4768-83D4-6CB7E98971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3401311" y="734311"/>
            <a:ext cx="5389379" cy="5389379"/>
          </a:xfrm>
          <a:custGeom>
            <a:avLst/>
            <a:gdLst>
              <a:gd name="connsiteX0" fmla="*/ 0 w 5389379"/>
              <a:gd name="connsiteY0" fmla="*/ 540040 h 5389379"/>
              <a:gd name="connsiteX1" fmla="*/ 540040 w 5389379"/>
              <a:gd name="connsiteY1" fmla="*/ 0 h 5389379"/>
              <a:gd name="connsiteX2" fmla="*/ 5389379 w 5389379"/>
              <a:gd name="connsiteY2" fmla="*/ 0 h 5389379"/>
              <a:gd name="connsiteX3" fmla="*/ 5389379 w 5389379"/>
              <a:gd name="connsiteY3" fmla="*/ 4838655 h 5389379"/>
              <a:gd name="connsiteX4" fmla="*/ 4838655 w 5389379"/>
              <a:gd name="connsiteY4" fmla="*/ 5389379 h 5389379"/>
              <a:gd name="connsiteX5" fmla="*/ 0 w 5389379"/>
              <a:gd name="connsiteY5" fmla="*/ 5389379 h 5389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89379" h="5389379">
                <a:moveTo>
                  <a:pt x="0" y="540040"/>
                </a:moveTo>
                <a:lnTo>
                  <a:pt x="540040" y="0"/>
                </a:lnTo>
                <a:lnTo>
                  <a:pt x="5389379" y="0"/>
                </a:lnTo>
                <a:lnTo>
                  <a:pt x="5389379" y="4838655"/>
                </a:lnTo>
                <a:lnTo>
                  <a:pt x="4838655" y="5389379"/>
                </a:lnTo>
                <a:lnTo>
                  <a:pt x="0" y="5389379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43843A0-E0D3-4DD2-AB4B-A3F2C372A83A}"/>
              </a:ext>
            </a:extLst>
          </p:cNvPr>
          <p:cNvSpPr txBox="1"/>
          <p:nvPr/>
        </p:nvSpPr>
        <p:spPr>
          <a:xfrm>
            <a:off x="3204642" y="2353641"/>
            <a:ext cx="5782716" cy="2150719"/>
          </a:xfrm>
          <a:prstGeom prst="rect">
            <a:avLst/>
          </a:prstGeo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kern="1200" dirty="0">
                <a:solidFill>
                  <a:srgbClr val="080808"/>
                </a:solidFill>
                <a:latin typeface="+mj-lt"/>
                <a:ea typeface="+mj-ea"/>
                <a:cs typeface="+mj-cs"/>
              </a:rPr>
              <a:t>Thank you for your time any questions? </a:t>
            </a:r>
          </a:p>
        </p:txBody>
      </p:sp>
      <p:sp>
        <p:nvSpPr>
          <p:cNvPr id="46" name="Freeform: Shape 29">
            <a:extLst>
              <a:ext uri="{FF2B5EF4-FFF2-40B4-BE49-F238E27FC236}">
                <a16:creationId xmlns:a16="http://schemas.microsoft.com/office/drawing/2014/main" id="{973272FE-A474-4CAE-8CA2-BCC8B476C3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2700283" y="33283"/>
            <a:ext cx="6791435" cy="6791435"/>
          </a:xfrm>
          <a:custGeom>
            <a:avLst/>
            <a:gdLst>
              <a:gd name="connsiteX0" fmla="*/ 1860938 w 6791435"/>
              <a:gd name="connsiteY0" fmla="*/ 81158 h 6791435"/>
              <a:gd name="connsiteX1" fmla="*/ 1942096 w 6791435"/>
              <a:gd name="connsiteY1" fmla="*/ 0 h 6791435"/>
              <a:gd name="connsiteX2" fmla="*/ 6791435 w 6791435"/>
              <a:gd name="connsiteY2" fmla="*/ 0 h 6791435"/>
              <a:gd name="connsiteX3" fmla="*/ 6791435 w 6791435"/>
              <a:gd name="connsiteY3" fmla="*/ 4838655 h 6791435"/>
              <a:gd name="connsiteX4" fmla="*/ 6710277 w 6791435"/>
              <a:gd name="connsiteY4" fmla="*/ 4919813 h 6791435"/>
              <a:gd name="connsiteX5" fmla="*/ 6710277 w 6791435"/>
              <a:gd name="connsiteY5" fmla="*/ 81158 h 6791435"/>
              <a:gd name="connsiteX6" fmla="*/ 0 w 6791435"/>
              <a:gd name="connsiteY6" fmla="*/ 1942096 h 6791435"/>
              <a:gd name="connsiteX7" fmla="*/ 81158 w 6791435"/>
              <a:gd name="connsiteY7" fmla="*/ 1860938 h 6791435"/>
              <a:gd name="connsiteX8" fmla="*/ 81158 w 6791435"/>
              <a:gd name="connsiteY8" fmla="*/ 6710277 h 6791435"/>
              <a:gd name="connsiteX9" fmla="*/ 4919813 w 6791435"/>
              <a:gd name="connsiteY9" fmla="*/ 6710277 h 6791435"/>
              <a:gd name="connsiteX10" fmla="*/ 4838655 w 6791435"/>
              <a:gd name="connsiteY10" fmla="*/ 6791435 h 6791435"/>
              <a:gd name="connsiteX11" fmla="*/ 0 w 6791435"/>
              <a:gd name="connsiteY11" fmla="*/ 6791435 h 67914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791435" h="6791435">
                <a:moveTo>
                  <a:pt x="1860938" y="81158"/>
                </a:moveTo>
                <a:lnTo>
                  <a:pt x="1942096" y="0"/>
                </a:lnTo>
                <a:lnTo>
                  <a:pt x="6791435" y="0"/>
                </a:lnTo>
                <a:lnTo>
                  <a:pt x="6791435" y="4838655"/>
                </a:lnTo>
                <a:lnTo>
                  <a:pt x="6710277" y="4919813"/>
                </a:lnTo>
                <a:lnTo>
                  <a:pt x="6710277" y="81158"/>
                </a:lnTo>
                <a:close/>
                <a:moveTo>
                  <a:pt x="0" y="1942096"/>
                </a:moveTo>
                <a:lnTo>
                  <a:pt x="81158" y="1860938"/>
                </a:lnTo>
                <a:lnTo>
                  <a:pt x="81158" y="6710277"/>
                </a:lnTo>
                <a:lnTo>
                  <a:pt x="4919813" y="6710277"/>
                </a:lnTo>
                <a:lnTo>
                  <a:pt x="4838655" y="6791435"/>
                </a:lnTo>
                <a:lnTo>
                  <a:pt x="0" y="6791435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47" name="Freeform: Shape 31">
            <a:extLst>
              <a:ext uri="{FF2B5EF4-FFF2-40B4-BE49-F238E27FC236}">
                <a16:creationId xmlns:a16="http://schemas.microsoft.com/office/drawing/2014/main" id="{E07981EA-05A6-437C-88D7-B377B92B03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629823" y="5457591"/>
            <a:ext cx="2231794" cy="2568811"/>
          </a:xfrm>
          <a:custGeom>
            <a:avLst/>
            <a:gdLst>
              <a:gd name="connsiteX0" fmla="*/ 0 w 2940086"/>
              <a:gd name="connsiteY0" fmla="*/ 0 h 3384061"/>
              <a:gd name="connsiteX1" fmla="*/ 2496112 w 2940086"/>
              <a:gd name="connsiteY1" fmla="*/ 0 h 3384061"/>
              <a:gd name="connsiteX2" fmla="*/ 2940086 w 2940086"/>
              <a:gd name="connsiteY2" fmla="*/ 443975 h 3384061"/>
              <a:gd name="connsiteX3" fmla="*/ 0 w 2940086"/>
              <a:gd name="connsiteY3" fmla="*/ 3384061 h 33840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940086" h="3384061">
                <a:moveTo>
                  <a:pt x="0" y="0"/>
                </a:moveTo>
                <a:lnTo>
                  <a:pt x="2496112" y="0"/>
                </a:lnTo>
                <a:lnTo>
                  <a:pt x="2940086" y="443975"/>
                </a:lnTo>
                <a:lnTo>
                  <a:pt x="0" y="3384061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8" name="Rectangle 33">
            <a:extLst>
              <a:ext uri="{FF2B5EF4-FFF2-40B4-BE49-F238E27FC236}">
                <a16:creationId xmlns:a16="http://schemas.microsoft.com/office/drawing/2014/main" id="{15E3C750-986E-4769-B1AE-49289FBEE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720059" y="5243545"/>
            <a:ext cx="959985" cy="959985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63561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57F03F9-0F0E-486E-A8A3-3AC79700E3DB}"/>
              </a:ext>
            </a:extLst>
          </p:cNvPr>
          <p:cNvSpPr>
            <a:spLocks noChangeArrowheads="1"/>
          </p:cNvSpPr>
          <p:nvPr/>
        </p:nvSpPr>
        <p:spPr bwMode="auto">
          <a:xfrm>
            <a:off x="80646" y="1066839"/>
            <a:ext cx="4977130" cy="47243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152352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2F5496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Catherine Garrison and Michael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Ehringhaus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P. D., 2020. Formative and Summative Assessments.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Formative and Summative Assessments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Thursday December , p. 1.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discoverers, F., 2020.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First discoverers.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2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https://www.firstdiscoverers.co.uk/ivan-pavlov-child-development-theories/</a:t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[Accessed Thursday December 2020].</a:t>
            </a:r>
            <a:endParaRPr kumimoji="0" lang="en-GB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Flickr.com, n.d.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Image.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2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https://live.staticflickr.com/7354/9298937881_39af396bd4_b.jpg</a:t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[Accessed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Thirsday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December 2020].</a:t>
            </a:r>
            <a:endParaRPr kumimoji="0" lang="en-GB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Gov.uk, 2020.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Introduction to curriculum for wales guidance.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2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https://hwb.gov.wales/curriculum-for-wales/introduction/</a:t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[Accessed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Wedneday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December 2020].</a:t>
            </a:r>
            <a:endParaRPr kumimoji="0" lang="en-GB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Image, 2013.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The conversation.com.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2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https://theconversation.com/old-school-or-new-school-teach-future-skills-and-traditional-subjects-together-18179</a:t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[Accessed Wednesday December 2020].</a:t>
            </a:r>
            <a:endParaRPr kumimoji="0" lang="en-GB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Image, n.d.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Blogspot.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2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https://2.bp.blogspot.com/</a:t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[Accessed Thursday December 2020].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117D970-C3D4-4F35-9C4C-12957588B57F}"/>
              </a:ext>
            </a:extLst>
          </p:cNvPr>
          <p:cNvSpPr txBox="1"/>
          <p:nvPr/>
        </p:nvSpPr>
        <p:spPr>
          <a:xfrm>
            <a:off x="6096000" y="1181101"/>
            <a:ext cx="5591175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200" dirty="0">
                <a:ea typeface="Calibri" panose="020F0502020204030204" pitchFamily="34" charset="0"/>
                <a:cs typeface="Times New Roman" panose="02020603050405020304" pitchFamily="18" charset="0"/>
              </a:rPr>
              <a:t>Image, n.d. </a:t>
            </a:r>
            <a:r>
              <a:rPr lang="en-US" altLang="en-US" sz="1200" i="1" dirty="0">
                <a:ea typeface="Calibri" panose="020F0502020204030204" pitchFamily="34" charset="0"/>
                <a:cs typeface="Times New Roman" panose="02020603050405020304" pitchFamily="18" charset="0"/>
              </a:rPr>
              <a:t>Fishersci.com. </a:t>
            </a:r>
            <a:r>
              <a:rPr lang="en-US" altLang="en-US" sz="1200" dirty="0"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US" altLang="en-US" sz="1200" dirty="0"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altLang="en-US" sz="1200" dirty="0"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US" altLang="en-US" sz="1200" u="sng" dirty="0">
                <a:ea typeface="Calibri" panose="020F0502020204030204" pitchFamily="34" charset="0"/>
                <a:cs typeface="Times New Roman" panose="02020603050405020304" pitchFamily="18" charset="0"/>
              </a:rPr>
              <a:t>https://assets.fishersci.com/TFS-Assets/CCG/product-images/F49812~p.eps-650.jpg</a:t>
            </a:r>
            <a:br>
              <a:rPr lang="en-US" altLang="en-US" sz="1200" dirty="0"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altLang="en-US" sz="1200" dirty="0">
                <a:ea typeface="Calibri" panose="020F0502020204030204" pitchFamily="34" charset="0"/>
                <a:cs typeface="Times New Roman" panose="02020603050405020304" pitchFamily="18" charset="0"/>
              </a:rPr>
              <a:t>[Accessed Thursday December 2020].</a:t>
            </a:r>
            <a:endParaRPr lang="en-GB" altLang="en-US" sz="1200" dirty="0"/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200" dirty="0">
                <a:ea typeface="Calibri" panose="020F0502020204030204" pitchFamily="34" charset="0"/>
                <a:cs typeface="Times New Roman" panose="02020603050405020304" pitchFamily="18" charset="0"/>
              </a:rPr>
              <a:t>Image, n.d. </a:t>
            </a:r>
            <a:r>
              <a:rPr lang="en-US" altLang="en-US" sz="1200" i="1" dirty="0">
                <a:ea typeface="Calibri" panose="020F0502020204030204" pitchFamily="34" charset="0"/>
                <a:cs typeface="Times New Roman" panose="02020603050405020304" pitchFamily="18" charset="0"/>
              </a:rPr>
              <a:t>Miss B resources. </a:t>
            </a:r>
            <a:r>
              <a:rPr lang="en-US" altLang="en-US" sz="1200" dirty="0"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US" altLang="en-US" sz="1200" dirty="0"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altLang="en-US" sz="1200" dirty="0"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US" altLang="en-US" sz="1200" u="sng" dirty="0">
                <a:ea typeface="Calibri" panose="020F0502020204030204" pitchFamily="34" charset="0"/>
                <a:cs typeface="Times New Roman" panose="02020603050405020304" pitchFamily="18" charset="0"/>
              </a:rPr>
              <a:t>https://www.missbsresources.com/images/Blog/happy_math_student.jpg</a:t>
            </a:r>
            <a:br>
              <a:rPr lang="en-US" altLang="en-US" sz="1200" dirty="0"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altLang="en-US" sz="1200" dirty="0">
                <a:ea typeface="Calibri" panose="020F0502020204030204" pitchFamily="34" charset="0"/>
                <a:cs typeface="Times New Roman" panose="02020603050405020304" pitchFamily="18" charset="0"/>
              </a:rPr>
              <a:t>[Accessed Wednesday </a:t>
            </a:r>
            <a:r>
              <a:rPr lang="en-US" altLang="en-US" sz="1200" dirty="0" err="1">
                <a:ea typeface="Calibri" panose="020F0502020204030204" pitchFamily="34" charset="0"/>
                <a:cs typeface="Times New Roman" panose="02020603050405020304" pitchFamily="18" charset="0"/>
              </a:rPr>
              <a:t>Decemeber</a:t>
            </a:r>
            <a:r>
              <a:rPr lang="en-US" altLang="en-US" sz="1200" dirty="0">
                <a:ea typeface="Calibri" panose="020F0502020204030204" pitchFamily="34" charset="0"/>
                <a:cs typeface="Times New Roman" panose="02020603050405020304" pitchFamily="18" charset="0"/>
              </a:rPr>
              <a:t> 2020].</a:t>
            </a:r>
            <a:endParaRPr lang="en-GB" altLang="en-US" sz="1200" dirty="0"/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200" dirty="0">
                <a:ea typeface="Calibri" panose="020F0502020204030204" pitchFamily="34" charset="0"/>
                <a:cs typeface="Times New Roman" panose="02020603050405020304" pitchFamily="18" charset="0"/>
              </a:rPr>
              <a:t>Image, n.d. </a:t>
            </a:r>
            <a:r>
              <a:rPr lang="en-US" altLang="en-US" sz="1200" i="1" dirty="0" err="1">
                <a:ea typeface="Calibri" panose="020F0502020204030204" pitchFamily="34" charset="0"/>
                <a:cs typeface="Times New Roman" panose="02020603050405020304" pitchFamily="18" charset="0"/>
              </a:rPr>
              <a:t>Pintrest</a:t>
            </a:r>
            <a:r>
              <a:rPr lang="en-US" altLang="en-US" sz="1200" i="1" dirty="0"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r>
              <a:rPr lang="en-US" altLang="en-US" sz="1200" dirty="0"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US" altLang="en-US" sz="1200" dirty="0"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altLang="en-US" sz="1200" dirty="0"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US" altLang="en-US" sz="1200" u="sng" dirty="0">
                <a:ea typeface="Calibri" panose="020F0502020204030204" pitchFamily="34" charset="0"/>
                <a:cs typeface="Times New Roman" panose="02020603050405020304" pitchFamily="18" charset="0"/>
              </a:rPr>
              <a:t>https://www.pinterest.co.uk/pin/409686897332494616/</a:t>
            </a:r>
            <a:br>
              <a:rPr lang="en-US" altLang="en-US" sz="1200" dirty="0"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altLang="en-US" sz="1200" dirty="0">
                <a:ea typeface="Calibri" panose="020F0502020204030204" pitchFamily="34" charset="0"/>
                <a:cs typeface="Times New Roman" panose="02020603050405020304" pitchFamily="18" charset="0"/>
              </a:rPr>
              <a:t>[Accessed Thursday </a:t>
            </a:r>
            <a:r>
              <a:rPr lang="en-US" altLang="en-US" sz="1200" dirty="0" err="1">
                <a:ea typeface="Calibri" panose="020F0502020204030204" pitchFamily="34" charset="0"/>
                <a:cs typeface="Times New Roman" panose="02020603050405020304" pitchFamily="18" charset="0"/>
              </a:rPr>
              <a:t>Decemebr</a:t>
            </a:r>
            <a:r>
              <a:rPr lang="en-US" altLang="en-US" sz="1200" dirty="0">
                <a:ea typeface="Calibri" panose="020F0502020204030204" pitchFamily="34" charset="0"/>
                <a:cs typeface="Times New Roman" panose="02020603050405020304" pitchFamily="18" charset="0"/>
              </a:rPr>
              <a:t> 2020].</a:t>
            </a:r>
            <a:endParaRPr lang="en-GB" altLang="en-US" sz="1200" dirty="0"/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200" dirty="0" err="1">
                <a:ea typeface="Calibri" panose="020F0502020204030204" pitchFamily="34" charset="0"/>
                <a:cs typeface="Times New Roman" panose="02020603050405020304" pitchFamily="18" charset="0"/>
              </a:rPr>
              <a:t>Phychology</a:t>
            </a:r>
            <a:r>
              <a:rPr lang="en-US" altLang="en-US" sz="1200" dirty="0">
                <a:ea typeface="Calibri" panose="020F0502020204030204" pitchFamily="34" charset="0"/>
                <a:cs typeface="Times New Roman" panose="02020603050405020304" pitchFamily="18" charset="0"/>
              </a:rPr>
              <a:t>, S., 2020. </a:t>
            </a:r>
            <a:r>
              <a:rPr lang="en-US" altLang="en-US" sz="1200" i="1" dirty="0">
                <a:ea typeface="Calibri" panose="020F0502020204030204" pitchFamily="34" charset="0"/>
                <a:cs typeface="Times New Roman" panose="02020603050405020304" pitchFamily="18" charset="0"/>
              </a:rPr>
              <a:t>Simple </a:t>
            </a:r>
            <a:r>
              <a:rPr lang="en-US" altLang="en-US" sz="1200" i="1" dirty="0" err="1">
                <a:ea typeface="Calibri" panose="020F0502020204030204" pitchFamily="34" charset="0"/>
                <a:cs typeface="Times New Roman" panose="02020603050405020304" pitchFamily="18" charset="0"/>
              </a:rPr>
              <a:t>Phychology</a:t>
            </a:r>
            <a:r>
              <a:rPr lang="en-US" altLang="en-US" sz="1200" i="1" dirty="0"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r>
              <a:rPr lang="en-US" altLang="en-US" sz="1200" dirty="0"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US" altLang="en-US" sz="1200" dirty="0"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altLang="en-US" sz="1200" dirty="0"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US" altLang="en-US" sz="1200" u="sng" dirty="0">
                <a:ea typeface="Calibri" panose="020F0502020204030204" pitchFamily="34" charset="0"/>
                <a:cs typeface="Times New Roman" panose="02020603050405020304" pitchFamily="18" charset="0"/>
              </a:rPr>
              <a:t>https://www.simplypsychology.org/bruner.html</a:t>
            </a:r>
            <a:br>
              <a:rPr lang="en-US" altLang="en-US" sz="1200" dirty="0"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altLang="en-US" sz="1200" dirty="0">
                <a:ea typeface="Calibri" panose="020F0502020204030204" pitchFamily="34" charset="0"/>
                <a:cs typeface="Times New Roman" panose="02020603050405020304" pitchFamily="18" charset="0"/>
              </a:rPr>
              <a:t>[Accessed Wednesday December 2020].</a:t>
            </a:r>
            <a:endParaRPr lang="en-GB" altLang="en-US" sz="1200" dirty="0"/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200" dirty="0">
                <a:ea typeface="Calibri" panose="020F0502020204030204" pitchFamily="34" charset="0"/>
                <a:cs typeface="Times New Roman" panose="02020603050405020304" pitchFamily="18" charset="0"/>
              </a:rPr>
              <a:t>Rogers, C., 1999. </a:t>
            </a:r>
            <a:r>
              <a:rPr lang="en-US" altLang="en-US" sz="1200" i="1" dirty="0" err="1">
                <a:ea typeface="Calibri" panose="020F0502020204030204" pitchFamily="34" charset="0"/>
                <a:cs typeface="Times New Roman" panose="02020603050405020304" pitchFamily="18" charset="0"/>
              </a:rPr>
              <a:t>Unesco</a:t>
            </a:r>
            <a:r>
              <a:rPr lang="en-US" altLang="en-US" sz="1200" i="1" dirty="0"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r>
              <a:rPr lang="en-US" altLang="en-US" sz="1200" dirty="0">
                <a:ea typeface="Calibri" panose="020F0502020204030204" pitchFamily="34" charset="0"/>
                <a:cs typeface="Times New Roman" panose="02020603050405020304" pitchFamily="18" charset="0"/>
              </a:rPr>
              <a:t>XXIV No 3/4 Page 3 ed. Paris: </a:t>
            </a:r>
            <a:r>
              <a:rPr lang="en-US" altLang="en-US" sz="1200" dirty="0" err="1">
                <a:ea typeface="Calibri" panose="020F0502020204030204" pitchFamily="34" charset="0"/>
                <a:cs typeface="Times New Roman" panose="02020603050405020304" pitchFamily="18" charset="0"/>
              </a:rPr>
              <a:t>Unesco</a:t>
            </a:r>
            <a:r>
              <a:rPr lang="en-US" altLang="en-US" sz="1200" dirty="0">
                <a:ea typeface="Calibri" panose="020F0502020204030204" pitchFamily="34" charset="0"/>
                <a:cs typeface="Times New Roman" panose="02020603050405020304" pitchFamily="18" charset="0"/>
              </a:rPr>
              <a:t> PDF.</a:t>
            </a:r>
            <a:endParaRPr lang="en-GB" altLang="en-US" sz="1200" dirty="0"/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200" dirty="0">
                <a:ea typeface="Calibri" panose="020F0502020204030204" pitchFamily="34" charset="0"/>
                <a:cs typeface="Times New Roman" panose="02020603050405020304" pitchFamily="18" charset="0"/>
              </a:rPr>
              <a:t>UNCRC, 1990. </a:t>
            </a:r>
            <a:r>
              <a:rPr lang="en-US" altLang="en-US" sz="1200" i="1" dirty="0">
                <a:ea typeface="Calibri" panose="020F0502020204030204" pitchFamily="34" charset="0"/>
                <a:cs typeface="Times New Roman" panose="02020603050405020304" pitchFamily="18" charset="0"/>
              </a:rPr>
              <a:t>United nations conventions of the rights of the child. </a:t>
            </a:r>
            <a:r>
              <a:rPr lang="en-US" altLang="en-US" sz="1200" dirty="0"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US" altLang="en-US" sz="1200" dirty="0"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altLang="en-US" sz="1200" dirty="0"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US" altLang="en-US" sz="1200" u="sng" dirty="0">
                <a:ea typeface="Calibri" panose="020F0502020204030204" pitchFamily="34" charset="0"/>
                <a:cs typeface="Times New Roman" panose="02020603050405020304" pitchFamily="18" charset="0"/>
              </a:rPr>
              <a:t>https://www.unicef.org.uk/what-we-do/un-convention-child-rights/</a:t>
            </a:r>
            <a:br>
              <a:rPr lang="en-US" altLang="en-US" sz="1200" dirty="0"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altLang="en-US" sz="1200" dirty="0">
                <a:ea typeface="Calibri" panose="020F0502020204030204" pitchFamily="34" charset="0"/>
                <a:cs typeface="Times New Roman" panose="02020603050405020304" pitchFamily="18" charset="0"/>
              </a:rPr>
              <a:t>[Accessed Thursday December 2020].</a:t>
            </a:r>
            <a:endParaRPr lang="en-GB" altLang="en-US" sz="1200" dirty="0"/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200" dirty="0">
                <a:ea typeface="Calibri" panose="020F0502020204030204" pitchFamily="34" charset="0"/>
                <a:cs typeface="Times New Roman" panose="02020603050405020304" pitchFamily="18" charset="0"/>
              </a:rPr>
              <a:t>video, I. f., 2014. </a:t>
            </a:r>
            <a:r>
              <a:rPr lang="en-US" altLang="en-US" sz="1200" i="1" dirty="0">
                <a:ea typeface="Calibri" panose="020F0502020204030204" pitchFamily="34" charset="0"/>
                <a:cs typeface="Times New Roman" panose="02020603050405020304" pitchFamily="18" charset="0"/>
              </a:rPr>
              <a:t>you tube. </a:t>
            </a:r>
            <a:r>
              <a:rPr lang="en-US" altLang="en-US" sz="1200" dirty="0"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US" altLang="en-US" sz="1200" dirty="0"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altLang="en-US" sz="1200" dirty="0"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US" altLang="en-US" sz="1200" u="sng" dirty="0">
                <a:ea typeface="Calibri" panose="020F0502020204030204" pitchFamily="34" charset="0"/>
                <a:cs typeface="Times New Roman" panose="02020603050405020304" pitchFamily="18" charset="0"/>
              </a:rPr>
              <a:t>https://i.ytimg.com/vi/mRlYjlfl5CI/maxresdefault.jpg</a:t>
            </a:r>
            <a:br>
              <a:rPr lang="en-US" altLang="en-US" sz="1200" dirty="0"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altLang="en-US" sz="1200" dirty="0">
                <a:ea typeface="Calibri" panose="020F0502020204030204" pitchFamily="34" charset="0"/>
                <a:cs typeface="Times New Roman" panose="02020603050405020304" pitchFamily="18" charset="0"/>
              </a:rPr>
              <a:t>[Accessed Wednesday December 2020].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sz="1200" dirty="0"/>
              <a:t>Image, n.d. </a:t>
            </a:r>
            <a:r>
              <a:rPr lang="en-US" sz="1200" i="1" dirty="0"/>
              <a:t>Wikimedia. </a:t>
            </a:r>
            <a:r>
              <a:rPr lang="en-US" sz="1200" dirty="0"/>
              <a:t>[Online] </a:t>
            </a:r>
            <a:br>
              <a:rPr lang="en-US" sz="1200" dirty="0"/>
            </a:br>
            <a:r>
              <a:rPr lang="en-US" sz="1200" dirty="0"/>
              <a:t>Available at: </a:t>
            </a:r>
            <a:r>
              <a:rPr lang="en-US" sz="1200" u="sng" dirty="0"/>
              <a:t>https://upload.wikimedia.org/wikipedia/commons/1/1c/Multilink_cubes.JPG</a:t>
            </a:r>
            <a:br>
              <a:rPr lang="en-US" sz="1200" dirty="0"/>
            </a:br>
            <a:r>
              <a:rPr lang="en-US" sz="1200" dirty="0"/>
              <a:t>[Accessed Wednesday </a:t>
            </a:r>
            <a:r>
              <a:rPr lang="en-US" sz="1200" dirty="0" err="1"/>
              <a:t>Decemeber</a:t>
            </a:r>
            <a:r>
              <a:rPr lang="en-US" sz="1200" dirty="0"/>
              <a:t> 2020].</a:t>
            </a:r>
            <a:endParaRPr lang="en-GB" sz="1200" dirty="0"/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altLang="en-US" sz="1200" dirty="0"/>
          </a:p>
        </p:txBody>
      </p:sp>
    </p:spTree>
    <p:extLst>
      <p:ext uri="{BB962C8B-B14F-4D97-AF65-F5344CB8AC3E}">
        <p14:creationId xmlns:p14="http://schemas.microsoft.com/office/powerpoint/2010/main" val="408694146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66</TotalTime>
  <Words>748</Words>
  <Application>Microsoft Office PowerPoint</Application>
  <PresentationFormat>Widescreen</PresentationFormat>
  <Paragraphs>75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Office Theme</vt:lpstr>
      <vt:lpstr>Numbers count  SJIE  5001</vt:lpstr>
      <vt:lpstr>What is Multilink?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Numbers count  SJIE  5001</dc:title>
  <dc:creator>aimee.frankland@yahoo.co.uk</dc:creator>
  <cp:lastModifiedBy>aimee.frankland@yahoo.co.uk</cp:lastModifiedBy>
  <cp:revision>1</cp:revision>
  <dcterms:created xsi:type="dcterms:W3CDTF">2020-12-17T15:55:23Z</dcterms:created>
  <dcterms:modified xsi:type="dcterms:W3CDTF">2021-01-11T14:58:39Z</dcterms:modified>
</cp:coreProperties>
</file>