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5"/>
  </p:notesMasterIdLst>
  <p:sldIdLst>
    <p:sldId id="256" r:id="rId2"/>
    <p:sldId id="257" r:id="rId3"/>
    <p:sldId id="258" r:id="rId4"/>
    <p:sldId id="273" r:id="rId5"/>
    <p:sldId id="274" r:id="rId6"/>
    <p:sldId id="259" r:id="rId7"/>
    <p:sldId id="262" r:id="rId8"/>
    <p:sldId id="261" r:id="rId9"/>
    <p:sldId id="263" r:id="rId10"/>
    <p:sldId id="264" r:id="rId11"/>
    <p:sldId id="265" r:id="rId12"/>
    <p:sldId id="266" r:id="rId13"/>
    <p:sldId id="267" r:id="rId14"/>
    <p:sldId id="268" r:id="rId15"/>
    <p:sldId id="269" r:id="rId16"/>
    <p:sldId id="270" r:id="rId17"/>
    <p:sldId id="271" r:id="rId18"/>
    <p:sldId id="272" r:id="rId19"/>
    <p:sldId id="275" r:id="rId20"/>
    <p:sldId id="276" r:id="rId21"/>
    <p:sldId id="277" r:id="rId22"/>
    <p:sldId id="278" r:id="rId23"/>
    <p:sldId id="280" r:id="rId24"/>
    <p:sldId id="281" r:id="rId25"/>
    <p:sldId id="282" r:id="rId26"/>
    <p:sldId id="283" r:id="rId27"/>
    <p:sldId id="285" r:id="rId28"/>
    <p:sldId id="286" r:id="rId29"/>
    <p:sldId id="287" r:id="rId30"/>
    <p:sldId id="279" r:id="rId31"/>
    <p:sldId id="288" r:id="rId32"/>
    <p:sldId id="289" r:id="rId33"/>
    <p:sldId id="284"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61" autoAdjust="0"/>
    <p:restoredTop sz="90063" autoAdjust="0"/>
  </p:normalViewPr>
  <p:slideViewPr>
    <p:cSldViewPr snapToGrid="0" snapToObjects="1">
      <p:cViewPr varScale="1">
        <p:scale>
          <a:sx n="86" d="100"/>
          <a:sy n="86" d="100"/>
        </p:scale>
        <p:origin x="675" y="45"/>
      </p:cViewPr>
      <p:guideLst/>
    </p:cSldViewPr>
  </p:slideViewPr>
  <p:outlineViewPr>
    <p:cViewPr>
      <p:scale>
        <a:sx n="33" d="100"/>
        <a:sy n="33" d="100"/>
      </p:scale>
      <p:origin x="0" y="-5639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6E285A-1626-4BB0-A458-3E5589E2C09B}" type="datetimeFigureOut">
              <a:rPr lang="en-US" smtClean="0"/>
              <a:t>7/1/2020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54660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885905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2119621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gives clear links to the topic, discusses the relevance of the information found and includes some discussion and analysis of evidence.</a:t>
            </a:r>
          </a:p>
        </p:txBody>
      </p:sp>
      <p:sp>
        <p:nvSpPr>
          <p:cNvPr id="4" name="Slide Number Placeholder 3"/>
          <p:cNvSpPr>
            <a:spLocks noGrp="1"/>
          </p:cNvSpPr>
          <p:nvPr>
            <p:ph type="sldNum" sz="quarter" idx="10"/>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649461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Comparing the two forms of synthesis you can see where the second form clearly demonstrates your ability to analyse, interpret and discuss evidence effectively to the reader and marker of your work. Both forms can be used throughout your work to demonstrate</a:t>
            </a:r>
            <a:r>
              <a:rPr lang="en-GB" baseline="0" dirty="0"/>
              <a:t> your analytical ability and your wide range of reading.</a:t>
            </a:r>
          </a:p>
          <a:p>
            <a:r>
              <a:rPr lang="en-GB" baseline="0" dirty="0"/>
              <a:t>Remember that when in level 4 this is something for you to begin to work towards for level 5 and then level 6, for level 5 this is something for you to be comfortable achieving by the end of level 5 and ,</a:t>
            </a:r>
            <a:r>
              <a:rPr lang="en-GB" baseline="0" dirty="0" err="1"/>
              <a:t>movng</a:t>
            </a:r>
            <a:r>
              <a:rPr lang="en-GB" baseline="0" dirty="0"/>
              <a:t> into level 6. </a:t>
            </a:r>
          </a:p>
        </p:txBody>
      </p:sp>
      <p:sp>
        <p:nvSpPr>
          <p:cNvPr id="4" name="Slide Number Placeholder 3"/>
          <p:cNvSpPr>
            <a:spLocks noGrp="1"/>
          </p:cNvSpPr>
          <p:nvPr>
            <p:ph type="sldNum" sz="quarter" idx="10"/>
          </p:nvPr>
        </p:nvSpPr>
        <p:spPr/>
        <p:txBody>
          <a:bodyPr/>
          <a:lstStyle/>
          <a:p>
            <a:fld id="{B68C8073-CAD2-48BF-B8DB-FCAF7D6ED014}" type="slidenum">
              <a:rPr lang="en-US" smtClean="0"/>
              <a:t>16</a:t>
            </a:fld>
            <a:endParaRPr lang="en-US"/>
          </a:p>
        </p:txBody>
      </p:sp>
    </p:spTree>
    <p:extLst>
      <p:ext uri="{BB962C8B-B14F-4D97-AF65-F5344CB8AC3E}">
        <p14:creationId xmlns:p14="http://schemas.microsoft.com/office/powerpoint/2010/main" val="29678705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look at another aspect of this question – ‘play-based’</a:t>
            </a:r>
          </a:p>
          <a:p>
            <a:r>
              <a:rPr lang="en-GB" dirty="0"/>
              <a:t>Following the same</a:t>
            </a:r>
            <a:r>
              <a:rPr lang="en-GB" baseline="0" dirty="0"/>
              <a:t> paragraph format of what, who said and so what – we have an opening statement, a link to evidence and a tie back to our main topic highlighting the relevance of the statement.</a:t>
            </a:r>
          </a:p>
          <a:p>
            <a:r>
              <a:rPr lang="en-GB" baseline="0" dirty="0"/>
              <a:t>What we need to focus on now is the level of analysis of evidence within it. </a:t>
            </a:r>
          </a:p>
          <a:p>
            <a:r>
              <a:rPr lang="en-GB" baseline="0" dirty="0"/>
              <a:t>The highlighted analysis within this paragraph is clear – it highlights the research findings </a:t>
            </a:r>
            <a:r>
              <a:rPr lang="en-GB" baseline="0" dirty="0" err="1"/>
              <a:t>anf</a:t>
            </a:r>
            <a:r>
              <a:rPr lang="en-GB" baseline="0" dirty="0"/>
              <a:t> the relevance to the previous statement. – This is a simple version of analysis – the next slide will demonstrate how this can be extended.</a:t>
            </a:r>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18</a:t>
            </a:fld>
            <a:endParaRPr lang="en-US"/>
          </a:p>
        </p:txBody>
      </p:sp>
    </p:spTree>
    <p:extLst>
      <p:ext uri="{BB962C8B-B14F-4D97-AF65-F5344CB8AC3E}">
        <p14:creationId xmlns:p14="http://schemas.microsoft.com/office/powerpoint/2010/main" val="2650270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we take the analysis statement from the paragraph</a:t>
            </a:r>
            <a:r>
              <a:rPr lang="en-GB" baseline="0" dirty="0"/>
              <a:t> on the previous slide – this gives an example of how this can be extended to further demonstrate your analytical skills and your understanding of research evidence – remember this comes through practice and reading, read journal articles – read the abstracts – the abstracts will often give you a very good overview of the topic, the research undertaken and the findings. </a:t>
            </a:r>
          </a:p>
          <a:p>
            <a:r>
              <a:rPr lang="en-GB" baseline="0" dirty="0"/>
              <a:t>Further analysis will also increase the relevance of the evidence to your task – this may not be appropriate for all evidence you refer to in your assignment – however for key studies elated to your topic this will enhance the depth of discussion of the topic.</a:t>
            </a:r>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19</a:t>
            </a:fld>
            <a:endParaRPr lang="en-US"/>
          </a:p>
        </p:txBody>
      </p:sp>
    </p:spTree>
    <p:extLst>
      <p:ext uri="{BB962C8B-B14F-4D97-AF65-F5344CB8AC3E}">
        <p14:creationId xmlns:p14="http://schemas.microsoft.com/office/powerpoint/2010/main" val="2598843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magic word for critique – even though</a:t>
            </a:r>
            <a:r>
              <a:rPr lang="en-GB" baseline="0" dirty="0"/>
              <a:t> you may use a variety of alternative phrases – keep this word in mind when considering the evidence used – what is your ‘however’ for this piece of evidence?</a:t>
            </a:r>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22</a:t>
            </a:fld>
            <a:endParaRPr lang="en-US"/>
          </a:p>
        </p:txBody>
      </p:sp>
    </p:spTree>
    <p:extLst>
      <p:ext uri="{BB962C8B-B14F-4D97-AF65-F5344CB8AC3E}">
        <p14:creationId xmlns:p14="http://schemas.microsoft.com/office/powerpoint/2010/main" val="33361704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 number of aspects of critique you can engage with. The first is based on critiquing the study itself</a:t>
            </a:r>
            <a:r>
              <a:rPr lang="en-GB" baseline="0" dirty="0"/>
              <a:t> – this is something you will engage with during discussions of research during lectures – introduced through level 4 and developed through level 5 and 6.</a:t>
            </a:r>
          </a:p>
          <a:p>
            <a:r>
              <a:rPr lang="en-GB" baseline="0" dirty="0"/>
              <a:t>The second and third aspects of critique are more advanced and demonstrate the depth of your critical analysis and critical evaluation skills. </a:t>
            </a:r>
          </a:p>
          <a:p>
            <a:r>
              <a:rPr lang="en-GB" baseline="0" dirty="0"/>
              <a:t>The alternate views is relatively straightforward, the third will be demonstrated over the next few slides. </a:t>
            </a:r>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23</a:t>
            </a:fld>
            <a:endParaRPr lang="en-US"/>
          </a:p>
        </p:txBody>
      </p:sp>
    </p:spTree>
    <p:extLst>
      <p:ext uri="{BB962C8B-B14F-4D97-AF65-F5344CB8AC3E}">
        <p14:creationId xmlns:p14="http://schemas.microsoft.com/office/powerpoint/2010/main" val="6039505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now going to add in some critique related to our</a:t>
            </a:r>
            <a:r>
              <a:rPr lang="en-GB" baseline="0" dirty="0"/>
              <a:t> topic following our synthesis of evidence</a:t>
            </a:r>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24</a:t>
            </a:fld>
            <a:endParaRPr lang="en-US"/>
          </a:p>
        </p:txBody>
      </p:sp>
    </p:spTree>
    <p:extLst>
      <p:ext uri="{BB962C8B-B14F-4D97-AF65-F5344CB8AC3E}">
        <p14:creationId xmlns:p14="http://schemas.microsoft.com/office/powerpoint/2010/main" val="28559706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33</a:t>
            </a:fld>
            <a:endParaRPr lang="en-US"/>
          </a:p>
        </p:txBody>
      </p:sp>
    </p:spTree>
    <p:extLst>
      <p:ext uri="{BB962C8B-B14F-4D97-AF65-F5344CB8AC3E}">
        <p14:creationId xmlns:p14="http://schemas.microsoft.com/office/powerpoint/2010/main" val="27675129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7/1/2020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7/1/2020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7/1/2020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7/1/2020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7/1/2020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7/1/2020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7/1/2020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7/1/2020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7/1/2020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45117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7/1/2020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759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1727200"/>
            <a:ext cx="7167418" cy="1938992"/>
          </a:xfrm>
          <a:prstGeom prst="rect">
            <a:avLst/>
          </a:prstGeom>
          <a:noFill/>
        </p:spPr>
        <p:txBody>
          <a:bodyPr wrap="square" rtlCol="0">
            <a:spAutoFit/>
          </a:bodyPr>
          <a:lstStyle/>
          <a:p>
            <a:pPr algn="ctr"/>
            <a:r>
              <a:rPr lang="cy-GB" sz="4000" dirty="0"/>
              <a:t>Adeiladu dadl yn eich gwaith gan ddefnyddio ymchwil i ddadansoddi a beirniadu</a:t>
            </a:r>
          </a:p>
        </p:txBody>
      </p:sp>
    </p:spTree>
    <p:extLst>
      <p:ext uri="{BB962C8B-B14F-4D97-AF65-F5344CB8AC3E}">
        <p14:creationId xmlns:p14="http://schemas.microsoft.com/office/powerpoint/2010/main" val="724163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80868" y="32617"/>
            <a:ext cx="7886700" cy="1325563"/>
          </a:xfrm>
        </p:spPr>
        <p:txBody>
          <a:bodyPr/>
          <a:lstStyle/>
          <a:p>
            <a:r>
              <a:rPr lang="cy-GB" noProof="0" dirty="0"/>
              <a:t>Strwythuro eich gwaith</a:t>
            </a:r>
          </a:p>
        </p:txBody>
      </p:sp>
      <p:sp>
        <p:nvSpPr>
          <p:cNvPr id="4" name="Content Placeholder 3"/>
          <p:cNvSpPr>
            <a:spLocks noGrp="1"/>
          </p:cNvSpPr>
          <p:nvPr>
            <p:ph sz="half" idx="1"/>
          </p:nvPr>
        </p:nvSpPr>
        <p:spPr>
          <a:xfrm>
            <a:off x="77273" y="1071418"/>
            <a:ext cx="8614145" cy="4614605"/>
          </a:xfrm>
        </p:spPr>
        <p:txBody>
          <a:bodyPr>
            <a:normAutofit lnSpcReduction="10000"/>
          </a:bodyPr>
          <a:lstStyle/>
          <a:p>
            <a:r>
              <a:rPr lang="cy-GB" noProof="0" dirty="0"/>
              <a:t>Rhannwch yr hyn mae angen i chi ei gynnwys yn ddarnau llai</a:t>
            </a:r>
          </a:p>
          <a:p>
            <a:r>
              <a:rPr lang="cy-GB" noProof="0" dirty="0"/>
              <a:t>Dylai eich aseiniad (neu bob adran) gael cyflwyniad byr a chasgliad.</a:t>
            </a:r>
          </a:p>
          <a:p>
            <a:r>
              <a:rPr lang="cy-GB" noProof="0" dirty="0"/>
              <a:t>Dylid strwythuro pob paragraff a chynnwys cyfeiriadau</a:t>
            </a:r>
          </a:p>
          <a:p>
            <a:r>
              <a:rPr lang="cy-GB" noProof="0" dirty="0"/>
              <a:t>Dylai pob paragraff gysylltu’n ôl â’ch pwnc</a:t>
            </a:r>
          </a:p>
          <a:p>
            <a:r>
              <a:rPr lang="cy-GB" noProof="0" dirty="0"/>
              <a:t>Ar gyfer yr enghraifft hon byddwn yn gweithio ar y cwestiwn:</a:t>
            </a:r>
          </a:p>
          <a:p>
            <a:pPr lvl="1"/>
            <a:r>
              <a:rPr lang="cy-GB" noProof="0" dirty="0"/>
              <a:t>Dadansoddwch yn feirniadol weithredu cwricwla blynyddoedd cynnar seiliedig ar chwarae gan gyfeirio at </a:t>
            </a:r>
            <a:r>
              <a:rPr lang="cy-GB" dirty="0"/>
              <a:t>dystiolaeth ac adroddiadau ymchwil gwerthusol</a:t>
            </a:r>
            <a:endParaRPr lang="cy-GB" noProof="0" dirty="0"/>
          </a:p>
          <a:p>
            <a:pPr lvl="1"/>
            <a:endParaRPr lang="cy-GB" noProof="0" dirty="0"/>
          </a:p>
        </p:txBody>
      </p:sp>
    </p:spTree>
    <p:extLst>
      <p:ext uri="{BB962C8B-B14F-4D97-AF65-F5344CB8AC3E}">
        <p14:creationId xmlns:p14="http://schemas.microsoft.com/office/powerpoint/2010/main" val="385400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68215"/>
          </a:xfrm>
        </p:spPr>
        <p:txBody>
          <a:bodyPr>
            <a:normAutofit/>
          </a:bodyPr>
          <a:lstStyle/>
          <a:p>
            <a:r>
              <a:rPr lang="cy-GB" noProof="0" dirty="0"/>
              <a:t>Beth mae angen i mi ei gynnwys</a:t>
            </a:r>
          </a:p>
        </p:txBody>
      </p:sp>
      <p:sp>
        <p:nvSpPr>
          <p:cNvPr id="3" name="Content Placeholder 2"/>
          <p:cNvSpPr>
            <a:spLocks noGrp="1"/>
          </p:cNvSpPr>
          <p:nvPr>
            <p:ph sz="half" idx="1"/>
          </p:nvPr>
        </p:nvSpPr>
        <p:spPr>
          <a:xfrm>
            <a:off x="160986" y="1133341"/>
            <a:ext cx="8822028" cy="4572000"/>
          </a:xfrm>
        </p:spPr>
        <p:txBody>
          <a:bodyPr>
            <a:normAutofit/>
          </a:bodyPr>
          <a:lstStyle/>
          <a:p>
            <a:r>
              <a:rPr lang="cy-GB" dirty="0"/>
              <a:t>Gwiriwch y meini prawf marcio bob amser a gwrandewch ar gyflwyniad </a:t>
            </a:r>
            <a:r>
              <a:rPr lang="cy-GB" dirty="0" err="1"/>
              <a:t>Panopto</a:t>
            </a:r>
            <a:r>
              <a:rPr lang="cy-GB" dirty="0"/>
              <a:t> yr aseiniad ar </a:t>
            </a:r>
            <a:r>
              <a:rPr lang="cy-GB" dirty="0" err="1"/>
              <a:t>Moodle</a:t>
            </a:r>
            <a:r>
              <a:rPr lang="cy-GB" dirty="0"/>
              <a:t> – mae'r rhain yn rhoi cipolwg gwerthfawr ar ofynion yr aseiniad.
Rhannwch y cwestiynau yn elfennau llai fel y gallwch chi gynllunio’ch aseiniad cyn i chi ddechrau </a:t>
            </a:r>
            <a:r>
              <a:rPr lang="cy-GB" noProof="0" dirty="0"/>
              <a:t>–</a:t>
            </a:r>
          </a:p>
          <a:p>
            <a:pPr lvl="1"/>
            <a:r>
              <a:rPr lang="cy-GB" noProof="0" dirty="0"/>
              <a:t>pam? </a:t>
            </a:r>
          </a:p>
          <a:p>
            <a:pPr lvl="2"/>
            <a:r>
              <a:rPr lang="cy-GB" dirty="0"/>
              <a:t>Beth sydd angen i mi ymchwilio?</a:t>
            </a:r>
            <a:endParaRPr lang="cy-GB" noProof="0" dirty="0"/>
          </a:p>
          <a:p>
            <a:pPr lvl="2"/>
            <a:r>
              <a:rPr lang="cy-GB" dirty="0"/>
              <a:t>Pa bynciau mae angen i mi ymdrin â nhw?</a:t>
            </a:r>
            <a:endParaRPr lang="cy-GB" noProof="0" dirty="0"/>
          </a:p>
          <a:p>
            <a:pPr lvl="2"/>
            <a:r>
              <a:rPr lang="cy-GB" dirty="0"/>
              <a:t>Beth mae'n gofyn i mi ei wneud?</a:t>
            </a:r>
            <a:endParaRPr lang="cy-GB" noProof="0" dirty="0"/>
          </a:p>
          <a:p>
            <a:r>
              <a:rPr lang="cy-GB" noProof="0" dirty="0"/>
              <a:t>Y ‘llinyn aur’ </a:t>
            </a:r>
            <a:r>
              <a:rPr lang="cy-GB" dirty="0"/>
              <a:t>– daliwch ati i gysylltu'n ôl â'ch pwnc fel 'llinyn aur' sy'n rhedeg </a:t>
            </a:r>
            <a:r>
              <a:rPr lang="cy-GB" dirty="0" err="1"/>
              <a:t>drwy'ch</a:t>
            </a:r>
            <a:r>
              <a:rPr lang="cy-GB" dirty="0"/>
              <a:t> gwaith</a:t>
            </a:r>
            <a:endParaRPr lang="cy-GB" noProof="0" dirty="0"/>
          </a:p>
        </p:txBody>
      </p:sp>
    </p:spTree>
    <p:extLst>
      <p:ext uri="{BB962C8B-B14F-4D97-AF65-F5344CB8AC3E}">
        <p14:creationId xmlns:p14="http://schemas.microsoft.com/office/powerpoint/2010/main" val="804420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00412"/>
          </a:xfrm>
        </p:spPr>
        <p:txBody>
          <a:bodyPr>
            <a:normAutofit fontScale="90000"/>
          </a:bodyPr>
          <a:lstStyle/>
          <a:p>
            <a:r>
              <a:rPr lang="cy-GB" noProof="0" dirty="0"/>
              <a:t>Rhannu’r cwestiwn yn elfennau llai</a:t>
            </a:r>
          </a:p>
        </p:txBody>
      </p:sp>
      <p:sp>
        <p:nvSpPr>
          <p:cNvPr id="3" name="Content Placeholder 2"/>
          <p:cNvSpPr>
            <a:spLocks noGrp="1"/>
          </p:cNvSpPr>
          <p:nvPr>
            <p:ph sz="half" idx="1"/>
          </p:nvPr>
        </p:nvSpPr>
        <p:spPr>
          <a:xfrm>
            <a:off x="296215" y="1165539"/>
            <a:ext cx="8673920" cy="4514044"/>
          </a:xfrm>
        </p:spPr>
        <p:txBody>
          <a:bodyPr>
            <a:normAutofit/>
          </a:bodyPr>
          <a:lstStyle/>
          <a:p>
            <a:r>
              <a:rPr lang="cy-GB" noProof="0" dirty="0"/>
              <a:t>Dadansoddwch yn feirniadol weithredu cwricwla blynyddoedd cynnar seiliedig ar chwarae gan gyfeirio at dystiolaeth ac adroddiadau ymchwil gwerthusol </a:t>
            </a:r>
          </a:p>
          <a:p>
            <a:pPr lvl="1"/>
            <a:r>
              <a:rPr lang="cy-GB" noProof="0" dirty="0"/>
              <a:t>Pynciau – </a:t>
            </a:r>
          </a:p>
          <a:p>
            <a:pPr lvl="2"/>
            <a:r>
              <a:rPr lang="cy-GB" noProof="0" dirty="0"/>
              <a:t>Cwricwla blynyddoedd cynnar seiliedig ar chwarae</a:t>
            </a:r>
          </a:p>
          <a:p>
            <a:pPr lvl="2"/>
            <a:r>
              <a:rPr lang="cy-GB" noProof="0" dirty="0"/>
              <a:t>Gweithredu cwricwlwm</a:t>
            </a:r>
          </a:p>
          <a:p>
            <a:pPr lvl="2"/>
            <a:r>
              <a:rPr lang="cy-GB" noProof="0" dirty="0"/>
              <a:t>Ymchwil ac adroddiadau gwerthusol ar weithredu cwricwlwm</a:t>
            </a:r>
          </a:p>
          <a:p>
            <a:pPr lvl="1"/>
            <a:r>
              <a:rPr lang="cy-GB" noProof="0" dirty="0"/>
              <a:t>Beth mae gofyn i mi ei wneud?</a:t>
            </a:r>
          </a:p>
          <a:p>
            <a:pPr lvl="2"/>
            <a:r>
              <a:rPr lang="cy-GB" noProof="0" dirty="0"/>
              <a:t>Dadansoddi’n feirniadol – ydw i’n gwybod beth mae hyn yn ei olygu?</a:t>
            </a:r>
          </a:p>
          <a:p>
            <a:pPr lvl="2"/>
            <a:endParaRPr lang="cy-GB" noProof="0" dirty="0"/>
          </a:p>
        </p:txBody>
      </p:sp>
    </p:spTree>
    <p:extLst>
      <p:ext uri="{BB962C8B-B14F-4D97-AF65-F5344CB8AC3E}">
        <p14:creationId xmlns:p14="http://schemas.microsoft.com/office/powerpoint/2010/main" val="1040300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a:t>Cyflwyniad – Beth i’w gynnwys</a:t>
            </a:r>
          </a:p>
        </p:txBody>
      </p:sp>
      <p:sp>
        <p:nvSpPr>
          <p:cNvPr id="3" name="Content Placeholder 2"/>
          <p:cNvSpPr>
            <a:spLocks noGrp="1"/>
          </p:cNvSpPr>
          <p:nvPr>
            <p:ph sz="half" idx="1"/>
          </p:nvPr>
        </p:nvSpPr>
        <p:spPr>
          <a:xfrm>
            <a:off x="563995" y="1446934"/>
            <a:ext cx="8164368" cy="4351338"/>
          </a:xfrm>
        </p:spPr>
        <p:txBody>
          <a:bodyPr/>
          <a:lstStyle/>
          <a:p>
            <a:r>
              <a:rPr lang="cy-GB" noProof="0" dirty="0"/>
              <a:t>Dechreuwch gyda gosodiad am y pwnc dan sylw. Beth  fyddwch chi’n ei drafod? – </a:t>
            </a:r>
            <a:r>
              <a:rPr lang="cy-GB" noProof="0" dirty="0">
                <a:solidFill>
                  <a:srgbClr val="FF0000"/>
                </a:solidFill>
              </a:rPr>
              <a:t>gosodiad 1</a:t>
            </a:r>
          </a:p>
          <a:p>
            <a:r>
              <a:rPr lang="cy-GB" noProof="0" dirty="0"/>
              <a:t>Yn ail, mae’n bosibl y byddwch am ddiffinio eich pwnc (NID dyfyniad) – </a:t>
            </a:r>
            <a:r>
              <a:rPr lang="cy-GB" noProof="0" dirty="0">
                <a:solidFill>
                  <a:schemeClr val="accent6">
                    <a:lumMod val="75000"/>
                  </a:schemeClr>
                </a:solidFill>
              </a:rPr>
              <a:t>gosodiad 2</a:t>
            </a:r>
          </a:p>
          <a:p>
            <a:r>
              <a:rPr lang="cy-GB" noProof="0" dirty="0"/>
              <a:t>Yn drydydd gallwch amlygu’r materion allweddol –</a:t>
            </a:r>
            <a:r>
              <a:rPr lang="cy-GB" noProof="0" dirty="0">
                <a:solidFill>
                  <a:srgbClr val="00B0F0"/>
                </a:solidFill>
              </a:rPr>
              <a:t>gosodiad 3</a:t>
            </a:r>
          </a:p>
          <a:p>
            <a:r>
              <a:rPr lang="cy-GB" noProof="0" dirty="0"/>
              <a:t>Yn bedwerydd dewch â’ch cyflwyniad i ben gyda chrynodeb o’ch ffocws a’ch canfyddiadau – </a:t>
            </a:r>
            <a:r>
              <a:rPr lang="cy-GB" noProof="0" dirty="0">
                <a:solidFill>
                  <a:schemeClr val="accent4">
                    <a:lumMod val="75000"/>
                  </a:schemeClr>
                </a:solidFill>
              </a:rPr>
              <a:t>gosodiad 4</a:t>
            </a:r>
          </a:p>
        </p:txBody>
      </p:sp>
    </p:spTree>
    <p:extLst>
      <p:ext uri="{BB962C8B-B14F-4D97-AF65-F5344CB8AC3E}">
        <p14:creationId xmlns:p14="http://schemas.microsoft.com/office/powerpoint/2010/main" val="900625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925" y="134217"/>
            <a:ext cx="7886700" cy="632401"/>
          </a:xfrm>
        </p:spPr>
        <p:txBody>
          <a:bodyPr>
            <a:normAutofit fontScale="90000"/>
          </a:bodyPr>
          <a:lstStyle/>
          <a:p>
            <a:r>
              <a:rPr lang="cy-GB" noProof="0" dirty="0"/>
              <a:t>Cyflwyniad enghreifftiol</a:t>
            </a:r>
          </a:p>
        </p:txBody>
      </p:sp>
      <p:sp>
        <p:nvSpPr>
          <p:cNvPr id="3" name="Content Placeholder 2"/>
          <p:cNvSpPr>
            <a:spLocks noGrp="1"/>
          </p:cNvSpPr>
          <p:nvPr>
            <p:ph sz="half" idx="1"/>
          </p:nvPr>
        </p:nvSpPr>
        <p:spPr>
          <a:xfrm>
            <a:off x="0" y="766618"/>
            <a:ext cx="9144000" cy="4948527"/>
          </a:xfrm>
        </p:spPr>
        <p:txBody>
          <a:bodyPr>
            <a:normAutofit fontScale="92500"/>
          </a:bodyPr>
          <a:lstStyle/>
          <a:p>
            <a:pPr marL="0" indent="0">
              <a:buNone/>
            </a:pPr>
            <a:r>
              <a:rPr lang="cy-GB" noProof="0" dirty="0"/>
              <a:t>Mae diwygio’r cwricwlwm yn amlwg iawn yn myd addysg yng Nghymru ar hyn o bryd gyda’r Cwricwlwm Newydd i Gymru i’w gyflwyno o 2022 (</a:t>
            </a:r>
            <a:r>
              <a:rPr lang="cy-GB" noProof="0" dirty="0" err="1"/>
              <a:t>LlC</a:t>
            </a:r>
            <a:r>
              <a:rPr lang="cy-GB" noProof="0" dirty="0"/>
              <a:t>, 2020). </a:t>
            </a:r>
            <a:r>
              <a:rPr lang="cy-GB" dirty="0"/>
              <a:t>Mae’r angen i ddiwygio'r cwricwlwm presennol yng Nghymru wedi cael ei amlygu fel un hanfodol er mwyn i Gymru ddiwallu anghenion dysgwyr yn y dyfodol a chystadlu ar lwyfan rhyngwladol (</a:t>
            </a:r>
            <a:r>
              <a:rPr lang="cy-GB" dirty="0" err="1"/>
              <a:t>Wightwick</a:t>
            </a:r>
            <a:r>
              <a:rPr lang="cy-GB" dirty="0"/>
              <a:t>, 2018; OECD, 2017; </a:t>
            </a:r>
            <a:r>
              <a:rPr lang="cy-GB" dirty="0" err="1"/>
              <a:t>Donaldson</a:t>
            </a:r>
            <a:r>
              <a:rPr lang="cy-GB" dirty="0"/>
              <a:t>, 2015). Argymhella </a:t>
            </a:r>
            <a:r>
              <a:rPr lang="cy-GB" dirty="0" err="1"/>
              <a:t>Mourshed</a:t>
            </a:r>
            <a:r>
              <a:rPr lang="cy-GB" dirty="0"/>
              <a:t> </a:t>
            </a:r>
            <a:r>
              <a:rPr lang="cy-GB" dirty="0" err="1"/>
              <a:t>et</a:t>
            </a:r>
            <a:r>
              <a:rPr lang="cy-GB" dirty="0"/>
              <a:t> </a:t>
            </a:r>
            <a:r>
              <a:rPr lang="cy-GB" dirty="0" err="1"/>
              <a:t>al</a:t>
            </a:r>
            <a:r>
              <a:rPr lang="cy-GB" dirty="0"/>
              <a:t>. (2010) ei bod yn rhaid i'r diwygio ddigwydd ar bob lefel er mwyn ei weithredu'n effeithiol. Mae'r aseiniad hwn yn dadansoddi'r rhwystrau posibl i'r diwygiadau arfaethedig i'r cwricwlwm yng Nghymru ac yn trafod gwersi y gellir eu dysgu o anawsterau blaenorol wrth ddiwygio'r cwricwlwm (Taylor </a:t>
            </a:r>
            <a:r>
              <a:rPr lang="cy-GB" dirty="0" err="1"/>
              <a:t>et</a:t>
            </a:r>
            <a:r>
              <a:rPr lang="cy-GB" dirty="0"/>
              <a:t> </a:t>
            </a:r>
            <a:r>
              <a:rPr lang="cy-GB" dirty="0" err="1"/>
              <a:t>al</a:t>
            </a:r>
            <a:r>
              <a:rPr lang="cy-GB" dirty="0"/>
              <a:t>., 2015).  
</a:t>
            </a:r>
            <a:endParaRPr lang="cy-GB" noProof="0" dirty="0"/>
          </a:p>
        </p:txBody>
      </p:sp>
    </p:spTree>
    <p:extLst>
      <p:ext uri="{BB962C8B-B14F-4D97-AF65-F5344CB8AC3E}">
        <p14:creationId xmlns:p14="http://schemas.microsoft.com/office/powerpoint/2010/main" val="3081128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925" y="134217"/>
            <a:ext cx="7886700" cy="632401"/>
          </a:xfrm>
        </p:spPr>
        <p:txBody>
          <a:bodyPr>
            <a:normAutofit fontScale="90000"/>
          </a:bodyPr>
          <a:lstStyle/>
          <a:p>
            <a:r>
              <a:rPr lang="cy-GB" noProof="0" dirty="0"/>
              <a:t>Cyflwyniad enghreifftiol</a:t>
            </a:r>
          </a:p>
        </p:txBody>
      </p:sp>
      <p:sp>
        <p:nvSpPr>
          <p:cNvPr id="3" name="Content Placeholder 2"/>
          <p:cNvSpPr>
            <a:spLocks noGrp="1"/>
          </p:cNvSpPr>
          <p:nvPr>
            <p:ph sz="half" idx="1"/>
          </p:nvPr>
        </p:nvSpPr>
        <p:spPr>
          <a:xfrm>
            <a:off x="0" y="766618"/>
            <a:ext cx="9144000" cy="4948527"/>
          </a:xfrm>
        </p:spPr>
        <p:txBody>
          <a:bodyPr>
            <a:normAutofit/>
          </a:bodyPr>
          <a:lstStyle/>
          <a:p>
            <a:pPr marL="0" indent="0">
              <a:buNone/>
            </a:pPr>
            <a:r>
              <a:rPr kumimoji="0" lang="cy-GB" sz="2600" b="0" i="0" u="none" strike="noStrike" kern="1200" cap="none" spc="0" normalizeH="0" baseline="0" noProof="0" dirty="0">
                <a:ln>
                  <a:noFill/>
                </a:ln>
                <a:solidFill>
                  <a:srgbClr val="FF0000"/>
                </a:solidFill>
                <a:effectLst/>
                <a:uLnTx/>
                <a:uFillTx/>
                <a:latin typeface="Calibri" panose="020F0502020204030204"/>
                <a:ea typeface="+mn-ea"/>
                <a:cs typeface="+mn-cs"/>
              </a:rPr>
              <a:t>Mae diwygio’r cwricwlwm yn amlwg iawn yn myd addysg yng Nghymru ar hyn o bryd gyda’r Cwricwlwm Newydd i Gymru i’w gyflwyno o 2022 (</a:t>
            </a:r>
            <a:r>
              <a:rPr kumimoji="0" lang="cy-GB" sz="2600" b="0" i="0" u="none" strike="noStrike" kern="1200" cap="none" spc="0" normalizeH="0" baseline="0" noProof="0" dirty="0" err="1">
                <a:ln>
                  <a:noFill/>
                </a:ln>
                <a:solidFill>
                  <a:srgbClr val="FF0000"/>
                </a:solidFill>
                <a:effectLst/>
                <a:uLnTx/>
                <a:uFillTx/>
                <a:latin typeface="Calibri" panose="020F0502020204030204"/>
                <a:ea typeface="+mn-ea"/>
                <a:cs typeface="+mn-cs"/>
              </a:rPr>
              <a:t>LlC</a:t>
            </a:r>
            <a:r>
              <a:rPr kumimoji="0" lang="cy-GB" sz="2600" b="0" i="0" u="none" strike="noStrike" kern="1200" cap="none" spc="0" normalizeH="0" baseline="0" noProof="0" dirty="0">
                <a:ln>
                  <a:noFill/>
                </a:ln>
                <a:solidFill>
                  <a:srgbClr val="FF0000"/>
                </a:solidFill>
                <a:effectLst/>
                <a:uLnTx/>
                <a:uFillTx/>
                <a:latin typeface="Calibri" panose="020F0502020204030204"/>
                <a:ea typeface="+mn-ea"/>
                <a:cs typeface="+mn-cs"/>
              </a:rPr>
              <a:t>, 2020). </a:t>
            </a:r>
            <a:r>
              <a:rPr kumimoji="0" lang="cy-GB" sz="2600" b="0" i="0" u="none" strike="noStrike" kern="1200" cap="none" spc="0" normalizeH="0" baseline="0" noProof="0" dirty="0">
                <a:ln>
                  <a:noFill/>
                </a:ln>
                <a:solidFill>
                  <a:srgbClr val="00B050"/>
                </a:solidFill>
                <a:effectLst/>
                <a:uLnTx/>
                <a:uFillTx/>
                <a:latin typeface="Calibri" panose="020F0502020204030204"/>
                <a:ea typeface="+mn-ea"/>
                <a:cs typeface="+mn-cs"/>
              </a:rPr>
              <a:t>Mae’r angen i ddiwygio'r cwricwlwm presennol yng Nghymru wedi cael ei amlygu fel un hanfodol er mwyn i Gymru ddiwallu anghenion dysgwyr yn y dyfodol a chystadlu ar lwyfan rhyngwladol (</a:t>
            </a:r>
            <a:r>
              <a:rPr kumimoji="0" lang="cy-GB" sz="2600" b="0" i="0" u="none" strike="noStrike" kern="1200" cap="none" spc="0" normalizeH="0" baseline="0" noProof="0" dirty="0" err="1">
                <a:ln>
                  <a:noFill/>
                </a:ln>
                <a:solidFill>
                  <a:srgbClr val="00B050"/>
                </a:solidFill>
                <a:effectLst/>
                <a:uLnTx/>
                <a:uFillTx/>
                <a:latin typeface="Calibri" panose="020F0502020204030204"/>
                <a:ea typeface="+mn-ea"/>
                <a:cs typeface="+mn-cs"/>
              </a:rPr>
              <a:t>Wightwick</a:t>
            </a:r>
            <a:r>
              <a:rPr kumimoji="0" lang="cy-GB" sz="2600" b="0" i="0" u="none" strike="noStrike" kern="1200" cap="none" spc="0" normalizeH="0" baseline="0" noProof="0" dirty="0">
                <a:ln>
                  <a:noFill/>
                </a:ln>
                <a:solidFill>
                  <a:srgbClr val="00B050"/>
                </a:solidFill>
                <a:effectLst/>
                <a:uLnTx/>
                <a:uFillTx/>
                <a:latin typeface="Calibri" panose="020F0502020204030204"/>
                <a:ea typeface="+mn-ea"/>
                <a:cs typeface="+mn-cs"/>
              </a:rPr>
              <a:t>, 2018; OECD, 2017; </a:t>
            </a:r>
            <a:r>
              <a:rPr kumimoji="0" lang="cy-GB" sz="2600" b="0" i="0" u="none" strike="noStrike" kern="1200" cap="none" spc="0" normalizeH="0" baseline="0" noProof="0" dirty="0" err="1">
                <a:ln>
                  <a:noFill/>
                </a:ln>
                <a:solidFill>
                  <a:srgbClr val="00B050"/>
                </a:solidFill>
                <a:effectLst/>
                <a:uLnTx/>
                <a:uFillTx/>
                <a:latin typeface="Calibri" panose="020F0502020204030204"/>
                <a:ea typeface="+mn-ea"/>
                <a:cs typeface="+mn-cs"/>
              </a:rPr>
              <a:t>Donaldson</a:t>
            </a:r>
            <a:r>
              <a:rPr kumimoji="0" lang="cy-GB" sz="2600" b="0" i="0" u="none" strike="noStrike" kern="1200" cap="none" spc="0" normalizeH="0" baseline="0" noProof="0" dirty="0">
                <a:ln>
                  <a:noFill/>
                </a:ln>
                <a:solidFill>
                  <a:srgbClr val="00B050"/>
                </a:solidFill>
                <a:effectLst/>
                <a:uLnTx/>
                <a:uFillTx/>
                <a:latin typeface="Calibri" panose="020F0502020204030204"/>
                <a:ea typeface="+mn-ea"/>
                <a:cs typeface="+mn-cs"/>
              </a:rPr>
              <a:t>, 2015). </a:t>
            </a:r>
            <a:r>
              <a:rPr kumimoji="0" lang="cy-GB" sz="2600" b="0" i="0" u="none" strike="noStrike" kern="1200" cap="none" spc="0" normalizeH="0" baseline="0" noProof="0" dirty="0">
                <a:ln>
                  <a:noFill/>
                </a:ln>
                <a:solidFill>
                  <a:srgbClr val="00B0F0"/>
                </a:solidFill>
                <a:effectLst/>
                <a:uLnTx/>
                <a:uFillTx/>
                <a:latin typeface="Calibri" panose="020F0502020204030204"/>
                <a:ea typeface="+mn-ea"/>
                <a:cs typeface="+mn-cs"/>
              </a:rPr>
              <a:t>Argymhella </a:t>
            </a:r>
            <a:r>
              <a:rPr kumimoji="0" lang="cy-GB" sz="2600" b="0" i="0" u="none" strike="noStrike" kern="1200" cap="none" spc="0" normalizeH="0" baseline="0" noProof="0" dirty="0" err="1">
                <a:ln>
                  <a:noFill/>
                </a:ln>
                <a:solidFill>
                  <a:srgbClr val="00B0F0"/>
                </a:solidFill>
                <a:effectLst/>
                <a:uLnTx/>
                <a:uFillTx/>
                <a:latin typeface="Calibri" panose="020F0502020204030204"/>
                <a:ea typeface="+mn-ea"/>
                <a:cs typeface="+mn-cs"/>
              </a:rPr>
              <a:t>Mourshed</a:t>
            </a:r>
            <a:r>
              <a:rPr kumimoji="0" lang="cy-GB" sz="2600" b="0" i="0" u="none" strike="noStrike" kern="1200" cap="none" spc="0" normalizeH="0" baseline="0" noProof="0" dirty="0">
                <a:ln>
                  <a:noFill/>
                </a:ln>
                <a:solidFill>
                  <a:srgbClr val="00B0F0"/>
                </a:solidFill>
                <a:effectLst/>
                <a:uLnTx/>
                <a:uFillTx/>
                <a:latin typeface="Calibri" panose="020F0502020204030204"/>
                <a:ea typeface="+mn-ea"/>
                <a:cs typeface="+mn-cs"/>
              </a:rPr>
              <a:t> </a:t>
            </a:r>
            <a:r>
              <a:rPr kumimoji="0" lang="cy-GB" sz="2600" b="0" i="0" u="none" strike="noStrike" kern="1200" cap="none" spc="0" normalizeH="0" baseline="0" noProof="0" dirty="0" err="1">
                <a:ln>
                  <a:noFill/>
                </a:ln>
                <a:solidFill>
                  <a:srgbClr val="00B0F0"/>
                </a:solidFill>
                <a:effectLst/>
                <a:uLnTx/>
                <a:uFillTx/>
                <a:latin typeface="Calibri" panose="020F0502020204030204"/>
                <a:ea typeface="+mn-ea"/>
                <a:cs typeface="+mn-cs"/>
              </a:rPr>
              <a:t>et</a:t>
            </a:r>
            <a:r>
              <a:rPr kumimoji="0" lang="cy-GB" sz="2600" b="0" i="0" u="none" strike="noStrike" kern="1200" cap="none" spc="0" normalizeH="0" baseline="0" noProof="0" dirty="0">
                <a:ln>
                  <a:noFill/>
                </a:ln>
                <a:solidFill>
                  <a:srgbClr val="00B0F0"/>
                </a:solidFill>
                <a:effectLst/>
                <a:uLnTx/>
                <a:uFillTx/>
                <a:latin typeface="Calibri" panose="020F0502020204030204"/>
                <a:ea typeface="+mn-ea"/>
                <a:cs typeface="+mn-cs"/>
              </a:rPr>
              <a:t> </a:t>
            </a:r>
            <a:r>
              <a:rPr kumimoji="0" lang="cy-GB" sz="2600" b="0" i="0" u="none" strike="noStrike" kern="1200" cap="none" spc="0" normalizeH="0" baseline="0" noProof="0" dirty="0" err="1">
                <a:ln>
                  <a:noFill/>
                </a:ln>
                <a:solidFill>
                  <a:srgbClr val="00B0F0"/>
                </a:solidFill>
                <a:effectLst/>
                <a:uLnTx/>
                <a:uFillTx/>
                <a:latin typeface="Calibri" panose="020F0502020204030204"/>
                <a:ea typeface="+mn-ea"/>
                <a:cs typeface="+mn-cs"/>
              </a:rPr>
              <a:t>al</a:t>
            </a:r>
            <a:r>
              <a:rPr kumimoji="0" lang="cy-GB" sz="2600" b="0" i="0" u="none" strike="noStrike" kern="1200" cap="none" spc="0" normalizeH="0" baseline="0" noProof="0" dirty="0">
                <a:ln>
                  <a:noFill/>
                </a:ln>
                <a:solidFill>
                  <a:srgbClr val="00B0F0"/>
                </a:solidFill>
                <a:effectLst/>
                <a:uLnTx/>
                <a:uFillTx/>
                <a:latin typeface="Calibri" panose="020F0502020204030204"/>
                <a:ea typeface="+mn-ea"/>
                <a:cs typeface="+mn-cs"/>
              </a:rPr>
              <a:t>. (2010) ei bod yn rhaid i'r diwygio ddigwydd ar bob lefel er mwyn ei weithredu'n effeithiol. </a:t>
            </a:r>
            <a:r>
              <a:rPr kumimoji="0" lang="cy-GB" sz="2600" b="0" i="0" u="none" strike="noStrike" kern="1200" cap="none" spc="0" normalizeH="0" baseline="0" noProof="0" dirty="0">
                <a:ln>
                  <a:noFill/>
                </a:ln>
                <a:solidFill>
                  <a:srgbClr val="CC9900"/>
                </a:solidFill>
                <a:effectLst/>
                <a:uLnTx/>
                <a:uFillTx/>
                <a:latin typeface="Calibri" panose="020F0502020204030204"/>
                <a:ea typeface="+mn-ea"/>
                <a:cs typeface="+mn-cs"/>
              </a:rPr>
              <a:t>Mae'r aseiniad hwn yn dadansoddi'r rhwystrau posibl i'r diwygiadau arfaethedig i'r cwricwlwm yng Nghymru ac yn trafod gwersi y gellir eu dysgu o anawsterau blaenorol wrth ddiwygio'r cwricwlwm (Taylor </a:t>
            </a:r>
            <a:r>
              <a:rPr kumimoji="0" lang="cy-GB" sz="2600" b="0" i="0" u="none" strike="noStrike" kern="1200" cap="none" spc="0" normalizeH="0" baseline="0" noProof="0" dirty="0" err="1">
                <a:ln>
                  <a:noFill/>
                </a:ln>
                <a:solidFill>
                  <a:srgbClr val="CC9900"/>
                </a:solidFill>
                <a:effectLst/>
                <a:uLnTx/>
                <a:uFillTx/>
                <a:latin typeface="Calibri" panose="020F0502020204030204"/>
                <a:ea typeface="+mn-ea"/>
                <a:cs typeface="+mn-cs"/>
              </a:rPr>
              <a:t>et</a:t>
            </a:r>
            <a:r>
              <a:rPr kumimoji="0" lang="cy-GB" sz="2600" b="0" i="0" u="none" strike="noStrike" kern="1200" cap="none" spc="0" normalizeH="0" baseline="0" noProof="0" dirty="0">
                <a:ln>
                  <a:noFill/>
                </a:ln>
                <a:solidFill>
                  <a:srgbClr val="CC9900"/>
                </a:solidFill>
                <a:effectLst/>
                <a:uLnTx/>
                <a:uFillTx/>
                <a:latin typeface="Calibri" panose="020F0502020204030204"/>
                <a:ea typeface="+mn-ea"/>
                <a:cs typeface="+mn-cs"/>
              </a:rPr>
              <a:t> </a:t>
            </a:r>
            <a:r>
              <a:rPr kumimoji="0" lang="cy-GB" sz="2600" b="0" i="0" u="none" strike="noStrike" kern="1200" cap="none" spc="0" normalizeH="0" baseline="0" noProof="0" dirty="0" err="1">
                <a:ln>
                  <a:noFill/>
                </a:ln>
                <a:solidFill>
                  <a:srgbClr val="CC9900"/>
                </a:solidFill>
                <a:effectLst/>
                <a:uLnTx/>
                <a:uFillTx/>
                <a:latin typeface="Calibri" panose="020F0502020204030204"/>
                <a:ea typeface="+mn-ea"/>
                <a:cs typeface="+mn-cs"/>
              </a:rPr>
              <a:t>al</a:t>
            </a:r>
            <a:r>
              <a:rPr kumimoji="0" lang="cy-GB" sz="2600" b="0" i="0" u="none" strike="noStrike" kern="1200" cap="none" spc="0" normalizeH="0" baseline="0" noProof="0" dirty="0">
                <a:ln>
                  <a:noFill/>
                </a:ln>
                <a:solidFill>
                  <a:srgbClr val="CC9900"/>
                </a:solidFill>
                <a:effectLst/>
                <a:uLnTx/>
                <a:uFillTx/>
                <a:latin typeface="Calibri" panose="020F0502020204030204"/>
                <a:ea typeface="+mn-ea"/>
                <a:cs typeface="+mn-cs"/>
              </a:rPr>
              <a:t>., 2015). </a:t>
            </a:r>
            <a:endParaRPr lang="cy-GB" noProof="0" dirty="0"/>
          </a:p>
        </p:txBody>
      </p:sp>
    </p:spTree>
    <p:extLst>
      <p:ext uri="{BB962C8B-B14F-4D97-AF65-F5344CB8AC3E}">
        <p14:creationId xmlns:p14="http://schemas.microsoft.com/office/powerpoint/2010/main" val="2799316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091" y="-179820"/>
            <a:ext cx="7886700" cy="1325563"/>
          </a:xfrm>
        </p:spPr>
        <p:txBody>
          <a:bodyPr/>
          <a:lstStyle/>
          <a:p>
            <a:r>
              <a:rPr lang="cy-GB" noProof="0" dirty="0"/>
              <a:t>Paragraffau’r Prif Gorff</a:t>
            </a:r>
          </a:p>
        </p:txBody>
      </p:sp>
      <p:sp>
        <p:nvSpPr>
          <p:cNvPr id="3" name="Content Placeholder 2"/>
          <p:cNvSpPr>
            <a:spLocks noGrp="1"/>
          </p:cNvSpPr>
          <p:nvPr>
            <p:ph sz="half" idx="1"/>
          </p:nvPr>
        </p:nvSpPr>
        <p:spPr>
          <a:xfrm>
            <a:off x="64655" y="988291"/>
            <a:ext cx="8950036" cy="4671436"/>
          </a:xfrm>
        </p:spPr>
        <p:txBody>
          <a:bodyPr>
            <a:normAutofit fontScale="92500" lnSpcReduction="20000"/>
          </a:bodyPr>
          <a:lstStyle/>
          <a:p>
            <a:r>
              <a:rPr lang="cy-GB" sz="3600" noProof="0" dirty="0"/>
              <a:t>Dylai pob paragraff ddilyn patrwm syml ac nid ydych wedi’ch cyfyngu i un frawddeg ar bob pwynt. Gellir ailadrodd y patrwm hwn ar gyfer pob paragraff – sy’n arbennig o bwysig os ydych yn datblygu’ch dadansoddiad a’ch beirniadaeth ar lefel 5 a 6.</a:t>
            </a:r>
          </a:p>
          <a:p>
            <a:endParaRPr lang="cy-GB" sz="3600" noProof="0" dirty="0"/>
          </a:p>
          <a:p>
            <a:pPr lvl="1"/>
            <a:r>
              <a:rPr lang="cy-GB" sz="4300" noProof="0" dirty="0"/>
              <a:t>Beth?</a:t>
            </a:r>
          </a:p>
          <a:p>
            <a:pPr lvl="1"/>
            <a:r>
              <a:rPr lang="cy-GB" sz="4300" noProof="0" dirty="0"/>
              <a:t>Pwy ddywedodd?</a:t>
            </a:r>
          </a:p>
          <a:p>
            <a:pPr lvl="1"/>
            <a:r>
              <a:rPr lang="cy-GB" sz="4300" noProof="0" dirty="0"/>
              <a:t>Beth yw ei arwyddocâd?</a:t>
            </a:r>
          </a:p>
          <a:p>
            <a:pPr lvl="1"/>
            <a:endParaRPr lang="cy-GB" sz="3600" noProof="0" dirty="0"/>
          </a:p>
        </p:txBody>
      </p:sp>
    </p:spTree>
    <p:extLst>
      <p:ext uri="{BB962C8B-B14F-4D97-AF65-F5344CB8AC3E}">
        <p14:creationId xmlns:p14="http://schemas.microsoft.com/office/powerpoint/2010/main" val="3754201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a:t>Beth?</a:t>
            </a:r>
          </a:p>
        </p:txBody>
      </p:sp>
      <p:sp>
        <p:nvSpPr>
          <p:cNvPr id="3" name="Content Placeholder 2"/>
          <p:cNvSpPr>
            <a:spLocks noGrp="1"/>
          </p:cNvSpPr>
          <p:nvPr>
            <p:ph sz="half" idx="1"/>
          </p:nvPr>
        </p:nvSpPr>
        <p:spPr>
          <a:xfrm>
            <a:off x="628650" y="1496291"/>
            <a:ext cx="8164368" cy="4680672"/>
          </a:xfrm>
        </p:spPr>
        <p:txBody>
          <a:bodyPr/>
          <a:lstStyle/>
          <a:p>
            <a:r>
              <a:rPr lang="cy-GB" dirty="0"/>
              <a:t>Dyma eich brawddeg am y pwnc – beth ydych chi'n mynd i fod yn ei drafod yn y paragraff hwn? Sut mae'n cysylltu â'ch ffocws cyffredinol?</a:t>
            </a:r>
            <a:endParaRPr lang="cy-GB" noProof="0" dirty="0"/>
          </a:p>
          <a:p>
            <a:r>
              <a:rPr lang="cy-GB" noProof="0" dirty="0"/>
              <a:t>Er enghraifft –</a:t>
            </a:r>
          </a:p>
          <a:p>
            <a:pPr lvl="1"/>
            <a:r>
              <a:rPr lang="cy-GB" dirty="0"/>
              <a:t>Mae gwersi i’w dysgu wrth werthuso ymdrechion blaenorol i ddiwygio'r cwricwlwm i sicrhau bod y cwricwlwm newydd i </a:t>
            </a:r>
            <a:r>
              <a:rPr lang="cy-GB" dirty="0" err="1"/>
              <a:t>Gymru’n</a:t>
            </a:r>
            <a:r>
              <a:rPr lang="cy-GB" dirty="0"/>
              <a:t> cael ei weithredu'n effeithiol (</a:t>
            </a:r>
            <a:r>
              <a:rPr lang="cy-GB" noProof="0" dirty="0"/>
              <a:t>Taylor </a:t>
            </a:r>
            <a:r>
              <a:rPr lang="cy-GB" noProof="0" dirty="0" err="1"/>
              <a:t>et</a:t>
            </a:r>
            <a:r>
              <a:rPr lang="cy-GB" noProof="0" dirty="0"/>
              <a:t> </a:t>
            </a:r>
            <a:r>
              <a:rPr lang="cy-GB" noProof="0" dirty="0" err="1"/>
              <a:t>al</a:t>
            </a:r>
            <a:r>
              <a:rPr lang="cy-GB" noProof="0" dirty="0"/>
              <a:t>., 2015; </a:t>
            </a:r>
            <a:r>
              <a:rPr lang="cy-GB" noProof="0" dirty="0" err="1"/>
              <a:t>LlC</a:t>
            </a:r>
            <a:r>
              <a:rPr lang="cy-GB" noProof="0" dirty="0"/>
              <a:t>, 2014). </a:t>
            </a:r>
          </a:p>
        </p:txBody>
      </p:sp>
    </p:spTree>
    <p:extLst>
      <p:ext uri="{BB962C8B-B14F-4D97-AF65-F5344CB8AC3E}">
        <p14:creationId xmlns:p14="http://schemas.microsoft.com/office/powerpoint/2010/main" val="16135541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36018"/>
          </a:xfrm>
        </p:spPr>
        <p:txBody>
          <a:bodyPr/>
          <a:lstStyle/>
          <a:p>
            <a:r>
              <a:rPr lang="cy-GB" noProof="0" dirty="0"/>
              <a:t>Pwy ddywedodd?</a:t>
            </a:r>
          </a:p>
        </p:txBody>
      </p:sp>
      <p:sp>
        <p:nvSpPr>
          <p:cNvPr id="3" name="Content Placeholder 2"/>
          <p:cNvSpPr>
            <a:spLocks noGrp="1"/>
          </p:cNvSpPr>
          <p:nvPr>
            <p:ph sz="half" idx="1"/>
          </p:nvPr>
        </p:nvSpPr>
        <p:spPr>
          <a:xfrm>
            <a:off x="199623" y="1101145"/>
            <a:ext cx="8699678" cy="5075818"/>
          </a:xfrm>
        </p:spPr>
        <p:txBody>
          <a:bodyPr/>
          <a:lstStyle/>
          <a:p>
            <a:r>
              <a:rPr lang="cy-GB" dirty="0" err="1"/>
              <a:t>Dyma'ch</a:t>
            </a:r>
            <a:r>
              <a:rPr lang="cy-GB" dirty="0"/>
              <a:t> cyfle i drafod a dadansoddi tystiolaeth sy'n ategu eich pwynt. Gallwch ddangos eich gallu i ganfod, dadansoddi a hyd yn oed feirniadu tystiolaeth sydd ar gael am y pwnc.
CYFEIRNODWCH</a:t>
            </a:r>
            <a:r>
              <a:rPr lang="cy-GB" noProof="0" dirty="0"/>
              <a:t>!!</a:t>
            </a:r>
          </a:p>
          <a:p>
            <a:r>
              <a:rPr lang="cy-GB" noProof="0" dirty="0"/>
              <a:t>Er enghraifft: </a:t>
            </a:r>
          </a:p>
          <a:p>
            <a:pPr lvl="1"/>
            <a:r>
              <a:rPr lang="cy-GB" dirty="0"/>
              <a:t>Roedd adroddiad Gwerthuso’r Cyfnod Sylfaen (Taylor </a:t>
            </a:r>
            <a:r>
              <a:rPr lang="cy-GB" dirty="0" err="1"/>
              <a:t>et</a:t>
            </a:r>
            <a:r>
              <a:rPr lang="cy-GB" dirty="0"/>
              <a:t> </a:t>
            </a:r>
            <a:r>
              <a:rPr lang="cy-GB" dirty="0" err="1"/>
              <a:t>al</a:t>
            </a:r>
            <a:r>
              <a:rPr lang="cy-GB" dirty="0"/>
              <a:t>., 2015) yn tynnu sylw at yr angen am ddatblygiad proffesiynol i staff er mwyn dangos dealltwriaeth gyffredin o dermau allweddol i sicrhau cysondeb wrth gyflwyno'r cwricwlwm. </a:t>
            </a:r>
            <a:endParaRPr lang="cy-GB" noProof="0" dirty="0"/>
          </a:p>
          <a:p>
            <a:pPr marL="457200" lvl="1" indent="0">
              <a:buNone/>
            </a:pPr>
            <a:endParaRPr lang="cy-GB" noProof="0" dirty="0"/>
          </a:p>
        </p:txBody>
      </p:sp>
    </p:spTree>
    <p:extLst>
      <p:ext uri="{BB962C8B-B14F-4D97-AF65-F5344CB8AC3E}">
        <p14:creationId xmlns:p14="http://schemas.microsoft.com/office/powerpoint/2010/main" val="36222391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2059" y="210580"/>
            <a:ext cx="7886700" cy="645866"/>
          </a:xfrm>
        </p:spPr>
        <p:txBody>
          <a:bodyPr>
            <a:normAutofit fontScale="90000"/>
          </a:bodyPr>
          <a:lstStyle/>
          <a:p>
            <a:r>
              <a:rPr lang="cy-GB" noProof="0" dirty="0"/>
              <a:t>Beth yw ei arwyddocâd?</a:t>
            </a:r>
          </a:p>
        </p:txBody>
      </p:sp>
      <p:sp>
        <p:nvSpPr>
          <p:cNvPr id="3" name="Content Placeholder 2"/>
          <p:cNvSpPr>
            <a:spLocks noGrp="1"/>
          </p:cNvSpPr>
          <p:nvPr>
            <p:ph sz="half" idx="1"/>
          </p:nvPr>
        </p:nvSpPr>
        <p:spPr>
          <a:xfrm>
            <a:off x="628649" y="856446"/>
            <a:ext cx="8270651" cy="4823137"/>
          </a:xfrm>
        </p:spPr>
        <p:txBody>
          <a:bodyPr/>
          <a:lstStyle/>
          <a:p>
            <a:r>
              <a:rPr lang="cy-GB" dirty="0"/>
              <a:t>Dyma lle rydych yn cysylltu eich trafodaeth a’ch tystiolaeth yn ôl i'r pwnc – pam mae’n berthnasol i'ch trafodaeth? Beth mae'n ei ychwanegu at eich dadl?</a:t>
            </a:r>
            <a:endParaRPr lang="cy-GB" noProof="0" dirty="0"/>
          </a:p>
          <a:p>
            <a:r>
              <a:rPr lang="cy-GB" noProof="0" dirty="0"/>
              <a:t>Er enghraifft - </a:t>
            </a:r>
          </a:p>
          <a:p>
            <a:pPr lvl="1"/>
            <a:r>
              <a:rPr lang="cy-GB" dirty="0"/>
              <a:t>Ar hyn o bryd, mae Llywodraeth Cymru (2020) yn defnyddio ysgolion arloesi i arwain y gwaith o rannu arfer da a gweithredu'r diwygiadau i'r cwricwlwm, ac mae gan bob ysgol aelod o staff sy'n cael hyfforddiant yn y cwricwlwm newydd i fynd i'r afael â rhai o'r materion hyn. </a:t>
            </a:r>
            <a:endParaRPr lang="cy-GB" noProof="0" dirty="0"/>
          </a:p>
        </p:txBody>
      </p:sp>
    </p:spTree>
    <p:extLst>
      <p:ext uri="{BB962C8B-B14F-4D97-AF65-F5344CB8AC3E}">
        <p14:creationId xmlns:p14="http://schemas.microsoft.com/office/powerpoint/2010/main" val="3214278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8289970" cy="736017"/>
          </a:xfrm>
        </p:spPr>
        <p:txBody>
          <a:bodyPr>
            <a:normAutofit fontScale="90000"/>
          </a:bodyPr>
          <a:lstStyle/>
          <a:p>
            <a:r>
              <a:rPr lang="cy-GB" noProof="0" dirty="0"/>
              <a:t>Enghraifft paragraff llawn – beth, pwy ddywedodd a beth yw ei arwyddocâd.</a:t>
            </a:r>
          </a:p>
        </p:txBody>
      </p:sp>
      <p:sp>
        <p:nvSpPr>
          <p:cNvPr id="3" name="Content Placeholder 2"/>
          <p:cNvSpPr>
            <a:spLocks noGrp="1"/>
          </p:cNvSpPr>
          <p:nvPr>
            <p:ph sz="half" idx="1"/>
          </p:nvPr>
        </p:nvSpPr>
        <p:spPr>
          <a:xfrm>
            <a:off x="96592" y="824249"/>
            <a:ext cx="8976574" cy="4848895"/>
          </a:xfrm>
        </p:spPr>
        <p:txBody>
          <a:bodyPr>
            <a:normAutofit fontScale="92500" lnSpcReduction="10000"/>
          </a:bodyPr>
          <a:lstStyle/>
          <a:p>
            <a:endParaRPr lang="cy-GB" noProof="0" dirty="0"/>
          </a:p>
          <a:p>
            <a:pPr marL="0" indent="0">
              <a:buNone/>
            </a:pPr>
            <a:r>
              <a:rPr lang="cy-GB" dirty="0"/>
              <a:t>Mae gwersi i’w dysgu wrth werthuso ymdrechion blaenorol i ddiwygio'r cwricwlwm i sicrhau bod y Cwricwlwm Newydd i </a:t>
            </a:r>
            <a:r>
              <a:rPr lang="cy-GB" dirty="0" err="1"/>
              <a:t>Gymru’n</a:t>
            </a:r>
            <a:r>
              <a:rPr lang="cy-GB" dirty="0"/>
              <a:t> cael ei weithredu'n effeithiol (</a:t>
            </a:r>
            <a:r>
              <a:rPr lang="cy-GB" noProof="0" dirty="0"/>
              <a:t>Taylor </a:t>
            </a:r>
            <a:r>
              <a:rPr lang="cy-GB" noProof="0" dirty="0" err="1"/>
              <a:t>et</a:t>
            </a:r>
            <a:r>
              <a:rPr lang="cy-GB" noProof="0" dirty="0"/>
              <a:t> </a:t>
            </a:r>
            <a:r>
              <a:rPr lang="cy-GB" noProof="0" dirty="0" err="1"/>
              <a:t>al</a:t>
            </a:r>
            <a:r>
              <a:rPr lang="cy-GB" noProof="0" dirty="0"/>
              <a:t>., 2015; </a:t>
            </a:r>
            <a:r>
              <a:rPr lang="cy-GB" noProof="0" dirty="0" err="1"/>
              <a:t>LlC</a:t>
            </a:r>
            <a:r>
              <a:rPr lang="cy-GB" noProof="0" dirty="0"/>
              <a:t>, 2014). </a:t>
            </a:r>
            <a:r>
              <a:rPr kumimoji="0" lang="cy-GB" sz="2800" b="0" i="0" u="none" strike="noStrike" kern="1200" cap="none" spc="0" normalizeH="0" baseline="0" noProof="0" dirty="0">
                <a:ln>
                  <a:noFill/>
                </a:ln>
                <a:solidFill>
                  <a:prstClr val="black"/>
                </a:solidFill>
                <a:effectLst/>
                <a:uLnTx/>
                <a:uFillTx/>
                <a:latin typeface="Calibri" panose="020F0502020204030204"/>
                <a:ea typeface="+mn-ea"/>
                <a:cs typeface="+mn-cs"/>
              </a:rPr>
              <a:t>Roedd adroddiad Gwerthuso’r Cyfnod Sylfaen (Taylor </a:t>
            </a:r>
            <a:r>
              <a:rPr kumimoji="0" lang="cy-GB" sz="2800" b="0" i="0" u="none" strike="noStrike" kern="1200" cap="none" spc="0" normalizeH="0" baseline="0" noProof="0" dirty="0" err="1">
                <a:ln>
                  <a:noFill/>
                </a:ln>
                <a:solidFill>
                  <a:prstClr val="black"/>
                </a:solidFill>
                <a:effectLst/>
                <a:uLnTx/>
                <a:uFillTx/>
                <a:latin typeface="Calibri" panose="020F0502020204030204"/>
                <a:ea typeface="+mn-ea"/>
                <a:cs typeface="+mn-cs"/>
              </a:rPr>
              <a:t>et</a:t>
            </a:r>
            <a:r>
              <a:rPr kumimoji="0" lang="cy-GB"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cy-GB" sz="2800" b="0" i="0" u="none" strike="noStrike" kern="1200" cap="none" spc="0" normalizeH="0" baseline="0" noProof="0" dirty="0" err="1">
                <a:ln>
                  <a:noFill/>
                </a:ln>
                <a:solidFill>
                  <a:prstClr val="black"/>
                </a:solidFill>
                <a:effectLst/>
                <a:uLnTx/>
                <a:uFillTx/>
                <a:latin typeface="Calibri" panose="020F0502020204030204"/>
                <a:ea typeface="+mn-ea"/>
                <a:cs typeface="+mn-cs"/>
              </a:rPr>
              <a:t>al</a:t>
            </a:r>
            <a:r>
              <a:rPr kumimoji="0" lang="cy-GB" sz="2800" b="0" i="0" u="none" strike="noStrike" kern="1200" cap="none" spc="0" normalizeH="0" baseline="0" noProof="0" dirty="0">
                <a:ln>
                  <a:noFill/>
                </a:ln>
                <a:solidFill>
                  <a:prstClr val="black"/>
                </a:solidFill>
                <a:effectLst/>
                <a:uLnTx/>
                <a:uFillTx/>
                <a:latin typeface="Calibri" panose="020F0502020204030204"/>
                <a:ea typeface="+mn-ea"/>
                <a:cs typeface="+mn-cs"/>
              </a:rPr>
              <a:t>., 2015) yn tynnu sylw at yr angen am ddatblygiad proffesiynol i staff er mwyn dangos dealltwriaeth gyffredin o dermau allweddol i sicrhau cysondeb wrth gyflwyno'r cwricwlwm.</a:t>
            </a:r>
            <a:r>
              <a:rPr lang="cy-GB" noProof="0" dirty="0"/>
              <a:t> </a:t>
            </a:r>
            <a:r>
              <a:rPr kumimoji="0" lang="cy-GB" sz="2800" b="0" i="0" u="none" strike="noStrike" kern="1200" cap="none" spc="0" normalizeH="0" baseline="0" noProof="0" dirty="0">
                <a:ln>
                  <a:noFill/>
                </a:ln>
                <a:solidFill>
                  <a:prstClr val="black"/>
                </a:solidFill>
                <a:effectLst/>
                <a:uLnTx/>
                <a:uFillTx/>
                <a:latin typeface="Calibri" panose="020F0502020204030204"/>
                <a:ea typeface="+mn-ea"/>
                <a:cs typeface="+mn-cs"/>
              </a:rPr>
              <a:t>Ar hyn o bryd, mae Llywodraeth Cymru (2020) yn defnyddio ysgolion arloesi i arwain y gwaith o rannu arfer da a gweithredu'r diwygiadau i'r cwricwlwm, ac mae gan bob ysgol aelod o staff sy'n cael hyfforddiant yn y cwricwlwm newydd i fynd i'r afael â rhai o'r materion hyn.</a:t>
            </a:r>
            <a:endParaRPr lang="cy-GB" noProof="0" dirty="0"/>
          </a:p>
          <a:p>
            <a:endParaRPr lang="cy-GB" noProof="0" dirty="0"/>
          </a:p>
          <a:p>
            <a:endParaRPr lang="cy-GB" noProof="0" dirty="0"/>
          </a:p>
          <a:p>
            <a:endParaRPr lang="cy-GB" noProof="0" dirty="0"/>
          </a:p>
        </p:txBody>
      </p:sp>
    </p:spTree>
    <p:extLst>
      <p:ext uri="{BB962C8B-B14F-4D97-AF65-F5344CB8AC3E}">
        <p14:creationId xmlns:p14="http://schemas.microsoft.com/office/powerpoint/2010/main" val="2559162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48897"/>
          </a:xfrm>
        </p:spPr>
        <p:txBody>
          <a:bodyPr>
            <a:normAutofit/>
          </a:bodyPr>
          <a:lstStyle/>
          <a:p>
            <a:r>
              <a:rPr lang="cy-GB" noProof="0" dirty="0"/>
              <a:t>Cyflwyno synthesis a beirniadaeth</a:t>
            </a:r>
          </a:p>
        </p:txBody>
      </p:sp>
      <p:sp>
        <p:nvSpPr>
          <p:cNvPr id="3" name="Content Placeholder 2"/>
          <p:cNvSpPr>
            <a:spLocks noGrp="1"/>
          </p:cNvSpPr>
          <p:nvPr>
            <p:ph sz="half" idx="1"/>
          </p:nvPr>
        </p:nvSpPr>
        <p:spPr>
          <a:xfrm>
            <a:off x="119933" y="994938"/>
            <a:ext cx="8914597" cy="4536538"/>
          </a:xfrm>
        </p:spPr>
        <p:txBody>
          <a:bodyPr>
            <a:normAutofit fontScale="92500" lnSpcReduction="20000"/>
          </a:bodyPr>
          <a:lstStyle/>
          <a:p>
            <a:endParaRPr lang="cy-GB" noProof="0" dirty="0"/>
          </a:p>
          <a:p>
            <a:r>
              <a:rPr lang="cy-GB" dirty="0"/>
              <a:t>Wrth symud i lefel 5 a lefel 6, rydym yn chwilio am synthesis tystiolaeth, dadansoddi a beirniadu cynyddol. Ond beth ydyn nhw?
Synthesis – dyma lle rydych chi'n dod â'r syniadau a'r dystiolaeth debyg at ei gilydd i gefnogi eich pwyntiau. Byddwn yn trafod hyn ar y sleid nesaf.
Dadansoddi cynyddol – trafod y dystiolaeth ymchwil yn fanylach – beth wnaethon nhw yn yr astudiaeth ymchwil? Faint ohonynt oedd yn cymryd rhan? Beth oedd yr argymhellion?
Beirniadaeth – beth yw cyfyngiadau'r dystiolaeth? A oes rhywun sy'n gwrthwynebu’r dystiolaeth? A oes rhesymau efallai pam na fyddai hyn yn berthnasol i'ch pwnc? – unwaith eto byddwn yn edrych ar hyn dros y sleidiau nesaf.</a:t>
            </a:r>
            <a:endParaRPr lang="cy-GB" noProof="0" dirty="0"/>
          </a:p>
        </p:txBody>
      </p:sp>
    </p:spTree>
    <p:extLst>
      <p:ext uri="{BB962C8B-B14F-4D97-AF65-F5344CB8AC3E}">
        <p14:creationId xmlns:p14="http://schemas.microsoft.com/office/powerpoint/2010/main" val="3914663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594350"/>
          </a:xfrm>
        </p:spPr>
        <p:txBody>
          <a:bodyPr>
            <a:normAutofit fontScale="90000"/>
          </a:bodyPr>
          <a:lstStyle/>
          <a:p>
            <a:r>
              <a:rPr lang="cy-GB" noProof="0" dirty="0"/>
              <a:t>Synthesis 1</a:t>
            </a:r>
          </a:p>
        </p:txBody>
      </p:sp>
      <p:sp>
        <p:nvSpPr>
          <p:cNvPr id="3" name="Content Placeholder 2"/>
          <p:cNvSpPr>
            <a:spLocks noGrp="1"/>
          </p:cNvSpPr>
          <p:nvPr>
            <p:ph sz="half" idx="1"/>
          </p:nvPr>
        </p:nvSpPr>
        <p:spPr>
          <a:xfrm>
            <a:off x="122349" y="1114024"/>
            <a:ext cx="8809149" cy="4539801"/>
          </a:xfrm>
        </p:spPr>
        <p:txBody>
          <a:bodyPr>
            <a:normAutofit/>
          </a:bodyPr>
          <a:lstStyle/>
          <a:p>
            <a:r>
              <a:rPr lang="cy-GB" dirty="0"/>
              <a:t>Mae mwy nag un ffordd o ddangos synthesis tystiolaeth a syniadau
Mae'r ffordd sylfaenol fel a ganlyn</a:t>
            </a:r>
            <a:r>
              <a:rPr lang="cy-GB" noProof="0" dirty="0"/>
              <a:t>:</a:t>
            </a:r>
          </a:p>
          <a:p>
            <a:pPr lvl="2"/>
            <a:r>
              <a:rPr kumimoji="0" lang="cy-GB" sz="2100" b="0" i="0" u="none" strike="noStrike" kern="1200" cap="none" spc="0" normalizeH="0" noProof="0" dirty="0">
                <a:ln>
                  <a:noFill/>
                </a:ln>
                <a:solidFill>
                  <a:prstClr val="black"/>
                </a:solidFill>
                <a:effectLst/>
                <a:uLnTx/>
                <a:uFillTx/>
                <a:latin typeface="Calibri" panose="020F0502020204030204"/>
                <a:ea typeface="+mn-ea"/>
                <a:cs typeface="+mn-cs"/>
              </a:rPr>
              <a:t>Mae gwersi i’w dysgu wrth werthuso ymdrechion blaenorol i ddiwygio'r cwricwlwm i sicrhau bod y Cwricwlwm Newydd i </a:t>
            </a:r>
            <a:r>
              <a:rPr kumimoji="0" lang="cy-GB" sz="2100" b="0" i="0" u="none" strike="noStrike" kern="1200" cap="none" spc="0" normalizeH="0" noProof="0" dirty="0" err="1">
                <a:ln>
                  <a:noFill/>
                </a:ln>
                <a:solidFill>
                  <a:prstClr val="black"/>
                </a:solidFill>
                <a:effectLst/>
                <a:uLnTx/>
                <a:uFillTx/>
                <a:latin typeface="Calibri" panose="020F0502020204030204"/>
                <a:ea typeface="+mn-ea"/>
                <a:cs typeface="+mn-cs"/>
              </a:rPr>
              <a:t>Gymru’n</a:t>
            </a:r>
            <a:r>
              <a:rPr kumimoji="0" lang="cy-GB" sz="2100" b="0" i="0" u="none" strike="noStrike" kern="1200" cap="none" spc="0" normalizeH="0" noProof="0" dirty="0">
                <a:ln>
                  <a:noFill/>
                </a:ln>
                <a:solidFill>
                  <a:prstClr val="black"/>
                </a:solidFill>
                <a:effectLst/>
                <a:uLnTx/>
                <a:uFillTx/>
                <a:latin typeface="Calibri" panose="020F0502020204030204"/>
                <a:ea typeface="+mn-ea"/>
                <a:cs typeface="+mn-cs"/>
              </a:rPr>
              <a:t> cael ei weithredu'n effeithiol </a:t>
            </a:r>
            <a:r>
              <a:rPr lang="cy-GB" b="1" noProof="0" dirty="0">
                <a:solidFill>
                  <a:srgbClr val="FF0000"/>
                </a:solidFill>
              </a:rPr>
              <a:t>(Taylor </a:t>
            </a:r>
            <a:r>
              <a:rPr lang="cy-GB" b="1" noProof="0" dirty="0" err="1">
                <a:solidFill>
                  <a:srgbClr val="FF0000"/>
                </a:solidFill>
              </a:rPr>
              <a:t>et</a:t>
            </a:r>
            <a:r>
              <a:rPr lang="cy-GB" b="1" noProof="0" dirty="0">
                <a:solidFill>
                  <a:srgbClr val="FF0000"/>
                </a:solidFill>
              </a:rPr>
              <a:t> </a:t>
            </a:r>
            <a:r>
              <a:rPr lang="cy-GB" b="1" noProof="0" dirty="0" err="1">
                <a:solidFill>
                  <a:srgbClr val="FF0000"/>
                </a:solidFill>
              </a:rPr>
              <a:t>al</a:t>
            </a:r>
            <a:r>
              <a:rPr lang="cy-GB" b="1" noProof="0" dirty="0">
                <a:solidFill>
                  <a:srgbClr val="FF0000"/>
                </a:solidFill>
              </a:rPr>
              <a:t>., 2015; </a:t>
            </a:r>
            <a:r>
              <a:rPr lang="cy-GB" b="1" noProof="0" dirty="0" err="1">
                <a:solidFill>
                  <a:srgbClr val="FF0000"/>
                </a:solidFill>
              </a:rPr>
              <a:t>LlC</a:t>
            </a:r>
            <a:r>
              <a:rPr lang="cy-GB" b="1" noProof="0" dirty="0">
                <a:solidFill>
                  <a:srgbClr val="FF0000"/>
                </a:solidFill>
              </a:rPr>
              <a:t>, 2014). </a:t>
            </a:r>
          </a:p>
          <a:p>
            <a:pPr lvl="1"/>
            <a:endParaRPr lang="cy-GB" b="1" noProof="0" dirty="0"/>
          </a:p>
          <a:p>
            <a:pPr lvl="1"/>
            <a:r>
              <a:rPr lang="cy-GB" b="1" dirty="0"/>
              <a:t>Dyma ffordd dda o ddechrau dangos tystiolaeth o synthesis yn eich gwaith, fodd bynnag, mae ymestyn eich synthesis i drafodaeth yn fwy effeithiol ac yn dangos eich sgiliau dadansoddol i raddau llawer mwy. </a:t>
            </a:r>
            <a:endParaRPr lang="cy-GB" b="1" noProof="0" dirty="0"/>
          </a:p>
        </p:txBody>
      </p:sp>
    </p:spTree>
    <p:extLst>
      <p:ext uri="{BB962C8B-B14F-4D97-AF65-F5344CB8AC3E}">
        <p14:creationId xmlns:p14="http://schemas.microsoft.com/office/powerpoint/2010/main" val="2533259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346" y="287854"/>
            <a:ext cx="7886700" cy="665184"/>
          </a:xfrm>
        </p:spPr>
        <p:txBody>
          <a:bodyPr>
            <a:normAutofit fontScale="90000"/>
          </a:bodyPr>
          <a:lstStyle/>
          <a:p>
            <a:r>
              <a:rPr lang="cy-GB" noProof="0" dirty="0"/>
              <a:t>Synthesis 2</a:t>
            </a:r>
          </a:p>
        </p:txBody>
      </p:sp>
      <p:sp>
        <p:nvSpPr>
          <p:cNvPr id="3" name="Content Placeholder 2"/>
          <p:cNvSpPr>
            <a:spLocks noGrp="1"/>
          </p:cNvSpPr>
          <p:nvPr>
            <p:ph sz="half" idx="1"/>
          </p:nvPr>
        </p:nvSpPr>
        <p:spPr>
          <a:xfrm>
            <a:off x="186745" y="1010993"/>
            <a:ext cx="8809148" cy="4700788"/>
          </a:xfrm>
        </p:spPr>
        <p:txBody>
          <a:bodyPr>
            <a:normAutofit fontScale="92500"/>
          </a:bodyPr>
          <a:lstStyle/>
          <a:p>
            <a:r>
              <a:rPr lang="cy-GB" dirty="0"/>
              <a:t>Synthesis tystiolaeth drwy drafodaeth – y ffordd orau o ddangos synthesis tystiolaeth a syniadau o fewn eich gwaith yw dadansoddi tystiolaeth debyg ochr yn ochr â’i gilydd.</a:t>
            </a:r>
            <a:endParaRPr lang="cy-GB" noProof="0" dirty="0"/>
          </a:p>
          <a:p>
            <a:r>
              <a:rPr lang="cy-GB" noProof="0" dirty="0"/>
              <a:t>Er enghraifft: </a:t>
            </a:r>
          </a:p>
          <a:p>
            <a:pPr lvl="1"/>
            <a:r>
              <a:rPr kumimoji="0" lang="cy-GB" sz="2600" b="0" i="0" u="none" strike="noStrike" kern="1200" cap="none" spc="0" normalizeH="0" baseline="0" noProof="0" dirty="0">
                <a:ln>
                  <a:noFill/>
                </a:ln>
                <a:solidFill>
                  <a:prstClr val="black"/>
                </a:solidFill>
                <a:effectLst/>
                <a:uLnTx/>
                <a:uFillTx/>
                <a:latin typeface="Calibri" panose="020F0502020204030204"/>
                <a:ea typeface="+mn-ea"/>
                <a:cs typeface="+mn-cs"/>
              </a:rPr>
              <a:t>Roedd adroddiad Gwerthuso’r Cyfnod Sylfaen (Taylor </a:t>
            </a:r>
            <a:r>
              <a:rPr kumimoji="0" lang="cy-GB" sz="2600" b="0" i="0" u="none" strike="noStrike" kern="1200" cap="none" spc="0" normalizeH="0" baseline="0" noProof="0" dirty="0" err="1">
                <a:ln>
                  <a:noFill/>
                </a:ln>
                <a:solidFill>
                  <a:prstClr val="black"/>
                </a:solidFill>
                <a:effectLst/>
                <a:uLnTx/>
                <a:uFillTx/>
                <a:latin typeface="Calibri" panose="020F0502020204030204"/>
                <a:ea typeface="+mn-ea"/>
                <a:cs typeface="+mn-cs"/>
              </a:rPr>
              <a:t>et</a:t>
            </a:r>
            <a:r>
              <a:rPr kumimoji="0" lang="cy-GB" sz="26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cy-GB" sz="2600" b="0" i="0" u="none" strike="noStrike" kern="1200" cap="none" spc="0" normalizeH="0" baseline="0" noProof="0" dirty="0" err="1">
                <a:ln>
                  <a:noFill/>
                </a:ln>
                <a:solidFill>
                  <a:prstClr val="black"/>
                </a:solidFill>
                <a:effectLst/>
                <a:uLnTx/>
                <a:uFillTx/>
                <a:latin typeface="Calibri" panose="020F0502020204030204"/>
                <a:ea typeface="+mn-ea"/>
                <a:cs typeface="+mn-cs"/>
              </a:rPr>
              <a:t>al</a:t>
            </a:r>
            <a:r>
              <a:rPr kumimoji="0" lang="cy-GB" sz="2600" b="0" i="0" u="none" strike="noStrike" kern="1200" cap="none" spc="0" normalizeH="0" baseline="0" noProof="0" dirty="0">
                <a:ln>
                  <a:noFill/>
                </a:ln>
                <a:solidFill>
                  <a:prstClr val="black"/>
                </a:solidFill>
                <a:effectLst/>
                <a:uLnTx/>
                <a:uFillTx/>
                <a:latin typeface="Calibri" panose="020F0502020204030204"/>
                <a:ea typeface="+mn-ea"/>
                <a:cs typeface="+mn-cs"/>
              </a:rPr>
              <a:t>., 2015) yn tynnu sylw at yr angen am ddatblygiad proffesiynol i staff er mwyn dangos dealltwriaeth gyffredin o dermau allweddol i sicrhau cysondeb wrth gyflwyno'r cwricwlwm</a:t>
            </a:r>
            <a:r>
              <a:rPr lang="cy-GB" noProof="0" dirty="0"/>
              <a:t>. </a:t>
            </a:r>
            <a:r>
              <a:rPr lang="cy-GB" dirty="0">
                <a:solidFill>
                  <a:srgbClr val="FF0000"/>
                </a:solidFill>
              </a:rPr>
              <a:t>Yn yr un modd, roedd yr Archwiliad Annibynnol o’r Cyfnod Sylfaen (</a:t>
            </a:r>
            <a:r>
              <a:rPr lang="cy-GB" dirty="0" err="1">
                <a:solidFill>
                  <a:srgbClr val="FF0000"/>
                </a:solidFill>
              </a:rPr>
              <a:t>LlC</a:t>
            </a:r>
            <a:r>
              <a:rPr lang="cy-GB" dirty="0">
                <a:solidFill>
                  <a:srgbClr val="FF0000"/>
                </a:solidFill>
              </a:rPr>
              <a:t>, 2014) yn argymell yr angen am ddatblygiad proffesiynol i staff er mwyn cael dealltwriaeth o seiliau damcaniaethol addysgeg y cwricwlwm i alluogi gweithredu’r cwricwlwm yn effeithiol a chyson.</a:t>
            </a:r>
            <a:endParaRPr lang="cy-GB" noProof="0" dirty="0">
              <a:solidFill>
                <a:srgbClr val="FF0000"/>
              </a:solidFill>
            </a:endParaRPr>
          </a:p>
        </p:txBody>
      </p:sp>
    </p:spTree>
    <p:extLst>
      <p:ext uri="{BB962C8B-B14F-4D97-AF65-F5344CB8AC3E}">
        <p14:creationId xmlns:p14="http://schemas.microsoft.com/office/powerpoint/2010/main" val="3879970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55336"/>
          </a:xfrm>
        </p:spPr>
        <p:txBody>
          <a:bodyPr>
            <a:normAutofit fontScale="90000"/>
          </a:bodyPr>
          <a:lstStyle/>
          <a:p>
            <a:r>
              <a:rPr lang="cy-GB" dirty="0"/>
              <a:t>Dadansoddi cynyddol
</a:t>
            </a:r>
            <a:endParaRPr lang="cy-GB" noProof="0" dirty="0"/>
          </a:p>
        </p:txBody>
      </p:sp>
      <p:sp>
        <p:nvSpPr>
          <p:cNvPr id="3" name="Content Placeholder 2"/>
          <p:cNvSpPr>
            <a:spLocks noGrp="1"/>
          </p:cNvSpPr>
          <p:nvPr>
            <p:ph sz="half" idx="1"/>
          </p:nvPr>
        </p:nvSpPr>
        <p:spPr>
          <a:xfrm>
            <a:off x="251138" y="1120463"/>
            <a:ext cx="8731876" cy="5056500"/>
          </a:xfrm>
        </p:spPr>
        <p:txBody>
          <a:bodyPr>
            <a:normAutofit/>
          </a:bodyPr>
          <a:lstStyle/>
          <a:p>
            <a:pPr lvl="0">
              <a:defRPr/>
            </a:pPr>
            <a:r>
              <a:rPr lang="cy-GB" dirty="0"/>
              <a:t>Mae hyn yn rhywbeth y gallwch chi weithio drwyddo ac adeiladu arno drwy gydol eich astudiaethau. Ar y cychwyn, ar lefel 4 mae canfod a deall tystiolaeth berthnasol i gefnogi eich gwaith yn ddechrau gwych. Wrth i chi ymgyfarwyddo â hyn, gallwch adeiladu ar lefel dadansoddi'r dystiolaeth. O'r dadansoddi hwn, gallwch ddechrau datblygu beirniadaeth. 
Gan gadw at yr un cwestiwn aseiniad byddwn yn dangos sut i gyflwyno a datblygu eich dadansoddiad o dystiolaeth ymchwil</a:t>
            </a:r>
            <a:r>
              <a:rPr lang="cy-GB" noProof="0" dirty="0"/>
              <a:t>. </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cy-GB" noProof="0" dirty="0"/>
          </a:p>
        </p:txBody>
      </p:sp>
    </p:spTree>
    <p:extLst>
      <p:ext uri="{BB962C8B-B14F-4D97-AF65-F5344CB8AC3E}">
        <p14:creationId xmlns:p14="http://schemas.microsoft.com/office/powerpoint/2010/main" val="14806062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937115"/>
            <a:ext cx="9144000" cy="568592"/>
          </a:xfrm>
        </p:spPr>
        <p:txBody>
          <a:bodyPr>
            <a:noAutofit/>
          </a:bodyPr>
          <a:lstStyle/>
          <a:p>
            <a:r>
              <a:rPr lang="cy-GB" sz="2800" b="1" noProof="0" dirty="0"/>
              <a:t>Dadansoddwch yn feirniadol weithredu cwricwla blynyddoedd cynnar </a:t>
            </a:r>
            <a:r>
              <a:rPr lang="cy-GB" sz="2800" b="1" noProof="0" dirty="0">
                <a:solidFill>
                  <a:srgbClr val="FF0000"/>
                </a:solidFill>
              </a:rPr>
              <a:t>seiliedig ar chwarae </a:t>
            </a:r>
            <a:r>
              <a:rPr lang="cy-GB" sz="2800" b="1" noProof="0" dirty="0"/>
              <a:t>gan gyfeirio at dystiolaeth ac adroddiadau ymchwil gwerthusol</a:t>
            </a:r>
            <a:br>
              <a:rPr lang="cy-GB" sz="2800" b="1" noProof="0" dirty="0"/>
            </a:br>
            <a:endParaRPr lang="cy-GB" sz="2800" b="1" noProof="0" dirty="0"/>
          </a:p>
        </p:txBody>
      </p:sp>
      <p:sp>
        <p:nvSpPr>
          <p:cNvPr id="3" name="Content Placeholder 2"/>
          <p:cNvSpPr>
            <a:spLocks noGrp="1"/>
          </p:cNvSpPr>
          <p:nvPr>
            <p:ph sz="half" idx="1"/>
          </p:nvPr>
        </p:nvSpPr>
        <p:spPr>
          <a:xfrm>
            <a:off x="141667" y="1887686"/>
            <a:ext cx="8860665" cy="4934152"/>
          </a:xfrm>
        </p:spPr>
        <p:txBody>
          <a:bodyPr/>
          <a:lstStyle/>
          <a:p>
            <a:r>
              <a:rPr lang="cy-GB" dirty="0"/>
              <a:t>Un pwnc y gellir ei gysylltu â'r cwestiwn hwn yw pam fod y term seiliedig ar chwarae mor bwysig.</a:t>
            </a:r>
            <a:endParaRPr lang="cy-GB" noProof="0" dirty="0"/>
          </a:p>
          <a:p>
            <a:pPr lvl="1"/>
            <a:r>
              <a:rPr lang="cy-GB" dirty="0"/>
              <a:t>Mae dealltwriaeth ymarferwyr o'r hyn a olygir gan ‘seiliedig ar chwarae’ wedi'i nodi fel elfen bwysig o weithredu cwricwlwm yn llwyddiannus (Taylor </a:t>
            </a:r>
            <a:r>
              <a:rPr lang="cy-GB" dirty="0" err="1"/>
              <a:t>et</a:t>
            </a:r>
            <a:r>
              <a:rPr lang="cy-GB" dirty="0"/>
              <a:t> </a:t>
            </a:r>
            <a:r>
              <a:rPr lang="cy-GB" dirty="0" err="1"/>
              <a:t>al</a:t>
            </a:r>
            <a:r>
              <a:rPr lang="cy-GB" dirty="0"/>
              <a:t>., 2015). </a:t>
            </a:r>
            <a:r>
              <a:rPr lang="cy-GB" dirty="0">
                <a:solidFill>
                  <a:srgbClr val="FF0000"/>
                </a:solidFill>
              </a:rPr>
              <a:t>Canfu Howard a </a:t>
            </a:r>
            <a:r>
              <a:rPr lang="cy-GB" dirty="0" err="1">
                <a:solidFill>
                  <a:srgbClr val="FF0000"/>
                </a:solidFill>
              </a:rPr>
              <a:t>McInnes</a:t>
            </a:r>
            <a:r>
              <a:rPr lang="cy-GB" dirty="0">
                <a:solidFill>
                  <a:srgbClr val="FF0000"/>
                </a:solidFill>
              </a:rPr>
              <a:t> (2012) fod amgyffrediad plant o natur ‘gweithgaredd chwarae’ yn ffactor arwyddocaol yn lefel eu hymgysylltiad.</a:t>
            </a:r>
            <a:r>
              <a:rPr lang="cy-GB" dirty="0"/>
              <a:t> Er mwyn gweithredu cwricwlwm 'seiliedig ar chwarae' yn llwyddiannus mae'n bwysig bod gan ymarferwyr ddealltwriaeth glir o ystyr 'chwarae' a'r effaith ar y dysgu gan blant.</a:t>
            </a:r>
            <a:endParaRPr lang="cy-GB" noProof="0" dirty="0"/>
          </a:p>
        </p:txBody>
      </p:sp>
    </p:spTree>
    <p:extLst>
      <p:ext uri="{BB962C8B-B14F-4D97-AF65-F5344CB8AC3E}">
        <p14:creationId xmlns:p14="http://schemas.microsoft.com/office/powerpoint/2010/main" val="27800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433364"/>
          </a:xfrm>
        </p:spPr>
        <p:txBody>
          <a:bodyPr>
            <a:normAutofit fontScale="90000"/>
          </a:bodyPr>
          <a:lstStyle/>
          <a:p>
            <a:r>
              <a:rPr lang="cy-GB" dirty="0"/>
              <a:t>Dadansoddi tystiolaeth yn gynyddol</a:t>
            </a:r>
            <a:endParaRPr lang="cy-GB" noProof="0" dirty="0"/>
          </a:p>
        </p:txBody>
      </p:sp>
      <p:sp>
        <p:nvSpPr>
          <p:cNvPr id="3" name="Content Placeholder 2"/>
          <p:cNvSpPr>
            <a:spLocks noGrp="1"/>
          </p:cNvSpPr>
          <p:nvPr>
            <p:ph sz="half" idx="1"/>
          </p:nvPr>
        </p:nvSpPr>
        <p:spPr>
          <a:xfrm>
            <a:off x="64394" y="946597"/>
            <a:ext cx="8783392" cy="5230366"/>
          </a:xfrm>
        </p:spPr>
        <p:txBody>
          <a:bodyPr>
            <a:normAutofit/>
          </a:bodyPr>
          <a:lstStyle/>
          <a:p>
            <a:r>
              <a:rPr lang="cy-GB" noProof="0" dirty="0"/>
              <a:t>Canfu Howard a </a:t>
            </a:r>
            <a:r>
              <a:rPr lang="cy-GB" noProof="0" dirty="0" err="1"/>
              <a:t>McInnes</a:t>
            </a:r>
            <a:r>
              <a:rPr lang="cy-GB" noProof="0" dirty="0"/>
              <a:t> (2012) fod amgyffrediad plant o natur ‘gweithgaredd chwarae’ yn ffactor arwyddocaol yn lefel eu hymgysylltiad. </a:t>
            </a:r>
            <a:r>
              <a:rPr lang="cy-GB" noProof="0" dirty="0">
                <a:solidFill>
                  <a:srgbClr val="FF0000"/>
                </a:solidFill>
              </a:rPr>
              <a:t>Defnyddiodd yr astudiaeth weithgareddau ‘chwarae’ a ‘dim chwarae’ yn seiliedig ar ganlyniadau prawf cyfarganfod lluniau i ddynodi nodweddion yr oedd plant yn eu cysylltu â sefyllfaoedd ‘chwarae’ a ‘dim chwarae’. Yn ddiddorol, dangosodd yr astudiaeth yn y sefyllfaoedd hynny a nodwyd gan y plant yn weithgareddau ‘dim chwarae’ (roedd y rhain yn cynnwys oedolyn yn bresennol, tasg osod a gweithgareddau bwrdd) dangosai’r plant lefelau is o lesiant emosiynol ac ymgysylltiad â’r dasg. </a:t>
            </a:r>
          </a:p>
        </p:txBody>
      </p:sp>
    </p:spTree>
    <p:extLst>
      <p:ext uri="{BB962C8B-B14F-4D97-AF65-F5344CB8AC3E}">
        <p14:creationId xmlns:p14="http://schemas.microsoft.com/office/powerpoint/2010/main" val="2371632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543" y="152625"/>
            <a:ext cx="7886700" cy="568592"/>
          </a:xfrm>
        </p:spPr>
        <p:txBody>
          <a:bodyPr>
            <a:normAutofit fontScale="90000"/>
          </a:bodyPr>
          <a:lstStyle/>
          <a:p>
            <a:r>
              <a:rPr lang="cy-GB" dirty="0"/>
              <a:t>Ymestyn y drafodaeth ymhellach</a:t>
            </a:r>
            <a:endParaRPr lang="cy-GB" noProof="0" dirty="0"/>
          </a:p>
        </p:txBody>
      </p:sp>
      <p:sp>
        <p:nvSpPr>
          <p:cNvPr id="3" name="Content Placeholder 2"/>
          <p:cNvSpPr>
            <a:spLocks noGrp="1"/>
          </p:cNvSpPr>
          <p:nvPr>
            <p:ph sz="half" idx="1"/>
          </p:nvPr>
        </p:nvSpPr>
        <p:spPr>
          <a:xfrm>
            <a:off x="173865" y="721216"/>
            <a:ext cx="8783391" cy="4881093"/>
          </a:xfrm>
        </p:spPr>
        <p:txBody>
          <a:bodyPr>
            <a:normAutofit/>
          </a:bodyPr>
          <a:lstStyle/>
          <a:p>
            <a:r>
              <a:rPr lang="cy-GB" dirty="0"/>
              <a:t>Yn seiliedig ar y dadansoddiad cynyddol o dystiolaeth ar y sleid flaenorol, gallwn bellach adeiladu ar yr elfen </a:t>
            </a:r>
            <a:r>
              <a:rPr kumimoji="0" lang="cy-GB" sz="2800" b="0" i="0" u="none" strike="noStrike" kern="1200" cap="none" spc="0" normalizeH="0" baseline="0" noProof="0" dirty="0">
                <a:ln>
                  <a:noFill/>
                </a:ln>
                <a:solidFill>
                  <a:prstClr val="black"/>
                </a:solidFill>
                <a:effectLst/>
                <a:uLnTx/>
                <a:uFillTx/>
                <a:latin typeface="Calibri" panose="020F0502020204030204"/>
                <a:ea typeface="+mn-ea"/>
                <a:cs typeface="+mn-cs"/>
              </a:rPr>
              <a:t>o'r paragraff sy’n ymwneud â </a:t>
            </a:r>
            <a:r>
              <a:rPr lang="cy-GB" dirty="0"/>
              <a:t>‘beth yw ei arwyddocâd’ 
</a:t>
            </a:r>
            <a:r>
              <a:rPr lang="cy-GB" noProof="0" dirty="0">
                <a:solidFill>
                  <a:srgbClr val="FF0000"/>
                </a:solidFill>
              </a:rPr>
              <a:t>Wrth ystyried y lefel gynyddol o ymgysylltu gan blant a’u llesiant emosiynol pan fyddant yn amgyffred gweithgaredd yn weithgaredd ‘chwarae’ neu ‘ddim chwarae’,</a:t>
            </a:r>
            <a:r>
              <a:rPr lang="cy-GB" noProof="0" dirty="0"/>
              <a:t> er mwyn gweithredu cwricwlwm 'seiliedig ar chwarae' yn llwyddiannus mae'n bwysig bod gan ymarferwyr ddealltwriaeth glir o ystyr 'chwarae' a'r effaith ar y dysgu gan blant. (Taylor </a:t>
            </a:r>
            <a:r>
              <a:rPr lang="cy-GB" noProof="0" dirty="0" err="1"/>
              <a:t>et</a:t>
            </a:r>
            <a:r>
              <a:rPr lang="cy-GB" noProof="0" dirty="0"/>
              <a:t> </a:t>
            </a:r>
            <a:r>
              <a:rPr lang="cy-GB" noProof="0" dirty="0" err="1"/>
              <a:t>al</a:t>
            </a:r>
            <a:r>
              <a:rPr lang="cy-GB" noProof="0" dirty="0"/>
              <a:t>., 2015; Howard a </a:t>
            </a:r>
            <a:r>
              <a:rPr lang="cy-GB" noProof="0" dirty="0" err="1"/>
              <a:t>McInnes</a:t>
            </a:r>
            <a:r>
              <a:rPr lang="cy-GB" noProof="0" dirty="0"/>
              <a:t>, 2012). </a:t>
            </a:r>
          </a:p>
          <a:p>
            <a:endParaRPr lang="cy-GB" noProof="0" dirty="0"/>
          </a:p>
        </p:txBody>
      </p:sp>
    </p:spTree>
    <p:extLst>
      <p:ext uri="{BB962C8B-B14F-4D97-AF65-F5344CB8AC3E}">
        <p14:creationId xmlns:p14="http://schemas.microsoft.com/office/powerpoint/2010/main" val="1938809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55336"/>
          </a:xfrm>
        </p:spPr>
        <p:txBody>
          <a:bodyPr/>
          <a:lstStyle/>
          <a:p>
            <a:r>
              <a:rPr lang="cy-GB" noProof="0" dirty="0"/>
              <a:t>Beirniadaeth</a:t>
            </a:r>
          </a:p>
        </p:txBody>
      </p:sp>
      <p:sp>
        <p:nvSpPr>
          <p:cNvPr id="3" name="Content Placeholder 2"/>
          <p:cNvSpPr>
            <a:spLocks noGrp="1"/>
          </p:cNvSpPr>
          <p:nvPr>
            <p:ph sz="half" idx="1"/>
          </p:nvPr>
        </p:nvSpPr>
        <p:spPr>
          <a:xfrm>
            <a:off x="354169" y="1171977"/>
            <a:ext cx="8512935" cy="4488288"/>
          </a:xfrm>
        </p:spPr>
        <p:txBody>
          <a:bodyPr>
            <a:normAutofit/>
          </a:bodyPr>
          <a:lstStyle/>
          <a:p>
            <a:r>
              <a:rPr lang="cy-GB" noProof="0" dirty="0"/>
              <a:t>Beth yw beirniadaeth? </a:t>
            </a:r>
          </a:p>
          <a:p>
            <a:r>
              <a:rPr lang="cy-GB" noProof="0" dirty="0"/>
              <a:t>Mae </a:t>
            </a:r>
            <a:r>
              <a:rPr lang="cy-GB" dirty="0"/>
              <a:t>beirniadaeth yn sgil yr ydym yn chwilio amdano ar lefel </a:t>
            </a:r>
            <a:r>
              <a:rPr lang="cy-GB" noProof="0" dirty="0"/>
              <a:t>6 ac yr ydym yn eich annog i weithio tuag ato trwy eich astudiaethau.</a:t>
            </a:r>
          </a:p>
          <a:p>
            <a:r>
              <a:rPr lang="cy-GB" noProof="0" dirty="0"/>
              <a:t>Mae beirniadu yn golygu ffurfio barn am y dystiolaeth rydych chi’n ei thrafod – </a:t>
            </a:r>
          </a:p>
          <a:p>
            <a:pPr lvl="1"/>
            <a:r>
              <a:rPr lang="cy-GB" noProof="0" dirty="0"/>
              <a:t>I ba raddau mae’n cefnogi eich tystiolaeth? </a:t>
            </a:r>
          </a:p>
          <a:p>
            <a:pPr lvl="1"/>
            <a:r>
              <a:rPr lang="cy-GB" noProof="0" dirty="0"/>
              <a:t>Beth yw cryfderau neu gyfyngiadau’r dystiolaeth/ddadl?</a:t>
            </a:r>
          </a:p>
          <a:p>
            <a:pPr lvl="1"/>
            <a:r>
              <a:rPr lang="cy-GB" noProof="0" dirty="0"/>
              <a:t>A oes rhywun/rhywbeth sy’n gwrthwynebu’r farn hon?</a:t>
            </a:r>
          </a:p>
        </p:txBody>
      </p:sp>
    </p:spTree>
    <p:extLst>
      <p:ext uri="{BB962C8B-B14F-4D97-AF65-F5344CB8AC3E}">
        <p14:creationId xmlns:p14="http://schemas.microsoft.com/office/powerpoint/2010/main" val="1200921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45488"/>
          </a:xfrm>
        </p:spPr>
        <p:txBody>
          <a:bodyPr/>
          <a:lstStyle/>
          <a:p>
            <a:r>
              <a:rPr lang="cy-GB" noProof="0" dirty="0"/>
              <a:t>Y geiriau hud…</a:t>
            </a:r>
          </a:p>
        </p:txBody>
      </p:sp>
      <p:sp>
        <p:nvSpPr>
          <p:cNvPr id="3" name="Content Placeholder 2"/>
          <p:cNvSpPr>
            <a:spLocks noGrp="1"/>
          </p:cNvSpPr>
          <p:nvPr>
            <p:ph sz="half" idx="1"/>
          </p:nvPr>
        </p:nvSpPr>
        <p:spPr>
          <a:xfrm>
            <a:off x="1519708" y="1986611"/>
            <a:ext cx="5711780" cy="2321372"/>
          </a:xfrm>
        </p:spPr>
        <p:txBody>
          <a:bodyPr>
            <a:normAutofit fontScale="92500" lnSpcReduction="10000"/>
          </a:bodyPr>
          <a:lstStyle/>
          <a:p>
            <a:pPr marL="0" indent="0" algn="ctr">
              <a:buNone/>
            </a:pPr>
            <a:r>
              <a:rPr lang="cy-GB" sz="9600" b="1" noProof="0" dirty="0"/>
              <a:t>Fodd bynnag…</a:t>
            </a:r>
          </a:p>
        </p:txBody>
      </p:sp>
    </p:spTree>
    <p:extLst>
      <p:ext uri="{BB962C8B-B14F-4D97-AF65-F5344CB8AC3E}">
        <p14:creationId xmlns:p14="http://schemas.microsoft.com/office/powerpoint/2010/main" val="2986860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repeatCount="indefinite" fill="hold" nodeType="clickEffect">
                                  <p:stCondLst>
                                    <p:cond delay="0"/>
                                  </p:stCondLst>
                                  <p:endCondLst>
                                    <p:cond evt="onNext" delay="0">
                                      <p:tgtEl>
                                        <p:sldTgt/>
                                      </p:tgtEl>
                                    </p:cond>
                                  </p:endCondLst>
                                  <p:childTnLst>
                                    <p:animScale>
                                      <p:cBhvr>
                                        <p:cTn id="6" dur="5000" fill="hold"/>
                                        <p:tgtEl>
                                          <p:spTgt spid="3">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9861" y="249217"/>
            <a:ext cx="7886700" cy="684502"/>
          </a:xfrm>
        </p:spPr>
        <p:txBody>
          <a:bodyPr>
            <a:normAutofit fontScale="90000"/>
          </a:bodyPr>
          <a:lstStyle/>
          <a:p>
            <a:r>
              <a:rPr lang="cy-GB" noProof="0" dirty="0"/>
              <a:t>Ystyriaethau ynghylch beirniadaeth</a:t>
            </a:r>
          </a:p>
        </p:txBody>
      </p:sp>
      <p:sp>
        <p:nvSpPr>
          <p:cNvPr id="3" name="Content Placeholder 2"/>
          <p:cNvSpPr>
            <a:spLocks noGrp="1"/>
          </p:cNvSpPr>
          <p:nvPr>
            <p:ph sz="half" idx="1"/>
          </p:nvPr>
        </p:nvSpPr>
        <p:spPr>
          <a:xfrm>
            <a:off x="115910" y="1020694"/>
            <a:ext cx="8783391" cy="4768359"/>
          </a:xfrm>
        </p:spPr>
        <p:txBody>
          <a:bodyPr>
            <a:normAutofit fontScale="92500" lnSpcReduction="20000"/>
          </a:bodyPr>
          <a:lstStyle/>
          <a:p>
            <a:r>
              <a:rPr lang="cy-GB" noProof="0" dirty="0"/>
              <a:t>Cyfyngiadau astudiaeth</a:t>
            </a:r>
          </a:p>
          <a:p>
            <a:pPr lvl="1"/>
            <a:r>
              <a:rPr lang="cy-GB" noProof="0" dirty="0"/>
              <a:t>Nifer o gyfranogwyr/maes</a:t>
            </a:r>
          </a:p>
          <a:p>
            <a:pPr lvl="1"/>
            <a:r>
              <a:rPr lang="cy-GB" noProof="0" dirty="0"/>
              <a:t>Math o gyfranogwyr</a:t>
            </a:r>
          </a:p>
          <a:p>
            <a:pPr lvl="1"/>
            <a:r>
              <a:rPr lang="cy-GB" noProof="0" dirty="0"/>
              <a:t>Dyddiad astudiaeth</a:t>
            </a:r>
          </a:p>
          <a:p>
            <a:pPr lvl="1"/>
            <a:r>
              <a:rPr lang="cy-GB" noProof="0" dirty="0"/>
              <a:t>Canolbwynt astudiaeth</a:t>
            </a:r>
          </a:p>
          <a:p>
            <a:r>
              <a:rPr lang="cy-GB" noProof="0" dirty="0"/>
              <a:t>Safbwyntiau amgen</a:t>
            </a:r>
          </a:p>
          <a:p>
            <a:pPr lvl="1"/>
            <a:r>
              <a:rPr lang="cy-GB" noProof="0" dirty="0"/>
              <a:t>Astudiaeth sydd â chasgliadau gwahanol</a:t>
            </a:r>
          </a:p>
          <a:p>
            <a:pPr lvl="1"/>
            <a:r>
              <a:rPr lang="cy-GB" noProof="0" dirty="0"/>
              <a:t>Damcaniaeth ddysgu sydd â safbwynt cyferbyniol</a:t>
            </a:r>
          </a:p>
          <a:p>
            <a:pPr lvl="1"/>
            <a:r>
              <a:rPr lang="cy-GB" noProof="0" dirty="0"/>
              <a:t>Polisi neu gwricwlwm nad yw’n cyd-fynd â’r casgliadau</a:t>
            </a:r>
          </a:p>
          <a:p>
            <a:r>
              <a:rPr lang="cy-GB" noProof="0" dirty="0"/>
              <a:t>Beirniadaeth o’ch pwnc</a:t>
            </a:r>
          </a:p>
          <a:p>
            <a:pPr lvl="1"/>
            <a:r>
              <a:rPr lang="cy-GB" noProof="0" dirty="0"/>
              <a:t>Neu efallai bod y dystiolaeth yn caniatáu i chi feirniadu eich pwnc</a:t>
            </a:r>
          </a:p>
          <a:p>
            <a:pPr lvl="1"/>
            <a:r>
              <a:rPr lang="cy-GB" noProof="0" dirty="0"/>
              <a:t>Nid yw’r casgliadau’n cefnogi’r farn/safbwynt cyfredol ar gyfer eich pwnc</a:t>
            </a:r>
          </a:p>
          <a:p>
            <a:pPr lvl="1"/>
            <a:r>
              <a:rPr lang="cy-GB" noProof="0" dirty="0"/>
              <a:t>Mae’r casgliadau’n cefnogi angen am newid/diwygio o fewn y pwnc cyfredol</a:t>
            </a:r>
          </a:p>
          <a:p>
            <a:pPr marL="457200" lvl="1" indent="0">
              <a:buNone/>
            </a:pPr>
            <a:endParaRPr lang="cy-GB" noProof="0" dirty="0"/>
          </a:p>
        </p:txBody>
      </p:sp>
    </p:spTree>
    <p:extLst>
      <p:ext uri="{BB962C8B-B14F-4D97-AF65-F5344CB8AC3E}">
        <p14:creationId xmlns:p14="http://schemas.microsoft.com/office/powerpoint/2010/main" val="3708541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58744"/>
          </a:xfrm>
        </p:spPr>
        <p:txBody>
          <a:bodyPr>
            <a:normAutofit fontScale="90000"/>
          </a:bodyPr>
          <a:lstStyle/>
          <a:p>
            <a:r>
              <a:rPr lang="cy-GB" noProof="0" dirty="0"/>
              <a:t>Ychwanegu beirniadaeth</a:t>
            </a:r>
          </a:p>
        </p:txBody>
      </p:sp>
      <p:sp>
        <p:nvSpPr>
          <p:cNvPr id="3" name="Content Placeholder 2"/>
          <p:cNvSpPr>
            <a:spLocks noGrp="1"/>
          </p:cNvSpPr>
          <p:nvPr>
            <p:ph sz="half" idx="1"/>
          </p:nvPr>
        </p:nvSpPr>
        <p:spPr>
          <a:xfrm>
            <a:off x="135228" y="1023871"/>
            <a:ext cx="8738315" cy="4494726"/>
          </a:xfrm>
        </p:spPr>
        <p:txBody>
          <a:bodyPr>
            <a:normAutofit fontScale="92500" lnSpcReduction="20000"/>
          </a:bodyPr>
          <a:lstStyle/>
          <a:p>
            <a:r>
              <a:rPr lang="cy-GB" noProof="0" dirty="0"/>
              <a:t>Rydym yn mynd i gadw at yr un enghraifft a datblygu’r feirniadaeth o fewn y paragraff. Felly ein man cychwyn yw: </a:t>
            </a:r>
          </a:p>
          <a:p>
            <a:pPr lvl="1"/>
            <a:r>
              <a:rPr lang="cy-GB" noProof="0" dirty="0"/>
              <a:t>Mae gwersi i’w dysgu wrth werthuso ymdrechion blaenorol i ddiwygio'r cwricwlwm i sicrhau bod y Cwricwlwm Newydd i </a:t>
            </a:r>
            <a:r>
              <a:rPr lang="cy-GB" noProof="0" dirty="0" err="1"/>
              <a:t>Gymru’n</a:t>
            </a:r>
            <a:r>
              <a:rPr lang="cy-GB" noProof="0" dirty="0"/>
              <a:t> cael ei weithredu'n effeithiol (Taylor </a:t>
            </a:r>
            <a:r>
              <a:rPr lang="cy-GB" noProof="0" dirty="0" err="1"/>
              <a:t>et</a:t>
            </a:r>
            <a:r>
              <a:rPr lang="cy-GB" noProof="0" dirty="0"/>
              <a:t> </a:t>
            </a:r>
            <a:r>
              <a:rPr lang="cy-GB" noProof="0" dirty="0" err="1"/>
              <a:t>al</a:t>
            </a:r>
            <a:r>
              <a:rPr lang="cy-GB" noProof="0" dirty="0"/>
              <a:t>., 2015; </a:t>
            </a:r>
            <a:r>
              <a:rPr lang="cy-GB" noProof="0" dirty="0" err="1"/>
              <a:t>LlC</a:t>
            </a:r>
            <a:r>
              <a:rPr lang="cy-GB" noProof="0" dirty="0"/>
              <a:t>, 2014). Roedd adroddiad Gwerthuso’r Cyfnod Sylfaen (Taylor </a:t>
            </a:r>
            <a:r>
              <a:rPr lang="cy-GB" noProof="0" dirty="0" err="1"/>
              <a:t>et</a:t>
            </a:r>
            <a:r>
              <a:rPr lang="cy-GB" noProof="0" dirty="0"/>
              <a:t> </a:t>
            </a:r>
            <a:r>
              <a:rPr lang="cy-GB" noProof="0" dirty="0" err="1"/>
              <a:t>al</a:t>
            </a:r>
            <a:r>
              <a:rPr lang="cy-GB" noProof="0" dirty="0"/>
              <a:t>., 2015) yn tynnu sylw at yr angen am ddatblygiad proffesiynol i staff er mwyn dangos dealltwriaeth gyffredin o dermau allweddol i sicrhau cysondeb wrth gyflwyno'r cwricwlwm.  Yn yr un modd, roedd yr Archwiliad Annibynnol o’r Cyfnod Sylfaen (</a:t>
            </a:r>
            <a:r>
              <a:rPr lang="cy-GB" noProof="0" dirty="0" err="1"/>
              <a:t>LlC</a:t>
            </a:r>
            <a:r>
              <a:rPr lang="cy-GB" noProof="0" dirty="0"/>
              <a:t>, 2014) yn argymell yr angen am ddatblygiad proffesiynol i staff er mwyn cael dealltwriaeth o seiliau damcaniaethol addysgeg y cwricwlwm i alluogi gweithredu’r cwricwlwm yn effeithiol a chyson. </a:t>
            </a:r>
            <a:r>
              <a:rPr lang="cy-GB" noProof="0" dirty="0">
                <a:solidFill>
                  <a:srgbClr val="FF0000"/>
                </a:solidFill>
              </a:rPr>
              <a:t>Fodd bynnag </a:t>
            </a:r>
            <a:r>
              <a:rPr lang="cy-GB" dirty="0">
                <a:solidFill>
                  <a:srgbClr val="FF0000"/>
                </a:solidFill>
              </a:rPr>
              <a:t>a</a:t>
            </a:r>
            <a:r>
              <a:rPr lang="cy-GB" noProof="0" dirty="0"/>
              <a:t>r hyn o bryd, mae Llywodraeth Cymru (2020) yn defnyddio ysgolion arloesi i arwain y gwaith o rannu arfer da a gweithredu'r diwygiadau i'r cwricwlwm, ac mae gan bob ysgol aelod o staff sy'n cael hyfforddiant yn y cwricwlwm newydd i fynd i'r afael â rhai o'r materion hyn.</a:t>
            </a:r>
          </a:p>
          <a:p>
            <a:pPr lvl="1"/>
            <a:endParaRPr lang="cy-GB" noProof="0" dirty="0"/>
          </a:p>
          <a:p>
            <a:pPr lvl="1"/>
            <a:endParaRPr lang="cy-GB" noProof="0" dirty="0"/>
          </a:p>
        </p:txBody>
      </p:sp>
    </p:spTree>
    <p:extLst>
      <p:ext uri="{BB962C8B-B14F-4D97-AF65-F5344CB8AC3E}">
        <p14:creationId xmlns:p14="http://schemas.microsoft.com/office/powerpoint/2010/main" val="7114662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7"/>
            <a:ext cx="9144000" cy="703820"/>
          </a:xfrm>
        </p:spPr>
        <p:txBody>
          <a:bodyPr>
            <a:normAutofit fontScale="90000"/>
          </a:bodyPr>
          <a:lstStyle/>
          <a:p>
            <a:r>
              <a:rPr lang="cy-GB" noProof="0" dirty="0"/>
              <a:t>Felly gallai beirniadaeth yn gysylltiedig â phwnc edrych fel hyn..</a:t>
            </a:r>
          </a:p>
        </p:txBody>
      </p:sp>
      <p:sp>
        <p:nvSpPr>
          <p:cNvPr id="3" name="Content Placeholder 2"/>
          <p:cNvSpPr>
            <a:spLocks noGrp="1"/>
          </p:cNvSpPr>
          <p:nvPr>
            <p:ph sz="half" idx="1"/>
          </p:nvPr>
        </p:nvSpPr>
        <p:spPr>
          <a:xfrm>
            <a:off x="90151" y="1120463"/>
            <a:ext cx="8925059" cy="4591318"/>
          </a:xfrm>
        </p:spPr>
        <p:txBody>
          <a:bodyPr>
            <a:normAutofit lnSpcReduction="10000"/>
          </a:bodyPr>
          <a:lstStyle/>
          <a:p>
            <a:r>
              <a:rPr lang="cy-GB" noProof="0" dirty="0">
                <a:solidFill>
                  <a:srgbClr val="FF0000"/>
                </a:solidFill>
              </a:rPr>
              <a:t>Fodd bynnag, er gwaethaf </a:t>
            </a:r>
            <a:r>
              <a:rPr lang="cy-GB" noProof="0" dirty="0"/>
              <a:t>argymhellion gan </a:t>
            </a:r>
            <a:r>
              <a:rPr lang="cy-GB" noProof="0" dirty="0" err="1"/>
              <a:t>LlC</a:t>
            </a:r>
            <a:r>
              <a:rPr lang="cy-GB" noProof="0" dirty="0"/>
              <a:t> (2014) i gynyddu datblygiad proffesiynol a dealltwriaeth o ddatblygiad plant ymhlith staff mewn addysg, nid oes unrhyw lefel sylfaenol o gymhwyster o hyd ar gyfer staff cymorth sy’n gweithio mewn ysgolion (</a:t>
            </a:r>
            <a:r>
              <a:rPr lang="cy-GB" noProof="0" dirty="0" err="1"/>
              <a:t>Siraj</a:t>
            </a:r>
            <a:r>
              <a:rPr lang="cy-GB" noProof="0" dirty="0"/>
              <a:t> a Kingston, 2019; MacDonald, 2018; </a:t>
            </a:r>
            <a:r>
              <a:rPr lang="cy-GB" noProof="0" dirty="0" err="1"/>
              <a:t>Waters</a:t>
            </a:r>
            <a:r>
              <a:rPr lang="cy-GB" noProof="0" dirty="0"/>
              <a:t>, 2016). </a:t>
            </a:r>
            <a:r>
              <a:rPr lang="cy-GB" dirty="0"/>
              <a:t>Golyga hyn o bosibl y bydd y cwricwlwm newydd i </a:t>
            </a:r>
            <a:r>
              <a:rPr lang="cy-GB" dirty="0" err="1"/>
              <a:t>Gymru’n</a:t>
            </a:r>
            <a:r>
              <a:rPr lang="cy-GB" dirty="0"/>
              <a:t> cael ei gyflwyno gan staff nad oes ganddynt wybodaeth drylwyr am ddatblygiad plant, chwarae neu ymarfer sy'n canolbwyntio ar y plentyn.
Os byddwn wedyn yn ychwanegu hwn at ein paragraff ac yn ei addasu, dyma a gawn</a:t>
            </a:r>
            <a:r>
              <a:rPr lang="cy-GB" noProof="0" dirty="0"/>
              <a:t>…</a:t>
            </a:r>
          </a:p>
        </p:txBody>
      </p:sp>
    </p:spTree>
    <p:extLst>
      <p:ext uri="{BB962C8B-B14F-4D97-AF65-F5344CB8AC3E}">
        <p14:creationId xmlns:p14="http://schemas.microsoft.com/office/powerpoint/2010/main" val="3481229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122349"/>
            <a:ext cx="9144000" cy="5640947"/>
          </a:xfrm>
        </p:spPr>
        <p:txBody>
          <a:bodyPr>
            <a:normAutofit fontScale="77500" lnSpcReduction="20000"/>
          </a:bodyPr>
          <a:lstStyle/>
          <a:p>
            <a:pPr marL="0" indent="0">
              <a:buNone/>
            </a:pPr>
            <a:r>
              <a:rPr lang="cy-GB" noProof="0" dirty="0"/>
              <a:t>Mae gwersi i’w dysgu wrth werthuso ymdrechion blaenorol i ddiwygio'r cwricwlwm i sicrhau bod y Cwricwlwm Newydd i </a:t>
            </a:r>
            <a:r>
              <a:rPr lang="cy-GB" noProof="0" dirty="0" err="1"/>
              <a:t>Gymru’n</a:t>
            </a:r>
            <a:r>
              <a:rPr lang="cy-GB" noProof="0" dirty="0"/>
              <a:t> cael ei weithredu'n effeithiol (Taylor </a:t>
            </a:r>
            <a:r>
              <a:rPr lang="cy-GB" noProof="0" dirty="0" err="1"/>
              <a:t>et</a:t>
            </a:r>
            <a:r>
              <a:rPr lang="cy-GB" noProof="0" dirty="0"/>
              <a:t> </a:t>
            </a:r>
            <a:r>
              <a:rPr lang="cy-GB" noProof="0" dirty="0" err="1"/>
              <a:t>al</a:t>
            </a:r>
            <a:r>
              <a:rPr lang="cy-GB" noProof="0" dirty="0"/>
              <a:t>., 2015; </a:t>
            </a:r>
            <a:r>
              <a:rPr lang="cy-GB" noProof="0" dirty="0" err="1"/>
              <a:t>LlC</a:t>
            </a:r>
            <a:r>
              <a:rPr lang="cy-GB" noProof="0" dirty="0"/>
              <a:t>, 2014). Roedd adroddiad Gwerthuso’r Cyfnod Sylfaen (Taylor </a:t>
            </a:r>
            <a:r>
              <a:rPr lang="cy-GB" noProof="0" dirty="0" err="1"/>
              <a:t>et</a:t>
            </a:r>
            <a:r>
              <a:rPr lang="cy-GB" noProof="0" dirty="0"/>
              <a:t> </a:t>
            </a:r>
            <a:r>
              <a:rPr lang="cy-GB" noProof="0" dirty="0" err="1"/>
              <a:t>al</a:t>
            </a:r>
            <a:r>
              <a:rPr lang="cy-GB" noProof="0" dirty="0"/>
              <a:t>., 2015) yn tynnu sylw at yr angen am ddatblygiad proffesiynol i staff er mwyn dangos dealltwriaeth gyffredin o dermau allweddol i sicrhau cysondeb wrth gyflwyno'r cwricwlwm.  Yn yr un modd, roedd yr Archwiliad Annibynnol o’r Cyfnod Sylfaen (</a:t>
            </a:r>
            <a:r>
              <a:rPr lang="cy-GB" noProof="0" dirty="0" err="1"/>
              <a:t>LlC</a:t>
            </a:r>
            <a:r>
              <a:rPr lang="cy-GB" noProof="0" dirty="0"/>
              <a:t>, 2014) yn argymell yr angen am ddatblygiad proffesiynol i staff er mwyn cael dealltwriaeth o seiliau damcaniaethol addysgeg y cwricwlwm i alluogi gweithredu’r cwricwlwm yn effeithiol a chyson. </a:t>
            </a:r>
            <a:r>
              <a:rPr lang="cy-GB" noProof="0" dirty="0">
                <a:solidFill>
                  <a:srgbClr val="FF0000"/>
                </a:solidFill>
              </a:rPr>
              <a:t>Fodd bynnag </a:t>
            </a:r>
            <a:r>
              <a:rPr lang="cy-GB" sz="2900" dirty="0">
                <a:solidFill>
                  <a:srgbClr val="0070C0"/>
                </a:solidFill>
              </a:rPr>
              <a:t>er gwaethaf argymhellion gan </a:t>
            </a:r>
            <a:r>
              <a:rPr lang="cy-GB" sz="2900" dirty="0" err="1">
                <a:solidFill>
                  <a:srgbClr val="0070C0"/>
                </a:solidFill>
              </a:rPr>
              <a:t>LlC</a:t>
            </a:r>
            <a:r>
              <a:rPr lang="cy-GB" sz="2900" dirty="0">
                <a:solidFill>
                  <a:srgbClr val="0070C0"/>
                </a:solidFill>
              </a:rPr>
              <a:t> (2014) i gynyddu datblygiad proffesiynol a dealltwriaeth o ddatblygiad plant ymhlith  staff mewn addysg, nid oes unrhyw lefel sylfaenol o gymhwyster o hyd ar gyfer staff cymorth sy’n gweithio mewn ysgolion (</a:t>
            </a:r>
            <a:r>
              <a:rPr lang="cy-GB" sz="2900" dirty="0" err="1">
                <a:solidFill>
                  <a:srgbClr val="0070C0"/>
                </a:solidFill>
              </a:rPr>
              <a:t>Siraj</a:t>
            </a:r>
            <a:r>
              <a:rPr lang="cy-GB" sz="2900" dirty="0">
                <a:solidFill>
                  <a:srgbClr val="0070C0"/>
                </a:solidFill>
              </a:rPr>
              <a:t> a Kingston, 2019; MacDonald, 2018; </a:t>
            </a:r>
            <a:r>
              <a:rPr lang="cy-GB" sz="2900" dirty="0" err="1">
                <a:solidFill>
                  <a:srgbClr val="0070C0"/>
                </a:solidFill>
              </a:rPr>
              <a:t>Waters</a:t>
            </a:r>
            <a:r>
              <a:rPr lang="cy-GB" sz="2900" dirty="0">
                <a:solidFill>
                  <a:srgbClr val="0070C0"/>
                </a:solidFill>
              </a:rPr>
              <a:t>, 2016). Golyga hyn o bosibl y bydd y cwricwlwm newydd i </a:t>
            </a:r>
            <a:r>
              <a:rPr lang="cy-GB" sz="2900" dirty="0" err="1">
                <a:solidFill>
                  <a:srgbClr val="0070C0"/>
                </a:solidFill>
              </a:rPr>
              <a:t>Gymru’n</a:t>
            </a:r>
            <a:r>
              <a:rPr lang="cy-GB" sz="2900" dirty="0">
                <a:solidFill>
                  <a:srgbClr val="0070C0"/>
                </a:solidFill>
              </a:rPr>
              <a:t> cael ei gyflwyno gan staff nad oes ganddynt wybodaeth drylwyr am ddatblygiad plant, chwarae neu ymarfer sy'n canolbwyntio ar y plentyn. </a:t>
            </a:r>
            <a:r>
              <a:rPr lang="cy-GB" noProof="0" dirty="0"/>
              <a:t>Ar hyn o bryd, mae Llywodraeth Cymru (2020) yn defnyddio ysgolion arloesi i arwain y gwaith o rannu arfer da a gweithredu'r diwygiadau i'r cwricwlwm, ac mae gan bob ysgol aelod o staff sy'n cael hyfforddiant yn y cwricwlwm newydd i fynd i'r afael â rhai o'r materion hyn; </a:t>
            </a:r>
            <a:r>
              <a:rPr lang="cy-GB" noProof="0" dirty="0">
                <a:solidFill>
                  <a:srgbClr val="FF0000"/>
                </a:solidFill>
              </a:rPr>
              <a:t>er, </a:t>
            </a:r>
            <a:r>
              <a:rPr lang="cy-GB" sz="2900" dirty="0">
                <a:solidFill>
                  <a:srgbClr val="0070C0"/>
                </a:solidFill>
              </a:rPr>
              <a:t>rhaid aros i weld a fydd hyn yn mynd yn ddigon pell i osgoi anawsterau diwygio blaenorol.</a:t>
            </a:r>
            <a:endParaRPr lang="cy-GB" noProof="0" dirty="0"/>
          </a:p>
          <a:p>
            <a:pPr marL="0" indent="0">
              <a:buNone/>
            </a:pPr>
            <a:endParaRPr lang="cy-GB" noProof="0" dirty="0">
              <a:solidFill>
                <a:srgbClr val="0070C0"/>
              </a:solidFill>
            </a:endParaRPr>
          </a:p>
        </p:txBody>
      </p:sp>
    </p:spTree>
    <p:extLst>
      <p:ext uri="{BB962C8B-B14F-4D97-AF65-F5344CB8AC3E}">
        <p14:creationId xmlns:p14="http://schemas.microsoft.com/office/powerpoint/2010/main" val="20107359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55" y="365126"/>
            <a:ext cx="9086045" cy="884125"/>
          </a:xfrm>
        </p:spPr>
        <p:txBody>
          <a:bodyPr>
            <a:normAutofit fontScale="90000"/>
          </a:bodyPr>
          <a:lstStyle/>
          <a:p>
            <a:pPr algn="ctr"/>
            <a:r>
              <a:rPr lang="cy-GB" noProof="0" dirty="0"/>
              <a:t>Gallwn hefyd ychwanegu beirniadaeth at yr ail enghraifft</a:t>
            </a:r>
          </a:p>
        </p:txBody>
      </p:sp>
      <p:sp>
        <p:nvSpPr>
          <p:cNvPr id="3" name="Content Placeholder 2"/>
          <p:cNvSpPr>
            <a:spLocks noGrp="1"/>
          </p:cNvSpPr>
          <p:nvPr>
            <p:ph sz="half" idx="1"/>
          </p:nvPr>
        </p:nvSpPr>
        <p:spPr>
          <a:xfrm>
            <a:off x="57955" y="1345841"/>
            <a:ext cx="8937937" cy="4314423"/>
          </a:xfrm>
        </p:spPr>
        <p:txBody>
          <a:bodyPr>
            <a:normAutofit fontScale="85000" lnSpcReduction="20000"/>
          </a:bodyPr>
          <a:lstStyle/>
          <a:p>
            <a:pPr marL="0" indent="0">
              <a:buNone/>
            </a:pPr>
            <a:r>
              <a:rPr lang="cy-GB" noProof="0" dirty="0"/>
              <a:t>Canfu Howard a </a:t>
            </a:r>
            <a:r>
              <a:rPr lang="cy-GB" noProof="0" dirty="0" err="1"/>
              <a:t>McInnes</a:t>
            </a:r>
            <a:r>
              <a:rPr lang="cy-GB" noProof="0" dirty="0"/>
              <a:t> (2012) fod amgyffrediad plant o natur ‘gweithgaredd chwarae’ yn ffactor arwyddocaol yn lefel eu hymgysylltiad. Defnyddiodd yr astudiaeth weithgareddau ‘chwarae’ a ‘dim chwarae’ yn seiliedig ar ganlyniadau prawf cyfarganfod lluniau i ddynodi nodweddion yr oedd plant yn eu cysylltu â sefyllfaoedd ‘chwarae’ a ‘dim chwarae’. Yn ddiddorol, dangosodd yr astudiaeth yn y sefyllfaoedd hynny a nodwyd gan y plant yn weithgareddau ‘dim chwarae’ (roedd y rhain yn cynnwys oedolyn yn bresennol, tasg osod a gweithgareddau bwrdd) dangosai’r plant lefelau is o lesiant emosiynol ac ymgysylltiad â’r dasg. Wrth ystyried y lefel gynyddol o ymgysylltu gan blant a’u llesiant emosiynol pan fyddant yn amgyffred gweithgaredd yn weithgaredd ‘chwarae’ neu ‘ddim chwarae’; er mwyn gweithredu cwricwlwm 'seiliedig ar chwarae' yn llwyddiannus mae'n bwysig bod gan ymarferwyr ddealltwriaeth glir o ystyr 'chwarae' a'r effaith ar y dysgu gan blant.(Taylor </a:t>
            </a:r>
            <a:r>
              <a:rPr lang="cy-GB" noProof="0" dirty="0" err="1"/>
              <a:t>et</a:t>
            </a:r>
            <a:r>
              <a:rPr lang="cy-GB" noProof="0" dirty="0"/>
              <a:t> </a:t>
            </a:r>
            <a:r>
              <a:rPr lang="cy-GB" noProof="0" dirty="0" err="1"/>
              <a:t>al</a:t>
            </a:r>
            <a:r>
              <a:rPr lang="cy-GB" noProof="0" dirty="0"/>
              <a:t>., 2015; Howard a </a:t>
            </a:r>
            <a:r>
              <a:rPr lang="cy-GB" noProof="0" dirty="0" err="1"/>
              <a:t>McInnes</a:t>
            </a:r>
            <a:r>
              <a:rPr lang="cy-GB" noProof="0" dirty="0"/>
              <a:t>, 2012). </a:t>
            </a:r>
            <a:r>
              <a:rPr lang="cy-GB" noProof="0" dirty="0">
                <a:solidFill>
                  <a:srgbClr val="FF0000"/>
                </a:solidFill>
              </a:rPr>
              <a:t>Fodd bynnag...</a:t>
            </a:r>
          </a:p>
          <a:p>
            <a:pPr marL="0" indent="0">
              <a:buNone/>
            </a:pPr>
            <a:endParaRPr lang="cy-GB" noProof="0" dirty="0"/>
          </a:p>
          <a:p>
            <a:endParaRPr lang="cy-GB" noProof="0" dirty="0"/>
          </a:p>
        </p:txBody>
      </p:sp>
    </p:spTree>
    <p:extLst>
      <p:ext uri="{BB962C8B-B14F-4D97-AF65-F5344CB8AC3E}">
        <p14:creationId xmlns:p14="http://schemas.microsoft.com/office/powerpoint/2010/main" val="28982046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58744"/>
          </a:xfrm>
        </p:spPr>
        <p:txBody>
          <a:bodyPr>
            <a:normAutofit fontScale="90000"/>
          </a:bodyPr>
          <a:lstStyle/>
          <a:p>
            <a:r>
              <a:rPr lang="cy-GB" noProof="0" dirty="0"/>
              <a:t>Enghraifft 2 gyda beirniadaeth</a:t>
            </a:r>
          </a:p>
        </p:txBody>
      </p:sp>
      <p:sp>
        <p:nvSpPr>
          <p:cNvPr id="3" name="Content Placeholder 2"/>
          <p:cNvSpPr>
            <a:spLocks noGrp="1"/>
          </p:cNvSpPr>
          <p:nvPr>
            <p:ph sz="half" idx="1"/>
          </p:nvPr>
        </p:nvSpPr>
        <p:spPr>
          <a:xfrm>
            <a:off x="160986" y="911224"/>
            <a:ext cx="8590207" cy="4736161"/>
          </a:xfrm>
        </p:spPr>
        <p:txBody>
          <a:bodyPr>
            <a:normAutofit/>
          </a:bodyPr>
          <a:lstStyle/>
          <a:p>
            <a:r>
              <a:rPr lang="cy-GB" noProof="0" dirty="0">
                <a:solidFill>
                  <a:srgbClr val="FF0000"/>
                </a:solidFill>
              </a:rPr>
              <a:t>Fodd bynnag, </a:t>
            </a:r>
            <a:r>
              <a:rPr lang="cy-GB" noProof="0" dirty="0"/>
              <a:t>fel y trafodwyd eisoes, nododd </a:t>
            </a:r>
            <a:r>
              <a:rPr lang="cy-GB" noProof="0" dirty="0" err="1"/>
              <a:t>Siraj</a:t>
            </a:r>
            <a:r>
              <a:rPr lang="cy-GB" noProof="0" dirty="0"/>
              <a:t> a Kingston (2019) fod angen o hyd i ddatblygiad proffesiynol fod yn ofynnol i’r holl staff </a:t>
            </a:r>
            <a:r>
              <a:rPr lang="cy-GB" dirty="0"/>
              <a:t>er mwyn deall beth yw ‘chwarae’ a pham ei fod yn bwysig er mwyn gweithredu cwricwlwm seiliedig ar chwarae yn llwyddiannus</a:t>
            </a:r>
            <a:r>
              <a:rPr lang="cy-GB" noProof="0" dirty="0"/>
              <a:t>.</a:t>
            </a:r>
          </a:p>
          <a:p>
            <a:endParaRPr lang="cy-GB" noProof="0" dirty="0"/>
          </a:p>
          <a:p>
            <a:r>
              <a:rPr lang="cy-GB" noProof="0" dirty="0"/>
              <a:t>Felly mae’r paragraff llawn gyda beirniadaeth yn rhoi i ni…</a:t>
            </a:r>
          </a:p>
        </p:txBody>
      </p:sp>
    </p:spTree>
    <p:extLst>
      <p:ext uri="{BB962C8B-B14F-4D97-AF65-F5344CB8AC3E}">
        <p14:creationId xmlns:p14="http://schemas.microsoft.com/office/powerpoint/2010/main" val="24216732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15910" y="167425"/>
            <a:ext cx="8841346" cy="5518598"/>
          </a:xfrm>
        </p:spPr>
        <p:txBody>
          <a:bodyPr>
            <a:normAutofit fontScale="85000" lnSpcReduction="20000"/>
          </a:bodyPr>
          <a:lstStyle/>
          <a:p>
            <a:r>
              <a:rPr lang="cy-GB" noProof="0" dirty="0"/>
              <a:t>Canfu Howard a </a:t>
            </a:r>
            <a:r>
              <a:rPr lang="cy-GB" noProof="0" dirty="0" err="1"/>
              <a:t>McInnes</a:t>
            </a:r>
            <a:r>
              <a:rPr lang="cy-GB" noProof="0" dirty="0"/>
              <a:t> (2012) fod amgyffrediad plant ynghylch natur ‘gweithgaredd chwarae’ yn ffactor arwyddocaol yn lefel eu hymgysylltiad. Defnyddiodd yr astudiaeth weithgareddau ‘chwarae’ a ‘dim chwarae’ yn seiliedig ar ganlyniadau prawf cyfarganfod lluniau i ddynodi nodweddion yr oedd plant yn eu cysylltu â sefyllfaoedd ‘chwarae’ a ‘dim chwarae’. Yn ddiddorol, dangosodd yr astudiaeth yn y sefyllfaoedd hynny a nodwyd gan y plant yn weithgareddau ‘dim chwarae’ (roedd y rhain yn cynnwys oedolyn yn bresennol, tasg osod a gweithgareddau bwrdd) dangosai’r plant lefelau is o lesiant emosiynol ac ymgysylltiad â’r dasg. Wrth ystyried y lefel gynyddol o ymgysylltu gan blant a’u llesiant emosiynol pan fyddant yn amgyffred gweithgaredd yn weithgaredd ‘chwarae’ neu ‘ddim chwarae’, er mwyn gweithredu cwricwlwm 'seiliedig ar chwarae' yn llwyddiannus mae'n bwysig bod gan ymarferwyr ddealltwriaeth glir o ystyr 'chwarae' a'r effaith ar y dysgu gan blant (Taylor </a:t>
            </a:r>
            <a:r>
              <a:rPr lang="cy-GB" noProof="0" dirty="0" err="1"/>
              <a:t>et</a:t>
            </a:r>
            <a:r>
              <a:rPr lang="cy-GB" noProof="0" dirty="0"/>
              <a:t> </a:t>
            </a:r>
            <a:r>
              <a:rPr lang="cy-GB" noProof="0" dirty="0" err="1"/>
              <a:t>al</a:t>
            </a:r>
            <a:r>
              <a:rPr lang="cy-GB" noProof="0" dirty="0"/>
              <a:t>., 2015; Howard a </a:t>
            </a:r>
            <a:r>
              <a:rPr lang="cy-GB" noProof="0" dirty="0" err="1"/>
              <a:t>McInnes</a:t>
            </a:r>
            <a:r>
              <a:rPr lang="cy-GB" noProof="0" dirty="0"/>
              <a:t>, 2012). </a:t>
            </a:r>
            <a:r>
              <a:rPr lang="cy-GB" noProof="0" dirty="0">
                <a:solidFill>
                  <a:srgbClr val="FF0000"/>
                </a:solidFill>
              </a:rPr>
              <a:t>Fodd bynnag,</a:t>
            </a:r>
            <a:r>
              <a:rPr lang="cy-GB" noProof="0" dirty="0"/>
              <a:t> </a:t>
            </a:r>
            <a:r>
              <a:rPr lang="cy-GB" sz="2900" dirty="0">
                <a:solidFill>
                  <a:srgbClr val="0070C0"/>
                </a:solidFill>
              </a:rPr>
              <a:t>fel y trafodwyd eisoes, nododd </a:t>
            </a:r>
            <a:r>
              <a:rPr lang="cy-GB" sz="2900" dirty="0" err="1">
                <a:solidFill>
                  <a:srgbClr val="0070C0"/>
                </a:solidFill>
              </a:rPr>
              <a:t>Siraj</a:t>
            </a:r>
            <a:r>
              <a:rPr lang="cy-GB" sz="2900" dirty="0">
                <a:solidFill>
                  <a:srgbClr val="0070C0"/>
                </a:solidFill>
              </a:rPr>
              <a:t> a Kingston (2019) fod angen o hyd i ddatblygiad proffesiynol fod yn ofynnol i’r holl staff er mwyn deall beth yw ‘chwarae’ a pham ei fod yn bwysig er mwyn gweithredu cwricwlwm seiliedig ar chwarae yn llwyddiannus.</a:t>
            </a:r>
          </a:p>
          <a:p>
            <a:endParaRPr lang="cy-GB" noProof="0" dirty="0"/>
          </a:p>
          <a:p>
            <a:endParaRPr lang="cy-GB" noProof="0" dirty="0"/>
          </a:p>
        </p:txBody>
      </p:sp>
    </p:spTree>
    <p:extLst>
      <p:ext uri="{BB962C8B-B14F-4D97-AF65-F5344CB8AC3E}">
        <p14:creationId xmlns:p14="http://schemas.microsoft.com/office/powerpoint/2010/main" val="19437545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a:t>Fodd bynnag…dewisiadau eraill</a:t>
            </a:r>
          </a:p>
        </p:txBody>
      </p:sp>
      <p:sp>
        <p:nvSpPr>
          <p:cNvPr id="3" name="Content Placeholder 2"/>
          <p:cNvSpPr>
            <a:spLocks noGrp="1"/>
          </p:cNvSpPr>
          <p:nvPr>
            <p:ph sz="half" idx="1"/>
          </p:nvPr>
        </p:nvSpPr>
        <p:spPr/>
        <p:txBody>
          <a:bodyPr>
            <a:normAutofit/>
          </a:bodyPr>
          <a:lstStyle/>
          <a:p>
            <a:r>
              <a:rPr lang="cy-GB" noProof="0" dirty="0"/>
              <a:t>I’r gwrthwyneb</a:t>
            </a:r>
          </a:p>
          <a:p>
            <a:pPr marL="0" indent="0">
              <a:buNone/>
            </a:pPr>
            <a:endParaRPr lang="cy-GB" noProof="0" dirty="0"/>
          </a:p>
          <a:p>
            <a:r>
              <a:rPr lang="cy-GB" noProof="0" dirty="0"/>
              <a:t>Mewn cyferbyniad</a:t>
            </a:r>
          </a:p>
          <a:p>
            <a:endParaRPr lang="cy-GB" noProof="0" dirty="0"/>
          </a:p>
          <a:p>
            <a:r>
              <a:rPr lang="cy-GB" noProof="0" dirty="0"/>
              <a:t>Er gwaethaf y canfyddiadau hyn</a:t>
            </a:r>
          </a:p>
          <a:p>
            <a:endParaRPr lang="cy-GB" noProof="0" dirty="0"/>
          </a:p>
          <a:p>
            <a:r>
              <a:rPr lang="cy-GB" noProof="0" dirty="0"/>
              <a:t>Er</a:t>
            </a:r>
          </a:p>
        </p:txBody>
      </p:sp>
      <p:sp>
        <p:nvSpPr>
          <p:cNvPr id="4" name="Content Placeholder 3"/>
          <p:cNvSpPr>
            <a:spLocks noGrp="1"/>
          </p:cNvSpPr>
          <p:nvPr>
            <p:ph sz="half" idx="2"/>
          </p:nvPr>
        </p:nvSpPr>
        <p:spPr/>
        <p:txBody>
          <a:bodyPr>
            <a:normAutofit/>
          </a:bodyPr>
          <a:lstStyle/>
          <a:p>
            <a:r>
              <a:rPr lang="cy-GB" noProof="0" dirty="0"/>
              <a:t>Ar y llaw arall</a:t>
            </a:r>
          </a:p>
          <a:p>
            <a:endParaRPr lang="cy-GB" noProof="0" dirty="0"/>
          </a:p>
          <a:p>
            <a:r>
              <a:rPr lang="cy-GB" noProof="0" dirty="0"/>
              <a:t>Yn groes i</a:t>
            </a:r>
          </a:p>
          <a:p>
            <a:endParaRPr lang="cy-GB" noProof="0" dirty="0"/>
          </a:p>
          <a:p>
            <a:r>
              <a:rPr lang="cy-GB" noProof="0" dirty="0"/>
              <a:t>Mewn cymhariaeth</a:t>
            </a:r>
          </a:p>
        </p:txBody>
      </p:sp>
    </p:spTree>
    <p:extLst>
      <p:ext uri="{BB962C8B-B14F-4D97-AF65-F5344CB8AC3E}">
        <p14:creationId xmlns:p14="http://schemas.microsoft.com/office/powerpoint/2010/main" val="7788186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27074"/>
          </a:xfrm>
        </p:spPr>
        <p:txBody>
          <a:bodyPr/>
          <a:lstStyle/>
          <a:p>
            <a:r>
              <a:rPr lang="cy-GB" noProof="0" dirty="0"/>
              <a:t>Y Casgliad</a:t>
            </a:r>
          </a:p>
        </p:txBody>
      </p:sp>
      <p:sp>
        <p:nvSpPr>
          <p:cNvPr id="3" name="Content Placeholder 2"/>
          <p:cNvSpPr>
            <a:spLocks noGrp="1"/>
          </p:cNvSpPr>
          <p:nvPr>
            <p:ph sz="half" idx="1"/>
          </p:nvPr>
        </p:nvSpPr>
        <p:spPr>
          <a:xfrm>
            <a:off x="76200" y="894081"/>
            <a:ext cx="8895080" cy="4785360"/>
          </a:xfrm>
        </p:spPr>
        <p:txBody>
          <a:bodyPr>
            <a:normAutofit lnSpcReduction="10000"/>
          </a:bodyPr>
          <a:lstStyle/>
          <a:p>
            <a:r>
              <a:rPr lang="cy-GB" noProof="0" dirty="0"/>
              <a:t>Dylai casgliad ddod </a:t>
            </a:r>
            <a:r>
              <a:rPr lang="cy-GB" dirty="0"/>
              <a:t>â’ch pwyntiau at ei gilydd a bod yn ddatganiad cloi cryno sy'n crynhoi eich dadl ac yn cysylltu'n ôl â'r cwestiwn a'r pwnc cyffredinol.
Mae casgliad yn rhoi gwybod i’r darllenydd bod eich gwaith wedi’i orffen ac mae cysylltiadau effeithiol â’r pwnc yn cwblhau eich ‘llinyn aur’ sy’n rhedeg trwy eich gwaith</a:t>
            </a:r>
            <a:r>
              <a:rPr lang="cy-GB" noProof="0" dirty="0"/>
              <a:t>.</a:t>
            </a:r>
          </a:p>
          <a:p>
            <a:r>
              <a:rPr lang="cy-GB" noProof="0" dirty="0"/>
              <a:t>Dylech gynnwys</a:t>
            </a:r>
          </a:p>
          <a:p>
            <a:pPr lvl="1"/>
            <a:r>
              <a:rPr lang="cy-GB" dirty="0"/>
              <a:t>Nodyn yn atgoffa’r darllenydd o ffocws eich aseiniad (</a:t>
            </a:r>
            <a:r>
              <a:rPr lang="cy-GB" dirty="0">
                <a:solidFill>
                  <a:srgbClr val="FF0000"/>
                </a:solidFill>
              </a:rPr>
              <a:t>gosodiad </a:t>
            </a:r>
            <a:r>
              <a:rPr lang="cy-GB" noProof="0" dirty="0">
                <a:solidFill>
                  <a:srgbClr val="FF0000"/>
                </a:solidFill>
              </a:rPr>
              <a:t>1</a:t>
            </a:r>
            <a:r>
              <a:rPr lang="cy-GB" noProof="0" dirty="0"/>
              <a:t>)</a:t>
            </a:r>
          </a:p>
          <a:p>
            <a:pPr lvl="1"/>
            <a:r>
              <a:rPr lang="cy-GB" noProof="0" dirty="0"/>
              <a:t>Crynodeb o’r pwyntiau allweddol a’r syniadau a drafodwyd – DIM GWYBODAETH NEWYDD (</a:t>
            </a:r>
            <a:r>
              <a:rPr lang="cy-GB" noProof="0" dirty="0">
                <a:solidFill>
                  <a:srgbClr val="00B0F0"/>
                </a:solidFill>
              </a:rPr>
              <a:t>gosodiad 2 – gallai fod yn rhai brawddegau</a:t>
            </a:r>
            <a:r>
              <a:rPr lang="cy-GB" noProof="0" dirty="0"/>
              <a:t>) </a:t>
            </a:r>
          </a:p>
          <a:p>
            <a:pPr lvl="1"/>
            <a:r>
              <a:rPr lang="cy-GB" noProof="0" dirty="0"/>
              <a:t>Awgrym, argymhelliad, neu ddatganiad casgliadol (</a:t>
            </a:r>
            <a:r>
              <a:rPr lang="cy-GB" noProof="0" dirty="0">
                <a:solidFill>
                  <a:srgbClr val="00B050"/>
                </a:solidFill>
              </a:rPr>
              <a:t>gosodiad 3</a:t>
            </a:r>
            <a:r>
              <a:rPr lang="cy-GB" noProof="0" dirty="0"/>
              <a:t>).</a:t>
            </a:r>
          </a:p>
        </p:txBody>
      </p:sp>
    </p:spTree>
    <p:extLst>
      <p:ext uri="{BB962C8B-B14F-4D97-AF65-F5344CB8AC3E}">
        <p14:creationId xmlns:p14="http://schemas.microsoft.com/office/powerpoint/2010/main" val="5088149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a:t>Casgliad Enghreifftiol</a:t>
            </a:r>
          </a:p>
        </p:txBody>
      </p:sp>
      <p:sp>
        <p:nvSpPr>
          <p:cNvPr id="3" name="Content Placeholder 2"/>
          <p:cNvSpPr>
            <a:spLocks noGrp="1"/>
          </p:cNvSpPr>
          <p:nvPr>
            <p:ph sz="half" idx="1"/>
          </p:nvPr>
        </p:nvSpPr>
        <p:spPr>
          <a:xfrm>
            <a:off x="106680" y="1330961"/>
            <a:ext cx="8935720" cy="4328160"/>
          </a:xfrm>
        </p:spPr>
        <p:txBody>
          <a:bodyPr>
            <a:normAutofit fontScale="92500" lnSpcReduction="10000"/>
          </a:bodyPr>
          <a:lstStyle/>
          <a:p>
            <a:r>
              <a:rPr lang="cy-GB" noProof="0" dirty="0">
                <a:solidFill>
                  <a:srgbClr val="FF0000"/>
                </a:solidFill>
              </a:rPr>
              <a:t>Mae’r darn hwn wedi dadansoddi’n feirniadol weithredu cwricwlwm seiliedig ar chwarae. </a:t>
            </a:r>
            <a:r>
              <a:rPr lang="cy-GB" dirty="0">
                <a:solidFill>
                  <a:srgbClr val="00B0F0"/>
                </a:solidFill>
              </a:rPr>
              <a:t>Mae’r </a:t>
            </a:r>
            <a:r>
              <a:rPr lang="cy-GB" noProof="0" dirty="0">
                <a:solidFill>
                  <a:srgbClr val="00B0F0"/>
                </a:solidFill>
              </a:rPr>
              <a:t>sylfaen </a:t>
            </a:r>
            <a:r>
              <a:rPr lang="cy-GB" dirty="0">
                <a:solidFill>
                  <a:srgbClr val="00B0F0"/>
                </a:solidFill>
              </a:rPr>
              <a:t>dystiolaeth sy'n dangos pwysigrwydd cwricwlwm seiliedig ar chwarae wedi cael ei thrafod ac mae'r rhwystrau posibl i weithredu'r math hwn o ddiwygio'r cwricwlwm wedi'u dadansoddi. Mae'r canfyddiadau allweddol o ymdrechion blaenorol i ddiwygio wedi cael eu hadolygu gan amlygu pa wersi y gellid eu dysgu wrth weithredu diwygiad newydd i'r cwricwlwm yng Nghymru. </a:t>
            </a:r>
            <a:r>
              <a:rPr lang="cy-GB" dirty="0">
                <a:solidFill>
                  <a:srgbClr val="00B050"/>
                </a:solidFill>
              </a:rPr>
              <a:t>Un o'r negeseuon cyson drwy gydol y dystiolaeth ymchwil yw bod datblygiad proffesiynol y gweithlu yn allweddol er mwyn rhoi'r broses o ddiwygio'r cwricwlwm seiliedig ar chwarae ar waith yn llwyddiannus.</a:t>
            </a:r>
            <a:endParaRPr lang="cy-GB" noProof="0" dirty="0">
              <a:solidFill>
                <a:srgbClr val="00B050"/>
              </a:solidFill>
            </a:endParaRPr>
          </a:p>
        </p:txBody>
      </p:sp>
    </p:spTree>
    <p:extLst>
      <p:ext uri="{BB962C8B-B14F-4D97-AF65-F5344CB8AC3E}">
        <p14:creationId xmlns:p14="http://schemas.microsoft.com/office/powerpoint/2010/main" val="33981081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664" y="90490"/>
            <a:ext cx="7886700" cy="549274"/>
          </a:xfrm>
        </p:spPr>
        <p:txBody>
          <a:bodyPr>
            <a:normAutofit fontScale="90000"/>
          </a:bodyPr>
          <a:lstStyle/>
          <a:p>
            <a:r>
              <a:rPr lang="cy-GB" noProof="0" dirty="0"/>
              <a:t>I grynhoi</a:t>
            </a:r>
          </a:p>
        </p:txBody>
      </p:sp>
      <p:sp>
        <p:nvSpPr>
          <p:cNvPr id="3" name="Content Placeholder 2"/>
          <p:cNvSpPr>
            <a:spLocks noGrp="1"/>
          </p:cNvSpPr>
          <p:nvPr>
            <p:ph sz="half" idx="1"/>
          </p:nvPr>
        </p:nvSpPr>
        <p:spPr>
          <a:xfrm>
            <a:off x="96593" y="721217"/>
            <a:ext cx="8925058" cy="5009882"/>
          </a:xfrm>
        </p:spPr>
        <p:txBody>
          <a:bodyPr>
            <a:normAutofit fontScale="92500" lnSpcReduction="10000"/>
          </a:bodyPr>
          <a:lstStyle/>
          <a:p>
            <a:r>
              <a:rPr lang="cy-GB" noProof="0" dirty="0"/>
              <a:t>Cofiwch mai proses yw hon, dechreuwch gyda’r elfennau sylfaenol</a:t>
            </a:r>
          </a:p>
          <a:p>
            <a:pPr lvl="1"/>
            <a:r>
              <a:rPr lang="cy-GB" noProof="0" dirty="0"/>
              <a:t>Beth</a:t>
            </a:r>
          </a:p>
          <a:p>
            <a:pPr lvl="1"/>
            <a:r>
              <a:rPr lang="cy-GB" noProof="0" dirty="0"/>
              <a:t>Pwy ddywedodd</a:t>
            </a:r>
          </a:p>
          <a:p>
            <a:pPr lvl="1"/>
            <a:r>
              <a:rPr lang="cy-GB" noProof="0" dirty="0"/>
              <a:t>Beth yw ei arwyddocâd</a:t>
            </a:r>
          </a:p>
          <a:p>
            <a:pPr lvl="1"/>
            <a:r>
              <a:rPr lang="cy-GB" noProof="0" dirty="0"/>
              <a:t>A chofiwch y ‘llinyn aur’</a:t>
            </a:r>
          </a:p>
          <a:p>
            <a:r>
              <a:rPr lang="cy-GB" noProof="0" dirty="0"/>
              <a:t>Defnyddiwch adborth o’ch aseiniadau i nodi eich cryfderau a beth sydd angen i chi weithio arno nesaf</a:t>
            </a:r>
          </a:p>
          <a:p>
            <a:r>
              <a:rPr lang="cy-GB" noProof="0" dirty="0"/>
              <a:t>Nid ydym yn disgwyl i fyfyrwyr lefel 4 fod yn beirniadu ac yn </a:t>
            </a:r>
            <a:r>
              <a:rPr lang="cy-GB" dirty="0"/>
              <a:t>dadansoddi’n fanwl – mae hyn yn rhywbeth y byddwn yn eich arwain tuag ato wrth ichi symud ymlaen yn eich astudiaethau</a:t>
            </a:r>
            <a:endParaRPr lang="cy-GB" noProof="0" dirty="0"/>
          </a:p>
          <a:p>
            <a:r>
              <a:rPr lang="cy-GB" noProof="0" dirty="0"/>
              <a:t>Byddwn yn eich cynorthwyo i ddatblygu’r sgiliau hyn ar hyd eich gradd trwy ddarlithoedd, adborth ar aseiniadau ac arweiniad</a:t>
            </a:r>
          </a:p>
        </p:txBody>
      </p:sp>
    </p:spTree>
    <p:extLst>
      <p:ext uri="{BB962C8B-B14F-4D97-AF65-F5344CB8AC3E}">
        <p14:creationId xmlns:p14="http://schemas.microsoft.com/office/powerpoint/2010/main" val="7827143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1248</TotalTime>
  <Words>3868</Words>
  <Application>Microsoft Office PowerPoint</Application>
  <PresentationFormat>On-screen Show (4:3)</PresentationFormat>
  <Paragraphs>167</Paragraphs>
  <Slides>33</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Calibri Light</vt:lpstr>
      <vt:lpstr>Office Theme</vt:lpstr>
      <vt:lpstr>PowerPoint Presentation</vt:lpstr>
      <vt:lpstr>PowerPoint Presentation</vt:lpstr>
      <vt:lpstr>Strwythuro eich gwaith</vt:lpstr>
      <vt:lpstr>Beth mae angen i mi ei gynnwys</vt:lpstr>
      <vt:lpstr>Rhannu’r cwestiwn yn elfennau llai</vt:lpstr>
      <vt:lpstr>Cyflwyniad – Beth i’w gynnwys</vt:lpstr>
      <vt:lpstr>Cyflwyniad enghreifftiol</vt:lpstr>
      <vt:lpstr>Cyflwyniad enghreifftiol</vt:lpstr>
      <vt:lpstr>Paragraffau’r Prif Gorff</vt:lpstr>
      <vt:lpstr>Beth?</vt:lpstr>
      <vt:lpstr>Pwy ddywedodd?</vt:lpstr>
      <vt:lpstr>Beth yw ei arwyddocâd?</vt:lpstr>
      <vt:lpstr>Enghraifft paragraff llawn – beth, pwy ddywedodd a beth yw ei arwyddocâd.</vt:lpstr>
      <vt:lpstr>Cyflwyno synthesis a beirniadaeth</vt:lpstr>
      <vt:lpstr>Synthesis 1</vt:lpstr>
      <vt:lpstr>Synthesis 2</vt:lpstr>
      <vt:lpstr>Dadansoddi cynyddol
</vt:lpstr>
      <vt:lpstr>Dadansoddwch yn feirniadol weithredu cwricwla blynyddoedd cynnar seiliedig ar chwarae gan gyfeirio at dystiolaeth ac adroddiadau ymchwil gwerthusol </vt:lpstr>
      <vt:lpstr>Dadansoddi tystiolaeth yn gynyddol</vt:lpstr>
      <vt:lpstr>Ymestyn y drafodaeth ymhellach</vt:lpstr>
      <vt:lpstr>Beirniadaeth</vt:lpstr>
      <vt:lpstr>Y geiriau hud…</vt:lpstr>
      <vt:lpstr>Ystyriaethau ynghylch beirniadaeth</vt:lpstr>
      <vt:lpstr>Ychwanegu beirniadaeth</vt:lpstr>
      <vt:lpstr>Felly gallai beirniadaeth yn gysylltiedig â phwnc edrych fel hyn..</vt:lpstr>
      <vt:lpstr>PowerPoint Presentation</vt:lpstr>
      <vt:lpstr>Gallwn hefyd ychwanegu beirniadaeth at yr ail enghraifft</vt:lpstr>
      <vt:lpstr>Enghraifft 2 gyda beirniadaeth</vt:lpstr>
      <vt:lpstr>PowerPoint Presentation</vt:lpstr>
      <vt:lpstr>Fodd bynnag…dewisiadau eraill</vt:lpstr>
      <vt:lpstr>Y Casgliad</vt:lpstr>
      <vt:lpstr>Casgliad Enghreifftiol</vt:lpstr>
      <vt:lpstr>I grynhoi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Gwyneth Davies</cp:lastModifiedBy>
  <cp:revision>190</cp:revision>
  <dcterms:created xsi:type="dcterms:W3CDTF">2017-02-08T11:33:06Z</dcterms:created>
  <dcterms:modified xsi:type="dcterms:W3CDTF">2020-07-01T15:05:32Z</dcterms:modified>
</cp:coreProperties>
</file>