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6"/>
  </p:notesMasterIdLst>
  <p:sldIdLst>
    <p:sldId id="258" r:id="rId5"/>
    <p:sldId id="257" r:id="rId6"/>
    <p:sldId id="476" r:id="rId7"/>
    <p:sldId id="375" r:id="rId8"/>
    <p:sldId id="511" r:id="rId9"/>
    <p:sldId id="432" r:id="rId10"/>
    <p:sldId id="265" r:id="rId11"/>
    <p:sldId id="266" r:id="rId12"/>
    <p:sldId id="358" r:id="rId13"/>
    <p:sldId id="467" r:id="rId14"/>
    <p:sldId id="468" r:id="rId15"/>
    <p:sldId id="469" r:id="rId16"/>
    <p:sldId id="336" r:id="rId17"/>
    <p:sldId id="433" r:id="rId18"/>
    <p:sldId id="438" r:id="rId19"/>
    <p:sldId id="437" r:id="rId20"/>
    <p:sldId id="354" r:id="rId21"/>
    <p:sldId id="362" r:id="rId22"/>
    <p:sldId id="330" r:id="rId23"/>
    <p:sldId id="363" r:id="rId24"/>
    <p:sldId id="421" r:id="rId25"/>
    <p:sldId id="439" r:id="rId26"/>
    <p:sldId id="284" r:id="rId27"/>
    <p:sldId id="470" r:id="rId28"/>
    <p:sldId id="478" r:id="rId29"/>
    <p:sldId id="510" r:id="rId30"/>
    <p:sldId id="393" r:id="rId31"/>
    <p:sldId id="475" r:id="rId32"/>
    <p:sldId id="394" r:id="rId33"/>
    <p:sldId id="477" r:id="rId34"/>
    <p:sldId id="474" r:id="rId35"/>
    <p:sldId id="395" r:id="rId36"/>
    <p:sldId id="343" r:id="rId37"/>
    <p:sldId id="357" r:id="rId38"/>
    <p:sldId id="326" r:id="rId39"/>
    <p:sldId id="371" r:id="rId40"/>
    <p:sldId id="436" r:id="rId41"/>
    <p:sldId id="418" r:id="rId42"/>
    <p:sldId id="518" r:id="rId43"/>
    <p:sldId id="259" r:id="rId44"/>
    <p:sldId id="260" r:id="rId45"/>
  </p:sldIdLst>
  <p:sldSz cx="12192000" cy="6858000"/>
  <p:notesSz cx="6858000" cy="9144000"/>
  <p:custDataLst>
    <p:tags r:id="rId4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F0F0"/>
    <a:srgbClr val="607E8C"/>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05C4D9-960B-4909-94FA-0F7674248B41}" v="3" dt="2024-09-26T12:13:52.6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p:cViewPr varScale="1">
        <p:scale>
          <a:sx n="121" d="100"/>
          <a:sy n="121" d="100"/>
        </p:scale>
        <p:origin x="744" y="176"/>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gs" Target="tags/tag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3_1" csCatId="accent3" phldr="1"/>
      <dgm:spPr/>
      <dgm:t>
        <a:bodyPr/>
        <a:lstStyle/>
        <a:p>
          <a:endParaRPr lang="en-GB"/>
        </a:p>
      </dgm:t>
    </dgm:pt>
    <dgm:pt modelId="{80796817-207E-42E9-BDF3-0E1BA2E2E3C7}">
      <dgm:prSet phldrT="[Text]"/>
      <dgm:spPr/>
      <dgm:t>
        <a:bodyPr/>
        <a:lstStyle/>
        <a:p>
          <a:r>
            <a:rPr lang="en-GB" dirty="0"/>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dgm:spPr/>
      <dgm:t>
        <a:bodyPr/>
        <a:lstStyle/>
        <a:p>
          <a:r>
            <a:rPr lang="en-GB" dirty="0"/>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dgm:spPr/>
      <dgm:t>
        <a:bodyPr/>
        <a:lstStyle/>
        <a:p>
          <a:r>
            <a:rPr lang="en-GB" dirty="0"/>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dgm:spPr/>
      <dgm:t>
        <a:bodyPr/>
        <a:lstStyle/>
        <a:p>
          <a:r>
            <a:rPr lang="en-GB" dirty="0"/>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9ECE8D-4792-4EEF-B294-B6F788482E2C}" type="doc">
      <dgm:prSet loTypeId="urn:microsoft.com/office/officeart/2009/3/layout/SubStepProcess" loCatId="process" qsTypeId="urn:microsoft.com/office/officeart/2005/8/quickstyle/simple2" qsCatId="simple" csTypeId="urn:microsoft.com/office/officeart/2005/8/colors/accent3_1" csCatId="accent3" phldr="1"/>
      <dgm:spPr/>
      <dgm:t>
        <a:bodyPr/>
        <a:lstStyle/>
        <a:p>
          <a:endParaRPr lang="en-GB"/>
        </a:p>
      </dgm:t>
    </dgm:pt>
    <dgm:pt modelId="{8A258F8A-D880-4653-9CEF-1C1B3432D47C}">
      <dgm:prSet phldrT="[Text]"/>
      <dgm:spPr/>
      <dgm:t>
        <a:bodyPr/>
        <a:lstStyle/>
        <a:p>
          <a:r>
            <a:rPr lang="en-GB" dirty="0"/>
            <a:t>Books &amp;</a:t>
          </a:r>
        </a:p>
        <a:p>
          <a:r>
            <a:rPr lang="en-GB" dirty="0"/>
            <a:t>Ebooks</a:t>
          </a:r>
        </a:p>
      </dgm:t>
    </dgm:pt>
    <dgm:pt modelId="{CDA9629F-2E9C-49A8-A484-97E5C63A3276}" type="parTrans" cxnId="{92BD2A97-1754-4822-9439-847162E6EF3F}">
      <dgm:prSet/>
      <dgm:spPr/>
      <dgm:t>
        <a:bodyPr/>
        <a:lstStyle/>
        <a:p>
          <a:endParaRPr lang="en-GB"/>
        </a:p>
      </dgm:t>
    </dgm:pt>
    <dgm:pt modelId="{23D807B9-FB37-4BBB-BFCF-CEF8F68EDBF5}" type="sibTrans" cxnId="{92BD2A97-1754-4822-9439-847162E6EF3F}">
      <dgm:prSet/>
      <dgm:spPr/>
      <dgm:t>
        <a:bodyPr/>
        <a:lstStyle/>
        <a:p>
          <a:endParaRPr lang="en-GB"/>
        </a:p>
      </dgm:t>
    </dgm:pt>
    <dgm:pt modelId="{7A0E852D-4AB9-4380-9DD9-05FFFCE3852D}">
      <dgm:prSet phldrT="[Text]"/>
      <dgm:spPr/>
      <dgm:t>
        <a:bodyPr/>
        <a:lstStyle/>
        <a:p>
          <a:r>
            <a:rPr lang="en-GB" dirty="0"/>
            <a:t>Peer reviewed Journals</a:t>
          </a:r>
        </a:p>
      </dgm:t>
    </dgm:pt>
    <dgm:pt modelId="{8C3B89FA-3C78-41A3-A784-F3A6685CE4AF}" type="parTrans" cxnId="{EDAB9CEB-17CC-4506-8077-D19B2114B987}">
      <dgm:prSet/>
      <dgm:spPr/>
      <dgm:t>
        <a:bodyPr/>
        <a:lstStyle/>
        <a:p>
          <a:endParaRPr lang="en-GB"/>
        </a:p>
      </dgm:t>
    </dgm:pt>
    <dgm:pt modelId="{21121EA1-4DA2-4A1D-A997-5BF55583D9E7}" type="sibTrans" cxnId="{EDAB9CEB-17CC-4506-8077-D19B2114B987}">
      <dgm:prSet/>
      <dgm:spPr/>
      <dgm:t>
        <a:bodyPr/>
        <a:lstStyle/>
        <a:p>
          <a:endParaRPr lang="en-GB"/>
        </a:p>
      </dgm:t>
    </dgm:pt>
    <dgm:pt modelId="{0B900B15-EF89-4FF1-A032-FD679E195D85}">
      <dgm:prSet phldrT="[Text]"/>
      <dgm:spPr/>
      <dgm:t>
        <a:bodyPr/>
        <a:lstStyle/>
        <a:p>
          <a:r>
            <a:rPr lang="en-GB" dirty="0"/>
            <a:t>Specialist Databases</a:t>
          </a:r>
        </a:p>
      </dgm:t>
    </dgm:pt>
    <dgm:pt modelId="{580E5D49-D26F-4492-BDB7-4A4BC053BB52}" type="parTrans" cxnId="{40347ADD-D780-4737-BFA4-4DE04FB49181}">
      <dgm:prSet/>
      <dgm:spPr/>
      <dgm:t>
        <a:bodyPr/>
        <a:lstStyle/>
        <a:p>
          <a:endParaRPr lang="en-GB"/>
        </a:p>
      </dgm:t>
    </dgm:pt>
    <dgm:pt modelId="{D08DCC46-9E8C-4144-A2FD-4328BC7E943E}" type="sibTrans" cxnId="{40347ADD-D780-4737-BFA4-4DE04FB49181}">
      <dgm:prSet/>
      <dgm:spPr/>
      <dgm:t>
        <a:bodyPr/>
        <a:lstStyle/>
        <a:p>
          <a:endParaRPr lang="en-GB"/>
        </a:p>
      </dgm:t>
    </dgm:pt>
    <dgm:pt modelId="{246D93B6-CFE7-435A-B47F-3B32A5C69F88}">
      <dgm:prSet/>
      <dgm:spPr/>
      <dgm:t>
        <a:bodyPr/>
        <a:lstStyle/>
        <a:p>
          <a:r>
            <a:rPr lang="en-GB" dirty="0"/>
            <a:t>Film, TV, &amp; Video</a:t>
          </a:r>
        </a:p>
      </dgm:t>
    </dgm:pt>
    <dgm:pt modelId="{686F09D7-64B4-420F-A352-B22E66927D8C}" type="parTrans" cxnId="{C6EEE4AF-6B71-4272-B37B-AA61F7F16564}">
      <dgm:prSet/>
      <dgm:spPr/>
      <dgm:t>
        <a:bodyPr/>
        <a:lstStyle/>
        <a:p>
          <a:endParaRPr lang="en-GB"/>
        </a:p>
      </dgm:t>
    </dgm:pt>
    <dgm:pt modelId="{EAFE3990-C2FF-4040-9696-4D5CB08734E9}" type="sibTrans" cxnId="{C6EEE4AF-6B71-4272-B37B-AA61F7F16564}">
      <dgm:prSet/>
      <dgm:spPr/>
      <dgm:t>
        <a:bodyPr/>
        <a:lstStyle/>
        <a:p>
          <a:endParaRPr lang="en-GB"/>
        </a:p>
      </dgm:t>
    </dgm:pt>
    <dgm:pt modelId="{24D9EAD6-D0DC-4E57-9581-C341FD2E2979}">
      <dgm:prSet/>
      <dgm:spPr/>
      <dgm:t>
        <a:bodyPr/>
        <a:lstStyle/>
        <a:p>
          <a:r>
            <a:rPr lang="en-GB" dirty="0"/>
            <a:t>Copyright cleared Images</a:t>
          </a:r>
        </a:p>
      </dgm:t>
    </dgm:pt>
    <dgm:pt modelId="{2332B7B2-57C3-41E5-B18A-8E50F5DB68EB}" type="parTrans" cxnId="{FE9384FC-676D-41CF-AD2B-AFB034E8F5C6}">
      <dgm:prSet/>
      <dgm:spPr/>
      <dgm:t>
        <a:bodyPr/>
        <a:lstStyle/>
        <a:p>
          <a:endParaRPr lang="en-GB"/>
        </a:p>
      </dgm:t>
    </dgm:pt>
    <dgm:pt modelId="{B88890E0-C516-4AED-B096-3DCE5DE8CA9C}" type="sibTrans" cxnId="{FE9384FC-676D-41CF-AD2B-AFB034E8F5C6}">
      <dgm:prSet/>
      <dgm:spPr/>
      <dgm:t>
        <a:bodyPr/>
        <a:lstStyle/>
        <a:p>
          <a:endParaRPr lang="en-GB"/>
        </a:p>
      </dgm:t>
    </dgm:pt>
    <dgm:pt modelId="{C263A446-4616-4FF7-B382-B4C7CC248AA2}">
      <dgm:prSet/>
      <dgm:spPr/>
      <dgm:t>
        <a:bodyPr/>
        <a:lstStyle/>
        <a:p>
          <a:r>
            <a:rPr lang="en-GB" dirty="0"/>
            <a:t>Open Access material</a:t>
          </a:r>
        </a:p>
      </dgm:t>
    </dgm:pt>
    <dgm:pt modelId="{08A4A35D-72E8-4141-AF48-08A755A52EDD}" type="parTrans" cxnId="{BA334EA0-C687-440A-9314-352A406B1484}">
      <dgm:prSet/>
      <dgm:spPr/>
      <dgm:t>
        <a:bodyPr/>
        <a:lstStyle/>
        <a:p>
          <a:endParaRPr lang="en-GB"/>
        </a:p>
      </dgm:t>
    </dgm:pt>
    <dgm:pt modelId="{6B1A77FC-5F7D-453E-B242-4FB3C3241BC0}" type="sibTrans" cxnId="{BA334EA0-C687-440A-9314-352A406B1484}">
      <dgm:prSet/>
      <dgm:spPr/>
      <dgm:t>
        <a:bodyPr/>
        <a:lstStyle/>
        <a:p>
          <a:endParaRPr lang="en-GB"/>
        </a:p>
      </dgm:t>
    </dgm:pt>
    <dgm:pt modelId="{527C241E-02FC-4AD0-9120-A08B240F6FE5}" type="pres">
      <dgm:prSet presAssocID="{4D9ECE8D-4792-4EEF-B294-B6F788482E2C}" presName="Name0" presStyleCnt="0">
        <dgm:presLayoutVars>
          <dgm:chMax val="7"/>
          <dgm:dir/>
          <dgm:animOne val="branch"/>
        </dgm:presLayoutVars>
      </dgm:prSet>
      <dgm:spPr/>
    </dgm:pt>
    <dgm:pt modelId="{B567F842-FBB9-4CDE-84CF-410FB160243E}" type="pres">
      <dgm:prSet presAssocID="{8A258F8A-D880-4653-9CEF-1C1B3432D47C}" presName="parTx1" presStyleLbl="node1" presStyleIdx="0" presStyleCnt="6"/>
      <dgm:spPr/>
    </dgm:pt>
    <dgm:pt modelId="{A96B0F53-E589-409F-BDF5-29B4407ABD0F}" type="pres">
      <dgm:prSet presAssocID="{7A0E852D-4AB9-4380-9DD9-05FFFCE3852D}" presName="parTx2" presStyleLbl="node1" presStyleIdx="1" presStyleCnt="6"/>
      <dgm:spPr/>
    </dgm:pt>
    <dgm:pt modelId="{7A1329A3-40D4-4C2B-9DC7-A56688BC2B68}" type="pres">
      <dgm:prSet presAssocID="{0B900B15-EF89-4FF1-A032-FD679E195D85}" presName="parTx3" presStyleLbl="node1" presStyleIdx="2" presStyleCnt="6"/>
      <dgm:spPr/>
    </dgm:pt>
    <dgm:pt modelId="{0F99F438-F4D8-4F2F-B39A-77170A582CA8}" type="pres">
      <dgm:prSet presAssocID="{246D93B6-CFE7-435A-B47F-3B32A5C69F88}" presName="parTx4" presStyleLbl="node1" presStyleIdx="3" presStyleCnt="6"/>
      <dgm:spPr/>
    </dgm:pt>
    <dgm:pt modelId="{BED6E1B4-1979-46FA-877F-7187985942DD}" type="pres">
      <dgm:prSet presAssocID="{24D9EAD6-D0DC-4E57-9581-C341FD2E2979}" presName="parTx5" presStyleLbl="node1" presStyleIdx="4" presStyleCnt="6"/>
      <dgm:spPr/>
    </dgm:pt>
    <dgm:pt modelId="{1B150005-B840-4265-BCE9-E0D3124C7D61}" type="pres">
      <dgm:prSet presAssocID="{C263A446-4616-4FF7-B382-B4C7CC248AA2}" presName="parTx6" presStyleLbl="node1" presStyleIdx="5" presStyleCnt="6"/>
      <dgm:spPr/>
    </dgm:pt>
  </dgm:ptLst>
  <dgm:cxnLst>
    <dgm:cxn modelId="{B7A74408-C992-4BF5-9641-535B113390CC}" type="presOf" srcId="{8A258F8A-D880-4653-9CEF-1C1B3432D47C}" destId="{B567F842-FBB9-4CDE-84CF-410FB160243E}" srcOrd="0" destOrd="0" presId="urn:microsoft.com/office/officeart/2009/3/layout/SubStepProcess"/>
    <dgm:cxn modelId="{DA7A0954-E1E0-4B8B-B949-29D892FBCB33}" type="presOf" srcId="{246D93B6-CFE7-435A-B47F-3B32A5C69F88}" destId="{0F99F438-F4D8-4F2F-B39A-77170A582CA8}" srcOrd="0" destOrd="0" presId="urn:microsoft.com/office/officeart/2009/3/layout/SubStepProcess"/>
    <dgm:cxn modelId="{8E6C8A7E-59D2-4C8A-B187-93EBFA733845}" type="presOf" srcId="{4D9ECE8D-4792-4EEF-B294-B6F788482E2C}" destId="{527C241E-02FC-4AD0-9120-A08B240F6FE5}" srcOrd="0" destOrd="0" presId="urn:microsoft.com/office/officeart/2009/3/layout/SubStepProcess"/>
    <dgm:cxn modelId="{24C0927F-44B9-49A3-94DD-97985B063BAF}" type="presOf" srcId="{C263A446-4616-4FF7-B382-B4C7CC248AA2}" destId="{1B150005-B840-4265-BCE9-E0D3124C7D61}" srcOrd="0" destOrd="0" presId="urn:microsoft.com/office/officeart/2009/3/layout/SubStepProcess"/>
    <dgm:cxn modelId="{92BD2A97-1754-4822-9439-847162E6EF3F}" srcId="{4D9ECE8D-4792-4EEF-B294-B6F788482E2C}" destId="{8A258F8A-D880-4653-9CEF-1C1B3432D47C}" srcOrd="0" destOrd="0" parTransId="{CDA9629F-2E9C-49A8-A484-97E5C63A3276}" sibTransId="{23D807B9-FB37-4BBB-BFCF-CEF8F68EDBF5}"/>
    <dgm:cxn modelId="{BA334EA0-C687-440A-9314-352A406B1484}" srcId="{4D9ECE8D-4792-4EEF-B294-B6F788482E2C}" destId="{C263A446-4616-4FF7-B382-B4C7CC248AA2}" srcOrd="5" destOrd="0" parTransId="{08A4A35D-72E8-4141-AF48-08A755A52EDD}" sibTransId="{6B1A77FC-5F7D-453E-B242-4FB3C3241BC0}"/>
    <dgm:cxn modelId="{850948A5-698C-49C1-9C42-E714F4260D2F}" type="presOf" srcId="{0B900B15-EF89-4FF1-A032-FD679E195D85}" destId="{7A1329A3-40D4-4C2B-9DC7-A56688BC2B68}" srcOrd="0" destOrd="0" presId="urn:microsoft.com/office/officeart/2009/3/layout/SubStepProcess"/>
    <dgm:cxn modelId="{C6EEE4AF-6B71-4272-B37B-AA61F7F16564}" srcId="{4D9ECE8D-4792-4EEF-B294-B6F788482E2C}" destId="{246D93B6-CFE7-435A-B47F-3B32A5C69F88}" srcOrd="3" destOrd="0" parTransId="{686F09D7-64B4-420F-A352-B22E66927D8C}" sibTransId="{EAFE3990-C2FF-4040-9696-4D5CB08734E9}"/>
    <dgm:cxn modelId="{C9C7AFCB-6DB0-47A8-8501-0AA15A9EB22F}" type="presOf" srcId="{7A0E852D-4AB9-4380-9DD9-05FFFCE3852D}" destId="{A96B0F53-E589-409F-BDF5-29B4407ABD0F}" srcOrd="0" destOrd="0" presId="urn:microsoft.com/office/officeart/2009/3/layout/SubStepProcess"/>
    <dgm:cxn modelId="{40347ADD-D780-4737-BFA4-4DE04FB49181}" srcId="{4D9ECE8D-4792-4EEF-B294-B6F788482E2C}" destId="{0B900B15-EF89-4FF1-A032-FD679E195D85}" srcOrd="2" destOrd="0" parTransId="{580E5D49-D26F-4492-BDB7-4A4BC053BB52}" sibTransId="{D08DCC46-9E8C-4144-A2FD-4328BC7E943E}"/>
    <dgm:cxn modelId="{EDAB9CEB-17CC-4506-8077-D19B2114B987}" srcId="{4D9ECE8D-4792-4EEF-B294-B6F788482E2C}" destId="{7A0E852D-4AB9-4380-9DD9-05FFFCE3852D}" srcOrd="1" destOrd="0" parTransId="{8C3B89FA-3C78-41A3-A784-F3A6685CE4AF}" sibTransId="{21121EA1-4DA2-4A1D-A997-5BF55583D9E7}"/>
    <dgm:cxn modelId="{718046F6-0930-418A-98B0-E711D2258D1B}" type="presOf" srcId="{24D9EAD6-D0DC-4E57-9581-C341FD2E2979}" destId="{BED6E1B4-1979-46FA-877F-7187985942DD}" srcOrd="0" destOrd="0" presId="urn:microsoft.com/office/officeart/2009/3/layout/SubStepProcess"/>
    <dgm:cxn modelId="{FE9384FC-676D-41CF-AD2B-AFB034E8F5C6}" srcId="{4D9ECE8D-4792-4EEF-B294-B6F788482E2C}" destId="{24D9EAD6-D0DC-4E57-9581-C341FD2E2979}" srcOrd="4" destOrd="0" parTransId="{2332B7B2-57C3-41E5-B18A-8E50F5DB68EB}" sibTransId="{B88890E0-C516-4AED-B096-3DCE5DE8CA9C}"/>
    <dgm:cxn modelId="{B2495B39-3AAC-4F4B-A7AF-FC25E873EBA3}" type="presParOf" srcId="{527C241E-02FC-4AD0-9120-A08B240F6FE5}" destId="{B567F842-FBB9-4CDE-84CF-410FB160243E}" srcOrd="0" destOrd="0" presId="urn:microsoft.com/office/officeart/2009/3/layout/SubStepProcess"/>
    <dgm:cxn modelId="{92D956C2-644C-4568-B259-F3734763B3D8}" type="presParOf" srcId="{527C241E-02FC-4AD0-9120-A08B240F6FE5}" destId="{A96B0F53-E589-409F-BDF5-29B4407ABD0F}" srcOrd="1" destOrd="0" presId="urn:microsoft.com/office/officeart/2009/3/layout/SubStepProcess"/>
    <dgm:cxn modelId="{AC9C9C3F-E7F8-4B94-A867-25080E0C1004}" type="presParOf" srcId="{527C241E-02FC-4AD0-9120-A08B240F6FE5}" destId="{7A1329A3-40D4-4C2B-9DC7-A56688BC2B68}" srcOrd="2" destOrd="0" presId="urn:microsoft.com/office/officeart/2009/3/layout/SubStepProcess"/>
    <dgm:cxn modelId="{053C7958-C89B-44C6-8C95-E1EC9803A040}" type="presParOf" srcId="{527C241E-02FC-4AD0-9120-A08B240F6FE5}" destId="{0F99F438-F4D8-4F2F-B39A-77170A582CA8}" srcOrd="3" destOrd="0" presId="urn:microsoft.com/office/officeart/2009/3/layout/SubStepProcess"/>
    <dgm:cxn modelId="{420231C4-0BD1-4352-9CD9-49D14A865B70}" type="presParOf" srcId="{527C241E-02FC-4AD0-9120-A08B240F6FE5}" destId="{BED6E1B4-1979-46FA-877F-7187985942DD}" srcOrd="4" destOrd="0" presId="urn:microsoft.com/office/officeart/2009/3/layout/SubStepProcess"/>
    <dgm:cxn modelId="{78E84867-F223-4E13-A609-159395DE29A5}" type="presParOf" srcId="{527C241E-02FC-4AD0-9120-A08B240F6FE5}" destId="{1B150005-B840-4265-BCE9-E0D3124C7D61}" srcOrd="5" destOrd="0" presId="urn:microsoft.com/office/officeart/2009/3/layout/SubSte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9F0BF33-82D8-4769-8C41-C742F0A7D9F4}" type="doc">
      <dgm:prSet loTypeId="urn:microsoft.com/office/officeart/2005/8/layout/process4" loCatId="process" qsTypeId="urn:microsoft.com/office/officeart/2005/8/quickstyle/3d3" qsCatId="3D" csTypeId="urn:microsoft.com/office/officeart/2005/8/colors/accent3_1" csCatId="accent3" phldr="1"/>
      <dgm:spPr/>
      <dgm:t>
        <a:bodyPr/>
        <a:lstStyle/>
        <a:p>
          <a:endParaRPr lang="en-US"/>
        </a:p>
      </dgm:t>
    </dgm:pt>
    <dgm:pt modelId="{53F38D18-6DAF-4B55-A549-1376BF2108CA}">
      <dgm:prSet custT="1"/>
      <dgm:spPr/>
      <dgm:t>
        <a:bodyPr/>
        <a:lstStyle/>
        <a:p>
          <a:r>
            <a:rPr lang="en-GB" sz="2400" b="1" dirty="0"/>
            <a:t>Search all resources at once.</a:t>
          </a:r>
          <a:endParaRPr lang="en-US" sz="2400" b="1" dirty="0"/>
        </a:p>
      </dgm:t>
    </dgm:pt>
    <dgm:pt modelId="{ABF34E9E-C9D0-4640-B8D2-22324C54B1F9}" type="parTrans" cxnId="{19E5FB9D-CA10-4532-8E9C-F0095A4B4459}">
      <dgm:prSet/>
      <dgm:spPr/>
      <dgm:t>
        <a:bodyPr/>
        <a:lstStyle/>
        <a:p>
          <a:endParaRPr lang="en-US"/>
        </a:p>
      </dgm:t>
    </dgm:pt>
    <dgm:pt modelId="{C6DD76BC-05E8-4270-9E6E-E7D7B6E54A7C}" type="sibTrans" cxnId="{19E5FB9D-CA10-4532-8E9C-F0095A4B4459}">
      <dgm:prSet/>
      <dgm:spPr/>
      <dgm:t>
        <a:bodyPr/>
        <a:lstStyle/>
        <a:p>
          <a:endParaRPr lang="en-US"/>
        </a:p>
      </dgm:t>
    </dgm:pt>
    <dgm:pt modelId="{AFE09AF0-8B6E-4B4C-9DE8-F3267593A5E1}">
      <dgm:prSet custT="1"/>
      <dgm:spPr/>
      <dgm:t>
        <a:bodyPr/>
        <a:lstStyle/>
        <a:p>
          <a:r>
            <a:rPr lang="en-GB" sz="2400" b="1" dirty="0"/>
            <a:t>Sign in to use all the tools and features.</a:t>
          </a:r>
          <a:endParaRPr lang="en-US" sz="2400" b="1" dirty="0"/>
        </a:p>
      </dgm:t>
    </dgm:pt>
    <dgm:pt modelId="{7F6905AA-3CC2-42C2-B96B-2717062C3235}" type="parTrans" cxnId="{6C8D4FA4-DEEA-46E0-9C16-36A16BEAAB95}">
      <dgm:prSet/>
      <dgm:spPr/>
      <dgm:t>
        <a:bodyPr/>
        <a:lstStyle/>
        <a:p>
          <a:endParaRPr lang="en-US"/>
        </a:p>
      </dgm:t>
    </dgm:pt>
    <dgm:pt modelId="{900C31BE-7F47-4D76-AB40-724106C81888}" type="sibTrans" cxnId="{6C8D4FA4-DEEA-46E0-9C16-36A16BEAAB95}">
      <dgm:prSet/>
      <dgm:spPr/>
      <dgm:t>
        <a:bodyPr/>
        <a:lstStyle/>
        <a:p>
          <a:endParaRPr lang="en-US"/>
        </a:p>
      </dgm:t>
    </dgm:pt>
    <dgm:pt modelId="{234247F6-115C-46C6-BD29-7A7427B230E5}">
      <dgm:prSet custT="1"/>
      <dgm:spPr/>
      <dgm:t>
        <a:bodyPr/>
        <a:lstStyle/>
        <a:p>
          <a:r>
            <a:rPr lang="en-GB" sz="2400" b="1" dirty="0"/>
            <a:t>Use the filters to get the best results.</a:t>
          </a:r>
          <a:endParaRPr lang="en-US" sz="2400" b="1" dirty="0"/>
        </a:p>
      </dgm:t>
    </dgm:pt>
    <dgm:pt modelId="{3B780063-F52D-48C6-84D4-1C8D3B2AD252}" type="parTrans" cxnId="{29DA1F93-13EC-4B0E-B150-0BEDD5529E78}">
      <dgm:prSet/>
      <dgm:spPr/>
      <dgm:t>
        <a:bodyPr/>
        <a:lstStyle/>
        <a:p>
          <a:endParaRPr lang="en-US"/>
        </a:p>
      </dgm:t>
    </dgm:pt>
    <dgm:pt modelId="{6575B0B5-D4A6-4262-8CC3-962535262E94}" type="sibTrans" cxnId="{29DA1F93-13EC-4B0E-B150-0BEDD5529E78}">
      <dgm:prSet/>
      <dgm:spPr/>
      <dgm:t>
        <a:bodyPr/>
        <a:lstStyle/>
        <a:p>
          <a:endParaRPr lang="en-US"/>
        </a:p>
      </dgm:t>
    </dgm:pt>
    <dgm:pt modelId="{B1D72819-86DC-4792-9E6F-CAAC611638D0}">
      <dgm:prSet custT="1"/>
      <dgm:spPr/>
      <dgm:t>
        <a:bodyPr/>
        <a:lstStyle/>
        <a:p>
          <a:r>
            <a:rPr lang="en-US" sz="2400" b="1" dirty="0"/>
            <a:t>Save your favourite articles, books, or journals in your pinned resources.</a:t>
          </a:r>
        </a:p>
      </dgm:t>
    </dgm:pt>
    <dgm:pt modelId="{9513404E-74E8-4B85-97FA-CAAEFDF1241D}" type="parTrans" cxnId="{6497703F-F801-42EF-A21A-F3AA9F10AF2D}">
      <dgm:prSet/>
      <dgm:spPr/>
      <dgm:t>
        <a:bodyPr/>
        <a:lstStyle/>
        <a:p>
          <a:endParaRPr lang="en-US"/>
        </a:p>
      </dgm:t>
    </dgm:pt>
    <dgm:pt modelId="{65ED81E8-B1BA-4CDB-A694-A27B0EBA9E0A}" type="sibTrans" cxnId="{6497703F-F801-42EF-A21A-F3AA9F10AF2D}">
      <dgm:prSet/>
      <dgm:spPr/>
      <dgm:t>
        <a:bodyPr/>
        <a:lstStyle/>
        <a:p>
          <a:endParaRPr lang="en-US"/>
        </a:p>
      </dgm:t>
    </dgm:pt>
    <dgm:pt modelId="{251E1DD1-C85B-4C28-85A3-D898EE89F381}">
      <dgm:prSet custT="1"/>
      <dgm:spPr/>
      <dgm:t>
        <a:bodyPr/>
        <a:lstStyle/>
        <a:p>
          <a:r>
            <a:rPr lang="en-US" sz="2400" b="1" dirty="0"/>
            <a:t>Email books and articles to yourself.</a:t>
          </a:r>
        </a:p>
      </dgm:t>
    </dgm:pt>
    <dgm:pt modelId="{DAD89C7B-D5BB-4CB7-ADA8-CB3873C4126D}" type="parTrans" cxnId="{020B5394-02A7-406A-9A92-9DDFF3979D41}">
      <dgm:prSet/>
      <dgm:spPr/>
      <dgm:t>
        <a:bodyPr/>
        <a:lstStyle/>
        <a:p>
          <a:endParaRPr lang="en-US"/>
        </a:p>
      </dgm:t>
    </dgm:pt>
    <dgm:pt modelId="{4368D59C-01F0-4167-8B5C-7F504E21502E}" type="sibTrans" cxnId="{020B5394-02A7-406A-9A92-9DDFF3979D41}">
      <dgm:prSet/>
      <dgm:spPr/>
      <dgm:t>
        <a:bodyPr/>
        <a:lstStyle/>
        <a:p>
          <a:endParaRPr lang="en-US"/>
        </a:p>
      </dgm:t>
    </dgm:pt>
    <dgm:pt modelId="{0886C885-9CDD-452A-9722-490D2E27BA38}" type="pres">
      <dgm:prSet presAssocID="{F9F0BF33-82D8-4769-8C41-C742F0A7D9F4}" presName="Name0" presStyleCnt="0">
        <dgm:presLayoutVars>
          <dgm:dir/>
          <dgm:animLvl val="lvl"/>
          <dgm:resizeHandles val="exact"/>
        </dgm:presLayoutVars>
      </dgm:prSet>
      <dgm:spPr/>
    </dgm:pt>
    <dgm:pt modelId="{65AE1D46-ED3C-4BCD-97D2-AAAFE09EFE87}" type="pres">
      <dgm:prSet presAssocID="{251E1DD1-C85B-4C28-85A3-D898EE89F381}" presName="boxAndChildren" presStyleCnt="0"/>
      <dgm:spPr/>
    </dgm:pt>
    <dgm:pt modelId="{F1C729DE-BEEF-4E9D-8DF5-610DF7D69919}" type="pres">
      <dgm:prSet presAssocID="{251E1DD1-C85B-4C28-85A3-D898EE89F381}" presName="parentTextBox" presStyleLbl="node1" presStyleIdx="0" presStyleCnt="5"/>
      <dgm:spPr/>
    </dgm:pt>
    <dgm:pt modelId="{233A6FAE-E72B-4A7B-9284-8CF95E4F699E}" type="pres">
      <dgm:prSet presAssocID="{65ED81E8-B1BA-4CDB-A694-A27B0EBA9E0A}" presName="sp" presStyleCnt="0"/>
      <dgm:spPr/>
    </dgm:pt>
    <dgm:pt modelId="{5C8FA2AB-C8F5-4DFC-B957-77ABE0333CD5}" type="pres">
      <dgm:prSet presAssocID="{B1D72819-86DC-4792-9E6F-CAAC611638D0}" presName="arrowAndChildren" presStyleCnt="0"/>
      <dgm:spPr/>
    </dgm:pt>
    <dgm:pt modelId="{9FEB18C0-906F-4909-ADB4-066227967C54}" type="pres">
      <dgm:prSet presAssocID="{B1D72819-86DC-4792-9E6F-CAAC611638D0}" presName="parentTextArrow" presStyleLbl="node1" presStyleIdx="1" presStyleCnt="5"/>
      <dgm:spPr/>
    </dgm:pt>
    <dgm:pt modelId="{FFC95AB7-4453-45A2-AA7C-EAA074B52639}" type="pres">
      <dgm:prSet presAssocID="{6575B0B5-D4A6-4262-8CC3-962535262E94}" presName="sp" presStyleCnt="0"/>
      <dgm:spPr/>
    </dgm:pt>
    <dgm:pt modelId="{68E86C6E-CA02-4F14-99BF-B75436F89940}" type="pres">
      <dgm:prSet presAssocID="{234247F6-115C-46C6-BD29-7A7427B230E5}" presName="arrowAndChildren" presStyleCnt="0"/>
      <dgm:spPr/>
    </dgm:pt>
    <dgm:pt modelId="{385E0FF0-E183-42BA-98F9-F990664F6302}" type="pres">
      <dgm:prSet presAssocID="{234247F6-115C-46C6-BD29-7A7427B230E5}" presName="parentTextArrow" presStyleLbl="node1" presStyleIdx="2" presStyleCnt="5"/>
      <dgm:spPr/>
    </dgm:pt>
    <dgm:pt modelId="{134DCA1C-0D14-42D4-80A1-085E5DE12972}" type="pres">
      <dgm:prSet presAssocID="{900C31BE-7F47-4D76-AB40-724106C81888}" presName="sp" presStyleCnt="0"/>
      <dgm:spPr/>
    </dgm:pt>
    <dgm:pt modelId="{F2E6936F-A596-452B-9C83-E6C8ADA8AD78}" type="pres">
      <dgm:prSet presAssocID="{AFE09AF0-8B6E-4B4C-9DE8-F3267593A5E1}" presName="arrowAndChildren" presStyleCnt="0"/>
      <dgm:spPr/>
    </dgm:pt>
    <dgm:pt modelId="{2100C08E-91E5-431B-830D-5A94DCD80EDE}" type="pres">
      <dgm:prSet presAssocID="{AFE09AF0-8B6E-4B4C-9DE8-F3267593A5E1}" presName="parentTextArrow" presStyleLbl="node1" presStyleIdx="3" presStyleCnt="5"/>
      <dgm:spPr/>
    </dgm:pt>
    <dgm:pt modelId="{B6C64E8F-27EC-497F-82F0-DD908C5490D7}" type="pres">
      <dgm:prSet presAssocID="{C6DD76BC-05E8-4270-9E6E-E7D7B6E54A7C}" presName="sp" presStyleCnt="0"/>
      <dgm:spPr/>
    </dgm:pt>
    <dgm:pt modelId="{AD538C06-A40A-47C0-A9F8-D3BA969721F5}" type="pres">
      <dgm:prSet presAssocID="{53F38D18-6DAF-4B55-A549-1376BF2108CA}" presName="arrowAndChildren" presStyleCnt="0"/>
      <dgm:spPr/>
    </dgm:pt>
    <dgm:pt modelId="{0A03ED45-E5C1-4BE1-AA4C-BE049342332A}" type="pres">
      <dgm:prSet presAssocID="{53F38D18-6DAF-4B55-A549-1376BF2108CA}" presName="parentTextArrow" presStyleLbl="node1" presStyleIdx="4" presStyleCnt="5"/>
      <dgm:spPr/>
    </dgm:pt>
  </dgm:ptLst>
  <dgm:cxnLst>
    <dgm:cxn modelId="{EAB26619-EF72-4396-96F7-6A99EC0787AE}" type="presOf" srcId="{F9F0BF33-82D8-4769-8C41-C742F0A7D9F4}" destId="{0886C885-9CDD-452A-9722-490D2E27BA38}" srcOrd="0" destOrd="0" presId="urn:microsoft.com/office/officeart/2005/8/layout/process4"/>
    <dgm:cxn modelId="{4767AD31-CB24-497B-8213-301F851E3C42}" type="presOf" srcId="{B1D72819-86DC-4792-9E6F-CAAC611638D0}" destId="{9FEB18C0-906F-4909-ADB4-066227967C54}" srcOrd="0" destOrd="0" presId="urn:microsoft.com/office/officeart/2005/8/layout/process4"/>
    <dgm:cxn modelId="{6497703F-F801-42EF-A21A-F3AA9F10AF2D}" srcId="{F9F0BF33-82D8-4769-8C41-C742F0A7D9F4}" destId="{B1D72819-86DC-4792-9E6F-CAAC611638D0}" srcOrd="3" destOrd="0" parTransId="{9513404E-74E8-4B85-97FA-CAAEFDF1241D}" sibTransId="{65ED81E8-B1BA-4CDB-A694-A27B0EBA9E0A}"/>
    <dgm:cxn modelId="{0348FA56-42C5-4973-A0E7-76881666F4CB}" type="presOf" srcId="{251E1DD1-C85B-4C28-85A3-D898EE89F381}" destId="{F1C729DE-BEEF-4E9D-8DF5-610DF7D69919}" srcOrd="0" destOrd="0" presId="urn:microsoft.com/office/officeart/2005/8/layout/process4"/>
    <dgm:cxn modelId="{97FAD677-D90E-48B3-BC5F-EC383742499E}" type="presOf" srcId="{AFE09AF0-8B6E-4B4C-9DE8-F3267593A5E1}" destId="{2100C08E-91E5-431B-830D-5A94DCD80EDE}" srcOrd="0" destOrd="0" presId="urn:microsoft.com/office/officeart/2005/8/layout/process4"/>
    <dgm:cxn modelId="{DD332B8C-5B1C-4E0D-9E0A-F880793E9880}" type="presOf" srcId="{53F38D18-6DAF-4B55-A549-1376BF2108CA}" destId="{0A03ED45-E5C1-4BE1-AA4C-BE049342332A}" srcOrd="0" destOrd="0" presId="urn:microsoft.com/office/officeart/2005/8/layout/process4"/>
    <dgm:cxn modelId="{29DA1F93-13EC-4B0E-B150-0BEDD5529E78}" srcId="{F9F0BF33-82D8-4769-8C41-C742F0A7D9F4}" destId="{234247F6-115C-46C6-BD29-7A7427B230E5}" srcOrd="2" destOrd="0" parTransId="{3B780063-F52D-48C6-84D4-1C8D3B2AD252}" sibTransId="{6575B0B5-D4A6-4262-8CC3-962535262E94}"/>
    <dgm:cxn modelId="{020B5394-02A7-406A-9A92-9DDFF3979D41}" srcId="{F9F0BF33-82D8-4769-8C41-C742F0A7D9F4}" destId="{251E1DD1-C85B-4C28-85A3-D898EE89F381}" srcOrd="4" destOrd="0" parTransId="{DAD89C7B-D5BB-4CB7-ADA8-CB3873C4126D}" sibTransId="{4368D59C-01F0-4167-8B5C-7F504E21502E}"/>
    <dgm:cxn modelId="{19E5FB9D-CA10-4532-8E9C-F0095A4B4459}" srcId="{F9F0BF33-82D8-4769-8C41-C742F0A7D9F4}" destId="{53F38D18-6DAF-4B55-A549-1376BF2108CA}" srcOrd="0" destOrd="0" parTransId="{ABF34E9E-C9D0-4640-B8D2-22324C54B1F9}" sibTransId="{C6DD76BC-05E8-4270-9E6E-E7D7B6E54A7C}"/>
    <dgm:cxn modelId="{6C8D4FA4-DEEA-46E0-9C16-36A16BEAAB95}" srcId="{F9F0BF33-82D8-4769-8C41-C742F0A7D9F4}" destId="{AFE09AF0-8B6E-4B4C-9DE8-F3267593A5E1}" srcOrd="1" destOrd="0" parTransId="{7F6905AA-3CC2-42C2-B96B-2717062C3235}" sibTransId="{900C31BE-7F47-4D76-AB40-724106C81888}"/>
    <dgm:cxn modelId="{B0FBB9CA-6418-460A-8A3E-F6230514BEEE}" type="presOf" srcId="{234247F6-115C-46C6-BD29-7A7427B230E5}" destId="{385E0FF0-E183-42BA-98F9-F990664F6302}" srcOrd="0" destOrd="0" presId="urn:microsoft.com/office/officeart/2005/8/layout/process4"/>
    <dgm:cxn modelId="{A2635397-50FC-40A6-A4A0-60BA18D334BB}" type="presParOf" srcId="{0886C885-9CDD-452A-9722-490D2E27BA38}" destId="{65AE1D46-ED3C-4BCD-97D2-AAAFE09EFE87}" srcOrd="0" destOrd="0" presId="urn:microsoft.com/office/officeart/2005/8/layout/process4"/>
    <dgm:cxn modelId="{0EA7234A-6B51-433D-8D42-441A14A48BB9}" type="presParOf" srcId="{65AE1D46-ED3C-4BCD-97D2-AAAFE09EFE87}" destId="{F1C729DE-BEEF-4E9D-8DF5-610DF7D69919}" srcOrd="0" destOrd="0" presId="urn:microsoft.com/office/officeart/2005/8/layout/process4"/>
    <dgm:cxn modelId="{704F4560-46D9-4B48-8C24-3136BC0F8278}" type="presParOf" srcId="{0886C885-9CDD-452A-9722-490D2E27BA38}" destId="{233A6FAE-E72B-4A7B-9284-8CF95E4F699E}" srcOrd="1" destOrd="0" presId="urn:microsoft.com/office/officeart/2005/8/layout/process4"/>
    <dgm:cxn modelId="{E53CCDD6-339A-46FF-89A0-62B15E80EA56}" type="presParOf" srcId="{0886C885-9CDD-452A-9722-490D2E27BA38}" destId="{5C8FA2AB-C8F5-4DFC-B957-77ABE0333CD5}" srcOrd="2" destOrd="0" presId="urn:microsoft.com/office/officeart/2005/8/layout/process4"/>
    <dgm:cxn modelId="{798E036E-A64C-49DA-92DD-00023561998A}" type="presParOf" srcId="{5C8FA2AB-C8F5-4DFC-B957-77ABE0333CD5}" destId="{9FEB18C0-906F-4909-ADB4-066227967C54}" srcOrd="0" destOrd="0" presId="urn:microsoft.com/office/officeart/2005/8/layout/process4"/>
    <dgm:cxn modelId="{31870008-9B5B-4345-AC51-6A36B4DAE537}" type="presParOf" srcId="{0886C885-9CDD-452A-9722-490D2E27BA38}" destId="{FFC95AB7-4453-45A2-AA7C-EAA074B52639}" srcOrd="3" destOrd="0" presId="urn:microsoft.com/office/officeart/2005/8/layout/process4"/>
    <dgm:cxn modelId="{6E6DCF73-643E-43A3-AECA-4B52295B73A0}" type="presParOf" srcId="{0886C885-9CDD-452A-9722-490D2E27BA38}" destId="{68E86C6E-CA02-4F14-99BF-B75436F89940}" srcOrd="4" destOrd="0" presId="urn:microsoft.com/office/officeart/2005/8/layout/process4"/>
    <dgm:cxn modelId="{B0AC7254-7FC2-47CE-AB8C-01DBDB558047}" type="presParOf" srcId="{68E86C6E-CA02-4F14-99BF-B75436F89940}" destId="{385E0FF0-E183-42BA-98F9-F990664F6302}" srcOrd="0" destOrd="0" presId="urn:microsoft.com/office/officeart/2005/8/layout/process4"/>
    <dgm:cxn modelId="{23A44973-0E34-4ECA-B4A4-0245B42EB942}" type="presParOf" srcId="{0886C885-9CDD-452A-9722-490D2E27BA38}" destId="{134DCA1C-0D14-42D4-80A1-085E5DE12972}" srcOrd="5" destOrd="0" presId="urn:microsoft.com/office/officeart/2005/8/layout/process4"/>
    <dgm:cxn modelId="{00454282-0E00-4E50-A5CA-2ABD5AC4F291}" type="presParOf" srcId="{0886C885-9CDD-452A-9722-490D2E27BA38}" destId="{F2E6936F-A596-452B-9C83-E6C8ADA8AD78}" srcOrd="6" destOrd="0" presId="urn:microsoft.com/office/officeart/2005/8/layout/process4"/>
    <dgm:cxn modelId="{C8329E70-34BB-474F-B227-9544C3684DB4}" type="presParOf" srcId="{F2E6936F-A596-452B-9C83-E6C8ADA8AD78}" destId="{2100C08E-91E5-431B-830D-5A94DCD80EDE}" srcOrd="0" destOrd="0" presId="urn:microsoft.com/office/officeart/2005/8/layout/process4"/>
    <dgm:cxn modelId="{2F2C75C6-8602-48A7-BCB4-04E21455AC86}" type="presParOf" srcId="{0886C885-9CDD-452A-9722-490D2E27BA38}" destId="{B6C64E8F-27EC-497F-82F0-DD908C5490D7}" srcOrd="7" destOrd="0" presId="urn:microsoft.com/office/officeart/2005/8/layout/process4"/>
    <dgm:cxn modelId="{3C460043-E5B0-4FE8-BD28-88BB053FD1A6}" type="presParOf" srcId="{0886C885-9CDD-452A-9722-490D2E27BA38}" destId="{AD538C06-A40A-47C0-A9F8-D3BA969721F5}" srcOrd="8" destOrd="0" presId="urn:microsoft.com/office/officeart/2005/8/layout/process4"/>
    <dgm:cxn modelId="{6D2864DB-25FB-4469-B6CC-B734D32B24A1}" type="presParOf" srcId="{AD538C06-A40A-47C0-A9F8-D3BA969721F5}" destId="{0A03ED45-E5C1-4BE1-AA4C-BE049342332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E512466-AA93-48A9-A1EC-6EE7E1AF8387}" type="doc">
      <dgm:prSet loTypeId="urn:microsoft.com/office/officeart/2005/8/layout/vList2" loCatId="list" qsTypeId="urn:microsoft.com/office/officeart/2005/8/quickstyle/simple2" qsCatId="simple" csTypeId="urn:microsoft.com/office/officeart/2005/8/colors/accent3_1" csCatId="accent3" phldr="1"/>
      <dgm:spPr/>
      <dgm:t>
        <a:bodyPr/>
        <a:lstStyle/>
        <a:p>
          <a:endParaRPr lang="en-US"/>
        </a:p>
      </dgm:t>
    </dgm:pt>
    <dgm:pt modelId="{210CCC35-374D-4C03-A4D3-39D926C243C0}">
      <dgm:prSet/>
      <dgm:spPr/>
      <dgm:t>
        <a:bodyPr/>
        <a:lstStyle/>
        <a:p>
          <a:r>
            <a:rPr lang="en-GB" b="1" dirty="0"/>
            <a:t>Browzine allows you to search for and identify journals in your subject area. </a:t>
          </a:r>
          <a:endParaRPr lang="en-US" b="1" dirty="0"/>
        </a:p>
      </dgm:t>
    </dgm:pt>
    <dgm:pt modelId="{BD1917DB-C63B-48A3-A586-533CD6AB657F}" type="parTrans" cxnId="{BF272429-B6E4-4C14-8F60-D13E2ABC6146}">
      <dgm:prSet/>
      <dgm:spPr/>
      <dgm:t>
        <a:bodyPr/>
        <a:lstStyle/>
        <a:p>
          <a:endParaRPr lang="en-US"/>
        </a:p>
      </dgm:t>
    </dgm:pt>
    <dgm:pt modelId="{A5E45370-3F00-4F8B-B315-62080A67C3F2}" type="sibTrans" cxnId="{BF272429-B6E4-4C14-8F60-D13E2ABC6146}">
      <dgm:prSet/>
      <dgm:spPr/>
      <dgm:t>
        <a:bodyPr/>
        <a:lstStyle/>
        <a:p>
          <a:endParaRPr lang="en-US"/>
        </a:p>
      </dgm:t>
    </dgm:pt>
    <dgm:pt modelId="{8D9FD214-7BB2-4DF6-B166-0400F2D079DA}">
      <dgm:prSet/>
      <dgm:spPr/>
      <dgm:t>
        <a:bodyPr/>
        <a:lstStyle/>
        <a:p>
          <a:r>
            <a:rPr lang="en-GB" b="1" dirty="0"/>
            <a:t>Browse and read journals via your browser or download the Browzine app.</a:t>
          </a:r>
          <a:endParaRPr lang="en-US" b="1" dirty="0"/>
        </a:p>
      </dgm:t>
    </dgm:pt>
    <dgm:pt modelId="{B332DBD2-8000-473C-BBA1-AE9EA6F4EC0C}" type="parTrans" cxnId="{68A7589F-2E28-4184-8C67-A4861260F384}">
      <dgm:prSet/>
      <dgm:spPr/>
      <dgm:t>
        <a:bodyPr/>
        <a:lstStyle/>
        <a:p>
          <a:endParaRPr lang="en-US"/>
        </a:p>
      </dgm:t>
    </dgm:pt>
    <dgm:pt modelId="{E548D7AD-B480-4E0E-AC1D-056B34AA86EF}" type="sibTrans" cxnId="{68A7589F-2E28-4184-8C67-A4861260F384}">
      <dgm:prSet/>
      <dgm:spPr/>
      <dgm:t>
        <a:bodyPr/>
        <a:lstStyle/>
        <a:p>
          <a:endParaRPr lang="en-US"/>
        </a:p>
      </dgm:t>
    </dgm:pt>
    <dgm:pt modelId="{FAC08FED-9AA0-484B-BD03-B76E88FBBB41}">
      <dgm:prSet/>
      <dgm:spPr/>
      <dgm:t>
        <a:bodyPr/>
        <a:lstStyle/>
        <a:p>
          <a:r>
            <a:rPr lang="en-GB" b="1" dirty="0"/>
            <a:t>Set up email alerts for the new issue of selected journals.</a:t>
          </a:r>
          <a:endParaRPr lang="en-US" b="1" dirty="0"/>
        </a:p>
      </dgm:t>
    </dgm:pt>
    <dgm:pt modelId="{3C22C09F-C1AC-4787-88DA-218BAA69B564}" type="parTrans" cxnId="{35880CD6-78EA-495E-9A24-D4DD5715A49F}">
      <dgm:prSet/>
      <dgm:spPr/>
      <dgm:t>
        <a:bodyPr/>
        <a:lstStyle/>
        <a:p>
          <a:endParaRPr lang="en-US"/>
        </a:p>
      </dgm:t>
    </dgm:pt>
    <dgm:pt modelId="{3360AE4F-CDE9-4DBF-B205-2B738E13762C}" type="sibTrans" cxnId="{35880CD6-78EA-495E-9A24-D4DD5715A49F}">
      <dgm:prSet/>
      <dgm:spPr/>
      <dgm:t>
        <a:bodyPr/>
        <a:lstStyle/>
        <a:p>
          <a:endParaRPr lang="en-US"/>
        </a:p>
      </dgm:t>
    </dgm:pt>
    <dgm:pt modelId="{DF651935-538D-4E7B-8107-E76447B43985}">
      <dgm:prSet/>
      <dgm:spPr/>
      <dgm:t>
        <a:bodyPr/>
        <a:lstStyle/>
        <a:p>
          <a:r>
            <a:rPr lang="en-GB" b="1" dirty="0"/>
            <a:t>Save your favourite journals on a virtual bookshelf.</a:t>
          </a:r>
          <a:endParaRPr lang="en-US" b="1" dirty="0"/>
        </a:p>
      </dgm:t>
    </dgm:pt>
    <dgm:pt modelId="{30491F01-20B1-4312-BF7C-F41A049BA772}" type="parTrans" cxnId="{13232131-59E7-46A9-830A-23A18AA5A794}">
      <dgm:prSet/>
      <dgm:spPr/>
      <dgm:t>
        <a:bodyPr/>
        <a:lstStyle/>
        <a:p>
          <a:endParaRPr lang="en-US"/>
        </a:p>
      </dgm:t>
    </dgm:pt>
    <dgm:pt modelId="{DCC3A5BF-D67D-412E-A74D-26890E1CC7A3}" type="sibTrans" cxnId="{13232131-59E7-46A9-830A-23A18AA5A794}">
      <dgm:prSet/>
      <dgm:spPr/>
      <dgm:t>
        <a:bodyPr/>
        <a:lstStyle/>
        <a:p>
          <a:endParaRPr lang="en-US"/>
        </a:p>
      </dgm:t>
    </dgm:pt>
    <dgm:pt modelId="{79136352-6AC9-45AE-8F98-F371F94E1A93}">
      <dgm:prSet/>
      <dgm:spPr/>
      <dgm:t>
        <a:bodyPr/>
        <a:lstStyle/>
        <a:p>
          <a:r>
            <a:rPr lang="en-GB" b="1" dirty="0"/>
            <a:t>Note: not all UWTSD journals are included in Browzine.</a:t>
          </a:r>
          <a:endParaRPr lang="en-US" b="1" dirty="0"/>
        </a:p>
      </dgm:t>
    </dgm:pt>
    <dgm:pt modelId="{59D29EF8-BBCE-446B-A088-31B90F13B49B}" type="parTrans" cxnId="{E4C66359-24FC-4B1E-8437-720442DE870A}">
      <dgm:prSet/>
      <dgm:spPr/>
      <dgm:t>
        <a:bodyPr/>
        <a:lstStyle/>
        <a:p>
          <a:endParaRPr lang="en-US"/>
        </a:p>
      </dgm:t>
    </dgm:pt>
    <dgm:pt modelId="{6C04460F-FFD3-4DD1-83A2-4C8D212738CD}" type="sibTrans" cxnId="{E4C66359-24FC-4B1E-8437-720442DE870A}">
      <dgm:prSet/>
      <dgm:spPr/>
      <dgm:t>
        <a:bodyPr/>
        <a:lstStyle/>
        <a:p>
          <a:endParaRPr lang="en-US"/>
        </a:p>
      </dgm:t>
    </dgm:pt>
    <dgm:pt modelId="{4828FD08-D9B6-4CF1-B98E-0702816E6DF9}" type="pres">
      <dgm:prSet presAssocID="{1E512466-AA93-48A9-A1EC-6EE7E1AF8387}" presName="linear" presStyleCnt="0">
        <dgm:presLayoutVars>
          <dgm:animLvl val="lvl"/>
          <dgm:resizeHandles val="exact"/>
        </dgm:presLayoutVars>
      </dgm:prSet>
      <dgm:spPr/>
    </dgm:pt>
    <dgm:pt modelId="{4BAE7F95-8280-43D7-9126-5A62D63617A3}" type="pres">
      <dgm:prSet presAssocID="{210CCC35-374D-4C03-A4D3-39D926C243C0}" presName="parentText" presStyleLbl="node1" presStyleIdx="0" presStyleCnt="5" custScaleY="156348">
        <dgm:presLayoutVars>
          <dgm:chMax val="0"/>
          <dgm:bulletEnabled val="1"/>
        </dgm:presLayoutVars>
      </dgm:prSet>
      <dgm:spPr/>
    </dgm:pt>
    <dgm:pt modelId="{C28335CA-07F0-48B3-9800-06891798E2DC}" type="pres">
      <dgm:prSet presAssocID="{A5E45370-3F00-4F8B-B315-62080A67C3F2}" presName="spacer" presStyleCnt="0"/>
      <dgm:spPr/>
    </dgm:pt>
    <dgm:pt modelId="{25A1F3F4-AAE0-4B9C-B053-98A92E65AE35}" type="pres">
      <dgm:prSet presAssocID="{8D9FD214-7BB2-4DF6-B166-0400F2D079DA}" presName="parentText" presStyleLbl="node1" presStyleIdx="1" presStyleCnt="5" custScaleY="156348" custLinFactNeighborX="32771" custLinFactNeighborY="-43209">
        <dgm:presLayoutVars>
          <dgm:chMax val="0"/>
          <dgm:bulletEnabled val="1"/>
        </dgm:presLayoutVars>
      </dgm:prSet>
      <dgm:spPr/>
    </dgm:pt>
    <dgm:pt modelId="{6DCDF375-CEA2-4D01-BDD0-0B19862C773F}" type="pres">
      <dgm:prSet presAssocID="{E548D7AD-B480-4E0E-AC1D-056B34AA86EF}" presName="spacer" presStyleCnt="0"/>
      <dgm:spPr/>
    </dgm:pt>
    <dgm:pt modelId="{2A338A4C-7F8A-476E-AFC9-1C98DBADDB95}" type="pres">
      <dgm:prSet presAssocID="{FAC08FED-9AA0-484B-BD03-B76E88FBBB41}" presName="parentText" presStyleLbl="node1" presStyleIdx="2" presStyleCnt="5" custScaleY="156348">
        <dgm:presLayoutVars>
          <dgm:chMax val="0"/>
          <dgm:bulletEnabled val="1"/>
        </dgm:presLayoutVars>
      </dgm:prSet>
      <dgm:spPr/>
    </dgm:pt>
    <dgm:pt modelId="{1859D64F-23D1-4E7B-BDC5-54F09660EE0C}" type="pres">
      <dgm:prSet presAssocID="{3360AE4F-CDE9-4DBF-B205-2B738E13762C}" presName="spacer" presStyleCnt="0"/>
      <dgm:spPr/>
    </dgm:pt>
    <dgm:pt modelId="{6F58D690-BA8A-43EB-AE46-BC26FDAC5F07}" type="pres">
      <dgm:prSet presAssocID="{DF651935-538D-4E7B-8107-E76447B43985}" presName="parentText" presStyleLbl="node1" presStyleIdx="3" presStyleCnt="5" custScaleY="156348">
        <dgm:presLayoutVars>
          <dgm:chMax val="0"/>
          <dgm:bulletEnabled val="1"/>
        </dgm:presLayoutVars>
      </dgm:prSet>
      <dgm:spPr/>
    </dgm:pt>
    <dgm:pt modelId="{982BFE36-7807-4FEE-ADA4-9B84D94C6A52}" type="pres">
      <dgm:prSet presAssocID="{DCC3A5BF-D67D-412E-A74D-26890E1CC7A3}" presName="spacer" presStyleCnt="0"/>
      <dgm:spPr/>
    </dgm:pt>
    <dgm:pt modelId="{896845C7-CBE3-4ED8-B8BF-906AEDA2C639}" type="pres">
      <dgm:prSet presAssocID="{79136352-6AC9-45AE-8F98-F371F94E1A93}" presName="parentText" presStyleLbl="node1" presStyleIdx="4" presStyleCnt="5" custScaleY="156348">
        <dgm:presLayoutVars>
          <dgm:chMax val="0"/>
          <dgm:bulletEnabled val="1"/>
        </dgm:presLayoutVars>
      </dgm:prSet>
      <dgm:spPr/>
    </dgm:pt>
  </dgm:ptLst>
  <dgm:cxnLst>
    <dgm:cxn modelId="{903BEC01-66F3-4A53-B5C5-5ED11523004D}" type="presOf" srcId="{FAC08FED-9AA0-484B-BD03-B76E88FBBB41}" destId="{2A338A4C-7F8A-476E-AFC9-1C98DBADDB95}" srcOrd="0" destOrd="0" presId="urn:microsoft.com/office/officeart/2005/8/layout/vList2"/>
    <dgm:cxn modelId="{BF272429-B6E4-4C14-8F60-D13E2ABC6146}" srcId="{1E512466-AA93-48A9-A1EC-6EE7E1AF8387}" destId="{210CCC35-374D-4C03-A4D3-39D926C243C0}" srcOrd="0" destOrd="0" parTransId="{BD1917DB-C63B-48A3-A586-533CD6AB657F}" sibTransId="{A5E45370-3F00-4F8B-B315-62080A67C3F2}"/>
    <dgm:cxn modelId="{13232131-59E7-46A9-830A-23A18AA5A794}" srcId="{1E512466-AA93-48A9-A1EC-6EE7E1AF8387}" destId="{DF651935-538D-4E7B-8107-E76447B43985}" srcOrd="3" destOrd="0" parTransId="{30491F01-20B1-4312-BF7C-F41A049BA772}" sibTransId="{DCC3A5BF-D67D-412E-A74D-26890E1CC7A3}"/>
    <dgm:cxn modelId="{4DDF6E39-4C79-412A-82EC-2DE16A4AD23D}" type="presOf" srcId="{DF651935-538D-4E7B-8107-E76447B43985}" destId="{6F58D690-BA8A-43EB-AE46-BC26FDAC5F07}" srcOrd="0" destOrd="0" presId="urn:microsoft.com/office/officeart/2005/8/layout/vList2"/>
    <dgm:cxn modelId="{48394B4A-5C5A-4472-A98B-AA33AEBFCAE6}" type="presOf" srcId="{79136352-6AC9-45AE-8F98-F371F94E1A93}" destId="{896845C7-CBE3-4ED8-B8BF-906AEDA2C639}" srcOrd="0" destOrd="0" presId="urn:microsoft.com/office/officeart/2005/8/layout/vList2"/>
    <dgm:cxn modelId="{E4C66359-24FC-4B1E-8437-720442DE870A}" srcId="{1E512466-AA93-48A9-A1EC-6EE7E1AF8387}" destId="{79136352-6AC9-45AE-8F98-F371F94E1A93}" srcOrd="4" destOrd="0" parTransId="{59D29EF8-BBCE-446B-A088-31B90F13B49B}" sibTransId="{6C04460F-FFD3-4DD1-83A2-4C8D212738CD}"/>
    <dgm:cxn modelId="{98086680-D509-42B7-BDE5-A0B0CA113EA5}" type="presOf" srcId="{8D9FD214-7BB2-4DF6-B166-0400F2D079DA}" destId="{25A1F3F4-AAE0-4B9C-B053-98A92E65AE35}" srcOrd="0" destOrd="0" presId="urn:microsoft.com/office/officeart/2005/8/layout/vList2"/>
    <dgm:cxn modelId="{68A7589F-2E28-4184-8C67-A4861260F384}" srcId="{1E512466-AA93-48A9-A1EC-6EE7E1AF8387}" destId="{8D9FD214-7BB2-4DF6-B166-0400F2D079DA}" srcOrd="1" destOrd="0" parTransId="{B332DBD2-8000-473C-BBA1-AE9EA6F4EC0C}" sibTransId="{E548D7AD-B480-4E0E-AC1D-056B34AA86EF}"/>
    <dgm:cxn modelId="{35880CD6-78EA-495E-9A24-D4DD5715A49F}" srcId="{1E512466-AA93-48A9-A1EC-6EE7E1AF8387}" destId="{FAC08FED-9AA0-484B-BD03-B76E88FBBB41}" srcOrd="2" destOrd="0" parTransId="{3C22C09F-C1AC-4787-88DA-218BAA69B564}" sibTransId="{3360AE4F-CDE9-4DBF-B205-2B738E13762C}"/>
    <dgm:cxn modelId="{0410F7E4-7FF6-4C6B-B26D-24B27C02F304}" type="presOf" srcId="{1E512466-AA93-48A9-A1EC-6EE7E1AF8387}" destId="{4828FD08-D9B6-4CF1-B98E-0702816E6DF9}" srcOrd="0" destOrd="0" presId="urn:microsoft.com/office/officeart/2005/8/layout/vList2"/>
    <dgm:cxn modelId="{9548D9F1-DE50-45D4-B6ED-19F9D195FC65}" type="presOf" srcId="{210CCC35-374D-4C03-A4D3-39D926C243C0}" destId="{4BAE7F95-8280-43D7-9126-5A62D63617A3}" srcOrd="0" destOrd="0" presId="urn:microsoft.com/office/officeart/2005/8/layout/vList2"/>
    <dgm:cxn modelId="{951EDB8D-C5BE-475D-9BC5-1E5F4720CB17}" type="presParOf" srcId="{4828FD08-D9B6-4CF1-B98E-0702816E6DF9}" destId="{4BAE7F95-8280-43D7-9126-5A62D63617A3}" srcOrd="0" destOrd="0" presId="urn:microsoft.com/office/officeart/2005/8/layout/vList2"/>
    <dgm:cxn modelId="{6CB59627-8F1D-4F13-AA77-E79E66FC46C6}" type="presParOf" srcId="{4828FD08-D9B6-4CF1-B98E-0702816E6DF9}" destId="{C28335CA-07F0-48B3-9800-06891798E2DC}" srcOrd="1" destOrd="0" presId="urn:microsoft.com/office/officeart/2005/8/layout/vList2"/>
    <dgm:cxn modelId="{E1C3856F-B500-41B5-B0CF-DBEBE1AB3720}" type="presParOf" srcId="{4828FD08-D9B6-4CF1-B98E-0702816E6DF9}" destId="{25A1F3F4-AAE0-4B9C-B053-98A92E65AE35}" srcOrd="2" destOrd="0" presId="urn:microsoft.com/office/officeart/2005/8/layout/vList2"/>
    <dgm:cxn modelId="{7BC02C62-32DF-4859-85FD-A2E71D96C9E5}" type="presParOf" srcId="{4828FD08-D9B6-4CF1-B98E-0702816E6DF9}" destId="{6DCDF375-CEA2-4D01-BDD0-0B19862C773F}" srcOrd="3" destOrd="0" presId="urn:microsoft.com/office/officeart/2005/8/layout/vList2"/>
    <dgm:cxn modelId="{88C7FF75-3E5D-4034-BF56-DDB103A3508B}" type="presParOf" srcId="{4828FD08-D9B6-4CF1-B98E-0702816E6DF9}" destId="{2A338A4C-7F8A-476E-AFC9-1C98DBADDB95}" srcOrd="4" destOrd="0" presId="urn:microsoft.com/office/officeart/2005/8/layout/vList2"/>
    <dgm:cxn modelId="{05DE74F2-285D-4D00-A20E-E9CB6A0B5DC0}" type="presParOf" srcId="{4828FD08-D9B6-4CF1-B98E-0702816E6DF9}" destId="{1859D64F-23D1-4E7B-BDC5-54F09660EE0C}" srcOrd="5" destOrd="0" presId="urn:microsoft.com/office/officeart/2005/8/layout/vList2"/>
    <dgm:cxn modelId="{0AD79AF4-E630-4520-AF4E-8C22657EE115}" type="presParOf" srcId="{4828FD08-D9B6-4CF1-B98E-0702816E6DF9}" destId="{6F58D690-BA8A-43EB-AE46-BC26FDAC5F07}" srcOrd="6" destOrd="0" presId="urn:microsoft.com/office/officeart/2005/8/layout/vList2"/>
    <dgm:cxn modelId="{040FFEB4-5D82-463A-BE26-1BBB7C0CD22D}" type="presParOf" srcId="{4828FD08-D9B6-4CF1-B98E-0702816E6DF9}" destId="{982BFE36-7807-4FEE-ADA4-9B84D94C6A52}" srcOrd="7" destOrd="0" presId="urn:microsoft.com/office/officeart/2005/8/layout/vList2"/>
    <dgm:cxn modelId="{CB5317E0-DCA1-4BE0-9670-CD3041E906B9}" type="presParOf" srcId="{4828FD08-D9B6-4CF1-B98E-0702816E6DF9}" destId="{896845C7-CBE3-4ED8-B8BF-906AEDA2C63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33350" rIns="24892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9540" rIns="241808" bIns="129540" numCol="1" spcCol="1270" anchor="ctr" anchorCtr="0">
          <a:noAutofit/>
        </a:bodyPr>
        <a:lstStyle/>
        <a:p>
          <a:pPr marL="0" lvl="0" indent="0" algn="ctr" defTabSz="1511300">
            <a:lnSpc>
              <a:spcPct val="90000"/>
            </a:lnSpc>
            <a:spcBef>
              <a:spcPct val="0"/>
            </a:spcBef>
            <a:spcAft>
              <a:spcPct val="35000"/>
            </a:spcAft>
            <a:buNone/>
          </a:pPr>
          <a:r>
            <a:rPr lang="en-GB" sz="3400" kern="1200" dirty="0"/>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5730" rIns="234696"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21920" rIns="227584"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67F842-FBB9-4CDE-84CF-410FB160243E}">
      <dsp:nvSpPr>
        <dsp:cNvPr id="0" name=""/>
        <dsp:cNvSpPr/>
      </dsp:nvSpPr>
      <dsp:spPr>
        <a:xfrm>
          <a:off x="527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Books &amp;</a:t>
          </a:r>
        </a:p>
        <a:p>
          <a:pPr marL="0" lvl="0" indent="0" algn="ctr" defTabSz="1066800">
            <a:lnSpc>
              <a:spcPct val="90000"/>
            </a:lnSpc>
            <a:spcBef>
              <a:spcPct val="0"/>
            </a:spcBef>
            <a:spcAft>
              <a:spcPct val="35000"/>
            </a:spcAft>
            <a:buNone/>
          </a:pPr>
          <a:r>
            <a:rPr lang="en-GB" sz="2400" kern="1200" dirty="0"/>
            <a:t>Ebooks</a:t>
          </a:r>
        </a:p>
      </dsp:txBody>
      <dsp:txXfrm>
        <a:off x="268494" y="1651312"/>
        <a:ext cx="1270961" cy="1270961"/>
      </dsp:txXfrm>
    </dsp:sp>
    <dsp:sp modelId="{A96B0F53-E589-409F-BDF5-29B4407ABD0F}">
      <dsp:nvSpPr>
        <dsp:cNvPr id="0" name=""/>
        <dsp:cNvSpPr/>
      </dsp:nvSpPr>
      <dsp:spPr>
        <a:xfrm>
          <a:off x="180268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Peer reviewed Journals</a:t>
          </a:r>
        </a:p>
      </dsp:txBody>
      <dsp:txXfrm>
        <a:off x="2065904" y="1651312"/>
        <a:ext cx="1270961" cy="1270961"/>
      </dsp:txXfrm>
    </dsp:sp>
    <dsp:sp modelId="{7A1329A3-40D4-4C2B-9DC7-A56688BC2B68}">
      <dsp:nvSpPr>
        <dsp:cNvPr id="0" name=""/>
        <dsp:cNvSpPr/>
      </dsp:nvSpPr>
      <dsp:spPr>
        <a:xfrm>
          <a:off x="360009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Specialist Databases</a:t>
          </a:r>
        </a:p>
      </dsp:txBody>
      <dsp:txXfrm>
        <a:off x="3863314" y="1651312"/>
        <a:ext cx="1270961" cy="1270961"/>
      </dsp:txXfrm>
    </dsp:sp>
    <dsp:sp modelId="{0F99F438-F4D8-4F2F-B39A-77170A582CA8}">
      <dsp:nvSpPr>
        <dsp:cNvPr id="0" name=""/>
        <dsp:cNvSpPr/>
      </dsp:nvSpPr>
      <dsp:spPr>
        <a:xfrm>
          <a:off x="5397500"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Film, TV, &amp; Video</a:t>
          </a:r>
        </a:p>
      </dsp:txBody>
      <dsp:txXfrm>
        <a:off x="5660724" y="1651312"/>
        <a:ext cx="1270961" cy="1270961"/>
      </dsp:txXfrm>
    </dsp:sp>
    <dsp:sp modelId="{BED6E1B4-1979-46FA-877F-7187985942DD}">
      <dsp:nvSpPr>
        <dsp:cNvPr id="0" name=""/>
        <dsp:cNvSpPr/>
      </dsp:nvSpPr>
      <dsp:spPr>
        <a:xfrm>
          <a:off x="7194909"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Copyright cleared Images</a:t>
          </a:r>
        </a:p>
      </dsp:txBody>
      <dsp:txXfrm>
        <a:off x="7458133" y="1651312"/>
        <a:ext cx="1270961" cy="1270961"/>
      </dsp:txXfrm>
    </dsp:sp>
    <dsp:sp modelId="{1B150005-B840-4265-BCE9-E0D3124C7D61}">
      <dsp:nvSpPr>
        <dsp:cNvPr id="0" name=""/>
        <dsp:cNvSpPr/>
      </dsp:nvSpPr>
      <dsp:spPr>
        <a:xfrm>
          <a:off x="8992319" y="1388088"/>
          <a:ext cx="1797409" cy="1797409"/>
        </a:xfrm>
        <a:prstGeom prst="ellipse">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0" tIns="0" rIns="0" bIns="0" numCol="1" spcCol="1270" anchor="ctr" anchorCtr="0">
          <a:noAutofit/>
        </a:bodyPr>
        <a:lstStyle/>
        <a:p>
          <a:pPr marL="0" lvl="0" indent="0" algn="ctr" defTabSz="1066800">
            <a:lnSpc>
              <a:spcPct val="90000"/>
            </a:lnSpc>
            <a:spcBef>
              <a:spcPct val="0"/>
            </a:spcBef>
            <a:spcAft>
              <a:spcPct val="35000"/>
            </a:spcAft>
            <a:buNone/>
          </a:pPr>
          <a:r>
            <a:rPr lang="en-GB" sz="2400" kern="1200" dirty="0"/>
            <a:t>Open Access material</a:t>
          </a:r>
        </a:p>
      </dsp:txBody>
      <dsp:txXfrm>
        <a:off x="9255543" y="1651312"/>
        <a:ext cx="1270961" cy="127096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729DE-BEEF-4E9D-8DF5-610DF7D69919}">
      <dsp:nvSpPr>
        <dsp:cNvPr id="0" name=""/>
        <dsp:cNvSpPr/>
      </dsp:nvSpPr>
      <dsp:spPr>
        <a:xfrm>
          <a:off x="0" y="3927512"/>
          <a:ext cx="10795518" cy="644341"/>
        </a:xfrm>
        <a:prstGeom prst="rec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Email books and articles to yourself.</a:t>
          </a:r>
        </a:p>
      </dsp:txBody>
      <dsp:txXfrm>
        <a:off x="0" y="3927512"/>
        <a:ext cx="10795518" cy="644341"/>
      </dsp:txXfrm>
    </dsp:sp>
    <dsp:sp modelId="{9FEB18C0-906F-4909-ADB4-066227967C54}">
      <dsp:nvSpPr>
        <dsp:cNvPr id="0" name=""/>
        <dsp:cNvSpPr/>
      </dsp:nvSpPr>
      <dsp:spPr>
        <a:xfrm rot="10800000">
          <a:off x="0" y="2946180"/>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b="1" kern="1200" dirty="0"/>
            <a:t>Save your favourite articles, books, or journals in your pinned resources.</a:t>
          </a:r>
        </a:p>
      </dsp:txBody>
      <dsp:txXfrm rot="10800000">
        <a:off x="0" y="2946180"/>
        <a:ext cx="10795518" cy="643919"/>
      </dsp:txXfrm>
    </dsp:sp>
    <dsp:sp modelId="{385E0FF0-E183-42BA-98F9-F990664F6302}">
      <dsp:nvSpPr>
        <dsp:cNvPr id="0" name=""/>
        <dsp:cNvSpPr/>
      </dsp:nvSpPr>
      <dsp:spPr>
        <a:xfrm rot="10800000">
          <a:off x="0" y="1964849"/>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Use the filters to get the best results.</a:t>
          </a:r>
          <a:endParaRPr lang="en-US" sz="2400" b="1" kern="1200" dirty="0"/>
        </a:p>
      </dsp:txBody>
      <dsp:txXfrm rot="10800000">
        <a:off x="0" y="1964849"/>
        <a:ext cx="10795518" cy="643919"/>
      </dsp:txXfrm>
    </dsp:sp>
    <dsp:sp modelId="{2100C08E-91E5-431B-830D-5A94DCD80EDE}">
      <dsp:nvSpPr>
        <dsp:cNvPr id="0" name=""/>
        <dsp:cNvSpPr/>
      </dsp:nvSpPr>
      <dsp:spPr>
        <a:xfrm rot="10800000">
          <a:off x="0" y="983517"/>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Sign in to use all the tools and features.</a:t>
          </a:r>
          <a:endParaRPr lang="en-US" sz="2400" b="1" kern="1200" dirty="0"/>
        </a:p>
      </dsp:txBody>
      <dsp:txXfrm rot="10800000">
        <a:off x="0" y="983517"/>
        <a:ext cx="10795518" cy="643919"/>
      </dsp:txXfrm>
    </dsp:sp>
    <dsp:sp modelId="{0A03ED45-E5C1-4BE1-AA4C-BE049342332A}">
      <dsp:nvSpPr>
        <dsp:cNvPr id="0" name=""/>
        <dsp:cNvSpPr/>
      </dsp:nvSpPr>
      <dsp:spPr>
        <a:xfrm rot="10800000">
          <a:off x="0" y="2186"/>
          <a:ext cx="10795518" cy="990996"/>
        </a:xfrm>
        <a:prstGeom prst="upArrowCallout">
          <a:avLst/>
        </a:prstGeom>
        <a:solidFill>
          <a:schemeClr val="lt1">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Search all resources at once.</a:t>
          </a:r>
          <a:endParaRPr lang="en-US" sz="2400" b="1" kern="1200" dirty="0"/>
        </a:p>
      </dsp:txBody>
      <dsp:txXfrm rot="10800000">
        <a:off x="0" y="2186"/>
        <a:ext cx="10795518" cy="6439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AE7F95-8280-43D7-9126-5A62D63617A3}">
      <dsp:nvSpPr>
        <dsp:cNvPr id="0" name=""/>
        <dsp:cNvSpPr/>
      </dsp:nvSpPr>
      <dsp:spPr>
        <a:xfrm>
          <a:off x="0" y="77755"/>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Browzine allows you to search for and identify journals in your subject area. </a:t>
          </a:r>
          <a:endParaRPr lang="en-US" sz="2400" b="1" kern="1200" dirty="0"/>
        </a:p>
      </dsp:txBody>
      <dsp:txXfrm>
        <a:off x="43934" y="121689"/>
        <a:ext cx="9652956" cy="812133"/>
      </dsp:txXfrm>
    </dsp:sp>
    <dsp:sp modelId="{25A1F3F4-AAE0-4B9C-B053-98A92E65AE35}">
      <dsp:nvSpPr>
        <dsp:cNvPr id="0" name=""/>
        <dsp:cNvSpPr/>
      </dsp:nvSpPr>
      <dsp:spPr>
        <a:xfrm>
          <a:off x="0" y="1017011"/>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Browse and read journals via your browser or download the Browzine app.</a:t>
          </a:r>
          <a:endParaRPr lang="en-US" sz="2400" b="1" kern="1200" dirty="0"/>
        </a:p>
      </dsp:txBody>
      <dsp:txXfrm>
        <a:off x="43934" y="1060945"/>
        <a:ext cx="9652956" cy="812133"/>
      </dsp:txXfrm>
    </dsp:sp>
    <dsp:sp modelId="{2A338A4C-7F8A-476E-AFC9-1C98DBADDB95}">
      <dsp:nvSpPr>
        <dsp:cNvPr id="0" name=""/>
        <dsp:cNvSpPr/>
      </dsp:nvSpPr>
      <dsp:spPr>
        <a:xfrm>
          <a:off x="0" y="2015999"/>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Set up email alerts for the new issue of selected journals.</a:t>
          </a:r>
          <a:endParaRPr lang="en-US" sz="2400" b="1" kern="1200" dirty="0"/>
        </a:p>
      </dsp:txBody>
      <dsp:txXfrm>
        <a:off x="43934" y="2059933"/>
        <a:ext cx="9652956" cy="812133"/>
      </dsp:txXfrm>
    </dsp:sp>
    <dsp:sp modelId="{6F58D690-BA8A-43EB-AE46-BC26FDAC5F07}">
      <dsp:nvSpPr>
        <dsp:cNvPr id="0" name=""/>
        <dsp:cNvSpPr/>
      </dsp:nvSpPr>
      <dsp:spPr>
        <a:xfrm>
          <a:off x="0" y="2985120"/>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Save your favourite journals on a virtual bookshelf.</a:t>
          </a:r>
          <a:endParaRPr lang="en-US" sz="2400" b="1" kern="1200" dirty="0"/>
        </a:p>
      </dsp:txBody>
      <dsp:txXfrm>
        <a:off x="43934" y="3029054"/>
        <a:ext cx="9652956" cy="812133"/>
      </dsp:txXfrm>
    </dsp:sp>
    <dsp:sp modelId="{896845C7-CBE3-4ED8-B8BF-906AEDA2C639}">
      <dsp:nvSpPr>
        <dsp:cNvPr id="0" name=""/>
        <dsp:cNvSpPr/>
      </dsp:nvSpPr>
      <dsp:spPr>
        <a:xfrm>
          <a:off x="0" y="3954242"/>
          <a:ext cx="9740824" cy="900001"/>
        </a:xfrm>
        <a:prstGeom prst="roundRect">
          <a:avLst/>
        </a:prstGeom>
        <a:solidFill>
          <a:schemeClr val="lt1">
            <a:hueOff val="0"/>
            <a:satOff val="0"/>
            <a:lumOff val="0"/>
            <a:alphaOff val="0"/>
          </a:schemeClr>
        </a:solidFill>
        <a:ln w="19050" cap="flat" cmpd="sng" algn="ctr">
          <a:solidFill>
            <a:schemeClr val="accent3">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1" kern="1200" dirty="0"/>
            <a:t>Note: not all UWTSD journals are included in Browzine.</a:t>
          </a:r>
          <a:endParaRPr lang="en-US" sz="2400" b="1" kern="1200" dirty="0"/>
        </a:p>
      </dsp:txBody>
      <dsp:txXfrm>
        <a:off x="43934" y="3998176"/>
        <a:ext cx="9652956" cy="812133"/>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9/3/layout/SubStepProcess">
  <dgm:title val=""/>
  <dgm:desc val=""/>
  <dgm:catLst>
    <dgm:cat type="process" pri="12250"/>
  </dgm:catLst>
  <dgm:sampData>
    <dgm:dataModel>
      <dgm:ptLst>
        <dgm:pt modelId="0" type="doc"/>
        <dgm:pt modelId="1">
          <dgm:prSet phldr="1"/>
        </dgm:pt>
        <dgm:pt modelId="11">
          <dgm:prSet phldr="1"/>
        </dgm:pt>
        <dgm:pt modelId="12">
          <dgm:prSet phldr="1"/>
        </dgm:pt>
        <dgm:pt modelId="2">
          <dgm:prSet phldr="1"/>
        </dgm:pt>
        <dgm:pt modelId="3">
          <dgm:prSet phldr="1"/>
        </dgm:pt>
      </dgm:ptLst>
      <dgm:cxnLst>
        <dgm:cxn modelId="6" srcId="0" destId="1" srcOrd="0" destOrd="0"/>
        <dgm:cxn modelId="61" srcId="1" destId="11" srcOrd="0" destOrd="0"/>
        <dgm:cxn modelId="62" srcId="1" destId="12" srcOrd="1" destOrd="0"/>
        <dgm:cxn modelId="7" srcId="0" destId="2" srcOrd="0" destOrd="0"/>
        <dgm:cxn modelId="8" srcId="0" destId="3" srcOrd="0" destOrd="0"/>
      </dgm:cxnLst>
      <dgm:bg/>
      <dgm:whole/>
    </dgm:dataModel>
  </dgm:sampData>
  <dgm:styleData>
    <dgm:dataModel>
      <dgm:ptLst>
        <dgm:pt modelId="0" type="doc"/>
        <dgm:pt modelId="1">
          <dgm:prSet phldr="1"/>
        </dgm:pt>
        <dgm:pt modelId="11">
          <dgm:prSet phldr="1"/>
        </dgm:pt>
        <dgm:pt modelId="12">
          <dgm:prSet phldr="1"/>
        </dgm:pt>
        <dgm:pt modelId="2">
          <dgm:prSet phldr="1"/>
        </dgm:pt>
      </dgm:ptLst>
      <dgm:cxnLst>
        <dgm:cxn modelId="4" srcId="0" destId="1" srcOrd="0" destOrd="0"/>
        <dgm:cxn modelId="41" srcId="1" destId="11" srcOrd="0" destOrd="0"/>
        <dgm:cxn modelId="42" srcId="1" destId="12" srcOrd="1" destOrd="0"/>
        <dgm:cxn modelId="5" srcId="0" destId="2" srcOrd="0" destOrd="0"/>
      </dgm:cxnLst>
      <dgm:bg/>
      <dgm:whole/>
    </dgm:dataModel>
  </dgm:styleData>
  <dgm:clrData>
    <dgm:dataModel>
      <dgm:ptLst>
        <dgm:pt modelId="0" type="doc"/>
        <dgm:pt modelId="1">
          <dgm:prSet phldr="1"/>
        </dgm:pt>
        <dgm:pt modelId="11">
          <dgm:prSet phldr="1"/>
        </dgm:pt>
        <dgm:pt modelId="12">
          <dgm:prSet phldr="1"/>
        </dgm:pt>
        <dgm:pt modelId="2">
          <dgm:prSet phldr="1"/>
        </dgm:pt>
        <dgm:pt modelId="3">
          <dgm:prSet phldr="1"/>
        </dgm:pt>
        <dgm:pt modelId="4">
          <dgm:prSet phldr="1"/>
        </dgm:pt>
      </dgm:ptLst>
      <dgm:cxnLst>
        <dgm:cxn modelId="8" srcId="0" destId="1" srcOrd="0" destOrd="0"/>
        <dgm:cxn modelId="81" srcId="1" destId="11" srcOrd="0" destOrd="0"/>
        <dgm:cxn modelId="82" srcId="1" destId="12" srcOrd="1" destOrd="0"/>
        <dgm:cxn modelId="9" srcId="0" destId="2" srcOrd="0" destOrd="0"/>
        <dgm:cxn modelId="10" srcId="0" destId="3" srcOrd="0" destOrd="0"/>
        <dgm:cxn modelId="11" srcId="0" destId="4" srcOrd="0" destOrd="0"/>
      </dgm:cxnLst>
      <dgm:bg/>
      <dgm:whole/>
    </dgm:dataModel>
  </dgm:clrData>
  <dgm:layoutNode name="Name0">
    <dgm:varLst>
      <dgm:chMax val="7"/>
      <dgm:dir/>
      <dgm:animOne val="branch"/>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parTx1" refType="w"/>
      <dgm:constr type="w" for="ch" forName="chLin1" refType="w" refFor="ch" refForName="parTx1" fact="1.38"/>
      <dgm:constr type="h" for="ch" forName="chLin1" refType="h"/>
      <dgm:constr type="w" for="ch" forName="spPre1" refType="w" fact="0.27"/>
      <dgm:constr type="w" for="ch" forName="spPost1" refType="w" fact="0.27"/>
      <dgm:constr type="h" for="ch" forName="spPre1" refType="h"/>
      <dgm:constr type="h" for="ch" forName="spPost1" refType="h"/>
      <dgm:constr type="primFontSz" for="ch" forName="parTx1" val="65"/>
      <dgm:constr type="primFontSz" for="des" forName="desTx1" refType="primFontSz" refFor="ch" refForName="parTx1" fact="0.78"/>
      <dgm:constr type="primFontSz" for="des" forName="desTx1" op="equ"/>
      <dgm:constr type="w" for="ch" forName="parTx2" refType="w"/>
      <dgm:constr type="w" for="ch" forName="chLin2" refType="w" refFor="ch" refForName="parTx2" fact="1.38"/>
      <dgm:constr type="h" for="ch" forName="chLin2" refType="h"/>
      <dgm:constr type="w" for="ch" forName="spPre2" refType="w" fact="0.54"/>
      <dgm:constr type="w" for="ch" forName="spPost2" refType="w" fact="0.54"/>
      <dgm:constr type="h" for="ch" forName="spPre2" refType="h"/>
      <dgm:constr type="h" for="ch" forName="spPost2" refType="h"/>
      <dgm:constr type="primFontSz" for="ch" forName="parTx2" refType="primFontSz" refFor="ch" refForName="parTx1" op="equ"/>
      <dgm:constr type="primFontSz" for="des" forName="desTx2" refType="primFontSz" refFor="des" refForName="desTx1" op="equ"/>
      <dgm:constr type="w" for="ch" forName="parTx3" refType="w"/>
      <dgm:constr type="w" for="ch" forName="chLin3" refType="w" refFor="ch" refForName="parTx3" fact="1.38"/>
      <dgm:constr type="h" for="ch" forName="chLin3" refType="h"/>
      <dgm:constr type="w" for="ch" forName="spPre3" refType="w" fact="0.54"/>
      <dgm:constr type="w" for="ch" forName="spPost3" refType="w" fact="0.54"/>
      <dgm:constr type="h" for="ch" forName="spPre3" refType="h"/>
      <dgm:constr type="h" for="ch" forName="spPost3" refType="h"/>
      <dgm:constr type="primFontSz" for="ch" forName="parTx3" refType="primFontSz" refFor="ch" refForName="parTx1" op="equ"/>
      <dgm:constr type="primFontSz" for="des" forName="desTx3" refType="primFontSz" refFor="des" refForName="desTx1" op="equ"/>
      <dgm:constr type="w" for="ch" forName="parTx4" refType="w"/>
      <dgm:constr type="w" for="ch" forName="chLin4" refType="w" refFor="ch" refForName="parTx4" fact="1.38"/>
      <dgm:constr type="h" for="ch" forName="chLin4" refType="h"/>
      <dgm:constr type="w" for="ch" forName="spPre4" refType="w" fact="0.54"/>
      <dgm:constr type="w" for="ch" forName="spPost4" refType="w" fact="0.54"/>
      <dgm:constr type="h" for="ch" forName="spPre4" refType="h"/>
      <dgm:constr type="h" for="ch" forName="spPost4" refType="h"/>
      <dgm:constr type="primFontSz" for="ch" forName="parTx4" refType="primFontSz" refFor="ch" refForName="parTx1" op="equ"/>
      <dgm:constr type="primFontSz" for="des" forName="desTx4" refType="primFontSz" refFor="des" refForName="desTx1" op="equ"/>
      <dgm:constr type="w" for="ch" forName="parTx5" refType="w"/>
      <dgm:constr type="w" for="ch" forName="chLin5" refType="w" refFor="ch" refForName="parTx5" fact="1.38"/>
      <dgm:constr type="h" for="ch" forName="chLin5" refType="h"/>
      <dgm:constr type="w" for="ch" forName="spPre5" refType="w" fact="0.54"/>
      <dgm:constr type="w" for="ch" forName="spPost5" refType="w" fact="0.54"/>
      <dgm:constr type="h" for="ch" forName="spPre5" refType="h"/>
      <dgm:constr type="h" for="ch" forName="spPost5" refType="h"/>
      <dgm:constr type="primFontSz" for="ch" forName="parTx5" refType="primFontSz" refFor="ch" refForName="parTx1" op="equ"/>
      <dgm:constr type="primFontSz" for="des" forName="desTx5" refType="primFontSz" refFor="des" refForName="desTx1" op="equ"/>
      <dgm:constr type="w" for="ch" forName="parTx6" refType="w"/>
      <dgm:constr type="w" for="ch" forName="chLin6" refType="w" refFor="ch" refForName="parTx6" fact="1.38"/>
      <dgm:constr type="h" for="ch" forName="chLin6" refType="h"/>
      <dgm:constr type="w" for="ch" forName="spPre6" refType="w" fact="0.54"/>
      <dgm:constr type="w" for="ch" forName="spPost6" refType="w" fact="0.54"/>
      <dgm:constr type="h" for="ch" forName="spPre6" refType="h"/>
      <dgm:constr type="h" for="ch" forName="spPost6" refType="h"/>
      <dgm:constr type="primFontSz" for="ch" forName="parTx6" refType="primFontSz" refFor="ch" refForName="parTx1" op="equ"/>
      <dgm:constr type="primFontSz" for="des" forName="desTx6" refType="primFontSz" refFor="des" refForName="desTx1" op="equ"/>
      <dgm:constr type="w" for="ch" forName="parTx7" refType="w"/>
      <dgm:constr type="w" for="ch" forName="chLin7" refType="w" refFor="ch" refForName="parTx7" fact="1.38"/>
      <dgm:constr type="h" for="ch" forName="chLin7" refType="h"/>
      <dgm:constr type="w" for="ch" forName="spPre7" refType="w" fact="0.54"/>
      <dgm:constr type="w" for="ch" forName="spPost7" refType="w" fact="0.54"/>
      <dgm:constr type="h" for="ch" forName="spPre7" refType="h"/>
      <dgm:constr type="h" for="ch" forName="spPost7" refType="h"/>
      <dgm:constr type="primFontSz" for="ch" forName="parTx7" refType="primFontSz" refFor="ch" refForName="parTx1" op="equ"/>
      <dgm:constr type="primFontSz" for="des" forName="desTx7" refType="primFontSz" refFor="des" refForName="desTx1" op="equ"/>
    </dgm:constrLst>
    <dgm:forEach name="Name4" axis="ch" ptType="node">
      <dgm:choose name="Name5">
        <dgm:if name="Name6" axis="self" ptType="node" func="pos" op="equ" val="1">
          <dgm:layoutNode name="parTx1"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
            <dgm:if name="Name8" axis="ch" ptType="node" func="cnt" op="gte" val="1">
              <dgm:layoutNode name="spPre1">
                <dgm:alg type="sp"/>
                <dgm:shape xmlns:r="http://schemas.openxmlformats.org/officeDocument/2006/relationships" r:blip="">
                  <dgm:adjLst/>
                </dgm:shape>
              </dgm:layoutNode>
              <dgm:layoutNode name="chLin1">
                <dgm:alg type="lin">
                  <dgm:param type="linDir" val="fromT"/>
                </dgm:alg>
                <dgm:shape xmlns:r="http://schemas.openxmlformats.org/officeDocument/2006/relationships" r:blip="">
                  <dgm:adjLst/>
                </dgm:shape>
                <dgm:presOf/>
                <dgm:constrLst>
                  <dgm:constr type="w" for="ch" forName="txAndLines1" refType="w" fact="0.77"/>
                  <dgm:constr type="w" for="ch" forName="top1" refType="w" refFor="ch" refForName="txAndLines1" fact="0.78"/>
                </dgm:constrLst>
                <dgm:forEach name="Name9" axis="ch">
                  <dgm:forEach name="Name10" axis="self" ptType="parTrans">
                    <dgm:layoutNode name="Name11" styleLbl="parChTrans1D1">
                      <dgm:choose name="Name12">
                        <dgm:if name="Name13" func="var" arg="dir" op="equ" val="norm">
                          <dgm:alg type="conn">
                            <dgm:param type="dim" val="1D"/>
                            <dgm:param type="begPts" val="midR"/>
                            <dgm:param type="endSty" val="noArr"/>
                            <dgm:param type="dstNode" val="anchor1"/>
                          </dgm:alg>
                        </dgm:if>
                        <dgm:else name="Name14">
                          <dgm:alg type="conn">
                            <dgm:param type="dim" val="1D"/>
                            <dgm:param type="begPts" val="midL"/>
                            <dgm:param type="endSty" val="noArr"/>
                            <dgm:param type="srcNode" val="parTx1"/>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 axis="self" ptType="node">
                    <dgm:choose name="Name16">
                      <dgm:if name="Name17" axis="par ch" ptType="node node" func="cnt" op="equ" val="1">
                        <dgm:layoutNode name="top1">
                          <dgm:alg type="sp"/>
                          <dgm:shape xmlns:r="http://schemas.openxmlformats.org/officeDocument/2006/relationships" r:blip="">
                            <dgm:adjLst/>
                          </dgm:shape>
                          <dgm:constrLst>
                            <dgm:constr type="h" refType="w" fact="0.6"/>
                          </dgm:constrLst>
                        </dgm:layoutNode>
                      </dgm:if>
                      <dgm:else name="Name18"/>
                    </dgm:choose>
                    <dgm:layoutNode name="txAndLines1">
                      <dgm:choose name="Name19">
                        <dgm:if name="Name20" func="var" arg="dir" op="equ" val="norm">
                          <dgm:alg type="lin"/>
                        </dgm:if>
                        <dgm:else name="Name21">
                          <dgm:alg type="lin">
                            <dgm:param type="linDir" val="fromR"/>
                          </dgm:alg>
                        </dgm:else>
                      </dgm:choose>
                      <dgm:shape xmlns:r="http://schemas.openxmlformats.org/officeDocument/2006/relationships" r:blip="">
                        <dgm:adjLst/>
                      </dgm:shape>
                      <dgm:presOf/>
                      <dgm:choose name="Name22">
                        <dgm:if name="Name23" axis="root ch" ptType="all node" func="cnt" op="gte" val="2">
                          <dgm:constrLst>
                            <dgm:constr type="w" for="ch" forName="anchor1" refType="w"/>
                            <dgm:constr type="w" for="ch" forName="backup1" refType="w" fact="-1"/>
                            <dgm:constr type="w" for="ch" forName="preLine1" refType="w" fact="0.11"/>
                            <dgm:constr type="w" for="ch" forName="desTx1" refType="w" fact="0.78"/>
                            <dgm:constr type="w" for="ch" forName="postLine1" refType="w" fact="0.11"/>
                          </dgm:constrLst>
                        </dgm:if>
                        <dgm:else name="Name24">
                          <dgm:constrLst>
                            <dgm:constr type="w" for="ch" forName="anchor1" refType="w" fact="0.89"/>
                            <dgm:constr type="w" for="ch" forName="backup1" refType="w" fact="-0.89"/>
                            <dgm:constr type="w" for="ch" forName="preLine1" refType="w" fact="0.11"/>
                            <dgm:constr type="w" for="ch" forName="desTx1" refType="w" fact="0.78"/>
                          </dgm:constrLst>
                        </dgm:else>
                      </dgm:choose>
                      <dgm:layoutNode name="anchor1" moveWith="desTx1">
                        <dgm:alg type="sp"/>
                        <dgm:shape xmlns:r="http://schemas.openxmlformats.org/officeDocument/2006/relationships" r:blip="">
                          <dgm:adjLst/>
                        </dgm:shape>
                      </dgm:layoutNode>
                      <dgm:layoutNode name="backup1" moveWith="desTx1">
                        <dgm:alg type="sp"/>
                        <dgm:shape xmlns:r="http://schemas.openxmlformats.org/officeDocument/2006/relationships" r:blip="">
                          <dgm:adjLst/>
                        </dgm:shape>
                      </dgm:layoutNode>
                      <dgm:layoutNode name="preLine1" styleLbl="parChTrans1D1" moveWith="desTx1">
                        <dgm:alg type="sp"/>
                        <dgm:shape xmlns:r="http://schemas.openxmlformats.org/officeDocument/2006/relationships" type="line" r:blip="">
                          <dgm:adjLst/>
                        </dgm:shape>
                        <dgm:presOf/>
                      </dgm:layoutNode>
                      <dgm:layoutNode name="desTx1"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25">
                        <dgm:if name="Name26" axis="root ch" ptType="all node" func="cnt" op="gte" val="2">
                          <dgm:layoutNode name="postLine1" styleLbl="parChTrans1D1" moveWith="desTx1">
                            <dgm:alg type="sp"/>
                            <dgm:shape xmlns:r="http://schemas.openxmlformats.org/officeDocument/2006/relationships" type="line" r:blip="">
                              <dgm:adjLst/>
                            </dgm:shape>
                            <dgm:presOf/>
                          </dgm:layoutNode>
                        </dgm:if>
                        <dgm:else name="Name27"/>
                      </dgm:choose>
                    </dgm:layoutNode>
                  </dgm:forEach>
                  <dgm:choose name="Name28">
                    <dgm:if name="Name29" axis="root ch" ptType="all node" func="cnt" op="gte" val="2">
                      <dgm:forEach name="Name30" axis="self" ptType="parTrans">
                        <dgm:layoutNode name="Name31" styleLbl="parChTrans1D1">
                          <dgm:choose name="Name32">
                            <dgm:if name="Name33" func="var" arg="dir" op="equ" val="norm">
                              <dgm:alg type="conn">
                                <dgm:param type="dim" val="1D"/>
                                <dgm:param type="begPts" val="midL"/>
                                <dgm:param type="srcNode" val="parTx2"/>
                                <dgm:param type="endSty" val="noArr"/>
                                <dgm:param type="dstNode" val="anchor1"/>
                              </dgm:alg>
                            </dgm:if>
                            <dgm:else name="Name34">
                              <dgm:alg type="conn">
                                <dgm:param type="dim" val="1D"/>
                                <dgm:param type="begPts" val="midR"/>
                                <dgm:param type="endSty" val="noArr"/>
                                <dgm:param type="srcNode" val="parTx2"/>
                                <dgm:param type="dstNode" val="anchor1"/>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35"/>
                  </dgm:choose>
                </dgm:forEach>
              </dgm:layoutNode>
              <dgm:choose name="Name36">
                <dgm:if name="Name37" axis="root ch" ptType="all node" func="cnt" op="gte" val="2">
                  <dgm:layoutNode name="spPost1">
                    <dgm:alg type="sp"/>
                    <dgm:shape xmlns:r="http://schemas.openxmlformats.org/officeDocument/2006/relationships" r:blip="">
                      <dgm:adjLst/>
                    </dgm:shape>
                  </dgm:layoutNode>
                </dgm:if>
                <dgm:else name="Name38"/>
              </dgm:choose>
            </dgm:if>
            <dgm:else name="Name39"/>
          </dgm:choose>
        </dgm:if>
        <dgm:if name="Name40" axis="self" ptType="node" func="pos" op="equ" val="2">
          <dgm:layoutNode name="parTx2"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41">
            <dgm:if name="Name42" axis="ch" ptType="node" func="cnt" op="gte" val="1">
              <dgm:layoutNode name="spPre2">
                <dgm:alg type="sp"/>
                <dgm:shape xmlns:r="http://schemas.openxmlformats.org/officeDocument/2006/relationships" r:blip="">
                  <dgm:adjLst/>
                </dgm:shape>
              </dgm:layoutNode>
              <dgm:layoutNode name="chLin2">
                <dgm:alg type="lin">
                  <dgm:param type="linDir" val="fromT"/>
                </dgm:alg>
                <dgm:shape xmlns:r="http://schemas.openxmlformats.org/officeDocument/2006/relationships" r:blip="">
                  <dgm:adjLst/>
                </dgm:shape>
                <dgm:presOf/>
                <dgm:constrLst>
                  <dgm:constr type="w" for="ch" forName="txAndLines2" refType="w" fact="0.77"/>
                  <dgm:constr type="w" for="ch" forName="top2" refType="w" refFor="ch" refForName="txAndLines2" fact="0.78"/>
                </dgm:constrLst>
                <dgm:forEach name="Name43" axis="ch">
                  <dgm:forEach name="Name44" axis="self" ptType="parTrans">
                    <dgm:layoutNode name="Name45" styleLbl="parChTrans1D1">
                      <dgm:choose name="Name46">
                        <dgm:if name="Name47" func="var" arg="dir" op="equ" val="norm">
                          <dgm:alg type="conn">
                            <dgm:param type="dim" val="1D"/>
                            <dgm:param type="begPts" val="midR"/>
                            <dgm:param type="endSty" val="noArr"/>
                            <dgm:param type="dstNode" val="anchor2"/>
                          </dgm:alg>
                        </dgm:if>
                        <dgm:else name="Name48">
                          <dgm:alg type="conn">
                            <dgm:param type="dim" val="1D"/>
                            <dgm:param type="begPts" val="midL"/>
                            <dgm:param type="endSty" val="noArr"/>
                            <dgm:param type="srcNode" val="parTx2"/>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49" axis="self" ptType="node">
                    <dgm:choose name="Name50">
                      <dgm:if name="Name51" axis="par ch" ptType="node node" func="cnt" op="equ" val="1">
                        <dgm:layoutNode name="top2">
                          <dgm:alg type="sp"/>
                          <dgm:shape xmlns:r="http://schemas.openxmlformats.org/officeDocument/2006/relationships" r:blip="">
                            <dgm:adjLst/>
                          </dgm:shape>
                          <dgm:constrLst>
                            <dgm:constr type="h" refType="w" fact="0.6"/>
                          </dgm:constrLst>
                        </dgm:layoutNode>
                      </dgm:if>
                      <dgm:else name="Name52"/>
                    </dgm:choose>
                    <dgm:layoutNode name="txAndLines2">
                      <dgm:choose name="Name53">
                        <dgm:if name="Name54" func="var" arg="dir" op="equ" val="norm">
                          <dgm:alg type="lin"/>
                        </dgm:if>
                        <dgm:else name="Name55">
                          <dgm:alg type="lin">
                            <dgm:param type="linDir" val="fromR"/>
                          </dgm:alg>
                        </dgm:else>
                      </dgm:choose>
                      <dgm:shape xmlns:r="http://schemas.openxmlformats.org/officeDocument/2006/relationships" r:blip="">
                        <dgm:adjLst/>
                      </dgm:shape>
                      <dgm:presOf/>
                      <dgm:choose name="Name56">
                        <dgm:if name="Name57" axis="root ch" ptType="all node" func="cnt" op="gte" val="3">
                          <dgm:constrLst>
                            <dgm:constr type="w" for="ch" forName="anchor2" refType="w"/>
                            <dgm:constr type="w" for="ch" forName="backup2" refType="w" fact="-1"/>
                            <dgm:constr type="w" for="ch" forName="preLine2" refType="w" fact="0.11"/>
                            <dgm:constr type="w" for="ch" forName="desTx2" refType="w" fact="0.78"/>
                            <dgm:constr type="w" for="ch" forName="postLine2" refType="w" fact="0.11"/>
                          </dgm:constrLst>
                        </dgm:if>
                        <dgm:else name="Name58">
                          <dgm:constrLst>
                            <dgm:constr type="w" for="ch" forName="anchor2" refType="w" fact="0.89"/>
                            <dgm:constr type="w" for="ch" forName="backup2" refType="w" fact="-0.89"/>
                            <dgm:constr type="w" for="ch" forName="preLine2" refType="w" fact="0.11"/>
                            <dgm:constr type="w" for="ch" forName="desTx2" refType="w" fact="0.78"/>
                          </dgm:constrLst>
                        </dgm:else>
                      </dgm:choose>
                      <dgm:layoutNode name="anchor2" moveWith="desTx2">
                        <dgm:alg type="sp"/>
                        <dgm:shape xmlns:r="http://schemas.openxmlformats.org/officeDocument/2006/relationships" r:blip="">
                          <dgm:adjLst/>
                        </dgm:shape>
                      </dgm:layoutNode>
                      <dgm:layoutNode name="backup2" moveWith="desTx2">
                        <dgm:alg type="sp"/>
                        <dgm:shape xmlns:r="http://schemas.openxmlformats.org/officeDocument/2006/relationships" r:blip="">
                          <dgm:adjLst/>
                        </dgm:shape>
                      </dgm:layoutNode>
                      <dgm:layoutNode name="preLine2" styleLbl="parChTrans1D1" moveWith="desTx2">
                        <dgm:alg type="sp"/>
                        <dgm:shape xmlns:r="http://schemas.openxmlformats.org/officeDocument/2006/relationships" type="line" r:blip="">
                          <dgm:adjLst/>
                        </dgm:shape>
                        <dgm:presOf/>
                      </dgm:layoutNode>
                      <dgm:layoutNode name="desTx2"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59">
                        <dgm:if name="Name60" axis="root ch" ptType="all node" func="cnt" op="gte" val="3">
                          <dgm:layoutNode name="postLine2" styleLbl="parChTrans1D1" moveWith="desTx2">
                            <dgm:alg type="sp"/>
                            <dgm:shape xmlns:r="http://schemas.openxmlformats.org/officeDocument/2006/relationships" type="line" r:blip="">
                              <dgm:adjLst/>
                            </dgm:shape>
                            <dgm:presOf/>
                          </dgm:layoutNode>
                        </dgm:if>
                        <dgm:else name="Name61"/>
                      </dgm:choose>
                    </dgm:layoutNode>
                  </dgm:forEach>
                  <dgm:choose name="Name62">
                    <dgm:if name="Name63" axis="root ch" ptType="all node" func="cnt" op="gte" val="3">
                      <dgm:forEach name="Name64" axis="self" ptType="parTrans">
                        <dgm:layoutNode name="Name65" styleLbl="parChTrans1D1">
                          <dgm:choose name="Name66">
                            <dgm:if name="Name67" func="var" arg="dir" op="equ" val="norm">
                              <dgm:alg type="conn">
                                <dgm:param type="dim" val="1D"/>
                                <dgm:param type="begPts" val="midL"/>
                                <dgm:param type="srcNode" val="parTx3"/>
                                <dgm:param type="endSty" val="noArr"/>
                                <dgm:param type="dstNode" val="anchor2"/>
                              </dgm:alg>
                            </dgm:if>
                            <dgm:else name="Name68">
                              <dgm:alg type="conn">
                                <dgm:param type="dim" val="1D"/>
                                <dgm:param type="begPts" val="midR"/>
                                <dgm:param type="endSty" val="noArr"/>
                                <dgm:param type="srcNode" val="parTx3"/>
                                <dgm:param type="dstNode" val="anchor2"/>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69"/>
                  </dgm:choose>
                </dgm:forEach>
              </dgm:layoutNode>
              <dgm:choose name="Name70">
                <dgm:if name="Name71" axis="root ch" ptType="all node" func="cnt" op="gte" val="3">
                  <dgm:layoutNode name="spPost2">
                    <dgm:alg type="sp"/>
                    <dgm:shape xmlns:r="http://schemas.openxmlformats.org/officeDocument/2006/relationships" r:blip="">
                      <dgm:adjLst/>
                    </dgm:shape>
                  </dgm:layoutNode>
                </dgm:if>
                <dgm:else name="Name72"/>
              </dgm:choose>
            </dgm:if>
            <dgm:else name="Name73"/>
          </dgm:choose>
        </dgm:if>
        <dgm:if name="Name74" axis="self" ptType="node" func="pos" op="equ" val="3">
          <dgm:layoutNode name="parTx3"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75">
            <dgm:if name="Name76" axis="ch" ptType="node" func="cnt" op="gte" val="1">
              <dgm:layoutNode name="spPre3">
                <dgm:alg type="sp"/>
                <dgm:shape xmlns:r="http://schemas.openxmlformats.org/officeDocument/2006/relationships" r:blip="">
                  <dgm:adjLst/>
                </dgm:shape>
              </dgm:layoutNode>
              <dgm:layoutNode name="chLin3">
                <dgm:alg type="lin">
                  <dgm:param type="linDir" val="fromT"/>
                </dgm:alg>
                <dgm:shape xmlns:r="http://schemas.openxmlformats.org/officeDocument/2006/relationships" r:blip="">
                  <dgm:adjLst/>
                </dgm:shape>
                <dgm:presOf/>
                <dgm:constrLst>
                  <dgm:constr type="w" for="ch" forName="txAndLines3" refType="w" fact="0.77"/>
                  <dgm:constr type="w" for="ch" forName="top3" refType="w" refFor="ch" refForName="txAndLines3" fact="0.78"/>
                </dgm:constrLst>
                <dgm:forEach name="Name77" axis="ch">
                  <dgm:forEach name="Name78" axis="self" ptType="parTrans">
                    <dgm:layoutNode name="Name79" styleLbl="parChTrans1D1">
                      <dgm:choose name="Name80">
                        <dgm:if name="Name81" func="var" arg="dir" op="equ" val="norm">
                          <dgm:alg type="conn">
                            <dgm:param type="dim" val="1D"/>
                            <dgm:param type="begPts" val="midR"/>
                            <dgm:param type="endSty" val="noArr"/>
                            <dgm:param type="dstNode" val="anchor3"/>
                          </dgm:alg>
                        </dgm:if>
                        <dgm:else name="Name82">
                          <dgm:alg type="conn">
                            <dgm:param type="dim" val="1D"/>
                            <dgm:param type="begPts" val="midL"/>
                            <dgm:param type="endSty" val="noArr"/>
                            <dgm:param type="srcNode" val="parTx3"/>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83" axis="self" ptType="node">
                    <dgm:choose name="Name84">
                      <dgm:if name="Name85" axis="par ch" ptType="node node" func="cnt" op="equ" val="1">
                        <dgm:layoutNode name="top3">
                          <dgm:alg type="sp"/>
                          <dgm:shape xmlns:r="http://schemas.openxmlformats.org/officeDocument/2006/relationships" r:blip="">
                            <dgm:adjLst/>
                          </dgm:shape>
                          <dgm:constrLst>
                            <dgm:constr type="h" refType="w" fact="0.6"/>
                          </dgm:constrLst>
                        </dgm:layoutNode>
                      </dgm:if>
                      <dgm:else name="Name86"/>
                    </dgm:choose>
                    <dgm:layoutNode name="txAndLines3">
                      <dgm:choose name="Name87">
                        <dgm:if name="Name88" func="var" arg="dir" op="equ" val="norm">
                          <dgm:alg type="lin"/>
                        </dgm:if>
                        <dgm:else name="Name89">
                          <dgm:alg type="lin">
                            <dgm:param type="linDir" val="fromR"/>
                          </dgm:alg>
                        </dgm:else>
                      </dgm:choose>
                      <dgm:shape xmlns:r="http://schemas.openxmlformats.org/officeDocument/2006/relationships" r:blip="">
                        <dgm:adjLst/>
                      </dgm:shape>
                      <dgm:presOf/>
                      <dgm:choose name="Name90">
                        <dgm:if name="Name91" axis="root ch" ptType="all node" func="cnt" op="gte" val="4">
                          <dgm:constrLst>
                            <dgm:constr type="w" for="ch" forName="anchor3" refType="w"/>
                            <dgm:constr type="w" for="ch" forName="backup3" refType="w" fact="-1"/>
                            <dgm:constr type="w" for="ch" forName="preLine3" refType="w" fact="0.11"/>
                            <dgm:constr type="w" for="ch" forName="desTx3" refType="w" fact="0.78"/>
                            <dgm:constr type="w" for="ch" forName="postLine3" refType="w" fact="0.11"/>
                          </dgm:constrLst>
                        </dgm:if>
                        <dgm:else name="Name92">
                          <dgm:constrLst>
                            <dgm:constr type="w" for="ch" forName="anchor3" refType="w" fact="0.89"/>
                            <dgm:constr type="w" for="ch" forName="backup3" refType="w" fact="-0.89"/>
                            <dgm:constr type="w" for="ch" forName="preLine3" refType="w" fact="0.11"/>
                            <dgm:constr type="w" for="ch" forName="desTx3" refType="w" fact="0.78"/>
                          </dgm:constrLst>
                        </dgm:else>
                      </dgm:choose>
                      <dgm:layoutNode name="anchor3" moveWith="desTx3">
                        <dgm:alg type="sp"/>
                        <dgm:shape xmlns:r="http://schemas.openxmlformats.org/officeDocument/2006/relationships" r:blip="">
                          <dgm:adjLst/>
                        </dgm:shape>
                      </dgm:layoutNode>
                      <dgm:layoutNode name="backup3" moveWith="desTx3">
                        <dgm:alg type="sp"/>
                        <dgm:shape xmlns:r="http://schemas.openxmlformats.org/officeDocument/2006/relationships" r:blip="">
                          <dgm:adjLst/>
                        </dgm:shape>
                      </dgm:layoutNode>
                      <dgm:layoutNode name="preLine3" styleLbl="parChTrans1D1" moveWith="desTx3">
                        <dgm:alg type="sp"/>
                        <dgm:shape xmlns:r="http://schemas.openxmlformats.org/officeDocument/2006/relationships" type="line" r:blip="">
                          <dgm:adjLst/>
                        </dgm:shape>
                        <dgm:presOf/>
                      </dgm:layoutNode>
                      <dgm:layoutNode name="desTx3"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93">
                        <dgm:if name="Name94" axis="root ch" ptType="all node" func="cnt" op="gte" val="4">
                          <dgm:layoutNode name="postLine3" styleLbl="parChTrans1D1" moveWith="desTx3">
                            <dgm:alg type="sp"/>
                            <dgm:shape xmlns:r="http://schemas.openxmlformats.org/officeDocument/2006/relationships" type="line" r:blip="">
                              <dgm:adjLst/>
                            </dgm:shape>
                            <dgm:presOf/>
                          </dgm:layoutNode>
                        </dgm:if>
                        <dgm:else name="Name95"/>
                      </dgm:choose>
                    </dgm:layoutNode>
                  </dgm:forEach>
                  <dgm:choose name="Name96">
                    <dgm:if name="Name97" axis="root ch" ptType="all node" func="cnt" op="gte" val="4">
                      <dgm:forEach name="Name98" axis="self" ptType="parTrans">
                        <dgm:layoutNode name="Name99" styleLbl="parChTrans1D1">
                          <dgm:choose name="Name100">
                            <dgm:if name="Name101" func="var" arg="dir" op="equ" val="norm">
                              <dgm:alg type="conn">
                                <dgm:param type="dim" val="1D"/>
                                <dgm:param type="begPts" val="midL"/>
                                <dgm:param type="srcNode" val="parTx4"/>
                                <dgm:param type="endSty" val="noArr"/>
                                <dgm:param type="dstNode" val="anchor3"/>
                              </dgm:alg>
                            </dgm:if>
                            <dgm:else name="Name102">
                              <dgm:alg type="conn">
                                <dgm:param type="dim" val="1D"/>
                                <dgm:param type="begPts" val="midR"/>
                                <dgm:param type="endSty" val="noArr"/>
                                <dgm:param type="srcNode" val="parTx4"/>
                                <dgm:param type="dstNode" val="anchor3"/>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03"/>
                  </dgm:choose>
                </dgm:forEach>
              </dgm:layoutNode>
              <dgm:choose name="Name104">
                <dgm:if name="Name105" axis="root ch" ptType="all node" func="cnt" op="gte" val="4">
                  <dgm:layoutNode name="spPost3">
                    <dgm:alg type="sp"/>
                    <dgm:shape xmlns:r="http://schemas.openxmlformats.org/officeDocument/2006/relationships" r:blip="">
                      <dgm:adjLst/>
                    </dgm:shape>
                  </dgm:layoutNode>
                </dgm:if>
                <dgm:else name="Name106"/>
              </dgm:choose>
            </dgm:if>
            <dgm:else name="Name107"/>
          </dgm:choose>
        </dgm:if>
        <dgm:if name="Name108" axis="self" ptType="node" func="pos" op="equ" val="4">
          <dgm:layoutNode name="parTx4"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09">
            <dgm:if name="Name110" axis="ch" ptType="node" func="cnt" op="gte" val="1">
              <dgm:layoutNode name="spPre4">
                <dgm:alg type="sp"/>
                <dgm:shape xmlns:r="http://schemas.openxmlformats.org/officeDocument/2006/relationships" r:blip="">
                  <dgm:adjLst/>
                </dgm:shape>
              </dgm:layoutNode>
              <dgm:layoutNode name="chLin4">
                <dgm:alg type="lin">
                  <dgm:param type="linDir" val="fromT"/>
                </dgm:alg>
                <dgm:shape xmlns:r="http://schemas.openxmlformats.org/officeDocument/2006/relationships" r:blip="">
                  <dgm:adjLst/>
                </dgm:shape>
                <dgm:presOf/>
                <dgm:constrLst>
                  <dgm:constr type="w" for="ch" forName="txAndLines4" refType="w" fact="0.77"/>
                  <dgm:constr type="w" for="ch" forName="top4" refType="w" refFor="ch" refForName="txAndLines4" fact="0.78"/>
                </dgm:constrLst>
                <dgm:forEach name="Name111" axis="ch">
                  <dgm:forEach name="Name112" axis="self" ptType="parTrans">
                    <dgm:layoutNode name="Name113" styleLbl="parChTrans1D1">
                      <dgm:choose name="Name114">
                        <dgm:if name="Name115" func="var" arg="dir" op="equ" val="norm">
                          <dgm:alg type="conn">
                            <dgm:param type="dim" val="1D"/>
                            <dgm:param type="begPts" val="midR"/>
                            <dgm:param type="endSty" val="noArr"/>
                            <dgm:param type="dstNode" val="anchor4"/>
                          </dgm:alg>
                        </dgm:if>
                        <dgm:else name="Name116">
                          <dgm:alg type="conn">
                            <dgm:param type="dim" val="1D"/>
                            <dgm:param type="begPts" val="midL"/>
                            <dgm:param type="endSty" val="noArr"/>
                            <dgm:param type="srcNode" val="parTx4"/>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17" axis="self" ptType="node">
                    <dgm:choose name="Name118">
                      <dgm:if name="Name119" axis="par ch" ptType="node node" func="cnt" op="equ" val="1">
                        <dgm:layoutNode name="top4">
                          <dgm:alg type="sp"/>
                          <dgm:shape xmlns:r="http://schemas.openxmlformats.org/officeDocument/2006/relationships" r:blip="">
                            <dgm:adjLst/>
                          </dgm:shape>
                          <dgm:constrLst>
                            <dgm:constr type="h" refType="w" fact="0.6"/>
                          </dgm:constrLst>
                        </dgm:layoutNode>
                      </dgm:if>
                      <dgm:else name="Name120"/>
                    </dgm:choose>
                    <dgm:layoutNode name="txAndLines4">
                      <dgm:choose name="Name121">
                        <dgm:if name="Name122" func="var" arg="dir" op="equ" val="norm">
                          <dgm:alg type="lin"/>
                        </dgm:if>
                        <dgm:else name="Name123">
                          <dgm:alg type="lin">
                            <dgm:param type="linDir" val="fromR"/>
                          </dgm:alg>
                        </dgm:else>
                      </dgm:choose>
                      <dgm:shape xmlns:r="http://schemas.openxmlformats.org/officeDocument/2006/relationships" r:blip="">
                        <dgm:adjLst/>
                      </dgm:shape>
                      <dgm:presOf/>
                      <dgm:choose name="Name124">
                        <dgm:if name="Name125" axis="root ch" ptType="all node" func="cnt" op="gte" val="5">
                          <dgm:constrLst>
                            <dgm:constr type="w" for="ch" forName="anchor4" refType="w"/>
                            <dgm:constr type="w" for="ch" forName="backup4" refType="w" fact="-1"/>
                            <dgm:constr type="w" for="ch" forName="preLine4" refType="w" fact="0.11"/>
                            <dgm:constr type="w" for="ch" forName="desTx4" refType="w" fact="0.78"/>
                            <dgm:constr type="w" for="ch" forName="postLine4" refType="w" fact="0.11"/>
                          </dgm:constrLst>
                        </dgm:if>
                        <dgm:else name="Name126">
                          <dgm:constrLst>
                            <dgm:constr type="w" for="ch" forName="anchor4" refType="w" fact="0.89"/>
                            <dgm:constr type="w" for="ch" forName="backup4" refType="w" fact="-0.89"/>
                            <dgm:constr type="w" for="ch" forName="preLine4" refType="w" fact="0.11"/>
                            <dgm:constr type="w" for="ch" forName="desTx4" refType="w" fact="0.78"/>
                          </dgm:constrLst>
                        </dgm:else>
                      </dgm:choose>
                      <dgm:layoutNode name="anchor4" moveWith="desTx4">
                        <dgm:alg type="sp"/>
                        <dgm:shape xmlns:r="http://schemas.openxmlformats.org/officeDocument/2006/relationships" r:blip="">
                          <dgm:adjLst/>
                        </dgm:shape>
                      </dgm:layoutNode>
                      <dgm:layoutNode name="backup4" moveWith="desTx4">
                        <dgm:alg type="sp"/>
                        <dgm:shape xmlns:r="http://schemas.openxmlformats.org/officeDocument/2006/relationships" r:blip="">
                          <dgm:adjLst/>
                        </dgm:shape>
                      </dgm:layoutNode>
                      <dgm:layoutNode name="preLine4" styleLbl="parChTrans1D1" moveWith="desTx4">
                        <dgm:alg type="sp"/>
                        <dgm:shape xmlns:r="http://schemas.openxmlformats.org/officeDocument/2006/relationships" type="line" r:blip="">
                          <dgm:adjLst/>
                        </dgm:shape>
                        <dgm:presOf/>
                      </dgm:layoutNode>
                      <dgm:layoutNode name="desTx4"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27">
                        <dgm:if name="Name128" axis="root ch" ptType="all node" func="cnt" op="gte" val="5">
                          <dgm:layoutNode name="postLine4" styleLbl="parChTrans1D1" moveWith="desTx4">
                            <dgm:alg type="sp"/>
                            <dgm:shape xmlns:r="http://schemas.openxmlformats.org/officeDocument/2006/relationships" type="line" r:blip="">
                              <dgm:adjLst/>
                            </dgm:shape>
                            <dgm:presOf/>
                          </dgm:layoutNode>
                        </dgm:if>
                        <dgm:else name="Name129"/>
                      </dgm:choose>
                    </dgm:layoutNode>
                  </dgm:forEach>
                  <dgm:choose name="Name130">
                    <dgm:if name="Name131" axis="root ch" ptType="all node" func="cnt" op="gte" val="5">
                      <dgm:forEach name="Name132" axis="self" ptType="parTrans">
                        <dgm:layoutNode name="Name133" styleLbl="parChTrans1D1">
                          <dgm:choose name="Name134">
                            <dgm:if name="Name135" func="var" arg="dir" op="equ" val="norm">
                              <dgm:alg type="conn">
                                <dgm:param type="dim" val="1D"/>
                                <dgm:param type="begPts" val="midL"/>
                                <dgm:param type="srcNode" val="parTx5"/>
                                <dgm:param type="endSty" val="noArr"/>
                                <dgm:param type="dstNode" val="anchor4"/>
                              </dgm:alg>
                            </dgm:if>
                            <dgm:else name="Name136">
                              <dgm:alg type="conn">
                                <dgm:param type="dim" val="1D"/>
                                <dgm:param type="begPts" val="midR"/>
                                <dgm:param type="endSty" val="noArr"/>
                                <dgm:param type="srcNode" val="parTx5"/>
                                <dgm:param type="dstNode" val="anchor4"/>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37"/>
                  </dgm:choose>
                </dgm:forEach>
              </dgm:layoutNode>
              <dgm:choose name="Name138">
                <dgm:if name="Name139" axis="root ch" ptType="all node" func="cnt" op="gte" val="5">
                  <dgm:layoutNode name="spPost4">
                    <dgm:alg type="sp"/>
                    <dgm:shape xmlns:r="http://schemas.openxmlformats.org/officeDocument/2006/relationships" r:blip="">
                      <dgm:adjLst/>
                    </dgm:shape>
                  </dgm:layoutNode>
                </dgm:if>
                <dgm:else name="Name140"/>
              </dgm:choose>
            </dgm:if>
            <dgm:else name="Name141"/>
          </dgm:choose>
        </dgm:if>
        <dgm:if name="Name142" axis="self" ptType="node" func="pos" op="equ" val="5">
          <dgm:layoutNode name="parTx5"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43">
            <dgm:if name="Name144" axis="ch" ptType="node" func="cnt" op="gte" val="1">
              <dgm:layoutNode name="spPre5">
                <dgm:alg type="sp"/>
                <dgm:shape xmlns:r="http://schemas.openxmlformats.org/officeDocument/2006/relationships" r:blip="">
                  <dgm:adjLst/>
                </dgm:shape>
              </dgm:layoutNode>
              <dgm:layoutNode name="chLin5">
                <dgm:alg type="lin">
                  <dgm:param type="linDir" val="fromT"/>
                </dgm:alg>
                <dgm:shape xmlns:r="http://schemas.openxmlformats.org/officeDocument/2006/relationships" r:blip="">
                  <dgm:adjLst/>
                </dgm:shape>
                <dgm:presOf/>
                <dgm:constrLst>
                  <dgm:constr type="w" for="ch" forName="txAndLines5" refType="w" fact="0.77"/>
                  <dgm:constr type="w" for="ch" forName="top5" refType="w" refFor="ch" refForName="txAndLines5" fact="0.78"/>
                </dgm:constrLst>
                <dgm:forEach name="Name145" axis="ch">
                  <dgm:forEach name="Name146" axis="self" ptType="parTrans">
                    <dgm:layoutNode name="Name147" styleLbl="parChTrans1D1">
                      <dgm:choose name="Name148">
                        <dgm:if name="Name149" func="var" arg="dir" op="equ" val="norm">
                          <dgm:alg type="conn">
                            <dgm:param type="dim" val="1D"/>
                            <dgm:param type="begPts" val="midR"/>
                            <dgm:param type="endSty" val="noArr"/>
                            <dgm:param type="dstNode" val="anchor5"/>
                          </dgm:alg>
                        </dgm:if>
                        <dgm:else name="Name150">
                          <dgm:alg type="conn">
                            <dgm:param type="dim" val="1D"/>
                            <dgm:param type="begPts" val="midL"/>
                            <dgm:param type="endSty" val="noArr"/>
                            <dgm:param type="srcNode" val="parTx5"/>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51" axis="self" ptType="node">
                    <dgm:choose name="Name152">
                      <dgm:if name="Name153" axis="par ch" ptType="node node" func="cnt" op="equ" val="1">
                        <dgm:layoutNode name="top5">
                          <dgm:alg type="sp"/>
                          <dgm:shape xmlns:r="http://schemas.openxmlformats.org/officeDocument/2006/relationships" r:blip="">
                            <dgm:adjLst/>
                          </dgm:shape>
                          <dgm:constrLst>
                            <dgm:constr type="h" refType="w" fact="0.6"/>
                          </dgm:constrLst>
                        </dgm:layoutNode>
                      </dgm:if>
                      <dgm:else name="Name154"/>
                    </dgm:choose>
                    <dgm:layoutNode name="txAndLines5">
                      <dgm:choose name="Name155">
                        <dgm:if name="Name156" func="var" arg="dir" op="equ" val="norm">
                          <dgm:alg type="lin"/>
                        </dgm:if>
                        <dgm:else name="Name157">
                          <dgm:alg type="lin">
                            <dgm:param type="linDir" val="fromR"/>
                          </dgm:alg>
                        </dgm:else>
                      </dgm:choose>
                      <dgm:shape xmlns:r="http://schemas.openxmlformats.org/officeDocument/2006/relationships" r:blip="">
                        <dgm:adjLst/>
                      </dgm:shape>
                      <dgm:presOf/>
                      <dgm:choose name="Name158">
                        <dgm:if name="Name159" axis="root ch" ptType="all node" func="cnt" op="gte" val="6">
                          <dgm:constrLst>
                            <dgm:constr type="w" for="ch" forName="anchor5" refType="w"/>
                            <dgm:constr type="w" for="ch" forName="backup5" refType="w" fact="-1"/>
                            <dgm:constr type="w" for="ch" forName="preLine5" refType="w" fact="0.11"/>
                            <dgm:constr type="w" for="ch" forName="desTx5" refType="w" fact="0.78"/>
                            <dgm:constr type="w" for="ch" forName="postLine5" refType="w" fact="0.11"/>
                          </dgm:constrLst>
                        </dgm:if>
                        <dgm:else name="Name160">
                          <dgm:constrLst>
                            <dgm:constr type="w" for="ch" forName="anchor5" refType="w" fact="0.89"/>
                            <dgm:constr type="w" for="ch" forName="backup5" refType="w" fact="-0.89"/>
                            <dgm:constr type="w" for="ch" forName="preLine5" refType="w" fact="0.11"/>
                            <dgm:constr type="w" for="ch" forName="desTx5" refType="w" fact="0.78"/>
                          </dgm:constrLst>
                        </dgm:else>
                      </dgm:choose>
                      <dgm:layoutNode name="anchor5" moveWith="desTx5">
                        <dgm:alg type="sp"/>
                        <dgm:shape xmlns:r="http://schemas.openxmlformats.org/officeDocument/2006/relationships" r:blip="">
                          <dgm:adjLst/>
                        </dgm:shape>
                      </dgm:layoutNode>
                      <dgm:layoutNode name="backup5" moveWith="desTx5">
                        <dgm:alg type="sp"/>
                        <dgm:shape xmlns:r="http://schemas.openxmlformats.org/officeDocument/2006/relationships" r:blip="">
                          <dgm:adjLst/>
                        </dgm:shape>
                      </dgm:layoutNode>
                      <dgm:layoutNode name="preLine5" styleLbl="parChTrans1D1" moveWith="desTx5">
                        <dgm:alg type="sp"/>
                        <dgm:shape xmlns:r="http://schemas.openxmlformats.org/officeDocument/2006/relationships" type="line" r:blip="">
                          <dgm:adjLst/>
                        </dgm:shape>
                        <dgm:presOf/>
                      </dgm:layoutNode>
                      <dgm:layoutNode name="desTx5"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61">
                        <dgm:if name="Name162" axis="root ch" ptType="all node" func="cnt" op="gte" val="6">
                          <dgm:layoutNode name="postLine5" styleLbl="parChTrans1D1" moveWith="desTx5">
                            <dgm:alg type="sp"/>
                            <dgm:shape xmlns:r="http://schemas.openxmlformats.org/officeDocument/2006/relationships" type="line" r:blip="">
                              <dgm:adjLst/>
                            </dgm:shape>
                            <dgm:presOf/>
                          </dgm:layoutNode>
                        </dgm:if>
                        <dgm:else name="Name163"/>
                      </dgm:choose>
                    </dgm:layoutNode>
                  </dgm:forEach>
                  <dgm:choose name="Name164">
                    <dgm:if name="Name165" axis="root ch" ptType="all node" func="cnt" op="gte" val="6">
                      <dgm:forEach name="Name166" axis="self" ptType="parTrans">
                        <dgm:layoutNode name="Name167" styleLbl="parChTrans1D1">
                          <dgm:choose name="Name168">
                            <dgm:if name="Name169" func="var" arg="dir" op="equ" val="norm">
                              <dgm:alg type="conn">
                                <dgm:param type="dim" val="1D"/>
                                <dgm:param type="begPts" val="midL"/>
                                <dgm:param type="srcNode" val="parTx6"/>
                                <dgm:param type="endSty" val="noArr"/>
                                <dgm:param type="dstNode" val="anchor5"/>
                              </dgm:alg>
                            </dgm:if>
                            <dgm:else name="Name170">
                              <dgm:alg type="conn">
                                <dgm:param type="dim" val="1D"/>
                                <dgm:param type="begPts" val="midR"/>
                                <dgm:param type="endSty" val="noArr"/>
                                <dgm:param type="srcNode" val="parTx6"/>
                                <dgm:param type="dstNode" val="anchor5"/>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171"/>
                  </dgm:choose>
                </dgm:forEach>
              </dgm:layoutNode>
              <dgm:choose name="Name172">
                <dgm:if name="Name173" axis="root ch" ptType="all node" func="cnt" op="gte" val="6">
                  <dgm:layoutNode name="spPost5">
                    <dgm:alg type="sp"/>
                    <dgm:shape xmlns:r="http://schemas.openxmlformats.org/officeDocument/2006/relationships" r:blip="">
                      <dgm:adjLst/>
                    </dgm:shape>
                  </dgm:layoutNode>
                </dgm:if>
                <dgm:else name="Name174"/>
              </dgm:choose>
            </dgm:if>
            <dgm:else name="Name175"/>
          </dgm:choose>
        </dgm:if>
        <dgm:if name="Name176" axis="self" ptType="node" func="pos" op="equ" val="6">
          <dgm:layoutNode name="parTx6"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177">
            <dgm:if name="Name178" axis="ch" ptType="node" func="cnt" op="gte" val="1">
              <dgm:layoutNode name="spPre6">
                <dgm:alg type="sp"/>
                <dgm:shape xmlns:r="http://schemas.openxmlformats.org/officeDocument/2006/relationships" r:blip="">
                  <dgm:adjLst/>
                </dgm:shape>
              </dgm:layoutNode>
              <dgm:layoutNode name="chLin6">
                <dgm:alg type="lin">
                  <dgm:param type="linDir" val="fromT"/>
                </dgm:alg>
                <dgm:shape xmlns:r="http://schemas.openxmlformats.org/officeDocument/2006/relationships" r:blip="">
                  <dgm:adjLst/>
                </dgm:shape>
                <dgm:presOf/>
                <dgm:constrLst>
                  <dgm:constr type="w" for="ch" forName="txAndLines6" refType="w" fact="0.77"/>
                  <dgm:constr type="w" for="ch" forName="top6" refType="w" refFor="ch" refForName="txAndLines6" fact="0.78"/>
                </dgm:constrLst>
                <dgm:forEach name="Name179" axis="ch">
                  <dgm:forEach name="Name180" axis="self" ptType="parTrans">
                    <dgm:layoutNode name="Name181" styleLbl="parChTrans1D1">
                      <dgm:choose name="Name182">
                        <dgm:if name="Name183" func="var" arg="dir" op="equ" val="norm">
                          <dgm:alg type="conn">
                            <dgm:param type="dim" val="1D"/>
                            <dgm:param type="begPts" val="midR"/>
                            <dgm:param type="endSty" val="noArr"/>
                            <dgm:param type="dstNode" val="anchor6"/>
                          </dgm:alg>
                        </dgm:if>
                        <dgm:else name="Name184">
                          <dgm:alg type="conn">
                            <dgm:param type="dim" val="1D"/>
                            <dgm:param type="begPts" val="midL"/>
                            <dgm:param type="endSty" val="noArr"/>
                            <dgm:param type="srcNode" val="parTx6"/>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185" axis="self" ptType="node">
                    <dgm:choose name="Name186">
                      <dgm:if name="Name187" axis="par ch" ptType="node node" func="cnt" op="equ" val="1">
                        <dgm:layoutNode name="top6">
                          <dgm:alg type="sp"/>
                          <dgm:shape xmlns:r="http://schemas.openxmlformats.org/officeDocument/2006/relationships" r:blip="">
                            <dgm:adjLst/>
                          </dgm:shape>
                          <dgm:constrLst>
                            <dgm:constr type="h" refType="w" fact="0.6"/>
                          </dgm:constrLst>
                        </dgm:layoutNode>
                      </dgm:if>
                      <dgm:else name="Name188"/>
                    </dgm:choose>
                    <dgm:layoutNode name="txAndLines6">
                      <dgm:choose name="Name189">
                        <dgm:if name="Name190" func="var" arg="dir" op="equ" val="norm">
                          <dgm:alg type="lin"/>
                        </dgm:if>
                        <dgm:else name="Name191">
                          <dgm:alg type="lin">
                            <dgm:param type="linDir" val="fromR"/>
                          </dgm:alg>
                        </dgm:else>
                      </dgm:choose>
                      <dgm:shape xmlns:r="http://schemas.openxmlformats.org/officeDocument/2006/relationships" r:blip="">
                        <dgm:adjLst/>
                      </dgm:shape>
                      <dgm:presOf/>
                      <dgm:choose name="Name192">
                        <dgm:if name="Name193" axis="root ch" ptType="all node" func="cnt" op="gte" val="7">
                          <dgm:constrLst>
                            <dgm:constr type="w" for="ch" forName="anchor6" refType="w"/>
                            <dgm:constr type="w" for="ch" forName="backup6" refType="w" fact="-1"/>
                            <dgm:constr type="w" for="ch" forName="preLine6" refType="w" fact="0.11"/>
                            <dgm:constr type="w" for="ch" forName="desTx6" refType="w" fact="0.78"/>
                            <dgm:constr type="w" for="ch" forName="postLine6" refType="w" fact="0.11"/>
                          </dgm:constrLst>
                        </dgm:if>
                        <dgm:else name="Name194">
                          <dgm:constrLst>
                            <dgm:constr type="w" for="ch" forName="anchor6" refType="w" fact="0.89"/>
                            <dgm:constr type="w" for="ch" forName="backup6" refType="w" fact="-0.89"/>
                            <dgm:constr type="w" for="ch" forName="preLine6" refType="w" fact="0.11"/>
                            <dgm:constr type="w" for="ch" forName="desTx6" refType="w" fact="0.78"/>
                          </dgm:constrLst>
                        </dgm:else>
                      </dgm:choose>
                      <dgm:layoutNode name="anchor6" moveWith="desTx6">
                        <dgm:alg type="sp"/>
                        <dgm:shape xmlns:r="http://schemas.openxmlformats.org/officeDocument/2006/relationships" r:blip="">
                          <dgm:adjLst/>
                        </dgm:shape>
                      </dgm:layoutNode>
                      <dgm:layoutNode name="backup6" moveWith="desTx6">
                        <dgm:alg type="sp"/>
                        <dgm:shape xmlns:r="http://schemas.openxmlformats.org/officeDocument/2006/relationships" r:blip="">
                          <dgm:adjLst/>
                        </dgm:shape>
                      </dgm:layoutNode>
                      <dgm:layoutNode name="preLine6" styleLbl="parChTrans1D1" moveWith="desTx6">
                        <dgm:alg type="sp"/>
                        <dgm:shape xmlns:r="http://schemas.openxmlformats.org/officeDocument/2006/relationships" type="line" r:blip="">
                          <dgm:adjLst/>
                        </dgm:shape>
                        <dgm:presOf/>
                      </dgm:layoutNode>
                      <dgm:layoutNode name="desTx6"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choose name="Name195">
                        <dgm:if name="Name196" axis="root ch" ptType="all node" func="cnt" op="gte" val="7">
                          <dgm:layoutNode name="postLine6" styleLbl="parChTrans1D1" moveWith="desTx6">
                            <dgm:alg type="sp"/>
                            <dgm:shape xmlns:r="http://schemas.openxmlformats.org/officeDocument/2006/relationships" type="line" r:blip="">
                              <dgm:adjLst/>
                            </dgm:shape>
                            <dgm:presOf/>
                          </dgm:layoutNode>
                        </dgm:if>
                        <dgm:else name="Name197"/>
                      </dgm:choose>
                    </dgm:layoutNode>
                  </dgm:forEach>
                  <dgm:choose name="Name198">
                    <dgm:if name="Name199" axis="root ch" ptType="all node" func="cnt" op="gte" val="7">
                      <dgm:forEach name="Name200" axis="self" ptType="parTrans">
                        <dgm:layoutNode name="Name201" styleLbl="parChTrans1D1">
                          <dgm:choose name="Name202">
                            <dgm:if name="Name203" func="var" arg="dir" op="equ" val="norm">
                              <dgm:alg type="conn">
                                <dgm:param type="dim" val="1D"/>
                                <dgm:param type="begPts" val="midL"/>
                                <dgm:param type="srcNode" val="parTx7"/>
                                <dgm:param type="endSty" val="noArr"/>
                                <dgm:param type="dstNode" val="anchor6"/>
                              </dgm:alg>
                            </dgm:if>
                            <dgm:else name="Name204">
                              <dgm:alg type="conn">
                                <dgm:param type="dim" val="1D"/>
                                <dgm:param type="begPts" val="midR"/>
                                <dgm:param type="endSty" val="noArr"/>
                                <dgm:param type="srcNode" val="parTx7"/>
                                <dgm:param type="dstNode" val="anchor6"/>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if>
                    <dgm:else name="Name205"/>
                  </dgm:choose>
                </dgm:forEach>
              </dgm:layoutNode>
              <dgm:choose name="Name206">
                <dgm:if name="Name207" axis="root ch" ptType="all node" func="cnt" op="gte" val="7">
                  <dgm:layoutNode name="spPost6">
                    <dgm:alg type="sp"/>
                    <dgm:shape xmlns:r="http://schemas.openxmlformats.org/officeDocument/2006/relationships" r:blip="">
                      <dgm:adjLst/>
                    </dgm:shape>
                  </dgm:layoutNode>
                </dgm:if>
                <dgm:else name="Name208"/>
              </dgm:choose>
            </dgm:if>
            <dgm:else name="Name209"/>
          </dgm:choose>
        </dgm:if>
        <dgm:if name="Name210" axis="self" ptType="node" func="pos" op="equ" val="7">
          <dgm:layoutNode name="parTx7" styleLbl="node1">
            <dgm:alg type="tx"/>
            <dgm:shape xmlns:r="http://schemas.openxmlformats.org/officeDocument/2006/relationships" type="ellipse" r:blip="">
              <dgm:adjLst/>
            </dgm:shape>
            <dgm:presOf axis="self" ptType="node"/>
            <dgm:constrLst>
              <dgm:constr type="h" refType="w"/>
              <dgm:constr type="w" refType="h" op="lte"/>
              <dgm:constr type="tMarg"/>
              <dgm:constr type="bMarg"/>
              <dgm:constr type="lMarg"/>
              <dgm:constr type="rMarg"/>
            </dgm:constrLst>
            <dgm:ruleLst>
              <dgm:rule type="primFontSz" val="5" fact="NaN" max="NaN"/>
            </dgm:ruleLst>
          </dgm:layoutNode>
          <dgm:choose name="Name211">
            <dgm:if name="Name212" axis="ch" ptType="node" func="cnt" op="gte" val="1">
              <dgm:layoutNode name="spPre7">
                <dgm:alg type="sp"/>
                <dgm:shape xmlns:r="http://schemas.openxmlformats.org/officeDocument/2006/relationships" r:blip="">
                  <dgm:adjLst/>
                </dgm:shape>
              </dgm:layoutNode>
              <dgm:layoutNode name="chLin7">
                <dgm:alg type="lin">
                  <dgm:param type="linDir" val="fromT"/>
                </dgm:alg>
                <dgm:shape xmlns:r="http://schemas.openxmlformats.org/officeDocument/2006/relationships" r:blip="">
                  <dgm:adjLst/>
                </dgm:shape>
                <dgm:presOf/>
                <dgm:constrLst>
                  <dgm:constr type="w" for="ch" forName="txAndLines7" refType="w" fact="0.77"/>
                  <dgm:constr type="w" for="ch" forName="top7" refType="w" refFor="ch" refForName="txAndLines7" fact="0.78"/>
                </dgm:constrLst>
                <dgm:forEach name="Name213" axis="ch">
                  <dgm:forEach name="Name214" axis="self" ptType="parTrans">
                    <dgm:layoutNode name="Name215" styleLbl="parChTrans1D1">
                      <dgm:choose name="Name216">
                        <dgm:if name="Name217" func="var" arg="dir" op="equ" val="norm">
                          <dgm:alg type="conn">
                            <dgm:param type="dim" val="1D"/>
                            <dgm:param type="begPts" val="midR"/>
                            <dgm:param type="endSty" val="noArr"/>
                            <dgm:param type="dstNode" val="anchor7"/>
                          </dgm:alg>
                        </dgm:if>
                        <dgm:else name="Name218">
                          <dgm:alg type="conn">
                            <dgm:param type="dim" val="1D"/>
                            <dgm:param type="begPts" val="midL"/>
                            <dgm:param type="endSty" val="noArr"/>
                            <dgm:param type="srcNode" val="parTx7"/>
                            <dgm:param type="dstNode" val="anchor7"/>
                          </dgm:alg>
                        </dgm:else>
                      </dgm:choose>
                      <dgm:shape xmlns:r="http://schemas.openxmlformats.org/officeDocument/2006/relationships" type="conn" r:blip="">
                        <dgm:adjLst/>
                      </dgm:shape>
                      <dgm:presOf/>
                      <dgm:constrLst>
                        <dgm:constr type="connDist"/>
                        <dgm:constr type="begPad" refType="connDist" fact="0.11"/>
                        <dgm:constr type="endPad"/>
                      </dgm:constrLst>
                    </dgm:layoutNode>
                  </dgm:forEach>
                  <dgm:forEach name="Name219" axis="self" ptType="node">
                    <dgm:choose name="Name220">
                      <dgm:if name="Name221" axis="par ch" ptType="node node" func="cnt" op="equ" val="1">
                        <dgm:layoutNode name="top7">
                          <dgm:alg type="sp"/>
                          <dgm:shape xmlns:r="http://schemas.openxmlformats.org/officeDocument/2006/relationships" r:blip="">
                            <dgm:adjLst/>
                          </dgm:shape>
                          <dgm:constrLst>
                            <dgm:constr type="h" refType="w" fact="0.6"/>
                          </dgm:constrLst>
                        </dgm:layoutNode>
                      </dgm:if>
                      <dgm:else name="Name222"/>
                    </dgm:choose>
                    <dgm:layoutNode name="txAndLines7">
                      <dgm:choose name="Name223">
                        <dgm:if name="Name224" func="var" arg="dir" op="equ" val="norm">
                          <dgm:alg type="lin"/>
                        </dgm:if>
                        <dgm:else name="Name225">
                          <dgm:alg type="lin">
                            <dgm:param type="linDir" val="fromR"/>
                          </dgm:alg>
                        </dgm:else>
                      </dgm:choose>
                      <dgm:shape xmlns:r="http://schemas.openxmlformats.org/officeDocument/2006/relationships" r:blip="">
                        <dgm:adjLst/>
                      </dgm:shape>
                      <dgm:presOf/>
                      <dgm:constrLst>
                        <dgm:constr type="w" for="ch" forName="anchor7" refType="w" fact="0.89"/>
                        <dgm:constr type="w" for="ch" forName="backup7" refType="w" fact="-0.89"/>
                        <dgm:constr type="w" for="ch" forName="preLine7" refType="w" fact="0.11"/>
                        <dgm:constr type="w" for="ch" forName="desTx7" refType="w" fact="0.78"/>
                      </dgm:constrLst>
                      <dgm:layoutNode name="anchor7" moveWith="desTx7">
                        <dgm:alg type="sp"/>
                        <dgm:shape xmlns:r="http://schemas.openxmlformats.org/officeDocument/2006/relationships" r:blip="">
                          <dgm:adjLst/>
                        </dgm:shape>
                      </dgm:layoutNode>
                      <dgm:layoutNode name="backup7" moveWith="desTx7">
                        <dgm:alg type="sp"/>
                        <dgm:shape xmlns:r="http://schemas.openxmlformats.org/officeDocument/2006/relationships" r:blip="">
                          <dgm:adjLst/>
                        </dgm:shape>
                      </dgm:layoutNode>
                      <dgm:layoutNode name="preLine7" styleLbl="parChTrans1D1" moveWith="desTx7">
                        <dgm:alg type="sp"/>
                        <dgm:shape xmlns:r="http://schemas.openxmlformats.org/officeDocument/2006/relationships" type="line" r:blip="">
                          <dgm:adjLst/>
                        </dgm:shape>
                        <dgm:presOf/>
                      </dgm:layoutNode>
                      <dgm:layoutNode name="desTx7" styleLbl="revTx">
                        <dgm:varLst>
                          <dgm:bulletEnabled val="1"/>
                        </dgm:varLst>
                        <dgm:alg type="tx"/>
                        <dgm:shape xmlns:r="http://schemas.openxmlformats.org/officeDocument/2006/relationships" type="rect" r:blip="" hideGeom="1">
                          <dgm:adjLst/>
                        </dgm:shape>
                        <dgm:presOf axis="desOrSelf" ptType="node"/>
                        <dgm:constrLst>
                          <dgm:constr type="h" refType="w" fact="0.6"/>
                        </dgm:constrLst>
                        <dgm:ruleLst>
                          <dgm:rule type="primFontSz" val="5" fact="NaN" max="NaN"/>
                        </dgm:ruleLst>
                      </dgm:layoutNode>
                    </dgm:layoutNode>
                  </dgm:forEach>
                </dgm:forEach>
              </dgm:layoutNode>
            </dgm:if>
            <dgm:else name="Name226"/>
          </dgm:choose>
        </dgm:if>
        <dgm:else name="Name22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18/10/2024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18698249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cademic &amp; Digital Skills Staff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1342EB2B-38BF-A68C-A6CA-34A4425E62AF}"/>
              </a:ext>
            </a:extLst>
          </p:cNvPr>
          <p:cNvPicPr>
            <a:picLocks noChangeAspect="1"/>
          </p:cNvPicPr>
          <p:nvPr userDrawn="1"/>
        </p:nvPicPr>
        <p:blipFill>
          <a:blip r:embed="rId7"/>
          <a:stretch>
            <a:fillRect/>
          </a:stretch>
        </p:blipFill>
        <p:spPr>
          <a:xfrm>
            <a:off x="651638" y="1143000"/>
            <a:ext cx="4749196" cy="4749196"/>
          </a:xfrm>
          <a:prstGeom prst="rect">
            <a:avLst/>
          </a:prstGeom>
        </p:spPr>
      </p:pic>
    </p:spTree>
    <p:extLst>
      <p:ext uri="{BB962C8B-B14F-4D97-AF65-F5344CB8AC3E}">
        <p14:creationId xmlns:p14="http://schemas.microsoft.com/office/powerpoint/2010/main" val="40203227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C78A8965-A624-2BE9-7B04-B6CF42416ADF}"/>
              </a:ext>
            </a:extLst>
          </p:cNvPr>
          <p:cNvPicPr>
            <a:picLocks noChangeAspect="1"/>
          </p:cNvPicPr>
          <p:nvPr userDrawn="1"/>
        </p:nvPicPr>
        <p:blipFill>
          <a:blip r:embed="rId7"/>
          <a:stretch>
            <a:fillRect/>
          </a:stretch>
        </p:blipFill>
        <p:spPr>
          <a:xfrm>
            <a:off x="624205" y="1146255"/>
            <a:ext cx="4804064" cy="4797968"/>
          </a:xfrm>
          <a:prstGeom prst="rect">
            <a:avLst/>
          </a:prstGeom>
        </p:spPr>
      </p:pic>
    </p:spTree>
    <p:extLst>
      <p:ext uri="{BB962C8B-B14F-4D97-AF65-F5344CB8AC3E}">
        <p14:creationId xmlns:p14="http://schemas.microsoft.com/office/powerpoint/2010/main" val="477557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Digital 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a:t>Let us know how we did.</a:t>
            </a:r>
            <a:endParaRPr lang="en-GB"/>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94BCF890-2993-0BBD-AE4B-837C85F8478E}"/>
              </a:ext>
            </a:extLst>
          </p:cNvPr>
          <p:cNvPicPr>
            <a:picLocks noChangeAspect="1"/>
          </p:cNvPicPr>
          <p:nvPr userDrawn="1"/>
        </p:nvPicPr>
        <p:blipFill>
          <a:blip r:embed="rId7"/>
          <a:stretch>
            <a:fillRect/>
          </a:stretch>
        </p:blipFill>
        <p:spPr>
          <a:xfrm>
            <a:off x="537900" y="1143000"/>
            <a:ext cx="4865030" cy="4858933"/>
          </a:xfrm>
          <a:prstGeom prst="rect">
            <a:avLst/>
          </a:prstGeom>
        </p:spPr>
      </p:pic>
    </p:spTree>
    <p:extLst>
      <p:ext uri="{BB962C8B-B14F-4D97-AF65-F5344CB8AC3E}">
        <p14:creationId xmlns:p14="http://schemas.microsoft.com/office/powerpoint/2010/main" val="340359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751120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1725538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3"/>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3"/>
            <a:ext cx="5253038" cy="4573587"/>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p:txBody>
      </p:sp>
    </p:spTree>
    <p:extLst>
      <p:ext uri="{BB962C8B-B14F-4D97-AF65-F5344CB8AC3E}">
        <p14:creationId xmlns:p14="http://schemas.microsoft.com/office/powerpoint/2010/main" val="1014769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Social media">
    <p:spTree>
      <p:nvGrpSpPr>
        <p:cNvPr id="1" name=""/>
        <p:cNvGrpSpPr/>
        <p:nvPr/>
      </p:nvGrpSpPr>
      <p:grpSpPr>
        <a:xfrm>
          <a:off x="0" y="0"/>
          <a:ext cx="0" cy="0"/>
          <a:chOff x="0" y="0"/>
          <a:chExt cx="0" cy="0"/>
        </a:xfrm>
      </p:grpSpPr>
      <p:pic>
        <p:nvPicPr>
          <p:cNvPr id="5" name="Picture Placeholder 24"/>
          <p:cNvPicPr>
            <a:picLocks noChangeAspect="1"/>
          </p:cNvPicPr>
          <p:nvPr userDrawn="1"/>
        </p:nvPicPr>
        <p:blipFill>
          <a:blip r:embed="rId2"/>
          <a:srcRect t="6165" b="6165"/>
          <a:stretch>
            <a:fillRect/>
          </a:stretch>
        </p:blipFill>
        <p:spPr>
          <a:xfrm>
            <a:off x="6254749" y="1600201"/>
            <a:ext cx="5239011" cy="4565650"/>
          </a:xfrm>
          <a:prstGeom prst="rect">
            <a:avLst/>
          </a:prstGeom>
        </p:spPr>
      </p:pic>
      <p:sp>
        <p:nvSpPr>
          <p:cNvPr id="6" name="TextBox 5"/>
          <p:cNvSpPr txBox="1"/>
          <p:nvPr userDrawn="1"/>
        </p:nvSpPr>
        <p:spPr>
          <a:xfrm>
            <a:off x="520431" y="1733719"/>
            <a:ext cx="5253296" cy="4298613"/>
          </a:xfrm>
          <a:prstGeom prst="rect">
            <a:avLst/>
          </a:prstGeom>
          <a:noFill/>
        </p:spPr>
        <p:txBody>
          <a:bodyPr wrap="square" rtlCol="0">
            <a:spAutoFit/>
          </a:bodyPr>
          <a:lstStyle/>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X</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00" marR="0" lvl="0" indent="-228600" algn="l" defTabSz="914400"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a:p>
        </p:txBody>
      </p:sp>
      <p:sp>
        <p:nvSpPr>
          <p:cNvPr id="7" name="TextBox 6"/>
          <p:cNvSpPr txBox="1"/>
          <p:nvPr userDrawn="1"/>
        </p:nvSpPr>
        <p:spPr>
          <a:xfrm>
            <a:off x="698242" y="486759"/>
            <a:ext cx="10795518" cy="769441"/>
          </a:xfrm>
          <a:prstGeom prst="rect">
            <a:avLst/>
          </a:prstGeom>
          <a:noFill/>
        </p:spPr>
        <p:txBody>
          <a:bodyPr wrap="square" rtlCol="0" anchor="b">
            <a:spAutoFit/>
          </a:bodyPr>
          <a:lstStyle/>
          <a:p>
            <a:r>
              <a:rPr kumimoji="0" lang="en-US" sz="4400" b="0" i="0" u="none" strike="noStrike" kern="1200" cap="none" spc="0" normalizeH="0" baseline="0" noProof="0">
                <a:ln>
                  <a:noFill/>
                </a:ln>
                <a:solidFill>
                  <a:prstClr val="white"/>
                </a:solidFill>
                <a:effectLst/>
                <a:uLnTx/>
                <a:uFillTx/>
                <a:latin typeface="Lucida Sans"/>
                <a:ea typeface="+mj-ea"/>
                <a:cs typeface="+mj-cs"/>
              </a:rPr>
              <a:t>Find us on social media!</a:t>
            </a:r>
            <a:endParaRPr lang="en-GB"/>
          </a:p>
        </p:txBody>
      </p:sp>
      <p:pic>
        <p:nvPicPr>
          <p:cNvPr id="3" name="Picture 2" descr="A black square with a circle&#10;&#10;Description automatically generated">
            <a:extLst>
              <a:ext uri="{FF2B5EF4-FFF2-40B4-BE49-F238E27FC236}">
                <a16:creationId xmlns:a16="http://schemas.microsoft.com/office/drawing/2014/main" id="{9BD18BA2-53ED-BBC0-8AE6-5586FEF16261}"/>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98240" y="3285302"/>
            <a:ext cx="4594464" cy="787372"/>
          </a:xfrm>
          <a:prstGeom prst="rect">
            <a:avLst/>
          </a:prstGeom>
        </p:spPr>
      </p:pic>
    </p:spTree>
    <p:extLst>
      <p:ext uri="{BB962C8B-B14F-4D97-AF65-F5344CB8AC3E}">
        <p14:creationId xmlns:p14="http://schemas.microsoft.com/office/powerpoint/2010/main" val="102542973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userDrawn="1"/>
        </p:nvPicPr>
        <p:blipFill>
          <a:blip r:embed="rId19"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2" name="Picture 11"/>
          <p:cNvPicPr>
            <a:picLocks noChangeAspect="1"/>
          </p:cNvPicPr>
          <p:nvPr userDrawn="1"/>
        </p:nvPicPr>
        <p:blipFill>
          <a:blip r:embed="rId20"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pic>
        <p:nvPicPr>
          <p:cNvPr id="5" name="Picture 4" descr="A black and white logo&#10;&#10;Description automatically generated">
            <a:extLst>
              <a:ext uri="{FF2B5EF4-FFF2-40B4-BE49-F238E27FC236}">
                <a16:creationId xmlns:a16="http://schemas.microsoft.com/office/drawing/2014/main" id="{C59AF5C1-74EB-0967-B74E-E22327719261}"/>
              </a:ext>
            </a:extLst>
          </p:cNvPr>
          <p:cNvPicPr>
            <a:picLocks noChangeAspect="1"/>
          </p:cNvPicPr>
          <p:nvPr userDrawn="1"/>
        </p:nvPicPr>
        <p:blipFill>
          <a:blip r:embed="rId21" cstate="print">
            <a:extLst>
              <a:ext uri="{28A0092B-C50C-407E-A947-70E740481C1C}">
                <a14:useLocalDpi xmlns:a14="http://schemas.microsoft.com/office/drawing/2010/main" val="0"/>
              </a:ext>
            </a:extLst>
          </a:blip>
          <a:stretch>
            <a:fillRect/>
          </a:stretch>
        </p:blipFill>
        <p:spPr>
          <a:xfrm>
            <a:off x="5169083" y="6439580"/>
            <a:ext cx="1673679" cy="285232"/>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7" r:id="rId2"/>
    <p:sldLayoutId id="2147483669" r:id="rId3"/>
    <p:sldLayoutId id="2147483668" r:id="rId4"/>
    <p:sldLayoutId id="2147483660" r:id="rId5"/>
    <p:sldLayoutId id="2147483658" r:id="rId6"/>
    <p:sldLayoutId id="2147483652" r:id="rId7"/>
    <p:sldLayoutId id="2147483661" r:id="rId8"/>
    <p:sldLayoutId id="2147483653" r:id="rId9"/>
    <p:sldLayoutId id="2147483650" r:id="rId10"/>
    <p:sldLayoutId id="2147483662" r:id="rId11"/>
    <p:sldLayoutId id="2147483651" r:id="rId12"/>
    <p:sldLayoutId id="2147483654" r:id="rId13"/>
    <p:sldLayoutId id="2147483655" r:id="rId14"/>
    <p:sldLayoutId id="2147483665" r:id="rId15"/>
    <p:sldLayoutId id="2147483666" r:id="rId16"/>
    <p:sldLayoutId id="2147483663" r:id="rId17"/>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0.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uwtsd.ac.uk/library" TargetMode="Externa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2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26.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intranet.uwtsd.ac.uk/departments/library-and-learning-resources/academic-and-infoskills" TargetMode="External"/><Relationship Id="rId2" Type="http://schemas.openxmlformats.org/officeDocument/2006/relationships/image" Target="../media/image3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hyperlink" Target="https://intranet.uwtsd.ac.uk/departments/library-and-learning-resources/academic-and-infoskills/finding-and-using-information" TargetMode="External"/><Relationship Id="rId1" Type="http://schemas.openxmlformats.org/officeDocument/2006/relationships/slideLayout" Target="../slideLayouts/slideLayout10.xml"/><Relationship Id="rId4" Type="http://schemas.openxmlformats.org/officeDocument/2006/relationships/hyperlink" Target="https://www.ethicsdialogues.eu/2021/05/11/governance-politics-policies-of-artificial-intelligence/"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hyperlink" Target="https://librarysearch.uwtsd.ac.uk/discovery/search?query=any,contains,bauhaus&amp;tab=Everything&amp;search_scope=MyInst_and_CI&amp;vid=44WHELF_UWTSD:44WHELF_UWTSD_VU1&amp;facet=tlevel,include,available_p&amp;offset=0"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hyperlink" Target="https://librarysearch.uwtsd.ac.uk/discovery/search?query=any,contains,bauhaus&amp;tab=Everything&amp;search_scope=MyInst_and_CI&amp;vid=44WHELF_UWTSD:44WHELF_UWTSD_VU1&amp;facet=tlevel,include,online_resources&amp;facet=rtype,include,books&amp;offset=0" TargetMode="Externa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search?query=any,contains,bauhaus&amp;tab=Everything&amp;search_scope=MyInst_and_CI&amp;vid=44WHELF_UWTSD:44WHELF_UWTSD_VU1&amp;facet=tlevel,include,online_resources&amp;facet=rtype,include,articles&amp;offset=0" TargetMode="External"/><Relationship Id="rId2" Type="http://schemas.openxmlformats.org/officeDocument/2006/relationships/hyperlink" Target="https://librarysearch.uwtsd.ac.uk/discovery/search?vid=44WHELF_UWTSD:44WHELF_UWTSD_VU1&amp;lang=en" TargetMode="External"/><Relationship Id="rId1" Type="http://schemas.openxmlformats.org/officeDocument/2006/relationships/slideLayout" Target="../slideLayouts/slideLayout10.xml"/><Relationship Id="rId4" Type="http://schemas.openxmlformats.org/officeDocument/2006/relationships/image" Target="../media/image37.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hyperlink" Target="https://librarysearch.uwtsd.ac.uk/discovery/fulldisplay?docid=alma99100269358802421&amp;context=L&amp;vid=44WHELF_UWTSD:44WHELF_UWTSD_VU1&amp;lang=en&amp;search_scope=MyInst_and_CI&amp;adaptor=Local%20Search%20Engine&amp;tab=Everything&amp;query=any,contains,bauhaus&amp;facet=tlevel,include,available_p&amp;offset=0" TargetMode="External"/><Relationship Id="rId1" Type="http://schemas.openxmlformats.org/officeDocument/2006/relationships/slideLayout" Target="../slideLayouts/slideLayout9.xml"/><Relationship Id="rId5" Type="http://schemas.openxmlformats.org/officeDocument/2006/relationships/image" Target="../media/image40.png"/><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10.xml"/><Relationship Id="rId4" Type="http://schemas.openxmlformats.org/officeDocument/2006/relationships/image" Target="../media/image43.svg"/></Relationships>
</file>

<file path=ppt/slides/_rels/slide2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1.png"/><Relationship Id="rId1" Type="http://schemas.openxmlformats.org/officeDocument/2006/relationships/slideLayout" Target="../slideLayouts/slideLayout10.xml"/><Relationship Id="rId4" Type="http://schemas.openxmlformats.org/officeDocument/2006/relationships/image" Target="../media/image45.svg"/></Relationships>
</file>

<file path=ppt/slides/_rels/slide2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hyperlink" Target="https://librarysearch.uwtsd.ac.uk/discovery/dbsearch?vid=44WHELF_UWTSD:44WHELF_UWTSD_VU1" TargetMode="Externa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455702702421&amp;context=L&amp;vid=44WHELF_UWTSD:44WHELF_UWTSD_VU1&amp;lang=en&amp;adaptor=Local%20Search%20Engine&amp;tab=jsearch_slot&amp;query=contains,dbcategory,&amp;sortby=title&amp;offset=0&amp;databases=category,Institute%20of%20Science%20and%20Art%E2%94%80Art%20and%20design" TargetMode="External"/><Relationship Id="rId2" Type="http://schemas.openxmlformats.org/officeDocument/2006/relationships/hyperlink" Target="https://librarysearch.uwtsd.ac.uk/discovery/dbfulldisplay?docid=alma99100115366602421&amp;context=L&amp;vid=44WHELF_UWTSD:44WHELF_UWTSD_VU1&amp;lang=en&amp;adaptor=Local%20Search%20Engine&amp;tab=jsearch_slot&amp;query=contains,dbcategory,&amp;sortby=title&amp;offset=0&amp;databases=category,Institute%20of%20Science%20and%20Art"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4" Type="http://schemas.openxmlformats.org/officeDocument/2006/relationships/hyperlink" Target="https://librarysearch.uwtsd.ac.uk/discovery/dbfulldisplay?docid=alma99100218160102421&amp;context=L&amp;vid=44WHELF_UWTSD:44WHELF_UWTSD_VU1&amp;lang=en&amp;adaptor=Local%20Search%20Engine&amp;tab=jsearch_slot&amp;query=contains,dbcategory,&amp;sortby=title&amp;offset=0&amp;databases=category,Institute%20of%20Science%20and%20Art%E2%94%80Art%20and%20design" TargetMode="External"/></Relationships>
</file>

<file path=ppt/slides/_rels/slide26.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224559102421&amp;context=L&amp;vid=44WHELF_UWTSD:44WHELF_UWTSD_VU1&amp;lang=en&amp;adaptor=Local%20Search%20Engine&amp;tab=jsearch_slot&amp;query=contains,dbcategory,&amp;sortby=title&amp;offset=10&amp;databases=category,Institute%20of%20Science%20and%20Art%E2%94%80Engineering" TargetMode="External"/><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contains,dbcategory,&amp;sortby=title&amp;offset=20&amp;databases=category,Institute%20of%20Science%20and%20Art%E2%94%80Art%20and%20design" TargetMode="External"/><Relationship Id="rId1" Type="http://schemas.openxmlformats.org/officeDocument/2006/relationships/slideLayout" Target="../slideLayouts/slideLayout10.xml"/><Relationship Id="rId5"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design" TargetMode="External"/><Relationship Id="rId4" Type="http://schemas.openxmlformats.org/officeDocument/2006/relationships/hyperlink" Target="https://librarysearch.uwtsd.ac.uk/discovery/dbfulldisplay?docid=alma99100224559402421&amp;context=L&amp;vid=44WHELF_UWTSD:44WHELF_UWTSD_VU1&amp;lang=en&amp;adaptor=Local%20Search%20Engine&amp;tab=jsearch_slot&amp;query=contains,dbcategory,&amp;sortby=title&amp;offset=20&amp;databases=category,Institute%20of%20Science%20and%20Art%E2%94%80Art%20and%20design"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hyperlink" Target="https://librarysearch.uwtsd.ac.uk/discovery/dbfulldisplay?docid=alma99100455702702421&amp;context=L&amp;vid=44WHELF_UWTSD:44WHELF_UWTSD_VU1&amp;lang=en&amp;adaptor=Local%20Search%20Engine&amp;tab=jsearch_slot&amp;query=any,contains,Artstor&amp;offset=0&amp;databases=any,Artstor" TargetMode="Externa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hyperlink" Target="https://librarysearch.uwtsd.ac.uk/discovery/dbfulldisplay?docid=alma99100250258102421&amp;context=L&amp;vid=44WHELF_UWTSD:44WHELF_UWTSD_VU1&amp;lang=en&amp;adaptor=Local%20Search%20Engine&amp;tab=jsearch_slot&amp;query=any,contains,Digital%20Theatre%20Plus%20Database&amp;offset=0&amp;databases=any,Digital%20Theatre%20Plus%20Database" TargetMode="Externa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librarysearch.uwtsd.ac.uk/discovery/fulldisplay?docid=alma99100484102802421&amp;context=L&amp;vid=44WHELF_UWTSD:44WHELF_UWTSD_VU1&amp;lang=en&amp;search_scope=Search_ELEC&amp;adaptor=Local%20Search%20Engine&amp;tab=Everything&amp;query=any,contains,Exact%20editions&amp;offset=0" TargetMode="External"/><Relationship Id="rId1" Type="http://schemas.openxmlformats.org/officeDocument/2006/relationships/slideLayout" Target="../slideLayouts/slideLayout9.xml"/><Relationship Id="rId6" Type="http://schemas.openxmlformats.org/officeDocument/2006/relationships/image" Target="../media/image53.png"/><Relationship Id="rId5" Type="http://schemas.openxmlformats.org/officeDocument/2006/relationships/image" Target="../media/image52.png"/><Relationship Id="rId4" Type="http://schemas.openxmlformats.org/officeDocument/2006/relationships/image" Target="../media/image51.png"/></Relationships>
</file>

<file path=ppt/slides/_rels/slide3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hyperlink" Target="https://librarysearch.uwtsd.ac.uk/discovery/dbfulldisplay?docid=alma99100417099402421&amp;context=L&amp;vid=44WHELF_UWTSD:44WHELF_UWTSD_VU1&amp;lang=en&amp;adaptor=Local%20Search%20Engine&amp;tab=jsearch_slot&amp;query=any,contains,Performing%20Arts%20Periodicals%20Database&amp;offset=0&amp;databases=any,Performing%20Arts%20Periodicals%20Database" TargetMode="Externa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hyperlink" Target="https://librarysearch.uwtsd.ac.uk/discovery/dbfulldisplay?docid=alma99100431192702421&amp;context=L&amp;vid=44WHELF_UWTSD:44WHELF_UWTSD_VU1&amp;lang=en&amp;adaptor=Local%20Search%20Engine&amp;tab=jsearch_slot&amp;query=contains,dbcategory,&amp;sortby=title&amp;offset=20&amp;databases=category,Institute%20of%20Science%20and%20Art%E2%94%80Art%20and%20media" TargetMode="Externa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61956202421&amp;context=L&amp;vid=44WHELF_UWTSD:44WHELF_UWTSD_VU1&amp;lang=en&amp;adaptor=Local%20Search%20Engine&amp;tab=jsearch_slot&amp;query=contains,dbcategory,&amp;sortby=title&amp;offset=0&amp;databases=category,Audio%20visual" TargetMode="External"/><Relationship Id="rId2" Type="http://schemas.openxmlformats.org/officeDocument/2006/relationships/hyperlink" Target="https://librarysearch.uwtsd.ac.uk/discovery/dbfulldisplay?docid=alma99100394611702421&amp;context=L&amp;vid=44WHELF_UWTSD:44WHELF_UWTSD_VU1&amp;lang=en&amp;adaptor=Local%20Search%20Engine&amp;tab=jsearch_slot&amp;query=contains,dbcategory,&amp;sortby=title&amp;offset=0&amp;databases=category,Audio%20visual" TargetMode="External"/><Relationship Id="rId1" Type="http://schemas.openxmlformats.org/officeDocument/2006/relationships/slideLayout" Target="../slideLayouts/slideLayout10.xml"/><Relationship Id="rId5" Type="http://schemas.openxmlformats.org/officeDocument/2006/relationships/image" Target="../media/image57.jpeg"/><Relationship Id="rId4" Type="http://schemas.openxmlformats.org/officeDocument/2006/relationships/hyperlink" Target="https://librarysearch.uwtsd.ac.uk/discovery/dbfulldisplay?docid=alma99100250258102421&amp;context=L&amp;vid=44WHELF_UWTSD:44WHELF_UWTSD_VU1&amp;lang=en&amp;adaptor=Local%20Search%20Engine&amp;tab=jsearch_slot&amp;query=contains,dbcategory,&amp;sortby=title&amp;offset=10&amp;databases=category,Institute%20of%20Science%20and%20Art%E2%94%80Art%20and%20design"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hyperlink" Target="https://librarysearch.uwtsd.ac.uk/discovery/dbfulldisplay?docid=alma99100436002502421&amp;context=L&amp;vid=44WHELF_UWTSD:44WHELF_UWTSD_VU1&amp;lang=en&amp;adaptor=Local%20Search%20Engine&amp;tab=jsearch_slot&amp;query=any,contains,Cite%20them%20right%20:%20the%20essential%20referencing%20guide.&amp;offset=0&amp;databases=any,Cite%20them%20right%20:%20the%20essential%20referencing%20guide." TargetMode="Externa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image" Target="../media/image59.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hyperlink" Target="https://librarysearch.uwtsd.ac.uk/discovery/dbfulldisplay?docid=alma99100241659302421&amp;context=L&amp;vid=44WHELF_UWTSD:44WHELF_UWTSD_VU1&amp;lang=en&amp;adaptor=Local%20Search%20Engine&amp;tab=jsearch_slot&amp;query=contains,dbcategory,&amp;sortby=title&amp;offset=10&amp;databases=category,eBooks" TargetMode="External"/><Relationship Id="rId1" Type="http://schemas.openxmlformats.org/officeDocument/2006/relationships/slideLayout" Target="../slideLayouts/slideLayout9.xml"/><Relationship Id="rId4" Type="http://schemas.openxmlformats.org/officeDocument/2006/relationships/image" Target="../media/image61.png"/></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9.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8.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browzine.com/libraries/1422/subjects" TargetMode="External"/><Relationship Id="rId1" Type="http://schemas.openxmlformats.org/officeDocument/2006/relationships/slideLayout" Target="../slideLayouts/slideLayout10.xml"/></Relationships>
</file>

<file path=ppt/slides/_rels/slide39.xml.rels><?xml version="1.0" encoding="UTF-8" standalone="yes"?>
<Relationships xmlns="http://schemas.openxmlformats.org/package/2006/relationships"><Relationship Id="rId3" Type="http://schemas.openxmlformats.org/officeDocument/2006/relationships/hyperlink" Target="mailto:library@uwtsd.ac.uk" TargetMode="External"/><Relationship Id="rId2" Type="http://schemas.openxmlformats.org/officeDocument/2006/relationships/hyperlink" Target="mailto:emily.wild@uwtsd.ac.uk" TargetMode="External"/><Relationship Id="rId1" Type="http://schemas.openxmlformats.org/officeDocument/2006/relationships/slideLayout" Target="../slideLayouts/slideLayout10.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458C6ECA-F413-E111-092F-E452489CE4AB}"/>
              </a:ext>
            </a:extLst>
          </p:cNvPr>
          <p:cNvPicPr>
            <a:picLocks noGrp="1" noChangeAspect="1"/>
          </p:cNvPicPr>
          <p:nvPr>
            <p:ph type="pic" sz="quarter" idx="13"/>
          </p:nvPr>
        </p:nvPicPr>
        <p:blipFill>
          <a:blip r:embed="rId2" cstate="print">
            <a:extLst>
              <a:ext uri="{28A0092B-C50C-407E-A947-70E740481C1C}">
                <a14:useLocalDpi xmlns:a14="http://schemas.microsoft.com/office/drawing/2010/main" val="0"/>
              </a:ext>
            </a:extLst>
          </a:blip>
          <a:srcRect l="28406" r="12198" b="-1"/>
          <a:stretch/>
        </p:blipFill>
        <p:spPr>
          <a:xfrm>
            <a:off x="0" y="0"/>
            <a:ext cx="6102350" cy="6858000"/>
          </a:xfrm>
          <a:noFill/>
        </p:spPr>
      </p:pic>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a:xfrm>
            <a:off x="6378926" y="4698064"/>
            <a:ext cx="5435249" cy="1046857"/>
          </a:xfrm>
        </p:spPr>
        <p:txBody>
          <a:bodyPr>
            <a:normAutofit/>
          </a:bodyPr>
          <a:lstStyle/>
          <a:p>
            <a:r>
              <a:rPr lang="en-GB" sz="1700" dirty="0"/>
              <a:t>Art, Design, and Performance</a:t>
            </a:r>
          </a:p>
          <a:p>
            <a:r>
              <a:rPr lang="en-GB" sz="1700" dirty="0"/>
              <a:t>Emily Wild</a:t>
            </a:r>
          </a:p>
          <a:p>
            <a:r>
              <a:rPr lang="en-GB" sz="1700" dirty="0"/>
              <a:t>2024</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a:xfrm>
            <a:off x="6367977" y="2286001"/>
            <a:ext cx="5446198" cy="2225400"/>
          </a:xfrm>
        </p:spPr>
        <p:txBody>
          <a:bodyPr anchor="b">
            <a:normAutofit/>
          </a:bodyPr>
          <a:lstStyle/>
          <a:p>
            <a:r>
              <a:rPr lang="en-GB" dirty="0"/>
              <a:t>Finding and Using Information</a:t>
            </a:r>
          </a:p>
        </p:txBody>
      </p:sp>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873F628-47B8-D8A1-DE2D-28F921DB036D}"/>
              </a:ext>
            </a:extLst>
          </p:cNvPr>
          <p:cNvPicPr>
            <a:picLocks noChangeAspect="1"/>
          </p:cNvPicPr>
          <p:nvPr/>
        </p:nvPicPr>
        <p:blipFill rotWithShape="1">
          <a:blip r:embed="rId2"/>
          <a:srcRect l="15421" r="19976"/>
          <a:stretch/>
        </p:blipFill>
        <p:spPr>
          <a:xfrm>
            <a:off x="4315626" y="10"/>
            <a:ext cx="7876374" cy="6857990"/>
          </a:xfrm>
          <a:prstGeom prst="rect">
            <a:avLst/>
          </a:prstGeom>
          <a:noFill/>
          <a:ln>
            <a:noFill/>
          </a:ln>
        </p:spPr>
      </p:pic>
      <p:sp>
        <p:nvSpPr>
          <p:cNvPr id="2" name="Title 1">
            <a:extLst>
              <a:ext uri="{FF2B5EF4-FFF2-40B4-BE49-F238E27FC236}">
                <a16:creationId xmlns:a16="http://schemas.microsoft.com/office/drawing/2014/main" id="{39E8BB9F-CF82-81B1-9B0F-61B3D080F895}"/>
              </a:ext>
            </a:extLst>
          </p:cNvPr>
          <p:cNvSpPr>
            <a:spLocks noGrp="1"/>
          </p:cNvSpPr>
          <p:nvPr>
            <p:ph type="subTitle" idx="1"/>
          </p:nvPr>
        </p:nvSpPr>
        <p:spPr>
          <a:xfrm>
            <a:off x="286221" y="1263533"/>
            <a:ext cx="3670481" cy="3641841"/>
          </a:xfrm>
        </p:spPr>
        <p:txBody>
          <a:bodyPr>
            <a:normAutofit/>
          </a:bodyPr>
          <a:lstStyle/>
          <a:p>
            <a:r>
              <a:rPr lang="en-GB" dirty="0"/>
              <a:t>This session is an introduction to UWTSD Library.</a:t>
            </a:r>
            <a:br>
              <a:rPr lang="en-GB" dirty="0"/>
            </a:br>
            <a:endParaRPr lang="en-GB" dirty="0"/>
          </a:p>
        </p:txBody>
      </p:sp>
    </p:spTree>
    <p:extLst>
      <p:ext uri="{BB962C8B-B14F-4D97-AF65-F5344CB8AC3E}">
        <p14:creationId xmlns:p14="http://schemas.microsoft.com/office/powerpoint/2010/main" val="2474946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Aim of the Session</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A demonstration how to use the library catalogue.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a:solidFill>
              <a:schemeClr val="accent3"/>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dirty="0">
                <a:solidFill>
                  <a:schemeClr val="tx1"/>
                </a:solidFill>
                <a:cs typeface="Arial" panose="020B0604020202020204" pitchFamily="34" charset="0"/>
              </a:rPr>
              <a:t>Help and support from the library.</a:t>
            </a:r>
          </a:p>
        </p:txBody>
      </p:sp>
    </p:spTree>
    <p:extLst>
      <p:ext uri="{BB962C8B-B14F-4D97-AF65-F5344CB8AC3E}">
        <p14:creationId xmlns:p14="http://schemas.microsoft.com/office/powerpoint/2010/main" val="2639013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extLst>
              <p:ext uri="{D42A27DB-BD31-4B8C-83A1-F6EECF244321}">
                <p14:modId xmlns:p14="http://schemas.microsoft.com/office/powerpoint/2010/main" val="4234200850"/>
              </p:ext>
            </p:extLst>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40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90B6C-5D87-DB4B-2EEE-2AB27A18E449}"/>
              </a:ext>
            </a:extLst>
          </p:cNvPr>
          <p:cNvSpPr>
            <a:spLocks noGrp="1"/>
          </p:cNvSpPr>
          <p:nvPr>
            <p:ph type="title"/>
          </p:nvPr>
        </p:nvSpPr>
        <p:spPr/>
        <p:txBody>
          <a:bodyPr/>
          <a:lstStyle/>
          <a:p>
            <a:r>
              <a:rPr lang="en-GB" dirty="0"/>
              <a:t>Resources at UWTSD Include…</a:t>
            </a:r>
          </a:p>
        </p:txBody>
      </p:sp>
      <p:graphicFrame>
        <p:nvGraphicFramePr>
          <p:cNvPr id="9" name="Content Placeholder 8">
            <a:extLst>
              <a:ext uri="{FF2B5EF4-FFF2-40B4-BE49-F238E27FC236}">
                <a16:creationId xmlns:a16="http://schemas.microsoft.com/office/drawing/2014/main" id="{5D796419-80EC-1AA8-D779-E98FB0466CFA}"/>
              </a:ext>
            </a:extLst>
          </p:cNvPr>
          <p:cNvGraphicFramePr>
            <a:graphicFrameLocks noGrp="1"/>
          </p:cNvGraphicFramePr>
          <p:nvPr>
            <p:ph sz="quarter" idx="10"/>
          </p:nvPr>
        </p:nvGraphicFramePr>
        <p:xfrm>
          <a:off x="578041" y="1526557"/>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413042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Getting Started Guides</a:t>
            </a:r>
          </a:p>
        </p:txBody>
      </p:sp>
      <p:sp>
        <p:nvSpPr>
          <p:cNvPr id="3" name="TextBox 2">
            <a:extLst>
              <a:ext uri="{FF2B5EF4-FFF2-40B4-BE49-F238E27FC236}">
                <a16:creationId xmlns:a16="http://schemas.microsoft.com/office/drawing/2014/main" id="{24AEB19F-BEFF-2A44-9E2A-B4D47F27A704}"/>
              </a:ext>
            </a:extLst>
          </p:cNvPr>
          <p:cNvSpPr txBox="1"/>
          <p:nvPr/>
        </p:nvSpPr>
        <p:spPr>
          <a:xfrm>
            <a:off x="7452086" y="4938318"/>
            <a:ext cx="3778060" cy="369332"/>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2"/>
              </a:rPr>
              <a:t>Library and Learning Resources</a:t>
            </a:r>
            <a:endParaRPr lang="en-GB" dirty="0">
              <a:latin typeface="Calibri Light" panose="020F0302020204030204" pitchFamily="34" charset="0"/>
              <a:cs typeface="Calibri Light" panose="020F0302020204030204" pitchFamily="34" charset="0"/>
            </a:endParaRPr>
          </a:p>
        </p:txBody>
      </p:sp>
      <p:pic>
        <p:nvPicPr>
          <p:cNvPr id="20" name="Content Placeholder 13">
            <a:extLst>
              <a:ext uri="{FF2B5EF4-FFF2-40B4-BE49-F238E27FC236}">
                <a16:creationId xmlns:a16="http://schemas.microsoft.com/office/drawing/2014/main" id="{59A98E00-889C-D193-B9CF-5B0C9D353C95}"/>
              </a:ext>
            </a:extLst>
          </p:cNvPr>
          <p:cNvPicPr>
            <a:picLocks noChangeAspect="1"/>
          </p:cNvPicPr>
          <p:nvPr/>
        </p:nvPicPr>
        <p:blipFill>
          <a:blip r:embed="rId3"/>
          <a:stretch>
            <a:fillRect/>
          </a:stretch>
        </p:blipFill>
        <p:spPr>
          <a:xfrm>
            <a:off x="698240" y="1448790"/>
            <a:ext cx="5951942" cy="4580331"/>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41BAD17E-AA1E-8D0C-8307-614348DA6214}"/>
              </a:ext>
            </a:extLst>
          </p:cNvPr>
          <p:cNvSpPr txBox="1"/>
          <p:nvPr/>
        </p:nvSpPr>
        <p:spPr>
          <a:xfrm>
            <a:off x="5338807" y="5409210"/>
            <a:ext cx="842817" cy="191951"/>
          </a:xfrm>
          <a:prstGeom prst="rect">
            <a:avLst/>
          </a:prstGeom>
          <a:noFill/>
          <a:ln w="57150">
            <a:solidFill>
              <a:srgbClr val="FF0000"/>
            </a:solidFill>
          </a:ln>
        </p:spPr>
        <p:txBody>
          <a:bodyPr wrap="square" rtlCol="0">
            <a:spAutoFit/>
          </a:bodyPr>
          <a:lstStyle/>
          <a:p>
            <a:endParaRPr lang="en-GB"/>
          </a:p>
        </p:txBody>
      </p:sp>
      <p:sp>
        <p:nvSpPr>
          <p:cNvPr id="22" name="TextBox 21">
            <a:extLst>
              <a:ext uri="{FF2B5EF4-FFF2-40B4-BE49-F238E27FC236}">
                <a16:creationId xmlns:a16="http://schemas.microsoft.com/office/drawing/2014/main" id="{889170E5-D4E5-6B6B-0B81-E9BFB3356D5B}"/>
              </a:ext>
            </a:extLst>
          </p:cNvPr>
          <p:cNvSpPr txBox="1"/>
          <p:nvPr/>
        </p:nvSpPr>
        <p:spPr>
          <a:xfrm>
            <a:off x="7452086" y="1845226"/>
            <a:ext cx="3980652" cy="2554545"/>
          </a:xfrm>
          <a:prstGeom prst="rect">
            <a:avLst/>
          </a:prstGeom>
          <a:noFill/>
        </p:spPr>
        <p:txBody>
          <a:bodyPr wrap="square" rtlCol="0">
            <a:spAutoFit/>
          </a:bodyPr>
          <a:lstStyle/>
          <a:p>
            <a:r>
              <a:rPr lang="en-GB" sz="2000" dirty="0">
                <a:latin typeface="Calibri Light" panose="020F0302020204030204" pitchFamily="34" charset="0"/>
                <a:cs typeface="Calibri Light" panose="020F0302020204030204" pitchFamily="34" charset="0"/>
              </a:rPr>
              <a:t>From the Intranet Library webpage, you will find all the services and support the library offers.</a:t>
            </a:r>
          </a:p>
          <a:p>
            <a:endParaRPr lang="en-GB" sz="2000" dirty="0">
              <a:latin typeface="Calibri Light" panose="020F0302020204030204" pitchFamily="34" charset="0"/>
              <a:cs typeface="Calibri Light" panose="020F0302020204030204" pitchFamily="34" charset="0"/>
            </a:endParaRPr>
          </a:p>
          <a:p>
            <a:r>
              <a:rPr lang="en-GB" sz="2000" dirty="0">
                <a:latin typeface="Calibri Light" panose="020F0302020204030204" pitchFamily="34" charset="0"/>
                <a:cs typeface="Calibri Light" panose="020F0302020204030204" pitchFamily="34" charset="0"/>
              </a:rPr>
              <a:t>Click on Getting Started Guides to go to our subject based guides on where to find support and information in your subject area.</a:t>
            </a:r>
          </a:p>
        </p:txBody>
      </p:sp>
    </p:spTree>
    <p:extLst>
      <p:ext uri="{BB962C8B-B14F-4D97-AF65-F5344CB8AC3E}">
        <p14:creationId xmlns:p14="http://schemas.microsoft.com/office/powerpoint/2010/main" val="2226450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698241" y="265291"/>
            <a:ext cx="11119685" cy="1003916"/>
          </a:xfrm>
        </p:spPr>
        <p:txBody>
          <a:bodyPr>
            <a:noAutofit/>
          </a:bodyPr>
          <a:lstStyle/>
          <a:p>
            <a:r>
              <a:rPr lang="en-GB" dirty="0"/>
              <a:t>Choose from the A-Z list of subjects</a:t>
            </a:r>
          </a:p>
        </p:txBody>
      </p:sp>
      <p:pic>
        <p:nvPicPr>
          <p:cNvPr id="18" name="Picture 17">
            <a:extLst>
              <a:ext uri="{FF2B5EF4-FFF2-40B4-BE49-F238E27FC236}">
                <a16:creationId xmlns:a16="http://schemas.microsoft.com/office/drawing/2014/main" id="{4B65DFC0-1021-9C42-B407-FE5022BB13D4}"/>
              </a:ext>
            </a:extLst>
          </p:cNvPr>
          <p:cNvPicPr>
            <a:picLocks noChangeAspect="1"/>
          </p:cNvPicPr>
          <p:nvPr/>
        </p:nvPicPr>
        <p:blipFill rotWithShape="1">
          <a:blip r:embed="rId2"/>
          <a:srcRect l="707" t="13738" r="1851" b="5050"/>
          <a:stretch/>
        </p:blipFill>
        <p:spPr>
          <a:xfrm>
            <a:off x="1363388" y="1436890"/>
            <a:ext cx="8264586" cy="4592072"/>
          </a:xfrm>
          <a:prstGeom prst="rect">
            <a:avLst/>
          </a:prstGeom>
          <a:ln>
            <a:noFill/>
          </a:ln>
          <a:effectLst>
            <a:outerShdw blurRad="63500" sx="102000" sy="102000" algn="ctr" rotWithShape="0">
              <a:prstClr val="black">
                <a:alpha val="40000"/>
              </a:prstClr>
            </a:outerShdw>
          </a:effectLst>
        </p:spPr>
      </p:pic>
      <p:sp>
        <p:nvSpPr>
          <p:cNvPr id="21" name="TextBox 20">
            <a:extLst>
              <a:ext uri="{FF2B5EF4-FFF2-40B4-BE49-F238E27FC236}">
                <a16:creationId xmlns:a16="http://schemas.microsoft.com/office/drawing/2014/main" id="{1F957F5F-3AC0-A666-FE1A-77C57C348A81}"/>
              </a:ext>
            </a:extLst>
          </p:cNvPr>
          <p:cNvSpPr txBox="1"/>
          <p:nvPr/>
        </p:nvSpPr>
        <p:spPr>
          <a:xfrm>
            <a:off x="9932463" y="4483366"/>
            <a:ext cx="2195656"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6314099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p:txBody>
          <a:bodyPr>
            <a:normAutofit/>
          </a:bodyPr>
          <a:lstStyle/>
          <a:p>
            <a:r>
              <a:rPr lang="en-GB" dirty="0"/>
              <a:t>Get Started</a:t>
            </a:r>
            <a:r>
              <a:rPr lang="en-GB" sz="6000" dirty="0">
                <a:latin typeface="+mn-lt"/>
              </a:rPr>
              <a:t>..</a:t>
            </a:r>
          </a:p>
        </p:txBody>
      </p:sp>
      <p:pic>
        <p:nvPicPr>
          <p:cNvPr id="3" name="Picture 2">
            <a:extLst>
              <a:ext uri="{FF2B5EF4-FFF2-40B4-BE49-F238E27FC236}">
                <a16:creationId xmlns:a16="http://schemas.microsoft.com/office/drawing/2014/main" id="{9BFBF7F0-92A7-9E97-570B-BC13A4F9B053}"/>
              </a:ext>
            </a:extLst>
          </p:cNvPr>
          <p:cNvPicPr>
            <a:picLocks noChangeAspect="1"/>
          </p:cNvPicPr>
          <p:nvPr/>
        </p:nvPicPr>
        <p:blipFill rotWithShape="1">
          <a:blip r:embed="rId2"/>
          <a:srcRect l="977" t="30202" r="6229" b="23536"/>
          <a:stretch/>
        </p:blipFill>
        <p:spPr>
          <a:xfrm>
            <a:off x="888704" y="3340066"/>
            <a:ext cx="8416636" cy="2797402"/>
          </a:xfrm>
          <a:prstGeom prst="rect">
            <a:avLst/>
          </a:prstGeom>
          <a:ln>
            <a:noFill/>
          </a:ln>
          <a:effectLst>
            <a:outerShdw blurRad="63500" sx="102000" sy="102000" algn="ctr" rotWithShape="0">
              <a:prstClr val="black">
                <a:alpha val="40000"/>
              </a:prstClr>
            </a:outerShdw>
          </a:effectLst>
        </p:spPr>
      </p:pic>
      <p:sp>
        <p:nvSpPr>
          <p:cNvPr id="4" name="TextBox 3">
            <a:extLst>
              <a:ext uri="{FF2B5EF4-FFF2-40B4-BE49-F238E27FC236}">
                <a16:creationId xmlns:a16="http://schemas.microsoft.com/office/drawing/2014/main" id="{439EB252-7156-5647-7B9F-AA95EC717DDE}"/>
              </a:ext>
            </a:extLst>
          </p:cNvPr>
          <p:cNvSpPr txBox="1"/>
          <p:nvPr/>
        </p:nvSpPr>
        <p:spPr>
          <a:xfrm>
            <a:off x="762000" y="1482436"/>
            <a:ext cx="10661073" cy="1754326"/>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When you’ve selected your subject, you will find help to access your library account, your essential reading, digital skills support and referencing handbooks.  </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From here you can also explore the library’s resources and books and journals tailored to your subject area.  You will also find the contact details of your Academic Liaison Librarian and Digital Skills Advisors who are always on hand to help.</a:t>
            </a:r>
          </a:p>
        </p:txBody>
      </p:sp>
      <p:sp>
        <p:nvSpPr>
          <p:cNvPr id="6" name="TextBox 5">
            <a:extLst>
              <a:ext uri="{FF2B5EF4-FFF2-40B4-BE49-F238E27FC236}">
                <a16:creationId xmlns:a16="http://schemas.microsoft.com/office/drawing/2014/main" id="{C8B008E3-FD45-E6E5-B391-31275B1C4D86}"/>
              </a:ext>
            </a:extLst>
          </p:cNvPr>
          <p:cNvSpPr txBox="1"/>
          <p:nvPr/>
        </p:nvSpPr>
        <p:spPr>
          <a:xfrm>
            <a:off x="9631314" y="3621239"/>
            <a:ext cx="2487221" cy="646331"/>
          </a:xfrm>
          <a:prstGeom prst="rect">
            <a:avLst/>
          </a:prstGeom>
          <a:noFill/>
        </p:spPr>
        <p:txBody>
          <a:bodyPr wrap="square">
            <a:spAutoFit/>
          </a:bodyPr>
          <a:lstStyle/>
          <a:p>
            <a:pPr marL="0" indent="0">
              <a:buNone/>
            </a:pPr>
            <a:r>
              <a:rPr lang="en-GB" dirty="0">
                <a:latin typeface="Calibri Light" panose="020F0302020204030204" pitchFamily="34" charset="0"/>
                <a:cs typeface="Calibri Light" panose="020F0302020204030204" pitchFamily="34" charset="0"/>
                <a:hlinkClick r:id="rId3"/>
              </a:rPr>
              <a:t>Library and Learning Resources</a:t>
            </a:r>
            <a:endParaRPr lang="en-GB"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41718956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are Your Online Resource Lists</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07625" y="1872677"/>
            <a:ext cx="3659575" cy="3687097"/>
          </a:xfrm>
        </p:spPr>
        <p:txBody>
          <a:bodyPr>
            <a:normAutofit/>
          </a:bodyPr>
          <a:lstStyle/>
          <a:p>
            <a:pPr marL="0" indent="0">
              <a:buNone/>
            </a:pPr>
            <a:r>
              <a:rPr lang="en-GB" sz="2400" dirty="0">
                <a:cs typeface="Calibri"/>
              </a:rPr>
              <a:t>Online resource lists are lists of print and electronic items recommended by lecturers and made accessible by the library. </a:t>
            </a:r>
          </a:p>
          <a:p>
            <a:pPr marL="0" indent="0">
              <a:buNone/>
            </a:pPr>
            <a:endParaRPr lang="en-GB" sz="2400" dirty="0">
              <a:cs typeface="Calibri"/>
            </a:endParaRPr>
          </a:p>
          <a:p>
            <a:pPr marL="0" indent="0">
              <a:buNone/>
            </a:pPr>
            <a:r>
              <a:rPr lang="en-GB" sz="2400" dirty="0">
                <a:cs typeface="Calibri Light" panose="020F0302020204030204" pitchFamily="34" charset="0"/>
              </a:rPr>
              <a:t>Find them in Moodle..</a:t>
            </a:r>
          </a:p>
          <a:p>
            <a:endParaRPr lang="en-GB" dirty="0"/>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hlinkClick r:id="rId2"/>
              </a:rPr>
              <a:t>Online resource lists</a:t>
            </a:r>
            <a:endParaRPr lang="en-GB" dirty="0"/>
          </a:p>
        </p:txBody>
      </p:sp>
      <p:pic>
        <p:nvPicPr>
          <p:cNvPr id="4" name="Picture 3">
            <a:extLst>
              <a:ext uri="{FF2B5EF4-FFF2-40B4-BE49-F238E27FC236}">
                <a16:creationId xmlns:a16="http://schemas.microsoft.com/office/drawing/2014/main" id="{A51B7A3B-1205-AD6D-ABD0-99677E200109}"/>
              </a:ext>
            </a:extLst>
          </p:cNvPr>
          <p:cNvPicPr>
            <a:picLocks noChangeAspect="1"/>
          </p:cNvPicPr>
          <p:nvPr/>
        </p:nvPicPr>
        <p:blipFill rotWithShape="1">
          <a:blip r:embed="rId3"/>
          <a:srcRect l="70878" t="58884" r="858" b="2325"/>
          <a:stretch/>
        </p:blipFill>
        <p:spPr>
          <a:xfrm>
            <a:off x="4413048" y="1658493"/>
            <a:ext cx="7482389" cy="3687097"/>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D7D5A93E-E030-8F30-66E7-CB7CD519AB8A}"/>
              </a:ext>
            </a:extLst>
          </p:cNvPr>
          <p:cNvSpPr/>
          <p:nvPr/>
        </p:nvSpPr>
        <p:spPr>
          <a:xfrm>
            <a:off x="10692713" y="3855308"/>
            <a:ext cx="1202724" cy="1194486"/>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68689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2"/>
          <a:stretch>
            <a:fillRect/>
          </a:stretch>
        </p:blipFill>
        <p:spPr>
          <a:xfrm>
            <a:off x="1675093" y="4495203"/>
            <a:ext cx="8486696" cy="1664058"/>
          </a:xfrm>
          <a:prstGeom prst="rect">
            <a:avLst/>
          </a:prstGeom>
        </p:spPr>
      </p:pic>
      <p:pic>
        <p:nvPicPr>
          <p:cNvPr id="7" name="Picture 6">
            <a:extLst>
              <a:ext uri="{FF2B5EF4-FFF2-40B4-BE49-F238E27FC236}">
                <a16:creationId xmlns:a16="http://schemas.microsoft.com/office/drawing/2014/main" id="{AECAC26A-E98A-BD7B-9F57-EA50D7D924B4}"/>
              </a:ext>
            </a:extLst>
          </p:cNvPr>
          <p:cNvPicPr>
            <a:picLocks noChangeAspect="1"/>
          </p:cNvPicPr>
          <p:nvPr/>
        </p:nvPicPr>
        <p:blipFill>
          <a:blip r:embed="rId3"/>
          <a:stretch>
            <a:fillRect/>
          </a:stretch>
        </p:blipFill>
        <p:spPr>
          <a:xfrm>
            <a:off x="4126981" y="1390505"/>
            <a:ext cx="7252955" cy="2800393"/>
          </a:xfrm>
          <a:prstGeom prst="rect">
            <a:avLst/>
          </a:prstGeom>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5" name="TextBox 4">
            <a:extLst>
              <a:ext uri="{FF2B5EF4-FFF2-40B4-BE49-F238E27FC236}">
                <a16:creationId xmlns:a16="http://schemas.microsoft.com/office/drawing/2014/main" id="{F0383A66-1462-2B73-F53D-8492D166D200}"/>
              </a:ext>
            </a:extLst>
          </p:cNvPr>
          <p:cNvSpPr txBox="1"/>
          <p:nvPr/>
        </p:nvSpPr>
        <p:spPr>
          <a:xfrm>
            <a:off x="832481" y="2661663"/>
            <a:ext cx="3078038" cy="892552"/>
          </a:xfrm>
          <a:prstGeom prst="rect">
            <a:avLst/>
          </a:prstGeom>
          <a:noFill/>
        </p:spPr>
        <p:txBody>
          <a:bodyPr wrap="square">
            <a:spAutoFit/>
          </a:bodyPr>
          <a:lstStyle/>
          <a:p>
            <a:r>
              <a:rPr lang="en-GB" sz="2600" b="1" dirty="0">
                <a:latin typeface="Calibri"/>
                <a:cs typeface="Calibri"/>
              </a:rPr>
              <a:t>… </a:t>
            </a:r>
            <a:r>
              <a:rPr lang="en-GB" sz="2600" dirty="0">
                <a:latin typeface="Calibri Light" panose="020F0302020204030204" pitchFamily="34" charset="0"/>
                <a:cs typeface="Calibri Light" panose="020F0302020204030204" pitchFamily="34" charset="0"/>
              </a:rPr>
              <a:t>in the </a:t>
            </a:r>
          </a:p>
          <a:p>
            <a:r>
              <a:rPr lang="en-GB" sz="2600" dirty="0">
                <a:latin typeface="Calibri Light" panose="020F0302020204030204" pitchFamily="34" charset="0"/>
                <a:cs typeface="Calibri Light" panose="020F0302020204030204" pitchFamily="34" charset="0"/>
              </a:rPr>
              <a:t>Library Catalogue.</a:t>
            </a:r>
          </a:p>
        </p:txBody>
      </p:sp>
      <p:sp>
        <p:nvSpPr>
          <p:cNvPr id="3" name="Rectangle 2">
            <a:extLst>
              <a:ext uri="{FF2B5EF4-FFF2-40B4-BE49-F238E27FC236}">
                <a16:creationId xmlns:a16="http://schemas.microsoft.com/office/drawing/2014/main" id="{BC7796D1-B2CD-81F4-011E-4AA62C57BDF7}"/>
              </a:ext>
            </a:extLst>
          </p:cNvPr>
          <p:cNvSpPr/>
          <p:nvPr/>
        </p:nvSpPr>
        <p:spPr>
          <a:xfrm>
            <a:off x="7645940" y="3667328"/>
            <a:ext cx="1488332" cy="535021"/>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09104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42123" y="1830969"/>
            <a:ext cx="3917650" cy="3685210"/>
          </a:xfrm>
        </p:spPr>
        <p:txBody>
          <a:bodyPr vert="horz" lIns="91440" tIns="45720" rIns="91440" bIns="45720" rtlCol="0" anchor="t">
            <a:normAutofit lnSpcReduction="10000"/>
          </a:bodyPr>
          <a:lstStyle/>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r>
              <a:rPr lang="en-GB" sz="2600" dirty="0">
                <a:cs typeface="Calibri Light" panose="020F030202020403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dirty="0">
              <a:cs typeface="Arial"/>
            </a:endParaRPr>
          </a:p>
          <a:p>
            <a:pPr marL="457200" indent="-457200">
              <a:lnSpc>
                <a:spcPct val="100000"/>
              </a:lnSpc>
              <a:spcBef>
                <a:spcPts val="0"/>
              </a:spcBef>
              <a:buFont typeface="Arial" panose="05000000000000000000" pitchFamily="2" charset="2"/>
              <a:buChar char="•"/>
            </a:pPr>
            <a:r>
              <a:rPr lang="en-GB" sz="2600" dirty="0">
                <a:ea typeface="+mn-lt"/>
                <a:cs typeface="Calibri Light" panose="020F0302020204030204" pitchFamily="34" charset="0"/>
              </a:rPr>
              <a:t>Create your own list of Favourites - organise your information and keep details for reference lists.</a:t>
            </a:r>
            <a:endParaRPr lang="en-GB" sz="2500" dirty="0">
              <a:cs typeface="Calibri Light" panose="020F0302020204030204" pitchFamily="34" charset="0"/>
            </a:endParaRPr>
          </a:p>
          <a:p>
            <a:pPr marL="457200" indent="-457200">
              <a:lnSpc>
                <a:spcPct val="100000"/>
              </a:lnSpc>
              <a:spcBef>
                <a:spcPts val="0"/>
              </a:spcBef>
              <a:buFont typeface="Arial" panose="05000000000000000000" pitchFamily="2" charset="2"/>
              <a:buChar char="•"/>
            </a:pPr>
            <a:endParaRPr lang="en-GB" sz="25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400" dirty="0">
              <a:latin typeface="Calibri"/>
              <a:cs typeface="Arial"/>
            </a:endParaRPr>
          </a:p>
          <a:p>
            <a:pPr marL="0" indent="0">
              <a:lnSpc>
                <a:spcPct val="100000"/>
              </a:lnSpc>
              <a:spcBef>
                <a:spcPts val="0"/>
              </a:spcBef>
              <a:buNone/>
            </a:pPr>
            <a:endParaRPr lang="en-GB" sz="2400" dirty="0">
              <a:latin typeface="Calibri"/>
              <a:ea typeface="+mn-lt"/>
              <a:cs typeface="Arial"/>
            </a:endParaRPr>
          </a:p>
          <a:p>
            <a:pPr marL="0" indent="0">
              <a:lnSpc>
                <a:spcPct val="100000"/>
              </a:lnSpc>
              <a:spcBef>
                <a:spcPts val="0"/>
              </a:spcBef>
              <a:buNone/>
            </a:pPr>
            <a:endParaRPr lang="en-GB" sz="2400" dirty="0">
              <a:latin typeface="Calibri"/>
              <a:cs typeface="Arial"/>
            </a:endParaRPr>
          </a:p>
          <a:p>
            <a:pPr marL="0" indent="0">
              <a:lnSpc>
                <a:spcPct val="100000"/>
              </a:lnSpc>
              <a:spcBef>
                <a:spcPts val="0"/>
              </a:spcBef>
              <a:buNone/>
            </a:pPr>
            <a:endParaRPr lang="en-GB" sz="24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457200" indent="-457200">
              <a:lnSpc>
                <a:spcPct val="100000"/>
              </a:lnSpc>
              <a:spcBef>
                <a:spcPts val="0"/>
              </a:spcBef>
              <a:buFont typeface="Arial" panose="05000000000000000000" pitchFamily="2" charset="2"/>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285750" indent="-285750">
              <a:lnSpc>
                <a:spcPct val="100000"/>
              </a:lnSpc>
              <a:spcBef>
                <a:spcPts val="0"/>
              </a:spcBef>
              <a:buFont typeface="Arial,Sans-Serif"/>
              <a:buChar char="•"/>
            </a:pPr>
            <a:endParaRPr lang="en-GB" sz="2600" dirty="0">
              <a:latin typeface="Calibri"/>
              <a:cs typeface="Arial"/>
            </a:endParaRPr>
          </a:p>
          <a:p>
            <a:pPr marL="285750" indent="-285750">
              <a:lnSpc>
                <a:spcPct val="100000"/>
              </a:lnSpc>
              <a:spcBef>
                <a:spcPts val="0"/>
              </a:spcBef>
              <a:buFont typeface="Arial,Sans-Serif"/>
              <a:buChar char="•"/>
            </a:pPr>
            <a:endParaRPr lang="en-GB" dirty="0">
              <a:latin typeface="Calibri"/>
              <a:cs typeface="Arial"/>
            </a:endParaRPr>
          </a:p>
          <a:p>
            <a:pPr marL="0" indent="0">
              <a:lnSpc>
                <a:spcPct val="100000"/>
              </a:lnSpc>
              <a:spcBef>
                <a:spcPts val="0"/>
              </a:spcBef>
              <a:buNone/>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Light"/>
              <a:cs typeface="Calibri Light"/>
            </a:endParaRPr>
          </a:p>
          <a:p>
            <a:pPr marL="285750" indent="-285750">
              <a:lnSpc>
                <a:spcPct val="100000"/>
              </a:lnSpc>
              <a:spcBef>
                <a:spcPts val="0"/>
              </a:spcBef>
              <a:buFont typeface="Arial,Sans-Serif"/>
              <a:buChar char="•"/>
            </a:pPr>
            <a:endParaRPr lang="en-GB" dirty="0">
              <a:latin typeface="Calibri"/>
              <a:cs typeface="Calibri"/>
            </a:endParaRPr>
          </a:p>
          <a:p>
            <a:pPr marL="0" indent="0">
              <a:lnSpc>
                <a:spcPct val="100000"/>
              </a:lnSpc>
              <a:spcBef>
                <a:spcPts val="0"/>
              </a:spcBef>
              <a:buNone/>
            </a:pPr>
            <a:endParaRPr lang="en-GB" dirty="0">
              <a:latin typeface="Calibri Light"/>
              <a:cs typeface="Calibri Light"/>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cs typeface="Calibri"/>
              </a:rPr>
              <a:t>Why Use an Online Resource List?</a:t>
            </a:r>
          </a:p>
        </p:txBody>
      </p:sp>
      <p:pic>
        <p:nvPicPr>
          <p:cNvPr id="6" name="Picture 5">
            <a:extLst>
              <a:ext uri="{FF2B5EF4-FFF2-40B4-BE49-F238E27FC236}">
                <a16:creationId xmlns:a16="http://schemas.microsoft.com/office/drawing/2014/main" id="{4CBABC3E-675F-D614-08B7-9D671DBDE68A}"/>
              </a:ext>
            </a:extLst>
          </p:cNvPr>
          <p:cNvPicPr>
            <a:picLocks noChangeAspect="1"/>
          </p:cNvPicPr>
          <p:nvPr/>
        </p:nvPicPr>
        <p:blipFill>
          <a:blip r:embed="rId3"/>
          <a:stretch>
            <a:fillRect/>
          </a:stretch>
        </p:blipFill>
        <p:spPr>
          <a:xfrm>
            <a:off x="4204938" y="2260735"/>
            <a:ext cx="7656226" cy="3255444"/>
          </a:xfrm>
          <a:prstGeom prst="rect">
            <a:avLst/>
          </a:prstGeom>
          <a:effectLst>
            <a:outerShdw blurRad="63500" sx="102000" sy="102000" algn="ctr" rotWithShape="0">
              <a:prstClr val="black">
                <a:alpha val="40000"/>
              </a:prstClr>
            </a:outerShdw>
          </a:effectLst>
        </p:spPr>
      </p:pic>
      <p:sp>
        <p:nvSpPr>
          <p:cNvPr id="5" name="TextBox 4">
            <a:extLst>
              <a:ext uri="{FF2B5EF4-FFF2-40B4-BE49-F238E27FC236}">
                <a16:creationId xmlns:a16="http://schemas.microsoft.com/office/drawing/2014/main" id="{4AE86627-843E-B187-12F2-F970094A5ADA}"/>
              </a:ext>
            </a:extLst>
          </p:cNvPr>
          <p:cNvSpPr txBox="1"/>
          <p:nvPr/>
        </p:nvSpPr>
        <p:spPr>
          <a:xfrm>
            <a:off x="142123" y="1446248"/>
            <a:ext cx="11398827" cy="769441"/>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600" dirty="0">
                <a:latin typeface="Calibri Light" panose="020F0302020204030204" pitchFamily="34" charset="0"/>
                <a:ea typeface="+mn-lt"/>
                <a:cs typeface="Calibri Light" panose="020F0302020204030204" pitchFamily="34" charset="0"/>
              </a:rPr>
              <a:t>Prioritised Essential and Further resources recommended by lecturers.    </a:t>
            </a:r>
          </a:p>
          <a:p>
            <a:endParaRPr lang="en-GB" dirty="0"/>
          </a:p>
        </p:txBody>
      </p:sp>
      <p:sp>
        <p:nvSpPr>
          <p:cNvPr id="7" name="TextBox 6">
            <a:extLst>
              <a:ext uri="{FF2B5EF4-FFF2-40B4-BE49-F238E27FC236}">
                <a16:creationId xmlns:a16="http://schemas.microsoft.com/office/drawing/2014/main" id="{B53EB27A-BA91-4378-14D7-82E0387F5368}"/>
              </a:ext>
            </a:extLst>
          </p:cNvPr>
          <p:cNvSpPr txBox="1"/>
          <p:nvPr/>
        </p:nvSpPr>
        <p:spPr>
          <a:xfrm>
            <a:off x="602395" y="5701056"/>
            <a:ext cx="8967632" cy="769441"/>
          </a:xfrm>
          <a:prstGeom prst="rect">
            <a:avLst/>
          </a:prstGeom>
          <a:noFill/>
        </p:spPr>
        <p:txBody>
          <a:bodyPr wrap="square" rtlCol="0">
            <a:spAutoFit/>
          </a:bodyPr>
          <a:lstStyle/>
          <a:p>
            <a:r>
              <a:rPr lang="en-GB" sz="2600" dirty="0">
                <a:cs typeface="Calibri Light"/>
              </a:rPr>
              <a:t>Online resource lists are a starting point – do not limit yourself!</a:t>
            </a:r>
          </a:p>
          <a:p>
            <a:endParaRPr lang="en-GB" dirty="0"/>
          </a:p>
        </p:txBody>
      </p:sp>
    </p:spTree>
    <p:extLst>
      <p:ext uri="{BB962C8B-B14F-4D97-AF65-F5344CB8AC3E}">
        <p14:creationId xmlns:p14="http://schemas.microsoft.com/office/powerpoint/2010/main" val="220503812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81E910A-A37F-CE87-ED1B-A496F0D585CC}"/>
              </a:ext>
            </a:extLst>
          </p:cNvPr>
          <p:cNvSpPr>
            <a:spLocks noGrp="1"/>
          </p:cNvSpPr>
          <p:nvPr>
            <p:ph type="title"/>
          </p:nvPr>
        </p:nvSpPr>
        <p:spPr>
          <a:xfrm>
            <a:off x="465046" y="94633"/>
            <a:ext cx="11305410" cy="1003916"/>
          </a:xfrm>
        </p:spPr>
        <p:txBody>
          <a:bodyPr>
            <a:normAutofit/>
          </a:bodyPr>
          <a:lstStyle/>
          <a:p>
            <a:r>
              <a:rPr lang="en-GB" dirty="0">
                <a:cs typeface="Calibri" panose="020F0502020204030204" pitchFamily="34" charset="0"/>
              </a:rPr>
              <a:t>Complete The Online Infoskills Modules</a:t>
            </a:r>
          </a:p>
        </p:txBody>
      </p:sp>
      <p:pic>
        <p:nvPicPr>
          <p:cNvPr id="8" name="Picture 7" descr="A group of people working on laptops&#10;&#10;Description automatically generated">
            <a:extLst>
              <a:ext uri="{FF2B5EF4-FFF2-40B4-BE49-F238E27FC236}">
                <a16:creationId xmlns:a16="http://schemas.microsoft.com/office/drawing/2014/main" id="{B64E9FFF-2D6C-4D33-A532-C61FEF3B37F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351101" y="2400996"/>
            <a:ext cx="5630799" cy="3320932"/>
          </a:xfrm>
          <a:prstGeom prst="rect">
            <a:avLst/>
          </a:prstGeom>
          <a:effectLst>
            <a:outerShdw blurRad="63500" sx="102000" sy="102000" algn="ctr" rotWithShape="0">
              <a:prstClr val="black">
                <a:alpha val="40000"/>
              </a:prstClr>
            </a:outerShdw>
          </a:effectLst>
        </p:spPr>
      </p:pic>
      <p:sp>
        <p:nvSpPr>
          <p:cNvPr id="10" name="TextBox 9">
            <a:extLst>
              <a:ext uri="{FF2B5EF4-FFF2-40B4-BE49-F238E27FC236}">
                <a16:creationId xmlns:a16="http://schemas.microsoft.com/office/drawing/2014/main" id="{C65D3D8D-0A95-84BE-752B-C39C17D7041F}"/>
              </a:ext>
            </a:extLst>
          </p:cNvPr>
          <p:cNvSpPr txBox="1"/>
          <p:nvPr/>
        </p:nvSpPr>
        <p:spPr>
          <a:xfrm>
            <a:off x="443294" y="2252710"/>
            <a:ext cx="5885900" cy="3939540"/>
          </a:xfrm>
          <a:prstGeom prst="rect">
            <a:avLst/>
          </a:prstGeom>
          <a:noFill/>
        </p:spPr>
        <p:txBody>
          <a:bodyPr wrap="square" rtlCol="0">
            <a:spAutoFit/>
          </a:bodyPr>
          <a:lstStyle/>
          <a:p>
            <a:r>
              <a:rPr lang="en-GB" sz="2500" b="1" dirty="0">
                <a:latin typeface="Calibri "/>
              </a:rPr>
              <a:t>Finding and Using Information</a:t>
            </a:r>
            <a:r>
              <a:rPr lang="en-GB" sz="2500" dirty="0">
                <a:latin typeface="Calibri "/>
              </a:rPr>
              <a:t>.</a:t>
            </a:r>
          </a:p>
          <a:p>
            <a:pPr>
              <a:buFont typeface="Arial" panose="020B0604020202020204" pitchFamily="34" charset="0"/>
              <a:buChar char="•"/>
            </a:pPr>
            <a:r>
              <a:rPr lang="en-GB" sz="2500" dirty="0">
                <a:latin typeface="Calibri "/>
              </a:rPr>
              <a:t>  Identifying and searching for information.        </a:t>
            </a:r>
          </a:p>
          <a:p>
            <a:pPr>
              <a:buFont typeface="Arial" panose="020B0604020202020204" pitchFamily="34" charset="0"/>
              <a:buChar char="•"/>
            </a:pPr>
            <a:r>
              <a:rPr lang="en-GB" sz="2500" dirty="0">
                <a:latin typeface="Calibri "/>
              </a:rPr>
              <a:t>  Advanced searching.</a:t>
            </a:r>
          </a:p>
          <a:p>
            <a:pPr>
              <a:buFont typeface="Arial" panose="020B0604020202020204" pitchFamily="34" charset="0"/>
              <a:buChar char="•"/>
            </a:pPr>
            <a:r>
              <a:rPr lang="en-GB" sz="2500" dirty="0">
                <a:latin typeface="Calibri "/>
              </a:rPr>
              <a:t>  Artificial Intelligence (AI).</a:t>
            </a:r>
          </a:p>
          <a:p>
            <a:pPr>
              <a:buFont typeface="Arial" panose="020B0604020202020204" pitchFamily="34" charset="0"/>
              <a:buChar char="•"/>
            </a:pPr>
            <a:r>
              <a:rPr lang="en-GB" sz="2500" dirty="0">
                <a:latin typeface="Calibri "/>
              </a:rPr>
              <a:t>  Evaluating information.</a:t>
            </a:r>
          </a:p>
          <a:p>
            <a:pPr>
              <a:buFont typeface="Arial" panose="020B0604020202020204" pitchFamily="34" charset="0"/>
              <a:buChar char="•"/>
            </a:pPr>
            <a:endParaRPr lang="en-GB" sz="2500" dirty="0">
              <a:latin typeface="Calibri "/>
            </a:endParaRPr>
          </a:p>
          <a:p>
            <a:r>
              <a:rPr lang="en-GB" sz="2500" b="1" dirty="0">
                <a:latin typeface="Calibri "/>
              </a:rPr>
              <a:t>Referencing and Plagiarism</a:t>
            </a:r>
            <a:r>
              <a:rPr lang="en-GB" sz="2500" dirty="0">
                <a:latin typeface="Calibri "/>
              </a:rPr>
              <a:t>.</a:t>
            </a:r>
          </a:p>
          <a:p>
            <a:pPr marL="342900" indent="-342900">
              <a:buFont typeface="Arial" panose="020B0604020202020204" pitchFamily="34" charset="0"/>
              <a:buChar char="•"/>
            </a:pPr>
            <a:r>
              <a:rPr lang="en-GB" sz="2500" dirty="0">
                <a:latin typeface="Calibri "/>
              </a:rPr>
              <a:t>Why we reference.</a:t>
            </a:r>
          </a:p>
          <a:p>
            <a:pPr marL="342900" indent="-342900">
              <a:buFont typeface="Arial" panose="020B0604020202020204" pitchFamily="34" charset="0"/>
              <a:buChar char="•"/>
            </a:pPr>
            <a:r>
              <a:rPr lang="en-GB" sz="2500" dirty="0">
                <a:latin typeface="Calibri "/>
              </a:rPr>
              <a:t>How to reference.</a:t>
            </a:r>
          </a:p>
          <a:p>
            <a:pPr marL="342900" indent="-342900">
              <a:buFont typeface="Arial" panose="020B0604020202020204" pitchFamily="34" charset="0"/>
              <a:buChar char="•"/>
            </a:pPr>
            <a:r>
              <a:rPr lang="en-GB" sz="2500" dirty="0">
                <a:latin typeface="Calibri "/>
              </a:rPr>
              <a:t>Handbooks and guidance.</a:t>
            </a:r>
          </a:p>
        </p:txBody>
      </p:sp>
      <p:sp>
        <p:nvSpPr>
          <p:cNvPr id="4" name="TextBox 3">
            <a:extLst>
              <a:ext uri="{FF2B5EF4-FFF2-40B4-BE49-F238E27FC236}">
                <a16:creationId xmlns:a16="http://schemas.microsoft.com/office/drawing/2014/main" id="{FD07218A-896A-AF7A-1A9B-7E7278863ECA}"/>
              </a:ext>
            </a:extLst>
          </p:cNvPr>
          <p:cNvSpPr txBox="1"/>
          <p:nvPr/>
        </p:nvSpPr>
        <p:spPr>
          <a:xfrm>
            <a:off x="443294" y="1483269"/>
            <a:ext cx="11305411" cy="769441"/>
          </a:xfrm>
          <a:prstGeom prst="rect">
            <a:avLst/>
          </a:prstGeom>
          <a:noFill/>
        </p:spPr>
        <p:txBody>
          <a:bodyPr wrap="square" rtlCol="0">
            <a:spAutoFit/>
          </a:bodyPr>
          <a:lstStyle/>
          <a:p>
            <a:r>
              <a:rPr lang="en-GB" sz="2500" dirty="0">
                <a:latin typeface="Calibri "/>
                <a:cs typeface="Calibri" panose="020F0502020204030204" pitchFamily="34" charset="0"/>
              </a:rPr>
              <a:t>Find them in the </a:t>
            </a:r>
            <a:r>
              <a:rPr lang="en-GB" sz="2500" dirty="0">
                <a:latin typeface="Calibri "/>
                <a:hlinkClick r:id="rId3"/>
              </a:rPr>
              <a:t>Academic and Infoskills programme</a:t>
            </a:r>
            <a:r>
              <a:rPr lang="en-GB" sz="2500" dirty="0">
                <a:latin typeface="Calibri "/>
              </a:rPr>
              <a:t>.</a:t>
            </a:r>
          </a:p>
          <a:p>
            <a:endParaRPr lang="en-GB" dirty="0"/>
          </a:p>
        </p:txBody>
      </p:sp>
    </p:spTree>
    <p:extLst>
      <p:ext uri="{BB962C8B-B14F-4D97-AF65-F5344CB8AC3E}">
        <p14:creationId xmlns:p14="http://schemas.microsoft.com/office/powerpoint/2010/main" val="3820367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7" y="94967"/>
            <a:ext cx="11184753" cy="1003916"/>
          </a:xfrm>
        </p:spPr>
        <p:txBody>
          <a:bodyPr>
            <a:normAutofit/>
          </a:bodyPr>
          <a:lstStyle/>
          <a:p>
            <a:r>
              <a:rPr lang="en-GB" dirty="0">
                <a:cs typeface="Calibri" panose="020F0502020204030204" pitchFamily="34" charset="0"/>
              </a:rPr>
              <a:t>What About Artificial Intelligence (AI)?</a:t>
            </a:r>
          </a:p>
        </p:txBody>
      </p:sp>
      <p:sp>
        <p:nvSpPr>
          <p:cNvPr id="4" name="TextBox 3">
            <a:extLst>
              <a:ext uri="{FF2B5EF4-FFF2-40B4-BE49-F238E27FC236}">
                <a16:creationId xmlns:a16="http://schemas.microsoft.com/office/drawing/2014/main" id="{41E5B399-3978-6D05-0745-DA3782F506C7}"/>
              </a:ext>
            </a:extLst>
          </p:cNvPr>
          <p:cNvSpPr txBox="1"/>
          <p:nvPr/>
        </p:nvSpPr>
        <p:spPr>
          <a:xfrm>
            <a:off x="318654" y="1844444"/>
            <a:ext cx="6192983" cy="3693319"/>
          </a:xfrm>
          <a:prstGeom prst="rect">
            <a:avLst/>
          </a:prstGeom>
          <a:noFill/>
        </p:spPr>
        <p:txBody>
          <a:bodyPr wrap="square" rtlCol="0">
            <a:spAutoFit/>
          </a:bodyPr>
          <a:lstStyle/>
          <a:p>
            <a:pPr marL="457200" indent="-457200">
              <a:buFont typeface="Arial" panose="020B0604020202020204" pitchFamily="34" charset="0"/>
              <a:buChar char="•"/>
            </a:pPr>
            <a:r>
              <a:rPr lang="en-GB" sz="2600" b="1" dirty="0"/>
              <a:t>Check whether the use of AI is permitted.</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hlinkClick r:id="rId2"/>
              </a:rPr>
              <a:t>Use AI tools effectively, critically and ethically</a:t>
            </a:r>
            <a:r>
              <a:rPr lang="en-GB" sz="2600" b="1" dirty="0"/>
              <a:t> – complete the InfoSkills tutorial.</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Evaluate all generated text critically.</a:t>
            </a:r>
          </a:p>
          <a:p>
            <a:pPr marL="457200" indent="-457200">
              <a:buFont typeface="Arial" panose="020B0604020202020204" pitchFamily="34" charset="0"/>
              <a:buChar char="•"/>
            </a:pPr>
            <a:endParaRPr lang="en-GB" sz="2600" b="1" dirty="0"/>
          </a:p>
          <a:p>
            <a:pPr marL="457200" indent="-457200">
              <a:buFont typeface="Arial" panose="020B0604020202020204" pitchFamily="34" charset="0"/>
              <a:buChar char="•"/>
            </a:pPr>
            <a:r>
              <a:rPr lang="en-GB" sz="2600" b="1" dirty="0"/>
              <a:t>Acknowledge all AI content.</a:t>
            </a:r>
            <a:endParaRPr lang="en-GB" sz="2800" b="1" dirty="0"/>
          </a:p>
          <a:p>
            <a:pPr marL="457200" indent="-457200">
              <a:buFont typeface="Arial" panose="020B0604020202020204" pitchFamily="34" charset="0"/>
              <a:buChar char="•"/>
            </a:pPr>
            <a:endParaRPr lang="en-GB" sz="2600" dirty="0">
              <a:latin typeface="Calibri "/>
            </a:endParaRPr>
          </a:p>
        </p:txBody>
      </p:sp>
      <p:pic>
        <p:nvPicPr>
          <p:cNvPr id="6" name="Picture 5" descr="A blue and white circuit board with a letter&#10;&#10;Description automatically generated">
            <a:extLst>
              <a:ext uri="{FF2B5EF4-FFF2-40B4-BE49-F238E27FC236}">
                <a16:creationId xmlns:a16="http://schemas.microsoft.com/office/drawing/2014/main" id="{4013BB10-8194-1839-6EE5-661E0C8A423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91746" y="1583792"/>
            <a:ext cx="5181600" cy="421462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8050276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698242" y="252284"/>
            <a:ext cx="10795518" cy="1003916"/>
          </a:xfrm>
        </p:spPr>
        <p:txBody>
          <a:bodyPr anchor="b">
            <a:normAutofit/>
          </a:bodyPr>
          <a:lstStyle/>
          <a:p>
            <a:r>
              <a:rPr lang="en-GB" dirty="0"/>
              <a:t>Using the Library Catalogue</a:t>
            </a:r>
          </a:p>
        </p:txBody>
      </p:sp>
      <p:graphicFrame>
        <p:nvGraphicFramePr>
          <p:cNvPr id="5" name="Content Placeholder 2">
            <a:extLst>
              <a:ext uri="{FF2B5EF4-FFF2-40B4-BE49-F238E27FC236}">
                <a16:creationId xmlns:a16="http://schemas.microsoft.com/office/drawing/2014/main" id="{6333D401-7C7B-0FFB-95B3-9CD8B2070DF0}"/>
              </a:ext>
            </a:extLst>
          </p:cNvPr>
          <p:cNvGraphicFramePr>
            <a:graphicFrameLocks noGrp="1"/>
          </p:cNvGraphicFramePr>
          <p:nvPr>
            <p:ph sz="quarter" idx="10"/>
            <p:extLst>
              <p:ext uri="{D42A27DB-BD31-4B8C-83A1-F6EECF244321}">
                <p14:modId xmlns:p14="http://schemas.microsoft.com/office/powerpoint/2010/main" val="1933679391"/>
              </p:ext>
            </p:extLst>
          </p:nvPr>
        </p:nvGraphicFramePr>
        <p:xfrm>
          <a:off x="698242" y="1592263"/>
          <a:ext cx="10795518" cy="4574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79511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Sign in to the Library Catalogue</a:t>
            </a:r>
          </a:p>
        </p:txBody>
      </p:sp>
      <p:sp>
        <p:nvSpPr>
          <p:cNvPr id="8" name="TextBox 7">
            <a:extLst>
              <a:ext uri="{FF2B5EF4-FFF2-40B4-BE49-F238E27FC236}">
                <a16:creationId xmlns:a16="http://schemas.microsoft.com/office/drawing/2014/main" id="{EB138A5A-05C0-FF7D-9983-995A983B2A76}"/>
              </a:ext>
            </a:extLst>
          </p:cNvPr>
          <p:cNvSpPr txBox="1"/>
          <p:nvPr/>
        </p:nvSpPr>
        <p:spPr>
          <a:xfrm>
            <a:off x="9450623" y="2803463"/>
            <a:ext cx="2486647"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Sign in with your university username and password to access the tools and features available in the library search.</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714E6EE5-D7F2-2C64-D4B6-98C4262D9F18}"/>
              </a:ext>
            </a:extLst>
          </p:cNvPr>
          <p:cNvPicPr>
            <a:picLocks noChangeAspect="1"/>
          </p:cNvPicPr>
          <p:nvPr/>
        </p:nvPicPr>
        <p:blipFill rotWithShape="1">
          <a:blip r:embed="rId2"/>
          <a:srcRect l="70891" t="58674" r="995" b="2214"/>
          <a:stretch/>
        </p:blipFill>
        <p:spPr>
          <a:xfrm>
            <a:off x="698242" y="1645110"/>
            <a:ext cx="8316221" cy="4153906"/>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DF7692A8-5271-6BA7-8A41-56DF6E1583DF}"/>
              </a:ext>
            </a:extLst>
          </p:cNvPr>
          <p:cNvSpPr/>
          <p:nvPr/>
        </p:nvSpPr>
        <p:spPr>
          <a:xfrm>
            <a:off x="5116945" y="2620502"/>
            <a:ext cx="480291" cy="25200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7BABFE4-2A15-8788-0CAD-9105CB57772C}"/>
              </a:ext>
            </a:extLst>
          </p:cNvPr>
          <p:cNvSpPr/>
          <p:nvPr/>
        </p:nvSpPr>
        <p:spPr>
          <a:xfrm>
            <a:off x="8169564" y="1741536"/>
            <a:ext cx="484909" cy="1611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06239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Use Filters to Improve Your Results</a:t>
            </a:r>
          </a:p>
        </p:txBody>
      </p:sp>
      <p:sp>
        <p:nvSpPr>
          <p:cNvPr id="8" name="TextBox 7">
            <a:extLst>
              <a:ext uri="{FF2B5EF4-FFF2-40B4-BE49-F238E27FC236}">
                <a16:creationId xmlns:a16="http://schemas.microsoft.com/office/drawing/2014/main" id="{EB138A5A-05C0-FF7D-9983-995A983B2A76}"/>
              </a:ext>
            </a:extLst>
          </p:cNvPr>
          <p:cNvSpPr txBox="1"/>
          <p:nvPr/>
        </p:nvSpPr>
        <p:spPr>
          <a:xfrm>
            <a:off x="9090406" y="2265693"/>
            <a:ext cx="2722904" cy="2031325"/>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Use the filters down the left-hand side.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Limit by full text, books, articles, date, peer review and other filters listed.</a:t>
            </a:r>
          </a:p>
          <a:p>
            <a:endParaRPr lang="en-GB" dirty="0">
              <a:latin typeface="Calibri" panose="020F0502020204030204" pitchFamily="34" charset="0"/>
              <a:cs typeface="Calibri" panose="020F0502020204030204" pitchFamily="34" charset="0"/>
            </a:endParaRPr>
          </a:p>
        </p:txBody>
      </p:sp>
      <p:pic>
        <p:nvPicPr>
          <p:cNvPr id="9" name="Picture 8">
            <a:extLst>
              <a:ext uri="{FF2B5EF4-FFF2-40B4-BE49-F238E27FC236}">
                <a16:creationId xmlns:a16="http://schemas.microsoft.com/office/drawing/2014/main" id="{C7DFD9C4-CD2F-802C-588C-D6E8350337F5}"/>
              </a:ext>
            </a:extLst>
          </p:cNvPr>
          <p:cNvPicPr>
            <a:picLocks noChangeAspect="1"/>
          </p:cNvPicPr>
          <p:nvPr/>
        </p:nvPicPr>
        <p:blipFill rotWithShape="1">
          <a:blip r:embed="rId2"/>
          <a:srcRect l="101" t="11919" r="5624" b="6667"/>
          <a:stretch/>
        </p:blipFill>
        <p:spPr>
          <a:xfrm>
            <a:off x="817418" y="1502473"/>
            <a:ext cx="7924799" cy="4562420"/>
          </a:xfrm>
          <a:prstGeom prst="rect">
            <a:avLst/>
          </a:prstGeom>
          <a:effectLst>
            <a:outerShdw blurRad="63500" sx="102000" sy="102000" algn="ctr" rotWithShape="0">
              <a:prstClr val="black">
                <a:alpha val="40000"/>
              </a:prstClr>
            </a:outerShdw>
          </a:effectLst>
        </p:spPr>
      </p:pic>
      <p:sp>
        <p:nvSpPr>
          <p:cNvPr id="10" name="Rectangle 9">
            <a:extLst>
              <a:ext uri="{FF2B5EF4-FFF2-40B4-BE49-F238E27FC236}">
                <a16:creationId xmlns:a16="http://schemas.microsoft.com/office/drawing/2014/main" id="{A23CDD70-2A61-8340-3203-33BA205B72E5}"/>
              </a:ext>
            </a:extLst>
          </p:cNvPr>
          <p:cNvSpPr/>
          <p:nvPr/>
        </p:nvSpPr>
        <p:spPr>
          <a:xfrm>
            <a:off x="867509" y="2833077"/>
            <a:ext cx="1397710" cy="3235214"/>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51341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849" y="252284"/>
            <a:ext cx="10307991" cy="1003916"/>
          </a:xfrm>
        </p:spPr>
        <p:txBody>
          <a:bodyPr/>
          <a:lstStyle/>
          <a:p>
            <a:r>
              <a:rPr lang="en-GB" dirty="0"/>
              <a:t>Finding Books</a:t>
            </a:r>
          </a:p>
        </p:txBody>
      </p:sp>
      <p:sp>
        <p:nvSpPr>
          <p:cNvPr id="40" name="TextBox 39"/>
          <p:cNvSpPr txBox="1"/>
          <p:nvPr/>
        </p:nvSpPr>
        <p:spPr>
          <a:xfrm>
            <a:off x="7936301" y="2520559"/>
            <a:ext cx="3883344" cy="2862322"/>
          </a:xfrm>
          <a:prstGeom prst="rect">
            <a:avLst/>
          </a:prstGeom>
          <a:noFill/>
        </p:spPr>
        <p:txBody>
          <a:bodyPr wrap="square" rtlCol="0">
            <a:spAutoFit/>
          </a:bodyPr>
          <a:lstStyle/>
          <a:p>
            <a:pPr marL="285750" indent="-285750">
              <a:buFont typeface="Arial" panose="020B0604020202020204" pitchFamily="34" charset="0"/>
              <a:buChar char="•"/>
            </a:pPr>
            <a:r>
              <a:rPr lang="en-GB" dirty="0"/>
              <a:t>Filter to books – either using the drop-down menu under the search box or on the left-hand side.</a:t>
            </a:r>
          </a:p>
          <a:p>
            <a:endParaRPr lang="en-GB" dirty="0"/>
          </a:p>
          <a:p>
            <a:pPr marL="285750" indent="-285750">
              <a:buFont typeface="Arial" panose="020B0604020202020204" pitchFamily="34" charset="0"/>
              <a:buChar char="•"/>
            </a:pPr>
            <a:r>
              <a:rPr lang="en-GB" dirty="0"/>
              <a:t>Filter to Held by library.</a:t>
            </a:r>
          </a:p>
          <a:p>
            <a:endParaRPr lang="en-GB" dirty="0"/>
          </a:p>
          <a:p>
            <a:pPr marL="285750" indent="-285750">
              <a:buFont typeface="Arial" panose="020B0604020202020204" pitchFamily="34" charset="0"/>
              <a:buChar char="•"/>
            </a:pPr>
            <a:r>
              <a:rPr lang="en-GB" dirty="0"/>
              <a:t>Use the Map it link to locate any print resources.</a:t>
            </a:r>
          </a:p>
          <a:p>
            <a:endParaRPr lang="en-GB" dirty="0"/>
          </a:p>
          <a:p>
            <a:endParaRPr lang="en-GB" dirty="0"/>
          </a:p>
        </p:txBody>
      </p:sp>
      <p:sp>
        <p:nvSpPr>
          <p:cNvPr id="3" name="TextBox 2">
            <a:extLst>
              <a:ext uri="{FF2B5EF4-FFF2-40B4-BE49-F238E27FC236}">
                <a16:creationId xmlns:a16="http://schemas.microsoft.com/office/drawing/2014/main" id="{3C5C0BC4-D81F-44F0-A1BB-47AD2D6CB1D9}"/>
              </a:ext>
            </a:extLst>
          </p:cNvPr>
          <p:cNvSpPr txBox="1"/>
          <p:nvPr/>
        </p:nvSpPr>
        <p:spPr>
          <a:xfrm>
            <a:off x="603849" y="5744161"/>
            <a:ext cx="3433313" cy="369332"/>
          </a:xfrm>
          <a:prstGeom prst="rect">
            <a:avLst/>
          </a:prstGeom>
          <a:noFill/>
        </p:spPr>
        <p:txBody>
          <a:bodyPr wrap="square" rtlCol="0">
            <a:spAutoFit/>
          </a:bodyPr>
          <a:lstStyle/>
          <a:p>
            <a:r>
              <a:rPr lang="en-GB" dirty="0">
                <a:hlinkClick r:id="rId2"/>
              </a:rPr>
              <a:t>Library Search</a:t>
            </a:r>
            <a:endParaRPr lang="en-GB" dirty="0"/>
          </a:p>
        </p:txBody>
      </p:sp>
      <p:pic>
        <p:nvPicPr>
          <p:cNvPr id="16" name="Picture 15">
            <a:extLst>
              <a:ext uri="{FF2B5EF4-FFF2-40B4-BE49-F238E27FC236}">
                <a16:creationId xmlns:a16="http://schemas.microsoft.com/office/drawing/2014/main" id="{511D2B45-41F4-3C92-8EEF-8F5A51EA5307}"/>
              </a:ext>
            </a:extLst>
          </p:cNvPr>
          <p:cNvPicPr>
            <a:picLocks noChangeAspect="1"/>
          </p:cNvPicPr>
          <p:nvPr/>
        </p:nvPicPr>
        <p:blipFill rotWithShape="1">
          <a:blip r:embed="rId3"/>
          <a:srcRect l="1380" t="11818" r="5353" b="4950"/>
          <a:stretch/>
        </p:blipFill>
        <p:spPr>
          <a:xfrm>
            <a:off x="757637" y="1407502"/>
            <a:ext cx="6996125" cy="4162316"/>
          </a:xfrm>
          <a:prstGeom prst="rect">
            <a:avLst/>
          </a:prstGeom>
          <a:effectLst>
            <a:outerShdw blurRad="63500" sx="102000" sy="102000" algn="ctr" rotWithShape="0">
              <a:prstClr val="black">
                <a:alpha val="40000"/>
              </a:prstClr>
            </a:outerShdw>
          </a:effectLst>
        </p:spPr>
      </p:pic>
      <p:sp>
        <p:nvSpPr>
          <p:cNvPr id="17" name="Rectangle 16">
            <a:extLst>
              <a:ext uri="{FF2B5EF4-FFF2-40B4-BE49-F238E27FC236}">
                <a16:creationId xmlns:a16="http://schemas.microsoft.com/office/drawing/2014/main" id="{7EA0F4C8-D569-1DA5-5760-BAE4EDE77EEF}"/>
              </a:ext>
            </a:extLst>
          </p:cNvPr>
          <p:cNvSpPr/>
          <p:nvPr/>
        </p:nvSpPr>
        <p:spPr>
          <a:xfrm>
            <a:off x="1413164" y="2279073"/>
            <a:ext cx="630381" cy="36714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4B641056-1533-5FAC-3896-D2B7DEA321D1}"/>
              </a:ext>
            </a:extLst>
          </p:cNvPr>
          <p:cNvSpPr/>
          <p:nvPr/>
        </p:nvSpPr>
        <p:spPr>
          <a:xfrm>
            <a:off x="832338" y="2646218"/>
            <a:ext cx="1121153" cy="87283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73092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BDDEF4B0-4B09-4BC4-8CBC-1E4D30974241}"/>
              </a:ext>
            </a:extLst>
          </p:cNvPr>
          <p:cNvSpPr>
            <a:spLocks noGrp="1"/>
          </p:cNvSpPr>
          <p:nvPr>
            <p:ph sz="half" idx="1"/>
          </p:nvPr>
        </p:nvSpPr>
        <p:spPr>
          <a:xfrm>
            <a:off x="441392" y="2278627"/>
            <a:ext cx="3264846" cy="2566218"/>
          </a:xfrm>
        </p:spPr>
        <p:txBody>
          <a:bodyPr/>
          <a:lstStyle/>
          <a:p>
            <a:pPr marL="0" indent="0">
              <a:buNone/>
            </a:pPr>
            <a:r>
              <a:rPr lang="en-US" sz="2400" dirty="0">
                <a:latin typeface="+mn-lt"/>
              </a:rPr>
              <a:t>Use the </a:t>
            </a:r>
            <a:r>
              <a:rPr lang="en-US" sz="2400" dirty="0"/>
              <a:t>l</a:t>
            </a:r>
            <a:r>
              <a:rPr lang="en-US" sz="2400" dirty="0">
                <a:latin typeface="+mn-lt"/>
              </a:rPr>
              <a:t>ibrary catalogue to find </a:t>
            </a:r>
            <a:r>
              <a:rPr lang="en-US" sz="2400" dirty="0">
                <a:latin typeface="+mn-lt"/>
                <a:cs typeface="Calibri Light" panose="020F0302020204030204" pitchFamily="34" charset="0"/>
              </a:rPr>
              <a:t>ebooks:</a:t>
            </a:r>
          </a:p>
          <a:p>
            <a:pPr marL="0" indent="0">
              <a:buNone/>
            </a:pPr>
            <a:endParaRPr lang="en-US" sz="2400" dirty="0">
              <a:latin typeface="+mn-lt"/>
              <a:cs typeface="Calibri Light" panose="020F0302020204030204" pitchFamily="34" charset="0"/>
            </a:endParaRPr>
          </a:p>
          <a:p>
            <a:pPr>
              <a:buFont typeface="Arial" panose="020B0604020202020204" pitchFamily="34" charset="0"/>
              <a:buChar char="•"/>
            </a:pPr>
            <a:r>
              <a:rPr lang="en-US" sz="2400" dirty="0">
                <a:latin typeface="+mn-lt"/>
              </a:rPr>
              <a:t>Full Text Online.</a:t>
            </a:r>
          </a:p>
          <a:p>
            <a:pPr>
              <a:buFont typeface="Arial" panose="020B0604020202020204" pitchFamily="34" charset="0"/>
              <a:buChar char="•"/>
            </a:pPr>
            <a:r>
              <a:rPr lang="en-US" sz="2400" dirty="0">
                <a:latin typeface="+mn-lt"/>
              </a:rPr>
              <a:t>Books.</a:t>
            </a:r>
          </a:p>
          <a:p>
            <a:pPr marL="0" indent="0">
              <a:buNone/>
            </a:pPr>
            <a:endParaRPr lang="en-US" dirty="0"/>
          </a:p>
        </p:txBody>
      </p:sp>
      <p:sp>
        <p:nvSpPr>
          <p:cNvPr id="3" name="Title 2">
            <a:extLst>
              <a:ext uri="{FF2B5EF4-FFF2-40B4-BE49-F238E27FC236}">
                <a16:creationId xmlns:a16="http://schemas.microsoft.com/office/drawing/2014/main" id="{071FC6FC-FD5F-45BE-9D1B-F2C3E0FA8E3C}"/>
              </a:ext>
            </a:extLst>
          </p:cNvPr>
          <p:cNvSpPr>
            <a:spLocks noGrp="1"/>
          </p:cNvSpPr>
          <p:nvPr>
            <p:ph type="title"/>
          </p:nvPr>
        </p:nvSpPr>
        <p:spPr>
          <a:xfrm>
            <a:off x="718456" y="262866"/>
            <a:ext cx="10795518" cy="1003916"/>
          </a:xfrm>
        </p:spPr>
        <p:txBody>
          <a:bodyPr anchor="b">
            <a:normAutofit/>
          </a:bodyPr>
          <a:lstStyle/>
          <a:p>
            <a:r>
              <a:rPr lang="en-GB" dirty="0"/>
              <a:t>Finding Ebooks Only</a:t>
            </a:r>
          </a:p>
        </p:txBody>
      </p:sp>
      <p:sp>
        <p:nvSpPr>
          <p:cNvPr id="2" name="TextBox 1">
            <a:extLst>
              <a:ext uri="{FF2B5EF4-FFF2-40B4-BE49-F238E27FC236}">
                <a16:creationId xmlns:a16="http://schemas.microsoft.com/office/drawing/2014/main" id="{0C3F345C-507B-48A6-B407-F4FEFF20CB5B}"/>
              </a:ext>
            </a:extLst>
          </p:cNvPr>
          <p:cNvSpPr txBox="1"/>
          <p:nvPr/>
        </p:nvSpPr>
        <p:spPr>
          <a:xfrm>
            <a:off x="678026" y="4923001"/>
            <a:ext cx="1943818" cy="461665"/>
          </a:xfrm>
          <a:prstGeom prst="rect">
            <a:avLst/>
          </a:prstGeom>
          <a:noFill/>
        </p:spPr>
        <p:txBody>
          <a:bodyPr wrap="square" rtlCol="0">
            <a:spAutoFit/>
          </a:bodyPr>
          <a:lstStyle/>
          <a:p>
            <a:r>
              <a:rPr lang="en-GB" sz="2400" dirty="0">
                <a:hlinkClick r:id="rId2"/>
              </a:rPr>
              <a:t>Ebooks</a:t>
            </a:r>
            <a:endParaRPr lang="en-GB" sz="2400" dirty="0"/>
          </a:p>
        </p:txBody>
      </p:sp>
      <p:pic>
        <p:nvPicPr>
          <p:cNvPr id="5" name="Picture 4">
            <a:extLst>
              <a:ext uri="{FF2B5EF4-FFF2-40B4-BE49-F238E27FC236}">
                <a16:creationId xmlns:a16="http://schemas.microsoft.com/office/drawing/2014/main" id="{2E675BC3-E747-E21D-E233-A12E7619D814}"/>
              </a:ext>
            </a:extLst>
          </p:cNvPr>
          <p:cNvPicPr>
            <a:picLocks noChangeAspect="1"/>
          </p:cNvPicPr>
          <p:nvPr/>
        </p:nvPicPr>
        <p:blipFill rotWithShape="1">
          <a:blip r:embed="rId3"/>
          <a:srcRect l="640" t="11515" r="5758" b="4949"/>
          <a:stretch/>
        </p:blipFill>
        <p:spPr>
          <a:xfrm>
            <a:off x="4069039" y="1546993"/>
            <a:ext cx="7444935" cy="4429469"/>
          </a:xfrm>
          <a:prstGeom prst="rect">
            <a:avLst/>
          </a:prstGeom>
          <a:effectLst>
            <a:outerShdw blurRad="63500" sx="102000" sy="102000" algn="ctr" rotWithShape="0">
              <a:prstClr val="black">
                <a:alpha val="40000"/>
              </a:prstClr>
            </a:outerShdw>
          </a:effectLst>
        </p:spPr>
      </p:pic>
      <p:sp>
        <p:nvSpPr>
          <p:cNvPr id="7" name="Rectangle 6">
            <a:extLst>
              <a:ext uri="{FF2B5EF4-FFF2-40B4-BE49-F238E27FC236}">
                <a16:creationId xmlns:a16="http://schemas.microsoft.com/office/drawing/2014/main" id="{59837646-83D8-299D-DBFE-3165C0003DE0}"/>
              </a:ext>
            </a:extLst>
          </p:cNvPr>
          <p:cNvSpPr/>
          <p:nvPr/>
        </p:nvSpPr>
        <p:spPr>
          <a:xfrm>
            <a:off x="4126523" y="2891693"/>
            <a:ext cx="1498422" cy="959872"/>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4534604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Filter to Articles Only</a:t>
            </a:r>
            <a:endParaRPr lang="en-GB" dirty="0"/>
          </a:p>
        </p:txBody>
      </p:sp>
      <p:sp>
        <p:nvSpPr>
          <p:cNvPr id="5" name="TextBox 4"/>
          <p:cNvSpPr txBox="1"/>
          <p:nvPr/>
        </p:nvSpPr>
        <p:spPr>
          <a:xfrm>
            <a:off x="368060" y="2485828"/>
            <a:ext cx="3441940" cy="1938992"/>
          </a:xfrm>
          <a:prstGeom prst="rect">
            <a:avLst/>
          </a:prstGeom>
          <a:noFill/>
        </p:spPr>
        <p:txBody>
          <a:bodyPr wrap="square" rtlCol="0">
            <a:spAutoFit/>
          </a:bodyPr>
          <a:lstStyle/>
          <a:p>
            <a:r>
              <a:rPr lang="en-US" sz="2400" dirty="0"/>
              <a:t>Limit to online journal articles:</a:t>
            </a:r>
          </a:p>
          <a:p>
            <a:endParaRPr lang="en-US" sz="2400" dirty="0"/>
          </a:p>
          <a:p>
            <a:pPr marL="457200" indent="-457200">
              <a:buFont typeface="Arial" panose="020B0604020202020204" pitchFamily="34" charset="0"/>
              <a:buChar char="•"/>
            </a:pPr>
            <a:r>
              <a:rPr lang="en-US" sz="2400" dirty="0"/>
              <a:t>Full Text Online.</a:t>
            </a:r>
          </a:p>
          <a:p>
            <a:pPr marL="457200" indent="-457200">
              <a:buFont typeface="Arial" panose="020B0604020202020204" pitchFamily="34" charset="0"/>
              <a:buChar char="•"/>
            </a:pPr>
            <a:r>
              <a:rPr lang="en-US" sz="2400" dirty="0"/>
              <a:t>Articles.</a:t>
            </a:r>
          </a:p>
        </p:txBody>
      </p:sp>
      <p:sp>
        <p:nvSpPr>
          <p:cNvPr id="4" name="TextBox 3">
            <a:hlinkClick r:id="rId2"/>
            <a:extLst>
              <a:ext uri="{FF2B5EF4-FFF2-40B4-BE49-F238E27FC236}">
                <a16:creationId xmlns:a16="http://schemas.microsoft.com/office/drawing/2014/main" id="{A23FA2EA-646A-4FC5-A91C-AFD6CB7A3D59}"/>
              </a:ext>
            </a:extLst>
          </p:cNvPr>
          <p:cNvSpPr txBox="1"/>
          <p:nvPr/>
        </p:nvSpPr>
        <p:spPr>
          <a:xfrm>
            <a:off x="624500" y="4915784"/>
            <a:ext cx="2792581" cy="461665"/>
          </a:xfrm>
          <a:prstGeom prst="rect">
            <a:avLst/>
          </a:prstGeom>
          <a:noFill/>
        </p:spPr>
        <p:txBody>
          <a:bodyPr wrap="square" rtlCol="0">
            <a:spAutoFit/>
          </a:bodyPr>
          <a:lstStyle/>
          <a:p>
            <a:r>
              <a:rPr lang="en-GB" sz="2400" dirty="0">
                <a:hlinkClick r:id="rId3"/>
              </a:rPr>
              <a:t>Articles</a:t>
            </a:r>
            <a:endParaRPr lang="en-GB" sz="2400" dirty="0"/>
          </a:p>
        </p:txBody>
      </p:sp>
      <p:pic>
        <p:nvPicPr>
          <p:cNvPr id="6" name="Picture 5">
            <a:extLst>
              <a:ext uri="{FF2B5EF4-FFF2-40B4-BE49-F238E27FC236}">
                <a16:creationId xmlns:a16="http://schemas.microsoft.com/office/drawing/2014/main" id="{52F80D00-862A-D4BD-94D0-936FE54E8B8F}"/>
              </a:ext>
            </a:extLst>
          </p:cNvPr>
          <p:cNvPicPr>
            <a:picLocks noChangeAspect="1"/>
          </p:cNvPicPr>
          <p:nvPr/>
        </p:nvPicPr>
        <p:blipFill rotWithShape="1">
          <a:blip r:embed="rId4"/>
          <a:srcRect l="842" t="11920" r="5623" b="5555"/>
          <a:stretch/>
        </p:blipFill>
        <p:spPr>
          <a:xfrm>
            <a:off x="4186649" y="1544782"/>
            <a:ext cx="7443197" cy="4378036"/>
          </a:xfrm>
          <a:prstGeom prst="rect">
            <a:avLst/>
          </a:prstGeom>
          <a:effectLst>
            <a:outerShdw blurRad="63500" sx="102000" sy="102000" algn="ctr" rotWithShape="0">
              <a:prstClr val="black">
                <a:alpha val="40000"/>
              </a:prstClr>
            </a:outerShdw>
          </a:effectLst>
        </p:spPr>
      </p:pic>
      <p:sp>
        <p:nvSpPr>
          <p:cNvPr id="8" name="Rectangle 7">
            <a:extLst>
              <a:ext uri="{FF2B5EF4-FFF2-40B4-BE49-F238E27FC236}">
                <a16:creationId xmlns:a16="http://schemas.microsoft.com/office/drawing/2014/main" id="{0B65AC4D-F2AF-602D-F1C6-86C576E2FBCC}"/>
              </a:ext>
            </a:extLst>
          </p:cNvPr>
          <p:cNvSpPr/>
          <p:nvPr/>
        </p:nvSpPr>
        <p:spPr>
          <a:xfrm>
            <a:off x="4294909" y="2902527"/>
            <a:ext cx="1156855" cy="1101437"/>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52183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06B31B-340F-4273-A225-11BBB7ACBB38}"/>
              </a:ext>
            </a:extLst>
          </p:cNvPr>
          <p:cNvSpPr>
            <a:spLocks noGrp="1"/>
          </p:cNvSpPr>
          <p:nvPr>
            <p:ph sz="half" idx="2"/>
          </p:nvPr>
        </p:nvSpPr>
        <p:spPr>
          <a:xfrm>
            <a:off x="611979" y="1603692"/>
            <a:ext cx="5280453" cy="2640503"/>
          </a:xfrm>
        </p:spPr>
        <p:txBody>
          <a:bodyPr>
            <a:normAutofit fontScale="62500" lnSpcReduction="20000"/>
          </a:bodyPr>
          <a:lstStyle/>
          <a:p>
            <a:pPr>
              <a:buFont typeface="Arial" panose="020B0604020202020204" pitchFamily="34" charset="0"/>
              <a:buChar char="•"/>
            </a:pPr>
            <a:r>
              <a:rPr lang="en-GB" dirty="0"/>
              <a:t>Where the book is held if it’s in print.</a:t>
            </a:r>
          </a:p>
          <a:p>
            <a:pPr>
              <a:buFont typeface="Arial" panose="020B0604020202020204" pitchFamily="34" charset="0"/>
              <a:buChar char="•"/>
            </a:pPr>
            <a:r>
              <a:rPr lang="en-GB" dirty="0"/>
              <a:t>Link to ebook or journal article if it’s electronic.</a:t>
            </a:r>
          </a:p>
          <a:p>
            <a:pPr>
              <a:buFont typeface="Arial" panose="020B0604020202020204" pitchFamily="34" charset="0"/>
              <a:buChar char="•"/>
            </a:pPr>
            <a:r>
              <a:rPr lang="en-GB" dirty="0"/>
              <a:t>How to request it if it’s on loan.</a:t>
            </a:r>
          </a:p>
          <a:p>
            <a:pPr>
              <a:buFont typeface="Arial" panose="020B0604020202020204" pitchFamily="34" charset="0"/>
              <a:buChar char="•"/>
            </a:pPr>
            <a:r>
              <a:rPr lang="en-GB" dirty="0"/>
              <a:t>Related reading.</a:t>
            </a:r>
          </a:p>
          <a:p>
            <a:pPr>
              <a:buFont typeface="Arial" panose="020B0604020202020204" pitchFamily="34" charset="0"/>
              <a:buChar char="•"/>
            </a:pPr>
            <a:r>
              <a:rPr lang="en-GB" dirty="0"/>
              <a:t>Option to search just within one journal.</a:t>
            </a:r>
          </a:p>
          <a:p>
            <a:pPr>
              <a:buFont typeface="Arial" panose="020B0604020202020204" pitchFamily="34" charset="0"/>
              <a:buChar char="•"/>
            </a:pPr>
            <a:r>
              <a:rPr lang="en-GB" dirty="0"/>
              <a:t>Virtual browse of other similar books.</a:t>
            </a:r>
          </a:p>
          <a:p>
            <a:pPr>
              <a:buFont typeface="Arial" panose="020B0604020202020204" pitchFamily="34" charset="0"/>
              <a:buChar char="•"/>
            </a:pPr>
            <a:r>
              <a:rPr lang="en-GB" dirty="0"/>
              <a:t>Books on the same Online Resource list.</a:t>
            </a:r>
          </a:p>
          <a:p>
            <a:pPr>
              <a:buFont typeface="Arial" panose="020B0604020202020204" pitchFamily="34" charset="0"/>
              <a:buChar char="•"/>
            </a:pPr>
            <a:r>
              <a:rPr lang="en-GB" dirty="0"/>
              <a:t>Option to save in your personal reading list.</a:t>
            </a:r>
          </a:p>
        </p:txBody>
      </p:sp>
      <p:sp>
        <p:nvSpPr>
          <p:cNvPr id="6" name="Title 5">
            <a:extLst>
              <a:ext uri="{FF2B5EF4-FFF2-40B4-BE49-F238E27FC236}">
                <a16:creationId xmlns:a16="http://schemas.microsoft.com/office/drawing/2014/main" id="{5C7261A7-EF31-415F-A7DA-0208E55B2EE3}"/>
              </a:ext>
            </a:extLst>
          </p:cNvPr>
          <p:cNvSpPr>
            <a:spLocks noGrp="1"/>
          </p:cNvSpPr>
          <p:nvPr>
            <p:ph type="title"/>
          </p:nvPr>
        </p:nvSpPr>
        <p:spPr/>
        <p:txBody>
          <a:bodyPr>
            <a:normAutofit/>
          </a:bodyPr>
          <a:lstStyle/>
          <a:p>
            <a:r>
              <a:rPr lang="en-GB" dirty="0"/>
              <a:t>What the Item Records Include</a:t>
            </a:r>
          </a:p>
        </p:txBody>
      </p:sp>
      <p:sp>
        <p:nvSpPr>
          <p:cNvPr id="5" name="TextBox 4">
            <a:extLst>
              <a:ext uri="{FF2B5EF4-FFF2-40B4-BE49-F238E27FC236}">
                <a16:creationId xmlns:a16="http://schemas.microsoft.com/office/drawing/2014/main" id="{1C8A8002-E42F-442D-B230-EBD1C8D14605}"/>
              </a:ext>
            </a:extLst>
          </p:cNvPr>
          <p:cNvSpPr txBox="1"/>
          <p:nvPr/>
        </p:nvSpPr>
        <p:spPr>
          <a:xfrm>
            <a:off x="5892432" y="5588793"/>
            <a:ext cx="3692106" cy="461665"/>
          </a:xfrm>
          <a:prstGeom prst="rect">
            <a:avLst/>
          </a:prstGeom>
          <a:noFill/>
        </p:spPr>
        <p:txBody>
          <a:bodyPr wrap="square" rtlCol="0">
            <a:spAutoFit/>
          </a:bodyPr>
          <a:lstStyle/>
          <a:p>
            <a:r>
              <a:rPr lang="en-GB" sz="2400" dirty="0">
                <a:hlinkClick r:id="rId2"/>
              </a:rPr>
              <a:t>Book record</a:t>
            </a:r>
            <a:endParaRPr lang="en-GB" sz="2400" dirty="0"/>
          </a:p>
        </p:txBody>
      </p:sp>
      <p:pic>
        <p:nvPicPr>
          <p:cNvPr id="4" name="Picture 3">
            <a:extLst>
              <a:ext uri="{FF2B5EF4-FFF2-40B4-BE49-F238E27FC236}">
                <a16:creationId xmlns:a16="http://schemas.microsoft.com/office/drawing/2014/main" id="{25672D85-F1EB-5F36-B087-7DA97F0B13CC}"/>
              </a:ext>
            </a:extLst>
          </p:cNvPr>
          <p:cNvPicPr>
            <a:picLocks noChangeAspect="1"/>
          </p:cNvPicPr>
          <p:nvPr/>
        </p:nvPicPr>
        <p:blipFill rotWithShape="1">
          <a:blip r:embed="rId3"/>
          <a:srcRect l="10336" t="11515" r="27171" b="11817"/>
          <a:stretch/>
        </p:blipFill>
        <p:spPr>
          <a:xfrm>
            <a:off x="5581938" y="1783344"/>
            <a:ext cx="3830781" cy="3133150"/>
          </a:xfrm>
          <a:prstGeom prst="rect">
            <a:avLst/>
          </a:prstGeom>
          <a:effectLst>
            <a:outerShdw blurRad="63500" sx="102000" sy="102000" algn="ctr" rotWithShape="0">
              <a:prstClr val="black">
                <a:alpha val="40000"/>
              </a:prstClr>
            </a:outerShdw>
          </a:effectLst>
        </p:spPr>
      </p:pic>
      <p:pic>
        <p:nvPicPr>
          <p:cNvPr id="10" name="Picture 9">
            <a:extLst>
              <a:ext uri="{FF2B5EF4-FFF2-40B4-BE49-F238E27FC236}">
                <a16:creationId xmlns:a16="http://schemas.microsoft.com/office/drawing/2014/main" id="{3706BA76-8011-0577-02FA-9379F7DAF705}"/>
              </a:ext>
            </a:extLst>
          </p:cNvPr>
          <p:cNvPicPr>
            <a:picLocks noChangeAspect="1"/>
          </p:cNvPicPr>
          <p:nvPr/>
        </p:nvPicPr>
        <p:blipFill rotWithShape="1">
          <a:blip r:embed="rId4"/>
          <a:srcRect l="74123" t="11434" r="5684" b="18150"/>
          <a:stretch/>
        </p:blipFill>
        <p:spPr>
          <a:xfrm>
            <a:off x="9696887" y="1381477"/>
            <a:ext cx="2126080" cy="4791427"/>
          </a:xfrm>
          <a:prstGeom prst="rect">
            <a:avLst/>
          </a:prstGeom>
          <a:effectLst>
            <a:outerShdw blurRad="63500" sx="102000" sy="102000" algn="ctr" rotWithShape="0">
              <a:prstClr val="black">
                <a:alpha val="40000"/>
              </a:prstClr>
            </a:outerShdw>
          </a:effectLst>
        </p:spPr>
      </p:pic>
      <p:pic>
        <p:nvPicPr>
          <p:cNvPr id="12" name="Picture 11">
            <a:extLst>
              <a:ext uri="{FF2B5EF4-FFF2-40B4-BE49-F238E27FC236}">
                <a16:creationId xmlns:a16="http://schemas.microsoft.com/office/drawing/2014/main" id="{B3CBF137-80EE-044E-4664-4F2DD6D9C54C}"/>
              </a:ext>
            </a:extLst>
          </p:cNvPr>
          <p:cNvPicPr>
            <a:picLocks noChangeAspect="1"/>
          </p:cNvPicPr>
          <p:nvPr/>
        </p:nvPicPr>
        <p:blipFill rotWithShape="1">
          <a:blip r:embed="rId5"/>
          <a:srcRect l="10134" t="31818" r="26970" b="32323"/>
          <a:stretch/>
        </p:blipFill>
        <p:spPr>
          <a:xfrm>
            <a:off x="698242" y="4392769"/>
            <a:ext cx="4533391" cy="1723078"/>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295523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Saving to your favourites</a:t>
            </a:r>
          </a:p>
        </p:txBody>
      </p:sp>
      <p:sp>
        <p:nvSpPr>
          <p:cNvPr id="8" name="TextBox 7">
            <a:extLst>
              <a:ext uri="{FF2B5EF4-FFF2-40B4-BE49-F238E27FC236}">
                <a16:creationId xmlns:a16="http://schemas.microsoft.com/office/drawing/2014/main" id="{EB138A5A-05C0-FF7D-9983-995A983B2A76}"/>
              </a:ext>
            </a:extLst>
          </p:cNvPr>
          <p:cNvSpPr txBox="1"/>
          <p:nvPr/>
        </p:nvSpPr>
        <p:spPr>
          <a:xfrm>
            <a:off x="9309769" y="2886308"/>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Save your favourite  resources in the pinned section of your account.</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8EB97A80-6FA7-2B78-0E36-06FB1964CBDB}"/>
              </a:ext>
            </a:extLst>
          </p:cNvPr>
          <p:cNvPicPr>
            <a:picLocks noChangeAspect="1"/>
          </p:cNvPicPr>
          <p:nvPr/>
        </p:nvPicPr>
        <p:blipFill rotWithShape="1">
          <a:blip r:embed="rId2"/>
          <a:srcRect l="406" t="22539" r="20865" b="9206"/>
          <a:stretch/>
        </p:blipFill>
        <p:spPr>
          <a:xfrm>
            <a:off x="819485" y="1545772"/>
            <a:ext cx="8098971" cy="4633356"/>
          </a:xfrm>
          <a:prstGeom prst="rect">
            <a:avLst/>
          </a:prstGeom>
          <a:effectLst>
            <a:outerShdw blurRad="63500" sx="102000" sy="102000" algn="ctr" rotWithShape="0">
              <a:prstClr val="black">
                <a:alpha val="40000"/>
              </a:prstClr>
            </a:outerShdw>
          </a:effectLst>
        </p:spPr>
      </p:pic>
      <p:sp>
        <p:nvSpPr>
          <p:cNvPr id="5" name="Rectangle 4">
            <a:extLst>
              <a:ext uri="{FF2B5EF4-FFF2-40B4-BE49-F238E27FC236}">
                <a16:creationId xmlns:a16="http://schemas.microsoft.com/office/drawing/2014/main" id="{6B367588-74D9-6FCF-932F-9C62974E1528}"/>
              </a:ext>
            </a:extLst>
          </p:cNvPr>
          <p:cNvSpPr/>
          <p:nvPr/>
        </p:nvSpPr>
        <p:spPr>
          <a:xfrm>
            <a:off x="8200571" y="1545771"/>
            <a:ext cx="326572" cy="4368800"/>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Graphic 6" descr="Pin with solid fill">
            <a:extLst>
              <a:ext uri="{FF2B5EF4-FFF2-40B4-BE49-F238E27FC236}">
                <a16:creationId xmlns:a16="http://schemas.microsoft.com/office/drawing/2014/main" id="{4015456F-67F8-3369-6005-372534E30E54}"/>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29800" y="1614054"/>
            <a:ext cx="914400" cy="914400"/>
          </a:xfrm>
          <a:prstGeom prst="rect">
            <a:avLst/>
          </a:prstGeom>
        </p:spPr>
      </p:pic>
    </p:spTree>
    <p:extLst>
      <p:ext uri="{BB962C8B-B14F-4D97-AF65-F5344CB8AC3E}">
        <p14:creationId xmlns:p14="http://schemas.microsoft.com/office/powerpoint/2010/main" val="23831627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p:txBody>
          <a:bodyPr>
            <a:normAutofit/>
          </a:bodyPr>
          <a:lstStyle/>
          <a:p>
            <a:r>
              <a:rPr lang="en-GB" dirty="0">
                <a:cs typeface="Calibri" panose="020F0502020204030204" pitchFamily="34" charset="0"/>
              </a:rPr>
              <a:t>Email favourites to yourself</a:t>
            </a:r>
          </a:p>
        </p:txBody>
      </p:sp>
      <p:sp>
        <p:nvSpPr>
          <p:cNvPr id="8" name="TextBox 7">
            <a:extLst>
              <a:ext uri="{FF2B5EF4-FFF2-40B4-BE49-F238E27FC236}">
                <a16:creationId xmlns:a16="http://schemas.microsoft.com/office/drawing/2014/main" id="{EB138A5A-05C0-FF7D-9983-995A983B2A76}"/>
              </a:ext>
            </a:extLst>
          </p:cNvPr>
          <p:cNvSpPr txBox="1"/>
          <p:nvPr/>
        </p:nvSpPr>
        <p:spPr>
          <a:xfrm>
            <a:off x="9542987" y="3149844"/>
            <a:ext cx="2486647" cy="1477328"/>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Email any books or articles to yourself to read later.</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3" name="Picture 2">
            <a:extLst>
              <a:ext uri="{FF2B5EF4-FFF2-40B4-BE49-F238E27FC236}">
                <a16:creationId xmlns:a16="http://schemas.microsoft.com/office/drawing/2014/main" id="{A9C261CB-4707-1BE3-5A56-9A058464F955}"/>
              </a:ext>
            </a:extLst>
          </p:cNvPr>
          <p:cNvPicPr>
            <a:picLocks noChangeAspect="1"/>
          </p:cNvPicPr>
          <p:nvPr/>
        </p:nvPicPr>
        <p:blipFill rotWithShape="1">
          <a:blip r:embed="rId2"/>
          <a:srcRect l="406" t="22539" r="20865" b="9206"/>
          <a:stretch/>
        </p:blipFill>
        <p:spPr>
          <a:xfrm>
            <a:off x="847194" y="1484085"/>
            <a:ext cx="8098971" cy="4633356"/>
          </a:xfrm>
          <a:prstGeom prst="rect">
            <a:avLst/>
          </a:prstGeom>
          <a:effectLst>
            <a:outerShdw blurRad="63500" sx="102000" sy="102000" algn="ctr" rotWithShape="0">
              <a:prstClr val="black">
                <a:alpha val="40000"/>
              </a:prstClr>
            </a:outerShdw>
          </a:effectLst>
        </p:spPr>
      </p:pic>
      <p:sp>
        <p:nvSpPr>
          <p:cNvPr id="4" name="Rectangle 3">
            <a:extLst>
              <a:ext uri="{FF2B5EF4-FFF2-40B4-BE49-F238E27FC236}">
                <a16:creationId xmlns:a16="http://schemas.microsoft.com/office/drawing/2014/main" id="{9533ED1E-EB52-BFB4-9F52-B4C3F929BFB4}"/>
              </a:ext>
            </a:extLst>
          </p:cNvPr>
          <p:cNvSpPr/>
          <p:nvPr/>
        </p:nvSpPr>
        <p:spPr>
          <a:xfrm>
            <a:off x="7959436" y="1607127"/>
            <a:ext cx="256309" cy="405245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Graphic 5" descr="Envelope with solid fill">
            <a:extLst>
              <a:ext uri="{FF2B5EF4-FFF2-40B4-BE49-F238E27FC236}">
                <a16:creationId xmlns:a16="http://schemas.microsoft.com/office/drawing/2014/main" id="{F98C5E7D-C463-ED35-C9FC-93970F68BAB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85218" y="1828262"/>
            <a:ext cx="1122218" cy="1122218"/>
          </a:xfrm>
          <a:prstGeom prst="rect">
            <a:avLst/>
          </a:prstGeom>
        </p:spPr>
      </p:pic>
    </p:spTree>
    <p:extLst>
      <p:ext uri="{BB962C8B-B14F-4D97-AF65-F5344CB8AC3E}">
        <p14:creationId xmlns:p14="http://schemas.microsoft.com/office/powerpoint/2010/main" val="8635899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323051" y="252284"/>
            <a:ext cx="11826971" cy="1003916"/>
          </a:xfrm>
        </p:spPr>
        <p:txBody>
          <a:bodyPr>
            <a:noAutofit/>
          </a:bodyPr>
          <a:lstStyle/>
          <a:p>
            <a:r>
              <a:rPr lang="en-GB" sz="4800" dirty="0"/>
              <a:t>Library </a:t>
            </a:r>
            <a:r>
              <a:rPr lang="en-GB" dirty="0"/>
              <a:t>Search</a:t>
            </a:r>
            <a:r>
              <a:rPr lang="en-GB" sz="4800" dirty="0"/>
              <a:t> or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854075" y="1528763"/>
            <a:ext cx="11337925" cy="992187"/>
          </a:xfrm>
        </p:spPr>
        <p:txBody>
          <a:bodyPr vert="horz" lIns="91440" tIns="45720" rIns="91440" bIns="45720" rtlCol="0" anchor="t">
            <a:normAutofit/>
          </a:bodyPr>
          <a:lstStyle/>
          <a:p>
            <a:pPr marL="0" indent="0">
              <a:buNone/>
            </a:pPr>
            <a:r>
              <a:rPr lang="en-GB" sz="2600" dirty="0">
                <a:latin typeface="Calibri Light" panose="020F0302020204030204" pitchFamily="34" charset="0"/>
                <a:cs typeface="Calibri Light" panose="020F0302020204030204" pitchFamily="34" charset="0"/>
              </a:rPr>
              <a:t>The library catalogue searches most of our databases when it performs a search,   </a:t>
            </a:r>
          </a:p>
          <a:p>
            <a:pPr marL="0" indent="0">
              <a:buNone/>
            </a:pPr>
            <a:r>
              <a:rPr lang="en-GB" sz="2600" dirty="0">
                <a:latin typeface="Calibri Light" panose="020F0302020204030204" pitchFamily="34" charset="0"/>
                <a:cs typeface="Calibri Light" panose="020F0302020204030204" pitchFamily="34" charset="0"/>
              </a:rPr>
              <a:t>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854075" y="2855406"/>
            <a:ext cx="4944426" cy="2893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dirty="0">
                <a:latin typeface="Calibri Light" panose="020F0302020204030204" pitchFamily="34" charset="0"/>
                <a:cs typeface="Calibri Light" panose="020F0302020204030204" pitchFamily="34" charset="0"/>
              </a:rPr>
              <a:t>More specialised content – fewer, more relevant results.</a:t>
            </a:r>
          </a:p>
          <a:p>
            <a:pPr marL="342900" indent="-342900">
              <a:buFont typeface="Arial"/>
              <a:buChar char="•"/>
            </a:pPr>
            <a:r>
              <a:rPr lang="en-GB" sz="2600" dirty="0">
                <a:latin typeface="Calibri Light" panose="020F0302020204030204" pitchFamily="34" charset="0"/>
                <a:cs typeface="Calibri Light" panose="020F0302020204030204" pitchFamily="34" charset="0"/>
              </a:rPr>
              <a:t>More controlled indexing – filter results in greater detail.</a:t>
            </a:r>
          </a:p>
          <a:p>
            <a:pPr marL="342900" indent="-342900">
              <a:buFont typeface="Arial"/>
              <a:buChar char="•"/>
            </a:pPr>
            <a:r>
              <a:rPr lang="en-GB" sz="2600" dirty="0">
                <a:latin typeface="Calibri Light" panose="020F0302020204030204" pitchFamily="34" charset="0"/>
                <a:cs typeface="Calibri Light" panose="020F0302020204030204" pitchFamily="34" charset="0"/>
              </a:rPr>
              <a:t>Not every specialist database is indexed by the library catalogue.</a:t>
            </a:r>
          </a:p>
          <a:p>
            <a:pPr marL="342900" indent="-342900">
              <a:buFont typeface="Arial"/>
              <a:buChar char="•"/>
            </a:pPr>
            <a:endParaRPr lang="en-GB" sz="2600" dirty="0">
              <a:latin typeface="Calibri"/>
              <a:cs typeface="Calibri"/>
            </a:endParaRP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6096000" y="2638650"/>
            <a:ext cx="5063835" cy="3396801"/>
          </a:xfrm>
          <a:prstGeom prst="rect">
            <a:avLst/>
          </a:prstGeom>
        </p:spPr>
      </p:pic>
    </p:spTree>
    <p:extLst>
      <p:ext uri="{BB962C8B-B14F-4D97-AF65-F5344CB8AC3E}">
        <p14:creationId xmlns:p14="http://schemas.microsoft.com/office/powerpoint/2010/main" val="33123945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497901" y="5566305"/>
            <a:ext cx="5253297" cy="494722"/>
          </a:xfrm>
        </p:spPr>
        <p:txBody>
          <a:bodyPr/>
          <a:lstStyle/>
          <a:p>
            <a:r>
              <a:rPr lang="en-US" dirty="0">
                <a:hlinkClick r:id="rId2"/>
              </a:rPr>
              <a:t>Database Search</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602991" y="1753183"/>
            <a:ext cx="4684641" cy="4060483"/>
          </a:xfrm>
        </p:spPr>
        <p:txBody>
          <a:bodyPr>
            <a:normAutofit lnSpcReduction="10000"/>
          </a:bodyPr>
          <a:lstStyle/>
          <a:p>
            <a:pPr>
              <a:buFont typeface="Arial" panose="020B0604020202020204" pitchFamily="34" charset="0"/>
              <a:buChar char="•"/>
            </a:pPr>
            <a:r>
              <a:rPr lang="en-GB" sz="2200" dirty="0"/>
              <a:t>Browse databases not searched by the library search:</a:t>
            </a:r>
          </a:p>
          <a:p>
            <a:pPr lvl="1">
              <a:buFont typeface="Arial" panose="020B0604020202020204" pitchFamily="34" charset="0"/>
              <a:buChar char="•"/>
            </a:pPr>
            <a:r>
              <a:rPr lang="en-GB" sz="1800" dirty="0"/>
              <a:t>BoB.</a:t>
            </a:r>
          </a:p>
          <a:p>
            <a:pPr lvl="1">
              <a:buFont typeface="Arial" panose="020B0604020202020204" pitchFamily="34" charset="0"/>
              <a:buChar char="•"/>
            </a:pPr>
            <a:r>
              <a:rPr lang="en-GB" sz="1800" dirty="0"/>
              <a:t>Bridgeman Education.</a:t>
            </a:r>
          </a:p>
          <a:p>
            <a:pPr lvl="1">
              <a:buFont typeface="Arial" panose="020B0604020202020204" pitchFamily="34" charset="0"/>
              <a:buChar char="•"/>
            </a:pPr>
            <a:r>
              <a:rPr lang="en-GB" sz="1800" dirty="0"/>
              <a:t>Cite Them Right.</a:t>
            </a:r>
          </a:p>
          <a:p>
            <a:pPr lvl="1">
              <a:buFont typeface="Arial" panose="020B0604020202020204" pitchFamily="34" charset="0"/>
              <a:buChar char="•"/>
            </a:pPr>
            <a:r>
              <a:rPr lang="en-GB" sz="1800"/>
              <a:t>Digital Theatre+.</a:t>
            </a:r>
            <a:endParaRPr lang="en-GB" sz="1800" dirty="0"/>
          </a:p>
          <a:p>
            <a:pPr lvl="1">
              <a:buFont typeface="Arial" panose="020B0604020202020204" pitchFamily="34" charset="0"/>
              <a:buChar char="•"/>
            </a:pPr>
            <a:r>
              <a:rPr lang="en-GB" sz="1800" dirty="0"/>
              <a:t>WGSN.</a:t>
            </a:r>
          </a:p>
          <a:p>
            <a:pPr>
              <a:buFont typeface="Arial" panose="020B0604020202020204" pitchFamily="34" charset="0"/>
              <a:buChar char="•"/>
            </a:pPr>
            <a:r>
              <a:rPr lang="en-GB" sz="2200" dirty="0"/>
              <a:t>Go directly to subject specific databases:</a:t>
            </a:r>
          </a:p>
          <a:p>
            <a:pPr lvl="1">
              <a:buFont typeface="Arial" panose="020B0604020202020204" pitchFamily="34" charset="0"/>
              <a:buChar char="•"/>
            </a:pPr>
            <a:r>
              <a:rPr lang="en-GB" sz="1800" dirty="0"/>
              <a:t>Art &amp; Architecture Source.</a:t>
            </a:r>
          </a:p>
          <a:p>
            <a:pPr lvl="1">
              <a:buFont typeface="Arial" panose="020B0604020202020204" pitchFamily="34" charset="0"/>
              <a:buChar char="•"/>
            </a:pPr>
            <a:r>
              <a:rPr lang="en-GB" sz="1800" b="0" i="0" dirty="0">
                <a:solidFill>
                  <a:srgbClr val="3A3A3A"/>
                </a:solidFill>
                <a:effectLst/>
              </a:rPr>
              <a:t>Artstor.</a:t>
            </a:r>
          </a:p>
          <a:p>
            <a:pPr lvl="1">
              <a:buFont typeface="Arial" panose="020B0604020202020204" pitchFamily="34" charset="0"/>
              <a:buChar char="•"/>
            </a:pPr>
            <a:r>
              <a:rPr lang="en-GB" sz="1800" dirty="0"/>
              <a:t>Performing Arts Periodicals.</a:t>
            </a:r>
          </a:p>
          <a:p>
            <a:pPr lvl="1">
              <a:buFont typeface="Arial" panose="020B0604020202020204" pitchFamily="34" charset="0"/>
              <a:buChar char="•"/>
            </a:pPr>
            <a:r>
              <a:rPr lang="en-GB" sz="1800" dirty="0"/>
              <a:t>Proquest Central (Arts &amp; Humanities).</a:t>
            </a:r>
          </a:p>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Database Search</a:t>
            </a:r>
          </a:p>
        </p:txBody>
      </p:sp>
      <p:pic>
        <p:nvPicPr>
          <p:cNvPr id="10" name="Picture 9">
            <a:extLst>
              <a:ext uri="{FF2B5EF4-FFF2-40B4-BE49-F238E27FC236}">
                <a16:creationId xmlns:a16="http://schemas.microsoft.com/office/drawing/2014/main" id="{937688F6-02C0-B990-BC41-F5A5E1CD4384}"/>
              </a:ext>
            </a:extLst>
          </p:cNvPr>
          <p:cNvPicPr>
            <a:picLocks noChangeAspect="1"/>
          </p:cNvPicPr>
          <p:nvPr/>
        </p:nvPicPr>
        <p:blipFill rotWithShape="1">
          <a:blip r:embed="rId3"/>
          <a:srcRect l="189" t="38826" r="39042" b="8930"/>
          <a:stretch/>
        </p:blipFill>
        <p:spPr>
          <a:xfrm>
            <a:off x="5555410" y="1822300"/>
            <a:ext cx="6251277" cy="3582839"/>
          </a:xfrm>
          <a:prstGeom prst="rect">
            <a:avLst/>
          </a:prstGeom>
        </p:spPr>
      </p:pic>
    </p:spTree>
    <p:extLst>
      <p:ext uri="{BB962C8B-B14F-4D97-AF65-F5344CB8AC3E}">
        <p14:creationId xmlns:p14="http://schemas.microsoft.com/office/powerpoint/2010/main" val="35360220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491130" y="1450164"/>
            <a:ext cx="11209740" cy="4867509"/>
          </a:xfrm>
        </p:spPr>
        <p:txBody>
          <a:bodyPr>
            <a:noAutofit/>
          </a:bodyPr>
          <a:lstStyle/>
          <a:p>
            <a:pPr>
              <a:buFont typeface="Arial" panose="020B0604020202020204" pitchFamily="34" charset="0"/>
              <a:buChar char="•"/>
            </a:pPr>
            <a:r>
              <a:rPr lang="en-GB" sz="2000" b="1" dirty="0">
                <a:hlinkClick r:id="rId2"/>
              </a:rPr>
              <a:t>Art &amp; Architecture Source</a:t>
            </a:r>
            <a:endParaRPr lang="en-GB" sz="2000" b="1" dirty="0"/>
          </a:p>
          <a:p>
            <a:pPr marL="0" indent="0">
              <a:buNone/>
            </a:pPr>
            <a:r>
              <a:rPr lang="en-GB" sz="2000" b="0" i="0" dirty="0">
                <a:solidFill>
                  <a:srgbClr val="3A3A3A"/>
                </a:solidFill>
                <a:effectLst/>
              </a:rPr>
              <a:t>Research database covering fine, decorative and commercial art, as well as architecture and architectural design.</a:t>
            </a:r>
          </a:p>
          <a:p>
            <a:pPr>
              <a:buFont typeface="Arial" panose="020B0604020202020204" pitchFamily="34" charset="0"/>
              <a:buChar char="•"/>
            </a:pPr>
            <a:r>
              <a:rPr lang="en-GB" sz="2000" b="1" dirty="0">
                <a:solidFill>
                  <a:srgbClr val="3A3A3A"/>
                </a:solidFill>
                <a:hlinkClick r:id="rId3"/>
              </a:rPr>
              <a:t>Artstor</a:t>
            </a:r>
            <a:endParaRPr lang="en-GB" sz="2000" b="1" dirty="0">
              <a:solidFill>
                <a:srgbClr val="3A3A3A"/>
              </a:solidFill>
            </a:endParaRPr>
          </a:p>
          <a:p>
            <a:pPr marL="0" indent="0">
              <a:buNone/>
            </a:pPr>
            <a:r>
              <a:rPr lang="en-GB" sz="2000" b="0" i="0" dirty="0">
                <a:solidFill>
                  <a:srgbClr val="3A3A3A"/>
                </a:solidFill>
                <a:effectLst/>
                <a:highlight>
                  <a:srgbClr val="FFFFFF"/>
                </a:highlight>
              </a:rPr>
              <a:t>Artstor covers many time periods and cultures, and documents the fields of architecture, painting, sculpture, photography, decorative arts, design, anthropology, ethnographic and women studies, as well as many other forms of visual culture. Users can search, view, download and organize images.</a:t>
            </a:r>
          </a:p>
          <a:p>
            <a:pPr>
              <a:buFont typeface="Arial" panose="020B0604020202020204" pitchFamily="34" charset="0"/>
              <a:buChar char="•"/>
            </a:pPr>
            <a:r>
              <a:rPr lang="en-GB" sz="2000" b="1" dirty="0">
                <a:hlinkClick r:id="rId4"/>
              </a:rPr>
              <a:t>Bridgeman Education</a:t>
            </a:r>
            <a:endParaRPr lang="en-GB" sz="2000" b="1" dirty="0"/>
          </a:p>
          <a:p>
            <a:pPr marL="0" indent="0">
              <a:buNone/>
            </a:pPr>
            <a:r>
              <a:rPr lang="en-GB" sz="2000" b="0" i="0" dirty="0">
                <a:solidFill>
                  <a:srgbClr val="3A3A3A"/>
                </a:solidFill>
                <a:effectLst/>
                <a:highlight>
                  <a:srgbClr val="FFFFFF"/>
                </a:highlight>
              </a:rPr>
              <a:t>A complete visual resource offering over 1,000,000 digital images of art, history and culture from global museums, galleries, private collections and contemporary artists all copyright cleared for educational use.</a:t>
            </a:r>
          </a:p>
          <a:p>
            <a:pPr>
              <a:buFont typeface="Arial" panose="020B0604020202020204" pitchFamily="34" charset="0"/>
              <a:buChar char="•"/>
            </a:pPr>
            <a:r>
              <a:rPr lang="en-GB" sz="2000" b="1" i="0" dirty="0">
                <a:solidFill>
                  <a:srgbClr val="3A3A3A"/>
                </a:solidFill>
                <a:effectLst/>
                <a:highlight>
                  <a:srgbClr val="FFFFFF"/>
                </a:highlight>
              </a:rPr>
              <a:t> </a:t>
            </a:r>
            <a:r>
              <a:rPr lang="en-US" sz="2000" b="1" dirty="0">
                <a:hlinkClick r:id="rId5"/>
              </a:rPr>
              <a:t>Digital Theatre Plus</a:t>
            </a:r>
            <a:endParaRPr lang="en-US" sz="2000" b="1" dirty="0"/>
          </a:p>
          <a:p>
            <a:pPr marL="0" indent="0">
              <a:buNone/>
            </a:pPr>
            <a:r>
              <a:rPr lang="en-GB" sz="2000" b="0" i="0" dirty="0">
                <a:solidFill>
                  <a:srgbClr val="3A3A3A"/>
                </a:solidFill>
                <a:effectLst/>
                <a:highlight>
                  <a:srgbClr val="FFFFFF"/>
                </a:highlight>
              </a:rPr>
              <a:t>Digital theatre plus provides online access to a digital streaming video collection of films of current British theatre productions.</a:t>
            </a:r>
          </a:p>
          <a:p>
            <a:pPr marL="0" indent="0">
              <a:buNone/>
            </a:pPr>
            <a:endParaRPr lang="en-GB" sz="2000" b="1" dirty="0"/>
          </a:p>
        </p:txBody>
      </p:sp>
    </p:spTree>
    <p:extLst>
      <p:ext uri="{BB962C8B-B14F-4D97-AF65-F5344CB8AC3E}">
        <p14:creationId xmlns:p14="http://schemas.microsoft.com/office/powerpoint/2010/main" val="6232549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05212-9F45-42B4-893F-957ED2BA3A82}"/>
              </a:ext>
            </a:extLst>
          </p:cNvPr>
          <p:cNvSpPr>
            <a:spLocks noGrp="1"/>
          </p:cNvSpPr>
          <p:nvPr>
            <p:ph type="title"/>
          </p:nvPr>
        </p:nvSpPr>
        <p:spPr/>
        <p:txBody>
          <a:bodyPr/>
          <a:lstStyle/>
          <a:p>
            <a:r>
              <a:rPr lang="en-GB" dirty="0"/>
              <a:t>Some Useful Databases</a:t>
            </a:r>
          </a:p>
        </p:txBody>
      </p:sp>
      <p:sp>
        <p:nvSpPr>
          <p:cNvPr id="3" name="Content Placeholder 2">
            <a:extLst>
              <a:ext uri="{FF2B5EF4-FFF2-40B4-BE49-F238E27FC236}">
                <a16:creationId xmlns:a16="http://schemas.microsoft.com/office/drawing/2014/main" id="{8A145972-057E-46E5-B5FF-E717A1350ED2}"/>
              </a:ext>
            </a:extLst>
          </p:cNvPr>
          <p:cNvSpPr>
            <a:spLocks noGrp="1"/>
          </p:cNvSpPr>
          <p:nvPr>
            <p:ph sz="quarter" idx="10"/>
          </p:nvPr>
        </p:nvSpPr>
        <p:spPr>
          <a:xfrm>
            <a:off x="698242" y="1460739"/>
            <a:ext cx="10795518" cy="4964356"/>
          </a:xfrm>
        </p:spPr>
        <p:txBody>
          <a:bodyPr>
            <a:normAutofit/>
          </a:bodyPr>
          <a:lstStyle/>
          <a:p>
            <a:pPr>
              <a:buFont typeface="Arial" panose="020B0604020202020204" pitchFamily="34" charset="0"/>
              <a:buChar char="•"/>
            </a:pPr>
            <a:r>
              <a:rPr lang="en-GB" sz="2000" b="1" dirty="0">
                <a:solidFill>
                  <a:srgbClr val="3A3A3A"/>
                </a:solidFill>
                <a:hlinkClick r:id="rId2"/>
              </a:rPr>
              <a:t>Performing Arts Periodicals Database</a:t>
            </a:r>
            <a:endParaRPr lang="en-GB" sz="2000" b="1" dirty="0">
              <a:solidFill>
                <a:srgbClr val="3A3A3A"/>
              </a:solidFill>
            </a:endParaRPr>
          </a:p>
          <a:p>
            <a:pPr marL="0" indent="0">
              <a:buNone/>
            </a:pPr>
            <a:r>
              <a:rPr lang="en-GB" sz="2000" b="0" i="0" dirty="0">
                <a:solidFill>
                  <a:srgbClr val="3A3A3A"/>
                </a:solidFill>
                <a:effectLst/>
                <a:highlight>
                  <a:srgbClr val="FFFFFF"/>
                </a:highlight>
              </a:rPr>
              <a:t>Full text of journals including American Cinematographer, Dance Chronicle, Film Criticism, Journal of Popular Film and Television, Puppetry Journal, and more.</a:t>
            </a:r>
            <a:endParaRPr lang="en-GB" sz="2000" b="1" dirty="0">
              <a:solidFill>
                <a:srgbClr val="3A3A3A"/>
              </a:solidFill>
              <a:hlinkClick r:id="rId3"/>
            </a:endParaRPr>
          </a:p>
          <a:p>
            <a:pPr>
              <a:buFont typeface="Arial" panose="020B0604020202020204" pitchFamily="34" charset="0"/>
              <a:buChar char="•"/>
            </a:pPr>
            <a:r>
              <a:rPr lang="en-GB" sz="2000" b="1" dirty="0">
                <a:solidFill>
                  <a:srgbClr val="3A3A3A"/>
                </a:solidFill>
                <a:hlinkClick r:id="rId3"/>
              </a:rPr>
              <a:t>P</a:t>
            </a:r>
            <a:r>
              <a:rPr lang="en-GB" sz="2000" b="1" u="sng" dirty="0">
                <a:solidFill>
                  <a:srgbClr val="3A3A3A"/>
                </a:solidFill>
                <a:hlinkClick r:id="rId3"/>
              </a:rPr>
              <a:t>ro</a:t>
            </a:r>
            <a:r>
              <a:rPr lang="en-GB" sz="2000" b="1" dirty="0">
                <a:solidFill>
                  <a:srgbClr val="3A3A3A"/>
                </a:solidFill>
                <a:hlinkClick r:id="rId3"/>
              </a:rPr>
              <a:t>quest Central</a:t>
            </a:r>
            <a:endParaRPr lang="en-GB" sz="2000" b="1" dirty="0">
              <a:solidFill>
                <a:srgbClr val="3A3A3A"/>
              </a:solidFill>
            </a:endParaRPr>
          </a:p>
          <a:p>
            <a:pPr marL="0" indent="0">
              <a:buNone/>
            </a:pPr>
            <a:r>
              <a:rPr lang="en-GB" sz="2000" dirty="0">
                <a:solidFill>
                  <a:srgbClr val="3A3A3A"/>
                </a:solidFill>
              </a:rPr>
              <a:t>This is a multidisciplinary resource, but you can limit it to search just the Arts and Humanities database.  Look at the list under Included Databases.</a:t>
            </a:r>
          </a:p>
          <a:p>
            <a:pPr>
              <a:buFont typeface="Arial" panose="020B0604020202020204" pitchFamily="34" charset="0"/>
              <a:buChar char="•"/>
            </a:pPr>
            <a:r>
              <a:rPr lang="en-GB" sz="2000" b="1" dirty="0">
                <a:solidFill>
                  <a:srgbClr val="3A3A3A"/>
                </a:solidFill>
                <a:hlinkClick r:id="rId4"/>
              </a:rPr>
              <a:t>Vogue Archive</a:t>
            </a:r>
            <a:endParaRPr lang="en-GB" sz="2000" b="1" dirty="0">
              <a:solidFill>
                <a:srgbClr val="3A3A3A"/>
              </a:solidFill>
            </a:endParaRPr>
          </a:p>
          <a:p>
            <a:pPr marL="0" indent="0">
              <a:buNone/>
            </a:pPr>
            <a:r>
              <a:rPr lang="en-GB" sz="2000" b="0" i="0" dirty="0">
                <a:solidFill>
                  <a:srgbClr val="3A3A3A"/>
                </a:solidFill>
                <a:effectLst/>
                <a:highlight>
                  <a:srgbClr val="FFFFFF"/>
                </a:highlight>
              </a:rPr>
              <a:t>A searchable archive of American Vogue, from the first issue in 1892 to the current month, reproduced in high-resolution </a:t>
            </a:r>
            <a:r>
              <a:rPr lang="en-GB" sz="2000" b="0" i="0" dirty="0" err="1">
                <a:solidFill>
                  <a:srgbClr val="3A3A3A"/>
                </a:solidFill>
                <a:effectLst/>
                <a:highlight>
                  <a:srgbClr val="FFFFFF"/>
                </a:highlight>
              </a:rPr>
              <a:t>color</a:t>
            </a:r>
            <a:r>
              <a:rPr lang="en-GB" sz="2000" b="0" i="0" dirty="0">
                <a:solidFill>
                  <a:srgbClr val="3A3A3A"/>
                </a:solidFill>
                <a:effectLst/>
                <a:highlight>
                  <a:srgbClr val="FFFFFF"/>
                </a:highlight>
              </a:rPr>
              <a:t> page images.</a:t>
            </a:r>
          </a:p>
          <a:p>
            <a:pPr>
              <a:buFont typeface="Arial" panose="020B0604020202020204" pitchFamily="34" charset="0"/>
              <a:buChar char="•"/>
            </a:pPr>
            <a:r>
              <a:rPr lang="en-GB" sz="2000" b="1" dirty="0">
                <a:solidFill>
                  <a:srgbClr val="3A3A3A"/>
                </a:solidFill>
                <a:hlinkClick r:id="rId5"/>
              </a:rPr>
              <a:t>WGSN</a:t>
            </a:r>
            <a:endParaRPr lang="en-GB" sz="2000" b="1" dirty="0">
              <a:solidFill>
                <a:srgbClr val="3A3A3A"/>
              </a:solidFill>
            </a:endParaRPr>
          </a:p>
          <a:p>
            <a:pPr marL="0" indent="0">
              <a:buNone/>
            </a:pPr>
            <a:r>
              <a:rPr lang="en-GB" sz="2000" b="0" i="0" dirty="0">
                <a:solidFill>
                  <a:srgbClr val="3A3A3A"/>
                </a:solidFill>
                <a:effectLst/>
                <a:highlight>
                  <a:srgbClr val="FFFFFF"/>
                </a:highlight>
              </a:rPr>
              <a:t>WGSN is the world's leading consumer trend forecaster. Forecasts provide global trend insights, expertly curated data and industry expertise to help understand consumer behaviour and lifestyles, create products with confidence and trade at the right time.</a:t>
            </a:r>
            <a:endParaRPr lang="en-GB" sz="2000" b="1" dirty="0">
              <a:solidFill>
                <a:srgbClr val="3A3A3A"/>
              </a:solidFill>
            </a:endParaRPr>
          </a:p>
        </p:txBody>
      </p:sp>
    </p:spTree>
    <p:extLst>
      <p:ext uri="{BB962C8B-B14F-4D97-AF65-F5344CB8AC3E}">
        <p14:creationId xmlns:p14="http://schemas.microsoft.com/office/powerpoint/2010/main" val="19533232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Artstor</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5" y="1701424"/>
            <a:ext cx="4623816" cy="4319814"/>
          </a:xfrm>
        </p:spPr>
        <p:txBody>
          <a:bodyPr>
            <a:normAutofit lnSpcReduction="10000"/>
          </a:bodyPr>
          <a:lstStyle/>
          <a:p>
            <a:pPr algn="l"/>
            <a:r>
              <a:rPr lang="en-GB" sz="1900" b="0" i="0" dirty="0">
                <a:solidFill>
                  <a:srgbClr val="3A3A3A"/>
                </a:solidFill>
                <a:effectLst/>
              </a:rPr>
              <a:t>Approximately 300 collections composed of over 2.5 million images.</a:t>
            </a:r>
          </a:p>
          <a:p>
            <a:pPr algn="l"/>
            <a:r>
              <a:rPr lang="en-GB" sz="1900" b="0" i="0" dirty="0">
                <a:solidFill>
                  <a:srgbClr val="3A3A3A"/>
                </a:solidFill>
                <a:effectLst/>
              </a:rPr>
              <a:t>Searchable database of digital images and associated </a:t>
            </a:r>
            <a:r>
              <a:rPr lang="en-GB" sz="1900" b="0" i="0" dirty="0" err="1">
                <a:solidFill>
                  <a:srgbClr val="3A3A3A"/>
                </a:solidFill>
                <a:effectLst/>
              </a:rPr>
              <a:t>catalog</a:t>
            </a:r>
            <a:r>
              <a:rPr lang="en-GB" sz="1900" b="0" i="0" dirty="0">
                <a:solidFill>
                  <a:srgbClr val="3A3A3A"/>
                </a:solidFill>
                <a:effectLst/>
              </a:rPr>
              <a:t> data.</a:t>
            </a:r>
          </a:p>
          <a:p>
            <a:pPr algn="l"/>
            <a:r>
              <a:rPr lang="en-GB" sz="1900" dirty="0">
                <a:solidFill>
                  <a:srgbClr val="3A3A3A"/>
                </a:solidFill>
              </a:rPr>
              <a:t>New </a:t>
            </a:r>
            <a:r>
              <a:rPr lang="en-GB" sz="1900" b="0" i="0" dirty="0">
                <a:solidFill>
                  <a:srgbClr val="3A3A3A"/>
                </a:solidFill>
                <a:effectLst/>
              </a:rPr>
              <a:t>image collections added several times a year.</a:t>
            </a:r>
          </a:p>
          <a:p>
            <a:pPr algn="l"/>
            <a:r>
              <a:rPr lang="en-GB" sz="1900" b="0" i="0" dirty="0">
                <a:solidFill>
                  <a:srgbClr val="3A3A3A"/>
                </a:solidFill>
                <a:effectLst/>
              </a:rPr>
              <a:t>Artstor covers many time periods and cultures, and documents the fields of architecture, painting, sculpture, photography, decorative arts, design, anthropology, ethnographic and women studies, as well as many other forms of visual culture. </a:t>
            </a:r>
          </a:p>
          <a:p>
            <a:pPr algn="l"/>
            <a:r>
              <a:rPr lang="en-GB" sz="1900" b="0" i="0" dirty="0">
                <a:solidFill>
                  <a:srgbClr val="3A3A3A"/>
                </a:solidFill>
                <a:effectLst/>
              </a:rPr>
              <a:t>Users can search, view, download and organize images.</a:t>
            </a:r>
            <a:endParaRPr lang="en-GB" sz="18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Artstor</a:t>
            </a:r>
          </a:p>
        </p:txBody>
      </p:sp>
      <p:pic>
        <p:nvPicPr>
          <p:cNvPr id="9" name="Picture 8">
            <a:extLst>
              <a:ext uri="{FF2B5EF4-FFF2-40B4-BE49-F238E27FC236}">
                <a16:creationId xmlns:a16="http://schemas.microsoft.com/office/drawing/2014/main" id="{214011C7-EFB1-668C-0E07-877F8E4F9CAB}"/>
              </a:ext>
            </a:extLst>
          </p:cNvPr>
          <p:cNvPicPr>
            <a:picLocks noChangeAspect="1"/>
          </p:cNvPicPr>
          <p:nvPr/>
        </p:nvPicPr>
        <p:blipFill rotWithShape="1">
          <a:blip r:embed="rId3"/>
          <a:srcRect t="11741" r="2145" b="4486"/>
          <a:stretch/>
        </p:blipFill>
        <p:spPr>
          <a:xfrm>
            <a:off x="5202953" y="1601788"/>
            <a:ext cx="6707028" cy="382793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556648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842703" y="5768109"/>
            <a:ext cx="5253297" cy="494722"/>
          </a:xfrm>
        </p:spPr>
        <p:txBody>
          <a:bodyPr/>
          <a:lstStyle/>
          <a:p>
            <a:r>
              <a:rPr lang="en-US" dirty="0">
                <a:hlinkClick r:id="rId2"/>
              </a:rPr>
              <a:t>Digital Theatre Plus</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Digital Theatre Plus</a:t>
            </a:r>
          </a:p>
        </p:txBody>
      </p:sp>
      <p:sp>
        <p:nvSpPr>
          <p:cNvPr id="6" name="Content Placeholder 5">
            <a:extLst>
              <a:ext uri="{FF2B5EF4-FFF2-40B4-BE49-F238E27FC236}">
                <a16:creationId xmlns:a16="http://schemas.microsoft.com/office/drawing/2014/main" id="{5FA85960-74FB-A28B-450B-75E57EA2CE7F}"/>
              </a:ext>
            </a:extLst>
          </p:cNvPr>
          <p:cNvSpPr>
            <a:spLocks noGrp="1"/>
          </p:cNvSpPr>
          <p:nvPr>
            <p:ph sz="quarter" idx="4"/>
          </p:nvPr>
        </p:nvSpPr>
        <p:spPr>
          <a:xfrm>
            <a:off x="8333509" y="1676400"/>
            <a:ext cx="3629891" cy="4489449"/>
          </a:xfrm>
        </p:spPr>
        <p:txBody>
          <a:bodyPr>
            <a:noAutofit/>
          </a:bodyPr>
          <a:lstStyle/>
          <a:p>
            <a:pPr marL="0" indent="0">
              <a:buNone/>
            </a:pPr>
            <a:r>
              <a:rPr lang="en-GB" sz="2400" b="0" i="0" dirty="0">
                <a:solidFill>
                  <a:srgbClr val="3A3A3A"/>
                </a:solidFill>
                <a:effectLst/>
                <a:highlight>
                  <a:srgbClr val="FFFFFF"/>
                </a:highlight>
              </a:rPr>
              <a:t>Digital theatre plus provides online access to a digital streaming video collection of films of current British theatre productions. </a:t>
            </a:r>
          </a:p>
          <a:p>
            <a:pPr marL="0" indent="0">
              <a:buNone/>
            </a:pPr>
            <a:endParaRPr lang="en-GB" sz="2400" b="0" i="0" dirty="0">
              <a:solidFill>
                <a:srgbClr val="3A3A3A"/>
              </a:solidFill>
              <a:effectLst/>
              <a:highlight>
                <a:srgbClr val="FFFFFF"/>
              </a:highlight>
            </a:endParaRPr>
          </a:p>
          <a:p>
            <a:pPr marL="0" indent="0">
              <a:buNone/>
            </a:pPr>
            <a:r>
              <a:rPr lang="en-GB" sz="2400" dirty="0">
                <a:solidFill>
                  <a:srgbClr val="3A3A3A"/>
                </a:solidFill>
                <a:highlight>
                  <a:srgbClr val="FFFFFF"/>
                </a:highlight>
              </a:rPr>
              <a:t>It i</a:t>
            </a:r>
            <a:r>
              <a:rPr lang="en-GB" sz="2400" b="0" i="0" dirty="0">
                <a:solidFill>
                  <a:srgbClr val="3A3A3A"/>
                </a:solidFill>
                <a:effectLst/>
                <a:highlight>
                  <a:srgbClr val="FFFFFF"/>
                </a:highlight>
              </a:rPr>
              <a:t>ncludes behind-the-scenes documentaries as well as teaching and learning.</a:t>
            </a:r>
          </a:p>
        </p:txBody>
      </p:sp>
      <p:pic>
        <p:nvPicPr>
          <p:cNvPr id="10" name="Picture 9">
            <a:extLst>
              <a:ext uri="{FF2B5EF4-FFF2-40B4-BE49-F238E27FC236}">
                <a16:creationId xmlns:a16="http://schemas.microsoft.com/office/drawing/2014/main" id="{DDA6762A-2B4B-3D66-7841-460AA3B121A6}"/>
              </a:ext>
            </a:extLst>
          </p:cNvPr>
          <p:cNvPicPr>
            <a:picLocks noChangeAspect="1"/>
          </p:cNvPicPr>
          <p:nvPr/>
        </p:nvPicPr>
        <p:blipFill rotWithShape="1">
          <a:blip r:embed="rId3"/>
          <a:srcRect l="573" t="11616" r="4140" b="10093"/>
          <a:stretch/>
        </p:blipFill>
        <p:spPr>
          <a:xfrm>
            <a:off x="457720" y="1417781"/>
            <a:ext cx="7764953" cy="4253346"/>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2272530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76865" y="5656092"/>
            <a:ext cx="5253297" cy="494722"/>
          </a:xfrm>
        </p:spPr>
        <p:txBody>
          <a:bodyPr/>
          <a:lstStyle/>
          <a:p>
            <a:r>
              <a:rPr lang="en-US" dirty="0">
                <a:hlinkClick r:id="rId2"/>
              </a:rPr>
              <a:t>Exact Editions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4684641" cy="4060483"/>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Exact Editions</a:t>
            </a:r>
          </a:p>
        </p:txBody>
      </p:sp>
      <p:pic>
        <p:nvPicPr>
          <p:cNvPr id="6" name="Picture 5">
            <a:extLst>
              <a:ext uri="{FF2B5EF4-FFF2-40B4-BE49-F238E27FC236}">
                <a16:creationId xmlns:a16="http://schemas.microsoft.com/office/drawing/2014/main" id="{8A2839D3-98FC-9D5E-E14E-5688A3B18C90}"/>
              </a:ext>
            </a:extLst>
          </p:cNvPr>
          <p:cNvPicPr>
            <a:picLocks noChangeAspect="1"/>
          </p:cNvPicPr>
          <p:nvPr/>
        </p:nvPicPr>
        <p:blipFill rotWithShape="1">
          <a:blip r:embed="rId3"/>
          <a:srcRect l="5135" t="10397" r="54903" b="31385"/>
          <a:stretch/>
        </p:blipFill>
        <p:spPr>
          <a:xfrm>
            <a:off x="3071982" y="1430155"/>
            <a:ext cx="2817156" cy="1612168"/>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BD478E4F-D299-B9E2-1833-C1E7B1B3D186}"/>
              </a:ext>
            </a:extLst>
          </p:cNvPr>
          <p:cNvPicPr>
            <a:picLocks noChangeAspect="1"/>
          </p:cNvPicPr>
          <p:nvPr/>
        </p:nvPicPr>
        <p:blipFill rotWithShape="1">
          <a:blip r:embed="rId4"/>
          <a:srcRect l="2634" t="10395" r="45203" b="8762"/>
          <a:stretch/>
        </p:blipFill>
        <p:spPr>
          <a:xfrm>
            <a:off x="5313630" y="1430155"/>
            <a:ext cx="6669559" cy="4060483"/>
          </a:xfrm>
          <a:prstGeom prst="rect">
            <a:avLst/>
          </a:prstGeom>
          <a:effectLst>
            <a:outerShdw blurRad="63500" sx="102000" sy="102000" algn="ctr" rotWithShape="0">
              <a:prstClr val="black">
                <a:alpha val="40000"/>
              </a:prstClr>
            </a:outerShdw>
          </a:effectLst>
        </p:spPr>
      </p:pic>
      <p:sp>
        <p:nvSpPr>
          <p:cNvPr id="9" name="TextBox 8">
            <a:extLst>
              <a:ext uri="{FF2B5EF4-FFF2-40B4-BE49-F238E27FC236}">
                <a16:creationId xmlns:a16="http://schemas.microsoft.com/office/drawing/2014/main" id="{40755049-EBAA-DD2D-F16F-7007BCA07219}"/>
              </a:ext>
            </a:extLst>
          </p:cNvPr>
          <p:cNvSpPr txBox="1"/>
          <p:nvPr/>
        </p:nvSpPr>
        <p:spPr>
          <a:xfrm>
            <a:off x="337784" y="1585212"/>
            <a:ext cx="2718486" cy="1877437"/>
          </a:xfrm>
          <a:prstGeom prst="rect">
            <a:avLst/>
          </a:prstGeom>
          <a:noFill/>
        </p:spPr>
        <p:txBody>
          <a:bodyPr wrap="square" rtlCol="0">
            <a:spAutoFit/>
          </a:bodyPr>
          <a:lstStyle/>
          <a:p>
            <a:pPr marL="285750" indent="-285750">
              <a:buFont typeface="Arial" panose="020B0604020202020204" pitchFamily="34" charset="0"/>
              <a:buChar char="•"/>
            </a:pPr>
            <a:r>
              <a:rPr lang="en-GB" sz="1600" dirty="0"/>
              <a:t>Access to 15 Art Journals.</a:t>
            </a:r>
          </a:p>
          <a:p>
            <a:pPr marL="285750" indent="-285750">
              <a:buFont typeface="Arial" panose="020B0604020202020204" pitchFamily="34" charset="0"/>
              <a:buChar char="•"/>
            </a:pPr>
            <a:r>
              <a:rPr lang="en-GB" sz="1600" dirty="0"/>
              <a:t>Log in as University of Wales Trinity Saint David.</a:t>
            </a:r>
          </a:p>
          <a:p>
            <a:pPr marL="285750" indent="-285750">
              <a:buFont typeface="Arial" panose="020B0604020202020204" pitchFamily="34" charset="0"/>
              <a:buChar char="•"/>
            </a:pPr>
            <a:r>
              <a:rPr lang="en-GB" sz="1600" dirty="0"/>
              <a:t>Access to current and back issues.</a:t>
            </a:r>
          </a:p>
          <a:p>
            <a:endParaRPr lang="en-GB" dirty="0"/>
          </a:p>
          <a:p>
            <a:endParaRPr lang="en-GB" dirty="0"/>
          </a:p>
        </p:txBody>
      </p:sp>
      <p:pic>
        <p:nvPicPr>
          <p:cNvPr id="12" name="Picture 11">
            <a:extLst>
              <a:ext uri="{FF2B5EF4-FFF2-40B4-BE49-F238E27FC236}">
                <a16:creationId xmlns:a16="http://schemas.microsoft.com/office/drawing/2014/main" id="{697B0111-E193-0BBC-C8F6-3AC13A37AFAA}"/>
              </a:ext>
            </a:extLst>
          </p:cNvPr>
          <p:cNvPicPr>
            <a:picLocks noChangeAspect="1"/>
          </p:cNvPicPr>
          <p:nvPr/>
        </p:nvPicPr>
        <p:blipFill rotWithShape="1">
          <a:blip r:embed="rId5"/>
          <a:srcRect l="2231" t="17256" r="43715" b="19426"/>
          <a:stretch/>
        </p:blipFill>
        <p:spPr>
          <a:xfrm>
            <a:off x="414527" y="3057428"/>
            <a:ext cx="4066033" cy="1870998"/>
          </a:xfrm>
          <a:prstGeom prst="rect">
            <a:avLst/>
          </a:prstGeom>
          <a:effectLst>
            <a:outerShdw blurRad="63500" sx="102000" sy="102000" algn="ctr" rotWithShape="0">
              <a:prstClr val="black">
                <a:alpha val="40000"/>
              </a:prstClr>
            </a:outerShdw>
          </a:effectLst>
        </p:spPr>
      </p:pic>
      <p:pic>
        <p:nvPicPr>
          <p:cNvPr id="14" name="Picture 13">
            <a:extLst>
              <a:ext uri="{FF2B5EF4-FFF2-40B4-BE49-F238E27FC236}">
                <a16:creationId xmlns:a16="http://schemas.microsoft.com/office/drawing/2014/main" id="{8B54A92D-5BC6-468F-C083-5132D0AFE852}"/>
              </a:ext>
            </a:extLst>
          </p:cNvPr>
          <p:cNvPicPr>
            <a:picLocks noChangeAspect="1"/>
          </p:cNvPicPr>
          <p:nvPr/>
        </p:nvPicPr>
        <p:blipFill rotWithShape="1">
          <a:blip r:embed="rId6"/>
          <a:srcRect l="1351" t="18136" r="43784" b="8411"/>
          <a:stretch/>
        </p:blipFill>
        <p:spPr>
          <a:xfrm>
            <a:off x="414528" y="4309881"/>
            <a:ext cx="4066032" cy="212335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41030259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32876" y="5628520"/>
            <a:ext cx="5253297" cy="494722"/>
          </a:xfrm>
        </p:spPr>
        <p:txBody>
          <a:bodyPr/>
          <a:lstStyle/>
          <a:p>
            <a:r>
              <a:rPr lang="en-US" dirty="0">
                <a:hlinkClick r:id="rId2"/>
              </a:rPr>
              <a:t>Performing Arts Periodicals Database</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Performing Arts Periodicals Database</a:t>
            </a:r>
          </a:p>
        </p:txBody>
      </p:sp>
      <p:sp>
        <p:nvSpPr>
          <p:cNvPr id="4" name="TextBox 3">
            <a:extLst>
              <a:ext uri="{FF2B5EF4-FFF2-40B4-BE49-F238E27FC236}">
                <a16:creationId xmlns:a16="http://schemas.microsoft.com/office/drawing/2014/main" id="{BDA16251-5E6F-338C-6D00-A43227D9359E}"/>
              </a:ext>
            </a:extLst>
          </p:cNvPr>
          <p:cNvSpPr txBox="1"/>
          <p:nvPr/>
        </p:nvSpPr>
        <p:spPr>
          <a:xfrm>
            <a:off x="803564" y="1529986"/>
            <a:ext cx="4329312" cy="440120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highlight>
                  <a:srgbClr val="FFFFFF"/>
                </a:highlight>
              </a:rPr>
              <a:t>This database covers a broad spectrum of the arts and entertainment industry.</a:t>
            </a:r>
          </a:p>
          <a:p>
            <a:pPr marR="0" lvl="0" algn="l" defTabSz="457200" rtl="0" eaLnBrk="1" fontAlgn="base" latinLnBrk="0" hangingPunct="1">
              <a:lnSpc>
                <a:spcPct val="100000"/>
              </a:lnSpc>
              <a:spcBef>
                <a:spcPct val="0"/>
              </a:spcBef>
              <a:spcAft>
                <a:spcPct val="0"/>
              </a:spcAft>
              <a:buClrTx/>
              <a:buSzTx/>
              <a:tabLst/>
              <a:defRPr/>
            </a:pPr>
            <a:endParaRPr lang="en-GB" sz="2000" dirty="0">
              <a:solidFill>
                <a:srgbClr val="555555"/>
              </a:solidFill>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cs typeface="Calibri Light" panose="020F0302020204030204" pitchFamily="34" charset="0"/>
              </a:rPr>
              <a:t>Subject coverage: </a:t>
            </a:r>
          </a:p>
          <a:p>
            <a:pPr marL="342900" indent="-342900" algn="l">
              <a:buFont typeface="Arial" panose="020B0604020202020204" pitchFamily="34" charset="0"/>
              <a:buChar char="•"/>
            </a:pPr>
            <a:r>
              <a:rPr lang="en-GB" sz="2000" b="0" i="0" dirty="0">
                <a:solidFill>
                  <a:srgbClr val="555555"/>
                </a:solidFill>
                <a:effectLst/>
                <a:highlight>
                  <a:srgbClr val="FFFFFF"/>
                </a:highlight>
              </a:rPr>
              <a:t>Dance.</a:t>
            </a:r>
          </a:p>
          <a:p>
            <a:pPr marL="342900" indent="-342900" algn="l">
              <a:buFont typeface="Arial" panose="020B0604020202020204" pitchFamily="34" charset="0"/>
              <a:buChar char="•"/>
            </a:pPr>
            <a:r>
              <a:rPr lang="en-GB" sz="2000" b="0" i="0">
                <a:solidFill>
                  <a:srgbClr val="555555"/>
                </a:solidFill>
                <a:effectLst/>
                <a:highlight>
                  <a:srgbClr val="FFFFFF"/>
                </a:highlight>
              </a:rPr>
              <a:t>Theatre.</a:t>
            </a:r>
            <a:endParaRPr lang="en-GB" sz="2000" b="0" i="0" dirty="0">
              <a:solidFill>
                <a:srgbClr val="555555"/>
              </a:solidFill>
              <a:effectLst/>
              <a:highlight>
                <a:srgbClr val="FFFFFF"/>
              </a:highlight>
            </a:endParaRPr>
          </a:p>
          <a:p>
            <a:pPr marL="342900" indent="-342900" algn="l">
              <a:buFont typeface="Arial" panose="020B0604020202020204" pitchFamily="34" charset="0"/>
              <a:buChar char="•"/>
            </a:pPr>
            <a:r>
              <a:rPr lang="en-GB" sz="2000" b="0" i="0" dirty="0">
                <a:solidFill>
                  <a:srgbClr val="555555"/>
                </a:solidFill>
                <a:effectLst/>
                <a:highlight>
                  <a:srgbClr val="FFFFFF"/>
                </a:highlight>
              </a:rPr>
              <a:t>Film.</a:t>
            </a:r>
          </a:p>
          <a:p>
            <a:pPr marL="342900" indent="-342900" algn="l">
              <a:buFont typeface="Arial" panose="020B0604020202020204" pitchFamily="34" charset="0"/>
              <a:buChar char="•"/>
            </a:pPr>
            <a:r>
              <a:rPr lang="en-GB" sz="2000" b="0" i="0" dirty="0">
                <a:solidFill>
                  <a:srgbClr val="555555"/>
                </a:solidFill>
                <a:effectLst/>
                <a:highlight>
                  <a:srgbClr val="FFFFFF"/>
                </a:highlight>
              </a:rPr>
              <a:t>Mime.</a:t>
            </a:r>
          </a:p>
          <a:p>
            <a:pPr marL="342900" indent="-342900" algn="l">
              <a:buFont typeface="Arial" panose="020B0604020202020204" pitchFamily="34" charset="0"/>
              <a:buChar char="•"/>
            </a:pPr>
            <a:r>
              <a:rPr lang="en-GB" sz="2000" b="0" i="0" dirty="0">
                <a:solidFill>
                  <a:srgbClr val="555555"/>
                </a:solidFill>
                <a:effectLst/>
                <a:highlight>
                  <a:srgbClr val="FFFFFF"/>
                </a:highlight>
              </a:rPr>
              <a:t>Opera.</a:t>
            </a:r>
          </a:p>
          <a:p>
            <a:pPr marL="342900" indent="-342900" algn="l">
              <a:buFont typeface="Arial" panose="020B0604020202020204" pitchFamily="34" charset="0"/>
              <a:buChar char="•"/>
            </a:pPr>
            <a:r>
              <a:rPr lang="en-GB" sz="2000" b="0" i="0" dirty="0">
                <a:solidFill>
                  <a:srgbClr val="555555"/>
                </a:solidFill>
                <a:effectLst/>
                <a:highlight>
                  <a:srgbClr val="FFFFFF"/>
                </a:highlight>
              </a:rPr>
              <a:t>Puppetry.</a:t>
            </a:r>
          </a:p>
          <a:p>
            <a:pPr marL="342900" indent="-342900" algn="l">
              <a:buFont typeface="Arial" panose="020B0604020202020204" pitchFamily="34" charset="0"/>
              <a:buChar char="•"/>
            </a:pPr>
            <a:r>
              <a:rPr lang="en-GB" sz="2000" b="0" i="0" dirty="0">
                <a:solidFill>
                  <a:srgbClr val="555555"/>
                </a:solidFill>
                <a:effectLst/>
                <a:highlight>
                  <a:srgbClr val="FFFFFF"/>
                </a:highlight>
              </a:rPr>
              <a:t>Radio.</a:t>
            </a:r>
          </a:p>
          <a:p>
            <a:pPr marL="342900" indent="-342900" algn="l">
              <a:buFont typeface="Arial" panose="020B0604020202020204" pitchFamily="34" charset="0"/>
              <a:buChar char="•"/>
            </a:pPr>
            <a:r>
              <a:rPr lang="en-GB" sz="2000" b="0" i="0" dirty="0">
                <a:solidFill>
                  <a:srgbClr val="555555"/>
                </a:solidFill>
                <a:effectLst/>
                <a:highlight>
                  <a:srgbClr val="FFFFFF"/>
                </a:highlight>
              </a:rPr>
              <a:t>Television.</a:t>
            </a:r>
          </a:p>
          <a:p>
            <a:pPr marL="342900" indent="-342900" algn="l">
              <a:buFont typeface="Arial" panose="020B0604020202020204" pitchFamily="34" charset="0"/>
              <a:buChar char="•"/>
            </a:pPr>
            <a:r>
              <a:rPr lang="en-GB" sz="2000" b="0" i="0" dirty="0">
                <a:solidFill>
                  <a:srgbClr val="555555"/>
                </a:solidFill>
                <a:effectLst/>
                <a:highlight>
                  <a:srgbClr val="FFFFFF"/>
                </a:highlight>
              </a:rPr>
              <a:t>Storytelling.</a:t>
            </a:r>
          </a:p>
          <a:p>
            <a:pPr marL="342900" indent="-342900" algn="l">
              <a:buFont typeface="Arial" panose="020B0604020202020204" pitchFamily="34" charset="0"/>
              <a:buChar char="•"/>
            </a:pPr>
            <a:r>
              <a:rPr lang="en-GB" sz="2000" b="0" i="0" dirty="0">
                <a:solidFill>
                  <a:srgbClr val="555555"/>
                </a:solidFill>
                <a:effectLst/>
                <a:highlight>
                  <a:srgbClr val="FFFFFF"/>
                </a:highlight>
              </a:rPr>
              <a:t>Video.</a:t>
            </a:r>
          </a:p>
        </p:txBody>
      </p:sp>
      <p:pic>
        <p:nvPicPr>
          <p:cNvPr id="5" name="Picture 4">
            <a:extLst>
              <a:ext uri="{FF2B5EF4-FFF2-40B4-BE49-F238E27FC236}">
                <a16:creationId xmlns:a16="http://schemas.microsoft.com/office/drawing/2014/main" id="{D9D5872F-6167-6848-3071-C1B010AD2AE9}"/>
              </a:ext>
            </a:extLst>
          </p:cNvPr>
          <p:cNvPicPr>
            <a:picLocks noChangeAspect="1"/>
          </p:cNvPicPr>
          <p:nvPr/>
        </p:nvPicPr>
        <p:blipFill rotWithShape="1">
          <a:blip r:embed="rId3"/>
          <a:srcRect l="1986" t="13535" r="1651" b="5152"/>
          <a:stretch/>
        </p:blipFill>
        <p:spPr>
          <a:xfrm>
            <a:off x="5132876" y="1529986"/>
            <a:ext cx="6920578" cy="3893128"/>
          </a:xfrm>
          <a:prstGeom prst="rect">
            <a:avLst/>
          </a:prstGeom>
        </p:spPr>
      </p:pic>
    </p:spTree>
    <p:extLst>
      <p:ext uri="{BB962C8B-B14F-4D97-AF65-F5344CB8AC3E}">
        <p14:creationId xmlns:p14="http://schemas.microsoft.com/office/powerpoint/2010/main" val="227392369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317841" y="5164392"/>
            <a:ext cx="5253297" cy="494722"/>
          </a:xfrm>
        </p:spPr>
        <p:txBody>
          <a:bodyPr/>
          <a:lstStyle/>
          <a:p>
            <a:r>
              <a:rPr lang="en-US" dirty="0">
                <a:hlinkClick r:id="rId2"/>
              </a:rPr>
              <a:t>ProQuest Central</a:t>
            </a:r>
            <a:endParaRPr lang="en-US"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Proquest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20702" y="1529986"/>
            <a:ext cx="4997139" cy="424731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ProQuest Central is the largest single periodical resource available, it contains complete databases across all major subject areas.</a:t>
            </a:r>
          </a:p>
          <a:p>
            <a:pPr marR="0" lvl="0" algn="l" defTabSz="457200" rtl="0" eaLnBrk="1" fontAlgn="base" latinLnBrk="0" hangingPunct="1">
              <a:lnSpc>
                <a:spcPct val="100000"/>
              </a:lnSpc>
              <a:spcBef>
                <a:spcPct val="0"/>
              </a:spcBef>
              <a:spcAft>
                <a:spcPct val="0"/>
              </a:spcAft>
              <a:buClrTx/>
              <a:buSzTx/>
              <a:tabLst/>
              <a:defRPr/>
            </a:pPr>
            <a:endParaRPr lang="en-GB" dirty="0">
              <a:solidFill>
                <a:srgbClr val="555555"/>
              </a:solidFill>
              <a:latin typeface="Calibri Light" panose="020F0302020204030204" pitchFamily="34" charset="0"/>
              <a:cs typeface="Calibri Light" panose="020F0302020204030204" pitchFamily="34" charset="0"/>
            </a:endParaRPr>
          </a:p>
          <a:p>
            <a:pPr marR="0" lvl="0" algn="l" defTabSz="457200" rtl="0" eaLnBrk="1" fontAlgn="base" latinLnBrk="0" hangingPunct="1">
              <a:lnSpc>
                <a:spcPct val="100000"/>
              </a:lnSpc>
              <a:spcBef>
                <a:spcPct val="0"/>
              </a:spcBef>
              <a:spcAft>
                <a:spcPct val="0"/>
              </a:spcAft>
              <a:buClrTx/>
              <a:buSzTx/>
              <a:tabLst/>
              <a:defRPr/>
            </a:pPr>
            <a:r>
              <a:rPr lang="en-GB" b="0" i="0" dirty="0">
                <a:solidFill>
                  <a:srgbClr val="555555"/>
                </a:solidFill>
                <a:effectLst/>
                <a:latin typeface="Calibri Light" panose="020F0302020204030204" pitchFamily="34" charset="0"/>
                <a:cs typeface="Calibri Light" panose="020F0302020204030204" pitchFamily="34" charset="0"/>
              </a:rPr>
              <a:t>This includes: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Business.</a:t>
            </a: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Arts and Humanities.</a:t>
            </a:r>
            <a:endParaRPr lang="en-GB" b="0" i="0" dirty="0">
              <a:solidFill>
                <a:srgbClr val="555555"/>
              </a:solidFill>
              <a:effectLst/>
              <a:latin typeface="Calibri Light" panose="020F0302020204030204" pitchFamily="34" charset="0"/>
              <a:cs typeface="Calibri Light" panose="020F0302020204030204" pitchFamily="34" charset="0"/>
            </a:endParaRPr>
          </a:p>
          <a:p>
            <a:pPr lvl="1" defTabSz="457200" fontAlgn="base">
              <a:spcBef>
                <a:spcPct val="0"/>
              </a:spcBef>
              <a:spcAft>
                <a:spcPct val="0"/>
              </a:spcAft>
              <a:defRPr/>
            </a:pPr>
            <a:r>
              <a:rPr lang="en-GB" dirty="0">
                <a:solidFill>
                  <a:srgbClr val="555555"/>
                </a:solidFill>
                <a:latin typeface="Calibri Light" panose="020F0302020204030204" pitchFamily="34" charset="0"/>
                <a:cs typeface="Calibri Light" panose="020F0302020204030204" pitchFamily="34" charset="0"/>
              </a:rPr>
              <a:t>Engineering.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Applied Computing.</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Health and Medical.</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Language and Literature.</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Social Sciences.</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Education.</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Science and Technology.</a:t>
            </a:r>
          </a:p>
          <a:p>
            <a:pPr lvl="1" defTabSz="457200" fontAlgn="base">
              <a:spcBef>
                <a:spcPct val="0"/>
              </a:spcBef>
              <a:spcAft>
                <a:spcPct val="0"/>
              </a:spcAft>
              <a:defRPr/>
            </a:pPr>
            <a:r>
              <a:rPr lang="en-GB" b="0" i="0" dirty="0">
                <a:solidFill>
                  <a:srgbClr val="555555"/>
                </a:solidFill>
                <a:effectLst/>
                <a:latin typeface="Calibri Light" panose="020F0302020204030204" pitchFamily="34" charset="0"/>
                <a:cs typeface="Calibri Light" panose="020F0302020204030204" pitchFamily="34" charset="0"/>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317841" y="1446247"/>
            <a:ext cx="6718263" cy="3342140"/>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77311209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155280" y="5762304"/>
            <a:ext cx="5253297" cy="494722"/>
          </a:xfrm>
        </p:spPr>
        <p:txBody>
          <a:bodyPr/>
          <a:lstStyle/>
          <a:p>
            <a:r>
              <a:rPr lang="en-US" dirty="0">
                <a:hlinkClick r:id="rId2"/>
              </a:rPr>
              <a:t>WGSN</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531464" y="1701424"/>
            <a:ext cx="5202227" cy="4555602"/>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698242" y="265291"/>
            <a:ext cx="10795518" cy="1003916"/>
          </a:xfrm>
        </p:spPr>
        <p:txBody>
          <a:bodyPr anchor="b">
            <a:normAutofit/>
          </a:bodyPr>
          <a:lstStyle/>
          <a:p>
            <a:r>
              <a:rPr lang="en-GB" dirty="0"/>
              <a:t>WGSN – Fashion &amp; Interiors</a:t>
            </a:r>
          </a:p>
        </p:txBody>
      </p:sp>
      <p:sp>
        <p:nvSpPr>
          <p:cNvPr id="6" name="TextBox 5">
            <a:extLst>
              <a:ext uri="{FF2B5EF4-FFF2-40B4-BE49-F238E27FC236}">
                <a16:creationId xmlns:a16="http://schemas.microsoft.com/office/drawing/2014/main" id="{82428EB0-B1B2-C321-2604-ADB9B99A3D5E}"/>
              </a:ext>
            </a:extLst>
          </p:cNvPr>
          <p:cNvSpPr txBox="1"/>
          <p:nvPr/>
        </p:nvSpPr>
        <p:spPr>
          <a:xfrm>
            <a:off x="224509" y="1608460"/>
            <a:ext cx="4805411" cy="4401205"/>
          </a:xfrm>
          <a:prstGeom prst="rect">
            <a:avLst/>
          </a:prstGeom>
          <a:noFill/>
        </p:spPr>
        <p:txBody>
          <a:bodyPr wrap="square">
            <a:spAutoFit/>
          </a:bodyPr>
          <a:lstStyle/>
          <a:p>
            <a:pPr marL="285750" indent="-285750">
              <a:buFont typeface="Arial" panose="020B0604020202020204" pitchFamily="34" charset="0"/>
              <a:buChar char="•"/>
            </a:pPr>
            <a:r>
              <a:rPr lang="en-GB" sz="2000" b="0" i="0" dirty="0">
                <a:solidFill>
                  <a:srgbClr val="333333"/>
                </a:solidFill>
                <a:effectLst/>
              </a:rPr>
              <a:t>WGSN is the world's leading consumer lifestyle and product design trend forecaster.</a:t>
            </a:r>
          </a:p>
          <a:p>
            <a:pPr marL="285750" indent="-285750">
              <a:buFont typeface="Arial" panose="020B0604020202020204" pitchFamily="34" charset="0"/>
              <a:buChar char="•"/>
            </a:pPr>
            <a:endParaRPr lang="en-GB" sz="2000" b="0" i="0" dirty="0">
              <a:solidFill>
                <a:srgbClr val="333333"/>
              </a:solidFill>
              <a:effectLst/>
            </a:endParaRPr>
          </a:p>
          <a:p>
            <a:pPr marL="285750" indent="-285750">
              <a:buFont typeface="Arial" panose="020B0604020202020204" pitchFamily="34" charset="0"/>
              <a:buChar char="•"/>
            </a:pPr>
            <a:r>
              <a:rPr lang="en-GB" sz="2000" dirty="0">
                <a:solidFill>
                  <a:srgbClr val="333333"/>
                </a:solidFill>
                <a:cs typeface="Calibri Light" panose="020F0302020204030204" pitchFamily="34" charset="0"/>
              </a:rPr>
              <a:t>Provides </a:t>
            </a:r>
            <a:r>
              <a:rPr lang="en-GB" sz="2000" b="0" i="0" dirty="0">
                <a:solidFill>
                  <a:srgbClr val="333333"/>
                </a:solidFill>
                <a:effectLst/>
                <a:cs typeface="Calibri Light" panose="020F0302020204030204" pitchFamily="34" charset="0"/>
              </a:rPr>
              <a:t>accurate forecasts, global trend insights, expertly curated data and industry expertise to help understand consumer behaviour and lifestyles.</a:t>
            </a:r>
          </a:p>
          <a:p>
            <a:pPr marL="285750" indent="-285750">
              <a:buFont typeface="Arial" panose="020B0604020202020204" pitchFamily="34" charset="0"/>
              <a:buChar char="•"/>
            </a:pPr>
            <a:endParaRPr lang="en-GB" sz="2000" b="0" i="0" dirty="0">
              <a:solidFill>
                <a:srgbClr val="333333"/>
              </a:solidFill>
              <a:effectLst/>
              <a:cs typeface="Calibri Light" panose="020F0302020204030204" pitchFamily="34" charset="0"/>
            </a:endParaRPr>
          </a:p>
          <a:p>
            <a:pPr marL="285750" indent="-285750">
              <a:buFont typeface="Arial" panose="020B0604020202020204" pitchFamily="34" charset="0"/>
              <a:buChar char="•"/>
            </a:pPr>
            <a:r>
              <a:rPr lang="en-GB" sz="2000" b="0" i="0" dirty="0">
                <a:solidFill>
                  <a:srgbClr val="333333"/>
                </a:solidFill>
                <a:effectLst/>
                <a:cs typeface="Calibri Light" panose="020F0302020204030204" pitchFamily="34" charset="0"/>
              </a:rPr>
              <a:t>Used by clients and businesses to create products and trade at the right time</a:t>
            </a:r>
            <a:r>
              <a:rPr lang="en-GB" sz="2000" b="0" i="0" dirty="0">
                <a:solidFill>
                  <a:srgbClr val="333333"/>
                </a:solidFill>
                <a:effectLst/>
              </a:rPr>
              <a:t> and to adapt and stay ahead of an ever-changing consumer landscape and rapidly escalating climate priorities.</a:t>
            </a:r>
            <a:endParaRPr lang="en-GB" sz="2000" b="0" i="0" dirty="0">
              <a:solidFill>
                <a:srgbClr val="333333"/>
              </a:solidFill>
              <a:effectLst/>
              <a:cs typeface="Calibri Light" panose="020F0302020204030204" pitchFamily="34" charset="0"/>
            </a:endParaRPr>
          </a:p>
        </p:txBody>
      </p:sp>
      <p:pic>
        <p:nvPicPr>
          <p:cNvPr id="8" name="Picture 7">
            <a:extLst>
              <a:ext uri="{FF2B5EF4-FFF2-40B4-BE49-F238E27FC236}">
                <a16:creationId xmlns:a16="http://schemas.microsoft.com/office/drawing/2014/main" id="{55F9AC8A-8494-AFD2-4601-76B843F7D23A}"/>
              </a:ext>
            </a:extLst>
          </p:cNvPr>
          <p:cNvPicPr>
            <a:picLocks noChangeAspect="1"/>
          </p:cNvPicPr>
          <p:nvPr/>
        </p:nvPicPr>
        <p:blipFill rotWithShape="1">
          <a:blip r:embed="rId3"/>
          <a:srcRect t="11622" r="3990" b="4989"/>
          <a:stretch/>
        </p:blipFill>
        <p:spPr>
          <a:xfrm>
            <a:off x="5116184" y="1612442"/>
            <a:ext cx="6723935" cy="3893389"/>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30700911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F0E00-0C73-4606-A653-F74B4B321D31}"/>
              </a:ext>
            </a:extLst>
          </p:cNvPr>
          <p:cNvSpPr>
            <a:spLocks noGrp="1"/>
          </p:cNvSpPr>
          <p:nvPr>
            <p:ph type="title"/>
          </p:nvPr>
        </p:nvSpPr>
        <p:spPr/>
        <p:txBody>
          <a:bodyPr/>
          <a:lstStyle/>
          <a:p>
            <a:r>
              <a:rPr lang="en-GB" dirty="0"/>
              <a:t>Audio Visual Resources</a:t>
            </a:r>
          </a:p>
        </p:txBody>
      </p:sp>
      <p:sp>
        <p:nvSpPr>
          <p:cNvPr id="3" name="Content Placeholder 2">
            <a:extLst>
              <a:ext uri="{FF2B5EF4-FFF2-40B4-BE49-F238E27FC236}">
                <a16:creationId xmlns:a16="http://schemas.microsoft.com/office/drawing/2014/main" id="{6C509536-AD7D-40E8-BD15-E9A6239F0276}"/>
              </a:ext>
            </a:extLst>
          </p:cNvPr>
          <p:cNvSpPr>
            <a:spLocks noGrp="1"/>
          </p:cNvSpPr>
          <p:nvPr>
            <p:ph sz="quarter" idx="10"/>
          </p:nvPr>
        </p:nvSpPr>
        <p:spPr>
          <a:xfrm>
            <a:off x="300554" y="1529486"/>
            <a:ext cx="7203917" cy="4718914"/>
          </a:xfrm>
        </p:spPr>
        <p:txBody>
          <a:bodyPr>
            <a:noAutofit/>
          </a:bodyPr>
          <a:lstStyle/>
          <a:p>
            <a:pPr marL="0" indent="0">
              <a:buNone/>
            </a:pPr>
            <a:r>
              <a:rPr lang="en-GB" sz="2000" b="1" dirty="0">
                <a:hlinkClick r:id="rId2"/>
              </a:rPr>
              <a:t>Academic Video Online</a:t>
            </a:r>
            <a:endParaRPr lang="en-GB" sz="2000" b="1" dirty="0"/>
          </a:p>
          <a:p>
            <a:pPr>
              <a:lnSpc>
                <a:spcPct val="60000"/>
              </a:lnSpc>
              <a:buFont typeface="Arial" panose="020B0604020202020204" pitchFamily="34" charset="0"/>
              <a:buChar char="•"/>
            </a:pPr>
            <a:r>
              <a:rPr lang="en-GB" sz="2000" b="0" i="0" dirty="0">
                <a:solidFill>
                  <a:srgbClr val="000000"/>
                </a:solidFill>
                <a:effectLst/>
                <a:cs typeface="Calibri Light" panose="020F0302020204030204" pitchFamily="34" charset="0"/>
              </a:rPr>
              <a:t>Documentaries, interviews, demonstrations, and more.</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View transcripts, details, and export citations to RefWorks.</a:t>
            </a:r>
          </a:p>
          <a:p>
            <a:pPr>
              <a:lnSpc>
                <a:spcPct val="60000"/>
              </a:lnSpc>
              <a:buFont typeface="Arial" panose="020B0604020202020204" pitchFamily="34" charset="0"/>
              <a:buChar char="•"/>
            </a:pPr>
            <a:r>
              <a:rPr lang="en-GB" sz="2000" dirty="0">
                <a:solidFill>
                  <a:srgbClr val="000000"/>
                </a:solidFill>
                <a:cs typeface="Calibri Light" panose="020F0302020204030204" pitchFamily="34" charset="0"/>
              </a:rPr>
              <a:t>Create clips of the videos or view previously created clips.</a:t>
            </a:r>
            <a:endParaRPr lang="en-GB" sz="2000" b="1" dirty="0">
              <a:hlinkClick r:id="rId3"/>
            </a:endParaRPr>
          </a:p>
          <a:p>
            <a:pPr marL="0" indent="0">
              <a:buNone/>
            </a:pPr>
            <a:r>
              <a:rPr lang="en-GB" sz="2000" b="1" dirty="0">
                <a:hlinkClick r:id="rId3"/>
              </a:rPr>
              <a:t>Box of Broadcasts (BoB)</a:t>
            </a:r>
            <a:endParaRPr lang="en-GB" sz="2000" b="1" dirty="0"/>
          </a:p>
          <a:p>
            <a:pPr>
              <a:lnSpc>
                <a:spcPct val="50000"/>
              </a:lnSpc>
              <a:buFont typeface="Arial" panose="020B0604020202020204" pitchFamily="34" charset="0"/>
              <a:buChar char="•"/>
            </a:pPr>
            <a:r>
              <a:rPr lang="en-GB" sz="2000" b="0" i="0" dirty="0">
                <a:solidFill>
                  <a:srgbClr val="3A3A3A"/>
                </a:solidFill>
                <a:effectLst/>
              </a:rPr>
              <a:t>BoB is a TV and radio service for education.</a:t>
            </a:r>
          </a:p>
          <a:p>
            <a:pPr>
              <a:lnSpc>
                <a:spcPct val="50000"/>
              </a:lnSpc>
              <a:buFont typeface="Arial" panose="020B0604020202020204" pitchFamily="34" charset="0"/>
              <a:buChar char="•"/>
            </a:pPr>
            <a:r>
              <a:rPr lang="en-GB" sz="2000" dirty="0"/>
              <a:t>Create your own account with your UWTDS details.</a:t>
            </a:r>
          </a:p>
          <a:p>
            <a:pPr>
              <a:lnSpc>
                <a:spcPct val="50000"/>
              </a:lnSpc>
              <a:buFont typeface="Arial" panose="020B0604020202020204" pitchFamily="34" charset="0"/>
              <a:buChar char="•"/>
            </a:pPr>
            <a:r>
              <a:rPr lang="en-GB" sz="2000" dirty="0"/>
              <a:t>Create playlists or search for public playlists.</a:t>
            </a:r>
          </a:p>
          <a:p>
            <a:pPr>
              <a:lnSpc>
                <a:spcPct val="50000"/>
              </a:lnSpc>
              <a:buFont typeface="Arial" panose="020B0604020202020204" pitchFamily="34" charset="0"/>
              <a:buChar char="•"/>
            </a:pPr>
            <a:r>
              <a:rPr lang="en-GB" sz="2000" dirty="0"/>
              <a:t>Create clips with your recordings.</a:t>
            </a:r>
          </a:p>
          <a:p>
            <a:pPr marL="0" indent="0">
              <a:buNone/>
            </a:pPr>
            <a:r>
              <a:rPr lang="en-GB" sz="2000" b="1" dirty="0">
                <a:solidFill>
                  <a:srgbClr val="3A3A3A"/>
                </a:solidFill>
                <a:hlinkClick r:id="rId4"/>
              </a:rPr>
              <a:t>Digital Theatre Plus</a:t>
            </a:r>
            <a:endParaRPr lang="en-GB" sz="2000" b="1" i="0" dirty="0">
              <a:solidFill>
                <a:srgbClr val="3A3A3A"/>
              </a:solidFill>
              <a:effectLst/>
            </a:endParaRPr>
          </a:p>
          <a:p>
            <a:pPr>
              <a:buFont typeface="Arial" panose="020B0604020202020204" pitchFamily="34" charset="0"/>
              <a:buChar char="•"/>
            </a:pPr>
            <a:r>
              <a:rPr lang="en-GB" sz="2000" b="0" i="0" dirty="0">
                <a:solidFill>
                  <a:srgbClr val="3A3A3A"/>
                </a:solidFill>
                <a:effectLst/>
                <a:highlight>
                  <a:srgbClr val="FFFFFF"/>
                </a:highlight>
              </a:rPr>
              <a:t>Provides online access to a digital streaming video collection of films of current British theatre productions. </a:t>
            </a:r>
          </a:p>
          <a:p>
            <a:pPr>
              <a:buFont typeface="Arial" panose="020B0604020202020204" pitchFamily="34" charset="0"/>
              <a:buChar char="•"/>
            </a:pPr>
            <a:r>
              <a:rPr lang="en-GB" sz="2000" b="0" i="0" dirty="0">
                <a:solidFill>
                  <a:srgbClr val="3A3A3A"/>
                </a:solidFill>
                <a:effectLst/>
                <a:highlight>
                  <a:srgbClr val="FFFFFF"/>
                </a:highlight>
              </a:rPr>
              <a:t>Includes behind-the-scenes documentaries and teaching and learning resources. </a:t>
            </a:r>
          </a:p>
          <a:p>
            <a:pPr>
              <a:lnSpc>
                <a:spcPct val="60000"/>
              </a:lnSpc>
              <a:buFont typeface="Arial" panose="020B0604020202020204" pitchFamily="34" charset="0"/>
              <a:buChar char="•"/>
            </a:pPr>
            <a:endParaRPr lang="en-GB" sz="2000" dirty="0">
              <a:solidFill>
                <a:srgbClr val="000000"/>
              </a:solidFill>
              <a:cs typeface="Calibri Light" panose="020F0302020204030204" pitchFamily="34" charset="0"/>
            </a:endParaRPr>
          </a:p>
          <a:p>
            <a:pPr>
              <a:lnSpc>
                <a:spcPct val="60000"/>
              </a:lnSpc>
              <a:buFont typeface="Arial" panose="020B0604020202020204" pitchFamily="34" charset="0"/>
              <a:buChar char="•"/>
            </a:pPr>
            <a:endParaRPr lang="en-GB" sz="2000" dirty="0">
              <a:cs typeface="Calibri Light" panose="020F0302020204030204" pitchFamily="34" charset="0"/>
            </a:endParaRPr>
          </a:p>
        </p:txBody>
      </p:sp>
      <p:pic>
        <p:nvPicPr>
          <p:cNvPr id="5" name="Picture 4">
            <a:extLst>
              <a:ext uri="{FF2B5EF4-FFF2-40B4-BE49-F238E27FC236}">
                <a16:creationId xmlns:a16="http://schemas.microsoft.com/office/drawing/2014/main" id="{AD3ED251-70C5-6FAA-85AD-C2876EA7861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7680" b="-827"/>
          <a:stretch/>
        </p:blipFill>
        <p:spPr>
          <a:xfrm>
            <a:off x="7214790" y="1771940"/>
            <a:ext cx="4764332" cy="3736312"/>
          </a:xfrm>
          <a:prstGeom prst="rect">
            <a:avLst/>
          </a:prstGeom>
          <a:effectLst>
            <a:outerShdw blurRad="63500" sx="102000" sy="102000" algn="ctr" rotWithShape="0">
              <a:prstClr val="black">
                <a:alpha val="40000"/>
              </a:prstClr>
            </a:outerShdw>
          </a:effectLst>
        </p:spPr>
      </p:pic>
      <p:sp>
        <p:nvSpPr>
          <p:cNvPr id="6" name="TextBox 5">
            <a:extLst>
              <a:ext uri="{FF2B5EF4-FFF2-40B4-BE49-F238E27FC236}">
                <a16:creationId xmlns:a16="http://schemas.microsoft.com/office/drawing/2014/main" id="{C40C39E3-4E06-28FD-1ECB-2AF65D4A67F4}"/>
              </a:ext>
            </a:extLst>
          </p:cNvPr>
          <p:cNvSpPr txBox="1"/>
          <p:nvPr/>
        </p:nvSpPr>
        <p:spPr>
          <a:xfrm>
            <a:off x="7214790" y="5508252"/>
            <a:ext cx="3111909" cy="276999"/>
          </a:xfrm>
          <a:prstGeom prst="rect">
            <a:avLst/>
          </a:prstGeom>
          <a:noFill/>
        </p:spPr>
        <p:txBody>
          <a:bodyPr wrap="square" rtlCol="0">
            <a:spAutoFit/>
          </a:bodyPr>
          <a:lstStyle/>
          <a:p>
            <a:r>
              <a:rPr lang="en-GB" sz="1200" dirty="0"/>
              <a:t>Image by Vinson Tan: Pixabay</a:t>
            </a:r>
          </a:p>
        </p:txBody>
      </p:sp>
    </p:spTree>
    <p:extLst>
      <p:ext uri="{BB962C8B-B14F-4D97-AF65-F5344CB8AC3E}">
        <p14:creationId xmlns:p14="http://schemas.microsoft.com/office/powerpoint/2010/main" val="50083135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456" y="262866"/>
            <a:ext cx="10795518" cy="1003916"/>
          </a:xfrm>
        </p:spPr>
        <p:txBody>
          <a:bodyPr anchor="b">
            <a:normAutofit/>
          </a:bodyPr>
          <a:lstStyle/>
          <a:p>
            <a:r>
              <a:rPr lang="en-GB" dirty="0"/>
              <a:t>Cite Them Right Online </a:t>
            </a:r>
          </a:p>
        </p:txBody>
      </p:sp>
      <p:sp>
        <p:nvSpPr>
          <p:cNvPr id="6" name="Content Placeholder 5">
            <a:extLst>
              <a:ext uri="{FF2B5EF4-FFF2-40B4-BE49-F238E27FC236}">
                <a16:creationId xmlns:a16="http://schemas.microsoft.com/office/drawing/2014/main" id="{91640F94-C234-D656-369F-3D84414DB6D9}"/>
              </a:ext>
            </a:extLst>
          </p:cNvPr>
          <p:cNvSpPr>
            <a:spLocks noGrp="1"/>
          </p:cNvSpPr>
          <p:nvPr>
            <p:ph sz="half" idx="1"/>
          </p:nvPr>
        </p:nvSpPr>
        <p:spPr>
          <a:xfrm>
            <a:off x="438046" y="2089338"/>
            <a:ext cx="3030084" cy="2946779"/>
          </a:xfrm>
        </p:spPr>
        <p:txBody>
          <a:bodyPr>
            <a:normAutofit/>
          </a:bodyPr>
          <a:lstStyle/>
          <a:p>
            <a:pPr>
              <a:buFont typeface="Arial" panose="020B0604020202020204" pitchFamily="34" charset="0"/>
              <a:buChar char="•"/>
            </a:pPr>
            <a:r>
              <a:rPr lang="en-GB" dirty="0"/>
              <a:t>How to reference.</a:t>
            </a:r>
          </a:p>
          <a:p>
            <a:pPr>
              <a:buFont typeface="Arial" panose="020B0604020202020204" pitchFamily="34" charset="0"/>
              <a:buChar char="•"/>
            </a:pPr>
            <a:r>
              <a:rPr lang="en-GB" dirty="0"/>
              <a:t>Plagiarism.</a:t>
            </a:r>
          </a:p>
          <a:p>
            <a:pPr>
              <a:buFont typeface="Arial" panose="020B0604020202020204" pitchFamily="34" charset="0"/>
              <a:buChar char="•"/>
            </a:pPr>
            <a:r>
              <a:rPr lang="en-GB" dirty="0"/>
              <a:t>Study skills.</a:t>
            </a:r>
          </a:p>
          <a:p>
            <a:endParaRPr lang="en-GB" dirty="0"/>
          </a:p>
          <a:p>
            <a:endParaRPr lang="en-GB" dirty="0"/>
          </a:p>
          <a:p>
            <a:pPr marL="0" indent="0">
              <a:buNone/>
            </a:pPr>
            <a:r>
              <a:rPr lang="en-GB" sz="1800" dirty="0">
                <a:hlinkClick r:id="rId2"/>
              </a:rPr>
              <a:t>Cite them right online</a:t>
            </a:r>
            <a:endParaRPr lang="en-GB" sz="1800" dirty="0"/>
          </a:p>
          <a:p>
            <a:endParaRPr lang="en-GB" dirty="0"/>
          </a:p>
          <a:p>
            <a:endParaRPr lang="en-GB" dirty="0"/>
          </a:p>
        </p:txBody>
      </p:sp>
      <p:pic>
        <p:nvPicPr>
          <p:cNvPr id="8" name="Picture 7">
            <a:extLst>
              <a:ext uri="{FF2B5EF4-FFF2-40B4-BE49-F238E27FC236}">
                <a16:creationId xmlns:a16="http://schemas.microsoft.com/office/drawing/2014/main" id="{C27EF983-8A6C-D99F-3576-F24C7BDB12F8}"/>
              </a:ext>
            </a:extLst>
          </p:cNvPr>
          <p:cNvPicPr>
            <a:picLocks noChangeAspect="1"/>
          </p:cNvPicPr>
          <p:nvPr/>
        </p:nvPicPr>
        <p:blipFill rotWithShape="1">
          <a:blip r:embed="rId3"/>
          <a:srcRect l="5365" t="17512" r="7170" b="13320"/>
          <a:stretch/>
        </p:blipFill>
        <p:spPr>
          <a:xfrm>
            <a:off x="3749616" y="1706866"/>
            <a:ext cx="8073935" cy="4256665"/>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108740763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
            <a:extLst>
              <a:ext uri="{FF2B5EF4-FFF2-40B4-BE49-F238E27FC236}">
                <a16:creationId xmlns:a16="http://schemas.microsoft.com/office/drawing/2014/main" id="{F615B06C-42C3-4DC0-8667-25F2F56D5CF2}"/>
              </a:ext>
            </a:extLst>
          </p:cNvPr>
          <p:cNvSpPr>
            <a:spLocks noGrp="1"/>
          </p:cNvSpPr>
          <p:nvPr>
            <p:ph sz="half" idx="1"/>
          </p:nvPr>
        </p:nvSpPr>
        <p:spPr>
          <a:xfrm>
            <a:off x="718457" y="1600201"/>
            <a:ext cx="5233081" cy="4565650"/>
          </a:xfrm>
        </p:spPr>
        <p:txBody>
          <a:bodyPr>
            <a:normAutofit lnSpcReduction="10000"/>
          </a:bodyPr>
          <a:lstStyle/>
          <a:p>
            <a:pPr marL="0" indent="0">
              <a:buNone/>
            </a:pPr>
            <a:r>
              <a:rPr lang="en-US" dirty="0"/>
              <a:t>Click on the ebooks link in Database Search.</a:t>
            </a:r>
          </a:p>
          <a:p>
            <a:pPr marL="0" indent="0">
              <a:buNone/>
            </a:pPr>
            <a:endParaRPr lang="en-US" dirty="0"/>
          </a:p>
          <a:p>
            <a:pPr>
              <a:buFont typeface="Arial" panose="020B0604020202020204" pitchFamily="34" charset="0"/>
              <a:buChar char="•"/>
            </a:pPr>
            <a:r>
              <a:rPr lang="en-US" dirty="0"/>
              <a:t>Bloomsbury Academic.</a:t>
            </a:r>
          </a:p>
          <a:p>
            <a:pPr>
              <a:buFont typeface="Arial" panose="020B0604020202020204" pitchFamily="34" charset="0"/>
              <a:buChar char="•"/>
            </a:pPr>
            <a:r>
              <a:rPr lang="en-US" dirty="0"/>
              <a:t>Taylor &amp; Francis. </a:t>
            </a:r>
          </a:p>
          <a:p>
            <a:pPr>
              <a:buFont typeface="Arial" panose="020B0604020202020204" pitchFamily="34" charset="0"/>
              <a:buChar char="•"/>
            </a:pPr>
            <a:r>
              <a:rPr lang="en-US" dirty="0"/>
              <a:t>Ebook Central.</a:t>
            </a:r>
          </a:p>
          <a:p>
            <a:pPr>
              <a:buFont typeface="Arial" panose="020B0604020202020204" pitchFamily="34" charset="0"/>
              <a:buChar char="•"/>
            </a:pPr>
            <a:r>
              <a:rPr lang="en-US" dirty="0"/>
              <a:t>VLeBooks.</a:t>
            </a:r>
          </a:p>
          <a:p>
            <a:pPr marL="0" indent="0">
              <a:buNone/>
            </a:pPr>
            <a:endParaRPr lang="en-US" dirty="0"/>
          </a:p>
          <a:p>
            <a:pPr marL="0" indent="0">
              <a:buNone/>
            </a:pPr>
            <a:r>
              <a:rPr lang="en-US" dirty="0"/>
              <a:t>Make sure to limit to content you have access to.</a:t>
            </a:r>
          </a:p>
        </p:txBody>
      </p:sp>
      <p:sp>
        <p:nvSpPr>
          <p:cNvPr id="3" name="Title 2">
            <a:extLst>
              <a:ext uri="{FF2B5EF4-FFF2-40B4-BE49-F238E27FC236}">
                <a16:creationId xmlns:a16="http://schemas.microsoft.com/office/drawing/2014/main" id="{DA1B2F3C-C3A5-4E1B-A5C7-7335A632CA2F}"/>
              </a:ext>
            </a:extLst>
          </p:cNvPr>
          <p:cNvSpPr>
            <a:spLocks noGrp="1"/>
          </p:cNvSpPr>
          <p:nvPr>
            <p:ph type="title"/>
          </p:nvPr>
        </p:nvSpPr>
        <p:spPr>
          <a:xfrm>
            <a:off x="718456" y="262866"/>
            <a:ext cx="10795518" cy="1003916"/>
          </a:xfrm>
        </p:spPr>
        <p:txBody>
          <a:bodyPr anchor="b">
            <a:normAutofit/>
          </a:bodyPr>
          <a:lstStyle/>
          <a:p>
            <a:r>
              <a:rPr lang="en-GB" dirty="0"/>
              <a:t>Ebooks via Database Search</a:t>
            </a:r>
          </a:p>
        </p:txBody>
      </p:sp>
      <p:pic>
        <p:nvPicPr>
          <p:cNvPr id="6" name="Content Placeholder 5">
            <a:extLst>
              <a:ext uri="{FF2B5EF4-FFF2-40B4-BE49-F238E27FC236}">
                <a16:creationId xmlns:a16="http://schemas.microsoft.com/office/drawing/2014/main" id="{D77BEF56-9DC1-478B-838D-8C109FFBF8D3}"/>
              </a:ext>
            </a:extLst>
          </p:cNvPr>
          <p:cNvPicPr>
            <a:picLocks noGrp="1" noChangeAspect="1"/>
          </p:cNvPicPr>
          <p:nvPr>
            <p:ph type="pic" sz="quarter" idx="13"/>
          </p:nvPr>
        </p:nvPicPr>
        <p:blipFill rotWithShape="1">
          <a:blip r:embed="rId2"/>
          <a:srcRect l="113" t="11291" r="3468" b="5416"/>
          <a:stretch/>
        </p:blipFill>
        <p:spPr>
          <a:xfrm>
            <a:off x="6004354" y="1777181"/>
            <a:ext cx="6010447" cy="3465871"/>
          </a:xfrm>
          <a:noFill/>
          <a:effectLst>
            <a:outerShdw blurRad="63500" sx="102000" sy="102000" algn="ctr" rotWithShape="0">
              <a:prstClr val="black">
                <a:alpha val="40000"/>
              </a:prstClr>
            </a:outerShdw>
          </a:effectLst>
        </p:spPr>
      </p:pic>
      <p:sp>
        <p:nvSpPr>
          <p:cNvPr id="2" name="TextBox 1">
            <a:extLst>
              <a:ext uri="{FF2B5EF4-FFF2-40B4-BE49-F238E27FC236}">
                <a16:creationId xmlns:a16="http://schemas.microsoft.com/office/drawing/2014/main" id="{0AB3FEB8-B247-4D7E-BA93-E43CBDCEF4C8}"/>
              </a:ext>
            </a:extLst>
          </p:cNvPr>
          <p:cNvSpPr txBox="1"/>
          <p:nvPr/>
        </p:nvSpPr>
        <p:spPr>
          <a:xfrm>
            <a:off x="6055743" y="5566913"/>
            <a:ext cx="2858219" cy="369332"/>
          </a:xfrm>
          <a:prstGeom prst="rect">
            <a:avLst/>
          </a:prstGeom>
          <a:noFill/>
        </p:spPr>
        <p:txBody>
          <a:bodyPr wrap="square" rtlCol="0">
            <a:spAutoFit/>
          </a:bodyPr>
          <a:lstStyle/>
          <a:p>
            <a:r>
              <a:rPr lang="en-US" dirty="0">
                <a:hlinkClick r:id="rId3"/>
              </a:rPr>
              <a:t>Database Search</a:t>
            </a:r>
            <a:endParaRPr lang="en-GB" dirty="0"/>
          </a:p>
        </p:txBody>
      </p:sp>
    </p:spTree>
    <p:extLst>
      <p:ext uri="{BB962C8B-B14F-4D97-AF65-F5344CB8AC3E}">
        <p14:creationId xmlns:p14="http://schemas.microsoft.com/office/powerpoint/2010/main" val="16111543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5764000" y="5793104"/>
            <a:ext cx="5253297" cy="494722"/>
          </a:xfrm>
        </p:spPr>
        <p:txBody>
          <a:bodyPr/>
          <a:lstStyle/>
          <a:p>
            <a:r>
              <a:rPr lang="en-US" dirty="0">
                <a:hlinkClick r:id="rId2"/>
              </a:rPr>
              <a:t>Taylor &amp; Francis</a:t>
            </a:r>
            <a:endParaRPr lang="en-US" dirty="0"/>
          </a:p>
        </p:txBody>
      </p:sp>
      <p:sp>
        <p:nvSpPr>
          <p:cNvPr id="2" name="Content Placeholder 1">
            <a:extLst>
              <a:ext uri="{FF2B5EF4-FFF2-40B4-BE49-F238E27FC236}">
                <a16:creationId xmlns:a16="http://schemas.microsoft.com/office/drawing/2014/main" id="{CE119CEF-03E0-410C-8B3B-137DE0DA4C8E}"/>
              </a:ext>
            </a:extLst>
          </p:cNvPr>
          <p:cNvSpPr>
            <a:spLocks noGrp="1"/>
          </p:cNvSpPr>
          <p:nvPr>
            <p:ph sz="quarter" idx="4"/>
          </p:nvPr>
        </p:nvSpPr>
        <p:spPr>
          <a:xfrm>
            <a:off x="485457" y="1988971"/>
            <a:ext cx="4623816" cy="3324901"/>
          </a:xfrm>
        </p:spPr>
        <p:txBody>
          <a:bodyPr>
            <a:normAutofit/>
          </a:bodyPr>
          <a:lstStyle/>
          <a:p>
            <a:endParaRPr lang="en-GB" sz="2200" dirty="0"/>
          </a:p>
          <a:p>
            <a:endParaRPr lang="en-GB" sz="2200" dirty="0"/>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485457" y="174958"/>
            <a:ext cx="10795518" cy="1003916"/>
          </a:xfrm>
        </p:spPr>
        <p:txBody>
          <a:bodyPr anchor="b">
            <a:normAutofit/>
          </a:bodyPr>
          <a:lstStyle/>
          <a:p>
            <a:r>
              <a:rPr lang="en-GB" dirty="0"/>
              <a:t>Taylor &amp; Francis</a:t>
            </a:r>
          </a:p>
        </p:txBody>
      </p:sp>
      <p:sp>
        <p:nvSpPr>
          <p:cNvPr id="6" name="TextBox 5">
            <a:extLst>
              <a:ext uri="{FF2B5EF4-FFF2-40B4-BE49-F238E27FC236}">
                <a16:creationId xmlns:a16="http://schemas.microsoft.com/office/drawing/2014/main" id="{34FF6358-F268-BA17-A3D6-58AD1452F661}"/>
              </a:ext>
            </a:extLst>
          </p:cNvPr>
          <p:cNvSpPr txBox="1"/>
          <p:nvPr/>
        </p:nvSpPr>
        <p:spPr>
          <a:xfrm>
            <a:off x="453048" y="1745679"/>
            <a:ext cx="5006694" cy="1323439"/>
          </a:xfrm>
          <a:prstGeom prst="rect">
            <a:avLst/>
          </a:prstGeom>
          <a:noFill/>
        </p:spPr>
        <p:txBody>
          <a:bodyPr wrap="square" rtlCol="0">
            <a:spAutoFit/>
          </a:bodyPr>
          <a:lstStyle/>
          <a:p>
            <a:pPr marL="342900" indent="-342900">
              <a:buFont typeface="Arial" panose="020B0604020202020204" pitchFamily="34" charset="0"/>
              <a:buChar char="•"/>
            </a:pPr>
            <a:r>
              <a:rPr lang="en-GB" sz="2000" b="0" i="0" dirty="0">
                <a:solidFill>
                  <a:srgbClr val="3A3A3A"/>
                </a:solidFill>
                <a:effectLst/>
              </a:rPr>
              <a:t>Search or the ebook collections.</a:t>
            </a:r>
          </a:p>
          <a:p>
            <a:pPr marL="342900" indent="-342900">
              <a:buFont typeface="Arial" panose="020B0604020202020204" pitchFamily="34" charset="0"/>
              <a:buChar char="•"/>
            </a:pPr>
            <a:r>
              <a:rPr lang="en-GB" sz="2000" dirty="0">
                <a:solidFill>
                  <a:srgbClr val="3A3A3A"/>
                </a:solidFill>
              </a:rPr>
              <a:t>Limit to Licensed Content or Open Access.</a:t>
            </a:r>
          </a:p>
          <a:p>
            <a:pPr marL="342900" indent="-342900">
              <a:buFont typeface="Arial" panose="020B0604020202020204" pitchFamily="34" charset="0"/>
              <a:buChar char="•"/>
            </a:pPr>
            <a:r>
              <a:rPr lang="en-GB" sz="2000" dirty="0">
                <a:solidFill>
                  <a:srgbClr val="3A3A3A"/>
                </a:solidFill>
              </a:rPr>
              <a:t>Read online or download books or chapters.</a:t>
            </a:r>
          </a:p>
          <a:p>
            <a:pPr marL="342900" indent="-342900">
              <a:buFont typeface="Arial" panose="020B0604020202020204" pitchFamily="34" charset="0"/>
              <a:buChar char="•"/>
            </a:pPr>
            <a:r>
              <a:rPr lang="en-GB" sz="2000" dirty="0">
                <a:solidFill>
                  <a:srgbClr val="3A3A3A"/>
                </a:solidFill>
              </a:rPr>
              <a:t>See related books. </a:t>
            </a:r>
            <a:endParaRPr lang="en-GB" sz="2000" dirty="0"/>
          </a:p>
        </p:txBody>
      </p:sp>
      <p:pic>
        <p:nvPicPr>
          <p:cNvPr id="5" name="Picture 4">
            <a:extLst>
              <a:ext uri="{FF2B5EF4-FFF2-40B4-BE49-F238E27FC236}">
                <a16:creationId xmlns:a16="http://schemas.microsoft.com/office/drawing/2014/main" id="{98EEF958-BCA9-70DA-377C-753344BC8D46}"/>
              </a:ext>
            </a:extLst>
          </p:cNvPr>
          <p:cNvPicPr>
            <a:picLocks noChangeAspect="1"/>
          </p:cNvPicPr>
          <p:nvPr/>
        </p:nvPicPr>
        <p:blipFill rotWithShape="1">
          <a:blip r:embed="rId3"/>
          <a:srcRect l="2160" t="11921" r="23613" b="5828"/>
          <a:stretch/>
        </p:blipFill>
        <p:spPr>
          <a:xfrm>
            <a:off x="5599776" y="1428649"/>
            <a:ext cx="6017794" cy="4445543"/>
          </a:xfrm>
          <a:prstGeom prst="rect">
            <a:avLst/>
          </a:prstGeom>
          <a:effectLst>
            <a:outerShdw blurRad="63500" sx="102000" sy="102000" algn="ctr" rotWithShape="0">
              <a:prstClr val="black">
                <a:alpha val="40000"/>
              </a:prstClr>
            </a:outerShdw>
          </a:effectLst>
        </p:spPr>
      </p:pic>
      <p:pic>
        <p:nvPicPr>
          <p:cNvPr id="8" name="Picture 7">
            <a:extLst>
              <a:ext uri="{FF2B5EF4-FFF2-40B4-BE49-F238E27FC236}">
                <a16:creationId xmlns:a16="http://schemas.microsoft.com/office/drawing/2014/main" id="{F2A3F1D7-8F52-E794-1B0F-8D170A7B20D4}"/>
              </a:ext>
            </a:extLst>
          </p:cNvPr>
          <p:cNvPicPr>
            <a:picLocks noChangeAspect="1"/>
          </p:cNvPicPr>
          <p:nvPr/>
        </p:nvPicPr>
        <p:blipFill rotWithShape="1">
          <a:blip r:embed="rId4"/>
          <a:srcRect t="11238" r="8408" b="4318"/>
          <a:stretch/>
        </p:blipFill>
        <p:spPr>
          <a:xfrm>
            <a:off x="485457" y="3069118"/>
            <a:ext cx="5089073" cy="3127914"/>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371830104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782989" y="223027"/>
            <a:ext cx="10710770" cy="1003916"/>
          </a:xfrm>
        </p:spPr>
        <p:txBody>
          <a:bodyPr vert="horz" lIns="91440" tIns="45720" rIns="91440" bIns="45720" rtlCol="0" anchor="b">
            <a:normAutofit/>
          </a:bodyPr>
          <a:lstStyle/>
          <a:p>
            <a:r>
              <a:rPr lang="en-GB" dirty="0"/>
              <a:t>What is Browzine?</a:t>
            </a:r>
          </a:p>
        </p:txBody>
      </p:sp>
      <p:graphicFrame>
        <p:nvGraphicFramePr>
          <p:cNvPr id="26" name="TextBox 3">
            <a:extLst>
              <a:ext uri="{FF2B5EF4-FFF2-40B4-BE49-F238E27FC236}">
                <a16:creationId xmlns:a16="http://schemas.microsoft.com/office/drawing/2014/main" id="{29A57BF4-801A-D590-3D37-A2042090C368}"/>
              </a:ext>
            </a:extLst>
          </p:cNvPr>
          <p:cNvGraphicFramePr/>
          <p:nvPr>
            <p:extLst>
              <p:ext uri="{D42A27DB-BD31-4B8C-83A1-F6EECF244321}">
                <p14:modId xmlns:p14="http://schemas.microsoft.com/office/powerpoint/2010/main" val="1321379560"/>
              </p:ext>
            </p:extLst>
          </p:nvPr>
        </p:nvGraphicFramePr>
        <p:xfrm>
          <a:off x="854170" y="1352435"/>
          <a:ext cx="9740824" cy="493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304019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cs typeface="Calibri"/>
              </a:rPr>
              <a:t>Browse the Content</a:t>
            </a:r>
            <a:endParaRPr lang="en-GB" dirty="0"/>
          </a:p>
        </p:txBody>
      </p:sp>
      <p:sp>
        <p:nvSpPr>
          <p:cNvPr id="3" name="Content Placeholder 2"/>
          <p:cNvSpPr>
            <a:spLocks noGrp="1"/>
          </p:cNvSpPr>
          <p:nvPr>
            <p:ph sz="quarter" idx="10"/>
          </p:nvPr>
        </p:nvSpPr>
        <p:spPr>
          <a:xfrm>
            <a:off x="379850" y="2131414"/>
            <a:ext cx="4095168" cy="3395281"/>
          </a:xfrm>
        </p:spPr>
        <p:txBody>
          <a:bodyPr>
            <a:normAutofit fontScale="85000" lnSpcReduction="20000"/>
          </a:bodyPr>
          <a:lstStyle/>
          <a:p>
            <a:pPr marL="0" indent="0">
              <a:buNone/>
            </a:pPr>
            <a:r>
              <a:rPr lang="en-GB" sz="2400" dirty="0">
                <a:latin typeface="Calibri Light" panose="020F0302020204030204" pitchFamily="34" charset="0"/>
                <a:cs typeface="Calibri Light" panose="020F0302020204030204" pitchFamily="34" charset="0"/>
              </a:rPr>
              <a:t>Keep up-to-date with the latest issues of your favourite journals.</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Browse by subject or use the search box and search by title, subject or ISSN.</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rPr>
              <a:t>Use My Bookshelf and My Articles to save favourite content.</a:t>
            </a:r>
          </a:p>
          <a:p>
            <a:pPr marL="0" indent="0">
              <a:buNone/>
            </a:pPr>
            <a:endParaRPr lang="en-GB" sz="2400" dirty="0">
              <a:latin typeface="Calibri Light" panose="020F0302020204030204" pitchFamily="34" charset="0"/>
              <a:cs typeface="Calibri Light" panose="020F0302020204030204" pitchFamily="34" charset="0"/>
            </a:endParaRPr>
          </a:p>
          <a:p>
            <a:pPr marL="0" indent="0">
              <a:buNone/>
            </a:pPr>
            <a:r>
              <a:rPr lang="en-GB" sz="2400" dirty="0">
                <a:latin typeface="Calibri Light" panose="020F0302020204030204" pitchFamily="34" charset="0"/>
                <a:cs typeface="Calibri Light" panose="020F0302020204030204" pitchFamily="34" charset="0"/>
                <a:hlinkClick r:id="rId2"/>
              </a:rPr>
              <a:t>Browzine</a:t>
            </a:r>
            <a:endParaRPr lang="en-GB" sz="2400" dirty="0">
              <a:latin typeface="Calibri Light" panose="020F0302020204030204" pitchFamily="34" charset="0"/>
              <a:cs typeface="Calibri Light" panose="020F0302020204030204" pitchFamily="34" charset="0"/>
            </a:endParaRPr>
          </a:p>
          <a:p>
            <a:pPr marL="457200" indent="-457200">
              <a:buFont typeface="Arial"/>
              <a:buChar char="•"/>
            </a:pPr>
            <a:endParaRPr lang="en-GB" dirty="0">
              <a:latin typeface="Calibri"/>
              <a:cs typeface="Calibri"/>
            </a:endParaRPr>
          </a:p>
          <a:p>
            <a:pPr marL="0" indent="0">
              <a:buNone/>
            </a:pPr>
            <a:endParaRPr lang="en-GB" dirty="0"/>
          </a:p>
        </p:txBody>
      </p:sp>
      <p:pic>
        <p:nvPicPr>
          <p:cNvPr id="6" name="Picture 5">
            <a:extLst>
              <a:ext uri="{FF2B5EF4-FFF2-40B4-BE49-F238E27FC236}">
                <a16:creationId xmlns:a16="http://schemas.microsoft.com/office/drawing/2014/main" id="{4925B71C-278B-F00D-2F12-9C699400B27D}"/>
              </a:ext>
            </a:extLst>
          </p:cNvPr>
          <p:cNvPicPr>
            <a:picLocks noChangeAspect="1"/>
          </p:cNvPicPr>
          <p:nvPr/>
        </p:nvPicPr>
        <p:blipFill rotWithShape="1">
          <a:blip r:embed="rId3"/>
          <a:srcRect l="1063" t="11291" r="5030" b="5162"/>
          <a:stretch/>
        </p:blipFill>
        <p:spPr>
          <a:xfrm>
            <a:off x="4624514" y="1526406"/>
            <a:ext cx="7155282" cy="4244012"/>
          </a:xfrm>
          <a:prstGeom prst="rect">
            <a:avLst/>
          </a:prstGeom>
          <a:effectLst>
            <a:outerShdw blurRad="63500" sx="102000" sy="102000" algn="ctr" rotWithShape="0">
              <a:prstClr val="black">
                <a:alpha val="40000"/>
              </a:prstClr>
            </a:outerShdw>
          </a:effectLst>
        </p:spPr>
      </p:pic>
    </p:spTree>
    <p:extLst>
      <p:ext uri="{BB962C8B-B14F-4D97-AF65-F5344CB8AC3E}">
        <p14:creationId xmlns:p14="http://schemas.microsoft.com/office/powerpoint/2010/main" val="292608900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911871" y="2039921"/>
            <a:ext cx="10203291" cy="3019393"/>
          </a:xfrm>
        </p:spPr>
        <p:txBody>
          <a:bodyPr>
            <a:normAutofit/>
          </a:bodyPr>
          <a:lstStyle/>
          <a:p>
            <a:pPr marL="0" indent="0">
              <a:lnSpc>
                <a:spcPct val="100000"/>
              </a:lnSpc>
              <a:spcBef>
                <a:spcPts val="0"/>
              </a:spcBef>
              <a:buNone/>
            </a:pPr>
            <a:r>
              <a:rPr lang="en-GB" sz="2400" b="1" dirty="0">
                <a:cs typeface="Calibri"/>
              </a:rPr>
              <a:t>For help with research and referencing queries or for help with digital skills advice: </a:t>
            </a:r>
            <a:endParaRPr lang="en-US" sz="2400" b="1" dirty="0">
              <a:ea typeface="+mn-lt"/>
              <a:cs typeface="+mn-lt"/>
            </a:endParaRPr>
          </a:p>
          <a:p>
            <a:pPr marL="0" indent="0">
              <a:lnSpc>
                <a:spcPct val="100000"/>
              </a:lnSpc>
              <a:spcBef>
                <a:spcPts val="0"/>
              </a:spcBef>
              <a:buNone/>
            </a:pPr>
            <a:endParaRPr lang="en-GB" sz="2400" b="1" dirty="0">
              <a:ea typeface="+mn-lt"/>
              <a:cs typeface="+mn-lt"/>
            </a:endParaRPr>
          </a:p>
          <a:p>
            <a:pPr marL="0" indent="0">
              <a:lnSpc>
                <a:spcPct val="100000"/>
              </a:lnSpc>
              <a:spcBef>
                <a:spcPts val="0"/>
              </a:spcBef>
              <a:buNone/>
            </a:pPr>
            <a:r>
              <a:rPr lang="en-GB" sz="2400" b="1" dirty="0">
                <a:cs typeface="Calibri"/>
              </a:rPr>
              <a:t>Emily Wild - Academic Liaison Librarian email: </a:t>
            </a:r>
            <a:r>
              <a:rPr lang="en-GB" sz="2400" b="1" dirty="0">
                <a:cs typeface="Calibri"/>
                <a:hlinkClick r:id="rId2"/>
              </a:rPr>
              <a:t>emily.wild@uwtsd.ac.uk</a:t>
            </a:r>
            <a:r>
              <a:rPr lang="en-GB" sz="2400" b="1" dirty="0">
                <a:cs typeface="Calibri"/>
              </a:rPr>
              <a:t> </a:t>
            </a:r>
          </a:p>
          <a:p>
            <a:pPr marL="0" indent="0">
              <a:lnSpc>
                <a:spcPct val="100000"/>
              </a:lnSpc>
              <a:spcBef>
                <a:spcPts val="0"/>
              </a:spcBef>
              <a:buNone/>
            </a:pPr>
            <a:endParaRPr lang="en-GB" sz="2400" b="1" dirty="0">
              <a:cs typeface="Calibri"/>
            </a:endParaRPr>
          </a:p>
          <a:p>
            <a:pPr marL="0" indent="0">
              <a:buNone/>
            </a:pPr>
            <a:r>
              <a:rPr lang="en-GB" sz="2400" b="1" dirty="0">
                <a:cs typeface="Calibri"/>
              </a:rPr>
              <a:t>General queries and help with </a:t>
            </a:r>
            <a:r>
              <a:rPr lang="en-GB" sz="2400" b="1">
                <a:cs typeface="Calibri"/>
              </a:rPr>
              <a:t>loans: </a:t>
            </a:r>
            <a:r>
              <a:rPr lang="en-GB" sz="2400" b="1">
                <a:cs typeface="Calibri"/>
                <a:hlinkClick r:id="rId3"/>
              </a:rPr>
              <a:t>library</a:t>
            </a:r>
            <a:r>
              <a:rPr lang="en-GB" sz="2400" b="1" dirty="0">
                <a:cs typeface="Calibri"/>
                <a:hlinkClick r:id="rId3"/>
              </a:rPr>
              <a:t>@uwtsd.ac.uk</a:t>
            </a:r>
            <a:r>
              <a:rPr lang="en-GB" sz="2400" b="1" dirty="0">
                <a:cs typeface="Calibri"/>
              </a:rPr>
              <a:t> </a:t>
            </a:r>
            <a:endParaRPr lang="en-US" sz="2400" b="1" dirty="0">
              <a:ea typeface="+mn-lt"/>
              <a:cs typeface="+mn-lt"/>
            </a:endParaRPr>
          </a:p>
          <a:p>
            <a:pPr marL="0" indent="0" fontAlgn="base">
              <a:spcBef>
                <a:spcPct val="0"/>
              </a:spcBef>
              <a:spcAft>
                <a:spcPct val="0"/>
              </a:spcAft>
              <a:buNone/>
            </a:pPr>
            <a:endParaRPr lang="en-GB" sz="3600" dirty="0"/>
          </a:p>
          <a:p>
            <a:pPr marL="0" indent="0" fontAlgn="base">
              <a:spcBef>
                <a:spcPct val="0"/>
              </a:spcBef>
              <a:spcAft>
                <a:spcPct val="0"/>
              </a:spcAft>
              <a:buNone/>
            </a:pPr>
            <a:endParaRPr lang="en-GB" sz="3600" dirty="0"/>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a:p>
            <a:pPr marL="0" indent="0" fontAlgn="base">
              <a:spcBef>
                <a:spcPct val="0"/>
              </a:spcBef>
              <a:spcAft>
                <a:spcPct val="0"/>
              </a:spcAft>
              <a:buNone/>
            </a:pPr>
            <a:endParaRPr lang="en-GB" altLang="en-US" dirty="0">
              <a:latin typeface="Segoe UI" panose="020B0502040204020203" pitchFamily="34" charset="0"/>
              <a:ea typeface="Segoe UI" panose="020B0502040204020203" pitchFamily="34" charset="0"/>
              <a:cs typeface="Segoe UI" panose="020B0502040204020203" pitchFamily="34" charset="0"/>
            </a:endParaRPr>
          </a:p>
        </p:txBody>
      </p:sp>
    </p:spTree>
    <p:extLst>
      <p:ext uri="{BB962C8B-B14F-4D97-AF65-F5344CB8AC3E}">
        <p14:creationId xmlns:p14="http://schemas.microsoft.com/office/powerpoint/2010/main" val="38170396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90274375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21697F56-6B1F-445A-C5F2-8DC9F1907E02}"/>
              </a:ext>
            </a:extLst>
          </p:cNvPr>
          <p:cNvSpPr>
            <a:spLocks noGrp="1"/>
          </p:cNvSpPr>
          <p:nvPr>
            <p:ph type="subTitle" idx="1"/>
          </p:nvPr>
        </p:nvSpPr>
        <p:spPr/>
        <p:txBody>
          <a:bodyPr/>
          <a:lstStyle/>
          <a:p>
            <a:endParaRPr lang="en-GB"/>
          </a:p>
        </p:txBody>
      </p:sp>
      <p:sp>
        <p:nvSpPr>
          <p:cNvPr id="3" name="Title 2">
            <a:extLst>
              <a:ext uri="{FF2B5EF4-FFF2-40B4-BE49-F238E27FC236}">
                <a16:creationId xmlns:a16="http://schemas.microsoft.com/office/drawing/2014/main" id="{CB34BBBE-918F-D742-940C-398EEE73686C}"/>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90283497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 name="ARTICULATE_SLIDE_COUNT" val="2"/>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 template-mustard" id="{09BFCF65-37DB-46BB-9C25-8F7F628D4B6F}" vid="{DDCA05F4-5FB2-4D4D-A10B-11FCB34D67E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
        <AccountId xsi:nil="true"/>
        <AccountType/>
      </UserInfo>
    </SharedWithUsers>
    <lcf76f155ced4ddcb4097134ff3c332f xmlns="316f2420-4a0a-4c49-8a81-53a9bcc36554">
      <Terms xmlns="http://schemas.microsoft.com/office/infopath/2007/PartnerControls"/>
    </lcf76f155ced4ddcb4097134ff3c332f>
    <TaxCatchAll xmlns="61b8a593-e33f-405c-9ec9-a885dee76581" xsi:nil="true"/>
    <uploadedtowebsite xmlns="316f2420-4a0a-4c49-8a81-53a9bcc36554">false</uploadedtowebsit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http://purl.org/dc/elements/1.1/"/>
    <ds:schemaRef ds:uri="61b8a593-e33f-405c-9ec9-a885dee76581"/>
    <ds:schemaRef ds:uri="316f2420-4a0a-4c49-8a81-53a9bcc36554"/>
    <ds:schemaRef ds:uri="http://schemas.microsoft.com/office/2006/metadata/properties"/>
    <ds:schemaRef ds:uri="http://schemas.microsoft.com/office/infopath/2007/PartnerControls"/>
    <ds:schemaRef ds:uri="http://purl.org/dc/dcmitype/"/>
    <ds:schemaRef ds:uri="http://www.w3.org/XML/1998/namespace"/>
    <ds:schemaRef ds:uri="http://schemas.microsoft.com/office/2006/documentManagement/types"/>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4F30C635-EA65-4BCE-ADCF-20F5B4541315}">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Presentation template-mustard</Template>
  <TotalTime>442</TotalTime>
  <Words>1798</Words>
  <Application>Microsoft Macintosh PowerPoint</Application>
  <PresentationFormat>Widescreen</PresentationFormat>
  <Paragraphs>283</Paragraphs>
  <Slides>41</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41</vt:i4>
      </vt:variant>
    </vt:vector>
  </HeadingPairs>
  <TitlesOfParts>
    <vt:vector size="50" baseType="lpstr">
      <vt:lpstr>Arial</vt:lpstr>
      <vt:lpstr>Arial,Sans-Serif</vt:lpstr>
      <vt:lpstr>Calibri</vt:lpstr>
      <vt:lpstr>Calibri </vt:lpstr>
      <vt:lpstr>Calibri Light</vt:lpstr>
      <vt:lpstr>Lucida Sans</vt:lpstr>
      <vt:lpstr>Segoe UI</vt:lpstr>
      <vt:lpstr>Wingdings</vt:lpstr>
      <vt:lpstr>Office Theme</vt:lpstr>
      <vt:lpstr>Finding and Using Information</vt:lpstr>
      <vt:lpstr>PowerPoint Presentation</vt:lpstr>
      <vt:lpstr>Aim of the Session</vt:lpstr>
      <vt:lpstr>Services and Support</vt:lpstr>
      <vt:lpstr>Resources at UWTSD Include…</vt:lpstr>
      <vt:lpstr>Getting Started Guides</vt:lpstr>
      <vt:lpstr>Choose from the A-Z list of subjects</vt:lpstr>
      <vt:lpstr>Get Started..</vt:lpstr>
      <vt:lpstr>What are Your Online Resource Lists</vt:lpstr>
      <vt:lpstr>Also Find Them..</vt:lpstr>
      <vt:lpstr>Why Use an Online Resource List?</vt:lpstr>
      <vt:lpstr>Complete The Online Infoskills Modules</vt:lpstr>
      <vt:lpstr>What About Artificial Intelligence (AI)?</vt:lpstr>
      <vt:lpstr>Using the Library Catalogue</vt:lpstr>
      <vt:lpstr>Sign in to the Library Catalogue</vt:lpstr>
      <vt:lpstr>Use Filters to Improve Your Results</vt:lpstr>
      <vt:lpstr>Finding Books</vt:lpstr>
      <vt:lpstr>Finding Ebooks Only</vt:lpstr>
      <vt:lpstr>Filter to Articles Only</vt:lpstr>
      <vt:lpstr>What the Item Records Include</vt:lpstr>
      <vt:lpstr>Saving to your favourites</vt:lpstr>
      <vt:lpstr>Email favourites to yourself</vt:lpstr>
      <vt:lpstr>Library Search or individual databases?</vt:lpstr>
      <vt:lpstr>Database Search</vt:lpstr>
      <vt:lpstr>Some Useful Databases</vt:lpstr>
      <vt:lpstr>Some Useful Databases</vt:lpstr>
      <vt:lpstr>Artstor</vt:lpstr>
      <vt:lpstr>Digital Theatre Plus</vt:lpstr>
      <vt:lpstr>Exact Editions</vt:lpstr>
      <vt:lpstr>Performing Arts Periodicals Database</vt:lpstr>
      <vt:lpstr>Proquest Central</vt:lpstr>
      <vt:lpstr>WGSN – Fashion &amp; Interiors</vt:lpstr>
      <vt:lpstr>Audio Visual Resources</vt:lpstr>
      <vt:lpstr>Cite Them Right Online </vt:lpstr>
      <vt:lpstr>Ebooks via Database Search</vt:lpstr>
      <vt:lpstr>Taylor &amp; Francis</vt:lpstr>
      <vt:lpstr>What is Browzine?</vt:lpstr>
      <vt:lpstr>Browse the Content</vt:lpstr>
      <vt:lpstr>Help is Always Available</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Jenny Hedges</dc:creator>
  <cp:lastModifiedBy>Martin Bush</cp:lastModifiedBy>
  <cp:revision>2</cp:revision>
  <dcterms:created xsi:type="dcterms:W3CDTF">2024-01-22T14:15:45Z</dcterms:created>
  <dcterms:modified xsi:type="dcterms:W3CDTF">2024-10-18T12:30:44Z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y fmtid="{D5CDD505-2E9C-101B-9397-08002B2CF9AE}" pid="9" name="ArticulateGUID">
    <vt:lpwstr>19DF1572-01A5-4A79-8B8B-499B1287DBA6</vt:lpwstr>
  </property>
  <property fmtid="{D5CDD505-2E9C-101B-9397-08002B2CF9AE}" pid="10" name="ArticulatePath">
    <vt:lpwstr>https://uowtsd.sharepoint.com/sites/AcademicLiaison/Shared Documents/Marketing/Assets and templates/Power Point Presentations/Presentation template-mustard</vt:lpwstr>
  </property>
</Properties>
</file>