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6"/>
  </p:notesMasterIdLst>
  <p:sldIdLst>
    <p:sldId id="266" r:id="rId5"/>
    <p:sldId id="268" r:id="rId6"/>
    <p:sldId id="269" r:id="rId7"/>
    <p:sldId id="270" r:id="rId8"/>
    <p:sldId id="271" r:id="rId9"/>
    <p:sldId id="272" r:id="rId10"/>
    <p:sldId id="273" r:id="rId11"/>
    <p:sldId id="277" r:id="rId12"/>
    <p:sldId id="274" r:id="rId13"/>
    <p:sldId id="275" r:id="rId14"/>
    <p:sldId id="27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4" d="100"/>
          <a:sy n="84" d="100"/>
        </p:scale>
        <p:origin x="384"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1A81CF-0735-4AD1-BD11-C15F3475B1CF}"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US"/>
        </a:p>
      </dgm:t>
    </dgm:pt>
    <dgm:pt modelId="{5051E55B-F21D-4C5F-9A02-7A1F7865DF20}">
      <dgm:prSet/>
      <dgm:spPr/>
      <dgm:t>
        <a:bodyPr/>
        <a:lstStyle/>
        <a:p>
          <a:r>
            <a:rPr lang="en-US"/>
            <a:t>Percy Mononga 2439691 </a:t>
          </a:r>
          <a:endParaRPr lang="en-US" dirty="0"/>
        </a:p>
      </dgm:t>
    </dgm:pt>
    <dgm:pt modelId="{D8428A5E-1F3A-4CED-BE10-866DB6A4E199}" type="parTrans" cxnId="{7CF93EE1-D3C5-4CD5-9461-14C70D6F490A}">
      <dgm:prSet/>
      <dgm:spPr/>
      <dgm:t>
        <a:bodyPr/>
        <a:lstStyle/>
        <a:p>
          <a:endParaRPr lang="en-US"/>
        </a:p>
      </dgm:t>
    </dgm:pt>
    <dgm:pt modelId="{E403B457-6DE1-4774-81B2-0D6363E87EF8}" type="sibTrans" cxnId="{7CF93EE1-D3C5-4CD5-9461-14C70D6F490A}">
      <dgm:prSet/>
      <dgm:spPr/>
      <dgm:t>
        <a:bodyPr/>
        <a:lstStyle/>
        <a:p>
          <a:endParaRPr lang="en-US"/>
        </a:p>
      </dgm:t>
    </dgm:pt>
    <dgm:pt modelId="{6898E625-9AB4-4FDE-A9E5-B4957B4171BF}">
      <dgm:prSet/>
      <dgm:spPr/>
      <dgm:t>
        <a:bodyPr/>
        <a:lstStyle/>
        <a:p>
          <a:r>
            <a:rPr lang="en-US" dirty="0"/>
            <a:t>Valentin </a:t>
          </a:r>
          <a:r>
            <a:rPr lang="en-US" dirty="0" err="1"/>
            <a:t>Atanosov</a:t>
          </a:r>
          <a:r>
            <a:rPr lang="en-US" dirty="0"/>
            <a:t> 2441144</a:t>
          </a:r>
        </a:p>
      </dgm:t>
    </dgm:pt>
    <dgm:pt modelId="{FEBB268D-1003-4FE0-8229-A95F955AEF3D}" type="parTrans" cxnId="{6AE75588-6995-DC47-8C95-02E1318B279D}">
      <dgm:prSet/>
      <dgm:spPr/>
      <dgm:t>
        <a:bodyPr/>
        <a:lstStyle/>
        <a:p>
          <a:endParaRPr lang="en-GB"/>
        </a:p>
      </dgm:t>
    </dgm:pt>
    <dgm:pt modelId="{A1E32340-8CDA-4CB9-9E6E-2A655CC05AB7}" type="sibTrans" cxnId="{6AE75588-6995-DC47-8C95-02E1318B279D}">
      <dgm:prSet/>
      <dgm:spPr/>
      <dgm:t>
        <a:bodyPr/>
        <a:lstStyle/>
        <a:p>
          <a:r>
            <a:rPr lang="en-GB" dirty="0"/>
            <a:t>Daniella </a:t>
          </a:r>
          <a:r>
            <a:rPr lang="en-GB" dirty="0" err="1"/>
            <a:t>Iluga</a:t>
          </a:r>
          <a:r>
            <a:rPr lang="en-GB" dirty="0"/>
            <a:t> </a:t>
          </a:r>
          <a:r>
            <a:rPr lang="en-GB"/>
            <a:t>Dada Mbonga 2442967</a:t>
          </a:r>
        </a:p>
      </dgm:t>
    </dgm:pt>
    <dgm:pt modelId="{45C7B705-CDB8-4468-8C7F-1719450A87AB}">
      <dgm:prSet/>
      <dgm:spPr/>
      <dgm:t>
        <a:bodyPr/>
        <a:lstStyle/>
        <a:p>
          <a:r>
            <a:rPr lang="en-US" dirty="0"/>
            <a:t>Sorin-Alexandru </a:t>
          </a:r>
          <a:r>
            <a:rPr lang="en-US" dirty="0" err="1"/>
            <a:t>Bogatu</a:t>
          </a:r>
          <a:r>
            <a:rPr lang="en-US" dirty="0"/>
            <a:t> 2442636</a:t>
          </a:r>
        </a:p>
      </dgm:t>
    </dgm:pt>
    <dgm:pt modelId="{F096745D-833C-452B-AE25-E8BE9F8E1B8C}" type="parTrans" cxnId="{10C52713-2A17-9E42-9CCB-AE6EEEC2A8E6}">
      <dgm:prSet/>
      <dgm:spPr/>
      <dgm:t>
        <a:bodyPr/>
        <a:lstStyle/>
        <a:p>
          <a:endParaRPr lang="en-GB"/>
        </a:p>
      </dgm:t>
    </dgm:pt>
    <dgm:pt modelId="{28AE588E-ED17-4168-B580-A2738BD085FE}" type="sibTrans" cxnId="{10C52713-2A17-9E42-9CCB-AE6EEEC2A8E6}">
      <dgm:prSet/>
      <dgm:spPr/>
      <dgm:t>
        <a:bodyPr/>
        <a:lstStyle/>
        <a:p>
          <a:endParaRPr lang="en-GB"/>
        </a:p>
      </dgm:t>
    </dgm:pt>
    <dgm:pt modelId="{9D39EDA5-6E86-48B2-BB53-F5EBD5F39DB1}" type="pres">
      <dgm:prSet presAssocID="{0C1A81CF-0735-4AD1-BD11-C15F3475B1CF}" presName="Name0" presStyleCnt="0">
        <dgm:presLayoutVars>
          <dgm:chMax/>
          <dgm:chPref/>
          <dgm:dir/>
          <dgm:animLvl val="lvl"/>
        </dgm:presLayoutVars>
      </dgm:prSet>
      <dgm:spPr/>
    </dgm:pt>
    <dgm:pt modelId="{F5EBEDF4-BC12-44FC-BB12-60CD673146A5}" type="pres">
      <dgm:prSet presAssocID="{5051E55B-F21D-4C5F-9A02-7A1F7865DF20}" presName="composite" presStyleCnt="0"/>
      <dgm:spPr/>
    </dgm:pt>
    <dgm:pt modelId="{2F5BAAF1-40CA-461D-BC86-AF6A75FA9CAC}" type="pres">
      <dgm:prSet presAssocID="{5051E55B-F21D-4C5F-9A02-7A1F7865DF20}" presName="Parent1" presStyleLbl="node1" presStyleIdx="0" presStyleCnt="6">
        <dgm:presLayoutVars>
          <dgm:chMax val="1"/>
          <dgm:chPref val="1"/>
          <dgm:bulletEnabled val="1"/>
        </dgm:presLayoutVars>
      </dgm:prSet>
      <dgm:spPr/>
    </dgm:pt>
    <dgm:pt modelId="{910B7FD7-FEA1-4B74-BD62-D4536784C648}" type="pres">
      <dgm:prSet presAssocID="{5051E55B-F21D-4C5F-9A02-7A1F7865DF20}" presName="Childtext1" presStyleLbl="revTx" presStyleIdx="0" presStyleCnt="3">
        <dgm:presLayoutVars>
          <dgm:chMax val="0"/>
          <dgm:chPref val="0"/>
          <dgm:bulletEnabled val="1"/>
        </dgm:presLayoutVars>
      </dgm:prSet>
      <dgm:spPr/>
    </dgm:pt>
    <dgm:pt modelId="{D2448BAA-BAE2-44C2-A149-8BA1EAF00E34}" type="pres">
      <dgm:prSet presAssocID="{5051E55B-F21D-4C5F-9A02-7A1F7865DF20}" presName="BalanceSpacing" presStyleCnt="0"/>
      <dgm:spPr/>
    </dgm:pt>
    <dgm:pt modelId="{84E2D6BC-FC37-433E-B991-94CC77D4C798}" type="pres">
      <dgm:prSet presAssocID="{5051E55B-F21D-4C5F-9A02-7A1F7865DF20}" presName="BalanceSpacing1" presStyleCnt="0"/>
      <dgm:spPr/>
    </dgm:pt>
    <dgm:pt modelId="{6CB5A59F-58D7-4E6F-9669-CBE1450CC4A6}" type="pres">
      <dgm:prSet presAssocID="{E403B457-6DE1-4774-81B2-0D6363E87EF8}" presName="Accent1Text" presStyleLbl="node1" presStyleIdx="1" presStyleCnt="6"/>
      <dgm:spPr/>
    </dgm:pt>
    <dgm:pt modelId="{9CC9318C-6299-44A2-8016-345C333808A9}" type="pres">
      <dgm:prSet presAssocID="{E403B457-6DE1-4774-81B2-0D6363E87EF8}" presName="spaceBetweenRectangles" presStyleCnt="0"/>
      <dgm:spPr/>
    </dgm:pt>
    <dgm:pt modelId="{527824AB-EB4B-40A2-84F2-581D136C27B5}" type="pres">
      <dgm:prSet presAssocID="{6898E625-9AB4-4FDE-A9E5-B4957B4171BF}" presName="composite" presStyleCnt="0"/>
      <dgm:spPr/>
    </dgm:pt>
    <dgm:pt modelId="{7791D073-563F-4528-A0D7-DC9D5501DA8E}" type="pres">
      <dgm:prSet presAssocID="{6898E625-9AB4-4FDE-A9E5-B4957B4171BF}" presName="Parent1" presStyleLbl="node1" presStyleIdx="2" presStyleCnt="6">
        <dgm:presLayoutVars>
          <dgm:chMax val="1"/>
          <dgm:chPref val="1"/>
          <dgm:bulletEnabled val="1"/>
        </dgm:presLayoutVars>
      </dgm:prSet>
      <dgm:spPr/>
    </dgm:pt>
    <dgm:pt modelId="{2399C72A-2CCF-4ECE-8FE0-25E7F1646843}" type="pres">
      <dgm:prSet presAssocID="{6898E625-9AB4-4FDE-A9E5-B4957B4171BF}" presName="Childtext1" presStyleLbl="revTx" presStyleIdx="1" presStyleCnt="3">
        <dgm:presLayoutVars>
          <dgm:chMax val="0"/>
          <dgm:chPref val="0"/>
          <dgm:bulletEnabled val="1"/>
        </dgm:presLayoutVars>
      </dgm:prSet>
      <dgm:spPr/>
    </dgm:pt>
    <dgm:pt modelId="{6C7E993F-46B6-4E37-9959-75E511C2F82B}" type="pres">
      <dgm:prSet presAssocID="{6898E625-9AB4-4FDE-A9E5-B4957B4171BF}" presName="BalanceSpacing" presStyleCnt="0"/>
      <dgm:spPr/>
    </dgm:pt>
    <dgm:pt modelId="{6ABFA41F-B7D2-45C8-B759-5B249F741959}" type="pres">
      <dgm:prSet presAssocID="{6898E625-9AB4-4FDE-A9E5-B4957B4171BF}" presName="BalanceSpacing1" presStyleCnt="0"/>
      <dgm:spPr/>
    </dgm:pt>
    <dgm:pt modelId="{7D9E6C85-F1BE-46BC-B142-FC8D25E393A8}" type="pres">
      <dgm:prSet presAssocID="{A1E32340-8CDA-4CB9-9E6E-2A655CC05AB7}" presName="Accent1Text" presStyleLbl="node1" presStyleIdx="3" presStyleCnt="6"/>
      <dgm:spPr/>
    </dgm:pt>
    <dgm:pt modelId="{D7E7A0A2-8075-4A27-8BE0-F564AF03B232}" type="pres">
      <dgm:prSet presAssocID="{A1E32340-8CDA-4CB9-9E6E-2A655CC05AB7}" presName="spaceBetweenRectangles" presStyleCnt="0"/>
      <dgm:spPr/>
    </dgm:pt>
    <dgm:pt modelId="{ADACAA06-7BFA-4D18-963A-EC39875EC46C}" type="pres">
      <dgm:prSet presAssocID="{45C7B705-CDB8-4468-8C7F-1719450A87AB}" presName="composite" presStyleCnt="0"/>
      <dgm:spPr/>
    </dgm:pt>
    <dgm:pt modelId="{5083273E-C210-4A7E-9B61-25606A7F36B4}" type="pres">
      <dgm:prSet presAssocID="{45C7B705-CDB8-4468-8C7F-1719450A87AB}" presName="Parent1" presStyleLbl="node1" presStyleIdx="4" presStyleCnt="6">
        <dgm:presLayoutVars>
          <dgm:chMax val="1"/>
          <dgm:chPref val="1"/>
          <dgm:bulletEnabled val="1"/>
        </dgm:presLayoutVars>
      </dgm:prSet>
      <dgm:spPr/>
    </dgm:pt>
    <dgm:pt modelId="{83C34123-8A77-45EA-BB8B-61CAC358D5F8}" type="pres">
      <dgm:prSet presAssocID="{45C7B705-CDB8-4468-8C7F-1719450A87AB}" presName="Childtext1" presStyleLbl="revTx" presStyleIdx="2" presStyleCnt="3">
        <dgm:presLayoutVars>
          <dgm:chMax val="0"/>
          <dgm:chPref val="0"/>
          <dgm:bulletEnabled val="1"/>
        </dgm:presLayoutVars>
      </dgm:prSet>
      <dgm:spPr/>
    </dgm:pt>
    <dgm:pt modelId="{64199F99-5AD6-41BE-9CA8-9B59FED67356}" type="pres">
      <dgm:prSet presAssocID="{45C7B705-CDB8-4468-8C7F-1719450A87AB}" presName="BalanceSpacing" presStyleCnt="0"/>
      <dgm:spPr/>
    </dgm:pt>
    <dgm:pt modelId="{4B5E17A6-0B2D-4C6F-97AE-6FD68DB24D15}" type="pres">
      <dgm:prSet presAssocID="{45C7B705-CDB8-4468-8C7F-1719450A87AB}" presName="BalanceSpacing1" presStyleCnt="0"/>
      <dgm:spPr/>
    </dgm:pt>
    <dgm:pt modelId="{710F490A-D7D1-4FC8-B527-83F8CAE6696F}" type="pres">
      <dgm:prSet presAssocID="{28AE588E-ED17-4168-B580-A2738BD085FE}" presName="Accent1Text" presStyleLbl="node1" presStyleIdx="5" presStyleCnt="6"/>
      <dgm:spPr/>
    </dgm:pt>
  </dgm:ptLst>
  <dgm:cxnLst>
    <dgm:cxn modelId="{92C9220B-86F6-C444-BDCE-81ED2BBDD209}" type="presOf" srcId="{45C7B705-CDB8-4468-8C7F-1719450A87AB}" destId="{5083273E-C210-4A7E-9B61-25606A7F36B4}" srcOrd="0" destOrd="0" presId="urn:microsoft.com/office/officeart/2008/layout/AlternatingHexagons"/>
    <dgm:cxn modelId="{10C52713-2A17-9E42-9CCB-AE6EEEC2A8E6}" srcId="{0C1A81CF-0735-4AD1-BD11-C15F3475B1CF}" destId="{45C7B705-CDB8-4468-8C7F-1719450A87AB}" srcOrd="2" destOrd="0" parTransId="{F096745D-833C-452B-AE25-E8BE9F8E1B8C}" sibTransId="{28AE588E-ED17-4168-B580-A2738BD085FE}"/>
    <dgm:cxn modelId="{726EEC13-B7FE-8943-913A-56046ED9E16A}" type="presOf" srcId="{5051E55B-F21D-4C5F-9A02-7A1F7865DF20}" destId="{2F5BAAF1-40CA-461D-BC86-AF6A75FA9CAC}" srcOrd="0" destOrd="0" presId="urn:microsoft.com/office/officeart/2008/layout/AlternatingHexagons"/>
    <dgm:cxn modelId="{74274944-D2E3-E149-B029-AD12361967B4}" type="presOf" srcId="{6898E625-9AB4-4FDE-A9E5-B4957B4171BF}" destId="{7791D073-563F-4528-A0D7-DC9D5501DA8E}" srcOrd="0" destOrd="0" presId="urn:microsoft.com/office/officeart/2008/layout/AlternatingHexagons"/>
    <dgm:cxn modelId="{C56AF368-2163-614E-BAC7-96124692E1D4}" type="presOf" srcId="{28AE588E-ED17-4168-B580-A2738BD085FE}" destId="{710F490A-D7D1-4FC8-B527-83F8CAE6696F}" srcOrd="0" destOrd="0" presId="urn:microsoft.com/office/officeart/2008/layout/AlternatingHexagons"/>
    <dgm:cxn modelId="{47C7E750-F552-DC4A-B552-6217228D46A7}" type="presOf" srcId="{0C1A81CF-0735-4AD1-BD11-C15F3475B1CF}" destId="{9D39EDA5-6E86-48B2-BB53-F5EBD5F39DB1}" srcOrd="0" destOrd="0" presId="urn:microsoft.com/office/officeart/2008/layout/AlternatingHexagons"/>
    <dgm:cxn modelId="{6AE75588-6995-DC47-8C95-02E1318B279D}" srcId="{0C1A81CF-0735-4AD1-BD11-C15F3475B1CF}" destId="{6898E625-9AB4-4FDE-A9E5-B4957B4171BF}" srcOrd="1" destOrd="0" parTransId="{FEBB268D-1003-4FE0-8229-A95F955AEF3D}" sibTransId="{A1E32340-8CDA-4CB9-9E6E-2A655CC05AB7}"/>
    <dgm:cxn modelId="{A5244196-2D94-944E-9CEC-74C898661116}" type="presOf" srcId="{E403B457-6DE1-4774-81B2-0D6363E87EF8}" destId="{6CB5A59F-58D7-4E6F-9669-CBE1450CC4A6}" srcOrd="0" destOrd="0" presId="urn:microsoft.com/office/officeart/2008/layout/AlternatingHexagons"/>
    <dgm:cxn modelId="{3110DDAD-964C-9042-B64F-DF2B904CA2DD}" type="presOf" srcId="{A1E32340-8CDA-4CB9-9E6E-2A655CC05AB7}" destId="{7D9E6C85-F1BE-46BC-B142-FC8D25E393A8}" srcOrd="0" destOrd="0" presId="urn:microsoft.com/office/officeart/2008/layout/AlternatingHexagons"/>
    <dgm:cxn modelId="{7CF93EE1-D3C5-4CD5-9461-14C70D6F490A}" srcId="{0C1A81CF-0735-4AD1-BD11-C15F3475B1CF}" destId="{5051E55B-F21D-4C5F-9A02-7A1F7865DF20}" srcOrd="0" destOrd="0" parTransId="{D8428A5E-1F3A-4CED-BE10-866DB6A4E199}" sibTransId="{E403B457-6DE1-4774-81B2-0D6363E87EF8}"/>
    <dgm:cxn modelId="{16908EA8-6072-7147-9F17-4B694B537341}" type="presParOf" srcId="{9D39EDA5-6E86-48B2-BB53-F5EBD5F39DB1}" destId="{F5EBEDF4-BC12-44FC-BB12-60CD673146A5}" srcOrd="0" destOrd="0" presId="urn:microsoft.com/office/officeart/2008/layout/AlternatingHexagons"/>
    <dgm:cxn modelId="{2A914116-8904-B047-B56E-F7E932A3747B}" type="presParOf" srcId="{F5EBEDF4-BC12-44FC-BB12-60CD673146A5}" destId="{2F5BAAF1-40CA-461D-BC86-AF6A75FA9CAC}" srcOrd="0" destOrd="0" presId="urn:microsoft.com/office/officeart/2008/layout/AlternatingHexagons"/>
    <dgm:cxn modelId="{077B2965-7323-404A-8C1E-E20A0B9BFE2B}" type="presParOf" srcId="{F5EBEDF4-BC12-44FC-BB12-60CD673146A5}" destId="{910B7FD7-FEA1-4B74-BD62-D4536784C648}" srcOrd="1" destOrd="0" presId="urn:microsoft.com/office/officeart/2008/layout/AlternatingHexagons"/>
    <dgm:cxn modelId="{41EB5BEB-216A-CC40-801D-A67E3A62FC6D}" type="presParOf" srcId="{F5EBEDF4-BC12-44FC-BB12-60CD673146A5}" destId="{D2448BAA-BAE2-44C2-A149-8BA1EAF00E34}" srcOrd="2" destOrd="0" presId="urn:microsoft.com/office/officeart/2008/layout/AlternatingHexagons"/>
    <dgm:cxn modelId="{83787A31-6B05-FF47-9D6A-B6D62C4D68B5}" type="presParOf" srcId="{F5EBEDF4-BC12-44FC-BB12-60CD673146A5}" destId="{84E2D6BC-FC37-433E-B991-94CC77D4C798}" srcOrd="3" destOrd="0" presId="urn:microsoft.com/office/officeart/2008/layout/AlternatingHexagons"/>
    <dgm:cxn modelId="{CD872384-7E0E-8041-9E39-03A945C1F2C3}" type="presParOf" srcId="{F5EBEDF4-BC12-44FC-BB12-60CD673146A5}" destId="{6CB5A59F-58D7-4E6F-9669-CBE1450CC4A6}" srcOrd="4" destOrd="0" presId="urn:microsoft.com/office/officeart/2008/layout/AlternatingHexagons"/>
    <dgm:cxn modelId="{CD26C018-5E57-A54F-AC94-95EB07B895C7}" type="presParOf" srcId="{9D39EDA5-6E86-48B2-BB53-F5EBD5F39DB1}" destId="{9CC9318C-6299-44A2-8016-345C333808A9}" srcOrd="1" destOrd="0" presId="urn:microsoft.com/office/officeart/2008/layout/AlternatingHexagons"/>
    <dgm:cxn modelId="{B026DFB3-1F93-A64C-A5ED-61C4E7EE66F9}" type="presParOf" srcId="{9D39EDA5-6E86-48B2-BB53-F5EBD5F39DB1}" destId="{527824AB-EB4B-40A2-84F2-581D136C27B5}" srcOrd="2" destOrd="0" presId="urn:microsoft.com/office/officeart/2008/layout/AlternatingHexagons"/>
    <dgm:cxn modelId="{E78AAFC3-7102-C64C-8F9F-CAA7E2E181B7}" type="presParOf" srcId="{527824AB-EB4B-40A2-84F2-581D136C27B5}" destId="{7791D073-563F-4528-A0D7-DC9D5501DA8E}" srcOrd="0" destOrd="0" presId="urn:microsoft.com/office/officeart/2008/layout/AlternatingHexagons"/>
    <dgm:cxn modelId="{C0E7B79E-7169-6F42-99F1-28E7DC6735F8}" type="presParOf" srcId="{527824AB-EB4B-40A2-84F2-581D136C27B5}" destId="{2399C72A-2CCF-4ECE-8FE0-25E7F1646843}" srcOrd="1" destOrd="0" presId="urn:microsoft.com/office/officeart/2008/layout/AlternatingHexagons"/>
    <dgm:cxn modelId="{B4B312F4-0ACB-F944-A6FE-F84D862FB6E1}" type="presParOf" srcId="{527824AB-EB4B-40A2-84F2-581D136C27B5}" destId="{6C7E993F-46B6-4E37-9959-75E511C2F82B}" srcOrd="2" destOrd="0" presId="urn:microsoft.com/office/officeart/2008/layout/AlternatingHexagons"/>
    <dgm:cxn modelId="{28AB55C4-AA87-7140-99D9-3C0CF24392F8}" type="presParOf" srcId="{527824AB-EB4B-40A2-84F2-581D136C27B5}" destId="{6ABFA41F-B7D2-45C8-B759-5B249F741959}" srcOrd="3" destOrd="0" presId="urn:microsoft.com/office/officeart/2008/layout/AlternatingHexagons"/>
    <dgm:cxn modelId="{5035C66C-47BD-C541-9859-E0428527F312}" type="presParOf" srcId="{527824AB-EB4B-40A2-84F2-581D136C27B5}" destId="{7D9E6C85-F1BE-46BC-B142-FC8D25E393A8}" srcOrd="4" destOrd="0" presId="urn:microsoft.com/office/officeart/2008/layout/AlternatingHexagons"/>
    <dgm:cxn modelId="{36BF0898-BE0C-6042-B587-6CA6AB3DACA0}" type="presParOf" srcId="{9D39EDA5-6E86-48B2-BB53-F5EBD5F39DB1}" destId="{D7E7A0A2-8075-4A27-8BE0-F564AF03B232}" srcOrd="3" destOrd="0" presId="urn:microsoft.com/office/officeart/2008/layout/AlternatingHexagons"/>
    <dgm:cxn modelId="{9C753809-9188-554B-B898-E1BE3B0410DA}" type="presParOf" srcId="{9D39EDA5-6E86-48B2-BB53-F5EBD5F39DB1}" destId="{ADACAA06-7BFA-4D18-963A-EC39875EC46C}" srcOrd="4" destOrd="0" presId="urn:microsoft.com/office/officeart/2008/layout/AlternatingHexagons"/>
    <dgm:cxn modelId="{C1C1BCF1-FC64-2248-9388-0C1659AF4CEC}" type="presParOf" srcId="{ADACAA06-7BFA-4D18-963A-EC39875EC46C}" destId="{5083273E-C210-4A7E-9B61-25606A7F36B4}" srcOrd="0" destOrd="0" presId="urn:microsoft.com/office/officeart/2008/layout/AlternatingHexagons"/>
    <dgm:cxn modelId="{A5742F03-FF88-5E4D-9067-152147BA5A0E}" type="presParOf" srcId="{ADACAA06-7BFA-4D18-963A-EC39875EC46C}" destId="{83C34123-8A77-45EA-BB8B-61CAC358D5F8}" srcOrd="1" destOrd="0" presId="urn:microsoft.com/office/officeart/2008/layout/AlternatingHexagons"/>
    <dgm:cxn modelId="{03B05E36-D78E-6D4A-93CD-B65C74C3FE06}" type="presParOf" srcId="{ADACAA06-7BFA-4D18-963A-EC39875EC46C}" destId="{64199F99-5AD6-41BE-9CA8-9B59FED67356}" srcOrd="2" destOrd="0" presId="urn:microsoft.com/office/officeart/2008/layout/AlternatingHexagons"/>
    <dgm:cxn modelId="{592917E6-26C4-6045-A959-BB829391EEC1}" type="presParOf" srcId="{ADACAA06-7BFA-4D18-963A-EC39875EC46C}" destId="{4B5E17A6-0B2D-4C6F-97AE-6FD68DB24D15}" srcOrd="3" destOrd="0" presId="urn:microsoft.com/office/officeart/2008/layout/AlternatingHexagons"/>
    <dgm:cxn modelId="{4E6297DC-63E6-B048-99C9-8FCD4AE55EF8}" type="presParOf" srcId="{ADACAA06-7BFA-4D18-963A-EC39875EC46C}" destId="{710F490A-D7D1-4FC8-B527-83F8CAE6696F}"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5BAAF1-40CA-461D-BC86-AF6A75FA9CAC}">
      <dsp:nvSpPr>
        <dsp:cNvPr id="0" name=""/>
        <dsp:cNvSpPr/>
      </dsp:nvSpPr>
      <dsp:spPr>
        <a:xfrm rot="5400000">
          <a:off x="2560812" y="407011"/>
          <a:ext cx="1681868" cy="1463225"/>
        </a:xfrm>
        <a:prstGeom prst="hexagon">
          <a:avLst>
            <a:gd name="adj" fmla="val 2500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Percy Mononga 2439691 </a:t>
          </a:r>
          <a:endParaRPr lang="en-US" sz="1600" kern="1200" dirty="0"/>
        </a:p>
      </dsp:txBody>
      <dsp:txXfrm rot="-5400000">
        <a:off x="2898152" y="559781"/>
        <a:ext cx="1007187" cy="1157686"/>
      </dsp:txXfrm>
    </dsp:sp>
    <dsp:sp modelId="{910B7FD7-FEA1-4B74-BD62-D4536784C648}">
      <dsp:nvSpPr>
        <dsp:cNvPr id="0" name=""/>
        <dsp:cNvSpPr/>
      </dsp:nvSpPr>
      <dsp:spPr>
        <a:xfrm>
          <a:off x="4177760" y="634063"/>
          <a:ext cx="1876964" cy="1009120"/>
        </a:xfrm>
        <a:prstGeom prst="rect">
          <a:avLst/>
        </a:prstGeom>
        <a:noFill/>
        <a:ln>
          <a:noFill/>
        </a:ln>
        <a:effectLst/>
      </dsp:spPr>
      <dsp:style>
        <a:lnRef idx="0">
          <a:scrgbClr r="0" g="0" b="0"/>
        </a:lnRef>
        <a:fillRef idx="0">
          <a:scrgbClr r="0" g="0" b="0"/>
        </a:fillRef>
        <a:effectRef idx="0">
          <a:scrgbClr r="0" g="0" b="0"/>
        </a:effectRef>
        <a:fontRef idx="minor"/>
      </dsp:style>
    </dsp:sp>
    <dsp:sp modelId="{6CB5A59F-58D7-4E6F-9669-CBE1450CC4A6}">
      <dsp:nvSpPr>
        <dsp:cNvPr id="0" name=""/>
        <dsp:cNvSpPr/>
      </dsp:nvSpPr>
      <dsp:spPr>
        <a:xfrm rot="5400000">
          <a:off x="980529" y="407011"/>
          <a:ext cx="1681868" cy="1463225"/>
        </a:xfrm>
        <a:prstGeom prst="hexagon">
          <a:avLst>
            <a:gd name="adj" fmla="val 2500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1317869" y="559781"/>
        <a:ext cx="1007187" cy="1157686"/>
      </dsp:txXfrm>
    </dsp:sp>
    <dsp:sp modelId="{7791D073-563F-4528-A0D7-DC9D5501DA8E}">
      <dsp:nvSpPr>
        <dsp:cNvPr id="0" name=""/>
        <dsp:cNvSpPr/>
      </dsp:nvSpPr>
      <dsp:spPr>
        <a:xfrm rot="5400000">
          <a:off x="1767643" y="1834580"/>
          <a:ext cx="1681868" cy="1463225"/>
        </a:xfrm>
        <a:prstGeom prst="hexagon">
          <a:avLst>
            <a:gd name="adj" fmla="val 2500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Valentin </a:t>
          </a:r>
          <a:r>
            <a:rPr lang="en-US" sz="1600" kern="1200" dirty="0" err="1"/>
            <a:t>Atanosov</a:t>
          </a:r>
          <a:r>
            <a:rPr lang="en-US" sz="1600" kern="1200" dirty="0"/>
            <a:t> 2441144</a:t>
          </a:r>
        </a:p>
      </dsp:txBody>
      <dsp:txXfrm rot="-5400000">
        <a:off x="2104983" y="1987350"/>
        <a:ext cx="1007187" cy="1157686"/>
      </dsp:txXfrm>
    </dsp:sp>
    <dsp:sp modelId="{2399C72A-2CCF-4ECE-8FE0-25E7F1646843}">
      <dsp:nvSpPr>
        <dsp:cNvPr id="0" name=""/>
        <dsp:cNvSpPr/>
      </dsp:nvSpPr>
      <dsp:spPr>
        <a:xfrm>
          <a:off x="0" y="2061633"/>
          <a:ext cx="1816417" cy="1009120"/>
        </a:xfrm>
        <a:prstGeom prst="rect">
          <a:avLst/>
        </a:prstGeom>
        <a:noFill/>
        <a:ln>
          <a:noFill/>
        </a:ln>
        <a:effectLst/>
      </dsp:spPr>
      <dsp:style>
        <a:lnRef idx="0">
          <a:scrgbClr r="0" g="0" b="0"/>
        </a:lnRef>
        <a:fillRef idx="0">
          <a:scrgbClr r="0" g="0" b="0"/>
        </a:fillRef>
        <a:effectRef idx="0">
          <a:scrgbClr r="0" g="0" b="0"/>
        </a:effectRef>
        <a:fontRef idx="minor"/>
      </dsp:style>
    </dsp:sp>
    <dsp:sp modelId="{7D9E6C85-F1BE-46BC-B142-FC8D25E393A8}">
      <dsp:nvSpPr>
        <dsp:cNvPr id="0" name=""/>
        <dsp:cNvSpPr/>
      </dsp:nvSpPr>
      <dsp:spPr>
        <a:xfrm rot="5400000">
          <a:off x="3347926" y="1834580"/>
          <a:ext cx="1681868" cy="1463225"/>
        </a:xfrm>
        <a:prstGeom prst="hexagon">
          <a:avLst>
            <a:gd name="adj" fmla="val 2500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kern="1200" dirty="0"/>
            <a:t>Daniella </a:t>
          </a:r>
          <a:r>
            <a:rPr lang="en-GB" sz="1800" kern="1200" dirty="0" err="1"/>
            <a:t>Iluga</a:t>
          </a:r>
          <a:r>
            <a:rPr lang="en-GB" sz="1800" kern="1200" dirty="0"/>
            <a:t> </a:t>
          </a:r>
          <a:r>
            <a:rPr lang="en-GB" sz="1800" kern="1200"/>
            <a:t>Dada Mbonga 2442967</a:t>
          </a:r>
        </a:p>
      </dsp:txBody>
      <dsp:txXfrm rot="-5400000">
        <a:off x="3685266" y="1987350"/>
        <a:ext cx="1007187" cy="1157686"/>
      </dsp:txXfrm>
    </dsp:sp>
    <dsp:sp modelId="{5083273E-C210-4A7E-9B61-25606A7F36B4}">
      <dsp:nvSpPr>
        <dsp:cNvPr id="0" name=""/>
        <dsp:cNvSpPr/>
      </dsp:nvSpPr>
      <dsp:spPr>
        <a:xfrm rot="5400000">
          <a:off x="2560812" y="3262150"/>
          <a:ext cx="1681868" cy="1463225"/>
        </a:xfrm>
        <a:prstGeom prst="hexagon">
          <a:avLst>
            <a:gd name="adj" fmla="val 2500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Sorin-Alexandru </a:t>
          </a:r>
          <a:r>
            <a:rPr lang="en-US" sz="1600" kern="1200" dirty="0" err="1"/>
            <a:t>Bogatu</a:t>
          </a:r>
          <a:r>
            <a:rPr lang="en-US" sz="1600" kern="1200" dirty="0"/>
            <a:t> 2442636</a:t>
          </a:r>
        </a:p>
      </dsp:txBody>
      <dsp:txXfrm rot="-5400000">
        <a:off x="2898152" y="3414920"/>
        <a:ext cx="1007187" cy="1157686"/>
      </dsp:txXfrm>
    </dsp:sp>
    <dsp:sp modelId="{83C34123-8A77-45EA-BB8B-61CAC358D5F8}">
      <dsp:nvSpPr>
        <dsp:cNvPr id="0" name=""/>
        <dsp:cNvSpPr/>
      </dsp:nvSpPr>
      <dsp:spPr>
        <a:xfrm>
          <a:off x="4177760" y="3489202"/>
          <a:ext cx="1876964" cy="1009120"/>
        </a:xfrm>
        <a:prstGeom prst="rect">
          <a:avLst/>
        </a:prstGeom>
        <a:noFill/>
        <a:ln>
          <a:noFill/>
        </a:ln>
        <a:effectLst/>
      </dsp:spPr>
      <dsp:style>
        <a:lnRef idx="0">
          <a:scrgbClr r="0" g="0" b="0"/>
        </a:lnRef>
        <a:fillRef idx="0">
          <a:scrgbClr r="0" g="0" b="0"/>
        </a:fillRef>
        <a:effectRef idx="0">
          <a:scrgbClr r="0" g="0" b="0"/>
        </a:effectRef>
        <a:fontRef idx="minor"/>
      </dsp:style>
    </dsp:sp>
    <dsp:sp modelId="{710F490A-D7D1-4FC8-B527-83F8CAE6696F}">
      <dsp:nvSpPr>
        <dsp:cNvPr id="0" name=""/>
        <dsp:cNvSpPr/>
      </dsp:nvSpPr>
      <dsp:spPr>
        <a:xfrm rot="5400000">
          <a:off x="980529" y="3262150"/>
          <a:ext cx="1681868" cy="1463225"/>
        </a:xfrm>
        <a:prstGeom prst="hexagon">
          <a:avLst>
            <a:gd name="adj" fmla="val 2500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1317869" y="3414920"/>
        <a:ext cx="1007187" cy="1157686"/>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37E943-AD68-8C47-9D96-EE80BBC7507A}" type="datetimeFigureOut">
              <a:rPr lang="en-US" smtClean="0"/>
              <a:t>7/13/2025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1E249A-2B7E-5440-AD54-36FD3B0157A4}" type="slidenum">
              <a:rPr lang="en-US" smtClean="0"/>
              <a:t>‹#›</a:t>
            </a:fld>
            <a:endParaRPr lang="en-US" dirty="0"/>
          </a:p>
        </p:txBody>
      </p:sp>
    </p:spTree>
    <p:extLst>
      <p:ext uri="{BB962C8B-B14F-4D97-AF65-F5344CB8AC3E}">
        <p14:creationId xmlns:p14="http://schemas.microsoft.com/office/powerpoint/2010/main" val="26658232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F1E249A-2B7E-5440-AD54-36FD3B0157A4}" type="slidenum">
              <a:rPr lang="en-US" smtClean="0"/>
              <a:t>2</a:t>
            </a:fld>
            <a:endParaRPr lang="en-US" dirty="0"/>
          </a:p>
        </p:txBody>
      </p:sp>
    </p:spTree>
    <p:extLst>
      <p:ext uri="{BB962C8B-B14F-4D97-AF65-F5344CB8AC3E}">
        <p14:creationId xmlns:p14="http://schemas.microsoft.com/office/powerpoint/2010/main" val="40747447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72345051-2045-45DA-935E-2E3CA1A69ADC}" type="datetimeFigureOut">
              <a:rPr lang="en-US" smtClean="0"/>
              <a:t>7/13/2025</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7CD31F4-64FA-4BA0-9498-67783267A8C8}" type="slidenum">
              <a:rPr lang="en-US" smtClean="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81147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7/13/2025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6562375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GB"/>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7/13/2025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2576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2345051-2045-45DA-935E-2E3CA1A69ADC}" type="datetimeFigureOut">
              <a:rPr lang="en-US" smtClean="0"/>
              <a:t>7/13/2025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9176026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2345051-2045-45DA-935E-2E3CA1A69ADC}" type="datetimeFigureOut">
              <a:rPr lang="en-US" smtClean="0"/>
              <a:t>7/13/2025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5601283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2345051-2045-45DA-935E-2E3CA1A69ADC}" type="datetimeFigureOut">
              <a:rPr lang="en-US" smtClean="0"/>
              <a:t>7/13/2025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976258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345051-2045-45DA-935E-2E3CA1A69ADC}" type="datetimeFigureOut">
              <a:rPr lang="en-US" smtClean="0"/>
              <a:t>7/13/2025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881485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7/13/2025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821386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7/13/2025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7268141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7/13/2025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114859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7/13/2025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4216796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72345051-2045-45DA-935E-2E3CA1A69ADC}" type="datetimeFigureOut">
              <a:rPr lang="en-US" smtClean="0"/>
              <a:t>7/13/2025</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953305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v.uk/" TargetMode="External"/><Relationship Id="rId2" Type="http://schemas.openxmlformats.org/officeDocument/2006/relationships/hyperlink" Target="https://www.cqc.org.uk/" TargetMode="External"/><Relationship Id="rId1" Type="http://schemas.openxmlformats.org/officeDocument/2006/relationships/slideLayout" Target="../slideLayouts/slideLayout2.xml"/><Relationship Id="rId5" Type="http://schemas.openxmlformats.org/officeDocument/2006/relationships/hyperlink" Target="https://www.skillsforcare.org.uk/" TargetMode="External"/><Relationship Id="rId4" Type="http://schemas.openxmlformats.org/officeDocument/2006/relationships/hyperlink" Target="https://www.microsof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63FED537-3AF1-4C36-9904-77B6A54D27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p:cNvSpPr>
            <a:spLocks noGrp="1"/>
          </p:cNvSpPr>
          <p:nvPr>
            <p:ph type="ctrTitle"/>
          </p:nvPr>
        </p:nvSpPr>
        <p:spPr>
          <a:xfrm>
            <a:off x="1112520" y="4448373"/>
            <a:ext cx="9966960" cy="2237772"/>
          </a:xfrm>
        </p:spPr>
        <p:txBody>
          <a:bodyPr>
            <a:normAutofit fontScale="90000"/>
          </a:bodyPr>
          <a:lstStyle/>
          <a:p>
            <a:r>
              <a:rPr lang="en-GB" sz="2700" dirty="0">
                <a:solidFill>
                  <a:schemeClr val="bg1">
                    <a:lumMod val="95000"/>
                  </a:schemeClr>
                </a:solidFill>
                <a:highlight>
                  <a:srgbClr val="808000"/>
                </a:highlight>
              </a:rPr>
              <a:t>Digital Skills and Research Methods</a:t>
            </a:r>
            <a:br>
              <a:rPr lang="en-GB" sz="2700" dirty="0">
                <a:solidFill>
                  <a:schemeClr val="bg1">
                    <a:lumMod val="95000"/>
                  </a:schemeClr>
                </a:solidFill>
                <a:highlight>
                  <a:srgbClr val="808000"/>
                </a:highlight>
              </a:rPr>
            </a:br>
            <a:br>
              <a:rPr lang="en-GB" sz="2700" dirty="0">
                <a:solidFill>
                  <a:schemeClr val="bg1">
                    <a:lumMod val="95000"/>
                  </a:schemeClr>
                </a:solidFill>
                <a:highlight>
                  <a:srgbClr val="808000"/>
                </a:highlight>
              </a:rPr>
            </a:br>
            <a:r>
              <a:rPr lang="en-GB" sz="2700" dirty="0">
                <a:solidFill>
                  <a:schemeClr val="bg1">
                    <a:lumMod val="95000"/>
                  </a:schemeClr>
                </a:solidFill>
                <a:highlight>
                  <a:srgbClr val="808000"/>
                </a:highlight>
              </a:rPr>
              <a:t>Title</a:t>
            </a:r>
            <a:br>
              <a:rPr lang="en-GB" sz="2700" dirty="0">
                <a:solidFill>
                  <a:schemeClr val="bg1">
                    <a:lumMod val="95000"/>
                  </a:schemeClr>
                </a:solidFill>
                <a:highlight>
                  <a:srgbClr val="808000"/>
                </a:highlight>
              </a:rPr>
            </a:br>
            <a:br>
              <a:rPr lang="en-GB" sz="2700" dirty="0">
                <a:solidFill>
                  <a:schemeClr val="bg1">
                    <a:lumMod val="95000"/>
                  </a:schemeClr>
                </a:solidFill>
                <a:highlight>
                  <a:srgbClr val="808000"/>
                </a:highlight>
              </a:rPr>
            </a:br>
            <a:r>
              <a:rPr lang="en-GB" sz="2000" dirty="0">
                <a:solidFill>
                  <a:schemeClr val="bg1">
                    <a:lumMod val="95000"/>
                  </a:schemeClr>
                </a:solidFill>
                <a:highlight>
                  <a:srgbClr val="808000"/>
                </a:highlight>
              </a:rPr>
              <a:t>Evaluating the Role of Technology and Digital Tools in Enhancing Efficiency within the Health and Social Care Sector: Focus on Care Homes</a:t>
            </a:r>
            <a:br>
              <a:rPr lang="en-GB" sz="3200" dirty="0">
                <a:solidFill>
                  <a:schemeClr val="bg1">
                    <a:lumMod val="95000"/>
                  </a:schemeClr>
                </a:solidFill>
                <a:highlight>
                  <a:srgbClr val="808000"/>
                </a:highlight>
              </a:rPr>
            </a:br>
            <a:br>
              <a:rPr lang="en-GB" sz="3100" dirty="0">
                <a:solidFill>
                  <a:schemeClr val="bg1">
                    <a:lumMod val="95000"/>
                  </a:schemeClr>
                </a:solidFill>
                <a:highlight>
                  <a:srgbClr val="808000"/>
                </a:highlight>
              </a:rPr>
            </a:br>
            <a:endParaRPr lang="en-GB" sz="3100" dirty="0">
              <a:solidFill>
                <a:schemeClr val="bg1">
                  <a:lumMod val="95000"/>
                </a:schemeClr>
              </a:solidFill>
              <a:highlight>
                <a:srgbClr val="808000"/>
              </a:highlight>
            </a:endParaRPr>
          </a:p>
        </p:txBody>
      </p:sp>
      <p:pic>
        <p:nvPicPr>
          <p:cNvPr id="4" name="Picture 3" descr="Wavy 3D art">
            <a:extLst>
              <a:ext uri="{FF2B5EF4-FFF2-40B4-BE49-F238E27FC236}">
                <a16:creationId xmlns:a16="http://schemas.microsoft.com/office/drawing/2014/main" id="{85EC9BE3-680E-C375-6D20-A33EC8E06196}"/>
              </a:ext>
            </a:extLst>
          </p:cNvPr>
          <p:cNvPicPr>
            <a:picLocks noChangeAspect="1"/>
          </p:cNvPicPr>
          <p:nvPr/>
        </p:nvPicPr>
        <p:blipFill>
          <a:blip r:embed="rId2"/>
          <a:srcRect t="27433" r="1" b="31069"/>
          <a:stretch>
            <a:fillRect/>
          </a:stretch>
        </p:blipFill>
        <p:spPr>
          <a:xfrm>
            <a:off x="222439" y="237085"/>
            <a:ext cx="11747122" cy="3718830"/>
          </a:xfrm>
          <a:prstGeom prst="rect">
            <a:avLst/>
          </a:prstGeom>
        </p:spPr>
      </p:pic>
      <p:sp>
        <p:nvSpPr>
          <p:cNvPr id="5" name="TextBox 4">
            <a:extLst>
              <a:ext uri="{FF2B5EF4-FFF2-40B4-BE49-F238E27FC236}">
                <a16:creationId xmlns:a16="http://schemas.microsoft.com/office/drawing/2014/main" id="{A0CD9583-F1C0-A659-8EE0-CF201AF54643}"/>
              </a:ext>
            </a:extLst>
          </p:cNvPr>
          <p:cNvSpPr txBox="1"/>
          <p:nvPr/>
        </p:nvSpPr>
        <p:spPr>
          <a:xfrm>
            <a:off x="5277223" y="2516094"/>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94660219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4B54C89A-2D0B-4062-BF97-CA51B69D7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079"/>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3" name="Rectangle 42">
            <a:extLst>
              <a:ext uri="{FF2B5EF4-FFF2-40B4-BE49-F238E27FC236}">
                <a16:creationId xmlns:a16="http://schemas.microsoft.com/office/drawing/2014/main" id="{4091C99A-98BE-457D-87BD-7B9B6EDDC1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34761"/>
            <a:ext cx="11724640" cy="637793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5" name="Rectangle 44">
            <a:extLst>
              <a:ext uri="{FF2B5EF4-FFF2-40B4-BE49-F238E27FC236}">
                <a16:creationId xmlns:a16="http://schemas.microsoft.com/office/drawing/2014/main" id="{960A769C-8991-4FDE-89A0-A218E5BF67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9642" y="0"/>
            <a:ext cx="462235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title"/>
          </p:nvPr>
        </p:nvSpPr>
        <p:spPr>
          <a:xfrm>
            <a:off x="7989455" y="609599"/>
            <a:ext cx="3574471" cy="5403273"/>
          </a:xfrm>
        </p:spPr>
        <p:txBody>
          <a:bodyPr>
            <a:normAutofit/>
          </a:bodyPr>
          <a:lstStyle/>
          <a:p>
            <a:r>
              <a:rPr lang="en-GB" sz="4700">
                <a:solidFill>
                  <a:srgbClr val="FFFFFF"/>
                </a:solidFill>
              </a:rPr>
              <a:t>Presentation Group</a:t>
            </a:r>
          </a:p>
        </p:txBody>
      </p:sp>
      <p:sp>
        <p:nvSpPr>
          <p:cNvPr id="47" name="Rectangle 46">
            <a:extLst>
              <a:ext uri="{FF2B5EF4-FFF2-40B4-BE49-F238E27FC236}">
                <a16:creationId xmlns:a16="http://schemas.microsoft.com/office/drawing/2014/main" id="{855CA58E-F8D8-4DF3-B813-C2585E0AB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8" name="Content Placeholder 5">
            <a:extLst>
              <a:ext uri="{FF2B5EF4-FFF2-40B4-BE49-F238E27FC236}">
                <a16:creationId xmlns:a16="http://schemas.microsoft.com/office/drawing/2014/main" id="{91883F8A-FA9D-7F2F-3637-90E8E1FBE452}"/>
              </a:ext>
            </a:extLst>
          </p:cNvPr>
          <p:cNvGraphicFramePr>
            <a:graphicFrameLocks noGrp="1"/>
          </p:cNvGraphicFramePr>
          <p:nvPr>
            <p:ph idx="1"/>
            <p:extLst>
              <p:ext uri="{D42A27DB-BD31-4B8C-83A1-F6EECF244321}">
                <p14:modId xmlns:p14="http://schemas.microsoft.com/office/powerpoint/2010/main" val="1480363197"/>
              </p:ext>
            </p:extLst>
          </p:nvPr>
        </p:nvGraphicFramePr>
        <p:xfrm>
          <a:off x="862013" y="881063"/>
          <a:ext cx="6054725" cy="51323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28268891"/>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578A52D-2496-4956-A9A4-EA5C38B2F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0" name="Rectangle 9">
            <a:extLst>
              <a:ext uri="{FF2B5EF4-FFF2-40B4-BE49-F238E27FC236}">
                <a16:creationId xmlns:a16="http://schemas.microsoft.com/office/drawing/2014/main" id="{9809C8E2-EF9B-4E0B-A17E-836DE0508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8533" cy="1886373"/>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a:extLst>
              <a:ext uri="{FF2B5EF4-FFF2-40B4-BE49-F238E27FC236}">
                <a16:creationId xmlns:a16="http://schemas.microsoft.com/office/drawing/2014/main" id="{B73087E2-6849-4511-4986-2A1E0FD9CBEC}"/>
              </a:ext>
            </a:extLst>
          </p:cNvPr>
          <p:cNvSpPr>
            <a:spLocks noGrp="1"/>
          </p:cNvSpPr>
          <p:nvPr>
            <p:ph type="title"/>
          </p:nvPr>
        </p:nvSpPr>
        <p:spPr>
          <a:xfrm>
            <a:off x="1143000" y="609600"/>
            <a:ext cx="9875520" cy="1356360"/>
          </a:xfrm>
        </p:spPr>
        <p:txBody>
          <a:bodyPr>
            <a:normAutofit/>
          </a:bodyPr>
          <a:lstStyle/>
          <a:p>
            <a:pPr algn="ctr"/>
            <a:r>
              <a:rPr lang="en-US" sz="3200" dirty="0">
                <a:solidFill>
                  <a:srgbClr val="FFFFFF"/>
                </a:solidFill>
                <a:latin typeface="Arial" panose="020B0604020202020204" pitchFamily="34" charset="0"/>
                <a:cs typeface="Arial" panose="020B0604020202020204" pitchFamily="34" charset="0"/>
              </a:rPr>
              <a:t>Introduction</a:t>
            </a:r>
          </a:p>
        </p:txBody>
      </p:sp>
      <p:sp useBgFill="1">
        <p:nvSpPr>
          <p:cNvPr id="12" name="Rectangle 11">
            <a:extLst>
              <a:ext uri="{FF2B5EF4-FFF2-40B4-BE49-F238E27FC236}">
                <a16:creationId xmlns:a16="http://schemas.microsoft.com/office/drawing/2014/main" id="{61EB557E-621E-4254-B750-85274C5F4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29841"/>
            <a:ext cx="12192000" cy="432815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DCF1537-FFC2-33F7-1AE1-F54F683E6845}"/>
              </a:ext>
            </a:extLst>
          </p:cNvPr>
          <p:cNvSpPr>
            <a:spLocks noGrp="1"/>
          </p:cNvSpPr>
          <p:nvPr>
            <p:ph idx="1"/>
          </p:nvPr>
        </p:nvSpPr>
        <p:spPr>
          <a:xfrm>
            <a:off x="1032753" y="2673773"/>
            <a:ext cx="9872871" cy="4040293"/>
          </a:xfrm>
        </p:spPr>
        <p:txBody>
          <a:bodyPr vert="horz" lIns="91440" tIns="45720" rIns="91440" bIns="45720" rtlCol="0">
            <a:normAutofit/>
          </a:bodyPr>
          <a:lstStyle/>
          <a:p>
            <a:pPr marL="45720" indent="0" algn="ctr">
              <a:buNone/>
            </a:pPr>
            <a:r>
              <a:rPr lang="en-GB" sz="2400" dirty="0">
                <a:solidFill>
                  <a:schemeClr val="tx1"/>
                </a:solidFill>
                <a:latin typeface="Arial" panose="020B0604020202020204" pitchFamily="34" charset="0"/>
                <a:cs typeface="Arial" panose="020B0604020202020204" pitchFamily="34" charset="0"/>
              </a:rPr>
              <a:t>The growing integration of digital technologies in health and social care has had a notable impact on service delivery and operational effectiveness. Nowhere is this more visible than in care home settings, where the use of digital tools-ranging from basic word processing software to secure communication platforms and digital record systems, has transformed daily work routines. </a:t>
            </a:r>
          </a:p>
          <a:p>
            <a:pPr marL="45720" indent="0" algn="ctr">
              <a:buNone/>
            </a:pPr>
            <a:r>
              <a:rPr lang="en-GB" sz="2400" dirty="0">
                <a:solidFill>
                  <a:schemeClr val="tx1"/>
                </a:solidFill>
                <a:latin typeface="Arial" panose="020B0604020202020204" pitchFamily="34" charset="0"/>
                <a:cs typeface="Arial" panose="020B0604020202020204" pitchFamily="34" charset="0"/>
              </a:rPr>
              <a:t>This presentation explores how key digital applications such as Microsoft Word and Outlook, as well as broader digital literacy and safety practices, contribute to greater efficiency and quality within care home environments.</a:t>
            </a:r>
          </a:p>
          <a:p>
            <a:endParaRPr lang="en-US" dirty="0">
              <a:solidFill>
                <a:schemeClr val="tx1"/>
              </a:solidFill>
            </a:endParaRPr>
          </a:p>
        </p:txBody>
      </p:sp>
    </p:spTree>
    <p:extLst>
      <p:ext uri="{BB962C8B-B14F-4D97-AF65-F5344CB8AC3E}">
        <p14:creationId xmlns:p14="http://schemas.microsoft.com/office/powerpoint/2010/main" val="2827727247"/>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578A52D-2496-4956-A9A4-EA5C38B2F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0" name="Rectangle 9">
            <a:extLst>
              <a:ext uri="{FF2B5EF4-FFF2-40B4-BE49-F238E27FC236}">
                <a16:creationId xmlns:a16="http://schemas.microsoft.com/office/drawing/2014/main" id="{9809C8E2-EF9B-4E0B-A17E-836DE0508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8533" cy="1886373"/>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a:extLst>
              <a:ext uri="{FF2B5EF4-FFF2-40B4-BE49-F238E27FC236}">
                <a16:creationId xmlns:a16="http://schemas.microsoft.com/office/drawing/2014/main" id="{184F6ECE-5ECC-8B8E-7D2A-CBFF33F2E9AC}"/>
              </a:ext>
            </a:extLst>
          </p:cNvPr>
          <p:cNvSpPr>
            <a:spLocks noGrp="1"/>
          </p:cNvSpPr>
          <p:nvPr>
            <p:ph type="title"/>
          </p:nvPr>
        </p:nvSpPr>
        <p:spPr>
          <a:xfrm>
            <a:off x="1143000" y="609600"/>
            <a:ext cx="9875520" cy="894735"/>
          </a:xfrm>
        </p:spPr>
        <p:txBody>
          <a:bodyPr>
            <a:normAutofit/>
          </a:bodyPr>
          <a:lstStyle/>
          <a:p>
            <a:r>
              <a:rPr lang="en-GB" sz="3200" dirty="0">
                <a:solidFill>
                  <a:schemeClr val="bg1"/>
                </a:solidFill>
                <a:latin typeface="Arial" panose="020B0604020202020204" pitchFamily="34" charset="0"/>
                <a:cs typeface="Arial" panose="020B0604020202020204" pitchFamily="34" charset="0"/>
              </a:rPr>
              <a:t> Microsoft Word: Practical Use and Impact</a:t>
            </a:r>
            <a:endParaRPr lang="en-US" sz="3200" dirty="0">
              <a:solidFill>
                <a:schemeClr val="bg1"/>
              </a:solidFill>
              <a:latin typeface="Arial" panose="020B0604020202020204" pitchFamily="34" charset="0"/>
              <a:cs typeface="Arial" panose="020B0604020202020204" pitchFamily="34" charset="0"/>
            </a:endParaRPr>
          </a:p>
        </p:txBody>
      </p:sp>
      <p:sp useBgFill="1">
        <p:nvSpPr>
          <p:cNvPr id="12" name="Rectangle 11">
            <a:extLst>
              <a:ext uri="{FF2B5EF4-FFF2-40B4-BE49-F238E27FC236}">
                <a16:creationId xmlns:a16="http://schemas.microsoft.com/office/drawing/2014/main" id="{61EB557E-621E-4254-B750-85274C5F4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29841"/>
            <a:ext cx="12192000" cy="432815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6532CC2-5C3A-8531-9F85-435FD51199F8}"/>
              </a:ext>
            </a:extLst>
          </p:cNvPr>
          <p:cNvSpPr>
            <a:spLocks noGrp="1"/>
          </p:cNvSpPr>
          <p:nvPr>
            <p:ph idx="1"/>
          </p:nvPr>
        </p:nvSpPr>
        <p:spPr>
          <a:xfrm>
            <a:off x="45396" y="2652409"/>
            <a:ext cx="12003932" cy="4205590"/>
          </a:xfrm>
        </p:spPr>
        <p:txBody>
          <a:bodyPr vert="horz" lIns="91440" tIns="45720" rIns="91440" bIns="45720" rtlCol="0">
            <a:normAutofit/>
          </a:bodyPr>
          <a:lstStyle/>
          <a:p>
            <a:r>
              <a:rPr lang="en-GB" sz="2000" dirty="0">
                <a:solidFill>
                  <a:schemeClr val="tx1"/>
                </a:solidFill>
              </a:rPr>
              <a:t>Microsoft Word remains a fundamental tool for documentation across many professional settings, including care homes. It is frequently used to prepare individualised care plans, incident reports, medication records, and internal policies.</a:t>
            </a:r>
          </a:p>
          <a:p>
            <a:r>
              <a:rPr lang="en-GB" sz="2000" dirty="0">
                <a:solidFill>
                  <a:schemeClr val="tx1"/>
                </a:solidFill>
              </a:rPr>
              <a:t>One of the main benefits of Word lies in its ease of formatting and customisation. Templates and styles make it easier for staff to create consistent and professional documents. Moreover, Word allows for quick editing and updating, which is crucial when residents’ needs or care standards change (NHS Digital, 2022). Accessibility features, such as text-to-speech tools or simplified layouts, also support staff with varying digital skill levels (Microsoft, 2023).</a:t>
            </a:r>
          </a:p>
          <a:p>
            <a:r>
              <a:rPr lang="en-GB" sz="2000" dirty="0">
                <a:solidFill>
                  <a:schemeClr val="tx1"/>
                </a:solidFill>
              </a:rPr>
              <a:t>Nonetheless, challenges exist. For care workers unfamiliar with digital platforms, using Word can initially be time-consuming. In addition, its limited compatibility with mobile devices makes it less practical on the care floor, where mobility and quick access are essential. However, these issues can often be overcome through basic digital training and institutional support.</a:t>
            </a:r>
          </a:p>
          <a:p>
            <a:pPr marL="45720" indent="0">
              <a:buNone/>
            </a:pPr>
            <a:endParaRPr lang="en-US" sz="1400" dirty="0">
              <a:solidFill>
                <a:schemeClr val="tx1"/>
              </a:solidFill>
            </a:endParaRPr>
          </a:p>
        </p:txBody>
      </p:sp>
    </p:spTree>
    <p:extLst>
      <p:ext uri="{BB962C8B-B14F-4D97-AF65-F5344CB8AC3E}">
        <p14:creationId xmlns:p14="http://schemas.microsoft.com/office/powerpoint/2010/main" val="329845889"/>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578A52D-2496-4956-A9A4-EA5C38B2F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0" name="Rectangle 9">
            <a:extLst>
              <a:ext uri="{FF2B5EF4-FFF2-40B4-BE49-F238E27FC236}">
                <a16:creationId xmlns:a16="http://schemas.microsoft.com/office/drawing/2014/main" id="{9809C8E2-EF9B-4E0B-A17E-836DE0508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8533" cy="1886373"/>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a:extLst>
              <a:ext uri="{FF2B5EF4-FFF2-40B4-BE49-F238E27FC236}">
                <a16:creationId xmlns:a16="http://schemas.microsoft.com/office/drawing/2014/main" id="{70B591DA-CFDE-A4C9-3F06-D377D61A9D34}"/>
              </a:ext>
            </a:extLst>
          </p:cNvPr>
          <p:cNvSpPr>
            <a:spLocks noGrp="1"/>
          </p:cNvSpPr>
          <p:nvPr>
            <p:ph type="title"/>
          </p:nvPr>
        </p:nvSpPr>
        <p:spPr>
          <a:xfrm>
            <a:off x="1143000" y="609600"/>
            <a:ext cx="9875520" cy="1356360"/>
          </a:xfrm>
        </p:spPr>
        <p:txBody>
          <a:bodyPr>
            <a:normAutofit/>
          </a:bodyPr>
          <a:lstStyle/>
          <a:p>
            <a:r>
              <a:rPr lang="en-GB" sz="2800" dirty="0">
                <a:solidFill>
                  <a:schemeClr val="bg1"/>
                </a:solidFill>
              </a:rPr>
              <a:t>Outlook as a Communication and Collaboration Tool</a:t>
            </a:r>
            <a:endParaRPr lang="en-US" sz="2800" dirty="0">
              <a:solidFill>
                <a:schemeClr val="bg1"/>
              </a:solidFill>
            </a:endParaRPr>
          </a:p>
        </p:txBody>
      </p:sp>
      <p:sp useBgFill="1">
        <p:nvSpPr>
          <p:cNvPr id="12" name="Rectangle 11">
            <a:extLst>
              <a:ext uri="{FF2B5EF4-FFF2-40B4-BE49-F238E27FC236}">
                <a16:creationId xmlns:a16="http://schemas.microsoft.com/office/drawing/2014/main" id="{61EB557E-621E-4254-B750-85274C5F4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29841"/>
            <a:ext cx="12192000" cy="432815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1D39379-97CE-517C-B61E-9781849ECD5F}"/>
              </a:ext>
            </a:extLst>
          </p:cNvPr>
          <p:cNvSpPr>
            <a:spLocks noGrp="1"/>
          </p:cNvSpPr>
          <p:nvPr>
            <p:ph idx="1"/>
          </p:nvPr>
        </p:nvSpPr>
        <p:spPr>
          <a:xfrm>
            <a:off x="64852" y="2924783"/>
            <a:ext cx="12127148" cy="3933215"/>
          </a:xfrm>
        </p:spPr>
        <p:txBody>
          <a:bodyPr vert="horz" lIns="91440" tIns="45720" rIns="91440" bIns="45720" rtlCol="0">
            <a:normAutofit lnSpcReduction="10000"/>
          </a:bodyPr>
          <a:lstStyle/>
          <a:p>
            <a:r>
              <a:rPr lang="en-GB" sz="2000" dirty="0">
                <a:solidFill>
                  <a:schemeClr val="tx1"/>
                </a:solidFill>
                <a:latin typeface="Arial" panose="020B0604020202020204" pitchFamily="34" charset="0"/>
                <a:cs typeface="Arial" panose="020B0604020202020204" pitchFamily="34" charset="0"/>
              </a:rPr>
              <a:t>Effective communication is essential in care settings, particularly when multiple professionals are involved in a resident's wellbeing. Outlook provides an integrated solution, allowing staff to send emails, schedule meetings, and maintain digital calendars.</a:t>
            </a:r>
          </a:p>
          <a:p>
            <a:r>
              <a:rPr lang="en-GB" sz="2000" dirty="0">
                <a:solidFill>
                  <a:schemeClr val="tx1"/>
                </a:solidFill>
                <a:latin typeface="Arial" panose="020B0604020202020204" pitchFamily="34" charset="0"/>
                <a:cs typeface="Arial" panose="020B0604020202020204" pitchFamily="34" charset="0"/>
              </a:rPr>
              <a:t>Using Outlook enables safer and more organised communication. For example, team members can securely share updates or concerns about residents, coordinate rotas, and liaise with family members or external health professionals (Gov. </a:t>
            </a:r>
            <a:r>
              <a:rPr lang="en-GB" sz="2000" dirty="0" err="1">
                <a:solidFill>
                  <a:schemeClr val="tx1"/>
                </a:solidFill>
                <a:latin typeface="Arial" panose="020B0604020202020204" pitchFamily="34" charset="0"/>
                <a:cs typeface="Arial" panose="020B0604020202020204" pitchFamily="34" charset="0"/>
              </a:rPr>
              <a:t>uk</a:t>
            </a:r>
            <a:r>
              <a:rPr lang="en-GB" sz="2000" dirty="0">
                <a:solidFill>
                  <a:schemeClr val="tx1"/>
                </a:solidFill>
                <a:latin typeface="Arial" panose="020B0604020202020204" pitchFamily="34" charset="0"/>
                <a:cs typeface="Arial" panose="020B0604020202020204" pitchFamily="34" charset="0"/>
              </a:rPr>
              <a:t>, 2023). The ability to access Outlook remotely also supports flexible working arrangements-something that became especially valuable during the COVID-19 pandemic.</a:t>
            </a:r>
          </a:p>
          <a:p>
            <a:r>
              <a:rPr lang="en-GB" sz="2000" dirty="0">
                <a:solidFill>
                  <a:schemeClr val="tx1"/>
                </a:solidFill>
                <a:latin typeface="Arial" panose="020B0604020202020204" pitchFamily="34" charset="0"/>
                <a:cs typeface="Arial" panose="020B0604020202020204" pitchFamily="34" charset="0"/>
              </a:rPr>
              <a:t>Despite these strengths, there are drawbacks. In environments with weak internet connectivity, messages may be delayed, which can affect time-sensitive communication. Furthermore, staff may feel overwhelmed by the volume of emails, particularly when urgent issues are buried under less relevant content. In such cases, additional tools like instant messaging systems or task management platforms may be necessary to support Outlook's limitations.</a:t>
            </a:r>
          </a:p>
          <a:p>
            <a:endParaRPr lang="en-GB" sz="1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4227225"/>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578A52D-2496-4956-A9A4-EA5C38B2F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0" name="Rectangle 9">
            <a:extLst>
              <a:ext uri="{FF2B5EF4-FFF2-40B4-BE49-F238E27FC236}">
                <a16:creationId xmlns:a16="http://schemas.microsoft.com/office/drawing/2014/main" id="{9809C8E2-EF9B-4E0B-A17E-836DE0508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8533" cy="1886373"/>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a:extLst>
              <a:ext uri="{FF2B5EF4-FFF2-40B4-BE49-F238E27FC236}">
                <a16:creationId xmlns:a16="http://schemas.microsoft.com/office/drawing/2014/main" id="{6AFA1035-9308-0D28-5922-F13DC0B07137}"/>
              </a:ext>
            </a:extLst>
          </p:cNvPr>
          <p:cNvSpPr>
            <a:spLocks noGrp="1"/>
          </p:cNvSpPr>
          <p:nvPr>
            <p:ph type="title"/>
          </p:nvPr>
        </p:nvSpPr>
        <p:spPr>
          <a:xfrm>
            <a:off x="1143000" y="609600"/>
            <a:ext cx="9875520" cy="1356360"/>
          </a:xfrm>
        </p:spPr>
        <p:txBody>
          <a:bodyPr>
            <a:normAutofit/>
          </a:bodyPr>
          <a:lstStyle/>
          <a:p>
            <a:r>
              <a:rPr lang="en-GB" sz="3200" dirty="0">
                <a:solidFill>
                  <a:srgbClr val="FFFFFF"/>
                </a:solidFill>
              </a:rPr>
              <a:t>The importance of digital literacy in Care Home</a:t>
            </a:r>
            <a:endParaRPr lang="en-US" sz="3200" dirty="0">
              <a:solidFill>
                <a:srgbClr val="FFFFFF"/>
              </a:solidFill>
            </a:endParaRPr>
          </a:p>
        </p:txBody>
      </p:sp>
      <p:sp useBgFill="1">
        <p:nvSpPr>
          <p:cNvPr id="12" name="Rectangle 11">
            <a:extLst>
              <a:ext uri="{FF2B5EF4-FFF2-40B4-BE49-F238E27FC236}">
                <a16:creationId xmlns:a16="http://schemas.microsoft.com/office/drawing/2014/main" id="{61EB557E-621E-4254-B750-85274C5F4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29841"/>
            <a:ext cx="12192000" cy="432815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8371122-59F7-62B1-0877-84ED8D6D1DE0}"/>
              </a:ext>
            </a:extLst>
          </p:cNvPr>
          <p:cNvSpPr>
            <a:spLocks noGrp="1"/>
          </p:cNvSpPr>
          <p:nvPr>
            <p:ph idx="1"/>
          </p:nvPr>
        </p:nvSpPr>
        <p:spPr>
          <a:xfrm>
            <a:off x="0" y="2619982"/>
            <a:ext cx="12191999" cy="4238017"/>
          </a:xfrm>
        </p:spPr>
        <p:txBody>
          <a:bodyPr vert="horz" lIns="91440" tIns="45720" rIns="91440" bIns="45720" rtlCol="0">
            <a:normAutofit/>
          </a:bodyPr>
          <a:lstStyle/>
          <a:p>
            <a:r>
              <a:rPr lang="en-GB" dirty="0">
                <a:solidFill>
                  <a:schemeClr val="tx1"/>
                </a:solidFill>
              </a:rPr>
              <a:t>Digital literacy-the ability to confidently use digital devices and platforms is increasingly essential in modern care homes. Staff with strong digital skills are better equipped to document care accurately, communicate clearly, and adapt to evolving technologies.</a:t>
            </a:r>
          </a:p>
          <a:p>
            <a:r>
              <a:rPr lang="en-GB" dirty="0">
                <a:solidFill>
                  <a:schemeClr val="tx1"/>
                </a:solidFill>
              </a:rPr>
              <a:t>Key benefits of digital literacy in care settings include improved accuracy in record-keeping, safer medication management, and faster access to critical information. The use of electronic care plans, for instance, reduces duplication and ensures that updates are visible in real-time. Digital forms simplify incident reporting and promote consistent data collection across teams (Health Education England, 2021).</a:t>
            </a:r>
          </a:p>
          <a:p>
            <a:r>
              <a:rPr lang="en-GB" dirty="0">
                <a:solidFill>
                  <a:schemeClr val="tx1"/>
                </a:solidFill>
              </a:rPr>
              <a:t>Moreover, digital skills are closely tied to ongoing learning. E-learning platforms and virtual CPD (continuing professional development) tools allow staff to expand their knowledge at their own pace. According to Skills for Care (2022), organisations that invest in digital upskilling report better staff retention, greater confidence, and improved quality of care.</a:t>
            </a:r>
          </a:p>
          <a:p>
            <a:endParaRPr lang="en-US" sz="2000" dirty="0">
              <a:solidFill>
                <a:schemeClr val="tx1"/>
              </a:solidFill>
            </a:endParaRPr>
          </a:p>
        </p:txBody>
      </p:sp>
    </p:spTree>
    <p:extLst>
      <p:ext uri="{BB962C8B-B14F-4D97-AF65-F5344CB8AC3E}">
        <p14:creationId xmlns:p14="http://schemas.microsoft.com/office/powerpoint/2010/main" val="3641493871"/>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578A52D-2496-4956-A9A4-EA5C38B2F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0" name="Rectangle 9">
            <a:extLst>
              <a:ext uri="{FF2B5EF4-FFF2-40B4-BE49-F238E27FC236}">
                <a16:creationId xmlns:a16="http://schemas.microsoft.com/office/drawing/2014/main" id="{9809C8E2-EF9B-4E0B-A17E-836DE0508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8533" cy="1886373"/>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a:extLst>
              <a:ext uri="{FF2B5EF4-FFF2-40B4-BE49-F238E27FC236}">
                <a16:creationId xmlns:a16="http://schemas.microsoft.com/office/drawing/2014/main" id="{BA6CE787-7157-D283-ED2B-99B366D9947E}"/>
              </a:ext>
            </a:extLst>
          </p:cNvPr>
          <p:cNvSpPr>
            <a:spLocks noGrp="1"/>
          </p:cNvSpPr>
          <p:nvPr>
            <p:ph type="title"/>
          </p:nvPr>
        </p:nvSpPr>
        <p:spPr>
          <a:xfrm>
            <a:off x="1143000" y="609600"/>
            <a:ext cx="9875520" cy="1356360"/>
          </a:xfrm>
        </p:spPr>
        <p:txBody>
          <a:bodyPr>
            <a:normAutofit/>
          </a:bodyPr>
          <a:lstStyle/>
          <a:p>
            <a:r>
              <a:rPr lang="en-GB" sz="3200" dirty="0">
                <a:solidFill>
                  <a:schemeClr val="bg1"/>
                </a:solidFill>
              </a:rPr>
              <a:t>The Role of Digital Safety in Protecting Residents and Staff</a:t>
            </a:r>
            <a:endParaRPr lang="en-US" sz="3200" dirty="0">
              <a:solidFill>
                <a:schemeClr val="bg1"/>
              </a:solidFill>
              <a:latin typeface="Arial" panose="020B0604020202020204" pitchFamily="34" charset="0"/>
              <a:cs typeface="Arial" panose="020B0604020202020204" pitchFamily="34" charset="0"/>
            </a:endParaRPr>
          </a:p>
        </p:txBody>
      </p:sp>
      <p:sp useBgFill="1">
        <p:nvSpPr>
          <p:cNvPr id="12" name="Rectangle 11">
            <a:extLst>
              <a:ext uri="{FF2B5EF4-FFF2-40B4-BE49-F238E27FC236}">
                <a16:creationId xmlns:a16="http://schemas.microsoft.com/office/drawing/2014/main" id="{61EB557E-621E-4254-B750-85274C5F4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29841"/>
            <a:ext cx="12192000" cy="432815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713CB09-0786-1795-CF52-A89D849F7C10}"/>
              </a:ext>
            </a:extLst>
          </p:cNvPr>
          <p:cNvSpPr>
            <a:spLocks noGrp="1"/>
          </p:cNvSpPr>
          <p:nvPr>
            <p:ph idx="1"/>
          </p:nvPr>
        </p:nvSpPr>
        <p:spPr>
          <a:xfrm>
            <a:off x="58366" y="2529839"/>
            <a:ext cx="12133634" cy="4328161"/>
          </a:xfrm>
        </p:spPr>
        <p:txBody>
          <a:bodyPr vert="horz" lIns="91440" tIns="45720" rIns="91440" bIns="45720" rtlCol="0">
            <a:normAutofit/>
          </a:bodyPr>
          <a:lstStyle/>
          <a:p>
            <a:r>
              <a:rPr lang="en-GB" sz="2000" dirty="0">
                <a:solidFill>
                  <a:schemeClr val="tx1"/>
                </a:solidFill>
                <a:latin typeface="Arial" panose="020B0604020202020204" pitchFamily="34" charset="0"/>
                <a:cs typeface="Arial" panose="020B0604020202020204" pitchFamily="34" charset="0"/>
              </a:rPr>
              <a:t>Care homes manage significant amounts of sensitive personal and medical information. Ensuring digital safety is therefore both an ethical and legal responsibility. Good digital security protects not only data, but also the trust between care providers, residents, and families.</a:t>
            </a:r>
          </a:p>
          <a:p>
            <a:r>
              <a:rPr lang="en-GB" sz="2000" dirty="0">
                <a:solidFill>
                  <a:schemeClr val="tx1"/>
                </a:solidFill>
                <a:latin typeface="Arial" panose="020B0604020202020204" pitchFamily="34" charset="0"/>
                <a:cs typeface="Arial" panose="020B0604020202020204" pitchFamily="34" charset="0"/>
              </a:rPr>
              <a:t>Core safety practices include regular system updates, the use of password-protected devices, automatic screen locking, and controlled access to confidential files. These measures help prevent data breaches, unauthorised access, and cyberattacks (CQC, 2023).</a:t>
            </a:r>
          </a:p>
          <a:p>
            <a:r>
              <a:rPr lang="en-GB" sz="2000" dirty="0">
                <a:solidFill>
                  <a:schemeClr val="tx1"/>
                </a:solidFill>
                <a:latin typeface="Arial" panose="020B0604020202020204" pitchFamily="34" charset="0"/>
                <a:cs typeface="Arial" panose="020B0604020202020204" pitchFamily="34" charset="0"/>
              </a:rPr>
              <a:t>Equally important is compliance with national regulations, such as the General Data Protection Regulation (GDPR) and the Data Protection Act 2018. Failing to comply with these laws can result in significant financial and reputational damage.</a:t>
            </a:r>
          </a:p>
          <a:p>
            <a:r>
              <a:rPr lang="en-GB" sz="2000" dirty="0">
                <a:solidFill>
                  <a:schemeClr val="tx1"/>
                </a:solidFill>
                <a:latin typeface="Arial" panose="020B0604020202020204" pitchFamily="34" charset="0"/>
                <a:cs typeface="Arial" panose="020B0604020202020204" pitchFamily="34" charset="0"/>
              </a:rPr>
              <a:t>Mason, Patel, and Stewart (2022) argue that many digital breaches in social care arise from a lack of awareness or training, rather than from system flaws. As such, regular audits and digital safety workshops are essential for maintaining compliance and preventing accidental breaches.</a:t>
            </a:r>
          </a:p>
          <a:p>
            <a:endParaRPr lang="en-GB" sz="2000" dirty="0">
              <a:solidFill>
                <a:schemeClr val="tx1"/>
              </a:solidFill>
            </a:endParaRPr>
          </a:p>
        </p:txBody>
      </p:sp>
    </p:spTree>
    <p:extLst>
      <p:ext uri="{BB962C8B-B14F-4D97-AF65-F5344CB8AC3E}">
        <p14:creationId xmlns:p14="http://schemas.microsoft.com/office/powerpoint/2010/main" val="2074743874"/>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79FBA-9A90-C95B-847B-ED13FC78C1DB}"/>
              </a:ext>
            </a:extLst>
          </p:cNvPr>
          <p:cNvSpPr>
            <a:spLocks noGrp="1"/>
          </p:cNvSpPr>
          <p:nvPr>
            <p:ph type="title"/>
          </p:nvPr>
        </p:nvSpPr>
        <p:spPr/>
        <p:txBody>
          <a:bodyPr>
            <a:normAutofit/>
          </a:bodyPr>
          <a:lstStyle/>
          <a:p>
            <a:r>
              <a:rPr lang="en-GB" sz="2400" dirty="0">
                <a:solidFill>
                  <a:schemeClr val="tx1"/>
                </a:solidFill>
                <a:latin typeface="Arial" panose="020B0604020202020204" pitchFamily="34" charset="0"/>
                <a:cs typeface="Arial" panose="020B0604020202020204" pitchFamily="34" charset="0"/>
              </a:rPr>
              <a:t>Barriers and Challenges in Implementing Digital Tools</a:t>
            </a:r>
          </a:p>
        </p:txBody>
      </p:sp>
      <p:sp>
        <p:nvSpPr>
          <p:cNvPr id="3" name="Content Placeholder 2">
            <a:extLst>
              <a:ext uri="{FF2B5EF4-FFF2-40B4-BE49-F238E27FC236}">
                <a16:creationId xmlns:a16="http://schemas.microsoft.com/office/drawing/2014/main" id="{D12A3E01-F107-D810-77DE-62962B1B15DC}"/>
              </a:ext>
            </a:extLst>
          </p:cNvPr>
          <p:cNvSpPr>
            <a:spLocks noGrp="1"/>
          </p:cNvSpPr>
          <p:nvPr>
            <p:ph idx="1"/>
          </p:nvPr>
        </p:nvSpPr>
        <p:spPr>
          <a:xfrm>
            <a:off x="291830" y="2081719"/>
            <a:ext cx="11614825" cy="4014281"/>
          </a:xfrm>
        </p:spPr>
        <p:txBody>
          <a:bodyPr>
            <a:normAutofit/>
          </a:bodyPr>
          <a:lstStyle/>
          <a:p>
            <a:r>
              <a:rPr lang="en-GB" sz="2000" dirty="0">
                <a:solidFill>
                  <a:schemeClr val="tx1"/>
                </a:solidFill>
                <a:latin typeface="Arial" panose="020B0604020202020204" pitchFamily="34" charset="0"/>
                <a:cs typeface="Arial" panose="020B0604020202020204" pitchFamily="34" charset="0"/>
              </a:rPr>
              <a:t>While the advantages of digital tools are clear, their implementation does not come without barriers. Not all staff feel confident using new technologies, especially if training has been limited or inconsistent. Financial limitations can also pose problems-small care homes may struggle to afford updated equipment or software licenses.</a:t>
            </a:r>
          </a:p>
          <a:p>
            <a:r>
              <a:rPr lang="en-GB" sz="2000" dirty="0">
                <a:solidFill>
                  <a:schemeClr val="tx1"/>
                </a:solidFill>
                <a:latin typeface="Arial" panose="020B0604020202020204" pitchFamily="34" charset="0"/>
                <a:cs typeface="Arial" panose="020B0604020202020204" pitchFamily="34" charset="0"/>
              </a:rPr>
              <a:t>Additionally, there is a risk that over-reliance on digital systems could lead to a loss of personal touch in care interactions. Face-to-face communication, empathy, and physical presence are all vital elements of care that technology should support, not replace.</a:t>
            </a:r>
          </a:p>
          <a:p>
            <a:r>
              <a:rPr lang="en-GB" sz="2000" dirty="0">
                <a:solidFill>
                  <a:schemeClr val="tx1"/>
                </a:solidFill>
                <a:latin typeface="Arial" panose="020B0604020202020204" pitchFamily="34" charset="0"/>
                <a:cs typeface="Arial" panose="020B0604020202020204" pitchFamily="34" charset="0"/>
              </a:rPr>
              <a:t>Cybersecurity remains another ongoing concern. As digital threats evolve, systems must be regularly reviewed and upgraded to remain safe and compliant.</a:t>
            </a:r>
          </a:p>
          <a:p>
            <a:endParaRPr lang="en-GB" dirty="0"/>
          </a:p>
        </p:txBody>
      </p:sp>
    </p:spTree>
    <p:extLst>
      <p:ext uri="{BB962C8B-B14F-4D97-AF65-F5344CB8AC3E}">
        <p14:creationId xmlns:p14="http://schemas.microsoft.com/office/powerpoint/2010/main" val="17284794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578A52D-2496-4956-A9A4-EA5C38B2F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0" name="Rectangle 9">
            <a:extLst>
              <a:ext uri="{FF2B5EF4-FFF2-40B4-BE49-F238E27FC236}">
                <a16:creationId xmlns:a16="http://schemas.microsoft.com/office/drawing/2014/main" id="{9809C8E2-EF9B-4E0B-A17E-836DE0508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8533" cy="1886373"/>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a:extLst>
              <a:ext uri="{FF2B5EF4-FFF2-40B4-BE49-F238E27FC236}">
                <a16:creationId xmlns:a16="http://schemas.microsoft.com/office/drawing/2014/main" id="{FDF5F084-1F70-B571-8AE5-387016D69049}"/>
              </a:ext>
            </a:extLst>
          </p:cNvPr>
          <p:cNvSpPr>
            <a:spLocks noGrp="1"/>
          </p:cNvSpPr>
          <p:nvPr>
            <p:ph type="title"/>
          </p:nvPr>
        </p:nvSpPr>
        <p:spPr>
          <a:xfrm>
            <a:off x="1143000" y="609600"/>
            <a:ext cx="9875520" cy="1356360"/>
          </a:xfrm>
        </p:spPr>
        <p:txBody>
          <a:bodyPr>
            <a:normAutofit/>
          </a:bodyPr>
          <a:lstStyle/>
          <a:p>
            <a:pPr algn="ctr"/>
            <a:r>
              <a:rPr lang="en-GB" dirty="0">
                <a:solidFill>
                  <a:schemeClr val="tx1"/>
                </a:solidFill>
              </a:rPr>
              <a:t>Conclusion</a:t>
            </a:r>
            <a:endParaRPr lang="en-US" dirty="0">
              <a:solidFill>
                <a:schemeClr val="tx1"/>
              </a:solidFill>
            </a:endParaRPr>
          </a:p>
        </p:txBody>
      </p:sp>
      <p:sp useBgFill="1">
        <p:nvSpPr>
          <p:cNvPr id="12" name="Rectangle 11">
            <a:extLst>
              <a:ext uri="{FF2B5EF4-FFF2-40B4-BE49-F238E27FC236}">
                <a16:creationId xmlns:a16="http://schemas.microsoft.com/office/drawing/2014/main" id="{61EB557E-621E-4254-B750-85274C5F4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29841"/>
            <a:ext cx="12192000" cy="432815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78FCC9C-7482-DD13-D018-037BA74664E6}"/>
              </a:ext>
            </a:extLst>
          </p:cNvPr>
          <p:cNvSpPr>
            <a:spLocks noGrp="1"/>
          </p:cNvSpPr>
          <p:nvPr>
            <p:ph idx="1"/>
          </p:nvPr>
        </p:nvSpPr>
        <p:spPr>
          <a:xfrm>
            <a:off x="149157" y="2645923"/>
            <a:ext cx="11977991" cy="4137497"/>
          </a:xfrm>
        </p:spPr>
        <p:txBody>
          <a:bodyPr vert="horz" lIns="91440" tIns="45720" rIns="91440" bIns="45720" rtlCol="0">
            <a:normAutofit/>
          </a:bodyPr>
          <a:lstStyle/>
          <a:p>
            <a:pPr marL="45720" indent="0" algn="ctr">
              <a:buNone/>
            </a:pPr>
            <a:r>
              <a:rPr lang="en-GB" sz="2400" dirty="0">
                <a:solidFill>
                  <a:schemeClr val="tx1"/>
                </a:solidFill>
                <a:latin typeface="Arial" panose="020B0604020202020204" pitchFamily="34" charset="0"/>
                <a:cs typeface="Arial" panose="020B0604020202020204" pitchFamily="34" charset="0"/>
              </a:rPr>
              <a:t>Digital tools such as Word and Outlook play an essential role in supporting communication, planning, and documentation within care home settings. When combined with strong digital literacy and effective safety measures, these tools significantly enhance operational efficiency and service quality. The integration of digital technology in social care should not be seen as a replacement for human care but as a tool to improve how that care is delivered.</a:t>
            </a:r>
          </a:p>
          <a:p>
            <a:pPr marL="45720" indent="0" algn="ctr">
              <a:buNone/>
            </a:pPr>
            <a:r>
              <a:rPr lang="en-GB" sz="2400" dirty="0">
                <a:solidFill>
                  <a:schemeClr val="tx1"/>
                </a:solidFill>
                <a:latin typeface="Arial" panose="020B0604020202020204" pitchFamily="34" charset="0"/>
                <a:cs typeface="Arial" panose="020B0604020202020204" pitchFamily="34" charset="0"/>
              </a:rPr>
              <a:t>The future of care depends on finding a sustainable balance between embracing innovation and maintaining compassionate, person-centred services.</a:t>
            </a:r>
          </a:p>
          <a:p>
            <a:pPr marL="0" indent="0">
              <a:buNone/>
            </a:pPr>
            <a:endParaRPr lang="en-GB" dirty="0">
              <a:solidFill>
                <a:schemeClr val="tx1"/>
              </a:solidFill>
              <a:latin typeface="Raleway"/>
            </a:endParaRPr>
          </a:p>
        </p:txBody>
      </p:sp>
    </p:spTree>
    <p:extLst>
      <p:ext uri="{BB962C8B-B14F-4D97-AF65-F5344CB8AC3E}">
        <p14:creationId xmlns:p14="http://schemas.microsoft.com/office/powerpoint/2010/main" val="5059293"/>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578A52D-2496-4956-A9A4-EA5C38B2F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0" name="Rectangle 9">
            <a:extLst>
              <a:ext uri="{FF2B5EF4-FFF2-40B4-BE49-F238E27FC236}">
                <a16:creationId xmlns:a16="http://schemas.microsoft.com/office/drawing/2014/main" id="{9809C8E2-EF9B-4E0B-A17E-836DE0508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8533" cy="1886373"/>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a:extLst>
              <a:ext uri="{FF2B5EF4-FFF2-40B4-BE49-F238E27FC236}">
                <a16:creationId xmlns:a16="http://schemas.microsoft.com/office/drawing/2014/main" id="{589A9699-CE05-1BCD-0B9E-43C01F5C772E}"/>
              </a:ext>
            </a:extLst>
          </p:cNvPr>
          <p:cNvSpPr>
            <a:spLocks noGrp="1"/>
          </p:cNvSpPr>
          <p:nvPr>
            <p:ph type="title"/>
          </p:nvPr>
        </p:nvSpPr>
        <p:spPr>
          <a:xfrm>
            <a:off x="1143000" y="609600"/>
            <a:ext cx="9875520" cy="1356360"/>
          </a:xfrm>
        </p:spPr>
        <p:txBody>
          <a:bodyPr>
            <a:normAutofit/>
          </a:bodyPr>
          <a:lstStyle/>
          <a:p>
            <a:r>
              <a:rPr lang="en-GB" sz="3200" dirty="0">
                <a:solidFill>
                  <a:schemeClr val="tx1"/>
                </a:solidFill>
              </a:rPr>
              <a:t>Recommendations </a:t>
            </a:r>
            <a:endParaRPr lang="en-US" sz="3200" dirty="0">
              <a:solidFill>
                <a:schemeClr val="tx1"/>
              </a:solidFill>
            </a:endParaRPr>
          </a:p>
        </p:txBody>
      </p:sp>
      <p:sp useBgFill="1">
        <p:nvSpPr>
          <p:cNvPr id="12" name="Rectangle 11">
            <a:extLst>
              <a:ext uri="{FF2B5EF4-FFF2-40B4-BE49-F238E27FC236}">
                <a16:creationId xmlns:a16="http://schemas.microsoft.com/office/drawing/2014/main" id="{61EB557E-621E-4254-B750-85274C5F4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29841"/>
            <a:ext cx="12192000" cy="432815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5602214-649C-FA89-2479-EEAD7F4D80E2}"/>
              </a:ext>
            </a:extLst>
          </p:cNvPr>
          <p:cNvSpPr>
            <a:spLocks noGrp="1"/>
          </p:cNvSpPr>
          <p:nvPr>
            <p:ph idx="1"/>
          </p:nvPr>
        </p:nvSpPr>
        <p:spPr>
          <a:xfrm>
            <a:off x="71336" y="2587558"/>
            <a:ext cx="12055813" cy="4270442"/>
          </a:xfrm>
        </p:spPr>
        <p:txBody>
          <a:bodyPr>
            <a:normAutofit/>
          </a:bodyPr>
          <a:lstStyle/>
          <a:p>
            <a:r>
              <a:rPr lang="en-GB" sz="2400" b="1" dirty="0">
                <a:solidFill>
                  <a:schemeClr val="tx1"/>
                </a:solidFill>
                <a:latin typeface="Arial" panose="020B0604020202020204" pitchFamily="34" charset="0"/>
                <a:cs typeface="Arial" panose="020B0604020202020204" pitchFamily="34" charset="0"/>
              </a:rPr>
              <a:t>Provide regular digital training</a:t>
            </a:r>
            <a:r>
              <a:rPr lang="en-GB" sz="2400" dirty="0">
                <a:solidFill>
                  <a:schemeClr val="tx1"/>
                </a:solidFill>
                <a:latin typeface="Arial" panose="020B0604020202020204" pitchFamily="34" charset="0"/>
                <a:cs typeface="Arial" panose="020B0604020202020204" pitchFamily="34" charset="0"/>
              </a:rPr>
              <a:t> to ensure all staff are confident in using tools such as Word, Outlook, and care management systems.</a:t>
            </a:r>
          </a:p>
          <a:p>
            <a:r>
              <a:rPr lang="en-GB" sz="2400" b="1" dirty="0">
                <a:solidFill>
                  <a:schemeClr val="tx1"/>
                </a:solidFill>
                <a:latin typeface="Arial" panose="020B0604020202020204" pitchFamily="34" charset="0"/>
                <a:cs typeface="Arial" panose="020B0604020202020204" pitchFamily="34" charset="0"/>
              </a:rPr>
              <a:t>Develop internal support networks</a:t>
            </a:r>
            <a:r>
              <a:rPr lang="en-GB" sz="2400" dirty="0">
                <a:solidFill>
                  <a:schemeClr val="tx1"/>
                </a:solidFill>
                <a:latin typeface="Arial" panose="020B0604020202020204" pitchFamily="34" charset="0"/>
                <a:cs typeface="Arial" panose="020B0604020202020204" pitchFamily="34" charset="0"/>
              </a:rPr>
              <a:t>, such as digital champions, to offer peer-to-peer guidance and troubleshooting.</a:t>
            </a:r>
          </a:p>
          <a:p>
            <a:r>
              <a:rPr lang="en-GB" sz="2400" b="1" dirty="0">
                <a:solidFill>
                  <a:schemeClr val="tx1"/>
                </a:solidFill>
                <a:latin typeface="Arial" panose="020B0604020202020204" pitchFamily="34" charset="0"/>
                <a:cs typeface="Arial" panose="020B0604020202020204" pitchFamily="34" charset="0"/>
              </a:rPr>
              <a:t>Introduce blended communication strategies-</a:t>
            </a:r>
            <a:r>
              <a:rPr lang="en-GB" sz="2400" dirty="0">
                <a:solidFill>
                  <a:schemeClr val="tx1"/>
                </a:solidFill>
                <a:latin typeface="Arial" panose="020B0604020202020204" pitchFamily="34" charset="0"/>
                <a:cs typeface="Arial" panose="020B0604020202020204" pitchFamily="34" charset="0"/>
              </a:rPr>
              <a:t>combining emails, instant messaging, and voice calls-to suit different care situations.</a:t>
            </a:r>
          </a:p>
          <a:p>
            <a:r>
              <a:rPr lang="en-GB" sz="2400" b="1" dirty="0">
                <a:solidFill>
                  <a:schemeClr val="tx1"/>
                </a:solidFill>
                <a:latin typeface="Arial" panose="020B0604020202020204" pitchFamily="34" charset="0"/>
                <a:cs typeface="Arial" panose="020B0604020202020204" pitchFamily="34" charset="0"/>
              </a:rPr>
              <a:t>Conduct frequent digital audits</a:t>
            </a:r>
            <a:r>
              <a:rPr lang="en-GB" sz="2400" dirty="0">
                <a:solidFill>
                  <a:schemeClr val="tx1"/>
                </a:solidFill>
                <a:latin typeface="Arial" panose="020B0604020202020204" pitchFamily="34" charset="0"/>
                <a:cs typeface="Arial" panose="020B0604020202020204" pitchFamily="34" charset="0"/>
              </a:rPr>
              <a:t> to assess data security and system reliability.</a:t>
            </a:r>
          </a:p>
          <a:p>
            <a:r>
              <a:rPr lang="en-GB" sz="2400" b="1" dirty="0">
                <a:solidFill>
                  <a:schemeClr val="tx1"/>
                </a:solidFill>
                <a:latin typeface="Arial" panose="020B0604020202020204" pitchFamily="34" charset="0"/>
                <a:cs typeface="Arial" panose="020B0604020202020204" pitchFamily="34" charset="0"/>
              </a:rPr>
              <a:t>Foster a culture of digital inclusion</a:t>
            </a:r>
            <a:r>
              <a:rPr lang="en-GB" sz="2400" dirty="0">
                <a:solidFill>
                  <a:schemeClr val="tx1"/>
                </a:solidFill>
                <a:latin typeface="Arial" panose="020B0604020202020204" pitchFamily="34" charset="0"/>
                <a:cs typeface="Arial" panose="020B0604020202020204" pitchFamily="34" charset="0"/>
              </a:rPr>
              <a:t>, ensuring that no staff member is left behind in the transition to digital working.</a:t>
            </a:r>
          </a:p>
          <a:p>
            <a:endParaRPr lang="en-US" sz="2400" i="1" dirty="0">
              <a:solidFill>
                <a:schemeClr val="tx1"/>
              </a:solidFill>
            </a:endParaRPr>
          </a:p>
        </p:txBody>
      </p:sp>
    </p:spTree>
    <p:extLst>
      <p:ext uri="{BB962C8B-B14F-4D97-AF65-F5344CB8AC3E}">
        <p14:creationId xmlns:p14="http://schemas.microsoft.com/office/powerpoint/2010/main" val="326764154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C1D42-BF79-1A66-FE55-7A241F7BCD67}"/>
              </a:ext>
            </a:extLst>
          </p:cNvPr>
          <p:cNvSpPr>
            <a:spLocks noGrp="1"/>
          </p:cNvSpPr>
          <p:nvPr>
            <p:ph type="title"/>
          </p:nvPr>
        </p:nvSpPr>
        <p:spPr/>
        <p:txBody>
          <a:bodyPr/>
          <a:lstStyle/>
          <a:p>
            <a:r>
              <a:rPr lang="en-GB" dirty="0">
                <a:solidFill>
                  <a:schemeClr val="tx1"/>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FE34C84F-7512-05D5-5863-B2345BDB25F4}"/>
              </a:ext>
            </a:extLst>
          </p:cNvPr>
          <p:cNvSpPr>
            <a:spLocks noGrp="1"/>
          </p:cNvSpPr>
          <p:nvPr>
            <p:ph idx="1"/>
          </p:nvPr>
        </p:nvSpPr>
        <p:spPr>
          <a:xfrm>
            <a:off x="252920" y="2146570"/>
            <a:ext cx="11699132" cy="4442298"/>
          </a:xfrm>
        </p:spPr>
        <p:txBody>
          <a:bodyPr>
            <a:normAutofit lnSpcReduction="10000"/>
          </a:bodyPr>
          <a:lstStyle/>
          <a:p>
            <a:r>
              <a:rPr lang="en-GB" dirty="0">
                <a:solidFill>
                  <a:schemeClr val="tx1"/>
                </a:solidFill>
                <a:latin typeface="Arial" panose="020B0604020202020204" pitchFamily="34" charset="0"/>
                <a:cs typeface="Arial" panose="020B0604020202020204" pitchFamily="34" charset="0"/>
              </a:rPr>
              <a:t>CQC (2023) </a:t>
            </a:r>
            <a:r>
              <a:rPr lang="en-GB" i="1" dirty="0">
                <a:solidFill>
                  <a:schemeClr val="tx1"/>
                </a:solidFill>
                <a:latin typeface="Arial" panose="020B0604020202020204" pitchFamily="34" charset="0"/>
                <a:cs typeface="Arial" panose="020B0604020202020204" pitchFamily="34" charset="0"/>
              </a:rPr>
              <a:t>Safe use of technology in care settings</a:t>
            </a:r>
            <a:r>
              <a:rPr lang="en-GB" dirty="0">
                <a:solidFill>
                  <a:schemeClr val="tx1"/>
                </a:solidFill>
                <a:latin typeface="Arial" panose="020B0604020202020204" pitchFamily="34" charset="0"/>
                <a:cs typeface="Arial" panose="020B0604020202020204" pitchFamily="34" charset="0"/>
              </a:rPr>
              <a:t>. Available at: </a:t>
            </a:r>
            <a:r>
              <a:rPr lang="en-GB"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https://www.cqc.org.uk</a:t>
            </a:r>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Gov.uk (2023) </a:t>
            </a:r>
            <a:r>
              <a:rPr lang="en-GB" i="1" dirty="0">
                <a:solidFill>
                  <a:schemeClr val="tx1"/>
                </a:solidFill>
                <a:latin typeface="Arial" panose="020B0604020202020204" pitchFamily="34" charset="0"/>
                <a:cs typeface="Arial" panose="020B0604020202020204" pitchFamily="34" charset="0"/>
              </a:rPr>
              <a:t>Using email and digital tools in health and social care</a:t>
            </a:r>
            <a:r>
              <a:rPr lang="en-GB" dirty="0">
                <a:solidFill>
                  <a:schemeClr val="tx1"/>
                </a:solidFill>
                <a:latin typeface="Arial" panose="020B0604020202020204" pitchFamily="34" charset="0"/>
                <a:cs typeface="Arial" panose="020B0604020202020204" pitchFamily="34" charset="0"/>
              </a:rPr>
              <a:t>. Available at: </a:t>
            </a:r>
            <a:r>
              <a:rPr lang="en-GB"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https://www.gov.uk</a:t>
            </a:r>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Health Education England (2021) </a:t>
            </a:r>
            <a:r>
              <a:rPr lang="en-GB" i="1" dirty="0">
                <a:solidFill>
                  <a:schemeClr val="tx1"/>
                </a:solidFill>
                <a:latin typeface="Arial" panose="020B0604020202020204" pitchFamily="34" charset="0"/>
                <a:cs typeface="Arial" panose="020B0604020202020204" pitchFamily="34" charset="0"/>
              </a:rPr>
              <a:t>Digital literacy in the workforce</a:t>
            </a:r>
            <a:r>
              <a:rPr lang="en-GB" dirty="0">
                <a:solidFill>
                  <a:schemeClr val="tx1"/>
                </a:solidFill>
                <a:latin typeface="Arial" panose="020B0604020202020204" pitchFamily="34" charset="0"/>
                <a:cs typeface="Arial" panose="020B0604020202020204" pitchFamily="34" charset="0"/>
              </a:rPr>
              <a:t>.</a:t>
            </a:r>
          </a:p>
          <a:p>
            <a:r>
              <a:rPr lang="en-GB" dirty="0">
                <a:solidFill>
                  <a:schemeClr val="tx1"/>
                </a:solidFill>
                <a:latin typeface="Arial" panose="020B0604020202020204" pitchFamily="34" charset="0"/>
                <a:cs typeface="Arial" panose="020B0604020202020204" pitchFamily="34" charset="0"/>
              </a:rPr>
              <a:t>Mason, R., Patel, A. and Stewart, L. (2022) ‘Cybersecurity in adult social care: a growing priority’, </a:t>
            </a:r>
            <a:r>
              <a:rPr lang="en-GB" i="1" dirty="0">
                <a:solidFill>
                  <a:schemeClr val="tx1"/>
                </a:solidFill>
                <a:latin typeface="Arial" panose="020B0604020202020204" pitchFamily="34" charset="0"/>
                <a:cs typeface="Arial" panose="020B0604020202020204" pitchFamily="34" charset="0"/>
              </a:rPr>
              <a:t>Journal of Digital Health &amp; Social Care</a:t>
            </a:r>
            <a:r>
              <a:rPr lang="en-GB" dirty="0">
                <a:solidFill>
                  <a:schemeClr val="tx1"/>
                </a:solidFill>
                <a:latin typeface="Arial" panose="020B0604020202020204" pitchFamily="34" charset="0"/>
                <a:cs typeface="Arial" panose="020B0604020202020204" pitchFamily="34" charset="0"/>
              </a:rPr>
              <a:t>, 4(2), pp. 134–140.</a:t>
            </a:r>
          </a:p>
          <a:p>
            <a:r>
              <a:rPr lang="en-GB" dirty="0">
                <a:solidFill>
                  <a:schemeClr val="tx1"/>
                </a:solidFill>
                <a:latin typeface="Arial" panose="020B0604020202020204" pitchFamily="34" charset="0"/>
                <a:cs typeface="Arial" panose="020B0604020202020204" pitchFamily="34" charset="0"/>
              </a:rPr>
              <a:t>Microsoft (2023) </a:t>
            </a:r>
            <a:r>
              <a:rPr lang="en-GB" i="1" dirty="0">
                <a:solidFill>
                  <a:schemeClr val="tx1"/>
                </a:solidFill>
                <a:latin typeface="Arial" panose="020B0604020202020204" pitchFamily="34" charset="0"/>
                <a:cs typeface="Arial" panose="020B0604020202020204" pitchFamily="34" charset="0"/>
              </a:rPr>
              <a:t>Accessibility and productivity features in Microsoft Word</a:t>
            </a:r>
            <a:r>
              <a:rPr lang="en-GB" dirty="0">
                <a:solidFill>
                  <a:schemeClr val="tx1"/>
                </a:solidFill>
                <a:latin typeface="Arial" panose="020B0604020202020204" pitchFamily="34" charset="0"/>
                <a:cs typeface="Arial" panose="020B0604020202020204" pitchFamily="34" charset="0"/>
              </a:rPr>
              <a:t>. Available at: </a:t>
            </a:r>
            <a:r>
              <a:rPr lang="en-GB"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https://www.microsoft.com</a:t>
            </a:r>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NHS Digital (2022) </a:t>
            </a:r>
            <a:r>
              <a:rPr lang="en-GB" i="1" dirty="0">
                <a:solidFill>
                  <a:schemeClr val="tx1"/>
                </a:solidFill>
                <a:latin typeface="Arial" panose="020B0604020202020204" pitchFamily="34" charset="0"/>
                <a:cs typeface="Arial" panose="020B0604020202020204" pitchFamily="34" charset="0"/>
              </a:rPr>
              <a:t>Digital capabilities framework for adult social care</a:t>
            </a:r>
            <a:r>
              <a:rPr lang="en-GB" dirty="0">
                <a:solidFill>
                  <a:schemeClr val="tx1"/>
                </a:solidFill>
                <a:latin typeface="Arial" panose="020B0604020202020204" pitchFamily="34" charset="0"/>
                <a:cs typeface="Arial" panose="020B0604020202020204" pitchFamily="34" charset="0"/>
              </a:rPr>
              <a:t>.</a:t>
            </a:r>
          </a:p>
          <a:p>
            <a:r>
              <a:rPr lang="en-GB" dirty="0">
                <a:solidFill>
                  <a:schemeClr val="tx1"/>
                </a:solidFill>
                <a:latin typeface="Arial" panose="020B0604020202020204" pitchFamily="34" charset="0"/>
                <a:cs typeface="Arial" panose="020B0604020202020204" pitchFamily="34" charset="0"/>
              </a:rPr>
              <a:t>Skills for Care (2022) </a:t>
            </a:r>
            <a:r>
              <a:rPr lang="en-GB" i="1" dirty="0">
                <a:solidFill>
                  <a:schemeClr val="tx1"/>
                </a:solidFill>
                <a:latin typeface="Arial" panose="020B0604020202020204" pitchFamily="34" charset="0"/>
                <a:cs typeface="Arial" panose="020B0604020202020204" pitchFamily="34" charset="0"/>
              </a:rPr>
              <a:t>Digital skills in the adult social care workforce</a:t>
            </a:r>
            <a:r>
              <a:rPr lang="en-GB" dirty="0">
                <a:solidFill>
                  <a:schemeClr val="tx1"/>
                </a:solidFill>
                <a:latin typeface="Arial" panose="020B0604020202020204" pitchFamily="34" charset="0"/>
                <a:cs typeface="Arial" panose="020B0604020202020204" pitchFamily="34" charset="0"/>
              </a:rPr>
              <a:t>. Available at: </a:t>
            </a:r>
            <a:r>
              <a:rPr lang="en-GB"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https://www.skillsforcare.org.uk</a:t>
            </a:r>
            <a:endParaRPr lang="en-GB" dirty="0">
              <a:solidFill>
                <a:schemeClr val="tx1"/>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47944335"/>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5" ma:contentTypeDescription="Create a new document." ma:contentTypeScope="" ma:versionID="d15e20c13a35cdb9997293e2ce6b8d07">
  <xsd:schema xmlns:xsd="http://www.w3.org/2001/XMLSchema" xmlns:xs="http://www.w3.org/2001/XMLSchema" xmlns:p="http://schemas.microsoft.com/office/2006/metadata/properties" xmlns:ns3="04d956d8-1ffd-4dba-87ce-03f615e16f58" targetNamespace="http://schemas.microsoft.com/office/2006/metadata/properties" ma:root="true" ma:fieldsID="4ca6dbac2b427c9425b8f1bab2a207e7" ns3:_="">
    <xsd:import namespace="04d956d8-1ffd-4dba-87ce-03f615e16f5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4d956d8-1ffd-4dba-87ce-03f615e16f58" xsi:nil="true"/>
  </documentManagement>
</p:properties>
</file>

<file path=customXml/itemProps1.xml><?xml version="1.0" encoding="utf-8"?>
<ds:datastoreItem xmlns:ds="http://schemas.openxmlformats.org/officeDocument/2006/customXml" ds:itemID="{6135A047-5590-42FA-8924-5A8CB73EB133}">
  <ds:schemaRefs>
    <ds:schemaRef ds:uri="http://schemas.microsoft.com/sharepoint/v3/contenttype/forms"/>
  </ds:schemaRefs>
</ds:datastoreItem>
</file>

<file path=customXml/itemProps2.xml><?xml version="1.0" encoding="utf-8"?>
<ds:datastoreItem xmlns:ds="http://schemas.openxmlformats.org/officeDocument/2006/customXml" ds:itemID="{FAB5419E-E47F-4C66-A1BC-DB792B798A96}">
  <ds:schemaRefs>
    <ds:schemaRef ds:uri="http://schemas.microsoft.com/office/2006/metadata/contentType"/>
    <ds:schemaRef ds:uri="http://schemas.microsoft.com/office/2006/metadata/properties/metaAttributes"/>
    <ds:schemaRef ds:uri="http://www.w3.org/2000/xmlns/"/>
    <ds:schemaRef ds:uri="http://www.w3.org/2001/XMLSchema"/>
    <ds:schemaRef ds:uri="04d956d8-1ffd-4dba-87ce-03f615e16f58"/>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0A57141-ADA9-4E7B-ABEE-6597CA4BAE8F}">
  <ds:schemaRefs>
    <ds:schemaRef ds:uri="http://schemas.microsoft.com/office/2006/metadata/properties"/>
    <ds:schemaRef ds:uri="http://www.w3.org/2000/xmlns/"/>
    <ds:schemaRef ds:uri="04d956d8-1ffd-4dba-87ce-03f615e16f58"/>
    <ds:schemaRef ds:uri="http://www.w3.org/2001/XMLSchema-instance"/>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TM03457444[[fn=Basis]]</Template>
  <TotalTime>0</TotalTime>
  <Words>1363</Words>
  <Application>Microsoft Office PowerPoint</Application>
  <PresentationFormat>Widescreen</PresentationFormat>
  <Paragraphs>48</Paragraphs>
  <Slides>11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Corbel</vt:lpstr>
      <vt:lpstr>Raleway</vt:lpstr>
      <vt:lpstr>Basis</vt:lpstr>
      <vt:lpstr>Digital Skills and Research Methods  Title  Evaluating the Role of Technology and Digital Tools in Enhancing Efficiency within the Health and Social Care Sector: Focus on Care Homes  </vt:lpstr>
      <vt:lpstr>Presentation Group</vt:lpstr>
      <vt:lpstr>Introduction</vt:lpstr>
      <vt:lpstr> Microsoft Word: Practical Use and Impact</vt:lpstr>
      <vt:lpstr>Outlook as a Communication and Collaboration Tool</vt:lpstr>
      <vt:lpstr>The importance of digital literacy in Care Home</vt:lpstr>
      <vt:lpstr>The Role of Digital Safety in Protecting Residents and Staff</vt:lpstr>
      <vt:lpstr>Barriers and Challenges in Implementing Digital Tools</vt:lpstr>
      <vt:lpstr>Conclusion</vt:lpstr>
      <vt:lpstr>Recommendations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dion graham</dc:creator>
  <cp:lastModifiedBy>Vesela Tulova Tulova (Student)</cp:lastModifiedBy>
  <cp:revision>105</cp:revision>
  <dcterms:created xsi:type="dcterms:W3CDTF">2025-06-29T09:32:50Z</dcterms:created>
  <dcterms:modified xsi:type="dcterms:W3CDTF">2025-07-13T17:14:10Z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