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8929" autoAdjust="0"/>
    <p:restoredTop sz="94652"/>
  </p:normalViewPr>
  <p:slideViewPr>
    <p:cSldViewPr snapToGrid="0" snapToObjects="1">
      <p:cViewPr>
        <p:scale>
          <a:sx n="40" d="100"/>
          <a:sy n="40" d="100"/>
        </p:scale>
        <p:origin x="780" y="-1434"/>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5/3/2020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18" Type="http://schemas.openxmlformats.org/officeDocument/2006/relationships/image" Target="../media/image17.png"/><Relationship Id="rId26" Type="http://schemas.openxmlformats.org/officeDocument/2006/relationships/image" Target="../media/image25.png"/><Relationship Id="rId3" Type="http://schemas.openxmlformats.org/officeDocument/2006/relationships/image" Target="../media/image2.png"/><Relationship Id="rId21" Type="http://schemas.openxmlformats.org/officeDocument/2006/relationships/image" Target="../media/image20.png"/><Relationship Id="rId7" Type="http://schemas.openxmlformats.org/officeDocument/2006/relationships/image" Target="../media/image6.jpeg"/><Relationship Id="rId12" Type="http://schemas.openxmlformats.org/officeDocument/2006/relationships/image" Target="../media/image11.png"/><Relationship Id="rId17" Type="http://schemas.openxmlformats.org/officeDocument/2006/relationships/image" Target="../media/image16.png"/><Relationship Id="rId25" Type="http://schemas.openxmlformats.org/officeDocument/2006/relationships/image" Target="../media/image24.png"/><Relationship Id="rId2" Type="http://schemas.openxmlformats.org/officeDocument/2006/relationships/image" Target="../media/image1.jpg"/><Relationship Id="rId16" Type="http://schemas.openxmlformats.org/officeDocument/2006/relationships/image" Target="../media/image15.png"/><Relationship Id="rId20" Type="http://schemas.openxmlformats.org/officeDocument/2006/relationships/image" Target="../media/image19.png"/><Relationship Id="rId1" Type="http://schemas.openxmlformats.org/officeDocument/2006/relationships/slideLayout" Target="../slideLayouts/slideLayout1.xml"/><Relationship Id="rId6" Type="http://schemas.openxmlformats.org/officeDocument/2006/relationships/image" Target="../media/image5.jpeg"/><Relationship Id="rId11" Type="http://schemas.openxmlformats.org/officeDocument/2006/relationships/image" Target="../media/image10.png"/><Relationship Id="rId24" Type="http://schemas.openxmlformats.org/officeDocument/2006/relationships/image" Target="../media/image23.png"/><Relationship Id="rId5" Type="http://schemas.openxmlformats.org/officeDocument/2006/relationships/image" Target="../media/image4.png"/><Relationship Id="rId15" Type="http://schemas.openxmlformats.org/officeDocument/2006/relationships/image" Target="../media/image14.png"/><Relationship Id="rId23" Type="http://schemas.openxmlformats.org/officeDocument/2006/relationships/image" Target="../media/image22.png"/><Relationship Id="rId10" Type="http://schemas.openxmlformats.org/officeDocument/2006/relationships/image" Target="../media/image9.png"/><Relationship Id="rId19" Type="http://schemas.openxmlformats.org/officeDocument/2006/relationships/image" Target="../media/image18.png"/><Relationship Id="rId4" Type="http://schemas.openxmlformats.org/officeDocument/2006/relationships/image" Target="../media/image3.jpeg"/><Relationship Id="rId9" Type="http://schemas.openxmlformats.org/officeDocument/2006/relationships/image" Target="../media/image8.png"/><Relationship Id="rId14" Type="http://schemas.openxmlformats.org/officeDocument/2006/relationships/image" Target="../media/image13.png"/><Relationship Id="rId22" Type="http://schemas.openxmlformats.org/officeDocument/2006/relationships/image" Target="../media/image2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647564" y="2142855"/>
            <a:ext cx="18021488" cy="28137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Variable Compression &amp; Expansion Technology design &amp; application</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Thomas Sykes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DR Owen Williams</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Motorcycle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5190054"/>
            <a:ext cx="6415087" cy="120762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US" altLang="en-US" sz="2800" dirty="0"/>
              <a:t>This poster represents the key features and results of the authors thesis in which the application and design of specific variable compression designs will be studied and simulated from first principles in the attempt to reverse engineer the world fist production Variable Compression Engine produced by Nissan and apply the design to a Triumph Daytona 675. this was with the aim of proving the claims made of the efficiency and performance enhancement when using the multi-link system. </a:t>
            </a:r>
          </a:p>
          <a:p>
            <a:pPr>
              <a:spcBef>
                <a:spcPct val="50000"/>
              </a:spcBef>
            </a:pPr>
            <a:r>
              <a:rPr lang="en-US" altLang="en-US" sz="2800" dirty="0"/>
              <a:t>This study was undertaken due to the increasing emissions stringency in the motorcycle industry which require new and innovative designs preserve the ICE engine.</a:t>
            </a:r>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p:txBody>
      </p:sp>
      <p:sp>
        <p:nvSpPr>
          <p:cNvPr id="12" name="Text Box 8"/>
          <p:cNvSpPr txBox="1">
            <a:spLocks noChangeArrowheads="1"/>
          </p:cNvSpPr>
          <p:nvPr/>
        </p:nvSpPr>
        <p:spPr bwMode="auto">
          <a:xfrm>
            <a:off x="378012" y="15330071"/>
            <a:ext cx="6415087" cy="73303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Main Claims</a:t>
            </a:r>
          </a:p>
          <a:p>
            <a:pPr>
              <a:spcBef>
                <a:spcPct val="40000"/>
              </a:spcBef>
            </a:pPr>
            <a:r>
              <a:rPr lang="en-AU" altLang="en-US" sz="2800" dirty="0"/>
              <a:t>Key claims of improvement made by Infinity about benefits of VC-turbo compared to it predecessor the Nissan MR20:</a:t>
            </a:r>
          </a:p>
          <a:p>
            <a:pPr marL="457200" indent="-457200">
              <a:spcBef>
                <a:spcPct val="40000"/>
              </a:spcBef>
              <a:buFont typeface="Arial" panose="020B0604020202020204" pitchFamily="34" charset="0"/>
              <a:buChar char="•"/>
            </a:pPr>
            <a:r>
              <a:rPr lang="en-AU" altLang="en-US" sz="2800" dirty="0"/>
              <a:t>46% more power an torque </a:t>
            </a:r>
          </a:p>
          <a:p>
            <a:pPr marL="457200" indent="-457200">
              <a:spcBef>
                <a:spcPct val="40000"/>
              </a:spcBef>
              <a:buFont typeface="Arial" panose="020B0604020202020204" pitchFamily="34" charset="0"/>
              <a:buChar char="•"/>
            </a:pPr>
            <a:r>
              <a:rPr lang="en-AU" altLang="en-US" sz="2800" dirty="0"/>
              <a:t>44% les friction </a:t>
            </a:r>
          </a:p>
          <a:p>
            <a:pPr marL="457200" indent="-457200">
              <a:spcBef>
                <a:spcPct val="40000"/>
              </a:spcBef>
              <a:buFont typeface="Arial" panose="020B0604020202020204" pitchFamily="34" charset="0"/>
              <a:buChar char="•"/>
            </a:pPr>
            <a:endParaRPr lang="en-AU" altLang="en-US" sz="2800" dirty="0"/>
          </a:p>
          <a:p>
            <a:pPr>
              <a:spcBef>
                <a:spcPct val="40000"/>
              </a:spcBef>
            </a:pPr>
            <a:endParaRPr lang="en-AU" altLang="en-US" sz="2800" dirty="0"/>
          </a:p>
          <a:p>
            <a:pPr>
              <a:spcBef>
                <a:spcPct val="40000"/>
              </a:spcBef>
            </a:pPr>
            <a:endParaRPr lang="en-AU" altLang="en-US" sz="2800" dirty="0"/>
          </a:p>
          <a:p>
            <a:pPr>
              <a:spcBef>
                <a:spcPct val="40000"/>
              </a:spcBef>
            </a:pPr>
            <a:r>
              <a:rPr lang="en-AU" altLang="en-US" sz="3600" b="1" dirty="0"/>
              <a:t>Theoretical Kinematic formulas to be proven</a:t>
            </a:r>
          </a:p>
        </p:txBody>
      </p:sp>
      <p:sp>
        <p:nvSpPr>
          <p:cNvPr id="14" name="Text Box 19"/>
          <p:cNvSpPr txBox="1">
            <a:spLocks noChangeArrowheads="1"/>
          </p:cNvSpPr>
          <p:nvPr/>
        </p:nvSpPr>
        <p:spPr bwMode="auto">
          <a:xfrm>
            <a:off x="7110423" y="21190424"/>
            <a:ext cx="6410325" cy="2073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The conventional reduction in friction was largely due to the rod angles as well as the reduced friction coefficient due to a DLC mirror-Bore coating used with a coefficient of friction of 0,1 where as the conventional cylinder has a coefficient of  0.55,  </a:t>
            </a:r>
          </a:p>
        </p:txBody>
      </p:sp>
      <p:sp>
        <p:nvSpPr>
          <p:cNvPr id="16" name="Text Box 16"/>
          <p:cNvSpPr txBox="1">
            <a:spLocks noChangeArrowheads="1"/>
          </p:cNvSpPr>
          <p:nvPr/>
        </p:nvSpPr>
        <p:spPr bwMode="auto">
          <a:xfrm>
            <a:off x="10651241" y="12368689"/>
            <a:ext cx="2388626" cy="2421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The FEA study on the author initial design for designed double  small end rod however failed all FEA simulations without failure</a:t>
            </a:r>
          </a:p>
        </p:txBody>
      </p:sp>
      <p:sp>
        <p:nvSpPr>
          <p:cNvPr id="17" name="Text Box 21"/>
          <p:cNvSpPr txBox="1">
            <a:spLocks noChangeArrowheads="1"/>
          </p:cNvSpPr>
          <p:nvPr/>
        </p:nvSpPr>
        <p:spPr bwMode="auto">
          <a:xfrm>
            <a:off x="10651241" y="5204303"/>
            <a:ext cx="2825750" cy="426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Primarily a CAD study was conducted in Solidworks to revers engineer the multi-link system for the triumph as well as excel engine model to validate the claims made about the benefits of the design and attempt to solve the mathematical formula to determine the kinematics of the multi-link system. </a:t>
            </a:r>
          </a:p>
        </p:txBody>
      </p:sp>
      <p:sp>
        <p:nvSpPr>
          <p:cNvPr id="18" name="Text Box 27"/>
          <p:cNvSpPr txBox="1">
            <a:spLocks noChangeArrowheads="1"/>
          </p:cNvSpPr>
          <p:nvPr/>
        </p:nvSpPr>
        <p:spPr bwMode="auto">
          <a:xfrm>
            <a:off x="10788312" y="14578287"/>
            <a:ext cx="2613025" cy="3960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dirty="0">
                <a:latin typeface="+mn-lt"/>
              </a:rPr>
              <a:t>A rapid prototype was 3D printed for the VCR multi-link Triumph to scale for hands on demonstrations of how the mechanism works and to prove design accuracy as the bolts from a Real Triumph 675 were used in the assembly of the securing rod </a:t>
            </a:r>
          </a:p>
        </p:txBody>
      </p:sp>
      <p:sp>
        <p:nvSpPr>
          <p:cNvPr id="22" name="Text Box 10"/>
          <p:cNvSpPr txBox="1">
            <a:spLocks noChangeArrowheads="1"/>
          </p:cNvSpPr>
          <p:nvPr/>
        </p:nvSpPr>
        <p:spPr bwMode="auto">
          <a:xfrm>
            <a:off x="14663413" y="23041447"/>
            <a:ext cx="6415088" cy="4227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lgn="ctr">
              <a:spcBef>
                <a:spcPct val="50000"/>
              </a:spcBef>
            </a:pPr>
            <a:r>
              <a:rPr lang="en-US" altLang="en-US" dirty="0"/>
              <a:t>The author would like to thank Mr. Malcolm McDonald for his assistance in the trigonometry and kinematic formulas used and the author contact in triumph that provided technical specifications of the conventional Triumph components with a final thank to UWTSD for providing key data for the study </a:t>
            </a:r>
          </a:p>
        </p:txBody>
      </p:sp>
      <p:sp>
        <p:nvSpPr>
          <p:cNvPr id="24" name="Text Box 22"/>
          <p:cNvSpPr txBox="1">
            <a:spLocks noChangeArrowheads="1"/>
          </p:cNvSpPr>
          <p:nvPr/>
        </p:nvSpPr>
        <p:spPr bwMode="auto">
          <a:xfrm>
            <a:off x="14625098" y="5212096"/>
            <a:ext cx="6415087" cy="275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dirty="0"/>
              <a:t>The claims validated by the author can be seen blow as the % increase in theoretical average power calculated was withing 3% accuracy of Nissan claims Torque is 8% accurate to claims and friction has a 3% deviation to claimed reduction in friction  </a:t>
            </a:r>
          </a:p>
        </p:txBody>
      </p:sp>
      <p:sp>
        <p:nvSpPr>
          <p:cNvPr id="25" name="Text Box 25"/>
          <p:cNvSpPr txBox="1">
            <a:spLocks noChangeArrowheads="1"/>
          </p:cNvSpPr>
          <p:nvPr/>
        </p:nvSpPr>
        <p:spPr bwMode="auto">
          <a:xfrm>
            <a:off x="14566389" y="10180697"/>
            <a:ext cx="6410325" cy="2073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Other key results include the formulation of the offset required on the controlling rod to alternate between 8.1:1 CR and 14:1 CR where for max CR the lobe has to be at 0 degrees BDC as seen in the graph and deign schematic below</a:t>
            </a:r>
          </a:p>
        </p:txBody>
      </p:sp>
      <p:sp>
        <p:nvSpPr>
          <p:cNvPr id="26" name="Text Box 28"/>
          <p:cNvSpPr txBox="1">
            <a:spLocks noChangeArrowheads="1"/>
          </p:cNvSpPr>
          <p:nvPr/>
        </p:nvSpPr>
        <p:spPr bwMode="auto">
          <a:xfrm>
            <a:off x="14304496" y="15673624"/>
            <a:ext cx="6410325" cy="29968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b="1" dirty="0"/>
              <a:t>The final note worthy results were the thermal efficiency increase  of 5.5% due to over expansion with a calculated Expansion Ratio of 9.7:1 via the calculation below where Vs 2 is the swept volume of the expansion stroke this increases thermal efficiency from the same quantity of fuel due to additional expansion volume compared to induction Volume</a:t>
            </a: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5" name="Text Box 19"/>
          <p:cNvSpPr txBox="1">
            <a:spLocks noChangeArrowheads="1"/>
          </p:cNvSpPr>
          <p:nvPr/>
        </p:nvSpPr>
        <p:spPr bwMode="auto">
          <a:xfrm>
            <a:off x="7942776" y="26790590"/>
            <a:ext cx="6410325" cy="1457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a:latin typeface="Times New Roman" charset="0"/>
              </a:rPr>
              <a:t>The figure above demonstrate the reduction in rod angles over the expansion stoke and at Peak gas force  with the max angles at firing shown in the table above</a:t>
            </a:r>
            <a:endParaRPr lang="en-AU" altLang="en-US" sz="2000" i="1" dirty="0">
              <a:latin typeface="Times New Roman" charset="0"/>
            </a:endParaRPr>
          </a:p>
        </p:txBody>
      </p:sp>
      <p:sp>
        <p:nvSpPr>
          <p:cNvPr id="28" name="Rectangle 27"/>
          <p:cNvSpPr/>
          <p:nvPr/>
        </p:nvSpPr>
        <p:spPr>
          <a:xfrm>
            <a:off x="26454656" y="8563236"/>
            <a:ext cx="2988832"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Project Aims</a:t>
            </a:r>
          </a:p>
        </p:txBody>
      </p:sp>
      <p:sp>
        <p:nvSpPr>
          <p:cNvPr id="37" name="Rectangle 36"/>
          <p:cNvSpPr/>
          <p:nvPr/>
        </p:nvSpPr>
        <p:spPr>
          <a:xfrm>
            <a:off x="26607056" y="10007861"/>
            <a:ext cx="3057247"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Methodology</a:t>
            </a:r>
          </a:p>
        </p:txBody>
      </p:sp>
      <p:sp>
        <p:nvSpPr>
          <p:cNvPr id="38" name="Rectangle 37"/>
          <p:cNvSpPr/>
          <p:nvPr/>
        </p:nvSpPr>
        <p:spPr>
          <a:xfrm>
            <a:off x="26759455" y="11586354"/>
            <a:ext cx="1851789"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Results</a:t>
            </a:r>
          </a:p>
        </p:txBody>
      </p:sp>
      <p:sp>
        <p:nvSpPr>
          <p:cNvPr id="39" name="Rectangle 38"/>
          <p:cNvSpPr/>
          <p:nvPr/>
        </p:nvSpPr>
        <p:spPr>
          <a:xfrm>
            <a:off x="26727740" y="12604473"/>
            <a:ext cx="2954655"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Conclusions</a:t>
            </a:r>
          </a:p>
        </p:txBody>
      </p:sp>
      <p:sp>
        <p:nvSpPr>
          <p:cNvPr id="41" name="Rectangle 40"/>
          <p:cNvSpPr/>
          <p:nvPr/>
        </p:nvSpPr>
        <p:spPr>
          <a:xfrm>
            <a:off x="26759455" y="7080331"/>
            <a:ext cx="2877711"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Introduction</a:t>
            </a:r>
          </a:p>
        </p:txBody>
      </p:sp>
      <p:pic>
        <p:nvPicPr>
          <p:cNvPr id="1056" name="Picture 32">
            <a:extLst>
              <a:ext uri="{FF2B5EF4-FFF2-40B4-BE49-F238E27FC236}">
                <a16:creationId xmlns:a16="http://schemas.microsoft.com/office/drawing/2014/main" id="{C3C02171-32E9-4262-AD8B-644C102BFE3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7211" t="38242" r="7370" b="8267"/>
          <a:stretch>
            <a:fillRect/>
          </a:stretch>
        </p:blipFill>
        <p:spPr bwMode="auto">
          <a:xfrm>
            <a:off x="230722" y="2026634"/>
            <a:ext cx="3416842" cy="2874608"/>
          </a:xfrm>
          <a:prstGeom prst="rect">
            <a:avLst/>
          </a:prstGeom>
          <a:noFill/>
          <a:ln w="127000" cap="sq" algn="ctr">
            <a:solidFill>
              <a:srgbClr val="000000"/>
            </a:solidFill>
            <a:miter lim="800000"/>
            <a:headEnd/>
            <a:tailEnd/>
          </a:ln>
          <a:effectLst>
            <a:outerShdw blurRad="57150" dist="50800" dir="2700000" algn="ctr" rotWithShape="0">
              <a:srgbClr val="000000">
                <a:alpha val="39999"/>
              </a:srgbClr>
            </a:outerShdw>
          </a:effectLst>
          <a:extLst>
            <a:ext uri="{909E8E84-426E-40DD-AFC4-6F175D3DCCD1}">
              <a14:hiddenFill xmlns:a14="http://schemas.microsoft.com/office/drawing/2010/main">
                <a:solidFill>
                  <a:srgbClr val="FFFFFF"/>
                </a:solidFill>
              </a14:hiddenFill>
            </a:ext>
          </a:extLst>
        </p:spPr>
      </p:pic>
      <p:pic>
        <p:nvPicPr>
          <p:cNvPr id="1059" name="Picture 439">
            <a:extLst>
              <a:ext uri="{FF2B5EF4-FFF2-40B4-BE49-F238E27FC236}">
                <a16:creationId xmlns:a16="http://schemas.microsoft.com/office/drawing/2014/main" id="{48BF065D-0151-4FD1-A5FC-C547E7AA07A1}"/>
              </a:ext>
            </a:extLst>
          </p:cNvPr>
          <p:cNvPicPr>
            <a:picLocks noChangeAspect="1"/>
          </p:cNvPicPr>
          <p:nvPr/>
        </p:nvPicPr>
        <p:blipFill>
          <a:blip r:embed="rId5">
            <a:extLst>
              <a:ext uri="{28A0092B-C50C-407E-A947-70E740481C1C}">
                <a14:useLocalDpi xmlns:a14="http://schemas.microsoft.com/office/drawing/2010/main" val="0"/>
              </a:ext>
            </a:extLst>
          </a:blip>
          <a:srcRect l="42111" t="18494" r="36922" b="16078"/>
          <a:stretch>
            <a:fillRect/>
          </a:stretch>
        </p:blipFill>
        <p:spPr bwMode="auto">
          <a:xfrm>
            <a:off x="7549642" y="5309444"/>
            <a:ext cx="3061669" cy="4587160"/>
          </a:xfrm>
          <a:prstGeom prst="rect">
            <a:avLst/>
          </a:prstGeom>
          <a:noFill/>
          <a:ln w="38100" cap="sq" algn="ctr">
            <a:solidFill>
              <a:srgbClr val="000000"/>
            </a:solidFill>
            <a:miter lim="800000"/>
            <a:headEnd/>
            <a:tailEnd/>
          </a:ln>
          <a:effectLst>
            <a:outerShdw dist="38100" dir="2700000" algn="tl" rotWithShape="0">
              <a:srgbClr val="000000">
                <a:alpha val="42999"/>
              </a:srgbClr>
            </a:outerShdw>
          </a:effectLst>
          <a:extLst>
            <a:ext uri="{909E8E84-426E-40DD-AFC4-6F175D3DCCD1}">
              <a14:hiddenFill xmlns:a14="http://schemas.microsoft.com/office/drawing/2010/main">
                <a:solidFill>
                  <a:srgbClr val="FFFFFF"/>
                </a:solidFill>
              </a14:hiddenFill>
            </a:ext>
          </a:extLst>
        </p:spPr>
      </p:pic>
      <p:grpSp>
        <p:nvGrpSpPr>
          <p:cNvPr id="34" name="Group 36">
            <a:extLst>
              <a:ext uri="{FF2B5EF4-FFF2-40B4-BE49-F238E27FC236}">
                <a16:creationId xmlns:a16="http://schemas.microsoft.com/office/drawing/2014/main" id="{4C07B0D1-676F-4722-9325-4046B4D513A0}"/>
              </a:ext>
            </a:extLst>
          </p:cNvPr>
          <p:cNvGrpSpPr>
            <a:grpSpLocks/>
          </p:cNvGrpSpPr>
          <p:nvPr/>
        </p:nvGrpSpPr>
        <p:grpSpPr bwMode="auto">
          <a:xfrm>
            <a:off x="7448175" y="14635354"/>
            <a:ext cx="3079516" cy="4017560"/>
            <a:chOff x="112321246" y="107255437"/>
            <a:chExt cx="2594981" cy="3691231"/>
          </a:xfrm>
        </p:grpSpPr>
        <p:pic>
          <p:nvPicPr>
            <p:cNvPr id="1061" name="Picture 37">
              <a:extLst>
                <a:ext uri="{FF2B5EF4-FFF2-40B4-BE49-F238E27FC236}">
                  <a16:creationId xmlns:a16="http://schemas.microsoft.com/office/drawing/2014/main" id="{FDBFFE01-0892-4ED0-A4F8-4A05891C354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r="30392"/>
            <a:stretch>
              <a:fillRect/>
            </a:stretch>
          </p:blipFill>
          <p:spPr bwMode="auto">
            <a:xfrm>
              <a:off x="113004151" y="107255437"/>
              <a:ext cx="1912076" cy="3691231"/>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1062" name="Picture 38">
              <a:extLst>
                <a:ext uri="{FF2B5EF4-FFF2-40B4-BE49-F238E27FC236}">
                  <a16:creationId xmlns:a16="http://schemas.microsoft.com/office/drawing/2014/main" id="{3E57294C-27E1-4D2A-A6BB-0223AAEDEE9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26149" t="30334" r="21185" b="32729"/>
            <a:stretch>
              <a:fillRect/>
            </a:stretch>
          </p:blipFill>
          <p:spPr bwMode="auto">
            <a:xfrm>
              <a:off x="112321246" y="108408809"/>
              <a:ext cx="1443261" cy="1360181"/>
            </a:xfrm>
            <a:prstGeom prst="ellipse">
              <a:avLst/>
            </a:prstGeom>
            <a:noFill/>
            <a:ln w="63500" cap="rnd" algn="ctr">
              <a:solidFill>
                <a:srgbClr val="000000"/>
              </a:solidFill>
              <a:round/>
              <a:headEnd/>
              <a:tailEnd/>
            </a:ln>
            <a:effectLst>
              <a:outerShdw blurRad="381000" dist="292100" dir="5400000" sx="89999" sy="-20000" rotWithShape="0">
                <a:srgbClr val="000000">
                  <a:alpha val="22000"/>
                </a:srgbClr>
              </a:outerShdw>
            </a:effectLst>
            <a:extLst>
              <a:ext uri="{909E8E84-426E-40DD-AFC4-6F175D3DCCD1}">
                <a14:hiddenFill xmlns:a14="http://schemas.microsoft.com/office/drawing/2010/main">
                  <a:solidFill>
                    <a:srgbClr val="5B9BD5"/>
                  </a:solidFill>
                </a14:hiddenFill>
              </a:ext>
            </a:extLst>
          </p:spPr>
        </p:pic>
        <p:sp>
          <p:nvSpPr>
            <p:cNvPr id="35" name="Oval 39">
              <a:extLst>
                <a:ext uri="{FF2B5EF4-FFF2-40B4-BE49-F238E27FC236}">
                  <a16:creationId xmlns:a16="http://schemas.microsoft.com/office/drawing/2014/main" id="{01F451FE-D9C8-4DCB-8B59-886D4B06DF74}"/>
                </a:ext>
              </a:extLst>
            </p:cNvPr>
            <p:cNvSpPr>
              <a:spLocks noChangeArrowheads="1"/>
            </p:cNvSpPr>
            <p:nvPr/>
          </p:nvSpPr>
          <p:spPr bwMode="auto">
            <a:xfrm>
              <a:off x="113723530" y="109827391"/>
              <a:ext cx="616227" cy="576470"/>
            </a:xfrm>
            <a:prstGeom prst="ellipse">
              <a:avLst/>
            </a:prstGeom>
            <a:noFill/>
            <a:ln w="25400" algn="ctr">
              <a:solidFill>
                <a:srgbClr val="FF0000"/>
              </a:solidFill>
              <a:round/>
              <a:headEnd/>
              <a:tailEnd/>
            </a:ln>
            <a:effectLst/>
            <a:extLst>
              <a:ext uri="{909E8E84-426E-40DD-AFC4-6F175D3DCCD1}">
                <a14:hiddenFill xmlns:a14="http://schemas.microsoft.com/office/drawing/2010/main">
                  <a:solidFill>
                    <a:srgbClr val="5B9BD5"/>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endParaRPr lang="en-GB"/>
            </a:p>
          </p:txBody>
        </p:sp>
        <p:cxnSp>
          <p:nvCxnSpPr>
            <p:cNvPr id="1064" name="AutoShape 40">
              <a:extLst>
                <a:ext uri="{FF2B5EF4-FFF2-40B4-BE49-F238E27FC236}">
                  <a16:creationId xmlns:a16="http://schemas.microsoft.com/office/drawing/2014/main" id="{66C05861-2247-4F32-BE0D-2CFEA8CED4D2}"/>
                </a:ext>
              </a:extLst>
            </p:cNvPr>
            <p:cNvCxnSpPr>
              <a:cxnSpLocks noChangeShapeType="1"/>
            </p:cNvCxnSpPr>
            <p:nvPr/>
          </p:nvCxnSpPr>
          <p:spPr bwMode="auto">
            <a:xfrm flipH="1" flipV="1">
              <a:off x="113743409" y="109091896"/>
              <a:ext cx="477078" cy="815008"/>
            </a:xfrm>
            <a:prstGeom prst="straightConnector1">
              <a:avLst/>
            </a:prstGeom>
            <a:noFill/>
            <a:ln w="2540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000000"/>
                    </a:outerShdw>
                  </a:effectLst>
                </a14:hiddenEffects>
              </a:ext>
            </a:extLst>
          </p:spPr>
        </p:cxnSp>
        <p:cxnSp>
          <p:nvCxnSpPr>
            <p:cNvPr id="1065" name="AutoShape 41">
              <a:extLst>
                <a:ext uri="{FF2B5EF4-FFF2-40B4-BE49-F238E27FC236}">
                  <a16:creationId xmlns:a16="http://schemas.microsoft.com/office/drawing/2014/main" id="{7E21CC0D-0C9A-4497-8A3D-9AC40794B20E}"/>
                </a:ext>
              </a:extLst>
            </p:cNvPr>
            <p:cNvCxnSpPr>
              <a:cxnSpLocks noChangeShapeType="1"/>
            </p:cNvCxnSpPr>
            <p:nvPr/>
          </p:nvCxnSpPr>
          <p:spPr bwMode="auto">
            <a:xfrm flipH="1" flipV="1">
              <a:off x="112984273" y="109747878"/>
              <a:ext cx="795130" cy="576469"/>
            </a:xfrm>
            <a:prstGeom prst="straightConnector1">
              <a:avLst/>
            </a:prstGeom>
            <a:noFill/>
            <a:ln w="25400" algn="ctr">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000000"/>
                    </a:outerShdw>
                  </a:effectLst>
                </a14:hiddenEffects>
              </a:ext>
            </a:extLst>
          </p:spPr>
        </p:cxnSp>
      </p:grpSp>
      <p:pic>
        <p:nvPicPr>
          <p:cNvPr id="44" name="Picture 43">
            <a:extLst>
              <a:ext uri="{FF2B5EF4-FFF2-40B4-BE49-F238E27FC236}">
                <a16:creationId xmlns:a16="http://schemas.microsoft.com/office/drawing/2014/main" id="{225448BF-AE03-424E-8274-DA8812A63B00}"/>
              </a:ext>
            </a:extLst>
          </p:cNvPr>
          <p:cNvPicPr>
            <a:picLocks noChangeAspect="1"/>
          </p:cNvPicPr>
          <p:nvPr/>
        </p:nvPicPr>
        <p:blipFill>
          <a:blip r:embed="rId8"/>
          <a:stretch>
            <a:fillRect/>
          </a:stretch>
        </p:blipFill>
        <p:spPr>
          <a:xfrm>
            <a:off x="160368" y="19807006"/>
            <a:ext cx="6933057" cy="1024638"/>
          </a:xfrm>
          <a:prstGeom prst="rect">
            <a:avLst/>
          </a:prstGeom>
        </p:spPr>
      </p:pic>
      <p:pic>
        <p:nvPicPr>
          <p:cNvPr id="52" name="Picture 51">
            <a:extLst>
              <a:ext uri="{FF2B5EF4-FFF2-40B4-BE49-F238E27FC236}">
                <a16:creationId xmlns:a16="http://schemas.microsoft.com/office/drawing/2014/main" id="{4A282076-097A-4CD8-998C-BF442EFB6592}"/>
              </a:ext>
            </a:extLst>
          </p:cNvPr>
          <p:cNvPicPr/>
          <p:nvPr/>
        </p:nvPicPr>
        <p:blipFill rotWithShape="1">
          <a:blip r:embed="rId9">
            <a:extLst>
              <a:ext uri="{28A0092B-C50C-407E-A947-70E740481C1C}">
                <a14:useLocalDpi xmlns:a14="http://schemas.microsoft.com/office/drawing/2010/main" val="0"/>
              </a:ext>
            </a:extLst>
          </a:blip>
          <a:srcRect t="36234" b="36588"/>
          <a:stretch/>
        </p:blipFill>
        <p:spPr bwMode="auto">
          <a:xfrm>
            <a:off x="348598" y="28985697"/>
            <a:ext cx="3298966" cy="1119167"/>
          </a:xfrm>
          <a:prstGeom prst="rect">
            <a:avLst/>
          </a:prstGeom>
          <a:ln>
            <a:noFill/>
          </a:ln>
          <a:extLst>
            <a:ext uri="{53640926-AAD7-44D8-BBD7-CCE9431645EC}">
              <a14:shadowObscured xmlns:a14="http://schemas.microsoft.com/office/drawing/2010/main"/>
            </a:ext>
          </a:extLst>
        </p:spPr>
      </p:pic>
      <p:pic>
        <p:nvPicPr>
          <p:cNvPr id="46" name="Picture 45">
            <a:extLst>
              <a:ext uri="{FF2B5EF4-FFF2-40B4-BE49-F238E27FC236}">
                <a16:creationId xmlns:a16="http://schemas.microsoft.com/office/drawing/2014/main" id="{7C43478F-1193-4B79-B286-95D432CFF1B4}"/>
              </a:ext>
            </a:extLst>
          </p:cNvPr>
          <p:cNvPicPr>
            <a:picLocks noChangeAspect="1"/>
          </p:cNvPicPr>
          <p:nvPr/>
        </p:nvPicPr>
        <p:blipFill>
          <a:blip r:embed="rId10"/>
          <a:stretch>
            <a:fillRect/>
          </a:stretch>
        </p:blipFill>
        <p:spPr>
          <a:xfrm>
            <a:off x="3997831" y="29238554"/>
            <a:ext cx="4735939" cy="971475"/>
          </a:xfrm>
          <a:prstGeom prst="rect">
            <a:avLst/>
          </a:prstGeom>
        </p:spPr>
      </p:pic>
      <p:sp>
        <p:nvSpPr>
          <p:cNvPr id="54" name="Text Box 21">
            <a:extLst>
              <a:ext uri="{FF2B5EF4-FFF2-40B4-BE49-F238E27FC236}">
                <a16:creationId xmlns:a16="http://schemas.microsoft.com/office/drawing/2014/main" id="{14D2DB27-A980-4FC5-9520-D8000D612B94}"/>
              </a:ext>
            </a:extLst>
          </p:cNvPr>
          <p:cNvSpPr txBox="1">
            <a:spLocks noChangeArrowheads="1"/>
          </p:cNvSpPr>
          <p:nvPr/>
        </p:nvSpPr>
        <p:spPr bwMode="auto">
          <a:xfrm>
            <a:off x="10772315" y="9609476"/>
            <a:ext cx="2459584" cy="3037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FEA study's determined the designed components passed  FE analysis with the exception of the lower-link where failure occurred due to intolerable tensile forces</a:t>
            </a:r>
          </a:p>
        </p:txBody>
      </p:sp>
      <p:pic>
        <p:nvPicPr>
          <p:cNvPr id="47" name="Picture 46">
            <a:extLst>
              <a:ext uri="{FF2B5EF4-FFF2-40B4-BE49-F238E27FC236}">
                <a16:creationId xmlns:a16="http://schemas.microsoft.com/office/drawing/2014/main" id="{032F0E9A-8C5D-4A6B-84A3-7938E208DFEF}"/>
              </a:ext>
            </a:extLst>
          </p:cNvPr>
          <p:cNvPicPr>
            <a:picLocks noChangeAspect="1"/>
          </p:cNvPicPr>
          <p:nvPr/>
        </p:nvPicPr>
        <p:blipFill>
          <a:blip r:embed="rId11"/>
          <a:stretch>
            <a:fillRect/>
          </a:stretch>
        </p:blipFill>
        <p:spPr>
          <a:xfrm>
            <a:off x="7391158" y="9986502"/>
            <a:ext cx="3232019" cy="2413383"/>
          </a:xfrm>
          <a:prstGeom prst="rect">
            <a:avLst/>
          </a:prstGeom>
        </p:spPr>
      </p:pic>
      <p:pic>
        <p:nvPicPr>
          <p:cNvPr id="48" name="Picture 47">
            <a:extLst>
              <a:ext uri="{FF2B5EF4-FFF2-40B4-BE49-F238E27FC236}">
                <a16:creationId xmlns:a16="http://schemas.microsoft.com/office/drawing/2014/main" id="{EB819D15-FD50-4ADE-97AF-718DB6594721}"/>
              </a:ext>
            </a:extLst>
          </p:cNvPr>
          <p:cNvPicPr>
            <a:picLocks noChangeAspect="1"/>
          </p:cNvPicPr>
          <p:nvPr/>
        </p:nvPicPr>
        <p:blipFill>
          <a:blip r:embed="rId12"/>
          <a:stretch>
            <a:fillRect/>
          </a:stretch>
        </p:blipFill>
        <p:spPr>
          <a:xfrm>
            <a:off x="8557235" y="12521305"/>
            <a:ext cx="1758351" cy="2128078"/>
          </a:xfrm>
          <a:prstGeom prst="rect">
            <a:avLst/>
          </a:prstGeom>
        </p:spPr>
      </p:pic>
      <p:pic>
        <p:nvPicPr>
          <p:cNvPr id="49" name="Picture 48">
            <a:extLst>
              <a:ext uri="{FF2B5EF4-FFF2-40B4-BE49-F238E27FC236}">
                <a16:creationId xmlns:a16="http://schemas.microsoft.com/office/drawing/2014/main" id="{B64F2C48-CF8B-4EED-9254-7BA0A627ABA4}"/>
              </a:ext>
            </a:extLst>
          </p:cNvPr>
          <p:cNvPicPr>
            <a:picLocks noChangeAspect="1"/>
          </p:cNvPicPr>
          <p:nvPr/>
        </p:nvPicPr>
        <p:blipFill rotWithShape="1">
          <a:blip r:embed="rId13"/>
          <a:srcRect b="5321"/>
          <a:stretch/>
        </p:blipFill>
        <p:spPr>
          <a:xfrm>
            <a:off x="7029635" y="18932957"/>
            <a:ext cx="6571902" cy="2283786"/>
          </a:xfrm>
          <a:prstGeom prst="rect">
            <a:avLst/>
          </a:prstGeom>
        </p:spPr>
      </p:pic>
      <p:pic>
        <p:nvPicPr>
          <p:cNvPr id="50" name="Picture 49">
            <a:extLst>
              <a:ext uri="{FF2B5EF4-FFF2-40B4-BE49-F238E27FC236}">
                <a16:creationId xmlns:a16="http://schemas.microsoft.com/office/drawing/2014/main" id="{D841F862-F99D-4CDC-84AD-8F67DAB322F3}"/>
              </a:ext>
            </a:extLst>
          </p:cNvPr>
          <p:cNvPicPr>
            <a:picLocks noChangeAspect="1"/>
          </p:cNvPicPr>
          <p:nvPr/>
        </p:nvPicPr>
        <p:blipFill>
          <a:blip r:embed="rId14"/>
          <a:stretch>
            <a:fillRect/>
          </a:stretch>
        </p:blipFill>
        <p:spPr>
          <a:xfrm>
            <a:off x="5082617" y="23496524"/>
            <a:ext cx="3019582" cy="4712734"/>
          </a:xfrm>
          <a:prstGeom prst="rect">
            <a:avLst/>
          </a:prstGeom>
        </p:spPr>
      </p:pic>
      <mc:AlternateContent xmlns:mc="http://schemas.openxmlformats.org/markup-compatibility/2006">
        <mc:Choice xmlns:a14="http://schemas.microsoft.com/office/drawing/2010/main" Requires="a14">
          <p:sp>
            <p:nvSpPr>
              <p:cNvPr id="53" name="Rectangle 52">
                <a:extLst>
                  <a:ext uri="{FF2B5EF4-FFF2-40B4-BE49-F238E27FC236}">
                    <a16:creationId xmlns:a16="http://schemas.microsoft.com/office/drawing/2014/main" id="{53A9D443-21EC-469F-A7FD-F44BAA8D1720}"/>
                  </a:ext>
                </a:extLst>
              </p:cNvPr>
              <p:cNvSpPr/>
              <p:nvPr/>
            </p:nvSpPr>
            <p:spPr>
              <a:xfrm>
                <a:off x="11300" y="23213943"/>
                <a:ext cx="5180990" cy="668068"/>
              </a:xfrm>
              <a:prstGeom prst="rect">
                <a:avLst/>
              </a:prstGeom>
            </p:spPr>
            <p:txBody>
              <a:bodyPr wrap="square">
                <a:spAutoFit/>
              </a:bodyPr>
              <a:lstStyle/>
              <a:p>
                <a14:m>
                  <m:oMathPara xmlns:m="http://schemas.openxmlformats.org/officeDocument/2006/math">
                    <m:oMathParaPr>
                      <m:jc m:val="centerGroup"/>
                    </m:oMathParaPr>
                    <m:oMath xmlns:m="http://schemas.openxmlformats.org/officeDocument/2006/math">
                      <m:r>
                        <a:rPr lang="en-GB" sz="1800" i="1">
                          <a:latin typeface="Cambria Math" panose="02040503050406030204" pitchFamily="18" charset="0"/>
                        </a:rPr>
                        <m:t>𝐹</m:t>
                      </m:r>
                      <m:r>
                        <a:rPr lang="en-GB" sz="1800" i="0">
                          <a:latin typeface="Cambria Math" panose="02040503050406030204" pitchFamily="18" charset="0"/>
                        </a:rPr>
                        <m:t>1=</m:t>
                      </m:r>
                      <m:f>
                        <m:fPr>
                          <m:ctrlPr>
                            <a:rPr lang="en-GB" sz="1800" i="1">
                              <a:latin typeface="Cambria Math" panose="02040503050406030204" pitchFamily="18" charset="0"/>
                            </a:rPr>
                          </m:ctrlPr>
                        </m:fPr>
                        <m:num>
                          <m:r>
                            <a:rPr lang="en-GB" sz="1800" i="1">
                              <a:latin typeface="Cambria Math" panose="02040503050406030204" pitchFamily="18" charset="0"/>
                            </a:rPr>
                            <m:t>𝑁𝑒𝑡</m:t>
                          </m:r>
                          <m:r>
                            <a:rPr lang="en-GB" sz="1800" i="0">
                              <a:latin typeface="Cambria Math" panose="02040503050406030204" pitchFamily="18" charset="0"/>
                            </a:rPr>
                            <m:t> </m:t>
                          </m:r>
                          <m:r>
                            <a:rPr lang="en-GB" sz="1800" i="1">
                              <a:latin typeface="Cambria Math" panose="02040503050406030204" pitchFamily="18" charset="0"/>
                            </a:rPr>
                            <m:t>𝑓𝑜𝑟𝑐𝑒</m:t>
                          </m:r>
                          <m:r>
                            <a:rPr lang="en-GB" sz="1800" i="0">
                              <a:latin typeface="Cambria Math" panose="02040503050406030204" pitchFamily="18" charset="0"/>
                            </a:rPr>
                            <m:t>∗</m:t>
                          </m:r>
                          <m:r>
                            <a:rPr lang="en-GB" sz="1800" i="1">
                              <a:latin typeface="Cambria Math" panose="02040503050406030204" pitchFamily="18" charset="0"/>
                            </a:rPr>
                            <m:t>𝐿</m:t>
                          </m:r>
                          <m:r>
                            <a:rPr lang="en-GB" sz="1800" i="0">
                              <a:latin typeface="Cambria Math" panose="02040503050406030204" pitchFamily="18" charset="0"/>
                            </a:rPr>
                            <m:t>1</m:t>
                          </m:r>
                          <m:func>
                            <m:funcPr>
                              <m:ctrlPr>
                                <a:rPr lang="en-GB" sz="1800" i="1">
                                  <a:latin typeface="Cambria Math" panose="02040503050406030204" pitchFamily="18" charset="0"/>
                                </a:rPr>
                              </m:ctrlPr>
                            </m:funcPr>
                            <m:fName>
                              <m:r>
                                <m:rPr>
                                  <m:sty m:val="p"/>
                                </m:rPr>
                                <a:rPr lang="en-GB" sz="1800" i="0">
                                  <a:latin typeface="Cambria Math" panose="02040503050406030204" pitchFamily="18" charset="0"/>
                                </a:rPr>
                                <m:t>sin</m:t>
                              </m:r>
                            </m:fName>
                            <m:e>
                              <m:r>
                                <a:rPr lang="en-GB" sz="1800" i="1">
                                  <a:latin typeface="Cambria Math" panose="02040503050406030204" pitchFamily="18" charset="0"/>
                                </a:rPr>
                                <m:t>𝜃</m:t>
                              </m:r>
                            </m:e>
                          </m:func>
                        </m:num>
                        <m:den>
                          <m:r>
                            <a:rPr lang="en-GB" sz="1800" i="1">
                              <a:latin typeface="Cambria Math" panose="02040503050406030204" pitchFamily="18" charset="0"/>
                            </a:rPr>
                            <m:t>𝐿</m:t>
                          </m:r>
                          <m:r>
                            <a:rPr lang="en-GB" sz="1800" i="0">
                              <a:latin typeface="Cambria Math" panose="02040503050406030204" pitchFamily="18" charset="0"/>
                            </a:rPr>
                            <m:t>2(</m:t>
                          </m:r>
                          <m:func>
                            <m:funcPr>
                              <m:ctrlPr>
                                <a:rPr lang="en-GB" sz="1800" i="1">
                                  <a:latin typeface="Cambria Math" panose="02040503050406030204" pitchFamily="18" charset="0"/>
                                </a:rPr>
                              </m:ctrlPr>
                            </m:funcPr>
                            <m:fName>
                              <m:r>
                                <m:rPr>
                                  <m:sty m:val="p"/>
                                </m:rPr>
                                <a:rPr lang="en-GB" sz="1800" i="0">
                                  <a:latin typeface="Cambria Math" panose="02040503050406030204" pitchFamily="18" charset="0"/>
                                </a:rPr>
                                <m:t>sin</m:t>
                              </m:r>
                            </m:fName>
                            <m:e>
                              <m:r>
                                <a:rPr lang="en-GB" sz="1800" i="1">
                                  <a:latin typeface="Cambria Math" panose="02040503050406030204" pitchFamily="18" charset="0"/>
                                </a:rPr>
                                <m:t>𝜃</m:t>
                              </m:r>
                            </m:e>
                          </m:func>
                          <m:r>
                            <a:rPr lang="en-GB" sz="1800" i="0">
                              <a:latin typeface="Cambria Math" panose="02040503050406030204" pitchFamily="18" charset="0"/>
                            </a:rPr>
                            <m:t>∗</m:t>
                          </m:r>
                          <m:func>
                            <m:funcPr>
                              <m:ctrlPr>
                                <a:rPr lang="en-GB" sz="1800" i="1">
                                  <a:latin typeface="Cambria Math" panose="02040503050406030204" pitchFamily="18" charset="0"/>
                                </a:rPr>
                              </m:ctrlPr>
                            </m:funcPr>
                            <m:fName>
                              <m:r>
                                <m:rPr>
                                  <m:sty m:val="p"/>
                                </m:rPr>
                                <a:rPr lang="en-GB" sz="1800" i="0">
                                  <a:latin typeface="Cambria Math" panose="02040503050406030204" pitchFamily="18" charset="0"/>
                                </a:rPr>
                                <m:t>sin</m:t>
                              </m:r>
                            </m:fName>
                            <m:e>
                              <m:r>
                                <a:rPr lang="en-GB" sz="1800" i="1">
                                  <a:latin typeface="Cambria Math" panose="02040503050406030204" pitchFamily="18" charset="0"/>
                                </a:rPr>
                                <m:t>𝐴𝑙𝑝h𝑎</m:t>
                              </m:r>
                              <m:r>
                                <a:rPr lang="en-GB" sz="1800" i="0">
                                  <a:latin typeface="Cambria Math" panose="02040503050406030204" pitchFamily="18" charset="0"/>
                                </a:rPr>
                                <m:t>)+(</m:t>
                              </m:r>
                              <m:func>
                                <m:funcPr>
                                  <m:ctrlPr>
                                    <a:rPr lang="en-GB" sz="1800" i="1">
                                      <a:latin typeface="Cambria Math" panose="02040503050406030204" pitchFamily="18" charset="0"/>
                                    </a:rPr>
                                  </m:ctrlPr>
                                </m:funcPr>
                                <m:fName>
                                  <m:r>
                                    <m:rPr>
                                      <m:sty m:val="p"/>
                                    </m:rPr>
                                    <a:rPr lang="en-GB" sz="1800" i="0">
                                      <a:latin typeface="Cambria Math" panose="02040503050406030204" pitchFamily="18" charset="0"/>
                                    </a:rPr>
                                    <m:t>sin</m:t>
                                  </m:r>
                                </m:fName>
                                <m:e>
                                  <m:r>
                                    <a:rPr lang="en-GB" sz="1800" i="1">
                                      <a:latin typeface="Cambria Math" panose="02040503050406030204" pitchFamily="18" charset="0"/>
                                    </a:rPr>
                                    <m:t>𝜃</m:t>
                                  </m:r>
                                  <m:r>
                                    <a:rPr lang="en-GB" sz="1800" i="0">
                                      <a:latin typeface="Cambria Math" panose="02040503050406030204" pitchFamily="18" charset="0"/>
                                    </a:rPr>
                                    <m:t>∗</m:t>
                                  </m:r>
                                  <m:func>
                                    <m:funcPr>
                                      <m:ctrlPr>
                                        <a:rPr lang="en-GB" sz="1800" i="1">
                                          <a:latin typeface="Cambria Math" panose="02040503050406030204" pitchFamily="18" charset="0"/>
                                        </a:rPr>
                                      </m:ctrlPr>
                                    </m:funcPr>
                                    <m:fName>
                                      <m:r>
                                        <m:rPr>
                                          <m:sty m:val="p"/>
                                        </m:rPr>
                                        <a:rPr lang="en-GB" sz="1800" i="0">
                                          <a:latin typeface="Cambria Math" panose="02040503050406030204" pitchFamily="18" charset="0"/>
                                        </a:rPr>
                                        <m:t>cos</m:t>
                                      </m:r>
                                    </m:fName>
                                    <m:e>
                                      <m:d>
                                        <m:dPr>
                                          <m:begChr m:val=""/>
                                          <m:ctrlPr>
                                            <a:rPr lang="en-GB" sz="1800" i="1">
                                              <a:latin typeface="Cambria Math" panose="02040503050406030204" pitchFamily="18" charset="0"/>
                                            </a:rPr>
                                          </m:ctrlPr>
                                        </m:dPr>
                                        <m:e>
                                          <m:r>
                                            <a:rPr lang="en-GB" sz="1800" i="1">
                                              <a:latin typeface="Cambria Math" panose="02040503050406030204" pitchFamily="18" charset="0"/>
                                            </a:rPr>
                                            <m:t>𝐴𝑙𝑝h𝑎</m:t>
                                          </m:r>
                                        </m:e>
                                      </m:d>
                                    </m:e>
                                  </m:func>
                                </m:e>
                              </m:func>
                            </m:e>
                          </m:func>
                        </m:den>
                      </m:f>
                      <m:r>
                        <a:rPr lang="en-GB" sz="1800" i="0">
                          <a:latin typeface="Cambria Math" panose="02040503050406030204" pitchFamily="18" charset="0"/>
                        </a:rPr>
                        <m:t> </m:t>
                      </m:r>
                    </m:oMath>
                  </m:oMathPara>
                </a14:m>
                <a:endParaRPr lang="en-GB" sz="1800" dirty="0"/>
              </a:p>
            </p:txBody>
          </p:sp>
        </mc:Choice>
        <mc:Fallback>
          <p:sp>
            <p:nvSpPr>
              <p:cNvPr id="53" name="Rectangle 52">
                <a:extLst>
                  <a:ext uri="{FF2B5EF4-FFF2-40B4-BE49-F238E27FC236}">
                    <a16:creationId xmlns:a16="http://schemas.microsoft.com/office/drawing/2014/main" id="{53A9D443-21EC-469F-A7FD-F44BAA8D1720}"/>
                  </a:ext>
                </a:extLst>
              </p:cNvPr>
              <p:cNvSpPr>
                <a:spLocks noRot="1" noChangeAspect="1" noMove="1" noResize="1" noEditPoints="1" noAdjustHandles="1" noChangeArrowheads="1" noChangeShapeType="1" noTextEdit="1"/>
              </p:cNvSpPr>
              <p:nvPr/>
            </p:nvSpPr>
            <p:spPr>
              <a:xfrm>
                <a:off x="11300" y="23213943"/>
                <a:ext cx="5180990" cy="668068"/>
              </a:xfrm>
              <a:prstGeom prst="rect">
                <a:avLst/>
              </a:prstGeom>
              <a:blipFill>
                <a:blip r:embed="rId15"/>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56" name="Rectangle 55">
                <a:extLst>
                  <a:ext uri="{FF2B5EF4-FFF2-40B4-BE49-F238E27FC236}">
                    <a16:creationId xmlns:a16="http://schemas.microsoft.com/office/drawing/2014/main" id="{C6522F51-CB85-469E-8723-21159FC945DC}"/>
                  </a:ext>
                </a:extLst>
              </p:cNvPr>
              <p:cNvSpPr/>
              <p:nvPr/>
            </p:nvSpPr>
            <p:spPr>
              <a:xfrm>
                <a:off x="-123920" y="24468463"/>
                <a:ext cx="5619151" cy="370230"/>
              </a:xfrm>
              <a:prstGeom prst="rect">
                <a:avLst/>
              </a:prstGeom>
            </p:spPr>
            <p:txBody>
              <a:bodyPr wrap="square">
                <a:spAutoFit/>
              </a:bodyPr>
              <a:lstStyle/>
              <a:p>
                <a14:m>
                  <m:oMathPara xmlns:m="http://schemas.openxmlformats.org/officeDocument/2006/math">
                    <m:oMathParaPr>
                      <m:jc m:val="centerGroup"/>
                    </m:oMathParaPr>
                    <m:oMath xmlns:m="http://schemas.openxmlformats.org/officeDocument/2006/math">
                      <m:sSup>
                        <m:sSupPr>
                          <m:ctrlPr>
                            <a:rPr lang="en-GB" sz="1600">
                              <a:latin typeface="Cambria Math" panose="02040503050406030204" pitchFamily="18" charset="0"/>
                            </a:rPr>
                          </m:ctrlPr>
                        </m:sSupPr>
                        <m:e>
                          <m:r>
                            <a:rPr lang="en-GB" sz="1600" i="1">
                              <a:latin typeface="Cambria Math" panose="02040503050406030204" pitchFamily="18" charset="0"/>
                            </a:rPr>
                            <m:t>𝐹𝑝𝑖𝑛</m:t>
                          </m:r>
                        </m:e>
                        <m:sup>
                          <m:r>
                            <a:rPr lang="en-GB" sz="1600" i="0">
                              <a:latin typeface="Cambria Math" panose="02040503050406030204" pitchFamily="18" charset="0"/>
                            </a:rPr>
                            <m:t>2</m:t>
                          </m:r>
                        </m:sup>
                      </m:sSup>
                      <m:r>
                        <a:rPr lang="en-GB" sz="1600" i="0">
                          <a:latin typeface="Cambria Math" panose="02040503050406030204" pitchFamily="18" charset="0"/>
                        </a:rPr>
                        <m:t>=</m:t>
                      </m:r>
                      <m:sSup>
                        <m:sSupPr>
                          <m:ctrlPr>
                            <a:rPr lang="en-GB" sz="1600" i="1">
                              <a:latin typeface="Cambria Math" panose="02040503050406030204" pitchFamily="18" charset="0"/>
                            </a:rPr>
                          </m:ctrlPr>
                        </m:sSupPr>
                        <m:e>
                          <m:d>
                            <m:dPr>
                              <m:endChr m:val=""/>
                              <m:ctrlPr>
                                <a:rPr lang="en-GB" sz="1600" i="1">
                                  <a:latin typeface="Cambria Math" panose="02040503050406030204" pitchFamily="18" charset="0"/>
                                </a:rPr>
                              </m:ctrlPr>
                            </m:dPr>
                            <m:e>
                              <m:r>
                                <a:rPr lang="en-GB" sz="1600" i="1">
                                  <a:latin typeface="Cambria Math" panose="02040503050406030204" pitchFamily="18" charset="0"/>
                                </a:rPr>
                                <m:t>𝑁𝑒𝑡𝑓𝑜𝑟𝑐𝑒</m:t>
                              </m:r>
                              <m:r>
                                <a:rPr lang="en-GB" sz="1600" i="0">
                                  <a:latin typeface="Cambria Math" panose="02040503050406030204" pitchFamily="18" charset="0"/>
                                </a:rPr>
                                <m:t>+</m:t>
                              </m:r>
                              <m:r>
                                <a:rPr lang="en-GB" sz="1600" i="1">
                                  <a:latin typeface="Cambria Math" panose="02040503050406030204" pitchFamily="18" charset="0"/>
                                </a:rPr>
                                <m:t>𝐹</m:t>
                              </m:r>
                              <m:r>
                                <a:rPr lang="en-GB" sz="1600" i="0">
                                  <a:latin typeface="Cambria Math" panose="02040503050406030204" pitchFamily="18" charset="0"/>
                                </a:rPr>
                                <m:t>1</m:t>
                              </m:r>
                              <m:func>
                                <m:funcPr>
                                  <m:ctrlPr>
                                    <a:rPr lang="en-GB" sz="1600" i="1">
                                      <a:latin typeface="Cambria Math" panose="02040503050406030204" pitchFamily="18" charset="0"/>
                                    </a:rPr>
                                  </m:ctrlPr>
                                </m:funcPr>
                                <m:fName>
                                  <m:r>
                                    <m:rPr>
                                      <m:sty m:val="p"/>
                                    </m:rPr>
                                    <a:rPr lang="en-GB" sz="1600" i="0">
                                      <a:latin typeface="Cambria Math" panose="02040503050406030204" pitchFamily="18" charset="0"/>
                                    </a:rPr>
                                    <m:t>cos</m:t>
                                  </m:r>
                                </m:fName>
                                <m:e>
                                  <m:d>
                                    <m:dPr>
                                      <m:begChr m:val=""/>
                                      <m:ctrlPr>
                                        <a:rPr lang="en-GB" sz="1600" i="1">
                                          <a:latin typeface="Cambria Math" panose="02040503050406030204" pitchFamily="18" charset="0"/>
                                        </a:rPr>
                                      </m:ctrlPr>
                                    </m:dPr>
                                    <m:e>
                                      <m:r>
                                        <a:rPr lang="en-GB" sz="1600" i="1">
                                          <a:latin typeface="Cambria Math" panose="02040503050406030204" pitchFamily="18" charset="0"/>
                                        </a:rPr>
                                        <m:t>𝐴𝑙𝑝h𝑎</m:t>
                                      </m:r>
                                      <m:r>
                                        <a:rPr lang="en-GB" sz="1600" i="0">
                                          <a:latin typeface="Cambria Math" panose="02040503050406030204" pitchFamily="18" charset="0"/>
                                        </a:rPr>
                                        <m:t> </m:t>
                                      </m:r>
                                    </m:e>
                                  </m:d>
                                </m:e>
                              </m:func>
                              <m:r>
                                <a:rPr lang="en-GB" sz="1600" i="0">
                                  <a:latin typeface="Cambria Math" panose="02040503050406030204" pitchFamily="18" charset="0"/>
                                </a:rPr>
                                <m:t> </m:t>
                              </m:r>
                            </m:e>
                          </m:d>
                        </m:e>
                        <m:sup>
                          <m:r>
                            <a:rPr lang="en-GB" sz="1600" i="0">
                              <a:latin typeface="Cambria Math" panose="02040503050406030204" pitchFamily="18" charset="0"/>
                            </a:rPr>
                            <m:t>2</m:t>
                          </m:r>
                        </m:sup>
                      </m:sSup>
                      <m:r>
                        <a:rPr lang="en-GB" sz="1600" i="0">
                          <a:latin typeface="Cambria Math" panose="02040503050406030204" pitchFamily="18" charset="0"/>
                        </a:rPr>
                        <m:t>+</m:t>
                      </m:r>
                      <m:r>
                        <a:rPr lang="en-GB" sz="1600" i="1">
                          <a:latin typeface="Cambria Math" panose="02040503050406030204" pitchFamily="18" charset="0"/>
                        </a:rPr>
                        <m:t>𝐹</m:t>
                      </m:r>
                      <m:r>
                        <a:rPr lang="en-GB" sz="1600" i="0">
                          <a:latin typeface="Cambria Math" panose="02040503050406030204" pitchFamily="18" charset="0"/>
                        </a:rPr>
                        <m:t>1</m:t>
                      </m:r>
                      <m:sSup>
                        <m:sSupPr>
                          <m:ctrlPr>
                            <a:rPr lang="en-GB" sz="1600" i="1">
                              <a:latin typeface="Cambria Math" panose="02040503050406030204" pitchFamily="18" charset="0"/>
                            </a:rPr>
                          </m:ctrlPr>
                        </m:sSupPr>
                        <m:e>
                          <m:func>
                            <m:funcPr>
                              <m:ctrlPr>
                                <a:rPr lang="en-GB" sz="1600" i="1">
                                  <a:latin typeface="Cambria Math" panose="02040503050406030204" pitchFamily="18" charset="0"/>
                                </a:rPr>
                              </m:ctrlPr>
                            </m:funcPr>
                            <m:fName>
                              <m:r>
                                <m:rPr>
                                  <m:sty m:val="p"/>
                                </m:rPr>
                                <a:rPr lang="en-GB" sz="1600" i="0">
                                  <a:latin typeface="Cambria Math" panose="02040503050406030204" pitchFamily="18" charset="0"/>
                                </a:rPr>
                                <m:t>sin</m:t>
                              </m:r>
                            </m:fName>
                            <m:e>
                              <m:r>
                                <a:rPr lang="en-GB" sz="1600" i="1">
                                  <a:latin typeface="Cambria Math" panose="02040503050406030204" pitchFamily="18" charset="0"/>
                                </a:rPr>
                                <m:t>𝑎𝑙𝑝h𝑎</m:t>
                              </m:r>
                            </m:e>
                          </m:func>
                        </m:e>
                        <m:sup>
                          <m:r>
                            <a:rPr lang="en-GB" sz="1600" i="0">
                              <a:latin typeface="Cambria Math" panose="02040503050406030204" pitchFamily="18" charset="0"/>
                            </a:rPr>
                            <m:t>2</m:t>
                          </m:r>
                        </m:sup>
                      </m:sSup>
                    </m:oMath>
                  </m:oMathPara>
                </a14:m>
                <a:endParaRPr lang="en-GB" dirty="0"/>
              </a:p>
            </p:txBody>
          </p:sp>
        </mc:Choice>
        <mc:Fallback>
          <p:sp>
            <p:nvSpPr>
              <p:cNvPr id="56" name="Rectangle 55">
                <a:extLst>
                  <a:ext uri="{FF2B5EF4-FFF2-40B4-BE49-F238E27FC236}">
                    <a16:creationId xmlns:a16="http://schemas.microsoft.com/office/drawing/2014/main" id="{C6522F51-CB85-469E-8723-21159FC945DC}"/>
                  </a:ext>
                </a:extLst>
              </p:cNvPr>
              <p:cNvSpPr>
                <a:spLocks noRot="1" noChangeAspect="1" noMove="1" noResize="1" noEditPoints="1" noAdjustHandles="1" noChangeArrowheads="1" noChangeShapeType="1" noTextEdit="1"/>
              </p:cNvSpPr>
              <p:nvPr/>
            </p:nvSpPr>
            <p:spPr>
              <a:xfrm>
                <a:off x="-123920" y="24468463"/>
                <a:ext cx="5619151" cy="370230"/>
              </a:xfrm>
              <a:prstGeom prst="rect">
                <a:avLst/>
              </a:prstGeom>
              <a:blipFill>
                <a:blip r:embed="rId16"/>
                <a:stretch>
                  <a:fillRect t="-90164" b="-155738"/>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58" name="Rectangle 57">
                <a:extLst>
                  <a:ext uri="{FF2B5EF4-FFF2-40B4-BE49-F238E27FC236}">
                    <a16:creationId xmlns:a16="http://schemas.microsoft.com/office/drawing/2014/main" id="{2641EFD9-765E-493B-8206-3D6D33DCE2DC}"/>
                  </a:ext>
                </a:extLst>
              </p:cNvPr>
              <p:cNvSpPr/>
              <p:nvPr/>
            </p:nvSpPr>
            <p:spPr>
              <a:xfrm>
                <a:off x="237091" y="25425145"/>
                <a:ext cx="4845526" cy="427746"/>
              </a:xfrm>
              <a:prstGeom prst="rect">
                <a:avLst/>
              </a:prstGeom>
            </p:spPr>
            <p:txBody>
              <a:bodyPr wrap="square">
                <a:spAutoFit/>
              </a:bodyPr>
              <a:lstStyle/>
              <a:p>
                <a14:m>
                  <m:oMathPara xmlns:m="http://schemas.openxmlformats.org/officeDocument/2006/math">
                    <m:oMathParaPr>
                      <m:jc m:val="centerGroup"/>
                    </m:oMathParaPr>
                    <m:oMath xmlns:m="http://schemas.openxmlformats.org/officeDocument/2006/math">
                      <m:r>
                        <m:rPr>
                          <m:sty m:val="p"/>
                        </m:rPr>
                        <a:rPr lang="en-GB" sz="1800" b="0" i="0" smtClean="0">
                          <a:latin typeface="Cambria Math" panose="02040503050406030204" pitchFamily="18" charset="0"/>
                        </a:rPr>
                        <m:t>Torque</m:t>
                      </m:r>
                      <m:r>
                        <a:rPr lang="en-GB" sz="1800">
                          <a:latin typeface="Cambria Math" panose="02040503050406030204" pitchFamily="18" charset="0"/>
                        </a:rPr>
                        <m:t>=</m:t>
                      </m:r>
                      <m:rad>
                        <m:radPr>
                          <m:degHide m:val="on"/>
                          <m:ctrlPr>
                            <a:rPr lang="en-GB" sz="1800" i="1">
                              <a:latin typeface="Cambria Math" panose="02040503050406030204" pitchFamily="18" charset="0"/>
                            </a:rPr>
                          </m:ctrlPr>
                        </m:radPr>
                        <m:deg/>
                        <m:e>
                          <m:r>
                            <a:rPr lang="en-GB" sz="1800" i="1">
                              <a:latin typeface="Cambria Math" panose="02040503050406030204" pitchFamily="18" charset="0"/>
                            </a:rPr>
                            <m:t>𝐹𝑝𝑖𝑛</m:t>
                          </m:r>
                        </m:e>
                      </m:rad>
                      <m:r>
                        <a:rPr lang="en-GB" sz="1800" i="0">
                          <a:latin typeface="Cambria Math" panose="02040503050406030204" pitchFamily="18" charset="0"/>
                        </a:rPr>
                        <m:t>∗</m:t>
                      </m:r>
                      <m:r>
                        <a:rPr lang="en-GB" sz="1800" i="1">
                          <a:latin typeface="Cambria Math" panose="02040503050406030204" pitchFamily="18" charset="0"/>
                        </a:rPr>
                        <m:t>𝐶𝑟𝑎𝑛𝑘</m:t>
                      </m:r>
                      <m:r>
                        <a:rPr lang="en-GB" sz="1800" i="0">
                          <a:latin typeface="Cambria Math" panose="02040503050406030204" pitchFamily="18" charset="0"/>
                        </a:rPr>
                        <m:t> </m:t>
                      </m:r>
                      <m:r>
                        <a:rPr lang="en-GB" sz="1800" i="1">
                          <a:latin typeface="Cambria Math" panose="02040503050406030204" pitchFamily="18" charset="0"/>
                        </a:rPr>
                        <m:t>𝑟𝑎𝑑𝑖𝑢𝑠</m:t>
                      </m:r>
                      <m:r>
                        <a:rPr lang="en-GB" sz="1800" i="0">
                          <a:latin typeface="Cambria Math" panose="02040503050406030204" pitchFamily="18" charset="0"/>
                        </a:rPr>
                        <m:t>∗</m:t>
                      </m:r>
                      <m:func>
                        <m:funcPr>
                          <m:ctrlPr>
                            <a:rPr lang="en-GB" sz="1800" i="1">
                              <a:latin typeface="Cambria Math" panose="02040503050406030204" pitchFamily="18" charset="0"/>
                            </a:rPr>
                          </m:ctrlPr>
                        </m:funcPr>
                        <m:fName>
                          <m:r>
                            <m:rPr>
                              <m:sty m:val="p"/>
                            </m:rPr>
                            <a:rPr lang="en-GB" sz="1800" i="0">
                              <a:latin typeface="Cambria Math" panose="02040503050406030204" pitchFamily="18" charset="0"/>
                            </a:rPr>
                            <m:t>sin</m:t>
                          </m:r>
                        </m:fName>
                        <m:e>
                          <m:d>
                            <m:dPr>
                              <m:ctrlPr>
                                <a:rPr lang="en-GB" sz="1800" i="1">
                                  <a:latin typeface="Cambria Math" panose="02040503050406030204" pitchFamily="18" charset="0"/>
                                </a:rPr>
                              </m:ctrlPr>
                            </m:dPr>
                            <m:e>
                              <m:r>
                                <a:rPr lang="en-GB" sz="1800" i="1">
                                  <a:latin typeface="Cambria Math" panose="02040503050406030204" pitchFamily="18" charset="0"/>
                                </a:rPr>
                                <m:t>𝐶𝐴</m:t>
                              </m:r>
                              <m:r>
                                <a:rPr lang="en-GB" sz="1800" i="0">
                                  <a:latin typeface="Cambria Math" panose="02040503050406030204" pitchFamily="18" charset="0"/>
                                </a:rPr>
                                <m:t>+</m:t>
                              </m:r>
                              <m:r>
                                <a:rPr lang="en-GB" sz="1800" i="1">
                                  <a:latin typeface="Cambria Math" panose="02040503050406030204" pitchFamily="18" charset="0"/>
                                </a:rPr>
                                <m:t>𝛽</m:t>
                              </m:r>
                            </m:e>
                          </m:d>
                        </m:e>
                      </m:func>
                    </m:oMath>
                  </m:oMathPara>
                </a14:m>
                <a:endParaRPr lang="en-GB" sz="4400" dirty="0"/>
              </a:p>
            </p:txBody>
          </p:sp>
        </mc:Choice>
        <mc:Fallback>
          <p:sp>
            <p:nvSpPr>
              <p:cNvPr id="58" name="Rectangle 57">
                <a:extLst>
                  <a:ext uri="{FF2B5EF4-FFF2-40B4-BE49-F238E27FC236}">
                    <a16:creationId xmlns:a16="http://schemas.microsoft.com/office/drawing/2014/main" id="{2641EFD9-765E-493B-8206-3D6D33DCE2DC}"/>
                  </a:ext>
                </a:extLst>
              </p:cNvPr>
              <p:cNvSpPr>
                <a:spLocks noRot="1" noChangeAspect="1" noMove="1" noResize="1" noEditPoints="1" noAdjustHandles="1" noChangeArrowheads="1" noChangeShapeType="1" noTextEdit="1"/>
              </p:cNvSpPr>
              <p:nvPr/>
            </p:nvSpPr>
            <p:spPr>
              <a:xfrm>
                <a:off x="237091" y="25425145"/>
                <a:ext cx="4845526" cy="427746"/>
              </a:xfrm>
              <a:prstGeom prst="rect">
                <a:avLst/>
              </a:prstGeom>
              <a:blipFill>
                <a:blip r:embed="rId17"/>
                <a:stretch>
                  <a:fillRect l="-126" b="-7143"/>
                </a:stretch>
              </a:blipFill>
            </p:spPr>
            <p:txBody>
              <a:bodyPr/>
              <a:lstStyle/>
              <a:p>
                <a:r>
                  <a:rPr lang="en-GB">
                    <a:noFill/>
                  </a:rPr>
                  <a:t> </a:t>
                </a:r>
              </a:p>
            </p:txBody>
          </p:sp>
        </mc:Fallback>
      </mc:AlternateContent>
      <p:pic>
        <p:nvPicPr>
          <p:cNvPr id="59" name="Picture 58">
            <a:extLst>
              <a:ext uri="{FF2B5EF4-FFF2-40B4-BE49-F238E27FC236}">
                <a16:creationId xmlns:a16="http://schemas.microsoft.com/office/drawing/2014/main" id="{FD08C1FB-87FA-4033-8BB4-6B062A6F9432}"/>
              </a:ext>
            </a:extLst>
          </p:cNvPr>
          <p:cNvPicPr>
            <a:picLocks noChangeAspect="1"/>
          </p:cNvPicPr>
          <p:nvPr/>
        </p:nvPicPr>
        <p:blipFill>
          <a:blip r:embed="rId18"/>
          <a:stretch>
            <a:fillRect/>
          </a:stretch>
        </p:blipFill>
        <p:spPr>
          <a:xfrm>
            <a:off x="8092203" y="23137744"/>
            <a:ext cx="6619285" cy="3804187"/>
          </a:xfrm>
          <a:prstGeom prst="rect">
            <a:avLst/>
          </a:prstGeom>
        </p:spPr>
      </p:pic>
      <p:grpSp>
        <p:nvGrpSpPr>
          <p:cNvPr id="63" name="Group 62">
            <a:extLst>
              <a:ext uri="{FF2B5EF4-FFF2-40B4-BE49-F238E27FC236}">
                <a16:creationId xmlns:a16="http://schemas.microsoft.com/office/drawing/2014/main" id="{C0541C18-3C7B-4F00-A2AF-EB37C4F69E07}"/>
              </a:ext>
            </a:extLst>
          </p:cNvPr>
          <p:cNvGrpSpPr/>
          <p:nvPr/>
        </p:nvGrpSpPr>
        <p:grpSpPr>
          <a:xfrm>
            <a:off x="14572622" y="7819031"/>
            <a:ext cx="6320724" cy="2220438"/>
            <a:chOff x="14708697" y="10542360"/>
            <a:chExt cx="6320724" cy="2220438"/>
          </a:xfrm>
        </p:grpSpPr>
        <p:pic>
          <p:nvPicPr>
            <p:cNvPr id="60" name="Picture 59">
              <a:extLst>
                <a:ext uri="{FF2B5EF4-FFF2-40B4-BE49-F238E27FC236}">
                  <a16:creationId xmlns:a16="http://schemas.microsoft.com/office/drawing/2014/main" id="{66217E7E-24F0-45B1-BF75-81C51787890D}"/>
                </a:ext>
              </a:extLst>
            </p:cNvPr>
            <p:cNvPicPr>
              <a:picLocks noChangeAspect="1"/>
            </p:cNvPicPr>
            <p:nvPr/>
          </p:nvPicPr>
          <p:blipFill rotWithShape="1">
            <a:blip r:embed="rId19"/>
            <a:srcRect l="49921" t="5317" b="-4542"/>
            <a:stretch/>
          </p:blipFill>
          <p:spPr>
            <a:xfrm>
              <a:off x="14728156" y="10542360"/>
              <a:ext cx="6301265" cy="1301665"/>
            </a:xfrm>
            <a:prstGeom prst="rect">
              <a:avLst/>
            </a:prstGeom>
          </p:spPr>
        </p:pic>
        <p:pic>
          <p:nvPicPr>
            <p:cNvPr id="62" name="Picture 61">
              <a:extLst>
                <a:ext uri="{FF2B5EF4-FFF2-40B4-BE49-F238E27FC236}">
                  <a16:creationId xmlns:a16="http://schemas.microsoft.com/office/drawing/2014/main" id="{AAC89273-074E-487B-ADA1-97416B58383F}"/>
                </a:ext>
              </a:extLst>
            </p:cNvPr>
            <p:cNvPicPr>
              <a:picLocks noChangeAspect="1"/>
            </p:cNvPicPr>
            <p:nvPr/>
          </p:nvPicPr>
          <p:blipFill rotWithShape="1">
            <a:blip r:embed="rId20"/>
            <a:srcRect l="36499" t="47250" r="20367" b="46182"/>
            <a:stretch/>
          </p:blipFill>
          <p:spPr>
            <a:xfrm>
              <a:off x="14708697" y="11732300"/>
              <a:ext cx="6247890" cy="1030498"/>
            </a:xfrm>
            <a:prstGeom prst="rect">
              <a:avLst/>
            </a:prstGeom>
          </p:spPr>
        </p:pic>
      </p:grpSp>
      <p:grpSp>
        <p:nvGrpSpPr>
          <p:cNvPr id="71" name="Group 70">
            <a:extLst>
              <a:ext uri="{FF2B5EF4-FFF2-40B4-BE49-F238E27FC236}">
                <a16:creationId xmlns:a16="http://schemas.microsoft.com/office/drawing/2014/main" id="{4E4266F4-B0AD-4F20-8FE8-815851E8BFCC}"/>
              </a:ext>
            </a:extLst>
          </p:cNvPr>
          <p:cNvGrpSpPr/>
          <p:nvPr/>
        </p:nvGrpSpPr>
        <p:grpSpPr>
          <a:xfrm>
            <a:off x="14135058" y="11983111"/>
            <a:ext cx="7145270" cy="3920793"/>
            <a:chOff x="14135058" y="11983111"/>
            <a:chExt cx="7145270" cy="3920793"/>
          </a:xfrm>
        </p:grpSpPr>
        <p:pic>
          <p:nvPicPr>
            <p:cNvPr id="64" name="Picture 63">
              <a:extLst>
                <a:ext uri="{FF2B5EF4-FFF2-40B4-BE49-F238E27FC236}">
                  <a16:creationId xmlns:a16="http://schemas.microsoft.com/office/drawing/2014/main" id="{9D80E31B-F836-43FB-8FB4-B5F454D319DA}"/>
                </a:ext>
              </a:extLst>
            </p:cNvPr>
            <p:cNvPicPr>
              <a:picLocks noChangeAspect="1"/>
            </p:cNvPicPr>
            <p:nvPr/>
          </p:nvPicPr>
          <p:blipFill>
            <a:blip r:embed="rId21"/>
            <a:stretch>
              <a:fillRect/>
            </a:stretch>
          </p:blipFill>
          <p:spPr>
            <a:xfrm>
              <a:off x="14135058" y="11983111"/>
              <a:ext cx="7145270" cy="3920793"/>
            </a:xfrm>
            <a:prstGeom prst="rect">
              <a:avLst/>
            </a:prstGeom>
          </p:spPr>
        </p:pic>
        <p:pic>
          <p:nvPicPr>
            <p:cNvPr id="70" name="Picture 69">
              <a:extLst>
                <a:ext uri="{FF2B5EF4-FFF2-40B4-BE49-F238E27FC236}">
                  <a16:creationId xmlns:a16="http://schemas.microsoft.com/office/drawing/2014/main" id="{A5FD60D2-EF13-4B37-9F1E-E32378A1B569}"/>
                </a:ext>
              </a:extLst>
            </p:cNvPr>
            <p:cNvPicPr>
              <a:picLocks noChangeAspect="1"/>
            </p:cNvPicPr>
            <p:nvPr/>
          </p:nvPicPr>
          <p:blipFill rotWithShape="1">
            <a:blip r:embed="rId22"/>
            <a:srcRect l="10364" t="47261" b="5052"/>
            <a:stretch/>
          </p:blipFill>
          <p:spPr>
            <a:xfrm>
              <a:off x="19180756" y="12442889"/>
              <a:ext cx="1795958" cy="1538163"/>
            </a:xfrm>
            <a:prstGeom prst="rect">
              <a:avLst/>
            </a:prstGeom>
          </p:spPr>
        </p:pic>
      </p:grpSp>
      <mc:AlternateContent xmlns:mc="http://schemas.openxmlformats.org/markup-compatibility/2006">
        <mc:Choice xmlns:a14="http://schemas.microsoft.com/office/drawing/2010/main" Requires="a14">
          <p:sp>
            <p:nvSpPr>
              <p:cNvPr id="76" name="Rectangle 75">
                <a:extLst>
                  <a:ext uri="{FF2B5EF4-FFF2-40B4-BE49-F238E27FC236}">
                    <a16:creationId xmlns:a16="http://schemas.microsoft.com/office/drawing/2014/main" id="{34A9CFA0-5038-4084-AB30-59BDB1DED176}"/>
                  </a:ext>
                </a:extLst>
              </p:cNvPr>
              <p:cNvSpPr/>
              <p:nvPr/>
            </p:nvSpPr>
            <p:spPr>
              <a:xfrm>
                <a:off x="16023195" y="18487432"/>
                <a:ext cx="2824170" cy="1060483"/>
              </a:xfrm>
              <a:prstGeom prst="rect">
                <a:avLst/>
              </a:prstGeom>
            </p:spPr>
            <p:txBody>
              <a:bodyPr wrap="square">
                <a:spAutoFit/>
              </a:bodyPr>
              <a:lstStyle/>
              <a:p>
                <a14:m>
                  <m:oMathPara xmlns:m="http://schemas.openxmlformats.org/officeDocument/2006/math">
                    <m:oMathParaPr>
                      <m:jc m:val="centerGroup"/>
                    </m:oMathParaPr>
                    <m:oMath xmlns:m="http://schemas.openxmlformats.org/officeDocument/2006/math">
                      <m:r>
                        <a:rPr lang="en-GB" sz="2800" i="1">
                          <a:latin typeface="Cambria Math" panose="02040503050406030204" pitchFamily="18" charset="0"/>
                        </a:rPr>
                        <m:t>𝐸𝑅</m:t>
                      </m:r>
                      <m:r>
                        <a:rPr lang="en-GB" sz="2800" i="0">
                          <a:latin typeface="Cambria Math" panose="02040503050406030204" pitchFamily="18" charset="0"/>
                        </a:rPr>
                        <m:t>=</m:t>
                      </m:r>
                      <m:d>
                        <m:dPr>
                          <m:ctrlPr>
                            <a:rPr lang="en-GB" sz="2800" i="1">
                              <a:latin typeface="Cambria Math" panose="02040503050406030204" pitchFamily="18" charset="0"/>
                            </a:rPr>
                          </m:ctrlPr>
                        </m:dPr>
                        <m:e>
                          <m:f>
                            <m:fPr>
                              <m:ctrlPr>
                                <a:rPr lang="en-GB" sz="2800" i="1">
                                  <a:latin typeface="Cambria Math" panose="02040503050406030204" pitchFamily="18" charset="0"/>
                                </a:rPr>
                              </m:ctrlPr>
                            </m:fPr>
                            <m:num>
                              <m:r>
                                <a:rPr lang="en-GB" sz="2800" i="1">
                                  <a:latin typeface="Cambria Math" panose="02040503050406030204" pitchFamily="18" charset="0"/>
                                </a:rPr>
                                <m:t>𝑉𝑠</m:t>
                              </m:r>
                              <m:r>
                                <a:rPr lang="en-GB" sz="2800" i="0">
                                  <a:latin typeface="Cambria Math" panose="02040503050406030204" pitchFamily="18" charset="0"/>
                                </a:rPr>
                                <m:t>2</m:t>
                              </m:r>
                            </m:num>
                            <m:den>
                              <m:r>
                                <a:rPr lang="en-GB" sz="2800" i="1">
                                  <a:latin typeface="Cambria Math" panose="02040503050406030204" pitchFamily="18" charset="0"/>
                                </a:rPr>
                                <m:t>𝑉𝑐</m:t>
                              </m:r>
                            </m:den>
                          </m:f>
                        </m:e>
                      </m:d>
                      <m:r>
                        <a:rPr lang="en-GB" sz="2800" i="0">
                          <a:latin typeface="Cambria Math" panose="02040503050406030204" pitchFamily="18" charset="0"/>
                        </a:rPr>
                        <m:t>+1</m:t>
                      </m:r>
                    </m:oMath>
                  </m:oMathPara>
                </a14:m>
                <a:endParaRPr lang="en-GB" sz="2800" dirty="0"/>
              </a:p>
            </p:txBody>
          </p:sp>
        </mc:Choice>
        <mc:Fallback>
          <p:sp>
            <p:nvSpPr>
              <p:cNvPr id="76" name="Rectangle 75">
                <a:extLst>
                  <a:ext uri="{FF2B5EF4-FFF2-40B4-BE49-F238E27FC236}">
                    <a16:creationId xmlns:a16="http://schemas.microsoft.com/office/drawing/2014/main" id="{34A9CFA0-5038-4084-AB30-59BDB1DED176}"/>
                  </a:ext>
                </a:extLst>
              </p:cNvPr>
              <p:cNvSpPr>
                <a:spLocks noRot="1" noChangeAspect="1" noMove="1" noResize="1" noEditPoints="1" noAdjustHandles="1" noChangeArrowheads="1" noChangeShapeType="1" noTextEdit="1"/>
              </p:cNvSpPr>
              <p:nvPr/>
            </p:nvSpPr>
            <p:spPr>
              <a:xfrm>
                <a:off x="16023195" y="18487432"/>
                <a:ext cx="2824170" cy="1060483"/>
              </a:xfrm>
              <a:prstGeom prst="rect">
                <a:avLst/>
              </a:prstGeom>
              <a:blipFill>
                <a:blip r:embed="rId23"/>
                <a:stretch>
                  <a:fillRect/>
                </a:stretch>
              </a:blipFill>
            </p:spPr>
            <p:txBody>
              <a:bodyPr/>
              <a:lstStyle/>
              <a:p>
                <a:r>
                  <a:rPr lang="en-GB">
                    <a:noFill/>
                  </a:rPr>
                  <a:t> </a:t>
                </a:r>
              </a:p>
            </p:txBody>
          </p:sp>
        </mc:Fallback>
      </mc:AlternateContent>
      <p:pic>
        <p:nvPicPr>
          <p:cNvPr id="77" name="Picture 76">
            <a:extLst>
              <a:ext uri="{FF2B5EF4-FFF2-40B4-BE49-F238E27FC236}">
                <a16:creationId xmlns:a16="http://schemas.microsoft.com/office/drawing/2014/main" id="{55F2B5E3-D22C-4723-9DC0-237D77AAA892}"/>
              </a:ext>
            </a:extLst>
          </p:cNvPr>
          <p:cNvPicPr>
            <a:picLocks noChangeAspect="1"/>
          </p:cNvPicPr>
          <p:nvPr/>
        </p:nvPicPr>
        <p:blipFill>
          <a:blip r:embed="rId24"/>
          <a:stretch>
            <a:fillRect/>
          </a:stretch>
        </p:blipFill>
        <p:spPr>
          <a:xfrm>
            <a:off x="17377106" y="19459036"/>
            <a:ext cx="3925837" cy="2672407"/>
          </a:xfrm>
          <a:prstGeom prst="rect">
            <a:avLst/>
          </a:prstGeom>
        </p:spPr>
      </p:pic>
      <p:pic>
        <p:nvPicPr>
          <p:cNvPr id="78" name="Picture 77">
            <a:extLst>
              <a:ext uri="{FF2B5EF4-FFF2-40B4-BE49-F238E27FC236}">
                <a16:creationId xmlns:a16="http://schemas.microsoft.com/office/drawing/2014/main" id="{5C74C4CE-6E3C-4B27-BE1C-07578F0E6DE0}"/>
              </a:ext>
            </a:extLst>
          </p:cNvPr>
          <p:cNvPicPr>
            <a:picLocks noChangeAspect="1"/>
          </p:cNvPicPr>
          <p:nvPr/>
        </p:nvPicPr>
        <p:blipFill>
          <a:blip r:embed="rId25"/>
          <a:stretch>
            <a:fillRect/>
          </a:stretch>
        </p:blipFill>
        <p:spPr>
          <a:xfrm>
            <a:off x="13479319" y="19630996"/>
            <a:ext cx="3897787" cy="2483035"/>
          </a:xfrm>
          <a:prstGeom prst="rect">
            <a:avLst/>
          </a:prstGeom>
        </p:spPr>
      </p:pic>
      <p:pic>
        <p:nvPicPr>
          <p:cNvPr id="79" name="Picture 78">
            <a:extLst>
              <a:ext uri="{FF2B5EF4-FFF2-40B4-BE49-F238E27FC236}">
                <a16:creationId xmlns:a16="http://schemas.microsoft.com/office/drawing/2014/main" id="{722DB6F9-6430-44F3-A613-EF7B481DF989}"/>
              </a:ext>
            </a:extLst>
          </p:cNvPr>
          <p:cNvPicPr>
            <a:picLocks noChangeAspect="1"/>
          </p:cNvPicPr>
          <p:nvPr/>
        </p:nvPicPr>
        <p:blipFill>
          <a:blip r:embed="rId26"/>
          <a:stretch>
            <a:fillRect/>
          </a:stretch>
        </p:blipFill>
        <p:spPr>
          <a:xfrm>
            <a:off x="14021089" y="22281441"/>
            <a:ext cx="7182910" cy="678873"/>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TM04033921[[fn=Damask]]</Template>
  <TotalTime>422</TotalTime>
  <Words>602</Words>
  <Application>Microsoft Office PowerPoint</Application>
  <PresentationFormat>Custom</PresentationFormat>
  <Paragraphs>39</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Cambria Math</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user</cp:lastModifiedBy>
  <cp:revision>35</cp:revision>
  <dcterms:created xsi:type="dcterms:W3CDTF">2016-02-25T08:27:32Z</dcterms:created>
  <dcterms:modified xsi:type="dcterms:W3CDTF">2020-05-04T00:34:55Z</dcterms:modified>
</cp:coreProperties>
</file>