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 id="272"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116" d="100"/>
          <a:sy n="116" d="100"/>
        </p:scale>
        <p:origin x="336"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5F55CCF-9D34-48BF-A2EF-A056B54BF312}"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3697205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5F55CCF-9D34-48BF-A2EF-A056B54BF312}"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3384973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55CCF-9D34-48BF-A2EF-A056B54BF312}"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4021099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5F55CCF-9D34-48BF-A2EF-A056B54BF312}"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72373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5F55CCF-9D34-48BF-A2EF-A056B54BF312}" type="datetimeFigureOut">
              <a:rPr lang="en-GB" smtClean="0"/>
              <a:t>03/10/2016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3870449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5F55CCF-9D34-48BF-A2EF-A056B54BF312}" type="datetimeFigureOut">
              <a:rPr lang="en-GB" smtClean="0"/>
              <a:t>03/10/2016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3035477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F55CCF-9D34-48BF-A2EF-A056B54BF312}" type="datetimeFigureOut">
              <a:rPr lang="en-GB" smtClean="0"/>
              <a:t>03/10/2016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1295902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F55CCF-9D34-48BF-A2EF-A056B54BF312}"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1862566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F55CCF-9D34-48BF-A2EF-A056B54BF312}" type="datetimeFigureOut">
              <a:rPr lang="en-GB" smtClean="0"/>
              <a:t>03/10/2016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3067714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5F55CCF-9D34-48BF-A2EF-A056B54BF312}"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858010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5F55CCF-9D34-48BF-A2EF-A056B54BF312}" type="datetimeFigureOut">
              <a:rPr lang="en-GB" smtClean="0"/>
              <a:t>03/10/2016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A8D77-BABC-4185-9A5D-3FDEB0CE36EB}" type="slidenum">
              <a:rPr lang="en-GB" smtClean="0"/>
              <a:t>‹#›</a:t>
            </a:fld>
            <a:endParaRPr lang="en-GB"/>
          </a:p>
        </p:txBody>
      </p:sp>
    </p:spTree>
    <p:extLst>
      <p:ext uri="{BB962C8B-B14F-4D97-AF65-F5344CB8AC3E}">
        <p14:creationId xmlns:p14="http://schemas.microsoft.com/office/powerpoint/2010/main" val="3688678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F55CCF-9D34-48BF-A2EF-A056B54BF312}" type="datetimeFigureOut">
              <a:rPr lang="en-GB" smtClean="0"/>
              <a:t>03/10/2016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A8D77-BABC-4185-9A5D-3FDEB0CE36EB}" type="slidenum">
              <a:rPr lang="en-GB" smtClean="0"/>
              <a:t>‹#›</a:t>
            </a:fld>
            <a:endParaRPr lang="en-GB"/>
          </a:p>
        </p:txBody>
      </p:sp>
    </p:spTree>
    <p:extLst>
      <p:ext uri="{BB962C8B-B14F-4D97-AF65-F5344CB8AC3E}">
        <p14:creationId xmlns:p14="http://schemas.microsoft.com/office/powerpoint/2010/main" val="4170486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scribd.com/doc/25176035/Entrepreneurial-Leadershi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Followership and Leadership</a:t>
            </a:r>
            <a:endParaRPr lang="en-GB" dirty="0"/>
          </a:p>
        </p:txBody>
      </p:sp>
      <p:sp>
        <p:nvSpPr>
          <p:cNvPr id="3" name="Subtitle 2"/>
          <p:cNvSpPr>
            <a:spLocks noGrp="1"/>
          </p:cNvSpPr>
          <p:nvPr>
            <p:ph type="subTitle" idx="1"/>
          </p:nvPr>
        </p:nvSpPr>
        <p:spPr/>
        <p:txBody>
          <a:bodyPr/>
          <a:lstStyle/>
          <a:p>
            <a:r>
              <a:rPr lang="en-GB" dirty="0" smtClean="0"/>
              <a:t>Dr John Rees,</a:t>
            </a:r>
          </a:p>
          <a:p>
            <a:r>
              <a:rPr lang="en-GB" dirty="0" smtClean="0"/>
              <a:t>19</a:t>
            </a:r>
            <a:r>
              <a:rPr lang="en-GB" baseline="30000" dirty="0" smtClean="0"/>
              <a:t>th</a:t>
            </a:r>
            <a:r>
              <a:rPr lang="en-GB" dirty="0" smtClean="0"/>
              <a:t> September, 2016</a:t>
            </a:r>
            <a:endParaRPr lang="en-GB" dirty="0"/>
          </a:p>
        </p:txBody>
      </p:sp>
    </p:spTree>
    <p:extLst>
      <p:ext uri="{BB962C8B-B14F-4D97-AF65-F5344CB8AC3E}">
        <p14:creationId xmlns:p14="http://schemas.microsoft.com/office/powerpoint/2010/main" val="4034486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Agenda</a:t>
            </a:r>
            <a:endParaRPr lang="en-GB" dirty="0"/>
          </a:p>
        </p:txBody>
      </p:sp>
      <p:sp>
        <p:nvSpPr>
          <p:cNvPr id="3" name="Content Placeholder 2"/>
          <p:cNvSpPr>
            <a:spLocks noGrp="1"/>
          </p:cNvSpPr>
          <p:nvPr>
            <p:ph idx="1"/>
          </p:nvPr>
        </p:nvSpPr>
        <p:spPr/>
        <p:txBody>
          <a:bodyPr/>
          <a:lstStyle/>
          <a:p>
            <a:r>
              <a:rPr lang="en-GB" dirty="0" smtClean="0"/>
              <a:t>Leadership in interaction</a:t>
            </a:r>
          </a:p>
          <a:p>
            <a:r>
              <a:rPr lang="en-GB" dirty="0" smtClean="0"/>
              <a:t>The Good Follower</a:t>
            </a:r>
          </a:p>
          <a:p>
            <a:r>
              <a:rPr lang="en-GB" dirty="0" smtClean="0"/>
              <a:t>Charismatic, transformational, and entrepreneurial leadership and direction</a:t>
            </a:r>
          </a:p>
        </p:txBody>
      </p:sp>
    </p:spTree>
    <p:extLst>
      <p:ext uri="{BB962C8B-B14F-4D97-AF65-F5344CB8AC3E}">
        <p14:creationId xmlns:p14="http://schemas.microsoft.com/office/powerpoint/2010/main" val="878972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as Service</a:t>
            </a:r>
            <a:endParaRPr lang="en-GB" dirty="0"/>
          </a:p>
        </p:txBody>
      </p:sp>
      <p:sp>
        <p:nvSpPr>
          <p:cNvPr id="3" name="Content Placeholder 2"/>
          <p:cNvSpPr>
            <a:spLocks noGrp="1"/>
          </p:cNvSpPr>
          <p:nvPr>
            <p:ph idx="1"/>
          </p:nvPr>
        </p:nvSpPr>
        <p:spPr/>
        <p:txBody>
          <a:bodyPr/>
          <a:lstStyle/>
          <a:p>
            <a:r>
              <a:rPr lang="en-GB" dirty="0" smtClean="0"/>
              <a:t>The leader only exists to serve the community</a:t>
            </a:r>
          </a:p>
          <a:p>
            <a:pPr lvl="1"/>
            <a:r>
              <a:rPr lang="en-GB" dirty="0" smtClean="0"/>
              <a:t>Focused on the needs of followers (within limits)</a:t>
            </a:r>
          </a:p>
          <a:p>
            <a:pPr lvl="1"/>
            <a:r>
              <a:rPr lang="en-GB" dirty="0" smtClean="0"/>
              <a:t>Represents “management” to the team; represents “the team” to management</a:t>
            </a:r>
          </a:p>
          <a:p>
            <a:r>
              <a:rPr lang="en-GB" dirty="0" smtClean="0"/>
              <a:t>The leader works to remove inequalities and improve organisational dynamics</a:t>
            </a:r>
          </a:p>
          <a:p>
            <a:pPr lvl="1"/>
            <a:r>
              <a:rPr lang="en-GB" dirty="0" smtClean="0"/>
              <a:t>Care as a key factor</a:t>
            </a:r>
          </a:p>
          <a:p>
            <a:r>
              <a:rPr lang="en-GB" dirty="0" smtClean="0"/>
              <a:t>Ethical leadership?</a:t>
            </a:r>
          </a:p>
          <a:p>
            <a:r>
              <a:rPr lang="en-GB" dirty="0" smtClean="0"/>
              <a:t>Trust and cooperative relationships central to role</a:t>
            </a:r>
          </a:p>
        </p:txBody>
      </p:sp>
    </p:spTree>
    <p:extLst>
      <p:ext uri="{BB962C8B-B14F-4D97-AF65-F5344CB8AC3E}">
        <p14:creationId xmlns:p14="http://schemas.microsoft.com/office/powerpoint/2010/main" val="1125167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Authentic Leadership</a:t>
            </a:r>
            <a:endParaRPr lang="en-GB" dirty="0"/>
          </a:p>
        </p:txBody>
      </p:sp>
      <p:sp>
        <p:nvSpPr>
          <p:cNvPr id="3" name="Content Placeholder 2"/>
          <p:cNvSpPr>
            <a:spLocks noGrp="1"/>
          </p:cNvSpPr>
          <p:nvPr>
            <p:ph idx="1"/>
          </p:nvPr>
        </p:nvSpPr>
        <p:spPr/>
        <p:txBody>
          <a:bodyPr>
            <a:normAutofit/>
          </a:bodyPr>
          <a:lstStyle/>
          <a:p>
            <a:r>
              <a:rPr lang="en-GB" dirty="0" smtClean="0"/>
              <a:t>The old joke:  “Am I a real polar bear?”</a:t>
            </a:r>
          </a:p>
          <a:p>
            <a:r>
              <a:rPr lang="en-GB" dirty="0" smtClean="0"/>
              <a:t>So leadership is ‘an expression of the leaders true self’ (</a:t>
            </a:r>
            <a:r>
              <a:rPr lang="en-GB" dirty="0" err="1" smtClean="0"/>
              <a:t>Ladkin</a:t>
            </a:r>
            <a:r>
              <a:rPr lang="en-GB" dirty="0" smtClean="0"/>
              <a:t> and Taylor, 2009)</a:t>
            </a:r>
          </a:p>
          <a:p>
            <a:r>
              <a:rPr lang="en-GB" dirty="0" smtClean="0"/>
              <a:t>True self means what, exactly</a:t>
            </a:r>
          </a:p>
          <a:p>
            <a:pPr lvl="1"/>
            <a:r>
              <a:rPr lang="en-GB" dirty="0" smtClean="0"/>
              <a:t>Self-image is subject to</a:t>
            </a:r>
          </a:p>
          <a:p>
            <a:pPr lvl="2"/>
            <a:r>
              <a:rPr lang="en-GB" dirty="0" smtClean="0"/>
              <a:t>Narcissism, arrogance, self-satisfaction</a:t>
            </a:r>
          </a:p>
          <a:p>
            <a:pPr lvl="2"/>
            <a:r>
              <a:rPr lang="en-GB" dirty="0" smtClean="0"/>
              <a:t>Illusion, neurosis, etc.</a:t>
            </a:r>
          </a:p>
          <a:p>
            <a:r>
              <a:rPr lang="en-GB" dirty="0" smtClean="0"/>
              <a:t>Walumbwa et al, 2008:  Outcomes of authentic leadership on follower attitudes and behaviours can have significant predictive validity in terms of enhanced trust, job satisfaction and job performance</a:t>
            </a:r>
            <a:endParaRPr lang="en-GB" dirty="0"/>
          </a:p>
        </p:txBody>
      </p:sp>
    </p:spTree>
    <p:extLst>
      <p:ext uri="{BB962C8B-B14F-4D97-AF65-F5344CB8AC3E}">
        <p14:creationId xmlns:p14="http://schemas.microsoft.com/office/powerpoint/2010/main" val="1308430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Inspirational Leadership</a:t>
            </a:r>
            <a:endParaRPr lang="en-GB" dirty="0"/>
          </a:p>
        </p:txBody>
      </p:sp>
      <p:sp>
        <p:nvSpPr>
          <p:cNvPr id="3" name="Content Placeholder 2"/>
          <p:cNvSpPr>
            <a:spLocks noGrp="1"/>
          </p:cNvSpPr>
          <p:nvPr>
            <p:ph idx="1"/>
          </p:nvPr>
        </p:nvSpPr>
        <p:spPr/>
        <p:txBody>
          <a:bodyPr>
            <a:normAutofit lnSpcReduction="10000"/>
          </a:bodyPr>
          <a:lstStyle/>
          <a:p>
            <a:r>
              <a:rPr lang="en-GB" dirty="0" smtClean="0"/>
              <a:t>Passion and dynamism attracts followers</a:t>
            </a:r>
          </a:p>
          <a:p>
            <a:pPr lvl="1"/>
            <a:r>
              <a:rPr lang="en-GB" dirty="0" smtClean="0"/>
              <a:t>Energy, commitment, time and self-input</a:t>
            </a:r>
          </a:p>
          <a:p>
            <a:pPr lvl="1"/>
            <a:r>
              <a:rPr lang="en-GB" dirty="0" smtClean="0"/>
              <a:t>An overt desire for (often collective) success</a:t>
            </a:r>
          </a:p>
          <a:p>
            <a:r>
              <a:rPr lang="en-GB" dirty="0" smtClean="0"/>
              <a:t>Apparent long term view/vision</a:t>
            </a:r>
          </a:p>
          <a:p>
            <a:r>
              <a:rPr lang="en-GB" dirty="0" smtClean="0"/>
              <a:t>Communicates the vision effectively</a:t>
            </a:r>
          </a:p>
          <a:p>
            <a:r>
              <a:rPr lang="en-GB" dirty="0" smtClean="0"/>
              <a:t>“The right person for us!”</a:t>
            </a:r>
          </a:p>
          <a:p>
            <a:pPr lvl="1"/>
            <a:r>
              <a:rPr lang="en-GB" dirty="0" smtClean="0"/>
              <a:t>Allows those around to deploy their talents to better effect?</a:t>
            </a:r>
          </a:p>
          <a:p>
            <a:r>
              <a:rPr lang="en-GB" dirty="0" smtClean="0"/>
              <a:t>Belief inspires trust and confidence</a:t>
            </a:r>
          </a:p>
          <a:p>
            <a:r>
              <a:rPr lang="en-GB" dirty="0" smtClean="0"/>
              <a:t>Manipulation?  Image or authentic “me”?  Sentiment an unstable tool?</a:t>
            </a:r>
          </a:p>
        </p:txBody>
      </p:sp>
    </p:spTree>
    <p:extLst>
      <p:ext uri="{BB962C8B-B14F-4D97-AF65-F5344CB8AC3E}">
        <p14:creationId xmlns:p14="http://schemas.microsoft.com/office/powerpoint/2010/main" val="1206295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Authenticity is Demonstrative</a:t>
            </a:r>
            <a:endParaRPr lang="en-GB" dirty="0"/>
          </a:p>
        </p:txBody>
      </p:sp>
      <p:sp>
        <p:nvSpPr>
          <p:cNvPr id="3" name="Content Placeholder 2"/>
          <p:cNvSpPr>
            <a:spLocks noGrp="1"/>
          </p:cNvSpPr>
          <p:nvPr>
            <p:ph idx="1"/>
          </p:nvPr>
        </p:nvSpPr>
        <p:spPr/>
        <p:txBody>
          <a:bodyPr/>
          <a:lstStyle/>
          <a:p>
            <a:r>
              <a:rPr lang="en-GB" dirty="0" smtClean="0"/>
              <a:t>An old adage:  Talk the talk, walk the walk</a:t>
            </a:r>
          </a:p>
          <a:p>
            <a:r>
              <a:rPr lang="en-GB" dirty="0" smtClean="0"/>
              <a:t>Observed behaviour reinforces belief</a:t>
            </a:r>
          </a:p>
          <a:p>
            <a:r>
              <a:rPr lang="en-GB" dirty="0" smtClean="0"/>
              <a:t>Don’t believe your own hype</a:t>
            </a:r>
          </a:p>
          <a:p>
            <a:pPr lvl="1"/>
            <a:r>
              <a:rPr lang="en-GB" dirty="0" smtClean="0"/>
              <a:t>You are dealing with intelligent, observant people with their own emotional intelligence</a:t>
            </a:r>
          </a:p>
          <a:p>
            <a:pPr lvl="1"/>
            <a:r>
              <a:rPr lang="en-GB" dirty="0"/>
              <a:t>H</a:t>
            </a:r>
            <a:r>
              <a:rPr lang="en-GB" dirty="0" smtClean="0"/>
              <a:t>ypocrisy is visible to followers, and they act accordingly</a:t>
            </a:r>
          </a:p>
          <a:p>
            <a:r>
              <a:rPr lang="en-GB" dirty="0" smtClean="0"/>
              <a:t>Anecdote:  credibility is conditional</a:t>
            </a:r>
          </a:p>
          <a:p>
            <a:pPr lvl="1"/>
            <a:r>
              <a:rPr lang="en-GB" dirty="0" smtClean="0"/>
              <a:t>One vice-chancellor of my acquaintance became a standing joke on green issues by driving his Rolls Royce to the house of a friend three streets away then coming the last 400 metres to work in an electric vehicle</a:t>
            </a:r>
            <a:endParaRPr lang="en-GB" dirty="0"/>
          </a:p>
        </p:txBody>
      </p:sp>
    </p:spTree>
    <p:extLst>
      <p:ext uri="{BB962C8B-B14F-4D97-AF65-F5344CB8AC3E}">
        <p14:creationId xmlns:p14="http://schemas.microsoft.com/office/powerpoint/2010/main" val="1119831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Good Followership Requires Trust?</a:t>
            </a:r>
            <a:endParaRPr lang="en-GB" dirty="0"/>
          </a:p>
        </p:txBody>
      </p:sp>
      <p:sp>
        <p:nvSpPr>
          <p:cNvPr id="3" name="Content Placeholder 2"/>
          <p:cNvSpPr>
            <a:spLocks noGrp="1"/>
          </p:cNvSpPr>
          <p:nvPr>
            <p:ph idx="1"/>
          </p:nvPr>
        </p:nvSpPr>
        <p:spPr/>
        <p:txBody>
          <a:bodyPr/>
          <a:lstStyle/>
          <a:p>
            <a:r>
              <a:rPr lang="en-GB" dirty="0" smtClean="0"/>
              <a:t>Trust is effectively an ecosystem of behaviours and policies</a:t>
            </a:r>
          </a:p>
          <a:p>
            <a:r>
              <a:rPr lang="en-GB" dirty="0" smtClean="0"/>
              <a:t>Trust is demonstrated in actions and words</a:t>
            </a:r>
          </a:p>
          <a:p>
            <a:r>
              <a:rPr lang="en-GB" dirty="0" smtClean="0"/>
              <a:t>Procedures and practices, not words, enshrine real beliefs</a:t>
            </a:r>
          </a:p>
          <a:p>
            <a:pPr lvl="1"/>
            <a:r>
              <a:rPr lang="en-GB" dirty="0" smtClean="0"/>
              <a:t>We will discuss corporate culture and change in a later lecture</a:t>
            </a:r>
          </a:p>
          <a:p>
            <a:r>
              <a:rPr lang="en-GB" i="1" dirty="0" smtClean="0"/>
              <a:t>Trustworthy leaders </a:t>
            </a:r>
            <a:r>
              <a:rPr lang="en-GB" dirty="0" smtClean="0"/>
              <a:t>display integrity, benevolence and ability</a:t>
            </a:r>
          </a:p>
          <a:p>
            <a:endParaRPr lang="en-GB" dirty="0" smtClean="0"/>
          </a:p>
          <a:p>
            <a:r>
              <a:rPr lang="en-GB" dirty="0" smtClean="0"/>
              <a:t>Discuss the statement below:</a:t>
            </a:r>
          </a:p>
          <a:p>
            <a:pPr marL="0" indent="0" algn="ctr">
              <a:buNone/>
            </a:pPr>
            <a:r>
              <a:rPr lang="en-GB" dirty="0" smtClean="0"/>
              <a:t>“Trust can be actively developed, but only in an authentic environment”</a:t>
            </a:r>
            <a:endParaRPr lang="en-GB" dirty="0"/>
          </a:p>
        </p:txBody>
      </p:sp>
    </p:spTree>
    <p:extLst>
      <p:ext uri="{BB962C8B-B14F-4D97-AF65-F5344CB8AC3E}">
        <p14:creationId xmlns:p14="http://schemas.microsoft.com/office/powerpoint/2010/main" val="4126809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Followership Factors</a:t>
            </a:r>
            <a:endParaRPr lang="en-GB" dirty="0"/>
          </a:p>
        </p:txBody>
      </p:sp>
      <p:sp>
        <p:nvSpPr>
          <p:cNvPr id="3" name="Content Placeholder 2"/>
          <p:cNvSpPr>
            <a:spLocks noGrp="1"/>
          </p:cNvSpPr>
          <p:nvPr>
            <p:ph idx="1"/>
          </p:nvPr>
        </p:nvSpPr>
        <p:spPr/>
        <p:txBody>
          <a:bodyPr>
            <a:normAutofit lnSpcReduction="10000"/>
          </a:bodyPr>
          <a:lstStyle/>
          <a:p>
            <a:r>
              <a:rPr lang="en-GB" dirty="0" smtClean="0"/>
              <a:t>Leader-related</a:t>
            </a:r>
          </a:p>
          <a:p>
            <a:pPr lvl="1"/>
            <a:r>
              <a:rPr lang="en-GB" dirty="0" smtClean="0"/>
              <a:t>Leadership style</a:t>
            </a:r>
          </a:p>
          <a:p>
            <a:pPr lvl="1"/>
            <a:r>
              <a:rPr lang="en-GB" dirty="0" smtClean="0"/>
              <a:t>Leader-member relations</a:t>
            </a:r>
          </a:p>
          <a:p>
            <a:pPr lvl="1"/>
            <a:r>
              <a:rPr lang="en-GB" dirty="0" smtClean="0"/>
              <a:t>Perception of leaders’ embodiment of organisation values and  identity</a:t>
            </a:r>
          </a:p>
          <a:p>
            <a:r>
              <a:rPr lang="en-GB" dirty="0" smtClean="0"/>
              <a:t>Follower-related</a:t>
            </a:r>
          </a:p>
          <a:p>
            <a:pPr lvl="1"/>
            <a:r>
              <a:rPr lang="en-GB" dirty="0" smtClean="0"/>
              <a:t>Competence and readiness for the task</a:t>
            </a:r>
          </a:p>
          <a:p>
            <a:pPr lvl="1"/>
            <a:r>
              <a:rPr lang="en-GB" dirty="0" smtClean="0"/>
              <a:t>Participation in decision making</a:t>
            </a:r>
          </a:p>
          <a:p>
            <a:pPr lvl="1"/>
            <a:r>
              <a:rPr lang="en-GB" dirty="0" smtClean="0"/>
              <a:t>Participation in shaping job performance</a:t>
            </a:r>
            <a:endParaRPr lang="en-GB" dirty="0"/>
          </a:p>
          <a:p>
            <a:pPr lvl="1"/>
            <a:r>
              <a:rPr lang="en-GB" dirty="0" smtClean="0"/>
              <a:t>Prior experience of successful leadership</a:t>
            </a:r>
          </a:p>
          <a:p>
            <a:pPr lvl="1"/>
            <a:r>
              <a:rPr lang="en-GB" dirty="0" smtClean="0"/>
              <a:t>Clarity of understanding of role</a:t>
            </a:r>
          </a:p>
          <a:p>
            <a:pPr lvl="1"/>
            <a:r>
              <a:rPr lang="en-GB" dirty="0" smtClean="0"/>
              <a:t>Confidence in direction of travel</a:t>
            </a:r>
          </a:p>
        </p:txBody>
      </p:sp>
      <p:sp>
        <p:nvSpPr>
          <p:cNvPr id="4" name="TextBox 3"/>
          <p:cNvSpPr txBox="1"/>
          <p:nvPr/>
        </p:nvSpPr>
        <p:spPr>
          <a:xfrm>
            <a:off x="7389846" y="3908470"/>
            <a:ext cx="2569533" cy="830997"/>
          </a:xfrm>
          <a:prstGeom prst="rect">
            <a:avLst/>
          </a:prstGeom>
          <a:noFill/>
          <a:ln w="25400">
            <a:solidFill>
              <a:schemeClr val="tx1"/>
            </a:solidFill>
          </a:ln>
        </p:spPr>
        <p:txBody>
          <a:bodyPr wrap="square" rtlCol="0">
            <a:spAutoFit/>
          </a:bodyPr>
          <a:lstStyle/>
          <a:p>
            <a:r>
              <a:rPr lang="en-GB" sz="2400" dirty="0" smtClean="0">
                <a:solidFill>
                  <a:srgbClr val="FF0000"/>
                </a:solidFill>
              </a:rPr>
              <a:t>Autonomy and locus of control</a:t>
            </a:r>
            <a:endParaRPr lang="en-GB" sz="2400" dirty="0">
              <a:solidFill>
                <a:srgbClr val="FF0000"/>
              </a:solidFill>
            </a:endParaRPr>
          </a:p>
        </p:txBody>
      </p:sp>
      <p:sp>
        <p:nvSpPr>
          <p:cNvPr id="5" name="Right Brace 4"/>
          <p:cNvSpPr/>
          <p:nvPr/>
        </p:nvSpPr>
        <p:spPr>
          <a:xfrm>
            <a:off x="6802015" y="3861334"/>
            <a:ext cx="345233" cy="925270"/>
          </a:xfrm>
          <a:prstGeom prst="rightBrace">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81208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 Weber on Charisma</a:t>
            </a:r>
            <a:endParaRPr lang="en-GB" dirty="0"/>
          </a:p>
        </p:txBody>
      </p:sp>
      <p:sp>
        <p:nvSpPr>
          <p:cNvPr id="3" name="Content Placeholder 2"/>
          <p:cNvSpPr>
            <a:spLocks noGrp="1"/>
          </p:cNvSpPr>
          <p:nvPr>
            <p:ph idx="1"/>
          </p:nvPr>
        </p:nvSpPr>
        <p:spPr/>
        <p:txBody>
          <a:bodyPr/>
          <a:lstStyle/>
          <a:p>
            <a:pPr marL="0" indent="0">
              <a:buNone/>
            </a:pPr>
            <a:r>
              <a:rPr lang="en-GB" dirty="0" smtClean="0"/>
              <a:t>“a certain quality of an individual personality, by virtue of which he or she is set apart from ordinary people and treated as endowed with supernatural, superhuman, or at least specifically exceptional  powers or qualities.  These are not accessible to the ordinary person and are regarded as of divine origin or as exemplary, and on the basis of them the individual concerned is treated as a leader”</a:t>
            </a:r>
            <a:endParaRPr lang="en-GB" dirty="0"/>
          </a:p>
        </p:txBody>
      </p:sp>
    </p:spTree>
    <p:extLst>
      <p:ext uri="{BB962C8B-B14F-4D97-AF65-F5344CB8AC3E}">
        <p14:creationId xmlns:p14="http://schemas.microsoft.com/office/powerpoint/2010/main" val="1789550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Charismatic Leaders (Robbins, p. 413 – 416)</a:t>
            </a:r>
            <a:endParaRPr lang="en-GB" dirty="0"/>
          </a:p>
        </p:txBody>
      </p:sp>
      <p:sp>
        <p:nvSpPr>
          <p:cNvPr id="3" name="Content Placeholder 2"/>
          <p:cNvSpPr>
            <a:spLocks noGrp="1"/>
          </p:cNvSpPr>
          <p:nvPr>
            <p:ph idx="1"/>
          </p:nvPr>
        </p:nvSpPr>
        <p:spPr/>
        <p:txBody>
          <a:bodyPr/>
          <a:lstStyle/>
          <a:p>
            <a:r>
              <a:rPr lang="en-GB" dirty="0" smtClean="0"/>
              <a:t>Have a vision</a:t>
            </a:r>
          </a:p>
          <a:p>
            <a:pPr lvl="1"/>
            <a:r>
              <a:rPr lang="en-GB" dirty="0" smtClean="0"/>
              <a:t>Idealised goal that is better than the status quo and can explain it</a:t>
            </a:r>
          </a:p>
          <a:p>
            <a:r>
              <a:rPr lang="en-GB" dirty="0" smtClean="0"/>
              <a:t>Willing to take personal risks to achieve it</a:t>
            </a:r>
          </a:p>
          <a:p>
            <a:pPr lvl="1"/>
            <a:r>
              <a:rPr lang="en-GB" dirty="0" smtClean="0"/>
              <a:t>See no issue in self-sacrifice, personal cost to deliver the goal</a:t>
            </a:r>
          </a:p>
          <a:p>
            <a:r>
              <a:rPr lang="en-GB" dirty="0" smtClean="0"/>
              <a:t>Sensitive to follower needs</a:t>
            </a:r>
          </a:p>
          <a:p>
            <a:pPr lvl="1"/>
            <a:r>
              <a:rPr lang="en-GB" dirty="0" smtClean="0"/>
              <a:t>Perceptive of others’ abilities and responsive to their needs and feelings</a:t>
            </a:r>
          </a:p>
          <a:p>
            <a:r>
              <a:rPr lang="en-GB" dirty="0" smtClean="0"/>
              <a:t>Exhibit extraordinary behaviours</a:t>
            </a:r>
            <a:endParaRPr lang="en-GB" dirty="0"/>
          </a:p>
        </p:txBody>
      </p:sp>
    </p:spTree>
    <p:extLst>
      <p:ext uri="{BB962C8B-B14F-4D97-AF65-F5344CB8AC3E}">
        <p14:creationId xmlns:p14="http://schemas.microsoft.com/office/powerpoint/2010/main" val="419779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Charismatic Influence?</a:t>
            </a:r>
            <a:endParaRPr lang="en-GB" dirty="0"/>
          </a:p>
        </p:txBody>
      </p:sp>
      <p:sp>
        <p:nvSpPr>
          <p:cNvPr id="3" name="Content Placeholder 2"/>
          <p:cNvSpPr>
            <a:spLocks noGrp="1"/>
          </p:cNvSpPr>
          <p:nvPr>
            <p:ph idx="1"/>
          </p:nvPr>
        </p:nvSpPr>
        <p:spPr/>
        <p:txBody>
          <a:bodyPr>
            <a:normAutofit lnSpcReduction="10000"/>
          </a:bodyPr>
          <a:lstStyle/>
          <a:p>
            <a:r>
              <a:rPr lang="en-GB" dirty="0" smtClean="0"/>
              <a:t>Appealing vision, credible to the group</a:t>
            </a:r>
          </a:p>
          <a:p>
            <a:r>
              <a:rPr lang="en-GB" dirty="0" smtClean="0"/>
              <a:t>Vision statement, articulation of group mission</a:t>
            </a:r>
          </a:p>
          <a:p>
            <a:r>
              <a:rPr lang="en-GB" dirty="0" smtClean="0"/>
              <a:t>High performance expectations boost followers’ </a:t>
            </a:r>
            <a:r>
              <a:rPr lang="en-GB" dirty="0"/>
              <a:t>s</a:t>
            </a:r>
            <a:r>
              <a:rPr lang="en-GB" dirty="0" smtClean="0"/>
              <a:t>elf-</a:t>
            </a:r>
            <a:r>
              <a:rPr lang="en-GB" dirty="0" err="1" smtClean="0"/>
              <a:t>worthand</a:t>
            </a:r>
            <a:r>
              <a:rPr lang="en-GB" dirty="0" smtClean="0"/>
              <a:t> self-esteem</a:t>
            </a:r>
          </a:p>
          <a:p>
            <a:r>
              <a:rPr lang="en-GB" dirty="0" smtClean="0"/>
              <a:t>Words and deeds exemplify a new set of values and offers an example</a:t>
            </a:r>
          </a:p>
          <a:p>
            <a:r>
              <a:rPr lang="en-GB" dirty="0" smtClean="0"/>
              <a:t>Emotion-inducing and often unconventional behaviour demonstrate the courage of their convictions</a:t>
            </a:r>
          </a:p>
          <a:p>
            <a:r>
              <a:rPr lang="en-GB" dirty="0" smtClean="0"/>
              <a:t>Result?</a:t>
            </a:r>
          </a:p>
          <a:p>
            <a:pPr lvl="1"/>
            <a:r>
              <a:rPr lang="en-GB" dirty="0" smtClean="0"/>
              <a:t>Increased willingness to participate and comply with authority</a:t>
            </a:r>
          </a:p>
          <a:p>
            <a:pPr lvl="1"/>
            <a:r>
              <a:rPr lang="en-GB" dirty="0" smtClean="0"/>
              <a:t>Transference of emotion and belief</a:t>
            </a:r>
            <a:endParaRPr lang="en-GB" dirty="0"/>
          </a:p>
        </p:txBody>
      </p:sp>
    </p:spTree>
    <p:extLst>
      <p:ext uri="{BB962C8B-B14F-4D97-AF65-F5344CB8AC3E}">
        <p14:creationId xmlns:p14="http://schemas.microsoft.com/office/powerpoint/2010/main" val="3838988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Charismatic Leadership and Situation</a:t>
            </a:r>
            <a:endParaRPr lang="en-GB" dirty="0"/>
          </a:p>
        </p:txBody>
      </p:sp>
      <p:sp>
        <p:nvSpPr>
          <p:cNvPr id="3" name="Content Placeholder 2"/>
          <p:cNvSpPr>
            <a:spLocks noGrp="1"/>
          </p:cNvSpPr>
          <p:nvPr>
            <p:ph idx="1"/>
          </p:nvPr>
        </p:nvSpPr>
        <p:spPr/>
        <p:txBody>
          <a:bodyPr/>
          <a:lstStyle/>
          <a:p>
            <a:r>
              <a:rPr lang="en-GB" dirty="0" smtClean="0"/>
              <a:t>Most successful when followers’ task has an ideological </a:t>
            </a:r>
            <a:r>
              <a:rPr lang="en-GB" dirty="0" err="1" smtClean="0"/>
              <a:t>compontent</a:t>
            </a:r>
            <a:endParaRPr lang="en-GB" dirty="0" smtClean="0"/>
          </a:p>
          <a:p>
            <a:r>
              <a:rPr lang="en-GB" dirty="0" smtClean="0"/>
              <a:t>Most successful when the environment has high degree of uncertainty or stress</a:t>
            </a:r>
          </a:p>
          <a:p>
            <a:pPr lvl="1"/>
            <a:r>
              <a:rPr lang="en-GB" dirty="0" smtClean="0"/>
              <a:t>Crisis, stress or fear of change</a:t>
            </a:r>
          </a:p>
          <a:p>
            <a:r>
              <a:rPr lang="en-GB" dirty="0" smtClean="0"/>
              <a:t>Difficult to use charismatic qualities in lower level management jobs</a:t>
            </a:r>
          </a:p>
          <a:p>
            <a:r>
              <a:rPr lang="en-GB" dirty="0" smtClean="0"/>
              <a:t>Individuals of low self-esteem more likely to absorb leader’s direction</a:t>
            </a:r>
          </a:p>
          <a:p>
            <a:endParaRPr lang="en-GB" dirty="0" smtClean="0"/>
          </a:p>
          <a:p>
            <a:r>
              <a:rPr lang="en-GB" dirty="0" smtClean="0"/>
              <a:t>… So no good in universities?</a:t>
            </a:r>
            <a:endParaRPr lang="en-GB" dirty="0"/>
          </a:p>
        </p:txBody>
      </p:sp>
    </p:spTree>
    <p:extLst>
      <p:ext uri="{BB962C8B-B14F-4D97-AF65-F5344CB8AC3E}">
        <p14:creationId xmlns:p14="http://schemas.microsoft.com/office/powerpoint/2010/main" val="117466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Transactional and Transformational Leadership (Full Range of Leadership Model)</a:t>
            </a:r>
            <a:endParaRPr lang="en-GB" dirty="0"/>
          </a:p>
        </p:txBody>
      </p:sp>
      <p:sp>
        <p:nvSpPr>
          <p:cNvPr id="4" name="Text Placeholder 3"/>
          <p:cNvSpPr>
            <a:spLocks noGrp="1"/>
          </p:cNvSpPr>
          <p:nvPr>
            <p:ph type="body" idx="1"/>
          </p:nvPr>
        </p:nvSpPr>
        <p:spPr/>
        <p:txBody>
          <a:bodyPr/>
          <a:lstStyle/>
          <a:p>
            <a:r>
              <a:rPr lang="en-GB" dirty="0" smtClean="0"/>
              <a:t>Transactional Leader</a:t>
            </a:r>
            <a:endParaRPr lang="en-GB" dirty="0"/>
          </a:p>
        </p:txBody>
      </p:sp>
      <p:sp>
        <p:nvSpPr>
          <p:cNvPr id="5" name="Content Placeholder 4"/>
          <p:cNvSpPr>
            <a:spLocks noGrp="1"/>
          </p:cNvSpPr>
          <p:nvPr>
            <p:ph sz="half" idx="2"/>
          </p:nvPr>
        </p:nvSpPr>
        <p:spPr/>
        <p:txBody>
          <a:bodyPr/>
          <a:lstStyle/>
          <a:p>
            <a:r>
              <a:rPr lang="en-GB" dirty="0" smtClean="0"/>
              <a:t>Contingent reward</a:t>
            </a:r>
          </a:p>
          <a:p>
            <a:r>
              <a:rPr lang="en-GB" dirty="0" smtClean="0"/>
              <a:t>Management by exception (active)</a:t>
            </a:r>
          </a:p>
          <a:p>
            <a:r>
              <a:rPr lang="en-GB" dirty="0" smtClean="0"/>
              <a:t>Management by exception (passive)</a:t>
            </a:r>
          </a:p>
          <a:p>
            <a:r>
              <a:rPr lang="en-GB" dirty="0" smtClean="0"/>
              <a:t>Laissez-faire</a:t>
            </a:r>
            <a:endParaRPr lang="en-GB" dirty="0"/>
          </a:p>
        </p:txBody>
      </p:sp>
      <p:sp>
        <p:nvSpPr>
          <p:cNvPr id="6" name="Text Placeholder 5"/>
          <p:cNvSpPr>
            <a:spLocks noGrp="1"/>
          </p:cNvSpPr>
          <p:nvPr>
            <p:ph type="body" sz="quarter" idx="3"/>
          </p:nvPr>
        </p:nvSpPr>
        <p:spPr/>
        <p:txBody>
          <a:bodyPr/>
          <a:lstStyle/>
          <a:p>
            <a:r>
              <a:rPr lang="en-GB" dirty="0" smtClean="0"/>
              <a:t>Transformational Leader</a:t>
            </a:r>
            <a:endParaRPr lang="en-GB" dirty="0"/>
          </a:p>
        </p:txBody>
      </p:sp>
      <p:sp>
        <p:nvSpPr>
          <p:cNvPr id="7" name="Content Placeholder 6"/>
          <p:cNvSpPr>
            <a:spLocks noGrp="1"/>
          </p:cNvSpPr>
          <p:nvPr>
            <p:ph sz="quarter" idx="4"/>
          </p:nvPr>
        </p:nvSpPr>
        <p:spPr/>
        <p:txBody>
          <a:bodyPr/>
          <a:lstStyle/>
          <a:p>
            <a:r>
              <a:rPr lang="en-GB" dirty="0" smtClean="0"/>
              <a:t>Idealised influence</a:t>
            </a:r>
          </a:p>
          <a:p>
            <a:r>
              <a:rPr lang="en-GB" dirty="0" smtClean="0"/>
              <a:t>Inspirational motivation</a:t>
            </a:r>
          </a:p>
          <a:p>
            <a:r>
              <a:rPr lang="en-GB" dirty="0" smtClean="0"/>
              <a:t>Intellectual stimulation</a:t>
            </a:r>
          </a:p>
          <a:p>
            <a:r>
              <a:rPr lang="en-GB" dirty="0" smtClean="0"/>
              <a:t>Individual consideration</a:t>
            </a:r>
            <a:endParaRPr lang="en-GB" dirty="0"/>
          </a:p>
        </p:txBody>
      </p:sp>
      <p:cxnSp>
        <p:nvCxnSpPr>
          <p:cNvPr id="9" name="Straight Arrow Connector 8"/>
          <p:cNvCxnSpPr/>
          <p:nvPr/>
        </p:nvCxnSpPr>
        <p:spPr>
          <a:xfrm flipH="1">
            <a:off x="485192" y="2668555"/>
            <a:ext cx="18661" cy="2444621"/>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rot="16200000">
            <a:off x="-1337884" y="3573624"/>
            <a:ext cx="3102196" cy="369332"/>
          </a:xfrm>
          <a:prstGeom prst="rect">
            <a:avLst/>
          </a:prstGeom>
          <a:noFill/>
        </p:spPr>
        <p:txBody>
          <a:bodyPr wrap="none" rtlCol="0">
            <a:spAutoFit/>
          </a:bodyPr>
          <a:lstStyle/>
          <a:p>
            <a:r>
              <a:rPr lang="en-GB" dirty="0" smtClean="0"/>
              <a:t>Increasingly ineffective/passive</a:t>
            </a:r>
            <a:endParaRPr lang="en-GB" dirty="0"/>
          </a:p>
        </p:txBody>
      </p:sp>
      <p:cxnSp>
        <p:nvCxnSpPr>
          <p:cNvPr id="11" name="Straight Arrow Connector 10"/>
          <p:cNvCxnSpPr/>
          <p:nvPr/>
        </p:nvCxnSpPr>
        <p:spPr>
          <a:xfrm flipH="1">
            <a:off x="10500050" y="2383213"/>
            <a:ext cx="18661" cy="2444621"/>
          </a:xfrm>
          <a:prstGeom prst="straightConnector1">
            <a:avLst/>
          </a:prstGeom>
          <a:ln w="25400">
            <a:solidFill>
              <a:srgbClr val="FF0000"/>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rot="16200000">
            <a:off x="9485506" y="3420857"/>
            <a:ext cx="2796663" cy="369332"/>
          </a:xfrm>
          <a:prstGeom prst="rect">
            <a:avLst/>
          </a:prstGeom>
          <a:noFill/>
        </p:spPr>
        <p:txBody>
          <a:bodyPr wrap="none" rtlCol="0">
            <a:spAutoFit/>
          </a:bodyPr>
          <a:lstStyle/>
          <a:p>
            <a:r>
              <a:rPr lang="en-GB" dirty="0" smtClean="0"/>
              <a:t>Increasingly effective/active</a:t>
            </a:r>
            <a:endParaRPr lang="en-GB" dirty="0"/>
          </a:p>
        </p:txBody>
      </p:sp>
    </p:spTree>
    <p:extLst>
      <p:ext uri="{BB962C8B-B14F-4D97-AF65-F5344CB8AC3E}">
        <p14:creationId xmlns:p14="http://schemas.microsoft.com/office/powerpoint/2010/main" val="4193354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Transformational Leadership Effectiveness</a:t>
            </a:r>
            <a:endParaRPr lang="en-GB" dirty="0"/>
          </a:p>
        </p:txBody>
      </p:sp>
      <p:sp>
        <p:nvSpPr>
          <p:cNvPr id="8" name="Content Placeholder 7"/>
          <p:cNvSpPr>
            <a:spLocks noGrp="1"/>
          </p:cNvSpPr>
          <p:nvPr>
            <p:ph idx="1"/>
          </p:nvPr>
        </p:nvSpPr>
        <p:spPr/>
        <p:txBody>
          <a:bodyPr>
            <a:normAutofit/>
          </a:bodyPr>
          <a:lstStyle/>
          <a:p>
            <a:r>
              <a:rPr lang="en-GB" dirty="0" smtClean="0"/>
              <a:t>Greater impact in smaller, privately held businesses</a:t>
            </a:r>
          </a:p>
          <a:p>
            <a:r>
              <a:rPr lang="en-GB" dirty="0" smtClean="0"/>
              <a:t>Benefits from direct leader interaction with workforce</a:t>
            </a:r>
          </a:p>
          <a:p>
            <a:r>
              <a:rPr lang="en-GB" dirty="0" smtClean="0"/>
              <a:t>Team focused transformational leadership emphasises group goals, shared values and beliefs and unified efforts</a:t>
            </a:r>
          </a:p>
          <a:p>
            <a:r>
              <a:rPr lang="en-GB" dirty="0" smtClean="0"/>
              <a:t>Usual raft of leadership behaviours needed to make it work</a:t>
            </a:r>
          </a:p>
          <a:p>
            <a:pPr lvl="1"/>
            <a:r>
              <a:rPr lang="en-GB" dirty="0" smtClean="0"/>
              <a:t>Vision, foresight, planning, trust, energy, dynamic presence, supportive and encouraging, coaching, etc.</a:t>
            </a:r>
          </a:p>
          <a:p>
            <a:pPr lvl="1"/>
            <a:r>
              <a:rPr lang="en-GB" dirty="0" smtClean="0"/>
              <a:t>No surprises here - all effective leadership methods use these to some extent</a:t>
            </a:r>
            <a:endParaRPr lang="en-GB" dirty="0"/>
          </a:p>
          <a:p>
            <a:r>
              <a:rPr lang="en-GB" b="1" dirty="0"/>
              <a:t>N</a:t>
            </a:r>
            <a:r>
              <a:rPr lang="en-GB" b="1" dirty="0" smtClean="0"/>
              <a:t>ot always superior to transactional leadership</a:t>
            </a:r>
            <a:endParaRPr lang="en-GB" b="1" dirty="0"/>
          </a:p>
        </p:txBody>
      </p:sp>
    </p:spTree>
    <p:extLst>
      <p:ext uri="{BB962C8B-B14F-4D97-AF65-F5344CB8AC3E}">
        <p14:creationId xmlns:p14="http://schemas.microsoft.com/office/powerpoint/2010/main" val="518622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The Big Five Personality Traits</a:t>
            </a:r>
            <a:endParaRPr lang="en-GB" dirty="0"/>
          </a:p>
        </p:txBody>
      </p:sp>
      <p:sp>
        <p:nvSpPr>
          <p:cNvPr id="8" name="Content Placeholder 7"/>
          <p:cNvSpPr>
            <a:spLocks noGrp="1"/>
          </p:cNvSpPr>
          <p:nvPr>
            <p:ph idx="1"/>
          </p:nvPr>
        </p:nvSpPr>
        <p:spPr/>
        <p:txBody>
          <a:bodyPr>
            <a:normAutofit lnSpcReduction="10000"/>
          </a:bodyPr>
          <a:lstStyle/>
          <a:p>
            <a:r>
              <a:rPr lang="en-GB" dirty="0" smtClean="0"/>
              <a:t>Extroversion</a:t>
            </a:r>
            <a:endParaRPr lang="en-GB" dirty="0" smtClean="0"/>
          </a:p>
          <a:p>
            <a:pPr lvl="1"/>
            <a:r>
              <a:rPr lang="en-GB" dirty="0" smtClean="0"/>
              <a:t>Comfort level with relationships</a:t>
            </a:r>
          </a:p>
          <a:p>
            <a:r>
              <a:rPr lang="en-GB" dirty="0" smtClean="0"/>
              <a:t>Agreeableness</a:t>
            </a:r>
          </a:p>
          <a:p>
            <a:pPr lvl="1"/>
            <a:r>
              <a:rPr lang="en-GB" dirty="0" smtClean="0"/>
              <a:t>Individual’s propensity to defer to others</a:t>
            </a:r>
          </a:p>
          <a:p>
            <a:r>
              <a:rPr lang="en-GB" dirty="0" smtClean="0"/>
              <a:t>Conscientiousness</a:t>
            </a:r>
          </a:p>
          <a:p>
            <a:pPr lvl="1"/>
            <a:r>
              <a:rPr lang="en-GB" dirty="0" smtClean="0"/>
              <a:t>Measure of reliability</a:t>
            </a:r>
          </a:p>
          <a:p>
            <a:r>
              <a:rPr lang="en-GB" dirty="0" smtClean="0"/>
              <a:t>Emotional stability</a:t>
            </a:r>
          </a:p>
          <a:p>
            <a:pPr lvl="1"/>
            <a:r>
              <a:rPr lang="en-GB" dirty="0" smtClean="0"/>
              <a:t>Ability to withstand stress, self-confidence</a:t>
            </a:r>
          </a:p>
          <a:p>
            <a:r>
              <a:rPr lang="en-GB" dirty="0" smtClean="0"/>
              <a:t>Openness to experience</a:t>
            </a:r>
          </a:p>
          <a:p>
            <a:pPr lvl="1"/>
            <a:r>
              <a:rPr lang="en-GB" dirty="0" smtClean="0"/>
              <a:t>Range of interests, appetite for novelty, curiosity</a:t>
            </a:r>
            <a:endParaRPr lang="en-GB" dirty="0"/>
          </a:p>
        </p:txBody>
      </p:sp>
    </p:spTree>
    <p:extLst>
      <p:ext uri="{BB962C8B-B14F-4D97-AF65-F5344CB8AC3E}">
        <p14:creationId xmlns:p14="http://schemas.microsoft.com/office/powerpoint/2010/main" val="2640635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Relevant Personality Traits</a:t>
            </a:r>
            <a:endParaRPr lang="en-GB" dirty="0"/>
          </a:p>
        </p:txBody>
      </p:sp>
      <p:sp>
        <p:nvSpPr>
          <p:cNvPr id="3" name="Content Placeholder 2"/>
          <p:cNvSpPr>
            <a:spLocks noGrp="1"/>
          </p:cNvSpPr>
          <p:nvPr>
            <p:ph idx="1"/>
          </p:nvPr>
        </p:nvSpPr>
        <p:spPr/>
        <p:txBody>
          <a:bodyPr/>
          <a:lstStyle/>
          <a:p>
            <a:r>
              <a:rPr lang="en-GB" dirty="0" smtClean="0"/>
              <a:t>Core self-evaluation</a:t>
            </a:r>
          </a:p>
          <a:p>
            <a:r>
              <a:rPr lang="en-GB" dirty="0" smtClean="0"/>
              <a:t>Machiavellianism</a:t>
            </a:r>
          </a:p>
          <a:p>
            <a:r>
              <a:rPr lang="en-GB" dirty="0" smtClean="0"/>
              <a:t>Narcissism</a:t>
            </a:r>
          </a:p>
          <a:p>
            <a:r>
              <a:rPr lang="en-GB" dirty="0" smtClean="0"/>
              <a:t>Self-monitoring</a:t>
            </a:r>
          </a:p>
          <a:p>
            <a:r>
              <a:rPr lang="en-GB" dirty="0" smtClean="0"/>
              <a:t>Risk taking</a:t>
            </a:r>
          </a:p>
          <a:p>
            <a:r>
              <a:rPr lang="en-GB" dirty="0" smtClean="0"/>
              <a:t>Proactive personality</a:t>
            </a:r>
          </a:p>
          <a:p>
            <a:r>
              <a:rPr lang="en-GB" dirty="0" smtClean="0"/>
              <a:t>Other-orientation</a:t>
            </a:r>
            <a:endParaRPr lang="en-GB" dirty="0"/>
          </a:p>
        </p:txBody>
      </p:sp>
    </p:spTree>
    <p:extLst>
      <p:ext uri="{BB962C8B-B14F-4D97-AF65-F5344CB8AC3E}">
        <p14:creationId xmlns:p14="http://schemas.microsoft.com/office/powerpoint/2010/main" val="2920574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Leadership Characteristics</a:t>
            </a:r>
            <a:endParaRPr lang="en-GB" dirty="0"/>
          </a:p>
        </p:txBody>
      </p:sp>
      <p:sp>
        <p:nvSpPr>
          <p:cNvPr id="3" name="Content Placeholder 2"/>
          <p:cNvSpPr>
            <a:spLocks noGrp="1"/>
          </p:cNvSpPr>
          <p:nvPr>
            <p:ph idx="1"/>
          </p:nvPr>
        </p:nvSpPr>
        <p:spPr/>
        <p:txBody>
          <a:bodyPr>
            <a:normAutofit/>
          </a:bodyPr>
          <a:lstStyle/>
          <a:p>
            <a:r>
              <a:rPr lang="en-GB" dirty="0" smtClean="0"/>
              <a:t>Continuous innovator</a:t>
            </a:r>
          </a:p>
          <a:p>
            <a:r>
              <a:rPr lang="en-GB" dirty="0" smtClean="0"/>
              <a:t>Achievement driven</a:t>
            </a:r>
          </a:p>
          <a:p>
            <a:r>
              <a:rPr lang="en-GB" dirty="0" smtClean="0"/>
              <a:t>Takes action</a:t>
            </a:r>
          </a:p>
          <a:p>
            <a:r>
              <a:rPr lang="en-GB" dirty="0" smtClean="0"/>
              <a:t>Authentic leader</a:t>
            </a:r>
          </a:p>
          <a:p>
            <a:pPr lvl="1"/>
            <a:r>
              <a:rPr lang="en-GB" dirty="0" smtClean="0"/>
              <a:t>Committed</a:t>
            </a:r>
            <a:r>
              <a:rPr lang="en-GB" dirty="0"/>
              <a:t>, passionate and direct </a:t>
            </a:r>
            <a:r>
              <a:rPr lang="en-GB" dirty="0" smtClean="0"/>
              <a:t>about beliefs, core </a:t>
            </a:r>
            <a:r>
              <a:rPr lang="en-GB" dirty="0"/>
              <a:t>values and leadership </a:t>
            </a:r>
            <a:r>
              <a:rPr lang="en-GB" dirty="0" smtClean="0"/>
              <a:t>philosophy</a:t>
            </a:r>
          </a:p>
          <a:p>
            <a:r>
              <a:rPr lang="en-GB" dirty="0" smtClean="0"/>
              <a:t>Organisation builder</a:t>
            </a:r>
          </a:p>
          <a:p>
            <a:endParaRPr lang="en-GB" sz="1600" dirty="0" smtClean="0"/>
          </a:p>
          <a:p>
            <a:endParaRPr lang="en-GB" sz="1600" dirty="0"/>
          </a:p>
          <a:p>
            <a:r>
              <a:rPr lang="en-GB" sz="1600" dirty="0" smtClean="0"/>
              <a:t>Original source link </a:t>
            </a:r>
            <a:r>
              <a:rPr lang="en-GB" sz="1600" dirty="0" smtClean="0">
                <a:hlinkClick r:id="rId2"/>
              </a:rPr>
              <a:t>Mary Whitaker, </a:t>
            </a:r>
            <a:r>
              <a:rPr lang="en-GB" sz="1600" dirty="0" err="1">
                <a:hlinkClick r:id="rId2"/>
              </a:rPr>
              <a:t>X</a:t>
            </a:r>
            <a:r>
              <a:rPr lang="en-GB" sz="1600" dirty="0" err="1" smtClean="0">
                <a:hlinkClick r:id="rId2"/>
              </a:rPr>
              <a:t>celogic</a:t>
            </a:r>
            <a:endParaRPr lang="en-GB" sz="1600" dirty="0"/>
          </a:p>
        </p:txBody>
      </p:sp>
    </p:spTree>
    <p:extLst>
      <p:ext uri="{BB962C8B-B14F-4D97-AF65-F5344CB8AC3E}">
        <p14:creationId xmlns:p14="http://schemas.microsoft.com/office/powerpoint/2010/main" val="1983685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261</TotalTime>
  <Words>933</Words>
  <Application>Microsoft Office PowerPoint</Application>
  <PresentationFormat>Widescreen</PresentationFormat>
  <Paragraphs>140</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Followership and Leadership</vt:lpstr>
      <vt:lpstr>Agenda</vt:lpstr>
      <vt:lpstr>Leadership as Service</vt:lpstr>
      <vt:lpstr>Authentic Leadership</vt:lpstr>
      <vt:lpstr>Inspirational Leadership</vt:lpstr>
      <vt:lpstr>Authenticity is Demonstrative</vt:lpstr>
      <vt:lpstr>So Good Followership Requires Trust?</vt:lpstr>
      <vt:lpstr>Followership Factors</vt:lpstr>
      <vt:lpstr>Max Weber on Charisma</vt:lpstr>
      <vt:lpstr>Charismatic Leaders (Robbins, p. 413 – 416)</vt:lpstr>
      <vt:lpstr>Charismatic Influence?</vt:lpstr>
      <vt:lpstr>Charismatic Leadership and Situation</vt:lpstr>
      <vt:lpstr>Transactional and Transformational Leadership (Full Range of Leadership Model)</vt:lpstr>
      <vt:lpstr>Transformational Leadership Effectiveness</vt:lpstr>
      <vt:lpstr>The Big Five Personality Traits</vt:lpstr>
      <vt:lpstr>Other Relevant Personality Traits</vt:lpstr>
      <vt:lpstr>Entrepreneurial Leadership Characteristics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Followership and Leadership</dc:title>
  <dc:creator>John Rees</dc:creator>
  <cp:lastModifiedBy>John Rees</cp:lastModifiedBy>
  <cp:revision>11</cp:revision>
  <dcterms:created xsi:type="dcterms:W3CDTF">2016-09-19T11:03:30Z</dcterms:created>
  <dcterms:modified xsi:type="dcterms:W3CDTF">2016-10-03T14:21:46Z</dcterms:modified>
</cp:coreProperties>
</file>