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Century Gothic"/>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0" roundtripDataSignature="AMtx7mhAwLZSMNm1mSa5Dpjue9pBvqEFs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CenturyGothic-bold.fntdata"/><Relationship Id="rId16" Type="http://schemas.openxmlformats.org/officeDocument/2006/relationships/font" Target="fonts/CenturyGothic-regular.fntdata"/><Relationship Id="rId5" Type="http://schemas.openxmlformats.org/officeDocument/2006/relationships/slide" Target="slides/slide1.xml"/><Relationship Id="rId19" Type="http://schemas.openxmlformats.org/officeDocument/2006/relationships/font" Target="fonts/CenturyGothic-boldItalic.fntdata"/><Relationship Id="rId6" Type="http://schemas.openxmlformats.org/officeDocument/2006/relationships/slide" Target="slides/slide2.xml"/><Relationship Id="rId18" Type="http://schemas.openxmlformats.org/officeDocument/2006/relationships/font" Target="fonts/CenturyGothic-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9" name="Google Shape;14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5" name="Google Shape;15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In this particular presentation, the Mid Cheshire Hospitals NHS foundation trust corporation is analysed in order to understand the reason behind the increase in absenteeism of staff members within the organisation. It has been observed that the company has been facing difficulty in managing its employees which has been causing an increase in staff absenteeism and leading to financial loss. The aim of the presentation is therefore to provide solutions to the hospital in order to overcome the issue of staff absenteeism and enhance organisational performance.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56" name="Google Shape;15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3" name="Google Shape;16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Absenteeism of employees is one of the major human resource problems within Mid Cheshire Hospitals NHS foundation trust corporation. Even though the organisation has been able to achieve its target but it has highly filled in managing its Human Resources which has resulted in £1 million financial loss every year per percentage point. The nature of complexity that is present within the organisation is the improper management of its human resource and failure to provide employee satisfaction to the employees leading to an increase in staff absenteeism and a decrease in organisational performance.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64" name="Google Shape;16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As a result of the increase in absenteeism of employees within the organisation, Mid Cheshire Hospitals NHS foundation trust corporation has been negatively impacted as a whole. The organisation has not only observed financial loss but also has been going through a performance of organisational output. The employees of the organisation have also been affected as a result of the absenteeism of staff. With the increase in the number of staff absenteeism, the staff members who are present in the organisation for their job role has been bordered with extra work pressure which has further demotivated the employees leading to work burnout.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72" name="Google Shape;17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As a result of political issues such as Brexit, there has been a number of medical professionals who have considered opting for the absenteeism policy due to the changes in the political regimes that negatively affected the medical institutions. In addition to these unpredictable changes in the annual revenue production, an increase in inflation rate and financial resources have caused a lack of financial balance among the medical professionals resulting in shifting the line of services and leading towards absenteeism. Also as a result of the covid-19 pandemic, there has been a number of employees who considered quitting jobs and considering absenteeism.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80" name="Google Shape;18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7" name="Google Shape;18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With the changes in the technological aspect, there has been a number of employees who have failed to adapt themself to the technological updated organisational system. This has resulted in an increase in absenteeism as employees fail to motivate themselves at work with the upgraded Technology that is beyond their expertise. It is further observed that due to the lack of adequate legal paperwork that has been a number of cases where employees preferred to opt for absenteeism. Moreover, the outbreak of the covid-19 pandemic has caused mass panic among the employees causing them to avoid employment.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88" name="Google Shape;18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5" name="Google Shape;19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As a result of the continuous work pressure and mental frustration from the monotonous work pressure, the employees of Mid Cheshire Hospitals NHS foundation trust corporation has been analysed to opt for increased absenteeism. As a result of the cause, the organisation has observed a negative effect on the overall organisational behaviour. The depressed or demotivated employees resulted in higher absenteeism and turnover which the human resource department failed to address. improper appraisal and no salary renovation led to job insecurity among the staff members.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96" name="Google Shape;19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3" name="Google Shape;203;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In order to overcome the absenteeism issue within Mid Cheshire Hospitals NHS foundation trust corporation, the organisation can be considered the selection of a proper training and induction process to make the employees aware of the significant contribution they make in the healthcare industry. This will not only build confidence among the employees but also boost up their morale eventually reducing absenteeism. Proper HR management through to HR Strategies and flexible works schedule will further help to reduce the work pressure among the employees. This will motivate the employees and provide them with a work-life balance and ensure a comfortable work environment.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204" name="Google Shape;204;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It is important for Mid Cheshire Hospitals NHS foundation trust corporation to identify the root cause of employee absenteeism and accordingly design strategies that will help them to overcome the complexity. In addition to this, it is highly important for the management to consider the strategies that motivate the staff and provide them with employee benefits to boost their morale and reduce absenteeism. </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212" name="Google Shape;21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5" name="Google Shape;22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13"/>
          <p:cNvSpPr txBox="1"/>
          <p:nvPr>
            <p:ph type="ctrTitle"/>
          </p:nvPr>
        </p:nvSpPr>
        <p:spPr>
          <a:xfrm>
            <a:off x="1154955" y="1447800"/>
            <a:ext cx="8825658" cy="332958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3"/>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600"/>
              <a:buNone/>
              <a:defRPr cap="none">
                <a:solidFill>
                  <a:srgbClr val="86D1D8"/>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p:txBody>
      </p:sp>
      <p:sp>
        <p:nvSpPr>
          <p:cNvPr id="24" name="Google Shape;24;p1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4"/>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30" name="Google Shape;30;p1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15"/>
          <p:cNvSpPr txBox="1"/>
          <p:nvPr>
            <p:ph type="title"/>
          </p:nvPr>
        </p:nvSpPr>
        <p:spPr>
          <a:xfrm>
            <a:off x="1154956" y="2861733"/>
            <a:ext cx="8825657" cy="1915647"/>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5"/>
          <p:cNvSpPr txBox="1"/>
          <p:nvPr>
            <p:ph idx="1" type="body"/>
          </p:nvPr>
        </p:nvSpPr>
        <p:spPr>
          <a:xfrm>
            <a:off x="1154955" y="4777381"/>
            <a:ext cx="882565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cap="none">
                <a:solidFill>
                  <a:srgbClr val="86D1D8"/>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36" name="Google Shape;36;p1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1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6"/>
          <p:cNvSpPr txBox="1"/>
          <p:nvPr>
            <p:ph idx="1" type="body"/>
          </p:nvPr>
        </p:nvSpPr>
        <p:spPr>
          <a:xfrm>
            <a:off x="1103312" y="2060575"/>
            <a:ext cx="4396339" cy="419576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19"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59" lvl="7" marL="3657600" algn="l">
              <a:spcBef>
                <a:spcPts val="1000"/>
              </a:spcBef>
              <a:spcAft>
                <a:spcPts val="0"/>
              </a:spcAft>
              <a:buSzPts val="960"/>
              <a:buChar char="►"/>
              <a:defRPr sz="1200"/>
            </a:lvl8pPr>
            <a:lvl9pPr indent="-289559" lvl="8" marL="4114800" algn="l">
              <a:spcBef>
                <a:spcPts val="1000"/>
              </a:spcBef>
              <a:spcAft>
                <a:spcPts val="0"/>
              </a:spcAft>
              <a:buSzPts val="960"/>
              <a:buChar char="►"/>
              <a:defRPr sz="1200"/>
            </a:lvl9pPr>
          </a:lstStyle>
          <a:p/>
        </p:txBody>
      </p:sp>
      <p:sp>
        <p:nvSpPr>
          <p:cNvPr id="42" name="Google Shape;42;p16"/>
          <p:cNvSpPr txBox="1"/>
          <p:nvPr>
            <p:ph idx="2" type="body"/>
          </p:nvPr>
        </p:nvSpPr>
        <p:spPr>
          <a:xfrm>
            <a:off x="5654493" y="2056092"/>
            <a:ext cx="4396341" cy="4200245"/>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19"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59" lvl="7" marL="3657600" algn="l">
              <a:spcBef>
                <a:spcPts val="1000"/>
              </a:spcBef>
              <a:spcAft>
                <a:spcPts val="0"/>
              </a:spcAft>
              <a:buSzPts val="960"/>
              <a:buChar char="►"/>
              <a:defRPr sz="1200"/>
            </a:lvl8pPr>
            <a:lvl9pPr indent="-289559" lvl="8" marL="4114800" algn="l">
              <a:spcBef>
                <a:spcPts val="1000"/>
              </a:spcBef>
              <a:spcAft>
                <a:spcPts val="0"/>
              </a:spcAft>
              <a:buSzPts val="960"/>
              <a:buChar char="►"/>
              <a:defRPr sz="1200"/>
            </a:lvl9pPr>
          </a:lstStyle>
          <a:p/>
        </p:txBody>
      </p:sp>
      <p:sp>
        <p:nvSpPr>
          <p:cNvPr id="43" name="Google Shape;43;p1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1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7"/>
          <p:cNvSpPr txBox="1"/>
          <p:nvPr>
            <p:ph idx="1" type="body"/>
          </p:nvPr>
        </p:nvSpPr>
        <p:spPr>
          <a:xfrm>
            <a:off x="1103313" y="1905000"/>
            <a:ext cx="439633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49" name="Google Shape;49;p17"/>
          <p:cNvSpPr txBox="1"/>
          <p:nvPr>
            <p:ph idx="2" type="body"/>
          </p:nvPr>
        </p:nvSpPr>
        <p:spPr>
          <a:xfrm>
            <a:off x="1103312"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19"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59" lvl="7" marL="3657600" algn="l">
              <a:spcBef>
                <a:spcPts val="1000"/>
              </a:spcBef>
              <a:spcAft>
                <a:spcPts val="0"/>
              </a:spcAft>
              <a:buSzPts val="960"/>
              <a:buChar char="►"/>
              <a:defRPr sz="1200"/>
            </a:lvl8pPr>
            <a:lvl9pPr indent="-289559" lvl="8" marL="4114800" algn="l">
              <a:spcBef>
                <a:spcPts val="1000"/>
              </a:spcBef>
              <a:spcAft>
                <a:spcPts val="0"/>
              </a:spcAft>
              <a:buSzPts val="960"/>
              <a:buChar char="►"/>
              <a:defRPr sz="1200"/>
            </a:lvl9pPr>
          </a:lstStyle>
          <a:p/>
        </p:txBody>
      </p:sp>
      <p:sp>
        <p:nvSpPr>
          <p:cNvPr id="50" name="Google Shape;50;p17"/>
          <p:cNvSpPr txBox="1"/>
          <p:nvPr>
            <p:ph idx="3" type="body"/>
          </p:nvPr>
        </p:nvSpPr>
        <p:spPr>
          <a:xfrm>
            <a:off x="5654495" y="1905000"/>
            <a:ext cx="4396339"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51" name="Google Shape;51;p17"/>
          <p:cNvSpPr txBox="1"/>
          <p:nvPr>
            <p:ph idx="4" type="body"/>
          </p:nvPr>
        </p:nvSpPr>
        <p:spPr>
          <a:xfrm>
            <a:off x="5654495"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19"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59" lvl="7" marL="3657600" algn="l">
              <a:spcBef>
                <a:spcPts val="1000"/>
              </a:spcBef>
              <a:spcAft>
                <a:spcPts val="0"/>
              </a:spcAft>
              <a:buSzPts val="960"/>
              <a:buChar char="►"/>
              <a:defRPr sz="1200"/>
            </a:lvl8pPr>
            <a:lvl9pPr indent="-289559" lvl="8" marL="4114800" algn="l">
              <a:spcBef>
                <a:spcPts val="1000"/>
              </a:spcBef>
              <a:spcAft>
                <a:spcPts val="0"/>
              </a:spcAft>
              <a:buSzPts val="960"/>
              <a:buChar char="►"/>
              <a:defRPr sz="1200"/>
            </a:lvl9pPr>
          </a:lstStyle>
          <a:p/>
        </p:txBody>
      </p:sp>
      <p:sp>
        <p:nvSpPr>
          <p:cNvPr id="52" name="Google Shape;52;p1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1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8"/>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9"/>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19"/>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20"/>
          <p:cNvSpPr txBox="1"/>
          <p:nvPr>
            <p:ph type="title"/>
          </p:nvPr>
        </p:nvSpPr>
        <p:spPr>
          <a:xfrm>
            <a:off x="1154953" y="1447800"/>
            <a:ext cx="3401064" cy="1447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0"/>
          <p:cNvSpPr txBox="1"/>
          <p:nvPr>
            <p:ph idx="1" type="body"/>
          </p:nvPr>
        </p:nvSpPr>
        <p:spPr>
          <a:xfrm>
            <a:off x="4784616" y="1447800"/>
            <a:ext cx="5195997" cy="4572000"/>
          </a:xfrm>
          <a:prstGeom prst="rect">
            <a:avLst/>
          </a:prstGeom>
          <a:noFill/>
          <a:ln>
            <a:noFill/>
          </a:ln>
        </p:spPr>
        <p:txBody>
          <a:bodyPr anchorCtr="0" anchor="ctr" bIns="45700" lIns="91425" spcFirstLastPara="1" rIns="91425" wrap="square" tIns="45700">
            <a:normAutofit/>
          </a:bodyPr>
          <a:lstStyle>
            <a:lvl1pPr indent="-330200" lvl="0" marL="457200" algn="l">
              <a:spcBef>
                <a:spcPts val="1000"/>
              </a:spcBef>
              <a:spcAft>
                <a:spcPts val="0"/>
              </a:spcAft>
              <a:buSzPts val="1600"/>
              <a:buChar char="►"/>
              <a:defRPr sz="2000"/>
            </a:lvl1pPr>
            <a:lvl2pPr indent="-320040" lvl="1" marL="914400" algn="l">
              <a:spcBef>
                <a:spcPts val="1000"/>
              </a:spcBef>
              <a:spcAft>
                <a:spcPts val="0"/>
              </a:spcAft>
              <a:buSzPts val="1440"/>
              <a:buChar char="►"/>
              <a:defRPr sz="1800"/>
            </a:lvl2pPr>
            <a:lvl3pPr indent="-309880" lvl="2" marL="1371600" algn="l">
              <a:spcBef>
                <a:spcPts val="1000"/>
              </a:spcBef>
              <a:spcAft>
                <a:spcPts val="0"/>
              </a:spcAft>
              <a:buSzPts val="1280"/>
              <a:buChar char="►"/>
              <a:defRPr sz="1600"/>
            </a:lvl3pPr>
            <a:lvl4pPr indent="-299719" lvl="3" marL="1828800" algn="l">
              <a:spcBef>
                <a:spcPts val="1000"/>
              </a:spcBef>
              <a:spcAft>
                <a:spcPts val="0"/>
              </a:spcAft>
              <a:buSzPts val="1120"/>
              <a:buChar char="►"/>
              <a:defRPr sz="1400"/>
            </a:lvl4pPr>
            <a:lvl5pPr indent="-299720" lvl="4" marL="2286000" algn="l">
              <a:spcBef>
                <a:spcPts val="1000"/>
              </a:spcBef>
              <a:spcAft>
                <a:spcPts val="0"/>
              </a:spcAft>
              <a:buSzPts val="1120"/>
              <a:buChar char="►"/>
              <a:defRPr sz="1400"/>
            </a:lvl5pPr>
            <a:lvl6pPr indent="-299720" lvl="5" marL="2743200" algn="l">
              <a:spcBef>
                <a:spcPts val="1000"/>
              </a:spcBef>
              <a:spcAft>
                <a:spcPts val="0"/>
              </a:spcAft>
              <a:buSzPts val="1120"/>
              <a:buChar char="►"/>
              <a:defRPr sz="1400"/>
            </a:lvl6pPr>
            <a:lvl7pPr indent="-299720" lvl="6" marL="3200400" algn="l">
              <a:spcBef>
                <a:spcPts val="1000"/>
              </a:spcBef>
              <a:spcAft>
                <a:spcPts val="0"/>
              </a:spcAft>
              <a:buSzPts val="1120"/>
              <a:buChar char="►"/>
              <a:defRPr sz="1400"/>
            </a:lvl7pPr>
            <a:lvl8pPr indent="-299720" lvl="7" marL="3657600" algn="l">
              <a:spcBef>
                <a:spcPts val="1000"/>
              </a:spcBef>
              <a:spcAft>
                <a:spcPts val="0"/>
              </a:spcAft>
              <a:buSzPts val="1120"/>
              <a:buChar char="►"/>
              <a:defRPr sz="1400"/>
            </a:lvl8pPr>
            <a:lvl9pPr indent="-299720" lvl="8" marL="4114800" algn="l">
              <a:spcBef>
                <a:spcPts val="1000"/>
              </a:spcBef>
              <a:spcAft>
                <a:spcPts val="0"/>
              </a:spcAft>
              <a:buSzPts val="1120"/>
              <a:buChar char="►"/>
              <a:defRPr sz="1400"/>
            </a:lvl9pPr>
          </a:lstStyle>
          <a:p/>
        </p:txBody>
      </p:sp>
      <p:sp>
        <p:nvSpPr>
          <p:cNvPr id="67" name="Google Shape;67;p20"/>
          <p:cNvSpPr txBox="1"/>
          <p:nvPr>
            <p:ph idx="2" type="body"/>
          </p:nvPr>
        </p:nvSpPr>
        <p:spPr>
          <a:xfrm>
            <a:off x="1154953" y="3129280"/>
            <a:ext cx="3401063" cy="289559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68" name="Google Shape;68;p20"/>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0"/>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21"/>
          <p:cNvSpPr txBox="1"/>
          <p:nvPr>
            <p:ph type="title"/>
          </p:nvPr>
        </p:nvSpPr>
        <p:spPr>
          <a:xfrm>
            <a:off x="1153907" y="1854192"/>
            <a:ext cx="5092906" cy="157480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3600"/>
              <a:buFont typeface="Century Gothic"/>
              <a:buNone/>
              <a:defRPr b="0"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1"/>
          <p:cNvSpPr/>
          <p:nvPr>
            <p:ph idx="2" type="pic"/>
          </p:nvPr>
        </p:nvSpPr>
        <p:spPr>
          <a:xfrm>
            <a:off x="6949546" y="1143000"/>
            <a:ext cx="3200400" cy="45720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74" name="Google Shape;74;p21"/>
          <p:cNvSpPr txBox="1"/>
          <p:nvPr>
            <p:ph idx="1" type="body"/>
          </p:nvPr>
        </p:nvSpPr>
        <p:spPr>
          <a:xfrm>
            <a:off x="1154954" y="3657600"/>
            <a:ext cx="5084979" cy="13716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75" name="Google Shape;75;p21"/>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8" name="Shape 78"/>
        <p:cNvGrpSpPr/>
        <p:nvPr/>
      </p:nvGrpSpPr>
      <p:grpSpPr>
        <a:xfrm>
          <a:off x="0" y="0"/>
          <a:ext cx="0" cy="0"/>
          <a:chOff x="0" y="0"/>
          <a:chExt cx="0" cy="0"/>
        </a:xfrm>
      </p:grpSpPr>
      <p:sp>
        <p:nvSpPr>
          <p:cNvPr id="79" name="Google Shape;79;p22"/>
          <p:cNvSpPr txBox="1"/>
          <p:nvPr>
            <p:ph type="title"/>
          </p:nvPr>
        </p:nvSpPr>
        <p:spPr>
          <a:xfrm>
            <a:off x="1154956" y="4800587"/>
            <a:ext cx="882565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2"/>
          <p:cNvSpPr/>
          <p:nvPr>
            <p:ph idx="2" type="pic"/>
          </p:nvPr>
        </p:nvSpPr>
        <p:spPr>
          <a:xfrm>
            <a:off x="1154955" y="685800"/>
            <a:ext cx="8825658" cy="3640666"/>
          </a:xfrm>
          <a:prstGeom prst="roundRect">
            <a:avLst>
              <a:gd fmla="val 1858" name="adj"/>
            </a:avLst>
          </a:prstGeom>
          <a:noFill/>
          <a:ln>
            <a:noFill/>
          </a:ln>
          <a:effectLst>
            <a:outerShdw blurRad="50800" rotWithShape="0" algn="tl" dir="5400000" dist="50800">
              <a:srgbClr val="000000">
                <a:alpha val="42745"/>
              </a:srgbClr>
            </a:outerShdw>
          </a:effectLst>
        </p:spPr>
      </p:sp>
      <p:sp>
        <p:nvSpPr>
          <p:cNvPr id="81" name="Google Shape;81;p22"/>
          <p:cNvSpPr txBox="1"/>
          <p:nvPr>
            <p:ph idx="1" type="body"/>
          </p:nvPr>
        </p:nvSpPr>
        <p:spPr>
          <a:xfrm>
            <a:off x="1154956" y="5367325"/>
            <a:ext cx="8825656"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82" name="Google Shape;82;p22"/>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sp>
        <p:nvSpPr>
          <p:cNvPr id="86" name="Google Shape;86;p23"/>
          <p:cNvSpPr txBox="1"/>
          <p:nvPr>
            <p:ph type="title"/>
          </p:nvPr>
        </p:nvSpPr>
        <p:spPr>
          <a:xfrm>
            <a:off x="1154954" y="1447800"/>
            <a:ext cx="8825659" cy="19812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3"/>
          <p:cNvSpPr txBox="1"/>
          <p:nvPr>
            <p:ph idx="1" type="body"/>
          </p:nvPr>
        </p:nvSpPr>
        <p:spPr>
          <a:xfrm>
            <a:off x="1154954" y="3657600"/>
            <a:ext cx="8825659" cy="2362200"/>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88" name="Google Shape;88;p2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1" name="Shape 91"/>
        <p:cNvGrpSpPr/>
        <p:nvPr/>
      </p:nvGrpSpPr>
      <p:grpSpPr>
        <a:xfrm>
          <a:off x="0" y="0"/>
          <a:ext cx="0" cy="0"/>
          <a:chOff x="0" y="0"/>
          <a:chExt cx="0" cy="0"/>
        </a:xfrm>
      </p:grpSpPr>
      <p:sp>
        <p:nvSpPr>
          <p:cNvPr id="92" name="Google Shape;92;p24"/>
          <p:cNvSpPr txBox="1"/>
          <p:nvPr>
            <p:ph type="title"/>
          </p:nvPr>
        </p:nvSpPr>
        <p:spPr>
          <a:xfrm>
            <a:off x="1574801" y="1447800"/>
            <a:ext cx="7999315" cy="2323374"/>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24"/>
          <p:cNvSpPr txBox="1"/>
          <p:nvPr>
            <p:ph idx="1" type="body"/>
          </p:nvPr>
        </p:nvSpPr>
        <p:spPr>
          <a:xfrm>
            <a:off x="1930400" y="3771174"/>
            <a:ext cx="7279649" cy="34217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b="0" i="0" sz="1400" cap="small">
                <a:solidFill>
                  <a:srgbClr val="86D1D8"/>
                </a:solidFill>
                <a:latin typeface="Century Gothic"/>
                <a:ea typeface="Century Gothic"/>
                <a:cs typeface="Century Gothic"/>
                <a:sym typeface="Century Gothic"/>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4" name="Google Shape;94;p24"/>
          <p:cNvSpPr txBox="1"/>
          <p:nvPr>
            <p:ph idx="2" type="body"/>
          </p:nvPr>
        </p:nvSpPr>
        <p:spPr>
          <a:xfrm>
            <a:off x="1154954" y="4350657"/>
            <a:ext cx="8825659" cy="1676400"/>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5" name="Google Shape;95;p2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98" name="Google Shape;98;p24"/>
          <p:cNvSpPr txBox="1"/>
          <p:nvPr/>
        </p:nvSpPr>
        <p:spPr>
          <a:xfrm>
            <a:off x="898295" y="971253"/>
            <a:ext cx="801912" cy="196977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2200" u="none" cap="none" strike="noStrike">
                <a:solidFill>
                  <a:srgbClr val="86D1D8"/>
                </a:solidFill>
                <a:latin typeface="Arial"/>
                <a:ea typeface="Arial"/>
                <a:cs typeface="Arial"/>
                <a:sym typeface="Arial"/>
              </a:rPr>
              <a:t>“</a:t>
            </a:r>
            <a:endParaRPr/>
          </a:p>
        </p:txBody>
      </p:sp>
      <p:sp>
        <p:nvSpPr>
          <p:cNvPr id="99" name="Google Shape;99;p24"/>
          <p:cNvSpPr txBox="1"/>
          <p:nvPr/>
        </p:nvSpPr>
        <p:spPr>
          <a:xfrm>
            <a:off x="9330490" y="2613787"/>
            <a:ext cx="801912" cy="196977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2200" u="none" cap="none" strike="noStrike">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0" name="Shape 100"/>
        <p:cNvGrpSpPr/>
        <p:nvPr/>
      </p:nvGrpSpPr>
      <p:grpSpPr>
        <a:xfrm>
          <a:off x="0" y="0"/>
          <a:ext cx="0" cy="0"/>
          <a:chOff x="0" y="0"/>
          <a:chExt cx="0" cy="0"/>
        </a:xfrm>
      </p:grpSpPr>
      <p:sp>
        <p:nvSpPr>
          <p:cNvPr id="101" name="Google Shape;101;p25"/>
          <p:cNvSpPr txBox="1"/>
          <p:nvPr>
            <p:ph type="title"/>
          </p:nvPr>
        </p:nvSpPr>
        <p:spPr>
          <a:xfrm>
            <a:off x="1154954" y="3124201"/>
            <a:ext cx="8825660" cy="165318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5"/>
          <p:cNvSpPr txBox="1"/>
          <p:nvPr>
            <p:ph idx="1" type="body"/>
          </p:nvPr>
        </p:nvSpPr>
        <p:spPr>
          <a:xfrm>
            <a:off x="1154954" y="4777381"/>
            <a:ext cx="882565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cap="none">
                <a:solidFill>
                  <a:srgbClr val="86D1D8"/>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03" name="Google Shape;103;p2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06" name="Shape 106"/>
        <p:cNvGrpSpPr/>
        <p:nvPr/>
      </p:nvGrpSpPr>
      <p:grpSpPr>
        <a:xfrm>
          <a:off x="0" y="0"/>
          <a:ext cx="0" cy="0"/>
          <a:chOff x="0" y="0"/>
          <a:chExt cx="0" cy="0"/>
        </a:xfrm>
      </p:grpSpPr>
      <p:sp>
        <p:nvSpPr>
          <p:cNvPr id="107" name="Google Shape;107;p2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26"/>
          <p:cNvSpPr txBox="1"/>
          <p:nvPr>
            <p:ph idx="1" type="body"/>
          </p:nvPr>
        </p:nvSpPr>
        <p:spPr>
          <a:xfrm>
            <a:off x="632947" y="1981200"/>
            <a:ext cx="2946866"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09" name="Google Shape;109;p26"/>
          <p:cNvSpPr txBox="1"/>
          <p:nvPr>
            <p:ph idx="2" type="body"/>
          </p:nvPr>
        </p:nvSpPr>
        <p:spPr>
          <a:xfrm>
            <a:off x="652463" y="2667000"/>
            <a:ext cx="2927350"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10" name="Google Shape;110;p26"/>
          <p:cNvSpPr txBox="1"/>
          <p:nvPr>
            <p:ph idx="3" type="body"/>
          </p:nvPr>
        </p:nvSpPr>
        <p:spPr>
          <a:xfrm>
            <a:off x="3883659" y="1981200"/>
            <a:ext cx="293624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11" name="Google Shape;111;p26"/>
          <p:cNvSpPr txBox="1"/>
          <p:nvPr>
            <p:ph idx="4" type="body"/>
          </p:nvPr>
        </p:nvSpPr>
        <p:spPr>
          <a:xfrm>
            <a:off x="3873106" y="2667000"/>
            <a:ext cx="2946794"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12" name="Google Shape;112;p26"/>
          <p:cNvSpPr txBox="1"/>
          <p:nvPr>
            <p:ph idx="5" type="body"/>
          </p:nvPr>
        </p:nvSpPr>
        <p:spPr>
          <a:xfrm>
            <a:off x="7124700" y="1981200"/>
            <a:ext cx="29321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13" name="Google Shape;113;p26"/>
          <p:cNvSpPr txBox="1"/>
          <p:nvPr>
            <p:ph idx="6" type="body"/>
          </p:nvPr>
        </p:nvSpPr>
        <p:spPr>
          <a:xfrm>
            <a:off x="7124700" y="2667000"/>
            <a:ext cx="2932113"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114" name="Google Shape;114;p26"/>
          <p:cNvCxnSpPr/>
          <p:nvPr/>
        </p:nvCxnSpPr>
        <p:spPr>
          <a:xfrm>
            <a:off x="3726142" y="2133600"/>
            <a:ext cx="0" cy="396240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15" name="Google Shape;115;p26"/>
          <p:cNvCxnSpPr/>
          <p:nvPr/>
        </p:nvCxnSpPr>
        <p:spPr>
          <a:xfrm>
            <a:off x="6962227" y="2133600"/>
            <a:ext cx="0" cy="3966882"/>
          </a:xfrm>
          <a:prstGeom prst="straightConnector1">
            <a:avLst/>
          </a:prstGeom>
          <a:noFill/>
          <a:ln cap="flat" cmpd="sng" w="12700">
            <a:solidFill>
              <a:srgbClr val="86D1D8">
                <a:alpha val="40000"/>
              </a:srgbClr>
            </a:solidFill>
            <a:prstDash val="solid"/>
            <a:round/>
            <a:headEnd len="sm" w="sm" type="none"/>
            <a:tailEnd len="sm" w="sm" type="none"/>
          </a:ln>
        </p:spPr>
      </p:cxnSp>
      <p:sp>
        <p:nvSpPr>
          <p:cNvPr id="116" name="Google Shape;116;p2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2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9" name="Shape 119"/>
        <p:cNvGrpSpPr/>
        <p:nvPr/>
      </p:nvGrpSpPr>
      <p:grpSpPr>
        <a:xfrm>
          <a:off x="0" y="0"/>
          <a:ext cx="0" cy="0"/>
          <a:chOff x="0" y="0"/>
          <a:chExt cx="0" cy="0"/>
        </a:xfrm>
      </p:grpSpPr>
      <p:sp>
        <p:nvSpPr>
          <p:cNvPr id="120" name="Google Shape;120;p2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7"/>
          <p:cNvSpPr txBox="1"/>
          <p:nvPr>
            <p:ph idx="1" type="body"/>
          </p:nvPr>
        </p:nvSpPr>
        <p:spPr>
          <a:xfrm>
            <a:off x="652463" y="4250949"/>
            <a:ext cx="2940050"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2" name="Google Shape;122;p27"/>
          <p:cNvSpPr/>
          <p:nvPr>
            <p:ph idx="2" type="pic"/>
          </p:nvPr>
        </p:nvSpPr>
        <p:spPr>
          <a:xfrm>
            <a:off x="652463" y="2209800"/>
            <a:ext cx="2940050" cy="15240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3" name="Google Shape;123;p27"/>
          <p:cNvSpPr txBox="1"/>
          <p:nvPr>
            <p:ph idx="3" type="body"/>
          </p:nvPr>
        </p:nvSpPr>
        <p:spPr>
          <a:xfrm>
            <a:off x="652463" y="4827211"/>
            <a:ext cx="2940050"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24" name="Google Shape;124;p27"/>
          <p:cNvSpPr txBox="1"/>
          <p:nvPr>
            <p:ph idx="4" type="body"/>
          </p:nvPr>
        </p:nvSpPr>
        <p:spPr>
          <a:xfrm>
            <a:off x="3889375" y="4250949"/>
            <a:ext cx="2930525"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5" name="Google Shape;125;p27"/>
          <p:cNvSpPr/>
          <p:nvPr>
            <p:ph idx="5" type="pic"/>
          </p:nvPr>
        </p:nvSpPr>
        <p:spPr>
          <a:xfrm>
            <a:off x="3889374" y="2209800"/>
            <a:ext cx="2930525" cy="15240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6" name="Google Shape;126;p27"/>
          <p:cNvSpPr txBox="1"/>
          <p:nvPr>
            <p:ph idx="6" type="body"/>
          </p:nvPr>
        </p:nvSpPr>
        <p:spPr>
          <a:xfrm>
            <a:off x="3888022" y="4827210"/>
            <a:ext cx="2934406"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27" name="Google Shape;127;p27"/>
          <p:cNvSpPr txBox="1"/>
          <p:nvPr>
            <p:ph idx="7" type="body"/>
          </p:nvPr>
        </p:nvSpPr>
        <p:spPr>
          <a:xfrm>
            <a:off x="7124700" y="4250949"/>
            <a:ext cx="29321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6D1D8"/>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8" name="Google Shape;128;p27"/>
          <p:cNvSpPr/>
          <p:nvPr>
            <p:ph idx="8" type="pic"/>
          </p:nvPr>
        </p:nvSpPr>
        <p:spPr>
          <a:xfrm>
            <a:off x="7124699" y="2209800"/>
            <a:ext cx="2932113" cy="1524000"/>
          </a:xfrm>
          <a:prstGeom prst="roundRect">
            <a:avLst>
              <a:gd fmla="val 1858" name="adj"/>
            </a:avLst>
          </a:prstGeom>
          <a:noFill/>
          <a:ln>
            <a:noFill/>
          </a:ln>
          <a:effectLst>
            <a:outerShdw blurRad="50800" rotWithShape="0" algn="tl" dir="5400000" dist="50800">
              <a:srgbClr val="000000">
                <a:alpha val="42745"/>
              </a:srgbClr>
            </a:outerShdw>
          </a:effectLst>
        </p:spPr>
      </p:sp>
      <p:sp>
        <p:nvSpPr>
          <p:cNvPr id="129" name="Google Shape;129;p27"/>
          <p:cNvSpPr txBox="1"/>
          <p:nvPr>
            <p:ph idx="9" type="body"/>
          </p:nvPr>
        </p:nvSpPr>
        <p:spPr>
          <a:xfrm>
            <a:off x="7124575" y="4827208"/>
            <a:ext cx="2935997"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130" name="Google Shape;130;p27"/>
          <p:cNvCxnSpPr/>
          <p:nvPr/>
        </p:nvCxnSpPr>
        <p:spPr>
          <a:xfrm>
            <a:off x="3726142" y="2133600"/>
            <a:ext cx="0" cy="396240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31" name="Google Shape;131;p27"/>
          <p:cNvCxnSpPr/>
          <p:nvPr/>
        </p:nvCxnSpPr>
        <p:spPr>
          <a:xfrm>
            <a:off x="6962227" y="2133600"/>
            <a:ext cx="0" cy="3966882"/>
          </a:xfrm>
          <a:prstGeom prst="straightConnector1">
            <a:avLst/>
          </a:prstGeom>
          <a:noFill/>
          <a:ln cap="flat" cmpd="sng" w="12700">
            <a:solidFill>
              <a:srgbClr val="86D1D8">
                <a:alpha val="40000"/>
              </a:srgbClr>
            </a:solidFill>
            <a:prstDash val="solid"/>
            <a:round/>
            <a:headEnd len="sm" w="sm" type="none"/>
            <a:tailEnd len="sm" w="sm" type="none"/>
          </a:ln>
        </p:spPr>
      </p:cxnSp>
      <p:sp>
        <p:nvSpPr>
          <p:cNvPr id="132" name="Google Shape;132;p2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2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5" name="Shape 135"/>
        <p:cNvGrpSpPr/>
        <p:nvPr/>
      </p:nvGrpSpPr>
      <p:grpSpPr>
        <a:xfrm>
          <a:off x="0" y="0"/>
          <a:ext cx="0" cy="0"/>
          <a:chOff x="0" y="0"/>
          <a:chExt cx="0" cy="0"/>
        </a:xfrm>
      </p:grpSpPr>
      <p:sp>
        <p:nvSpPr>
          <p:cNvPr id="136" name="Google Shape;136;p2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28"/>
          <p:cNvSpPr txBox="1"/>
          <p:nvPr>
            <p:ph idx="1" type="body"/>
          </p:nvPr>
        </p:nvSpPr>
        <p:spPr>
          <a:xfrm rot="5400000">
            <a:off x="3478842" y="-322612"/>
            <a:ext cx="4195481" cy="8946541"/>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8" name="Google Shape;138;p28"/>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28"/>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2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1" name="Shape 141"/>
        <p:cNvGrpSpPr/>
        <p:nvPr/>
      </p:nvGrpSpPr>
      <p:grpSpPr>
        <a:xfrm>
          <a:off x="0" y="0"/>
          <a:ext cx="0" cy="0"/>
          <a:chOff x="0" y="0"/>
          <a:chExt cx="0" cy="0"/>
        </a:xfrm>
      </p:grpSpPr>
      <p:sp>
        <p:nvSpPr>
          <p:cNvPr id="142" name="Google Shape;142;p29"/>
          <p:cNvSpPr txBox="1"/>
          <p:nvPr>
            <p:ph type="title"/>
          </p:nvPr>
        </p:nvSpPr>
        <p:spPr>
          <a:xfrm rot="5400000">
            <a:off x="6267450" y="2466975"/>
            <a:ext cx="5826125" cy="17526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29"/>
          <p:cNvSpPr txBox="1"/>
          <p:nvPr>
            <p:ph idx="1" type="body"/>
          </p:nvPr>
        </p:nvSpPr>
        <p:spPr>
          <a:xfrm rot="5400000">
            <a:off x="1679576" y="-139699"/>
            <a:ext cx="5368924" cy="7423149"/>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4" name="Google Shape;144;p29"/>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29"/>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2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5.xml"/><Relationship Id="rId11" Type="http://schemas.openxmlformats.org/officeDocument/2006/relationships/slideLayout" Target="../slideLayouts/slideLayout6.xml"/><Relationship Id="rId22" Type="http://schemas.openxmlformats.org/officeDocument/2006/relationships/slideLayout" Target="../slideLayouts/slideLayout17.xml"/><Relationship Id="rId10" Type="http://schemas.openxmlformats.org/officeDocument/2006/relationships/slideLayout" Target="../slideLayouts/slideLayout5.xml"/><Relationship Id="rId21" Type="http://schemas.openxmlformats.org/officeDocument/2006/relationships/slideLayout" Target="../slideLayouts/slideLayout16.xml"/><Relationship Id="rId13" Type="http://schemas.openxmlformats.org/officeDocument/2006/relationships/slideLayout" Target="../slideLayouts/slideLayout8.xml"/><Relationship Id="rId12" Type="http://schemas.openxmlformats.org/officeDocument/2006/relationships/slideLayout" Target="../slideLayouts/slideLayout7.xml"/><Relationship Id="rId23" Type="http://schemas.openxmlformats.org/officeDocument/2006/relationships/theme" Target="../theme/theme1.xml"/><Relationship Id="rId1" Type="http://schemas.openxmlformats.org/officeDocument/2006/relationships/image" Target="../media/image7.png"/><Relationship Id="rId2" Type="http://schemas.openxmlformats.org/officeDocument/2006/relationships/image" Target="../media/image1.png"/><Relationship Id="rId3"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slideLayout" Target="../slideLayouts/slideLayout4.xml"/><Relationship Id="rId15" Type="http://schemas.openxmlformats.org/officeDocument/2006/relationships/slideLayout" Target="../slideLayouts/slideLayout10.xml"/><Relationship Id="rId14" Type="http://schemas.openxmlformats.org/officeDocument/2006/relationships/slideLayout" Target="../slideLayouts/slideLayout9.xml"/><Relationship Id="rId17" Type="http://schemas.openxmlformats.org/officeDocument/2006/relationships/slideLayout" Target="../slideLayouts/slideLayout12.xml"/><Relationship Id="rId16" Type="http://schemas.openxmlformats.org/officeDocument/2006/relationships/slideLayout" Target="../slideLayouts/slideLayout11.xml"/><Relationship Id="rId5" Type="http://schemas.openxmlformats.org/officeDocument/2006/relationships/image" Target="../media/image4.png"/><Relationship Id="rId19" Type="http://schemas.openxmlformats.org/officeDocument/2006/relationships/slideLayout" Target="../slideLayouts/slideLayout14.xml"/><Relationship Id="rId6" Type="http://schemas.openxmlformats.org/officeDocument/2006/relationships/slideLayout" Target="../slideLayouts/slideLayout1.xml"/><Relationship Id="rId18" Type="http://schemas.openxmlformats.org/officeDocument/2006/relationships/slideLayout" Target="../slideLayouts/slideLayout13.xml"/><Relationship Id="rId7" Type="http://schemas.openxmlformats.org/officeDocument/2006/relationships/slideLayout" Target="../slideLayouts/slideLayout2.xml"/><Relationship Id="rId8"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pic>
        <p:nvPicPr>
          <p:cNvPr id="10" name="Google Shape;10;p12"/>
          <p:cNvPicPr preferRelativeResize="0"/>
          <p:nvPr/>
        </p:nvPicPr>
        <p:blipFill rotWithShape="1">
          <a:blip r:embed="rId2">
            <a:alphaModFix/>
          </a:blip>
          <a:srcRect b="0" l="3613" r="0" t="0"/>
          <a:stretch/>
        </p:blipFill>
        <p:spPr>
          <a:xfrm>
            <a:off x="0" y="2669685"/>
            <a:ext cx="4037012" cy="4188315"/>
          </a:xfrm>
          <a:prstGeom prst="rect">
            <a:avLst/>
          </a:prstGeom>
          <a:noFill/>
          <a:ln>
            <a:noFill/>
          </a:ln>
        </p:spPr>
      </p:pic>
      <p:pic>
        <p:nvPicPr>
          <p:cNvPr id="11" name="Google Shape;11;p12"/>
          <p:cNvPicPr preferRelativeResize="0"/>
          <p:nvPr/>
        </p:nvPicPr>
        <p:blipFill rotWithShape="1">
          <a:blip r:embed="rId3">
            <a:alphaModFix/>
          </a:blip>
          <a:srcRect b="0" l="35640" r="0" t="0"/>
          <a:stretch/>
        </p:blipFill>
        <p:spPr>
          <a:xfrm>
            <a:off x="0" y="2892347"/>
            <a:ext cx="1522412" cy="2365453"/>
          </a:xfrm>
          <a:prstGeom prst="rect">
            <a:avLst/>
          </a:prstGeom>
          <a:noFill/>
          <a:ln>
            <a:noFill/>
          </a:ln>
        </p:spPr>
      </p:pic>
      <p:sp>
        <p:nvSpPr>
          <p:cNvPr id="12" name="Google Shape;12;p12"/>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3" name="Google Shape;13;p12"/>
          <p:cNvPicPr preferRelativeResize="0"/>
          <p:nvPr/>
        </p:nvPicPr>
        <p:blipFill rotWithShape="1">
          <a:blip r:embed="rId4">
            <a:alphaModFix/>
          </a:blip>
          <a:srcRect b="0" l="0" r="0" t="28812"/>
          <a:stretch/>
        </p:blipFill>
        <p:spPr>
          <a:xfrm>
            <a:off x="7999412" y="0"/>
            <a:ext cx="1603387" cy="1141407"/>
          </a:xfrm>
          <a:prstGeom prst="rect">
            <a:avLst/>
          </a:prstGeom>
          <a:noFill/>
          <a:ln>
            <a:noFill/>
          </a:ln>
        </p:spPr>
      </p:pic>
      <p:pic>
        <p:nvPicPr>
          <p:cNvPr id="14" name="Google Shape;14;p12"/>
          <p:cNvPicPr preferRelativeResize="0"/>
          <p:nvPr/>
        </p:nvPicPr>
        <p:blipFill rotWithShape="1">
          <a:blip r:embed="rId5">
            <a:alphaModFix/>
          </a:blip>
          <a:srcRect b="23320" l="0" r="0" t="0"/>
          <a:stretch/>
        </p:blipFill>
        <p:spPr>
          <a:xfrm>
            <a:off x="8605878" y="6096000"/>
            <a:ext cx="993734" cy="762000"/>
          </a:xfrm>
          <a:prstGeom prst="rect">
            <a:avLst/>
          </a:prstGeom>
          <a:noFill/>
          <a:ln>
            <a:noFill/>
          </a:ln>
        </p:spPr>
      </p:pic>
      <p:sp>
        <p:nvSpPr>
          <p:cNvPr id="15" name="Google Shape;15;p12"/>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70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2"/>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Clr>
                <a:schemeClr val="lt2"/>
              </a:buClr>
              <a:buSzPts val="4200"/>
              <a:buFont typeface="Century Gothic"/>
              <a:buNone/>
              <a:defRPr b="0" i="0" sz="4200" u="none" cap="none" strike="noStrike">
                <a:solidFill>
                  <a:schemeClr val="lt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7" name="Google Shape;17;p12"/>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30200" lvl="0" marL="457200" marR="0" rtl="0" algn="l">
              <a:spcBef>
                <a:spcPts val="1000"/>
              </a:spcBef>
              <a:spcAft>
                <a:spcPts val="0"/>
              </a:spcAft>
              <a:buClr>
                <a:srgbClr val="86D1D8"/>
              </a:buClr>
              <a:buSzPts val="1600"/>
              <a:buFont typeface="Noto Sans Symbols"/>
              <a:buChar char="►"/>
              <a:defRPr b="0" i="0" sz="2000" u="none" cap="none" strike="noStrike">
                <a:solidFill>
                  <a:schemeClr val="lt1"/>
                </a:solidFill>
                <a:latin typeface="Century Gothic"/>
                <a:ea typeface="Century Gothic"/>
                <a:cs typeface="Century Gothic"/>
                <a:sym typeface="Century Gothic"/>
              </a:defRPr>
            </a:lvl1pPr>
            <a:lvl2pPr indent="-320040" lvl="1" marL="914400" marR="0" rtl="0" algn="l">
              <a:spcBef>
                <a:spcPts val="1000"/>
              </a:spcBef>
              <a:spcAft>
                <a:spcPts val="0"/>
              </a:spcAft>
              <a:buClr>
                <a:srgbClr val="86D1D8"/>
              </a:buClr>
              <a:buSzPts val="1440"/>
              <a:buFont typeface="Noto Sans Symbols"/>
              <a:buChar char="►"/>
              <a:defRPr b="0" i="0" sz="1800" u="none" cap="none" strike="noStrike">
                <a:solidFill>
                  <a:schemeClr val="lt1"/>
                </a:solidFill>
                <a:latin typeface="Century Gothic"/>
                <a:ea typeface="Century Gothic"/>
                <a:cs typeface="Century Gothic"/>
                <a:sym typeface="Century Gothic"/>
              </a:defRPr>
            </a:lvl2pPr>
            <a:lvl3pPr indent="-309880" lvl="2" marL="1371600" marR="0" rtl="0" algn="l">
              <a:spcBef>
                <a:spcPts val="1000"/>
              </a:spcBef>
              <a:spcAft>
                <a:spcPts val="0"/>
              </a:spcAft>
              <a:buClr>
                <a:srgbClr val="86D1D8"/>
              </a:buClr>
              <a:buSzPts val="1280"/>
              <a:buFont typeface="Noto Sans Symbols"/>
              <a:buChar char="►"/>
              <a:defRPr b="0" i="0" sz="1600" u="none" cap="none" strike="noStrike">
                <a:solidFill>
                  <a:schemeClr val="lt1"/>
                </a:solidFill>
                <a:latin typeface="Century Gothic"/>
                <a:ea typeface="Century Gothic"/>
                <a:cs typeface="Century Gothic"/>
                <a:sym typeface="Century Gothic"/>
              </a:defRPr>
            </a:lvl3pPr>
            <a:lvl4pPr indent="-299719" lvl="3" marL="18288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4pPr>
            <a:lvl5pPr indent="-299720" lvl="4" marL="22860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5pPr>
            <a:lvl6pPr indent="-299720" lvl="5" marL="27432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6pPr>
            <a:lvl7pPr indent="-299720" lvl="6" marL="32004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7pPr>
            <a:lvl8pPr indent="-299720" lvl="7" marL="36576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8pPr>
            <a:lvl9pPr indent="-299720" lvl="8" marL="4114800" marR="0" rtl="0" algn="l">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9pPr>
          </a:lstStyle>
          <a:p/>
        </p:txBody>
      </p:sp>
      <p:sp>
        <p:nvSpPr>
          <p:cNvPr id="18" name="Google Shape;18;p12"/>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1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9" name="Google Shape;19;p12"/>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1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20" name="Google Shape;20;p1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2800" u="none" cap="none" strike="noStrike">
                <a:solidFill>
                  <a:schemeClr val="lt1"/>
                </a:solidFill>
                <a:latin typeface="Century Gothic"/>
                <a:ea typeface="Century Gothic"/>
                <a:cs typeface="Century Gothic"/>
                <a:sym typeface="Century Gothic"/>
              </a:defRPr>
            </a:lvl1pPr>
            <a:lvl2pPr indent="0" lvl="1" marL="0" marR="0" rtl="0" algn="ctr">
              <a:spcBef>
                <a:spcPts val="0"/>
              </a:spcBef>
              <a:buNone/>
              <a:defRPr b="0" i="0" sz="2800" u="none" cap="none" strike="noStrike">
                <a:solidFill>
                  <a:schemeClr val="lt1"/>
                </a:solidFill>
                <a:latin typeface="Century Gothic"/>
                <a:ea typeface="Century Gothic"/>
                <a:cs typeface="Century Gothic"/>
                <a:sym typeface="Century Gothic"/>
              </a:defRPr>
            </a:lvl2pPr>
            <a:lvl3pPr indent="0" lvl="2" marL="0" marR="0" rtl="0" algn="ctr">
              <a:spcBef>
                <a:spcPts val="0"/>
              </a:spcBef>
              <a:buNone/>
              <a:defRPr b="0" i="0" sz="2800" u="none" cap="none" strike="noStrike">
                <a:solidFill>
                  <a:schemeClr val="lt1"/>
                </a:solidFill>
                <a:latin typeface="Century Gothic"/>
                <a:ea typeface="Century Gothic"/>
                <a:cs typeface="Century Gothic"/>
                <a:sym typeface="Century Gothic"/>
              </a:defRPr>
            </a:lvl3pPr>
            <a:lvl4pPr indent="0" lvl="3" marL="0" marR="0" rtl="0" algn="ctr">
              <a:spcBef>
                <a:spcPts val="0"/>
              </a:spcBef>
              <a:buNone/>
              <a:defRPr b="0" i="0" sz="2800" u="none" cap="none" strike="noStrike">
                <a:solidFill>
                  <a:schemeClr val="lt1"/>
                </a:solidFill>
                <a:latin typeface="Century Gothic"/>
                <a:ea typeface="Century Gothic"/>
                <a:cs typeface="Century Gothic"/>
                <a:sym typeface="Century Gothic"/>
              </a:defRPr>
            </a:lvl4pPr>
            <a:lvl5pPr indent="0" lvl="4" marL="0" marR="0" rtl="0" algn="ctr">
              <a:spcBef>
                <a:spcPts val="0"/>
              </a:spcBef>
              <a:buNone/>
              <a:defRPr b="0" i="0" sz="2800" u="none" cap="none" strike="noStrike">
                <a:solidFill>
                  <a:schemeClr val="lt1"/>
                </a:solidFill>
                <a:latin typeface="Century Gothic"/>
                <a:ea typeface="Century Gothic"/>
                <a:cs typeface="Century Gothic"/>
                <a:sym typeface="Century Gothic"/>
              </a:defRPr>
            </a:lvl5pPr>
            <a:lvl6pPr indent="0" lvl="5" marL="0" marR="0" rtl="0" algn="ctr">
              <a:spcBef>
                <a:spcPts val="0"/>
              </a:spcBef>
              <a:buNone/>
              <a:defRPr b="0" i="0" sz="2800" u="none" cap="none" strike="noStrike">
                <a:solidFill>
                  <a:schemeClr val="lt1"/>
                </a:solidFill>
                <a:latin typeface="Century Gothic"/>
                <a:ea typeface="Century Gothic"/>
                <a:cs typeface="Century Gothic"/>
                <a:sym typeface="Century Gothic"/>
              </a:defRPr>
            </a:lvl6pPr>
            <a:lvl7pPr indent="0" lvl="6" marL="0" marR="0" rtl="0" algn="ctr">
              <a:spcBef>
                <a:spcPts val="0"/>
              </a:spcBef>
              <a:buNone/>
              <a:defRPr b="0" i="0" sz="2800" u="none" cap="none" strike="noStrike">
                <a:solidFill>
                  <a:schemeClr val="lt1"/>
                </a:solidFill>
                <a:latin typeface="Century Gothic"/>
                <a:ea typeface="Century Gothic"/>
                <a:cs typeface="Century Gothic"/>
                <a:sym typeface="Century Gothic"/>
              </a:defRPr>
            </a:lvl7pPr>
            <a:lvl8pPr indent="0" lvl="7" marL="0" marR="0" rtl="0" algn="ctr">
              <a:spcBef>
                <a:spcPts val="0"/>
              </a:spcBef>
              <a:buNone/>
              <a:defRPr b="0" i="0" sz="2800" u="none" cap="none" strike="noStrike">
                <a:solidFill>
                  <a:schemeClr val="lt1"/>
                </a:solidFill>
                <a:latin typeface="Century Gothic"/>
                <a:ea typeface="Century Gothic"/>
                <a:cs typeface="Century Gothic"/>
                <a:sym typeface="Century Gothic"/>
              </a:defRPr>
            </a:lvl8pPr>
            <a:lvl9pPr indent="0" lvl="8" marL="0" marR="0" rtl="0" algn="ctr">
              <a:spcBef>
                <a:spcPts val="0"/>
              </a:spcBef>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 id="2147483659" r:id="rId16"/>
    <p:sldLayoutId id="2147483660" r:id="rId17"/>
    <p:sldLayoutId id="2147483661" r:id="rId18"/>
    <p:sldLayoutId id="2147483662" r:id="rId19"/>
    <p:sldLayoutId id="2147483663" r:id="rId20"/>
    <p:sldLayoutId id="2147483664" r:id="rId21"/>
    <p:sldLayoutId id="2147483665"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0.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
          <p:cNvSpPr txBox="1"/>
          <p:nvPr>
            <p:ph type="ctrTitle"/>
          </p:nvPr>
        </p:nvSpPr>
        <p:spPr>
          <a:xfrm>
            <a:off x="978005" y="562875"/>
            <a:ext cx="8825700" cy="3329700"/>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lt2"/>
              </a:buClr>
              <a:buSzPts val="7200"/>
              <a:buFont typeface="Century Gothic"/>
              <a:buNone/>
            </a:pPr>
            <a:r>
              <a:rPr lang="en-US"/>
              <a:t>Problem solving and decision making - </a:t>
            </a:r>
            <a:r>
              <a:rPr b="1" i="1" lang="en-US" sz="3000">
                <a:solidFill>
                  <a:schemeClr val="lt1"/>
                </a:solidFill>
                <a:latin typeface="Arial"/>
                <a:ea typeface="Arial"/>
                <a:cs typeface="Arial"/>
                <a:sym typeface="Arial"/>
              </a:rPr>
              <a:t>Task 1: Presentation</a:t>
            </a:r>
            <a:endParaRPr i="1" sz="3000">
              <a:solidFill>
                <a:schemeClr val="lt1"/>
              </a:solidFill>
            </a:endParaRPr>
          </a:p>
        </p:txBody>
      </p:sp>
      <p:sp>
        <p:nvSpPr>
          <p:cNvPr id="152" name="Google Shape;152;p1"/>
          <p:cNvSpPr txBox="1"/>
          <p:nvPr>
            <p:ph idx="1" type="subTitle"/>
          </p:nvPr>
        </p:nvSpPr>
        <p:spPr>
          <a:xfrm>
            <a:off x="5911302" y="4910125"/>
            <a:ext cx="5968500" cy="861300"/>
          </a:xfrm>
          <a:prstGeom prst="rect">
            <a:avLst/>
          </a:prstGeom>
          <a:noFill/>
          <a:ln>
            <a:noFill/>
          </a:ln>
        </p:spPr>
        <p:txBody>
          <a:bodyPr anchorCtr="0" anchor="t" bIns="45700" lIns="91425" spcFirstLastPara="1" rIns="91425" wrap="square" tIns="45700">
            <a:noAutofit/>
          </a:bodyPr>
          <a:lstStyle/>
          <a:p>
            <a:pPr indent="0" lvl="0" marL="0" rtl="0" algn="ctr">
              <a:spcBef>
                <a:spcPts val="0"/>
              </a:spcBef>
              <a:spcAft>
                <a:spcPts val="0"/>
              </a:spcAft>
              <a:buClr>
                <a:schemeClr val="dk1"/>
              </a:buClr>
              <a:buSzPts val="1100"/>
              <a:buFont typeface="Arial"/>
              <a:buNone/>
            </a:pPr>
            <a:r>
              <a:rPr b="1" i="1" lang="en-US" sz="2800">
                <a:solidFill>
                  <a:schemeClr val="dk1"/>
                </a:solidFill>
                <a:latin typeface="Trebuchet MS"/>
                <a:ea typeface="Trebuchet MS"/>
                <a:cs typeface="Trebuchet MS"/>
                <a:sym typeface="Trebuchet MS"/>
              </a:rPr>
              <a:t>Student ID: </a:t>
            </a:r>
            <a:r>
              <a:rPr b="1" i="1" lang="en-US" sz="2800">
                <a:solidFill>
                  <a:srgbClr val="202124"/>
                </a:solidFill>
                <a:latin typeface="Trebuchet MS"/>
                <a:ea typeface="Trebuchet MS"/>
                <a:cs typeface="Trebuchet MS"/>
                <a:sym typeface="Trebuchet MS"/>
              </a:rPr>
              <a:t>2110984</a:t>
            </a:r>
            <a:endParaRPr b="1" i="1" sz="2800">
              <a:solidFill>
                <a:srgbClr val="202124"/>
              </a:solidFill>
              <a:latin typeface="Trebuchet MS"/>
              <a:ea typeface="Trebuchet MS"/>
              <a:cs typeface="Trebuchet MS"/>
              <a:sym typeface="Trebuchet MS"/>
            </a:endParaRPr>
          </a:p>
          <a:p>
            <a:pPr indent="0" lvl="0" marL="0" rtl="0" algn="ctr">
              <a:spcBef>
                <a:spcPts val="0"/>
              </a:spcBef>
              <a:spcAft>
                <a:spcPts val="0"/>
              </a:spcAft>
              <a:buClr>
                <a:schemeClr val="dk1"/>
              </a:buClr>
              <a:buSzPts val="1100"/>
              <a:buFont typeface="Arial"/>
              <a:buNone/>
            </a:pPr>
            <a:r>
              <a:t/>
            </a:r>
            <a:endParaRPr b="1" i="1" sz="2800">
              <a:solidFill>
                <a:srgbClr val="202124"/>
              </a:solidFill>
              <a:latin typeface="Trebuchet MS"/>
              <a:ea typeface="Trebuchet MS"/>
              <a:cs typeface="Trebuchet MS"/>
              <a:sym typeface="Trebuchet MS"/>
            </a:endParaRPr>
          </a:p>
          <a:p>
            <a:pPr indent="0" lvl="0" marL="0" rtl="0" algn="ctr">
              <a:spcBef>
                <a:spcPts val="0"/>
              </a:spcBef>
              <a:spcAft>
                <a:spcPts val="0"/>
              </a:spcAft>
              <a:buClr>
                <a:schemeClr val="dk1"/>
              </a:buClr>
              <a:buSzPts val="1100"/>
              <a:buFont typeface="Arial"/>
              <a:buNone/>
            </a:pPr>
            <a:r>
              <a:rPr b="1" i="1" lang="en-US" sz="2800">
                <a:solidFill>
                  <a:srgbClr val="202124"/>
                </a:solidFill>
                <a:latin typeface="Trebuchet MS"/>
                <a:ea typeface="Trebuchet MS"/>
                <a:cs typeface="Trebuchet MS"/>
                <a:sym typeface="Trebuchet MS"/>
              </a:rPr>
              <a:t>Lecturer: </a:t>
            </a:r>
            <a:r>
              <a:rPr b="1" i="1" lang="en-US" sz="2800">
                <a:solidFill>
                  <a:srgbClr val="222222"/>
                </a:solidFill>
                <a:latin typeface="Trebuchet MS"/>
                <a:ea typeface="Trebuchet MS"/>
                <a:cs typeface="Trebuchet MS"/>
                <a:sym typeface="Trebuchet MS"/>
              </a:rPr>
              <a:t>MD Hazmul Hasan</a:t>
            </a:r>
            <a:endParaRPr b="1" i="1" sz="2800">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Introduction</a:t>
            </a:r>
            <a:endParaRPr/>
          </a:p>
        </p:txBody>
      </p:sp>
      <p:sp>
        <p:nvSpPr>
          <p:cNvPr id="159" name="Google Shape;159;p2"/>
          <p:cNvSpPr txBox="1"/>
          <p:nvPr>
            <p:ph idx="1" type="body"/>
          </p:nvPr>
        </p:nvSpPr>
        <p:spPr>
          <a:xfrm>
            <a:off x="1103312" y="2052918"/>
            <a:ext cx="5919657"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Identification of the root cause of the problem</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Analysing the analysis and cause and effect analysis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Solutions towards reducing absenteeism within the organisation</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Employee Absenteeism And The Role Of Effective Management" id="160" name="Google Shape;160;p2"/>
          <p:cNvPicPr preferRelativeResize="0"/>
          <p:nvPr/>
        </p:nvPicPr>
        <p:blipFill rotWithShape="1">
          <a:blip r:embed="rId3">
            <a:alphaModFix/>
          </a:blip>
          <a:srcRect b="0" l="0" r="0" t="0"/>
          <a:stretch/>
        </p:blipFill>
        <p:spPr>
          <a:xfrm>
            <a:off x="7673417" y="2735639"/>
            <a:ext cx="3638747" cy="204111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3"/>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Nature of the complexity</a:t>
            </a:r>
            <a:endParaRPr/>
          </a:p>
        </p:txBody>
      </p:sp>
      <p:sp>
        <p:nvSpPr>
          <p:cNvPr id="167" name="Google Shape;167;p3"/>
          <p:cNvSpPr txBox="1"/>
          <p:nvPr>
            <p:ph idx="1" type="body"/>
          </p:nvPr>
        </p:nvSpPr>
        <p:spPr>
          <a:xfrm>
            <a:off x="1103313" y="2052918"/>
            <a:ext cx="5768828"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Increase in the absenteeism of staff member</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Failure to provide employee satisfaction or motivation (Burlison et al., 2021)</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Improper management of human resource</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Workplace Absenteeism - Causes | World Manager" id="168" name="Google Shape;168;p3"/>
          <p:cNvPicPr preferRelativeResize="0"/>
          <p:nvPr/>
        </p:nvPicPr>
        <p:blipFill rotWithShape="1">
          <a:blip r:embed="rId3">
            <a:alphaModFix/>
          </a:blip>
          <a:srcRect b="0" l="0" r="0" t="0"/>
          <a:stretch/>
        </p:blipFill>
        <p:spPr>
          <a:xfrm>
            <a:off x="7282222" y="2448701"/>
            <a:ext cx="4164456" cy="23110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Impact of the complexity on employees and organisation</a:t>
            </a:r>
            <a:endParaRPr/>
          </a:p>
        </p:txBody>
      </p:sp>
      <p:sp>
        <p:nvSpPr>
          <p:cNvPr id="175" name="Google Shape;175;p4"/>
          <p:cNvSpPr txBox="1"/>
          <p:nvPr>
            <p:ph idx="1" type="body"/>
          </p:nvPr>
        </p:nvSpPr>
        <p:spPr>
          <a:xfrm>
            <a:off x="1103313" y="2052918"/>
            <a:ext cx="6136474"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Poor performance of the organisation</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Financial loss every year leads to lower organisational performance</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Over pressuring the existing staff members and burning them with the work pressure of the absent employees (Erskine and Georgiou, 2018)</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Free Management Training Activity: Types of Absence in the Workplace" id="176" name="Google Shape;176;p4"/>
          <p:cNvPicPr preferRelativeResize="0"/>
          <p:nvPr/>
        </p:nvPicPr>
        <p:blipFill rotWithShape="1">
          <a:blip r:embed="rId3">
            <a:alphaModFix/>
          </a:blip>
          <a:srcRect b="0" l="0" r="0" t="0"/>
          <a:stretch/>
        </p:blipFill>
        <p:spPr>
          <a:xfrm>
            <a:off x="7671552" y="2906013"/>
            <a:ext cx="4058337" cy="209874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PESTLE analysis</a:t>
            </a:r>
            <a:endParaRPr/>
          </a:p>
        </p:txBody>
      </p:sp>
      <p:sp>
        <p:nvSpPr>
          <p:cNvPr id="183" name="Google Shape;183;p5"/>
          <p:cNvSpPr txBox="1"/>
          <p:nvPr>
            <p:ph idx="1" type="body"/>
          </p:nvPr>
        </p:nvSpPr>
        <p:spPr>
          <a:xfrm>
            <a:off x="1103312" y="2052918"/>
            <a:ext cx="6268449" cy="4195481"/>
          </a:xfrm>
          <a:prstGeom prst="rect">
            <a:avLst/>
          </a:prstGeom>
          <a:noFill/>
          <a:ln>
            <a:noFill/>
          </a:ln>
        </p:spPr>
        <p:txBody>
          <a:bodyPr anchorCtr="0" anchor="t" bIns="45700" lIns="91425" spcFirstLastPara="1" rIns="91425" wrap="square" tIns="45700">
            <a:normAutofit lnSpcReduction="10000"/>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Brexit has led to increasing of absenteeism among doctors, practitioners, nurses and surgeons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Unpredictable changes in the financial resources annual revenue production have negatively affected the employees leading to absenteeism(Jaddoud, 2018)</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Covid-19 pandemic has caused a discouragement among employees to abstain from the opportunities of employment</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Pestle Analysis: A Mechanism for Analysis of Businesses - Enterslice" id="184" name="Google Shape;184;p5"/>
          <p:cNvPicPr preferRelativeResize="0"/>
          <p:nvPr/>
        </p:nvPicPr>
        <p:blipFill rotWithShape="1">
          <a:blip r:embed="rId3">
            <a:alphaModFix/>
          </a:blip>
          <a:srcRect b="0" l="0" r="0" t="0"/>
          <a:stretch/>
        </p:blipFill>
        <p:spPr>
          <a:xfrm>
            <a:off x="7456603" y="2408548"/>
            <a:ext cx="4059810" cy="304485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PESTLE analysis</a:t>
            </a:r>
            <a:endParaRPr/>
          </a:p>
        </p:txBody>
      </p:sp>
      <p:sp>
        <p:nvSpPr>
          <p:cNvPr id="191" name="Google Shape;191;p6"/>
          <p:cNvSpPr txBox="1"/>
          <p:nvPr>
            <p:ph idx="1" type="body"/>
          </p:nvPr>
        </p:nvSpPr>
        <p:spPr>
          <a:xfrm>
            <a:off x="1103313" y="2052918"/>
            <a:ext cx="6051632"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Lesser acknowledgement for vocational responsibility (Mayfield et al., 2020)</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Lack of adequate paperwork in legal terms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Refraining from employment due to the outbreak of the covid-19 pandemic to avoid contamination</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PESTLE Analysis Example - Management Weekly" id="192" name="Google Shape;192;p6"/>
          <p:cNvPicPr preferRelativeResize="0"/>
          <p:nvPr/>
        </p:nvPicPr>
        <p:blipFill rotWithShape="1">
          <a:blip r:embed="rId3">
            <a:alphaModFix/>
          </a:blip>
          <a:srcRect b="0" l="0" r="0" t="0"/>
          <a:stretch/>
        </p:blipFill>
        <p:spPr>
          <a:xfrm>
            <a:off x="7615292" y="2600917"/>
            <a:ext cx="3854517" cy="216816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Cause and effect analysis</a:t>
            </a:r>
            <a:endParaRPr/>
          </a:p>
        </p:txBody>
      </p:sp>
      <p:sp>
        <p:nvSpPr>
          <p:cNvPr id="199" name="Google Shape;199;p7"/>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fontScale="70000" lnSpcReduction="20000"/>
          </a:bodyPr>
          <a:lstStyle/>
          <a:p>
            <a:pPr indent="0" lvl="0" marL="0" rtl="0" algn="just">
              <a:lnSpc>
                <a:spcPct val="200000"/>
              </a:lnSpc>
              <a:spcBef>
                <a:spcPts val="0"/>
              </a:spcBef>
              <a:spcAft>
                <a:spcPts val="0"/>
              </a:spcAft>
              <a:buSzPct val="79999"/>
              <a:buNone/>
            </a:pPr>
            <a:r>
              <a:rPr lang="en-US" sz="1800">
                <a:latin typeface="Times New Roman"/>
                <a:ea typeface="Times New Roman"/>
                <a:cs typeface="Times New Roman"/>
                <a:sym typeface="Times New Roman"/>
              </a:rPr>
              <a:t>Cause:</a:t>
            </a:r>
            <a:endParaRPr sz="1800">
              <a:latin typeface="Calibri"/>
              <a:ea typeface="Calibri"/>
              <a:cs typeface="Calibri"/>
              <a:sym typeface="Calibri"/>
            </a:endParaRPr>
          </a:p>
          <a:p>
            <a:pPr indent="-342900" lvl="0" marL="342900" rtl="0" algn="just">
              <a:lnSpc>
                <a:spcPct val="200000"/>
              </a:lnSpc>
              <a:spcBef>
                <a:spcPts val="1800"/>
              </a:spcBef>
              <a:spcAft>
                <a:spcPts val="0"/>
              </a:spcAft>
              <a:buSzPct val="79999"/>
              <a:buChar char="►"/>
            </a:pPr>
            <a:r>
              <a:rPr lang="en-US" sz="1800">
                <a:latin typeface="Times New Roman"/>
                <a:ea typeface="Times New Roman"/>
                <a:cs typeface="Times New Roman"/>
                <a:sym typeface="Times New Roman"/>
              </a:rPr>
              <a:t>Increased fatigue with the continuous workload (Manoppo, 2020)</a:t>
            </a:r>
            <a:endParaRPr sz="1800">
              <a:latin typeface="Calibri"/>
              <a:ea typeface="Calibri"/>
              <a:cs typeface="Calibri"/>
              <a:sym typeface="Calibri"/>
            </a:endParaRPr>
          </a:p>
          <a:p>
            <a:pPr indent="-342900" lvl="0" marL="342900" rtl="0" algn="just">
              <a:lnSpc>
                <a:spcPct val="200000"/>
              </a:lnSpc>
              <a:spcBef>
                <a:spcPts val="1800"/>
              </a:spcBef>
              <a:spcAft>
                <a:spcPts val="0"/>
              </a:spcAft>
              <a:buSzPct val="79999"/>
              <a:buChar char="►"/>
            </a:pPr>
            <a:r>
              <a:rPr lang="en-US" sz="1800">
                <a:latin typeface="Times New Roman"/>
                <a:ea typeface="Times New Roman"/>
                <a:cs typeface="Times New Roman"/>
                <a:sym typeface="Times New Roman"/>
              </a:rPr>
              <a:t>24/7 patient caring without proper employee benefits and leave</a:t>
            </a:r>
            <a:endParaRPr sz="1800">
              <a:latin typeface="Calibri"/>
              <a:ea typeface="Calibri"/>
              <a:cs typeface="Calibri"/>
              <a:sym typeface="Calibri"/>
            </a:endParaRPr>
          </a:p>
          <a:p>
            <a:pPr indent="0" lvl="0" marL="0" rtl="0" algn="just">
              <a:lnSpc>
                <a:spcPct val="200000"/>
              </a:lnSpc>
              <a:spcBef>
                <a:spcPts val="1800"/>
              </a:spcBef>
              <a:spcAft>
                <a:spcPts val="0"/>
              </a:spcAft>
              <a:buSzPct val="79999"/>
              <a:buNone/>
            </a:pPr>
            <a:r>
              <a:rPr lang="en-US" sz="1800">
                <a:latin typeface="Times New Roman"/>
                <a:ea typeface="Times New Roman"/>
                <a:cs typeface="Times New Roman"/>
                <a:sym typeface="Times New Roman"/>
              </a:rPr>
              <a:t>Effects:</a:t>
            </a:r>
            <a:endParaRPr sz="1800">
              <a:latin typeface="Calibri"/>
              <a:ea typeface="Calibri"/>
              <a:cs typeface="Calibri"/>
              <a:sym typeface="Calibri"/>
            </a:endParaRPr>
          </a:p>
          <a:p>
            <a:pPr indent="-342900" lvl="0" marL="342900" rtl="0" algn="just">
              <a:lnSpc>
                <a:spcPct val="200000"/>
              </a:lnSpc>
              <a:spcBef>
                <a:spcPts val="1800"/>
              </a:spcBef>
              <a:spcAft>
                <a:spcPts val="0"/>
              </a:spcAft>
              <a:buSzPct val="79999"/>
              <a:buChar char="►"/>
            </a:pPr>
            <a:r>
              <a:rPr lang="en-US" sz="1800">
                <a:latin typeface="Times New Roman"/>
                <a:ea typeface="Times New Roman"/>
                <a:cs typeface="Times New Roman"/>
                <a:sym typeface="Times New Roman"/>
              </a:rPr>
              <a:t>Increased absenteeism of staff (Wahid et al., 2019)</a:t>
            </a:r>
            <a:endParaRPr sz="1800">
              <a:latin typeface="Calibri"/>
              <a:ea typeface="Calibri"/>
              <a:cs typeface="Calibri"/>
              <a:sym typeface="Calibri"/>
            </a:endParaRPr>
          </a:p>
          <a:p>
            <a:pPr indent="-342900" lvl="0" marL="342900" rtl="0" algn="just">
              <a:lnSpc>
                <a:spcPct val="200000"/>
              </a:lnSpc>
              <a:spcBef>
                <a:spcPts val="1800"/>
              </a:spcBef>
              <a:spcAft>
                <a:spcPts val="0"/>
              </a:spcAft>
              <a:buSzPct val="79999"/>
              <a:buChar char="►"/>
            </a:pPr>
            <a:r>
              <a:rPr lang="en-US" sz="1800">
                <a:latin typeface="Times New Roman"/>
                <a:ea typeface="Times New Roman"/>
                <a:cs typeface="Times New Roman"/>
                <a:sym typeface="Times New Roman"/>
              </a:rPr>
              <a:t>Failure of the human resource to address the demotivated staff</a:t>
            </a:r>
            <a:endParaRPr sz="1800">
              <a:latin typeface="Calibri"/>
              <a:ea typeface="Calibri"/>
              <a:cs typeface="Calibri"/>
              <a:sym typeface="Calibri"/>
            </a:endParaRPr>
          </a:p>
          <a:p>
            <a:pPr indent="-342900" lvl="0" marL="342900" rtl="0" algn="just">
              <a:lnSpc>
                <a:spcPct val="200000"/>
              </a:lnSpc>
              <a:spcBef>
                <a:spcPts val="1800"/>
              </a:spcBef>
              <a:spcAft>
                <a:spcPts val="0"/>
              </a:spcAft>
              <a:buSzPct val="79999"/>
              <a:buChar char="►"/>
            </a:pPr>
            <a:r>
              <a:rPr lang="en-US" sz="1800">
                <a:latin typeface="Times New Roman"/>
                <a:ea typeface="Times New Roman"/>
                <a:cs typeface="Times New Roman"/>
                <a:sym typeface="Times New Roman"/>
              </a:rPr>
              <a:t>Improper appraisal or salary renovation by the hospital </a:t>
            </a:r>
            <a:endParaRPr sz="1800">
              <a:latin typeface="Calibri"/>
              <a:ea typeface="Calibri"/>
              <a:cs typeface="Calibri"/>
              <a:sym typeface="Calibri"/>
            </a:endParaRPr>
          </a:p>
          <a:p>
            <a:pPr indent="-271780" lvl="0" marL="342900" rtl="0" algn="l">
              <a:spcBef>
                <a:spcPts val="1800"/>
              </a:spcBef>
              <a:spcAft>
                <a:spcPts val="0"/>
              </a:spcAft>
              <a:buSzPct val="80000"/>
              <a:buNone/>
            </a:pPr>
            <a:r>
              <a:t/>
            </a:r>
            <a:endParaRPr/>
          </a:p>
        </p:txBody>
      </p:sp>
      <p:pic>
        <p:nvPicPr>
          <p:cNvPr descr="Improving Employee Attendance - Dealing with Absenteeism in the Workplace |  Semantic Scholar" id="200" name="Google Shape;200;p7"/>
          <p:cNvPicPr preferRelativeResize="0"/>
          <p:nvPr/>
        </p:nvPicPr>
        <p:blipFill rotWithShape="1">
          <a:blip r:embed="rId3">
            <a:alphaModFix/>
          </a:blip>
          <a:srcRect b="0" l="0" r="0" t="0"/>
          <a:stretch/>
        </p:blipFill>
        <p:spPr>
          <a:xfrm>
            <a:off x="7229983" y="2661649"/>
            <a:ext cx="3858705" cy="253979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Alternative solutions to the problem</a:t>
            </a:r>
            <a:endParaRPr/>
          </a:p>
        </p:txBody>
      </p:sp>
      <p:sp>
        <p:nvSpPr>
          <p:cNvPr id="207" name="Google Shape;207;p8"/>
          <p:cNvSpPr txBox="1"/>
          <p:nvPr>
            <p:ph idx="1" type="body"/>
          </p:nvPr>
        </p:nvSpPr>
        <p:spPr>
          <a:xfrm>
            <a:off x="1103312" y="2052918"/>
            <a:ext cx="5900803"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Improving the employee benefits and wellbeing policies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Focusing on flexible work schedules (Oliveira et al., 2019)</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Training and induction procedures to increase awareness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Strengthening HR management to manage workplace productivity</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Webinar: Flexible Working | ESCP" id="208" name="Google Shape;208;p8"/>
          <p:cNvPicPr preferRelativeResize="0"/>
          <p:nvPr/>
        </p:nvPicPr>
        <p:blipFill rotWithShape="1">
          <a:blip r:embed="rId3">
            <a:alphaModFix/>
          </a:blip>
          <a:srcRect b="0" l="0" r="0" t="0"/>
          <a:stretch/>
        </p:blipFill>
        <p:spPr>
          <a:xfrm>
            <a:off x="7503736" y="2511023"/>
            <a:ext cx="3927049" cy="261107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Conclusion</a:t>
            </a:r>
            <a:endParaRPr/>
          </a:p>
        </p:txBody>
      </p:sp>
      <p:sp>
        <p:nvSpPr>
          <p:cNvPr id="215" name="Google Shape;215;p9"/>
          <p:cNvSpPr txBox="1"/>
          <p:nvPr>
            <p:ph idx="1" type="body"/>
          </p:nvPr>
        </p:nvSpPr>
        <p:spPr>
          <a:xfrm>
            <a:off x="1104294" y="2090626"/>
            <a:ext cx="5400202" cy="4195481"/>
          </a:xfrm>
          <a:prstGeom prst="rect">
            <a:avLst/>
          </a:prstGeom>
          <a:noFill/>
          <a:ln>
            <a:noFill/>
          </a:ln>
        </p:spPr>
        <p:txBody>
          <a:bodyPr anchorCtr="0" anchor="t" bIns="45700" lIns="91425" spcFirstLastPara="1" rIns="91425" wrap="square" tIns="45700">
            <a:normAutofit/>
          </a:bodyPr>
          <a:lstStyle/>
          <a:p>
            <a:pPr indent="-342900" lvl="0" marL="342900" rtl="0" algn="just">
              <a:lnSpc>
                <a:spcPct val="200000"/>
              </a:lnSpc>
              <a:spcBef>
                <a:spcPts val="0"/>
              </a:spcBef>
              <a:spcAft>
                <a:spcPts val="0"/>
              </a:spcAft>
              <a:buSzPts val="1440"/>
              <a:buFont typeface="Noto Sans Symbols"/>
              <a:buChar char="∙"/>
            </a:pPr>
            <a:r>
              <a:rPr lang="en-US" sz="1800">
                <a:latin typeface="Times New Roman"/>
                <a:ea typeface="Times New Roman"/>
                <a:cs typeface="Times New Roman"/>
                <a:sym typeface="Times New Roman"/>
              </a:rPr>
              <a:t>Need for the adoption of HR policies</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Motivate the staff</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Identify the root cause of the problem</a:t>
            </a:r>
            <a:endParaRPr sz="1800">
              <a:latin typeface="Calibri"/>
              <a:ea typeface="Calibri"/>
              <a:cs typeface="Calibri"/>
              <a:sym typeface="Calibri"/>
            </a:endParaRPr>
          </a:p>
          <a:p>
            <a:pPr indent="-342900" lvl="0" marL="342900" rtl="0" algn="just">
              <a:lnSpc>
                <a:spcPct val="200000"/>
              </a:lnSpc>
              <a:spcBef>
                <a:spcPts val="1000"/>
              </a:spcBef>
              <a:spcAft>
                <a:spcPts val="0"/>
              </a:spcAft>
              <a:buSzPts val="1440"/>
              <a:buFont typeface="Noto Sans Symbols"/>
              <a:buChar char="∙"/>
            </a:pPr>
            <a:r>
              <a:rPr lang="en-US" sz="1800">
                <a:latin typeface="Times New Roman"/>
                <a:ea typeface="Times New Roman"/>
                <a:cs typeface="Times New Roman"/>
                <a:sym typeface="Times New Roman"/>
              </a:rPr>
              <a:t>Design strategies according to the organisational needs</a:t>
            </a:r>
            <a:endParaRPr sz="1800">
              <a:latin typeface="Calibri"/>
              <a:ea typeface="Calibri"/>
              <a:cs typeface="Calibri"/>
              <a:sym typeface="Calibri"/>
            </a:endParaRPr>
          </a:p>
          <a:p>
            <a:pPr indent="-241300" lvl="0" marL="342900" rtl="0" algn="l">
              <a:spcBef>
                <a:spcPts val="1800"/>
              </a:spcBef>
              <a:spcAft>
                <a:spcPts val="0"/>
              </a:spcAft>
              <a:buSzPts val="1600"/>
              <a:buNone/>
            </a:pPr>
            <a:r>
              <a:t/>
            </a:r>
            <a:endParaRPr/>
          </a:p>
        </p:txBody>
      </p:sp>
      <p:pic>
        <p:nvPicPr>
          <p:cNvPr descr="What is Employee Absenteeism? Effect, Reasons, Remedies" id="216" name="Google Shape;216;p9"/>
          <p:cNvPicPr preferRelativeResize="0"/>
          <p:nvPr/>
        </p:nvPicPr>
        <p:blipFill rotWithShape="1">
          <a:blip r:embed="rId3">
            <a:alphaModFix/>
          </a:blip>
          <a:srcRect b="0" l="0" r="0" t="0"/>
          <a:stretch/>
        </p:blipFill>
        <p:spPr>
          <a:xfrm>
            <a:off x="7090360" y="2516955"/>
            <a:ext cx="4247385" cy="238252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10"/>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lang="en-US"/>
              <a:t>References </a:t>
            </a:r>
            <a:endParaRPr/>
          </a:p>
        </p:txBody>
      </p:sp>
      <p:sp>
        <p:nvSpPr>
          <p:cNvPr id="222" name="Google Shape;222;p10"/>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fontScale="70000" lnSpcReduction="20000"/>
          </a:bodyPr>
          <a:lstStyle/>
          <a:p>
            <a:pPr indent="-271780" lvl="0" marL="342900" rtl="0" algn="l">
              <a:spcBef>
                <a:spcPts val="0"/>
              </a:spcBef>
              <a:spcAft>
                <a:spcPts val="0"/>
              </a:spcAft>
              <a:buSzPct val="80000"/>
              <a:buNone/>
            </a:pPr>
            <a:r>
              <a:t/>
            </a:r>
            <a:endParaRPr/>
          </a:p>
          <a:p>
            <a:pPr indent="-342900" lvl="0" marL="342900" rtl="0" algn="l">
              <a:spcBef>
                <a:spcPts val="1000"/>
              </a:spcBef>
              <a:spcAft>
                <a:spcPts val="0"/>
              </a:spcAft>
              <a:buSzPct val="80000"/>
              <a:buChar char="►"/>
            </a:pPr>
            <a:r>
              <a:rPr lang="en-US"/>
              <a:t>Burlison, J.D., Quillivan, R.R., Scott, S.D., Johnson, S. and Hoffman, J.M., (2021). The effects of the second victim phenomenon on work-related outcomes: connecting self-reported caregiver distress to turnover intentions and absenteeism. Journal of patient safety, 17(3), pp.195-199.</a:t>
            </a:r>
            <a:endParaRPr/>
          </a:p>
          <a:p>
            <a:pPr indent="-342900" lvl="0" marL="342900" rtl="0" algn="l">
              <a:spcBef>
                <a:spcPts val="1000"/>
              </a:spcBef>
              <a:spcAft>
                <a:spcPts val="0"/>
              </a:spcAft>
              <a:buSzPct val="80000"/>
              <a:buChar char="►"/>
            </a:pPr>
            <a:r>
              <a:rPr lang="en-US"/>
              <a:t>Erskine, J.A.K. and Georgiou, G., (2018). Leadership styles: Employee stress, well-being, productivity, turnover and absenteeism. Underst. Stress Work, pp.28-40.</a:t>
            </a:r>
            <a:endParaRPr/>
          </a:p>
          <a:p>
            <a:pPr indent="-342900" lvl="0" marL="342900" rtl="0" algn="l">
              <a:spcBef>
                <a:spcPts val="1000"/>
              </a:spcBef>
              <a:spcAft>
                <a:spcPts val="0"/>
              </a:spcAft>
              <a:buSzPct val="80000"/>
              <a:buChar char="►"/>
            </a:pPr>
            <a:r>
              <a:rPr lang="en-US"/>
              <a:t>Jaddoud, H., (2018). The Role of Reflection in Predicting Stress Coping, Turnover, Absenteeism, and Lateness: A Study of the Hospitality Industry.</a:t>
            </a:r>
            <a:endParaRPr/>
          </a:p>
          <a:p>
            <a:pPr indent="-342900" lvl="0" marL="342900" rtl="0" algn="l">
              <a:spcBef>
                <a:spcPts val="1000"/>
              </a:spcBef>
              <a:spcAft>
                <a:spcPts val="0"/>
              </a:spcAft>
              <a:buSzPct val="80000"/>
              <a:buChar char="►"/>
            </a:pPr>
            <a:r>
              <a:rPr lang="en-US"/>
              <a:t>Manoppo, V.P., (2020). Transformational leadership as a factor that decreases turnover intention: a mediation of work stress and organizational citizenship behavior. The TQM Journal.</a:t>
            </a:r>
            <a:endParaRPr/>
          </a:p>
          <a:p>
            <a:pPr indent="-342900" lvl="0" marL="342900" rtl="0" algn="l">
              <a:spcBef>
                <a:spcPts val="1000"/>
              </a:spcBef>
              <a:spcAft>
                <a:spcPts val="0"/>
              </a:spcAft>
              <a:buSzPct val="80000"/>
              <a:buChar char="►"/>
            </a:pPr>
            <a:r>
              <a:rPr lang="en-US"/>
              <a:t>Mayfield, M., Mayfield, J. and Ma, K.Q., (2020). Innovation matters: creative environment, absenteeism, and job satisfaction. Journal of Organizational Change Management.</a:t>
            </a:r>
            <a:endParaRPr/>
          </a:p>
          <a:p>
            <a:pPr indent="-342900" lvl="0" marL="342900" rtl="0" algn="l">
              <a:spcBef>
                <a:spcPts val="1000"/>
              </a:spcBef>
              <a:spcAft>
                <a:spcPts val="0"/>
              </a:spcAft>
              <a:buSzPct val="80000"/>
              <a:buChar char="►"/>
            </a:pPr>
            <a:r>
              <a:rPr lang="en-US"/>
              <a:t>Oliveira, E.L.D., Torres, J.M., Moreira, R.S. and Lima, R.A.F.D., (2019), April. Absenteeism prediction in call center using machine learning algorithms. In World Conference on Information Systems and Technologies (pp. 958-968). Springer, Cham.</a:t>
            </a:r>
            <a:endParaRPr/>
          </a:p>
          <a:p>
            <a:pPr indent="-342900" lvl="0" marL="342900" rtl="0" algn="l">
              <a:spcBef>
                <a:spcPts val="1000"/>
              </a:spcBef>
              <a:spcAft>
                <a:spcPts val="0"/>
              </a:spcAft>
              <a:buSzPct val="80000"/>
              <a:buChar char="►"/>
            </a:pPr>
            <a:r>
              <a:rPr lang="en-US"/>
              <a:t>Wahid, Z., Satter, A.Z., Al Imran, A. and Bhuiyan, T., (2019), January. Predicting absenteeism at work using tree-based learners. In Proceedings of the 3rd International Conference on Machine Learning and Soft Computing (pp. 7-11).</a:t>
            </a:r>
            <a:endParaRPr/>
          </a:p>
          <a:p>
            <a:pPr indent="-271780" lvl="0" marL="342900" rtl="0" algn="l">
              <a:spcBef>
                <a:spcPts val="1000"/>
              </a:spcBef>
              <a:spcAft>
                <a:spcPts val="0"/>
              </a:spcAft>
              <a:buSzPct val="800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11"/>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t/>
            </a:r>
            <a:endParaRPr/>
          </a:p>
        </p:txBody>
      </p:sp>
      <p:sp>
        <p:nvSpPr>
          <p:cNvPr id="228" name="Google Shape;228;p11"/>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241300" lvl="0" marL="342900" rtl="0" algn="l">
              <a:spcBef>
                <a:spcPts val="0"/>
              </a:spcBef>
              <a:spcAft>
                <a:spcPts val="0"/>
              </a:spcAft>
              <a:buSzPts val="1600"/>
              <a:buNone/>
            </a:pPr>
            <a:r>
              <a:t/>
            </a:r>
            <a:endParaRPr/>
          </a:p>
        </p:txBody>
      </p:sp>
      <p:pic>
        <p:nvPicPr>
          <p:cNvPr descr="Thank You Images – Browse 165,581 Stock Photos, Vectors, and Video | Adobe  Stock" id="229" name="Google Shape;229;p11"/>
          <p:cNvPicPr preferRelativeResize="0"/>
          <p:nvPr/>
        </p:nvPicPr>
        <p:blipFill rotWithShape="1">
          <a:blip r:embed="rId3">
            <a:alphaModFix/>
          </a:blip>
          <a:srcRect b="0" l="0" r="0" t="0"/>
          <a:stretch/>
        </p:blipFill>
        <p:spPr>
          <a:xfrm>
            <a:off x="1" y="0"/>
            <a:ext cx="12192000" cy="6858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2022-02-28T17:23:31Z</dcterms:created>
  <dc:creator>USER</dc:creator>
</cp:coreProperties>
</file>