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1"/>
  </p:notesMasterIdLst>
  <p:sldIdLst>
    <p:sldId id="338" r:id="rId8"/>
    <p:sldId id="335" r:id="rId9"/>
    <p:sldId id="326" r:id="rId10"/>
    <p:sldId id="327" r:id="rId11"/>
    <p:sldId id="290" r:id="rId12"/>
    <p:sldId id="291" r:id="rId13"/>
    <p:sldId id="328" r:id="rId14"/>
    <p:sldId id="329" r:id="rId15"/>
    <p:sldId id="289" r:id="rId16"/>
    <p:sldId id="330" r:id="rId17"/>
    <p:sldId id="336" r:id="rId18"/>
    <p:sldId id="337" r:id="rId19"/>
    <p:sldId id="306" r:id="rId20"/>
    <p:sldId id="331" r:id="rId21"/>
    <p:sldId id="307" r:id="rId22"/>
    <p:sldId id="308" r:id="rId23"/>
    <p:sldId id="309" r:id="rId24"/>
    <p:sldId id="310" r:id="rId25"/>
    <p:sldId id="295" r:id="rId26"/>
    <p:sldId id="314" r:id="rId27"/>
    <p:sldId id="315" r:id="rId28"/>
    <p:sldId id="316" r:id="rId29"/>
    <p:sldId id="317" r:id="rId30"/>
    <p:sldId id="298" r:id="rId31"/>
    <p:sldId id="299" r:id="rId32"/>
    <p:sldId id="287" r:id="rId33"/>
    <p:sldId id="288" r:id="rId34"/>
    <p:sldId id="339" r:id="rId35"/>
    <p:sldId id="292" r:id="rId36"/>
    <p:sldId id="311" r:id="rId37"/>
    <p:sldId id="297" r:id="rId38"/>
    <p:sldId id="332" r:id="rId39"/>
    <p:sldId id="312" r:id="rId40"/>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DB1D52"/>
    <a:srgbClr val="520D5D"/>
    <a:srgbClr val="58595B"/>
    <a:srgbClr val="DBD3E5"/>
    <a:srgbClr val="B8BABC"/>
    <a:srgbClr val="DADBDC"/>
    <a:srgbClr val="97999C"/>
    <a:srgbClr val="A991BC"/>
    <a:srgbClr val="8B6A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59799" autoAdjust="0"/>
  </p:normalViewPr>
  <p:slideViewPr>
    <p:cSldViewPr snapToGrid="0">
      <p:cViewPr varScale="1">
        <p:scale>
          <a:sx n="52" d="100"/>
          <a:sy n="52" d="100"/>
        </p:scale>
        <p:origin x="2227" y="43"/>
      </p:cViewPr>
      <p:guideLst>
        <p:guide orient="horz" pos="2160"/>
        <p:guide pos="2880"/>
      </p:guideLst>
    </p:cSldViewPr>
  </p:slideViewPr>
  <p:outlineViewPr>
    <p:cViewPr>
      <p:scale>
        <a:sx n="33" d="100"/>
        <a:sy n="33" d="100"/>
      </p:scale>
      <p:origin x="48" y="1756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chard Saundry" userId="b961aee266f5f35a" providerId="LiveId" clId="{3FEE3C5E-DF4B-40A2-9EDD-D792BDE385D7}"/>
    <pc:docChg chg="custSel addSld delSld modSld">
      <pc:chgData name="Richard Saundry" userId="b961aee266f5f35a" providerId="LiveId" clId="{3FEE3C5E-DF4B-40A2-9EDD-D792BDE385D7}" dt="2020-01-27T12:51:23.116" v="2554" actId="20577"/>
      <pc:docMkLst>
        <pc:docMk/>
      </pc:docMkLst>
      <pc:sldChg chg="modSp del">
        <pc:chgData name="Richard Saundry" userId="b961aee266f5f35a" providerId="LiveId" clId="{3FEE3C5E-DF4B-40A2-9EDD-D792BDE385D7}" dt="2020-01-27T12:37:59.279" v="2097" actId="47"/>
        <pc:sldMkLst>
          <pc:docMk/>
          <pc:sldMk cId="4072064575" sldId="305"/>
        </pc:sldMkLst>
        <pc:spChg chg="mod">
          <ac:chgData name="Richard Saundry" userId="b961aee266f5f35a" providerId="LiveId" clId="{3FEE3C5E-DF4B-40A2-9EDD-D792BDE385D7}" dt="2020-01-27T12:35:27.025" v="1978"/>
          <ac:spMkLst>
            <pc:docMk/>
            <pc:sldMk cId="4072064575" sldId="305"/>
            <ac:spMk id="2" creationId="{00000000-0000-0000-0000-000000000000}"/>
          </ac:spMkLst>
        </pc:spChg>
      </pc:sldChg>
      <pc:sldChg chg="modSp">
        <pc:chgData name="Richard Saundry" userId="b961aee266f5f35a" providerId="LiveId" clId="{3FEE3C5E-DF4B-40A2-9EDD-D792BDE385D7}" dt="2020-01-27T12:44:52.534" v="2122" actId="20577"/>
        <pc:sldMkLst>
          <pc:docMk/>
          <pc:sldMk cId="1939149377" sldId="309"/>
        </pc:sldMkLst>
        <pc:spChg chg="mod">
          <ac:chgData name="Richard Saundry" userId="b961aee266f5f35a" providerId="LiveId" clId="{3FEE3C5E-DF4B-40A2-9EDD-D792BDE385D7}" dt="2020-01-27T12:44:52.534" v="2122" actId="20577"/>
          <ac:spMkLst>
            <pc:docMk/>
            <pc:sldMk cId="1939149377" sldId="309"/>
            <ac:spMk id="3" creationId="{00000000-0000-0000-0000-000000000000}"/>
          </ac:spMkLst>
        </pc:spChg>
      </pc:sldChg>
      <pc:sldChg chg="modSp">
        <pc:chgData name="Richard Saundry" userId="b961aee266f5f35a" providerId="LiveId" clId="{3FEE3C5E-DF4B-40A2-9EDD-D792BDE385D7}" dt="2020-01-27T12:45:43.371" v="2214" actId="20577"/>
        <pc:sldMkLst>
          <pc:docMk/>
          <pc:sldMk cId="1292984259" sldId="310"/>
        </pc:sldMkLst>
        <pc:spChg chg="mod">
          <ac:chgData name="Richard Saundry" userId="b961aee266f5f35a" providerId="LiveId" clId="{3FEE3C5E-DF4B-40A2-9EDD-D792BDE385D7}" dt="2020-01-27T12:45:43.371" v="2214" actId="20577"/>
          <ac:spMkLst>
            <pc:docMk/>
            <pc:sldMk cId="1292984259" sldId="310"/>
            <ac:spMk id="3" creationId="{00000000-0000-0000-0000-000000000000}"/>
          </ac:spMkLst>
        </pc:spChg>
      </pc:sldChg>
      <pc:sldChg chg="modSp">
        <pc:chgData name="Richard Saundry" userId="b961aee266f5f35a" providerId="LiveId" clId="{3FEE3C5E-DF4B-40A2-9EDD-D792BDE385D7}" dt="2020-01-27T11:18:43.502" v="45" actId="255"/>
        <pc:sldMkLst>
          <pc:docMk/>
          <pc:sldMk cId="3455814348" sldId="312"/>
        </pc:sldMkLst>
        <pc:spChg chg="mod">
          <ac:chgData name="Richard Saundry" userId="b961aee266f5f35a" providerId="LiveId" clId="{3FEE3C5E-DF4B-40A2-9EDD-D792BDE385D7}" dt="2020-01-27T11:18:43.502" v="45" actId="255"/>
          <ac:spMkLst>
            <pc:docMk/>
            <pc:sldMk cId="3455814348" sldId="312"/>
            <ac:spMk id="11267" creationId="{00000000-0000-0000-0000-000000000000}"/>
          </ac:spMkLst>
        </pc:spChg>
      </pc:sldChg>
      <pc:sldChg chg="modSp">
        <pc:chgData name="Richard Saundry" userId="b961aee266f5f35a" providerId="LiveId" clId="{3FEE3C5E-DF4B-40A2-9EDD-D792BDE385D7}" dt="2020-01-27T12:51:23.116" v="2554" actId="20577"/>
        <pc:sldMkLst>
          <pc:docMk/>
          <pc:sldMk cId="2904801081" sldId="317"/>
        </pc:sldMkLst>
        <pc:spChg chg="mod">
          <ac:chgData name="Richard Saundry" userId="b961aee266f5f35a" providerId="LiveId" clId="{3FEE3C5E-DF4B-40A2-9EDD-D792BDE385D7}" dt="2020-01-27T12:51:23.116" v="2554" actId="20577"/>
          <ac:spMkLst>
            <pc:docMk/>
            <pc:sldMk cId="2904801081" sldId="317"/>
            <ac:spMk id="3" creationId="{00000000-0000-0000-0000-000000000000}"/>
          </ac:spMkLst>
        </pc:spChg>
      </pc:sldChg>
      <pc:sldChg chg="modSp">
        <pc:chgData name="Richard Saundry" userId="b961aee266f5f35a" providerId="LiveId" clId="{3FEE3C5E-DF4B-40A2-9EDD-D792BDE385D7}" dt="2020-01-27T11:21:52.803" v="67" actId="20577"/>
        <pc:sldMkLst>
          <pc:docMk/>
          <pc:sldMk cId="613854685" sldId="330"/>
        </pc:sldMkLst>
        <pc:spChg chg="mod">
          <ac:chgData name="Richard Saundry" userId="b961aee266f5f35a" providerId="LiveId" clId="{3FEE3C5E-DF4B-40A2-9EDD-D792BDE385D7}" dt="2020-01-27T11:21:52.803" v="67" actId="20577"/>
          <ac:spMkLst>
            <pc:docMk/>
            <pc:sldMk cId="613854685" sldId="330"/>
            <ac:spMk id="3" creationId="{00000000-0000-0000-0000-000000000000}"/>
          </ac:spMkLst>
        </pc:spChg>
      </pc:sldChg>
      <pc:sldChg chg="modSp">
        <pc:chgData name="Richard Saundry" userId="b961aee266f5f35a" providerId="LiveId" clId="{3FEE3C5E-DF4B-40A2-9EDD-D792BDE385D7}" dt="2020-01-27T12:43:44.827" v="2120" actId="20577"/>
        <pc:sldMkLst>
          <pc:docMk/>
          <pc:sldMk cId="3909064139" sldId="331"/>
        </pc:sldMkLst>
        <pc:spChg chg="mod">
          <ac:chgData name="Richard Saundry" userId="b961aee266f5f35a" providerId="LiveId" clId="{3FEE3C5E-DF4B-40A2-9EDD-D792BDE385D7}" dt="2020-01-27T12:43:44.827" v="2120" actId="20577"/>
          <ac:spMkLst>
            <pc:docMk/>
            <pc:sldMk cId="3909064139" sldId="331"/>
            <ac:spMk id="3" creationId="{00000000-0000-0000-0000-000000000000}"/>
          </ac:spMkLst>
        </pc:spChg>
      </pc:sldChg>
      <pc:sldChg chg="modSp">
        <pc:chgData name="Richard Saundry" userId="b961aee266f5f35a" providerId="LiveId" clId="{3FEE3C5E-DF4B-40A2-9EDD-D792BDE385D7}" dt="2020-01-27T11:18:16.678" v="38" actId="255"/>
        <pc:sldMkLst>
          <pc:docMk/>
          <pc:sldMk cId="2566388515" sldId="332"/>
        </pc:sldMkLst>
        <pc:spChg chg="mod">
          <ac:chgData name="Richard Saundry" userId="b961aee266f5f35a" providerId="LiveId" clId="{3FEE3C5E-DF4B-40A2-9EDD-D792BDE385D7}" dt="2020-01-27T11:18:16.678" v="38" actId="255"/>
          <ac:spMkLst>
            <pc:docMk/>
            <pc:sldMk cId="2566388515" sldId="332"/>
            <ac:spMk id="11267" creationId="{00000000-0000-0000-0000-000000000000}"/>
          </ac:spMkLst>
        </pc:spChg>
      </pc:sldChg>
      <pc:sldChg chg="modSp del">
        <pc:chgData name="Richard Saundry" userId="b961aee266f5f35a" providerId="LiveId" clId="{3FEE3C5E-DF4B-40A2-9EDD-D792BDE385D7}" dt="2020-01-27T11:18:36.790" v="44" actId="47"/>
        <pc:sldMkLst>
          <pc:docMk/>
          <pc:sldMk cId="739649464" sldId="333"/>
        </pc:sldMkLst>
        <pc:spChg chg="mod">
          <ac:chgData name="Richard Saundry" userId="b961aee266f5f35a" providerId="LiveId" clId="{3FEE3C5E-DF4B-40A2-9EDD-D792BDE385D7}" dt="2020-01-27T11:18:25.530" v="40"/>
          <ac:spMkLst>
            <pc:docMk/>
            <pc:sldMk cId="739649464" sldId="333"/>
            <ac:spMk id="11267" creationId="{00000000-0000-0000-0000-000000000000}"/>
          </ac:spMkLst>
        </pc:spChg>
      </pc:sldChg>
      <pc:sldChg chg="modSp add">
        <pc:chgData name="Richard Saundry" userId="b961aee266f5f35a" providerId="LiveId" clId="{3FEE3C5E-DF4B-40A2-9EDD-D792BDE385D7}" dt="2020-01-27T12:20:01.104" v="1160" actId="20577"/>
        <pc:sldMkLst>
          <pc:docMk/>
          <pc:sldMk cId="1420510064" sldId="336"/>
        </pc:sldMkLst>
        <pc:spChg chg="mod">
          <ac:chgData name="Richard Saundry" userId="b961aee266f5f35a" providerId="LiveId" clId="{3FEE3C5E-DF4B-40A2-9EDD-D792BDE385D7}" dt="2020-01-27T11:28:36.935" v="130" actId="6549"/>
          <ac:spMkLst>
            <pc:docMk/>
            <pc:sldMk cId="1420510064" sldId="336"/>
            <ac:spMk id="2" creationId="{00000000-0000-0000-0000-000000000000}"/>
          </ac:spMkLst>
        </pc:spChg>
        <pc:spChg chg="mod">
          <ac:chgData name="Richard Saundry" userId="b961aee266f5f35a" providerId="LiveId" clId="{3FEE3C5E-DF4B-40A2-9EDD-D792BDE385D7}" dt="2020-01-27T12:20:01.104" v="1160" actId="20577"/>
          <ac:spMkLst>
            <pc:docMk/>
            <pc:sldMk cId="1420510064" sldId="336"/>
            <ac:spMk id="3" creationId="{00000000-0000-0000-0000-000000000000}"/>
          </ac:spMkLst>
        </pc:spChg>
      </pc:sldChg>
      <pc:sldChg chg="modSp add">
        <pc:chgData name="Richard Saundry" userId="b961aee266f5f35a" providerId="LiveId" clId="{3FEE3C5E-DF4B-40A2-9EDD-D792BDE385D7}" dt="2020-01-27T12:37:54.335" v="2096" actId="255"/>
        <pc:sldMkLst>
          <pc:docMk/>
          <pc:sldMk cId="1900340742" sldId="337"/>
        </pc:sldMkLst>
        <pc:spChg chg="mod">
          <ac:chgData name="Richard Saundry" userId="b961aee266f5f35a" providerId="LiveId" clId="{3FEE3C5E-DF4B-40A2-9EDD-D792BDE385D7}" dt="2020-01-27T11:29:26.434" v="200" actId="20577"/>
          <ac:spMkLst>
            <pc:docMk/>
            <pc:sldMk cId="1900340742" sldId="337"/>
            <ac:spMk id="2" creationId="{00000000-0000-0000-0000-000000000000}"/>
          </ac:spMkLst>
        </pc:spChg>
        <pc:spChg chg="mod">
          <ac:chgData name="Richard Saundry" userId="b961aee266f5f35a" providerId="LiveId" clId="{3FEE3C5E-DF4B-40A2-9EDD-D792BDE385D7}" dt="2020-01-27T12:37:54.335" v="2096" actId="255"/>
          <ac:spMkLst>
            <pc:docMk/>
            <pc:sldMk cId="1900340742" sldId="337"/>
            <ac:spMk id="3" creationId="{00000000-0000-0000-0000-000000000000}"/>
          </ac:spMkLst>
        </pc:spChg>
      </pc:sldChg>
    </pc:docChg>
  </pc:docChgLst>
  <pc:docChgLst>
    <pc:chgData name="Deborah Rees" userId="7625dfb349b2cb22" providerId="LiveId" clId="{42483D5A-3E4F-4D7F-B123-1BEC5C2CF891}"/>
    <pc:docChg chg="custSel delSld modSld">
      <pc:chgData name="Deborah Rees" userId="7625dfb349b2cb22" providerId="LiveId" clId="{42483D5A-3E4F-4D7F-B123-1BEC5C2CF891}" dt="2020-08-08T14:41:30.577" v="268" actId="2696"/>
      <pc:docMkLst>
        <pc:docMk/>
      </pc:docMkLst>
      <pc:sldChg chg="del">
        <pc:chgData name="Deborah Rees" userId="7625dfb349b2cb22" providerId="LiveId" clId="{42483D5A-3E4F-4D7F-B123-1BEC5C2CF891}" dt="2020-08-08T14:41:30.577" v="268" actId="2696"/>
        <pc:sldMkLst>
          <pc:docMk/>
          <pc:sldMk cId="3271171387" sldId="287"/>
        </pc:sldMkLst>
      </pc:sldChg>
      <pc:sldChg chg="modSp del mod">
        <pc:chgData name="Deborah Rees" userId="7625dfb349b2cb22" providerId="LiveId" clId="{42483D5A-3E4F-4D7F-B123-1BEC5C2CF891}" dt="2020-08-08T14:41:30.577" v="268" actId="2696"/>
        <pc:sldMkLst>
          <pc:docMk/>
          <pc:sldMk cId="1680406484" sldId="288"/>
        </pc:sldMkLst>
        <pc:spChg chg="mod">
          <ac:chgData name="Deborah Rees" userId="7625dfb349b2cb22" providerId="LiveId" clId="{42483D5A-3E4F-4D7F-B123-1BEC5C2CF891}" dt="2020-08-08T14:41:20.875" v="266" actId="27636"/>
          <ac:spMkLst>
            <pc:docMk/>
            <pc:sldMk cId="1680406484" sldId="288"/>
            <ac:spMk id="3" creationId="{7303D582-1E89-4BC8-BDC1-2694E6C65364}"/>
          </ac:spMkLst>
        </pc:spChg>
      </pc:sldChg>
      <pc:sldChg chg="modSp mod">
        <pc:chgData name="Deborah Rees" userId="7625dfb349b2cb22" providerId="LiveId" clId="{42483D5A-3E4F-4D7F-B123-1BEC5C2CF891}" dt="2020-08-08T14:41:20.867" v="265" actId="27636"/>
        <pc:sldMkLst>
          <pc:docMk/>
          <pc:sldMk cId="0" sldId="291"/>
        </pc:sldMkLst>
        <pc:spChg chg="mod">
          <ac:chgData name="Deborah Rees" userId="7625dfb349b2cb22" providerId="LiveId" clId="{42483D5A-3E4F-4D7F-B123-1BEC5C2CF891}" dt="2020-08-08T14:41:20.867" v="265" actId="27636"/>
          <ac:spMkLst>
            <pc:docMk/>
            <pc:sldMk cId="0" sldId="291"/>
            <ac:spMk id="3" creationId="{2CD6F857-FDF6-41DA-A853-3A9DFF51974C}"/>
          </ac:spMkLst>
        </pc:spChg>
      </pc:sldChg>
      <pc:sldChg chg="del">
        <pc:chgData name="Deborah Rees" userId="7625dfb349b2cb22" providerId="LiveId" clId="{42483D5A-3E4F-4D7F-B123-1BEC5C2CF891}" dt="2020-08-08T14:41:30.577" v="268" actId="2696"/>
        <pc:sldMkLst>
          <pc:docMk/>
          <pc:sldMk cId="3432063716" sldId="292"/>
        </pc:sldMkLst>
      </pc:sldChg>
      <pc:sldChg chg="modSp mod">
        <pc:chgData name="Deborah Rees" userId="7625dfb349b2cb22" providerId="LiveId" clId="{42483D5A-3E4F-4D7F-B123-1BEC5C2CF891}" dt="2020-08-08T14:37:20.832" v="264" actId="27636"/>
        <pc:sldMkLst>
          <pc:docMk/>
          <pc:sldMk cId="2008030772" sldId="295"/>
        </pc:sldMkLst>
        <pc:spChg chg="mod">
          <ac:chgData name="Deborah Rees" userId="7625dfb349b2cb22" providerId="LiveId" clId="{42483D5A-3E4F-4D7F-B123-1BEC5C2CF891}" dt="2020-08-08T14:37:20.832" v="264" actId="27636"/>
          <ac:spMkLst>
            <pc:docMk/>
            <pc:sldMk cId="2008030772" sldId="295"/>
            <ac:spMk id="3" creationId="{B10B932A-A41B-4885-AF02-4292D8CF8D34}"/>
          </ac:spMkLst>
        </pc:spChg>
      </pc:sldChg>
      <pc:sldChg chg="modSp mod">
        <pc:chgData name="Deborah Rees" userId="7625dfb349b2cb22" providerId="LiveId" clId="{42483D5A-3E4F-4D7F-B123-1BEC5C2CF891}" dt="2020-08-08T14:18:33.023" v="10" actId="27636"/>
        <pc:sldMkLst>
          <pc:docMk/>
          <pc:sldMk cId="1458100200" sldId="297"/>
        </pc:sldMkLst>
        <pc:spChg chg="mod">
          <ac:chgData name="Deborah Rees" userId="7625dfb349b2cb22" providerId="LiveId" clId="{42483D5A-3E4F-4D7F-B123-1BEC5C2CF891}" dt="2020-08-08T14:18:33.023" v="10" actId="27636"/>
          <ac:spMkLst>
            <pc:docMk/>
            <pc:sldMk cId="1458100200" sldId="297"/>
            <ac:spMk id="2" creationId="{00000000-0000-0000-0000-000000000000}"/>
          </ac:spMkLst>
        </pc:spChg>
        <pc:spChg chg="mod">
          <ac:chgData name="Deborah Rees" userId="7625dfb349b2cb22" providerId="LiveId" clId="{42483D5A-3E4F-4D7F-B123-1BEC5C2CF891}" dt="2020-08-08T14:18:33.021" v="9" actId="27636"/>
          <ac:spMkLst>
            <pc:docMk/>
            <pc:sldMk cId="1458100200" sldId="297"/>
            <ac:spMk id="3" creationId="{00000000-0000-0000-0000-000000000000}"/>
          </ac:spMkLst>
        </pc:spChg>
      </pc:sldChg>
      <pc:sldChg chg="modSp mod">
        <pc:chgData name="Deborah Rees" userId="7625dfb349b2cb22" providerId="LiveId" clId="{42483D5A-3E4F-4D7F-B123-1BEC5C2CF891}" dt="2020-08-08T14:17:26.349" v="7" actId="27636"/>
        <pc:sldMkLst>
          <pc:docMk/>
          <pc:sldMk cId="2257462037" sldId="298"/>
        </pc:sldMkLst>
        <pc:spChg chg="mod">
          <ac:chgData name="Deborah Rees" userId="7625dfb349b2cb22" providerId="LiveId" clId="{42483D5A-3E4F-4D7F-B123-1BEC5C2CF891}" dt="2020-08-08T14:17:26.349" v="7" actId="27636"/>
          <ac:spMkLst>
            <pc:docMk/>
            <pc:sldMk cId="2257462037" sldId="298"/>
            <ac:spMk id="3" creationId="{00000000-0000-0000-0000-000000000000}"/>
          </ac:spMkLst>
        </pc:spChg>
      </pc:sldChg>
      <pc:sldChg chg="modSp mod">
        <pc:chgData name="Deborah Rees" userId="7625dfb349b2cb22" providerId="LiveId" clId="{42483D5A-3E4F-4D7F-B123-1BEC5C2CF891}" dt="2020-08-08T14:17:26.363" v="8" actId="27636"/>
        <pc:sldMkLst>
          <pc:docMk/>
          <pc:sldMk cId="1768500076" sldId="299"/>
        </pc:sldMkLst>
        <pc:spChg chg="mod">
          <ac:chgData name="Deborah Rees" userId="7625dfb349b2cb22" providerId="LiveId" clId="{42483D5A-3E4F-4D7F-B123-1BEC5C2CF891}" dt="2020-08-08T14:17:26.363" v="8" actId="27636"/>
          <ac:spMkLst>
            <pc:docMk/>
            <pc:sldMk cId="1768500076" sldId="299"/>
            <ac:spMk id="2" creationId="{00000000-0000-0000-0000-000000000000}"/>
          </ac:spMkLst>
        </pc:spChg>
      </pc:sldChg>
      <pc:sldChg chg="modNotesTx">
        <pc:chgData name="Deborah Rees" userId="7625dfb349b2cb22" providerId="LiveId" clId="{42483D5A-3E4F-4D7F-B123-1BEC5C2CF891}" dt="2020-08-08T14:33:35.607" v="194"/>
        <pc:sldMkLst>
          <pc:docMk/>
          <pc:sldMk cId="1939149377" sldId="309"/>
        </pc:sldMkLst>
      </pc:sldChg>
      <pc:sldChg chg="modNotesTx">
        <pc:chgData name="Deborah Rees" userId="7625dfb349b2cb22" providerId="LiveId" clId="{42483D5A-3E4F-4D7F-B123-1BEC5C2CF891}" dt="2020-08-08T14:34:42.497" v="197"/>
        <pc:sldMkLst>
          <pc:docMk/>
          <pc:sldMk cId="1292984259" sldId="310"/>
        </pc:sldMkLst>
      </pc:sldChg>
      <pc:sldChg chg="modNotesTx">
        <pc:chgData name="Deborah Rees" userId="7625dfb349b2cb22" providerId="LiveId" clId="{42483D5A-3E4F-4D7F-B123-1BEC5C2CF891}" dt="2020-08-08T14:36:30.367" v="263" actId="20577"/>
        <pc:sldMkLst>
          <pc:docMk/>
          <pc:sldMk cId="2904801081" sldId="317"/>
        </pc:sldMkLst>
      </pc:sldChg>
      <pc:sldChg chg="modNotesTx">
        <pc:chgData name="Deborah Rees" userId="7625dfb349b2cb22" providerId="LiveId" clId="{42483D5A-3E4F-4D7F-B123-1BEC5C2CF891}" dt="2020-08-08T14:09:28.129" v="2"/>
        <pc:sldMkLst>
          <pc:docMk/>
          <pc:sldMk cId="891881028" sldId="328"/>
        </pc:sldMkLst>
      </pc:sldChg>
      <pc:sldChg chg="modNotesTx">
        <pc:chgData name="Deborah Rees" userId="7625dfb349b2cb22" providerId="LiveId" clId="{42483D5A-3E4F-4D7F-B123-1BEC5C2CF891}" dt="2020-08-08T14:10:40.604" v="6"/>
        <pc:sldMkLst>
          <pc:docMk/>
          <pc:sldMk cId="1990921291" sldId="329"/>
        </pc:sldMkLst>
      </pc:sldChg>
      <pc:sldChg chg="modSp mod">
        <pc:chgData name="Deborah Rees" userId="7625dfb349b2cb22" providerId="LiveId" clId="{42483D5A-3E4F-4D7F-B123-1BEC5C2CF891}" dt="2020-08-08T14:08:00.694" v="1" actId="20577"/>
        <pc:sldMkLst>
          <pc:docMk/>
          <pc:sldMk cId="3408955283" sldId="338"/>
        </pc:sldMkLst>
        <pc:spChg chg="mod">
          <ac:chgData name="Deborah Rees" userId="7625dfb349b2cb22" providerId="LiveId" clId="{42483D5A-3E4F-4D7F-B123-1BEC5C2CF891}" dt="2020-08-08T14:08:00.694" v="1" actId="20577"/>
          <ac:spMkLst>
            <pc:docMk/>
            <pc:sldMk cId="3408955283" sldId="338"/>
            <ac:spMk id="3" creationId="{00000000-0000-0000-0000-000000000000}"/>
          </ac:spMkLst>
        </pc:spChg>
      </pc:sldChg>
      <pc:sldChg chg="modSp del mod">
        <pc:chgData name="Deborah Rees" userId="7625dfb349b2cb22" providerId="LiveId" clId="{42483D5A-3E4F-4D7F-B123-1BEC5C2CF891}" dt="2020-08-08T14:41:30.577" v="268" actId="2696"/>
        <pc:sldMkLst>
          <pc:docMk/>
          <pc:sldMk cId="3544694370" sldId="339"/>
        </pc:sldMkLst>
        <pc:spChg chg="mod">
          <ac:chgData name="Deborah Rees" userId="7625dfb349b2cb22" providerId="LiveId" clId="{42483D5A-3E4F-4D7F-B123-1BEC5C2CF891}" dt="2020-08-08T14:41:20.884" v="267" actId="27636"/>
          <ac:spMkLst>
            <pc:docMk/>
            <pc:sldMk cId="3544694370" sldId="339"/>
            <ac:spMk id="3" creationId="{D452106B-C34C-4D94-9251-21820FA7AA73}"/>
          </ac:spMkLst>
        </pc:spChg>
      </pc:sldChg>
    </pc:docChg>
  </pc:docChgLst>
  <pc:docChgLst>
    <pc:chgData name="Deborah Rees" userId="7625dfb349b2cb22" providerId="LiveId" clId="{8A50FBDA-5D96-48E3-B88E-2F346C8F4134}"/>
    <pc:docChg chg="custSel modSld">
      <pc:chgData name="Deborah Rees" userId="7625dfb349b2cb22" providerId="LiveId" clId="{8A50FBDA-5D96-48E3-B88E-2F346C8F4134}" dt="2020-11-10T12:04:42.582" v="316"/>
      <pc:docMkLst>
        <pc:docMk/>
      </pc:docMkLst>
      <pc:sldChg chg="modNotesTx">
        <pc:chgData name="Deborah Rees" userId="7625dfb349b2cb22" providerId="LiveId" clId="{8A50FBDA-5D96-48E3-B88E-2F346C8F4134}" dt="2020-11-07T08:08:57.373" v="302" actId="6549"/>
        <pc:sldMkLst>
          <pc:docMk/>
          <pc:sldMk cId="2384267542" sldId="289"/>
        </pc:sldMkLst>
      </pc:sldChg>
      <pc:sldChg chg="modNotesTx">
        <pc:chgData name="Deborah Rees" userId="7625dfb349b2cb22" providerId="LiveId" clId="{8A50FBDA-5D96-48E3-B88E-2F346C8F4134}" dt="2020-11-07T08:07:26.457" v="297" actId="20577"/>
        <pc:sldMkLst>
          <pc:docMk/>
          <pc:sldMk cId="891881028" sldId="328"/>
        </pc:sldMkLst>
      </pc:sldChg>
      <pc:sldChg chg="modNotesTx">
        <pc:chgData name="Deborah Rees" userId="7625dfb349b2cb22" providerId="LiveId" clId="{8A50FBDA-5D96-48E3-B88E-2F346C8F4134}" dt="2020-11-10T12:04:42.582" v="316"/>
        <pc:sldMkLst>
          <pc:docMk/>
          <pc:sldMk cId="3544694370" sldId="33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10/11/2020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co.uk/Images/hr-structures-and-the-management-of-conflict_2017-ghettoising-employment-relations_tcm18-39494.pdf"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cipd.co.uk/learn/events-networks/applied-research-conference/call-for-papers-2021/" TargetMode="External"/><Relationship Id="rId5" Type="http://schemas.openxmlformats.org/officeDocument/2006/relationships/hyperlink" Target="https://www.cipd.co.uk/learn/events-networks/applied-research-conference/2020-papers/" TargetMode="External"/><Relationship Id="rId4" Type="http://schemas.openxmlformats.org/officeDocument/2006/relationships/hyperlink" Target="https://www.cipd.co.uk/knowledge/fundamentals/relations/disputes/workplace-conflict-people-manager-guide/"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1870827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4010535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4155066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3471386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458870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can be expressed by  1. strike action, 2. resignation, 3. Sabotage.  </a:t>
            </a:r>
          </a:p>
          <a:p>
            <a:endParaRPr lang="en-GB" dirty="0"/>
          </a:p>
          <a:p>
            <a:r>
              <a:rPr lang="en-GB" dirty="0"/>
              <a:t>Sabotage – Amazon Panorama programmes – employees were deliberately starting fires due to discontent.</a:t>
            </a:r>
          </a:p>
          <a:p>
            <a:endParaRPr lang="en-GB" dirty="0"/>
          </a:p>
          <a:p>
            <a:r>
              <a:rPr lang="en-GB" dirty="0"/>
              <a:t>P.225 of Gennard and Judge.  “Edward </a:t>
            </a:r>
            <a:r>
              <a:rPr lang="en-GB" dirty="0" err="1"/>
              <a:t>Soylewski</a:t>
            </a:r>
            <a:r>
              <a:rPr lang="en-GB" dirty="0"/>
              <a:t> was given an 8yr prison sentence for spraying </a:t>
            </a:r>
            <a:r>
              <a:rPr lang="en-GB" dirty="0" err="1"/>
              <a:t>cillit</a:t>
            </a:r>
            <a:r>
              <a:rPr lang="en-GB" dirty="0"/>
              <a:t> bang into company computers over a 3 year period causing system failures and £32,000 in damage.</a:t>
            </a:r>
          </a:p>
          <a:p>
            <a:endParaRPr lang="en-GB" dirty="0"/>
          </a:p>
          <a:p>
            <a:r>
              <a:rPr lang="en-GB" dirty="0"/>
              <a:t>P232. – Gennard and Judge – Disciplinary and Grievances are more likely in large organisations (so we can assume that in small businesses matters are either dealt with informally, or there is more reluctance to take action – which would make sense wouldn’t it, it can feel less personal in a large organisation).</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3525643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communication breakdown is threaded through most conflict situations in the work place.   Hence why early discussions can prove very successful at diffusing conflicts.</a:t>
            </a:r>
          </a:p>
          <a:p>
            <a:endParaRPr lang="en-GB" dirty="0"/>
          </a:p>
          <a:p>
            <a:r>
              <a:rPr lang="en-GB" dirty="0"/>
              <a:t>See the Amazon documentary about poor working conditions on Moodle.</a:t>
            </a:r>
          </a:p>
          <a:p>
            <a:endParaRPr lang="en-GB" dirty="0"/>
          </a:p>
          <a:p>
            <a:endParaRPr lang="en-GB" dirty="0"/>
          </a:p>
          <a:p>
            <a:r>
              <a:rPr lang="en-GB" dirty="0"/>
              <a:t>Conflict has to be MANAGED. </a:t>
            </a:r>
          </a:p>
          <a:p>
            <a:endParaRPr lang="en-GB" dirty="0"/>
          </a:p>
          <a:p>
            <a:r>
              <a:rPr lang="en-GB" dirty="0"/>
              <a:t>Google example of an internal conflict which led to higher trust and respect.</a:t>
            </a:r>
          </a:p>
          <a:p>
            <a:r>
              <a:rPr lang="en-GB" sz="1200" kern="1200" dirty="0">
                <a:solidFill>
                  <a:schemeClr val="tx1"/>
                </a:solidFill>
                <a:effectLst/>
                <a:latin typeface="+mn-lt"/>
                <a:ea typeface="+mn-ea"/>
                <a:cs typeface="+mn-cs"/>
              </a:rPr>
              <a:t>“Free Tibet Goji Berry Choc Pie” caused great offence to some, resulted in a heated email where an employee threatened to quit, and a 1,300 strong email chain. Chef was initially sent home on a 3-day suspension, ongoing discussions about potential punishment &amp; freedoms of speech.  The chef’s suspension was revoked.  The debate was never resolved, eventually limped to a close.  – Laszlo’s take – these ‘brawls’ are part of free speech. A culture of transparency and voice – not every problem will get resolved.   Human Beings are thorny, complicated, messy things.  But those unquantifiable qualities are also what makes the magic happen. At minimum there is a chasm between the ideals we aspire to, and the grungy day-to-day we all live. (P.330-334).</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Works Rules for Screwing Up:</a:t>
            </a:r>
          </a:p>
          <a:p>
            <a:pPr lvl="0"/>
            <a:r>
              <a:rPr lang="en-GB" sz="1200" kern="1200" dirty="0">
                <a:solidFill>
                  <a:schemeClr val="tx1"/>
                </a:solidFill>
                <a:effectLst/>
                <a:latin typeface="+mn-lt"/>
                <a:ea typeface="+mn-ea"/>
                <a:cs typeface="+mn-cs"/>
              </a:rPr>
              <a:t>Admit your mistake, be transparent.</a:t>
            </a:r>
          </a:p>
          <a:p>
            <a:pPr lvl="0"/>
            <a:r>
              <a:rPr lang="en-GB" sz="1200" kern="1200" dirty="0">
                <a:solidFill>
                  <a:schemeClr val="tx1"/>
                </a:solidFill>
                <a:effectLst/>
                <a:latin typeface="+mn-lt"/>
                <a:ea typeface="+mn-ea"/>
                <a:cs typeface="+mn-cs"/>
              </a:rPr>
              <a:t>Take counsel from all directions.</a:t>
            </a:r>
          </a:p>
          <a:p>
            <a:pPr lvl="0"/>
            <a:r>
              <a:rPr lang="en-GB" sz="1200" kern="1200" dirty="0">
                <a:solidFill>
                  <a:schemeClr val="tx1"/>
                </a:solidFill>
                <a:effectLst/>
                <a:latin typeface="+mn-lt"/>
                <a:ea typeface="+mn-ea"/>
                <a:cs typeface="+mn-cs"/>
              </a:rPr>
              <a:t>Fix what ever broke.</a:t>
            </a:r>
          </a:p>
          <a:p>
            <a:pPr lvl="0"/>
            <a:r>
              <a:rPr lang="en-GB" sz="1200" kern="1200" dirty="0">
                <a:solidFill>
                  <a:schemeClr val="tx1"/>
                </a:solidFill>
                <a:effectLst/>
                <a:latin typeface="+mn-lt"/>
                <a:ea typeface="+mn-ea"/>
                <a:cs typeface="+mn-cs"/>
              </a:rPr>
              <a:t>Find the moral in the mistake and teach it. (P.334)</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3810909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Business Poll, of the 22 per cent who said they had experienced conflict, more than half (55 per cent) said they had issues with disagreements among staff, a third (32 per cent) reported issues around attempts to manage poor performance, one-fifth (20 per cent) issues around discrimination and ten per cent issues around managing absence and attendance. This supports findings from the previous qualitative research.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a:t>
            </a:r>
            <a:r>
              <a:rPr lang="en-GB" sz="1200" kern="1200" dirty="0" err="1">
                <a:solidFill>
                  <a:schemeClr val="tx1"/>
                </a:solidFill>
                <a:effectLst/>
                <a:latin typeface="+mn-lt"/>
                <a:ea typeface="+mn-ea"/>
                <a:cs typeface="+mn-cs"/>
              </a:rPr>
              <a:t>Latreille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(2015) found </a:t>
            </a:r>
            <a:r>
              <a:rPr lang="en-GB" sz="1200" b="1" kern="1200" dirty="0">
                <a:solidFill>
                  <a:schemeClr val="tx1"/>
                </a:solidFill>
                <a:effectLst/>
                <a:latin typeface="+mn-lt"/>
                <a:ea typeface="+mn-ea"/>
                <a:cs typeface="+mn-cs"/>
              </a:rPr>
              <a:t>the former two were the most common causes of conflict in an NHS Trust</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within larger organisations, attempts to manage the performance of individual employees were the main causes of workplace conflict, especially in the public sector, where an increased focus on cost, efficiency and regulatory compliance had seen employers adopt more rigorous approaches to performance management. For many HR practitioners in that study, addressing absence and underperformance was long overdue. However, TU reps interviewed were concerned that strict application of targets and rigid interpretations of sickness absence could crossover into bullying and harassment. Managers and HR practitioners accepted that poor performance management practices could have a negative impact on employee well-being and in certain situations lead to bullying behaviours, particularly where performance issues had not been managed at an early point. The Business Poll found that 12 per cent of organisations that had experienced conflict had issues with accusations of unfair treatment against managers. The Business Poll also found that a small percentage of those who had experienced conflict in the previous 12 months had issues with use or misuse of social media (3 per cent), and </a:t>
            </a:r>
            <a:r>
              <a:rPr lang="en-GB" sz="1200" kern="1200" dirty="0" err="1">
                <a:solidFill>
                  <a:schemeClr val="tx1"/>
                </a:solidFill>
                <a:effectLst/>
                <a:latin typeface="+mn-lt"/>
                <a:ea typeface="+mn-ea"/>
                <a:cs typeface="+mn-cs"/>
              </a:rPr>
              <a:t>Saundry</a:t>
            </a:r>
            <a:r>
              <a:rPr lang="en-GB" sz="1200" kern="1200" dirty="0">
                <a:solidFill>
                  <a:schemeClr val="tx1"/>
                </a:solidFill>
                <a:effectLst/>
                <a:latin typeface="+mn-lt"/>
                <a:ea typeface="+mn-ea"/>
                <a:cs typeface="+mn-cs"/>
              </a:rPr>
              <a:t> et al (2016) found that participants in their study held the view that social media was playing an increasingly important role in conflict escalation and although businesses encouraged the use of social media by staff for professional purposes, it was felt that it could undermine the ability of organisations to control and manage conflict reflecting the role of social media in blurring the lines between social and work life. </a:t>
            </a:r>
          </a:p>
          <a:p>
            <a:endParaRPr lang="en-GB" dirty="0"/>
          </a:p>
        </p:txBody>
      </p:sp>
      <p:sp>
        <p:nvSpPr>
          <p:cNvPr id="4" name="Slide Number Placeholder 3"/>
          <p:cNvSpPr>
            <a:spLocks noGrp="1"/>
          </p:cNvSpPr>
          <p:nvPr>
            <p:ph type="sldNum" sz="quarter" idx="10"/>
          </p:nvPr>
        </p:nvSpPr>
        <p:spPr/>
        <p:txBody>
          <a:bodyPr/>
          <a:lstStyle/>
          <a:p>
            <a:fld id="{EEF6D8B3-436E-4229-BCB1-5B22A96EA562}" type="slidenum">
              <a:rPr lang="en-GB" smtClean="0"/>
              <a:t>9</a:t>
            </a:fld>
            <a:endParaRPr lang="en-GB"/>
          </a:p>
        </p:txBody>
      </p:sp>
    </p:spTree>
    <p:extLst>
      <p:ext uri="{BB962C8B-B14F-4D97-AF65-F5344CB8AC3E}">
        <p14:creationId xmlns:p14="http://schemas.microsoft.com/office/powerpoint/2010/main" val="7448412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1720391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28920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2499711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0EBAF3F3-0E46-4D22-8684-D28B9F9F589C}" type="slidenum">
              <a:rPr lang="en-GB" altLang="en-US" smtClean="0"/>
              <a:pPr eaLnBrk="1" hangingPunct="1">
                <a:spcBef>
                  <a:spcPct val="0"/>
                </a:spcBef>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30811368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C4326513-5933-48B9-9BD2-98D7E0C99CBE}" type="slidenum">
              <a:rPr lang="en-GB" altLang="en-US" smtClean="0"/>
              <a:pPr eaLnBrk="1" hangingPunct="1">
                <a:spcBef>
                  <a:spcPct val="0"/>
                </a:spcBef>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7E690FC5-FBC4-40AE-9096-3727632ACC4B}" type="slidenum">
              <a:rPr lang="en-GB" altLang="en-US" smtClean="0"/>
              <a:pPr eaLnBrk="1" hangingPunct="1">
                <a:spcBef>
                  <a:spcPct val="0"/>
                </a:spcBef>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96F466D8-5E19-4AC9-A569-2D75DE87F647}" type="slidenum">
              <a:rPr lang="en-GB" altLang="en-US" smtClean="0"/>
              <a:pPr eaLnBrk="1" hangingPunct="1">
                <a:spcBef>
                  <a:spcPct val="0"/>
                </a:spcBef>
              </a:pPr>
              <a:t>17</a:t>
            </a:fld>
            <a:endParaRPr lang="en-GB" altLang="en-US"/>
          </a:p>
        </p:txBody>
      </p:sp>
      <p:sp>
        <p:nvSpPr>
          <p:cNvPr id="1945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ltLang="en-US" dirty="0"/>
              <a:t>See the CIPD report on Moodle “Conflict Management: A guide for people managers”.</a:t>
            </a:r>
          </a:p>
          <a:p>
            <a:pPr>
              <a:spcBef>
                <a:spcPct val="0"/>
              </a:spcBef>
            </a:pPr>
            <a:endParaRPr lang="en-US" altLang="en-US" dirty="0"/>
          </a:p>
        </p:txBody>
      </p:sp>
      <p:sp>
        <p:nvSpPr>
          <p:cNvPr id="19461" name="Slide Number Placeholder 3"/>
          <p:cNvSpPr txBox="1">
            <a:spLocks noGrp="1"/>
          </p:cNvSpPr>
          <p:nvPr/>
        </p:nvSpPr>
        <p:spPr bwMode="auto">
          <a:xfrm>
            <a:off x="3858293" y="9443709"/>
            <a:ext cx="2950460" cy="497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01" tIns="46301" rIns="92601" bIns="46301" anchor="b"/>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004E80CD-47AD-4DB2-9562-0B7A82ABD449}" type="slidenum">
              <a:rPr lang="en-GB" altLang="en-US"/>
              <a:pPr algn="r" eaLnBrk="1" hangingPunct="1">
                <a:spcBef>
                  <a:spcPct val="0"/>
                </a:spcBef>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defRPr>
            </a:lvl1pPr>
            <a:lvl2pPr marL="752385" indent="-289379" eaLnBrk="0" hangingPunct="0">
              <a:spcBef>
                <a:spcPct val="30000"/>
              </a:spcBef>
              <a:defRPr sz="1200">
                <a:solidFill>
                  <a:schemeClr val="tx1"/>
                </a:solidFill>
                <a:latin typeface="Calibri" pitchFamily="34" charset="0"/>
              </a:defRPr>
            </a:lvl2pPr>
            <a:lvl3pPr marL="1157516" indent="-231503" eaLnBrk="0" hangingPunct="0">
              <a:spcBef>
                <a:spcPct val="30000"/>
              </a:spcBef>
              <a:defRPr sz="1200">
                <a:solidFill>
                  <a:schemeClr val="tx1"/>
                </a:solidFill>
                <a:latin typeface="Calibri" pitchFamily="34" charset="0"/>
              </a:defRPr>
            </a:lvl3pPr>
            <a:lvl4pPr marL="1620523" indent="-231503" eaLnBrk="0" hangingPunct="0">
              <a:spcBef>
                <a:spcPct val="30000"/>
              </a:spcBef>
              <a:defRPr sz="1200">
                <a:solidFill>
                  <a:schemeClr val="tx1"/>
                </a:solidFill>
                <a:latin typeface="Calibri" pitchFamily="34" charset="0"/>
              </a:defRPr>
            </a:lvl4pPr>
            <a:lvl5pPr marL="2083529" indent="-231503" eaLnBrk="0" hangingPunct="0">
              <a:spcBef>
                <a:spcPct val="30000"/>
              </a:spcBef>
              <a:defRPr sz="1200">
                <a:solidFill>
                  <a:schemeClr val="tx1"/>
                </a:solidFill>
                <a:latin typeface="Calibri" pitchFamily="34" charset="0"/>
              </a:defRPr>
            </a:lvl5pPr>
            <a:lvl6pPr marL="2546535" indent="-231503" eaLnBrk="0" fontAlgn="base" hangingPunct="0">
              <a:spcBef>
                <a:spcPct val="30000"/>
              </a:spcBef>
              <a:spcAft>
                <a:spcPct val="0"/>
              </a:spcAft>
              <a:defRPr sz="1200">
                <a:solidFill>
                  <a:schemeClr val="tx1"/>
                </a:solidFill>
                <a:latin typeface="Calibri" pitchFamily="34" charset="0"/>
              </a:defRPr>
            </a:lvl6pPr>
            <a:lvl7pPr marL="3009542" indent="-231503" eaLnBrk="0" fontAlgn="base" hangingPunct="0">
              <a:spcBef>
                <a:spcPct val="30000"/>
              </a:spcBef>
              <a:spcAft>
                <a:spcPct val="0"/>
              </a:spcAft>
              <a:defRPr sz="1200">
                <a:solidFill>
                  <a:schemeClr val="tx1"/>
                </a:solidFill>
                <a:latin typeface="Calibri" pitchFamily="34" charset="0"/>
              </a:defRPr>
            </a:lvl7pPr>
            <a:lvl8pPr marL="3472548" indent="-231503" eaLnBrk="0" fontAlgn="base" hangingPunct="0">
              <a:spcBef>
                <a:spcPct val="30000"/>
              </a:spcBef>
              <a:spcAft>
                <a:spcPct val="0"/>
              </a:spcAft>
              <a:defRPr sz="1200">
                <a:solidFill>
                  <a:schemeClr val="tx1"/>
                </a:solidFill>
                <a:latin typeface="Calibri" pitchFamily="34" charset="0"/>
              </a:defRPr>
            </a:lvl8pPr>
            <a:lvl9pPr marL="3935555" indent="-231503"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8B309B45-F106-480D-AD85-CA6E31791896}" type="slidenum">
              <a:rPr lang="en-GB" altLang="en-US" smtClean="0"/>
              <a:pPr eaLnBrk="1" hangingPunct="1">
                <a:spcBef>
                  <a:spcPct val="0"/>
                </a:spcBef>
              </a:pPr>
              <a:t>18</a:t>
            </a:fld>
            <a:endParaRPr lang="en-GB" altLang="en-US"/>
          </a:p>
        </p:txBody>
      </p:sp>
      <p:sp>
        <p:nvSpPr>
          <p:cNvPr id="2048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b="1" i="0" dirty="0">
                <a:solidFill>
                  <a:srgbClr val="FFFFFF"/>
                </a:solidFill>
                <a:effectLst/>
                <a:latin typeface="Open Sans"/>
              </a:rPr>
              <a:t>Workplace conflict and mediation: the role of HR</a:t>
            </a:r>
          </a:p>
          <a:p>
            <a:pPr algn="ctr"/>
            <a:r>
              <a:rPr lang="en-GB" b="1" i="0" dirty="0">
                <a:solidFill>
                  <a:srgbClr val="FFFFFF"/>
                </a:solidFill>
                <a:effectLst/>
                <a:latin typeface="Open Sans"/>
              </a:rPr>
              <a:t>Informing HR decision-making about workplace mediation</a:t>
            </a:r>
          </a:p>
          <a:p>
            <a:pPr algn="ctr"/>
            <a:r>
              <a:rPr lang="en-GB" b="1" i="0" dirty="0">
                <a:solidFill>
                  <a:srgbClr val="58595B"/>
                </a:solidFill>
                <a:effectLst/>
                <a:latin typeface="Open Sans"/>
              </a:rPr>
              <a:t>In a Nutshell: Issue 98  </a:t>
            </a:r>
            <a:br>
              <a:rPr lang="en-GB" b="1" i="0" dirty="0">
                <a:solidFill>
                  <a:srgbClr val="58595B"/>
                </a:solidFill>
                <a:effectLst/>
                <a:latin typeface="Open Sans"/>
              </a:rPr>
            </a:br>
            <a:endParaRPr lang="en-GB" b="1" i="0" dirty="0">
              <a:solidFill>
                <a:srgbClr val="58595B"/>
              </a:solidFill>
              <a:effectLst/>
              <a:latin typeface="Open Sans"/>
            </a:endParaRPr>
          </a:p>
          <a:p>
            <a:pPr algn="l"/>
            <a:r>
              <a:rPr lang="en-GB" b="1" i="0" dirty="0">
                <a:solidFill>
                  <a:srgbClr val="58595B"/>
                </a:solidFill>
                <a:effectLst/>
                <a:latin typeface="Open Sans"/>
              </a:rPr>
              <a:t>Mediation is well established as an important HR tool when it comes to preventing and resolving workplace conflict. But how is it used within organisations? And who makes and implements plans to face up to conflict situations within the workplace?</a:t>
            </a:r>
          </a:p>
          <a:p>
            <a:pPr algn="l"/>
            <a:r>
              <a:rPr lang="en-GB" b="1" i="0" dirty="0">
                <a:solidFill>
                  <a:srgbClr val="58595B"/>
                </a:solidFill>
                <a:effectLst/>
                <a:latin typeface="Open Sans"/>
              </a:rPr>
              <a:t>Welcome to the 21st century: informing HR decision-making about workplace mediation.  Treasa Kenny, Maynooth University. Applied Research Conference Paper.</a:t>
            </a:r>
          </a:p>
          <a:p>
            <a:pPr algn="l"/>
            <a:br>
              <a:rPr lang="en-GB" b="1" i="0" dirty="0">
                <a:solidFill>
                  <a:srgbClr val="58595B"/>
                </a:solidFill>
                <a:effectLst/>
                <a:latin typeface="Open Sans"/>
              </a:rPr>
            </a:br>
            <a:endParaRPr lang="en-GB" b="1" i="0" dirty="0">
              <a:solidFill>
                <a:srgbClr val="58595B"/>
              </a:solidFill>
              <a:effectLst/>
              <a:latin typeface="Open Sans"/>
            </a:endParaRPr>
          </a:p>
          <a:p>
            <a:pPr algn="l"/>
            <a:r>
              <a:rPr lang="en-GB" b="1" i="0" dirty="0">
                <a:solidFill>
                  <a:srgbClr val="58595B"/>
                </a:solidFill>
                <a:effectLst/>
                <a:latin typeface="Open Sans"/>
              </a:rPr>
              <a:t>Article review</a:t>
            </a:r>
          </a:p>
          <a:p>
            <a:pPr algn="l"/>
            <a:r>
              <a:rPr lang="en-GB" b="1" i="0" dirty="0">
                <a:solidFill>
                  <a:srgbClr val="58595B"/>
                </a:solidFill>
                <a:effectLst/>
                <a:latin typeface="Open Sans"/>
              </a:rPr>
              <a:t>Mediation, the main form of alternative dispute resolution, is well established as an important HR tool. It provides an opportunity of resolving conflict in a way that is far less confrontational than standard grievance and discipline procedures, making it more likely that employment relationships can continue and costly tribunals or other legal measures can be avoided. Any employer is likely to find facing up to conflict uncomfortable, yet having plans in place that include mediation can reap dividends.</a:t>
            </a:r>
          </a:p>
          <a:p>
            <a:pPr algn="l"/>
            <a:r>
              <a:rPr lang="en-GB" b="1" i="0" dirty="0">
                <a:solidFill>
                  <a:srgbClr val="58595B"/>
                </a:solidFill>
                <a:effectLst/>
                <a:latin typeface="Open Sans"/>
              </a:rPr>
              <a:t>But who makes these plans and how are they applied? This article, based on a paper presented at the CIPD’s 2020 Applied Research Conference, describes a joint process in which mediators support the leading role of HR professionals.</a:t>
            </a:r>
          </a:p>
          <a:p>
            <a:pPr algn="l"/>
            <a:r>
              <a:rPr lang="en-GB" b="1" i="0" dirty="0">
                <a:solidFill>
                  <a:srgbClr val="58595B"/>
                </a:solidFill>
                <a:effectLst/>
                <a:latin typeface="Open Sans"/>
              </a:rPr>
              <a:t>The article draws on a mixed methods study in the Republic of Ireland, including a survey of 144 workplace mediators, case studies and focus groups.</a:t>
            </a:r>
          </a:p>
          <a:p>
            <a:pPr algn="l"/>
            <a:r>
              <a:rPr lang="en-GB" b="1" i="0" dirty="0">
                <a:solidFill>
                  <a:srgbClr val="58595B"/>
                </a:solidFill>
                <a:effectLst/>
                <a:latin typeface="Open Sans"/>
              </a:rPr>
              <a:t>The author found that mediation is typically brought in either ‘as an improvised response to an urgent need to address conflict’, or as part of an incremental, proactive approach to developing more useful HR policies and practices. The latter seems to have become more likely as employer awareness of mediation has risen. Mediators can be key influencers in this process and/or support HR managers already championing mediation by providing them with information to make their case.</a:t>
            </a:r>
          </a:p>
          <a:p>
            <a:pPr algn="l"/>
            <a:r>
              <a:rPr lang="en-GB" b="1" i="0" dirty="0">
                <a:solidFill>
                  <a:srgbClr val="58595B"/>
                </a:solidFill>
                <a:effectLst/>
                <a:latin typeface="Open Sans"/>
              </a:rPr>
              <a:t>Decisions also need to be made about internal communications on mediation. People often hear about it only through word of mouth when they go looking for advice, but HR policies, briefings and intranets, training and shop stewards are also used as channels. Again, the agency of HR professionals is central here, but a mediator’s knowledge and experience can also inform this process.</a:t>
            </a:r>
          </a:p>
          <a:p>
            <a:pPr algn="l"/>
            <a:r>
              <a:rPr lang="en-GB" b="1" i="0" dirty="0">
                <a:solidFill>
                  <a:srgbClr val="58595B"/>
                </a:solidFill>
                <a:effectLst/>
                <a:latin typeface="Open Sans"/>
              </a:rPr>
              <a:t>HR managers also play a role in selecting mediators to use. The study notes a range of contexts in which conflict occurs, for example between:</a:t>
            </a:r>
          </a:p>
          <a:p>
            <a:pPr algn="l">
              <a:buFont typeface="Arial" panose="020B0604020202020204" pitchFamily="34" charset="0"/>
              <a:buChar char="•"/>
            </a:pPr>
            <a:r>
              <a:rPr lang="en-GB" b="1" i="0" dirty="0">
                <a:solidFill>
                  <a:srgbClr val="58595B"/>
                </a:solidFill>
                <a:effectLst/>
                <a:latin typeface="Open Sans"/>
              </a:rPr>
              <a:t>colleagues themselves</a:t>
            </a:r>
          </a:p>
          <a:p>
            <a:pPr algn="l">
              <a:buFont typeface="Arial" panose="020B0604020202020204" pitchFamily="34" charset="0"/>
              <a:buChar char="•"/>
            </a:pPr>
            <a:r>
              <a:rPr lang="en-GB" b="1" i="0" dirty="0">
                <a:solidFill>
                  <a:srgbClr val="58595B"/>
                </a:solidFill>
                <a:effectLst/>
                <a:latin typeface="Open Sans"/>
              </a:rPr>
              <a:t>managers and reports</a:t>
            </a:r>
          </a:p>
          <a:p>
            <a:pPr algn="l">
              <a:buFont typeface="Arial" panose="020B0604020202020204" pitchFamily="34" charset="0"/>
              <a:buChar char="•"/>
            </a:pPr>
            <a:r>
              <a:rPr lang="en-GB" b="1" i="0" dirty="0">
                <a:solidFill>
                  <a:srgbClr val="58595B"/>
                </a:solidFill>
                <a:effectLst/>
                <a:latin typeface="Open Sans"/>
              </a:rPr>
              <a:t>employer and employees</a:t>
            </a:r>
          </a:p>
          <a:p>
            <a:pPr algn="l">
              <a:buFont typeface="Arial" panose="020B0604020202020204" pitchFamily="34" charset="0"/>
              <a:buChar char="•"/>
            </a:pPr>
            <a:r>
              <a:rPr lang="en-GB" b="1" i="0" dirty="0">
                <a:solidFill>
                  <a:srgbClr val="58595B"/>
                </a:solidFill>
                <a:effectLst/>
                <a:latin typeface="Open Sans"/>
              </a:rPr>
              <a:t>employers and trade unions.</a:t>
            </a:r>
          </a:p>
          <a:p>
            <a:pPr algn="l"/>
            <a:r>
              <a:rPr lang="en-GB" b="1" i="0" dirty="0">
                <a:solidFill>
                  <a:srgbClr val="58595B"/>
                </a:solidFill>
                <a:effectLst/>
                <a:latin typeface="Open Sans"/>
              </a:rPr>
              <a:t>Different contexts can require different approaches, and as the number and choice of mediators has grown in Ireland, HR managers may look at how well a mediator’s experience matches the conflict that has arisen.</a:t>
            </a:r>
          </a:p>
          <a:p>
            <a:pPr algn="l"/>
            <a:r>
              <a:rPr lang="en-GB" b="1" i="0" dirty="0">
                <a:solidFill>
                  <a:srgbClr val="58595B"/>
                </a:solidFill>
                <a:effectLst/>
                <a:latin typeface="Open Sans"/>
              </a:rPr>
              <a:t>Finally, although the study found little evidence of evaluation of the mediation process, either side of mediation meetings with the parties in conflict, mediators additionally engaged with the employer. Often this includes a review of any agreement reached and feedback to the employer.</a:t>
            </a:r>
          </a:p>
          <a:p>
            <a:pPr algn="l"/>
            <a:r>
              <a:rPr lang="en-GB" b="1" i="0" dirty="0">
                <a:solidFill>
                  <a:srgbClr val="58595B"/>
                </a:solidFill>
                <a:effectLst/>
                <a:latin typeface="Open Sans"/>
              </a:rPr>
              <a:t>The author describes the process as mediators informing HR decisions but ‘the analysis of conflict is initially done by HR practitioners’. </a:t>
            </a:r>
            <a:r>
              <a:rPr lang="en-GB" b="1" i="0" u="sng" dirty="0">
                <a:solidFill>
                  <a:srgbClr val="68297F"/>
                </a:solidFill>
                <a:effectLst/>
                <a:latin typeface="Open Sans"/>
                <a:hlinkClick r:id="rId3" tooltip="Applied Research Conference 2017 paper: HR structures and the management of conflict"/>
              </a:rPr>
              <a:t>Other research</a:t>
            </a:r>
            <a:r>
              <a:rPr lang="en-GB" b="1" i="0" dirty="0">
                <a:solidFill>
                  <a:srgbClr val="58595B"/>
                </a:solidFill>
                <a:effectLst/>
                <a:latin typeface="Open Sans"/>
              </a:rPr>
              <a:t> has found that, although hugely important as an HR service, HR professionals often don’t see conflict resolution as a strategic issue. This article confirms that, even when they have external mediators to hand, people professionals play a central role.</a:t>
            </a:r>
          </a:p>
          <a:p>
            <a:pPr algn="l"/>
            <a:r>
              <a:rPr lang="en-GB" b="1" i="0" dirty="0">
                <a:solidFill>
                  <a:srgbClr val="58595B"/>
                </a:solidFill>
                <a:effectLst/>
                <a:latin typeface="Open Sans"/>
              </a:rPr>
              <a:t>The CIPD has also produced a guide for people managers on </a:t>
            </a:r>
            <a:r>
              <a:rPr lang="en-GB" b="1" i="0" u="sng" dirty="0">
                <a:solidFill>
                  <a:srgbClr val="68297F"/>
                </a:solidFill>
                <a:effectLst/>
                <a:latin typeface="Open Sans"/>
                <a:hlinkClick r:id="rId4" tooltip="CIPD guide: Dealing with conflict at work: a guide for people managers"/>
              </a:rPr>
              <a:t>dealing with conflict in the workplace</a:t>
            </a:r>
            <a:r>
              <a:rPr lang="en-GB" b="1" i="0" dirty="0">
                <a:solidFill>
                  <a:srgbClr val="58595B"/>
                </a:solidFill>
                <a:effectLst/>
                <a:latin typeface="Open Sans"/>
              </a:rPr>
              <a:t>.</a:t>
            </a:r>
          </a:p>
          <a:p>
            <a:pPr algn="l"/>
            <a:r>
              <a:rPr lang="en-GB" b="1" i="0" dirty="0">
                <a:solidFill>
                  <a:srgbClr val="58595B"/>
                </a:solidFill>
                <a:effectLst/>
                <a:latin typeface="Open Sans"/>
              </a:rPr>
              <a:t>This article was presented at the CIPD Applied Research Conference 2020 and is </a:t>
            </a:r>
            <a:r>
              <a:rPr lang="en-GB" b="1" i="0" u="sng" dirty="0">
                <a:solidFill>
                  <a:srgbClr val="68297F"/>
                </a:solidFill>
                <a:effectLst/>
                <a:latin typeface="Open Sans"/>
                <a:hlinkClick r:id="rId5" tooltip="Applied Research Conference - 2020 Conference papers"/>
              </a:rPr>
              <a:t>published on the CIPD website</a:t>
            </a:r>
            <a:r>
              <a:rPr lang="en-GB" b="1" i="0" dirty="0">
                <a:solidFill>
                  <a:srgbClr val="58595B"/>
                </a:solidFill>
                <a:effectLst/>
                <a:latin typeface="Open Sans"/>
              </a:rPr>
              <a:t>. The </a:t>
            </a:r>
            <a:r>
              <a:rPr lang="en-GB" b="1" i="0" u="sng" dirty="0">
                <a:solidFill>
                  <a:srgbClr val="68297F"/>
                </a:solidFill>
                <a:effectLst/>
                <a:latin typeface="Open Sans"/>
                <a:hlinkClick r:id="rId6" tooltip="Applied Research Conference - 2021 call for papers"/>
              </a:rPr>
              <a:t>call for papers</a:t>
            </a:r>
            <a:r>
              <a:rPr lang="en-GB" b="1" i="0" dirty="0">
                <a:solidFill>
                  <a:srgbClr val="58595B"/>
                </a:solidFill>
                <a:effectLst/>
                <a:latin typeface="Open Sans"/>
              </a:rPr>
              <a:t> for ARC 2021 is open until 15 July.  </a:t>
            </a:r>
          </a:p>
          <a:p>
            <a:pPr marL="0" indent="0">
              <a:spcBef>
                <a:spcPct val="0"/>
              </a:spcBef>
              <a:buFont typeface="Arial" panose="020B0604020202020204" pitchFamily="34" charset="0"/>
              <a:buNone/>
            </a:pPr>
            <a:endParaRPr lang="en-US" altLang="en-US" dirty="0"/>
          </a:p>
        </p:txBody>
      </p:sp>
      <p:sp>
        <p:nvSpPr>
          <p:cNvPr id="20485" name="Slide Number Placeholder 3"/>
          <p:cNvSpPr txBox="1">
            <a:spLocks noGrp="1"/>
          </p:cNvSpPr>
          <p:nvPr/>
        </p:nvSpPr>
        <p:spPr bwMode="auto">
          <a:xfrm>
            <a:off x="3858293" y="9443709"/>
            <a:ext cx="2950460" cy="497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601" tIns="46301" rIns="92601" bIns="46301" anchor="b"/>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algn="r" eaLnBrk="1" hangingPunct="1">
              <a:spcBef>
                <a:spcPct val="0"/>
              </a:spcBef>
            </a:pPr>
            <a:fld id="{D17E5AF8-D647-4ADC-B351-39DFD90F7245}" type="slidenum">
              <a:rPr lang="en-GB" altLang="en-US"/>
              <a:pPr algn="r" eaLnBrk="1" hangingPunct="1">
                <a:spcBef>
                  <a:spcPct val="0"/>
                </a:spcBef>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the </a:t>
            </a:r>
            <a:r>
              <a:rPr lang="en-GB" dirty="0" err="1"/>
              <a:t>HRZone</a:t>
            </a:r>
            <a:r>
              <a:rPr lang="en-GB" dirty="0"/>
              <a:t> Article on Moodle “Good Employment Relations start with L&amp;D”.</a:t>
            </a:r>
          </a:p>
        </p:txBody>
      </p:sp>
      <p:sp>
        <p:nvSpPr>
          <p:cNvPr id="4" name="Slide Number Placeholder 3"/>
          <p:cNvSpPr>
            <a:spLocks noGrp="1"/>
          </p:cNvSpPr>
          <p:nvPr>
            <p:ph type="sldNum" sz="quarter" idx="10"/>
          </p:nvPr>
        </p:nvSpPr>
        <p:spPr/>
        <p:txBody>
          <a:bodyPr/>
          <a:lstStyle/>
          <a:p>
            <a:fld id="{EEF6D8B3-436E-4229-BCB1-5B22A96EA562}" type="slidenum">
              <a:rPr lang="en-GB" smtClean="0"/>
              <a:t>19</a:t>
            </a:fld>
            <a:endParaRPr lang="en-GB"/>
          </a:p>
        </p:txBody>
      </p:sp>
    </p:spTree>
    <p:extLst>
      <p:ext uri="{BB962C8B-B14F-4D97-AF65-F5344CB8AC3E}">
        <p14:creationId xmlns:p14="http://schemas.microsoft.com/office/powerpoint/2010/main" val="31603133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26517498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21</a:t>
            </a:fld>
            <a:endParaRPr lang="en-GB"/>
          </a:p>
        </p:txBody>
      </p:sp>
    </p:spTree>
    <p:extLst>
      <p:ext uri="{BB962C8B-B14F-4D97-AF65-F5344CB8AC3E}">
        <p14:creationId xmlns:p14="http://schemas.microsoft.com/office/powerpoint/2010/main" val="489731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22</a:t>
            </a:fld>
            <a:endParaRPr lang="en-GB"/>
          </a:p>
        </p:txBody>
      </p:sp>
    </p:spTree>
    <p:extLst>
      <p:ext uri="{BB962C8B-B14F-4D97-AF65-F5344CB8AC3E}">
        <p14:creationId xmlns:p14="http://schemas.microsoft.com/office/powerpoint/2010/main" val="28902516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CIPD Report on Moodle: Conflict Management in the Modern Workplace</a:t>
            </a:r>
          </a:p>
          <a:p>
            <a:pPr marL="171450" indent="-171450">
              <a:buFont typeface="Arial" panose="020B0604020202020204" pitchFamily="34" charset="0"/>
              <a:buChar char="•"/>
            </a:pPr>
            <a:r>
              <a:rPr lang="en-GB" dirty="0"/>
              <a:t>See the CIPD Report on Moodle: Mediation in the Workplace.</a:t>
            </a:r>
          </a:p>
        </p:txBody>
      </p:sp>
      <p:sp>
        <p:nvSpPr>
          <p:cNvPr id="4" name="Slide Number Placeholder 3"/>
          <p:cNvSpPr>
            <a:spLocks noGrp="1"/>
          </p:cNvSpPr>
          <p:nvPr>
            <p:ph type="sldNum" sz="quarter" idx="5"/>
          </p:nvPr>
        </p:nvSpPr>
        <p:spPr/>
        <p:txBody>
          <a:bodyPr/>
          <a:lstStyle/>
          <a:p>
            <a:fld id="{F4B9E6EF-8E04-43AF-B087-9D16E2B8925E}" type="slidenum">
              <a:rPr lang="en-GB" smtClean="0"/>
              <a:t>23</a:t>
            </a:fld>
            <a:endParaRPr lang="en-GB"/>
          </a:p>
        </p:txBody>
      </p:sp>
    </p:spTree>
    <p:extLst>
      <p:ext uri="{BB962C8B-B14F-4D97-AF65-F5344CB8AC3E}">
        <p14:creationId xmlns:p14="http://schemas.microsoft.com/office/powerpoint/2010/main" val="35111826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might an employee with a Unitarist perspective challenge this conflict?</a:t>
            </a:r>
          </a:p>
          <a:p>
            <a:endParaRPr lang="en-GB" dirty="0"/>
          </a:p>
          <a:p>
            <a:r>
              <a:rPr lang="en-GB" dirty="0"/>
              <a:t>= Raise a grievance (individually or collectively).</a:t>
            </a:r>
          </a:p>
        </p:txBody>
      </p:sp>
      <p:sp>
        <p:nvSpPr>
          <p:cNvPr id="4" name="Slide Number Placeholder 3"/>
          <p:cNvSpPr>
            <a:spLocks noGrp="1"/>
          </p:cNvSpPr>
          <p:nvPr>
            <p:ph type="sldNum" sz="quarter" idx="10"/>
          </p:nvPr>
        </p:nvSpPr>
        <p:spPr/>
        <p:txBody>
          <a:bodyPr/>
          <a:lstStyle/>
          <a:p>
            <a:fld id="{EEF6D8B3-436E-4229-BCB1-5B22A96EA562}" type="slidenum">
              <a:rPr lang="en-GB" smtClean="0"/>
              <a:t>24</a:t>
            </a:fld>
            <a:endParaRPr lang="en-GB"/>
          </a:p>
        </p:txBody>
      </p:sp>
    </p:spTree>
    <p:extLst>
      <p:ext uri="{BB962C8B-B14F-4D97-AF65-F5344CB8AC3E}">
        <p14:creationId xmlns:p14="http://schemas.microsoft.com/office/powerpoint/2010/main" val="32928644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might an employee with a pluralistic perspective challenge a conflict?</a:t>
            </a:r>
          </a:p>
          <a:p>
            <a:endParaRPr lang="en-GB" dirty="0"/>
          </a:p>
          <a:p>
            <a:r>
              <a:rPr lang="en-GB" dirty="0"/>
              <a:t>= Raise concerns via a Trade Union or Employee Support Network and rally support from others.</a:t>
            </a:r>
          </a:p>
        </p:txBody>
      </p:sp>
      <p:sp>
        <p:nvSpPr>
          <p:cNvPr id="4" name="Slide Number Placeholder 3"/>
          <p:cNvSpPr>
            <a:spLocks noGrp="1"/>
          </p:cNvSpPr>
          <p:nvPr>
            <p:ph type="sldNum" sz="quarter" idx="10"/>
          </p:nvPr>
        </p:nvSpPr>
        <p:spPr/>
        <p:txBody>
          <a:bodyPr/>
          <a:lstStyle/>
          <a:p>
            <a:fld id="{EEF6D8B3-436E-4229-BCB1-5B22A96EA562}" type="slidenum">
              <a:rPr lang="en-GB" smtClean="0"/>
              <a:t>25</a:t>
            </a:fld>
            <a:endParaRPr lang="en-GB"/>
          </a:p>
        </p:txBody>
      </p:sp>
    </p:spTree>
    <p:extLst>
      <p:ext uri="{BB962C8B-B14F-4D97-AF65-F5344CB8AC3E}">
        <p14:creationId xmlns:p14="http://schemas.microsoft.com/office/powerpoint/2010/main" val="30300155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26</a:t>
            </a:fld>
            <a:endParaRPr lang="en-GB"/>
          </a:p>
        </p:txBody>
      </p:sp>
    </p:spTree>
    <p:extLst>
      <p:ext uri="{BB962C8B-B14F-4D97-AF65-F5344CB8AC3E}">
        <p14:creationId xmlns:p14="http://schemas.microsoft.com/office/powerpoint/2010/main" val="2586087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Page number and author</a:t>
            </a:r>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29036047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EF2CA29-D7AC-4F23-B211-A162DE20B2D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9C5099C-642F-4A37-BDA2-89B37D6702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Positive peace in schools can be achieved through the wise and integrated use of peace-keeping (rules/procedures), peace-making (conflict resolution techniques) and peace-building (inner and outer peace). </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Abstract:</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Positive Peace in Schools offers a fresh and challenging perspective on the question of conflict, violence and peace in schools. Drawing on the most up-to-date theory and research from the field of peace and conflict studies, this book provides readers with a strong understanding of the concept of positive peace, and how the dimensions of peace-keeping, peace-making and peace-building can be robustly applied in schools. This accessible book challenges educators everywhere to reconsider the nature of direct and indirect violence in schools, and the structural and cultural factors that sustain it. It engages with global traditions of harmony and balance that are often neglected in Western notions of liberal securitised peace, in order to suggest a model for schools that integrates inner and outer peace. The book also includes practical sections that outline restorative approaches to discipline, peer mediation, circle learning, and classroom activities to promote mindfulness, inclusion and wellbeing. Taken together, these provide a philosophy and a highly effective framework for building conflict literacy and a culture of peace in schools. © 2017 Hilary </a:t>
            </a:r>
            <a:r>
              <a:rPr lang="en-GB" sz="1800" dirty="0" err="1">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Cremin</a:t>
            </a:r>
            <a:r>
              <a:rPr lang="en-GB" sz="18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and Terence Bevington. All rights reserved.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spcBef>
                <a:spcPct val="0"/>
              </a:spcBef>
            </a:pPr>
            <a:endParaRPr lang="en-GB" altLang="en-US" dirty="0"/>
          </a:p>
        </p:txBody>
      </p:sp>
      <p:sp>
        <p:nvSpPr>
          <p:cNvPr id="28676" name="Slide Number Placeholder 3">
            <a:extLst>
              <a:ext uri="{FF2B5EF4-FFF2-40B4-BE49-F238E27FC236}">
                <a16:creationId xmlns:a16="http://schemas.microsoft.com/office/drawing/2014/main" id="{7F7320B3-BECF-4F64-8E62-ED6630B1F5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585313A-28FC-4F2E-9CAF-0E5E3CCEA194}" type="slidenum">
              <a:rPr lang="en-GB" altLang="en-US" smtClean="0"/>
              <a:pPr/>
              <a:t>28</a:t>
            </a:fld>
            <a:endParaRPr lang="en-GB" altLang="en-US"/>
          </a:p>
        </p:txBody>
      </p:sp>
    </p:spTree>
    <p:extLst>
      <p:ext uri="{BB962C8B-B14F-4D97-AF65-F5344CB8AC3E}">
        <p14:creationId xmlns:p14="http://schemas.microsoft.com/office/powerpoint/2010/main" val="36443005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67B4E5C-8314-4D81-9AAF-3F6F1FA524D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223C0DD-B5B9-4F4B-B349-EC8FEA8FD8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Source: http://www.rpiassn.org/wp-content/uploads/2015/04/Hobart-RP-in-schools-Cremin-presentation-2015.pdf</a:t>
            </a:r>
          </a:p>
        </p:txBody>
      </p:sp>
      <p:sp>
        <p:nvSpPr>
          <p:cNvPr id="30724" name="Slide Number Placeholder 3">
            <a:extLst>
              <a:ext uri="{FF2B5EF4-FFF2-40B4-BE49-F238E27FC236}">
                <a16:creationId xmlns:a16="http://schemas.microsoft.com/office/drawing/2014/main" id="{B75C8910-7A04-4822-94A3-8207F01815B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3F5415E-210F-42C7-B280-0B541D19A956}" type="slidenum">
              <a:rPr lang="en-GB" altLang="en-US" smtClean="0"/>
              <a:pPr/>
              <a:t>29</a:t>
            </a:fld>
            <a:endParaRPr lang="en-GB" altLang="en-US"/>
          </a:p>
        </p:txBody>
      </p:sp>
    </p:spTree>
    <p:extLst>
      <p:ext uri="{BB962C8B-B14F-4D97-AF65-F5344CB8AC3E}">
        <p14:creationId xmlns:p14="http://schemas.microsoft.com/office/powerpoint/2010/main" val="11121005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30</a:t>
            </a:fld>
            <a:endParaRPr lang="en-GB"/>
          </a:p>
        </p:txBody>
      </p:sp>
    </p:spTree>
    <p:extLst>
      <p:ext uri="{BB962C8B-B14F-4D97-AF65-F5344CB8AC3E}">
        <p14:creationId xmlns:p14="http://schemas.microsoft.com/office/powerpoint/2010/main" val="30959141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Two-way communication, a positive psychological contract and an ethos of partnership and collaborative working will foster positive employee relations.</a:t>
            </a:r>
          </a:p>
          <a:p>
            <a:r>
              <a:rPr lang="en-GB" dirty="0"/>
              <a:t>Where resources allow, training and development strategies should be drafted with this approach in mind.</a:t>
            </a:r>
          </a:p>
        </p:txBody>
      </p:sp>
      <p:sp>
        <p:nvSpPr>
          <p:cNvPr id="4" name="Slide Number Placeholder 3"/>
          <p:cNvSpPr>
            <a:spLocks noGrp="1"/>
          </p:cNvSpPr>
          <p:nvPr>
            <p:ph type="sldNum" sz="quarter" idx="10"/>
          </p:nvPr>
        </p:nvSpPr>
        <p:spPr/>
        <p:txBody>
          <a:bodyPr/>
          <a:lstStyle/>
          <a:p>
            <a:fld id="{EEF6D8B3-436E-4229-BCB1-5B22A96EA562}" type="slidenum">
              <a:rPr lang="en-GB" smtClean="0"/>
              <a:t>31</a:t>
            </a:fld>
            <a:endParaRPr lang="en-GB"/>
          </a:p>
        </p:txBody>
      </p:sp>
    </p:spTree>
    <p:extLst>
      <p:ext uri="{BB962C8B-B14F-4D97-AF65-F5344CB8AC3E}">
        <p14:creationId xmlns:p14="http://schemas.microsoft.com/office/powerpoint/2010/main" val="40403570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32</a:t>
            </a:fld>
            <a:endParaRPr lang="en-GB"/>
          </a:p>
        </p:txBody>
      </p:sp>
    </p:spTree>
    <p:extLst>
      <p:ext uri="{BB962C8B-B14F-4D97-AF65-F5344CB8AC3E}">
        <p14:creationId xmlns:p14="http://schemas.microsoft.com/office/powerpoint/2010/main" val="16321493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33</a:t>
            </a:fld>
            <a:endParaRPr lang="en-GB"/>
          </a:p>
        </p:txBody>
      </p:sp>
    </p:spTree>
    <p:extLst>
      <p:ext uri="{BB962C8B-B14F-4D97-AF65-F5344CB8AC3E}">
        <p14:creationId xmlns:p14="http://schemas.microsoft.com/office/powerpoint/2010/main" val="27880636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10/11/2020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10/11/2020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10/11/2020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hyperlink" Target="http://www.acas.org.uk/index.aspx?articleid=4489"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8</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dirty="0">
                <a:effectLst/>
              </a:rPr>
              <a:t>Managing Employment Relations, 7e</a:t>
            </a:r>
            <a:br>
              <a:rPr lang="en-GB" sz="2400" b="1" kern="1200" dirty="0">
                <a:effectLst/>
              </a:rPr>
            </a:br>
            <a:br>
              <a:rPr lang="en-GB" sz="2400" kern="1200" dirty="0">
                <a:effectLst/>
              </a:rPr>
            </a:br>
            <a:r>
              <a:rPr lang="en-GB" sz="2400" kern="1200">
                <a:effectLst/>
              </a:rPr>
              <a:t>Chapter </a:t>
            </a:r>
            <a:r>
              <a:rPr lang="en-GB" sz="2400"/>
              <a:t>9</a:t>
            </a:r>
            <a:br>
              <a:rPr lang="en-GB" sz="2400" kern="1200" dirty="0">
                <a:effectLst/>
              </a:rPr>
            </a:br>
            <a:br>
              <a:rPr lang="en-GB" sz="2400" kern="1200" dirty="0">
                <a:effectLst/>
              </a:rPr>
            </a:br>
            <a:r>
              <a:rPr lang="en-GB" sz="2400" b="1" dirty="0"/>
              <a:t>Managing Workplace Conflict</a:t>
            </a: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2259922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p:txBody>
          <a:bodyPr/>
          <a:lstStyle/>
          <a:p>
            <a:r>
              <a:rPr lang="en-GB" dirty="0"/>
              <a:t>Defining and conceptualising conflict</a:t>
            </a:r>
          </a:p>
          <a:p>
            <a:r>
              <a:rPr lang="en-GB" dirty="0"/>
              <a:t>The nature and pattern of workplace disputes</a:t>
            </a:r>
          </a:p>
          <a:p>
            <a:r>
              <a:rPr lang="en-GB" dirty="0"/>
              <a:t>Exploring the factors that shape individual conflict in the workplace</a:t>
            </a:r>
          </a:p>
          <a:p>
            <a:r>
              <a:rPr lang="en-GB" dirty="0"/>
              <a:t>The changing legal context of conflict management</a:t>
            </a:r>
          </a:p>
          <a:p>
            <a:r>
              <a:rPr lang="en-GB" dirty="0"/>
              <a:t>The role of frontline managers, HR practitioners and employee representatives</a:t>
            </a:r>
          </a:p>
          <a:p>
            <a:r>
              <a:rPr lang="en-GB" dirty="0"/>
              <a:t>Innovation in conflict management – towards a strategic approach</a:t>
            </a:r>
          </a:p>
          <a:p>
            <a:endParaRPr lang="en-GB" dirty="0"/>
          </a:p>
        </p:txBody>
      </p:sp>
    </p:spTree>
    <p:extLst>
      <p:ext uri="{BB962C8B-B14F-4D97-AF65-F5344CB8AC3E}">
        <p14:creationId xmlns:p14="http://schemas.microsoft.com/office/powerpoint/2010/main" val="340046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r>
              <a:rPr lang="en-GB" dirty="0"/>
              <a:t>When you have completed this chapter, you should be aware of and able to:</a:t>
            </a:r>
          </a:p>
          <a:p>
            <a:pPr lvl="1"/>
            <a:r>
              <a:rPr lang="en-GB" i="1" dirty="0"/>
              <a:t>Understand and explain the definition of workplace conflict</a:t>
            </a:r>
            <a:endParaRPr lang="en-GB" dirty="0"/>
          </a:p>
          <a:p>
            <a:pPr lvl="1"/>
            <a:r>
              <a:rPr lang="en-GB" i="1" dirty="0"/>
              <a:t>Identify and critically assess the key factors that shape the nature and pattern of workplace conflict and employment disputes</a:t>
            </a:r>
            <a:endParaRPr lang="en-GB" dirty="0"/>
          </a:p>
          <a:p>
            <a:pPr lvl="1"/>
            <a:r>
              <a:rPr lang="en-GB" i="1" dirty="0"/>
              <a:t>Explain and critically evaluate the development of the legal framework underpinning employment dispute resolution</a:t>
            </a:r>
            <a:endParaRPr lang="en-GB" dirty="0"/>
          </a:p>
          <a:p>
            <a:pPr lvl="1"/>
            <a:r>
              <a:rPr lang="en-GB" i="1" dirty="0"/>
              <a:t>Critically analyse the changing role of HR practitioners, line managers and employee representatives in the management of conflict</a:t>
            </a:r>
            <a:endParaRPr lang="en-GB" dirty="0"/>
          </a:p>
          <a:p>
            <a:pPr lvl="1"/>
            <a:r>
              <a:rPr lang="en-GB" i="1" dirty="0"/>
              <a:t>Describe the key elements of integrated conflict management systems </a:t>
            </a:r>
            <a:endParaRPr lang="en-GB" dirty="0"/>
          </a:p>
          <a:p>
            <a:endParaRPr lang="en-GB" dirty="0"/>
          </a:p>
        </p:txBody>
      </p:sp>
    </p:spTree>
    <p:extLst>
      <p:ext uri="{BB962C8B-B14F-4D97-AF65-F5344CB8AC3E}">
        <p14:creationId xmlns:p14="http://schemas.microsoft.com/office/powerpoint/2010/main" val="344165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28B1F1C-6C93-4972-9C83-802640F4AF68}"/>
              </a:ext>
            </a:extLst>
          </p:cNvPr>
          <p:cNvSpPr>
            <a:spLocks noGrp="1" noChangeArrowheads="1"/>
          </p:cNvSpPr>
          <p:nvPr>
            <p:ph type="title"/>
          </p:nvPr>
        </p:nvSpPr>
        <p:spPr/>
        <p:txBody>
          <a:bodyPr/>
          <a:lstStyle/>
          <a:p>
            <a:r>
              <a:rPr lang="en-US" altLang="en-US"/>
              <a:t>Conflict</a:t>
            </a:r>
          </a:p>
        </p:txBody>
      </p:sp>
      <p:sp>
        <p:nvSpPr>
          <p:cNvPr id="23555" name="Content Placeholder 2">
            <a:extLst>
              <a:ext uri="{FF2B5EF4-FFF2-40B4-BE49-F238E27FC236}">
                <a16:creationId xmlns:a16="http://schemas.microsoft.com/office/drawing/2014/main" id="{F1D50F38-FAC7-4525-9B37-E87FC38CB513}"/>
              </a:ext>
            </a:extLst>
          </p:cNvPr>
          <p:cNvSpPr>
            <a:spLocks noGrp="1" noChangeArrowheads="1"/>
          </p:cNvSpPr>
          <p:nvPr>
            <p:ph idx="1"/>
          </p:nvPr>
        </p:nvSpPr>
        <p:spPr/>
        <p:txBody>
          <a:bodyPr/>
          <a:lstStyle/>
          <a:p>
            <a:pPr marL="0" indent="0">
              <a:buFontTx/>
              <a:buNone/>
            </a:pPr>
            <a:endParaRPr lang="en-US" altLang="en-US"/>
          </a:p>
          <a:p>
            <a:pPr marL="0" indent="0">
              <a:buFontTx/>
              <a:buNone/>
            </a:pPr>
            <a:r>
              <a:rPr lang="en-US" altLang="en-US"/>
              <a:t>What words do you think of</a:t>
            </a:r>
            <a:r>
              <a:rPr lang="mr-IN" altLang="en-US"/>
              <a:t>…</a:t>
            </a:r>
            <a:r>
              <a:rPr lang="en-GB" altLang="en-US"/>
              <a:t>?</a:t>
            </a:r>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B6C7CC0-B216-49E7-9049-570BD0084306}"/>
              </a:ext>
            </a:extLst>
          </p:cNvPr>
          <p:cNvSpPr>
            <a:spLocks noGrp="1" noChangeArrowheads="1"/>
          </p:cNvSpPr>
          <p:nvPr>
            <p:ph type="title"/>
          </p:nvPr>
        </p:nvSpPr>
        <p:spPr/>
        <p:txBody>
          <a:bodyPr/>
          <a:lstStyle/>
          <a:p>
            <a:endParaRPr lang="en-US" altLang="en-US"/>
          </a:p>
        </p:txBody>
      </p:sp>
      <p:sp>
        <p:nvSpPr>
          <p:cNvPr id="3" name="Content Placeholder 2">
            <a:extLst>
              <a:ext uri="{FF2B5EF4-FFF2-40B4-BE49-F238E27FC236}">
                <a16:creationId xmlns:a16="http://schemas.microsoft.com/office/drawing/2014/main" id="{2CD6F857-FDF6-41DA-A853-3A9DFF51974C}"/>
              </a:ext>
            </a:extLst>
          </p:cNvPr>
          <p:cNvSpPr>
            <a:spLocks noGrp="1" noChangeArrowheads="1"/>
          </p:cNvSpPr>
          <p:nvPr>
            <p:ph idx="1"/>
          </p:nvPr>
        </p:nvSpPr>
        <p:spPr/>
        <p:txBody>
          <a:bodyPr>
            <a:normAutofit/>
          </a:bodyPr>
          <a:lstStyle/>
          <a:p>
            <a:r>
              <a:rPr lang="en-US" altLang="en-US" sz="2800"/>
              <a:t>Dispute</a:t>
            </a:r>
          </a:p>
          <a:p>
            <a:r>
              <a:rPr lang="en-US" altLang="en-US" sz="2800"/>
              <a:t>Quarrel</a:t>
            </a:r>
          </a:p>
          <a:p>
            <a:r>
              <a:rPr lang="en-US" altLang="en-US" sz="2800"/>
              <a:t>Squabble</a:t>
            </a:r>
          </a:p>
          <a:p>
            <a:r>
              <a:rPr lang="en-US" altLang="en-US" sz="2800"/>
              <a:t>Disagreement</a:t>
            </a:r>
          </a:p>
          <a:p>
            <a:r>
              <a:rPr lang="en-US" altLang="en-US" sz="2800"/>
              <a:t>Dissension</a:t>
            </a:r>
          </a:p>
          <a:p>
            <a:r>
              <a:rPr lang="en-US" altLang="en-US" sz="2800"/>
              <a:t>Differ</a:t>
            </a:r>
          </a:p>
          <a:p>
            <a:r>
              <a:rPr lang="en-US" altLang="en-US" sz="2800"/>
              <a:t>Diverge</a:t>
            </a:r>
          </a:p>
          <a:p>
            <a:r>
              <a:rPr lang="en-US" altLang="en-US" sz="2800"/>
              <a:t>Collide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workplace conflict</a:t>
            </a:r>
          </a:p>
        </p:txBody>
      </p:sp>
      <p:sp>
        <p:nvSpPr>
          <p:cNvPr id="3" name="Content Placeholder 2"/>
          <p:cNvSpPr>
            <a:spLocks noGrp="1"/>
          </p:cNvSpPr>
          <p:nvPr>
            <p:ph idx="1"/>
          </p:nvPr>
        </p:nvSpPr>
        <p:spPr/>
        <p:txBody>
          <a:bodyPr/>
          <a:lstStyle/>
          <a:p>
            <a:r>
              <a:rPr lang="en-GB" dirty="0"/>
              <a:t>The ‘links between wider processes of conflict and overt disputes are rarely discussed’ (Edwards, 1995:434) </a:t>
            </a:r>
          </a:p>
          <a:p>
            <a:r>
              <a:rPr lang="en-GB" dirty="0"/>
              <a:t>Dix et al. (2009) define conflict as </a:t>
            </a:r>
            <a:r>
              <a:rPr lang="en-GB" i="1" dirty="0"/>
              <a:t>‘discontent arising from a perceived clash of interests’ </a:t>
            </a:r>
            <a:endParaRPr lang="en-GB" dirty="0"/>
          </a:p>
          <a:p>
            <a:r>
              <a:rPr lang="en-GB" dirty="0"/>
              <a:t>Conflict is not always visible and can be expressed in informal and often covert ways</a:t>
            </a:r>
            <a:r>
              <a:rPr lang="en-GB" i="1" dirty="0"/>
              <a:t> </a:t>
            </a:r>
          </a:p>
          <a:p>
            <a:r>
              <a:rPr lang="en-GB" dirty="0"/>
              <a:t>Conflict may also be expressed through more formal channels</a:t>
            </a:r>
          </a:p>
          <a:p>
            <a:r>
              <a:rPr lang="en-GB" dirty="0"/>
              <a:t>Dix et al. distinguish between conflict and ‘disputes’ which are ‘manifest expressions’ of discontent such as grievances, disciplinary action or strike action</a:t>
            </a:r>
          </a:p>
        </p:txBody>
      </p:sp>
    </p:spTree>
    <p:extLst>
      <p:ext uri="{BB962C8B-B14F-4D97-AF65-F5344CB8AC3E}">
        <p14:creationId xmlns:p14="http://schemas.microsoft.com/office/powerpoint/2010/main" val="891881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Conceptualising conflict formation</a:t>
            </a:r>
          </a:p>
        </p:txBody>
      </p:sp>
      <p:pic>
        <p:nvPicPr>
          <p:cNvPr id="4" name="Content Placeholder 3"/>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44769" y="1441938"/>
            <a:ext cx="7303477" cy="4265301"/>
          </a:xfrm>
          <a:prstGeom prst="rect">
            <a:avLst/>
          </a:prstGeom>
          <a:noFill/>
          <a:ln>
            <a:noFill/>
          </a:ln>
        </p:spPr>
      </p:pic>
    </p:spTree>
    <p:extLst>
      <p:ext uri="{BB962C8B-B14F-4D97-AF65-F5344CB8AC3E}">
        <p14:creationId xmlns:p14="http://schemas.microsoft.com/office/powerpoint/2010/main" val="1990921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descr="A screenshot of a cell phone&#10;&#10;Description generated with high confidence">
            <a:extLst>
              <a:ext uri="{FF2B5EF4-FFF2-40B4-BE49-F238E27FC236}">
                <a16:creationId xmlns:a16="http://schemas.microsoft.com/office/drawing/2014/main" id="{1F53C539-BD65-4CE7-B4E5-43CBDC7FF73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908" b="40889"/>
          <a:stretch/>
        </p:blipFill>
        <p:spPr>
          <a:xfrm>
            <a:off x="3479292" y="10"/>
            <a:ext cx="5664708" cy="5661238"/>
          </a:xfrm>
          <a:prstGeom prst="rect">
            <a:avLst/>
          </a:prstGeom>
          <a:effectLst/>
        </p:spPr>
      </p:pic>
      <p:sp>
        <p:nvSpPr>
          <p:cNvPr id="10" name="Content Placeholder 9"/>
          <p:cNvSpPr>
            <a:spLocks noGrp="1"/>
          </p:cNvSpPr>
          <p:nvPr>
            <p:ph idx="1"/>
          </p:nvPr>
        </p:nvSpPr>
        <p:spPr>
          <a:xfrm>
            <a:off x="179512" y="10"/>
            <a:ext cx="3528392" cy="5805254"/>
          </a:xfrm>
        </p:spPr>
        <p:txBody>
          <a:bodyPr>
            <a:normAutofit fontScale="92500" lnSpcReduction="10000"/>
          </a:bodyPr>
          <a:lstStyle/>
          <a:p>
            <a:pPr marL="0" indent="0">
              <a:buNone/>
            </a:pPr>
            <a:r>
              <a:rPr lang="en-US" sz="1600" dirty="0"/>
              <a:t>For full infographic – see Moodle.</a:t>
            </a:r>
          </a:p>
          <a:p>
            <a:pPr marL="0" indent="0">
              <a:buNone/>
            </a:pPr>
            <a:endParaRPr lang="en-US" sz="1600" dirty="0"/>
          </a:p>
          <a:p>
            <a:r>
              <a:rPr lang="en-US" sz="1600" dirty="0"/>
              <a:t>ACAS research.</a:t>
            </a:r>
          </a:p>
          <a:p>
            <a:r>
              <a:rPr lang="en-US" sz="1600" dirty="0"/>
              <a:t>Overall </a:t>
            </a:r>
            <a:r>
              <a:rPr lang="en-US" sz="1600" dirty="0" err="1"/>
              <a:t>organisational</a:t>
            </a:r>
            <a:r>
              <a:rPr lang="en-US" sz="1600" dirty="0"/>
              <a:t> conflict is rare.</a:t>
            </a:r>
          </a:p>
          <a:p>
            <a:r>
              <a:rPr lang="en-US" sz="1600" dirty="0"/>
              <a:t>However, 22% of businesses said they have experienced conflict in past 12 months.</a:t>
            </a:r>
          </a:p>
          <a:p>
            <a:r>
              <a:rPr lang="en-US" sz="1600" dirty="0"/>
              <a:t>Of 22%, 55% said they had issues with disagreements among staff.</a:t>
            </a:r>
          </a:p>
          <a:p>
            <a:r>
              <a:rPr lang="en-US" sz="1600" dirty="0"/>
              <a:t>81% said it has a negative impact on performance.</a:t>
            </a:r>
          </a:p>
          <a:p>
            <a:r>
              <a:rPr lang="en-US" sz="1600" dirty="0"/>
              <a:t>Managing conflict is less of a priority for small businesses.</a:t>
            </a:r>
          </a:p>
          <a:p>
            <a:r>
              <a:rPr lang="en-US" sz="1600" dirty="0"/>
              <a:t>Small and medium businesses use line managers to manage conflict (large use HR).</a:t>
            </a:r>
          </a:p>
          <a:p>
            <a:r>
              <a:rPr lang="en-US" sz="1600" dirty="0"/>
              <a:t>83% agreed line managers have the skills and are encouraged to resolve conflict informally</a:t>
            </a:r>
          </a:p>
          <a:p>
            <a:r>
              <a:rPr lang="en-US" sz="1600" dirty="0"/>
              <a:t>Small businesses more likely to use line managers but less likely to see it as a priority and give them training. </a:t>
            </a:r>
          </a:p>
          <a:p>
            <a:endParaRPr lang="en-US" sz="1600" dirty="0"/>
          </a:p>
          <a:p>
            <a:endParaRPr lang="en-US" sz="1600" dirty="0"/>
          </a:p>
          <a:p>
            <a:endParaRPr lang="en-US" sz="1600" dirty="0"/>
          </a:p>
        </p:txBody>
      </p:sp>
      <p:sp>
        <p:nvSpPr>
          <p:cNvPr id="2" name="Slide Number Placeholder 1">
            <a:extLst>
              <a:ext uri="{FF2B5EF4-FFF2-40B4-BE49-F238E27FC236}">
                <a16:creationId xmlns:a16="http://schemas.microsoft.com/office/drawing/2014/main" id="{A7FF1888-3878-4E9A-9E29-3DED484371D7}"/>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23842675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pattern of workplace disputes</a:t>
            </a:r>
          </a:p>
        </p:txBody>
      </p:sp>
      <p:sp>
        <p:nvSpPr>
          <p:cNvPr id="3" name="Content Placeholder 2"/>
          <p:cNvSpPr>
            <a:spLocks noGrp="1"/>
          </p:cNvSpPr>
          <p:nvPr>
            <p:ph idx="1"/>
          </p:nvPr>
        </p:nvSpPr>
        <p:spPr>
          <a:xfrm>
            <a:off x="628650" y="1453662"/>
            <a:ext cx="7886700" cy="4767138"/>
          </a:xfrm>
        </p:spPr>
        <p:txBody>
          <a:bodyPr/>
          <a:lstStyle/>
          <a:p>
            <a:r>
              <a:rPr lang="en-GB" dirty="0"/>
              <a:t>Significant reduction in collective expressions of conflict</a:t>
            </a:r>
          </a:p>
          <a:p>
            <a:pPr lvl="1"/>
            <a:r>
              <a:rPr lang="en-GB" dirty="0"/>
              <a:t>1965-79 - annual average of over 2,000 strikes </a:t>
            </a:r>
          </a:p>
          <a:p>
            <a:pPr lvl="1"/>
            <a:r>
              <a:rPr lang="en-GB" dirty="0"/>
              <a:t>2015-18 - average was just 83</a:t>
            </a:r>
          </a:p>
          <a:p>
            <a:r>
              <a:rPr lang="en-GB" dirty="0"/>
              <a:t>Parallel increase in individual employment disputes</a:t>
            </a:r>
          </a:p>
          <a:p>
            <a:pPr lvl="1"/>
            <a:r>
              <a:rPr lang="en-GB" dirty="0"/>
              <a:t>Rapid growth in employment tribunal applications  </a:t>
            </a:r>
          </a:p>
          <a:p>
            <a:pPr lvl="2"/>
            <a:r>
              <a:rPr lang="en-GB" dirty="0"/>
              <a:t>34,697 in 1989/90 to a high point of 236,100 two decades later </a:t>
            </a:r>
          </a:p>
          <a:p>
            <a:pPr lvl="1"/>
            <a:r>
              <a:rPr lang="en-GB" dirty="0"/>
              <a:t>Volumes distorted by multiple claims and those related to equal pay and working time</a:t>
            </a:r>
          </a:p>
          <a:p>
            <a:pPr lvl="1"/>
            <a:r>
              <a:rPr lang="en-GB" dirty="0"/>
              <a:t>Increasing number of jurisdictions – growing regulatory complexity</a:t>
            </a:r>
          </a:p>
          <a:p>
            <a:pPr marL="685800" lvl="2">
              <a:spcBef>
                <a:spcPts val="1000"/>
              </a:spcBef>
            </a:pPr>
            <a:r>
              <a:rPr lang="en-GB" dirty="0"/>
              <a:t>Erosion of trade union organisation and bargaining power</a:t>
            </a:r>
          </a:p>
        </p:txBody>
      </p:sp>
    </p:spTree>
    <p:extLst>
      <p:ext uri="{BB962C8B-B14F-4D97-AF65-F5344CB8AC3E}">
        <p14:creationId xmlns:p14="http://schemas.microsoft.com/office/powerpoint/2010/main" val="613854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contours of individual conflict</a:t>
            </a:r>
          </a:p>
        </p:txBody>
      </p:sp>
      <p:sp>
        <p:nvSpPr>
          <p:cNvPr id="3" name="Content Placeholder 2"/>
          <p:cNvSpPr>
            <a:spLocks noGrp="1"/>
          </p:cNvSpPr>
          <p:nvPr>
            <p:ph idx="1"/>
          </p:nvPr>
        </p:nvSpPr>
        <p:spPr>
          <a:xfrm>
            <a:off x="628650" y="1453662"/>
            <a:ext cx="7886700" cy="4767138"/>
          </a:xfrm>
        </p:spPr>
        <p:txBody>
          <a:bodyPr>
            <a:normAutofit fontScale="92500" lnSpcReduction="10000"/>
          </a:bodyPr>
          <a:lstStyle/>
          <a:p>
            <a:r>
              <a:rPr lang="en-GB" dirty="0"/>
              <a:t>Incidence of individual conflict positively related to workplace and organisational size </a:t>
            </a:r>
          </a:p>
          <a:p>
            <a:r>
              <a:rPr lang="en-GB" dirty="0"/>
              <a:t>Compositional variables are important in shaping the incidence of discipline and grievance</a:t>
            </a:r>
          </a:p>
          <a:p>
            <a:pPr lvl="1"/>
            <a:r>
              <a:rPr lang="en-GB" dirty="0"/>
              <a:t>Disciplinary sanctions more likely for young people, men, BAME workers and low and semi-skilled workers </a:t>
            </a:r>
          </a:p>
          <a:p>
            <a:pPr lvl="1"/>
            <a:r>
              <a:rPr lang="en-GB" dirty="0"/>
              <a:t>Low paid workers, women, BAME workers, those on non-standard contracts, lesbian, gay or bisexual workers, and those with a disability more likely to report problems at work (Lucy and Broughton, 2011) </a:t>
            </a:r>
          </a:p>
          <a:p>
            <a:r>
              <a:rPr lang="en-GB" dirty="0"/>
              <a:t>Strong trade union organisation associated with lower levels of disciplinary cases but higher incidence of grievances (Saundry and </a:t>
            </a:r>
            <a:r>
              <a:rPr lang="en-GB" dirty="0" err="1"/>
              <a:t>Antcliff</a:t>
            </a:r>
            <a:r>
              <a:rPr lang="en-GB" dirty="0"/>
              <a:t>, 2006)</a:t>
            </a:r>
          </a:p>
          <a:p>
            <a:r>
              <a:rPr lang="en-GB" dirty="0"/>
              <a:t>Antecedents of disciplinary and grievance issues are very different</a:t>
            </a:r>
          </a:p>
        </p:txBody>
      </p:sp>
    </p:spTree>
    <p:extLst>
      <p:ext uri="{BB962C8B-B14F-4D97-AF65-F5344CB8AC3E}">
        <p14:creationId xmlns:p14="http://schemas.microsoft.com/office/powerpoint/2010/main" val="1420510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Conflict management and the law</a:t>
            </a:r>
          </a:p>
        </p:txBody>
      </p:sp>
      <p:sp>
        <p:nvSpPr>
          <p:cNvPr id="3" name="Content Placeholder 2"/>
          <p:cNvSpPr>
            <a:spLocks noGrp="1"/>
          </p:cNvSpPr>
          <p:nvPr>
            <p:ph idx="1"/>
          </p:nvPr>
        </p:nvSpPr>
        <p:spPr>
          <a:xfrm>
            <a:off x="628650" y="1171254"/>
            <a:ext cx="7886700" cy="5049546"/>
          </a:xfrm>
        </p:spPr>
        <p:txBody>
          <a:bodyPr>
            <a:normAutofit fontScale="62500" lnSpcReduction="20000"/>
          </a:bodyPr>
          <a:lstStyle/>
          <a:p>
            <a:pPr>
              <a:lnSpc>
                <a:spcPct val="110000"/>
              </a:lnSpc>
              <a:spcBef>
                <a:spcPts val="0"/>
              </a:spcBef>
              <a:defRPr/>
            </a:pPr>
            <a:r>
              <a:rPr lang="en-GB" sz="3800" dirty="0"/>
              <a:t>Tradition of voluntarism – conflict managed through collective bargaining</a:t>
            </a:r>
          </a:p>
          <a:p>
            <a:pPr>
              <a:lnSpc>
                <a:spcPct val="110000"/>
              </a:lnSpc>
              <a:spcBef>
                <a:spcPts val="0"/>
              </a:spcBef>
              <a:defRPr/>
            </a:pPr>
            <a:r>
              <a:rPr lang="en-GB" sz="3800" dirty="0"/>
              <a:t>High levels of strike action triggered government intervention</a:t>
            </a:r>
          </a:p>
          <a:p>
            <a:pPr>
              <a:lnSpc>
                <a:spcPct val="110000"/>
              </a:lnSpc>
              <a:spcBef>
                <a:spcPts val="0"/>
              </a:spcBef>
              <a:defRPr/>
            </a:pPr>
            <a:r>
              <a:rPr lang="en-GB" sz="3800" dirty="0"/>
              <a:t>Initial focus on individual employment disputes</a:t>
            </a:r>
          </a:p>
          <a:p>
            <a:pPr lvl="1">
              <a:lnSpc>
                <a:spcPct val="110000"/>
              </a:lnSpc>
              <a:spcBef>
                <a:spcPts val="0"/>
              </a:spcBef>
              <a:defRPr/>
            </a:pPr>
            <a:r>
              <a:rPr lang="en-GB" sz="2600" dirty="0"/>
              <a:t>Post 1970 – increased legal regulation – procedure seen as critical in underpinning resolution</a:t>
            </a:r>
          </a:p>
          <a:p>
            <a:pPr lvl="1">
              <a:lnSpc>
                <a:spcPct val="110000"/>
              </a:lnSpc>
              <a:spcBef>
                <a:spcPts val="0"/>
              </a:spcBef>
              <a:defRPr/>
            </a:pPr>
            <a:r>
              <a:rPr lang="en-GB" sz="2600" dirty="0"/>
              <a:t>Introduction of right to claim unfair dismissal</a:t>
            </a:r>
          </a:p>
          <a:p>
            <a:pPr lvl="1">
              <a:lnSpc>
                <a:spcPct val="110000"/>
              </a:lnSpc>
              <a:spcBef>
                <a:spcPts val="0"/>
              </a:spcBef>
              <a:defRPr/>
            </a:pPr>
            <a:r>
              <a:rPr lang="en-GB" sz="2600" dirty="0"/>
              <a:t>Extension of ET system</a:t>
            </a:r>
          </a:p>
          <a:p>
            <a:pPr lvl="1">
              <a:lnSpc>
                <a:spcPct val="110000"/>
              </a:lnSpc>
              <a:spcBef>
                <a:spcPts val="0"/>
              </a:spcBef>
              <a:defRPr/>
            </a:pPr>
            <a:r>
              <a:rPr lang="en-GB" sz="2600" dirty="0"/>
              <a:t>Spread of formal grievance and disciplinary procedure</a:t>
            </a:r>
            <a:endParaRPr lang="en-GB" sz="2800" dirty="0"/>
          </a:p>
          <a:p>
            <a:pPr>
              <a:lnSpc>
                <a:spcPct val="110000"/>
              </a:lnSpc>
              <a:spcBef>
                <a:spcPts val="0"/>
              </a:spcBef>
              <a:defRPr/>
            </a:pPr>
            <a:r>
              <a:rPr lang="en-GB" sz="3800" dirty="0"/>
              <a:t>Restrictions on collective industrial action introduced between 1979 and 1996</a:t>
            </a:r>
          </a:p>
          <a:p>
            <a:pPr lvl="1">
              <a:lnSpc>
                <a:spcPct val="110000"/>
              </a:lnSpc>
              <a:spcBef>
                <a:spcPts val="0"/>
              </a:spcBef>
              <a:defRPr/>
            </a:pPr>
            <a:r>
              <a:rPr lang="en-GB" sz="2600" dirty="0"/>
              <a:t>Secondary and sympathy action made unlawful</a:t>
            </a:r>
          </a:p>
          <a:p>
            <a:pPr lvl="1">
              <a:lnSpc>
                <a:spcPct val="110000"/>
              </a:lnSpc>
              <a:spcBef>
                <a:spcPts val="0"/>
              </a:spcBef>
              <a:defRPr/>
            </a:pPr>
            <a:r>
              <a:rPr lang="en-GB" sz="2600" dirty="0"/>
              <a:t>Restrictions on industrial action picketing</a:t>
            </a:r>
          </a:p>
          <a:p>
            <a:pPr lvl="1">
              <a:lnSpc>
                <a:spcPct val="110000"/>
              </a:lnSpc>
              <a:spcBef>
                <a:spcPts val="0"/>
              </a:spcBef>
              <a:defRPr/>
            </a:pPr>
            <a:r>
              <a:rPr lang="en-GB" sz="2600" dirty="0"/>
              <a:t>Postal balloting </a:t>
            </a:r>
          </a:p>
          <a:p>
            <a:pPr>
              <a:lnSpc>
                <a:spcPct val="110000"/>
              </a:lnSpc>
              <a:spcBef>
                <a:spcPts val="0"/>
              </a:spcBef>
              <a:defRPr/>
            </a:pPr>
            <a:r>
              <a:rPr lang="en-GB" sz="3800" dirty="0"/>
              <a:t>Trade Union Act 2016</a:t>
            </a:r>
          </a:p>
          <a:p>
            <a:pPr lvl="1">
              <a:lnSpc>
                <a:spcPct val="110000"/>
              </a:lnSpc>
              <a:spcBef>
                <a:spcPts val="0"/>
              </a:spcBef>
              <a:defRPr/>
            </a:pPr>
            <a:r>
              <a:rPr lang="en-GB" sz="2600" dirty="0"/>
              <a:t>Introduction of thresholds in industrial action ballots</a:t>
            </a:r>
          </a:p>
          <a:p>
            <a:endParaRPr lang="en-GB" dirty="0"/>
          </a:p>
        </p:txBody>
      </p:sp>
    </p:spTree>
    <p:extLst>
      <p:ext uri="{BB962C8B-B14F-4D97-AF65-F5344CB8AC3E}">
        <p14:creationId xmlns:p14="http://schemas.microsoft.com/office/powerpoint/2010/main" val="1900340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781908"/>
          </a:xfrm>
        </p:spPr>
        <p:txBody>
          <a:bodyPr>
            <a:normAutofit/>
          </a:bodyPr>
          <a:lstStyle/>
          <a:p>
            <a:pPr>
              <a:spcBef>
                <a:spcPts val="0"/>
              </a:spcBef>
              <a:defRPr/>
            </a:pPr>
            <a:r>
              <a:rPr lang="en-GB" dirty="0">
                <a:solidFill>
                  <a:srgbClr val="660066"/>
                </a:solidFill>
              </a:rPr>
              <a:t>The Gibbons Review – the problem with formality…</a:t>
            </a:r>
          </a:p>
        </p:txBody>
      </p:sp>
      <p:sp>
        <p:nvSpPr>
          <p:cNvPr id="3" name="Content Placeholder 2"/>
          <p:cNvSpPr>
            <a:spLocks noGrp="1"/>
          </p:cNvSpPr>
          <p:nvPr>
            <p:ph idx="1"/>
          </p:nvPr>
        </p:nvSpPr>
        <p:spPr>
          <a:xfrm>
            <a:off x="628650" y="1606062"/>
            <a:ext cx="7886700" cy="4614738"/>
          </a:xfrm>
        </p:spPr>
        <p:txBody>
          <a:bodyPr>
            <a:normAutofit fontScale="92500" lnSpcReduction="10000"/>
          </a:bodyPr>
          <a:lstStyle/>
          <a:p>
            <a:pPr>
              <a:lnSpc>
                <a:spcPct val="110000"/>
              </a:lnSpc>
              <a:spcBef>
                <a:spcPts val="0"/>
              </a:spcBef>
              <a:defRPr/>
            </a:pPr>
            <a:r>
              <a:rPr lang="en-GB" sz="2800" dirty="0"/>
              <a:t>Gibbon’s Review into the UKs system of dispute resolution (2007)</a:t>
            </a:r>
          </a:p>
          <a:p>
            <a:pPr lvl="1">
              <a:lnSpc>
                <a:spcPct val="110000"/>
              </a:lnSpc>
              <a:spcBef>
                <a:spcPts val="0"/>
              </a:spcBef>
              <a:defRPr/>
            </a:pPr>
            <a:r>
              <a:rPr lang="en-GB" sz="2200" i="1" dirty="0"/>
              <a:t>The use of statutory procedure inhibited early resolution and ‘common-sense’ approaches </a:t>
            </a:r>
          </a:p>
          <a:p>
            <a:pPr lvl="1">
              <a:lnSpc>
                <a:spcPct val="110000"/>
              </a:lnSpc>
              <a:spcBef>
                <a:spcPts val="0"/>
              </a:spcBef>
              <a:defRPr/>
            </a:pPr>
            <a:r>
              <a:rPr lang="en-GB" sz="2200" i="1" dirty="0"/>
              <a:t>Encouraged defensive positions</a:t>
            </a:r>
          </a:p>
          <a:p>
            <a:pPr lvl="1">
              <a:lnSpc>
                <a:spcPct val="110000"/>
              </a:lnSpc>
              <a:spcBef>
                <a:spcPts val="0"/>
              </a:spcBef>
              <a:defRPr/>
            </a:pPr>
            <a:r>
              <a:rPr lang="en-GB" sz="2200" i="1" dirty="0"/>
              <a:t>Emphasis on putting things in writing was ‘counter cultural’ for SMEs</a:t>
            </a:r>
          </a:p>
          <a:p>
            <a:pPr>
              <a:lnSpc>
                <a:spcPct val="110000"/>
              </a:lnSpc>
              <a:spcBef>
                <a:spcPts val="0"/>
              </a:spcBef>
              <a:defRPr/>
            </a:pPr>
            <a:r>
              <a:rPr lang="en-GB" sz="2800" dirty="0"/>
              <a:t>Gibbons recommended</a:t>
            </a:r>
            <a:endParaRPr lang="en-GB" sz="2800" i="1" dirty="0"/>
          </a:p>
          <a:p>
            <a:pPr lvl="1">
              <a:lnSpc>
                <a:spcPct val="110000"/>
              </a:lnSpc>
              <a:spcBef>
                <a:spcPts val="0"/>
              </a:spcBef>
              <a:defRPr/>
            </a:pPr>
            <a:r>
              <a:rPr lang="en-GB" sz="2200" i="1" dirty="0"/>
              <a:t>Overall approach based on providing employers greater flexibility</a:t>
            </a:r>
          </a:p>
          <a:p>
            <a:pPr lvl="1">
              <a:lnSpc>
                <a:spcPct val="110000"/>
              </a:lnSpc>
              <a:spcBef>
                <a:spcPts val="0"/>
              </a:spcBef>
              <a:defRPr/>
            </a:pPr>
            <a:r>
              <a:rPr lang="en-GB" sz="2200" i="1" dirty="0"/>
              <a:t>Revised </a:t>
            </a:r>
            <a:r>
              <a:rPr lang="en-GB" sz="2200" i="1" dirty="0" err="1"/>
              <a:t>Acas</a:t>
            </a:r>
            <a:r>
              <a:rPr lang="en-GB" sz="2200" i="1" dirty="0"/>
              <a:t> Code of Practice – shorter, principles based</a:t>
            </a:r>
          </a:p>
          <a:p>
            <a:pPr lvl="1">
              <a:lnSpc>
                <a:spcPct val="110000"/>
              </a:lnSpc>
              <a:spcBef>
                <a:spcPts val="0"/>
              </a:spcBef>
              <a:defRPr/>
            </a:pPr>
            <a:r>
              <a:rPr lang="en-GB" sz="2200" i="1" dirty="0"/>
              <a:t>Abolition of statutory D and G procedures</a:t>
            </a:r>
          </a:p>
          <a:p>
            <a:pPr lvl="1">
              <a:lnSpc>
                <a:spcPct val="110000"/>
              </a:lnSpc>
              <a:spcBef>
                <a:spcPts val="0"/>
              </a:spcBef>
              <a:defRPr/>
            </a:pPr>
            <a:r>
              <a:rPr lang="en-GB" sz="2200" i="1" dirty="0"/>
              <a:t>Promotion of workplace mediation</a:t>
            </a:r>
          </a:p>
        </p:txBody>
      </p:sp>
    </p:spTree>
    <p:extLst>
      <p:ext uri="{BB962C8B-B14F-4D97-AF65-F5344CB8AC3E}">
        <p14:creationId xmlns:p14="http://schemas.microsoft.com/office/powerpoint/2010/main" val="4038833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Neo-voluntarism and de-regulation</a:t>
            </a:r>
          </a:p>
        </p:txBody>
      </p:sp>
      <p:sp>
        <p:nvSpPr>
          <p:cNvPr id="3" name="Content Placeholder 2"/>
          <p:cNvSpPr>
            <a:spLocks noGrp="1"/>
          </p:cNvSpPr>
          <p:nvPr>
            <p:ph idx="1"/>
          </p:nvPr>
        </p:nvSpPr>
        <p:spPr/>
        <p:txBody>
          <a:bodyPr/>
          <a:lstStyle/>
          <a:p>
            <a:r>
              <a:rPr lang="en-US" dirty="0"/>
              <a:t>Post-Gibbons reforms were not enough for employers </a:t>
            </a:r>
            <a:endParaRPr lang="en-GB" dirty="0"/>
          </a:p>
          <a:p>
            <a:pPr lvl="1"/>
            <a:r>
              <a:rPr lang="en-US" dirty="0"/>
              <a:t>Argued that the employment tribunal system encouraged speculative claims from employees</a:t>
            </a:r>
          </a:p>
          <a:p>
            <a:pPr lvl="1"/>
            <a:r>
              <a:rPr lang="en-US" dirty="0"/>
              <a:t>Imposed significant cost burden</a:t>
            </a:r>
          </a:p>
          <a:p>
            <a:pPr lvl="1"/>
            <a:r>
              <a:rPr lang="en-US" dirty="0"/>
              <a:t>Fear of litigation discouraged early resolution</a:t>
            </a:r>
          </a:p>
          <a:p>
            <a:r>
              <a:rPr lang="en-US" dirty="0"/>
              <a:t>Little evidence that system weight in employees’ favour (Ewing and Hendy, 2012) </a:t>
            </a:r>
            <a:endParaRPr lang="en-GB" dirty="0"/>
          </a:p>
          <a:p>
            <a:r>
              <a:rPr lang="en-GB" dirty="0"/>
              <a:t>Comprehensive reforms to reduce threat and likelihood of litigation</a:t>
            </a:r>
            <a:r>
              <a:rPr lang="en-US" dirty="0"/>
              <a:t> </a:t>
            </a:r>
          </a:p>
          <a:p>
            <a:pPr lvl="1"/>
            <a:r>
              <a:rPr lang="en-US" dirty="0"/>
              <a:t>Introduction of employment tribunal fees (now abolished)</a:t>
            </a:r>
          </a:p>
          <a:p>
            <a:pPr lvl="1"/>
            <a:r>
              <a:rPr lang="en-US" dirty="0"/>
              <a:t>New measures regarding settlement agreements</a:t>
            </a:r>
          </a:p>
          <a:p>
            <a:pPr marL="0" indent="0">
              <a:buNone/>
            </a:pPr>
            <a:endParaRPr lang="en-GB" dirty="0"/>
          </a:p>
        </p:txBody>
      </p:sp>
    </p:spTree>
    <p:extLst>
      <p:ext uri="{BB962C8B-B14F-4D97-AF65-F5344CB8AC3E}">
        <p14:creationId xmlns:p14="http://schemas.microsoft.com/office/powerpoint/2010/main" val="3909064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746737"/>
          </a:xfrm>
        </p:spPr>
        <p:txBody>
          <a:bodyPr>
            <a:normAutofit/>
          </a:bodyPr>
          <a:lstStyle/>
          <a:p>
            <a:pPr>
              <a:spcBef>
                <a:spcPts val="0"/>
              </a:spcBef>
              <a:defRPr/>
            </a:pPr>
            <a:r>
              <a:rPr lang="en-GB" dirty="0">
                <a:solidFill>
                  <a:srgbClr val="660066"/>
                </a:solidFill>
              </a:rPr>
              <a:t>Employee Voice – Representation and Resolution</a:t>
            </a:r>
          </a:p>
        </p:txBody>
      </p:sp>
      <p:sp>
        <p:nvSpPr>
          <p:cNvPr id="3" name="Content Placeholder 2"/>
          <p:cNvSpPr>
            <a:spLocks noGrp="1"/>
          </p:cNvSpPr>
          <p:nvPr>
            <p:ph idx="1"/>
          </p:nvPr>
        </p:nvSpPr>
        <p:spPr>
          <a:xfrm>
            <a:off x="628650" y="1688122"/>
            <a:ext cx="7886700" cy="4532677"/>
          </a:xfrm>
        </p:spPr>
        <p:txBody>
          <a:bodyPr>
            <a:normAutofit fontScale="92500" lnSpcReduction="20000"/>
          </a:bodyPr>
          <a:lstStyle/>
          <a:p>
            <a:pPr>
              <a:lnSpc>
                <a:spcPct val="120000"/>
              </a:lnSpc>
              <a:spcBef>
                <a:spcPts val="0"/>
              </a:spcBef>
              <a:defRPr/>
            </a:pPr>
            <a:r>
              <a:rPr lang="en-GB" sz="2800" dirty="0"/>
              <a:t>Employee representation central to informal processes of resolution</a:t>
            </a:r>
            <a:r>
              <a:rPr lang="en-GB" altLang="en-US" sz="2800" dirty="0"/>
              <a:t> (</a:t>
            </a:r>
            <a:r>
              <a:rPr lang="en-GB" altLang="en-US" sz="2800" dirty="0" err="1"/>
              <a:t>Saundry</a:t>
            </a:r>
            <a:r>
              <a:rPr lang="en-GB" altLang="en-US" sz="2800" dirty="0"/>
              <a:t> et al., 2011)</a:t>
            </a:r>
            <a:endParaRPr lang="en-GB" sz="2800" dirty="0"/>
          </a:p>
          <a:p>
            <a:pPr>
              <a:lnSpc>
                <a:spcPct val="120000"/>
              </a:lnSpc>
              <a:spcBef>
                <a:spcPts val="0"/>
              </a:spcBef>
              <a:defRPr/>
            </a:pPr>
            <a:r>
              <a:rPr lang="en-GB" sz="2800" dirty="0"/>
              <a:t>High trust relations central to effective resolution </a:t>
            </a:r>
          </a:p>
          <a:p>
            <a:pPr>
              <a:lnSpc>
                <a:spcPct val="120000"/>
              </a:lnSpc>
              <a:spcBef>
                <a:spcPts val="0"/>
              </a:spcBef>
              <a:defRPr/>
            </a:pPr>
            <a:r>
              <a:rPr lang="en-GB" sz="2800" dirty="0"/>
              <a:t>Trade unions seen by management as a source of procedural and legal expertise</a:t>
            </a:r>
          </a:p>
          <a:p>
            <a:pPr>
              <a:lnSpc>
                <a:spcPct val="120000"/>
              </a:lnSpc>
              <a:spcBef>
                <a:spcPts val="0"/>
              </a:spcBef>
              <a:defRPr/>
            </a:pPr>
            <a:r>
              <a:rPr lang="en-GB" sz="2800" dirty="0"/>
              <a:t>Third party can ‘unfreeze’ subjective and adversarial positions</a:t>
            </a:r>
          </a:p>
          <a:p>
            <a:pPr>
              <a:lnSpc>
                <a:spcPct val="120000"/>
              </a:lnSpc>
              <a:spcBef>
                <a:spcPts val="0"/>
              </a:spcBef>
              <a:defRPr/>
            </a:pPr>
            <a:r>
              <a:rPr lang="en-GB" sz="2800" dirty="0"/>
              <a:t>Absence of employee voice</a:t>
            </a:r>
          </a:p>
          <a:p>
            <a:pPr lvl="1">
              <a:lnSpc>
                <a:spcPct val="120000"/>
              </a:lnSpc>
              <a:spcBef>
                <a:spcPts val="0"/>
              </a:spcBef>
              <a:defRPr/>
            </a:pPr>
            <a:r>
              <a:rPr lang="en-GB" sz="2200" i="1" dirty="0"/>
              <a:t>Resolution reduced to managerial authority</a:t>
            </a:r>
          </a:p>
          <a:p>
            <a:pPr lvl="1">
              <a:lnSpc>
                <a:spcPct val="120000"/>
              </a:lnSpc>
              <a:spcBef>
                <a:spcPts val="0"/>
              </a:spcBef>
              <a:defRPr/>
            </a:pPr>
            <a:r>
              <a:rPr lang="en-GB" sz="2200" i="1" dirty="0"/>
              <a:t>Lack of perspective – defensive approaches</a:t>
            </a:r>
          </a:p>
          <a:p>
            <a:pPr lvl="1">
              <a:lnSpc>
                <a:spcPct val="120000"/>
              </a:lnSpc>
              <a:spcBef>
                <a:spcPts val="0"/>
              </a:spcBef>
              <a:defRPr/>
            </a:pPr>
            <a:r>
              <a:rPr lang="en-GB" sz="2200" i="1" dirty="0"/>
              <a:t>No channel of communication</a:t>
            </a:r>
          </a:p>
          <a:p>
            <a:pPr>
              <a:lnSpc>
                <a:spcPct val="120000"/>
              </a:lnSpc>
              <a:spcBef>
                <a:spcPts val="0"/>
              </a:spcBef>
              <a:buFont typeface="Arial" charset="0"/>
              <a:buNone/>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93764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735014"/>
          </a:xfrm>
        </p:spPr>
        <p:txBody>
          <a:bodyPr>
            <a:normAutofit/>
          </a:bodyPr>
          <a:lstStyle/>
          <a:p>
            <a:pPr>
              <a:spcBef>
                <a:spcPts val="0"/>
              </a:spcBef>
              <a:defRPr/>
            </a:pPr>
            <a:r>
              <a:rPr lang="en-GB" dirty="0">
                <a:solidFill>
                  <a:srgbClr val="660066"/>
                </a:solidFill>
              </a:rPr>
              <a:t>From representation to resolution gap – a crisis of confidence</a:t>
            </a:r>
          </a:p>
        </p:txBody>
      </p:sp>
      <p:sp>
        <p:nvSpPr>
          <p:cNvPr id="3" name="Content Placeholder 2"/>
          <p:cNvSpPr>
            <a:spLocks noGrp="1"/>
          </p:cNvSpPr>
          <p:nvPr>
            <p:ph idx="1"/>
          </p:nvPr>
        </p:nvSpPr>
        <p:spPr>
          <a:xfrm>
            <a:off x="628650" y="1594338"/>
            <a:ext cx="7886700" cy="4626462"/>
          </a:xfrm>
        </p:spPr>
        <p:txBody>
          <a:bodyPr>
            <a:normAutofit fontScale="92500" lnSpcReduction="20000"/>
          </a:bodyPr>
          <a:lstStyle/>
          <a:p>
            <a:pPr>
              <a:lnSpc>
                <a:spcPct val="120000"/>
              </a:lnSpc>
              <a:spcBef>
                <a:spcPts val="0"/>
              </a:spcBef>
              <a:defRPr/>
            </a:pPr>
            <a:r>
              <a:rPr lang="en-GB" sz="2800" dirty="0"/>
              <a:t>Declining union density and presence in GB workplaces</a:t>
            </a:r>
          </a:p>
          <a:p>
            <a:pPr>
              <a:lnSpc>
                <a:spcPct val="120000"/>
              </a:lnSpc>
              <a:spcBef>
                <a:spcPts val="0"/>
              </a:spcBef>
              <a:defRPr/>
            </a:pPr>
            <a:r>
              <a:rPr lang="en-GB" sz="2800" dirty="0"/>
              <a:t>Representative structures under increasing pressure</a:t>
            </a:r>
          </a:p>
          <a:p>
            <a:pPr lvl="1">
              <a:lnSpc>
                <a:spcPct val="120000"/>
              </a:lnSpc>
              <a:spcBef>
                <a:spcPts val="0"/>
              </a:spcBef>
              <a:defRPr/>
            </a:pPr>
            <a:r>
              <a:rPr lang="en-GB" sz="2200" i="1" dirty="0"/>
              <a:t>Workplaces with any ER structures fell from 45% (2004) to 35%(2011)</a:t>
            </a:r>
          </a:p>
          <a:p>
            <a:pPr lvl="1">
              <a:lnSpc>
                <a:spcPct val="120000"/>
              </a:lnSpc>
              <a:spcBef>
                <a:spcPts val="0"/>
              </a:spcBef>
              <a:defRPr/>
            </a:pPr>
            <a:r>
              <a:rPr lang="en-GB" sz="2200" i="1" dirty="0"/>
              <a:t>Proportion with on site representatives fell from 15 to 14%</a:t>
            </a:r>
          </a:p>
          <a:p>
            <a:pPr>
              <a:lnSpc>
                <a:spcPct val="120000"/>
              </a:lnSpc>
              <a:spcBef>
                <a:spcPts val="0"/>
              </a:spcBef>
              <a:defRPr/>
            </a:pPr>
            <a:r>
              <a:rPr lang="en-GB" sz="2800" dirty="0"/>
              <a:t>Restrictions on facility time curtail ability of union representatives to develop informal channels of resolution with management</a:t>
            </a:r>
          </a:p>
          <a:p>
            <a:pPr>
              <a:lnSpc>
                <a:spcPct val="120000"/>
              </a:lnSpc>
              <a:spcBef>
                <a:spcPts val="0"/>
              </a:spcBef>
              <a:defRPr/>
            </a:pPr>
            <a:r>
              <a:rPr lang="en-GB" sz="2800" dirty="0"/>
              <a:t>Non-union representatives play little role in conflict resolution</a:t>
            </a:r>
          </a:p>
          <a:p>
            <a:pPr>
              <a:lnSpc>
                <a:spcPct val="120000"/>
              </a:lnSpc>
              <a:spcBef>
                <a:spcPts val="0"/>
              </a:spcBef>
              <a:defRPr/>
            </a:pPr>
            <a:endParaRPr lang="en-GB" dirty="0"/>
          </a:p>
          <a:p>
            <a:pPr>
              <a:lnSpc>
                <a:spcPct val="120000"/>
              </a:lnSpc>
              <a:spcBef>
                <a:spcPts val="0"/>
              </a:spcBef>
              <a:defRPr/>
            </a:pPr>
            <a:endParaRPr lang="en-GB" dirty="0"/>
          </a:p>
          <a:p>
            <a:pPr>
              <a:lnSpc>
                <a:spcPct val="120000"/>
              </a:lnSpc>
              <a:spcBef>
                <a:spcPts val="0"/>
              </a:spcBef>
              <a:defRPr/>
            </a:pPr>
            <a:endParaRPr lang="en-GB" dirty="0"/>
          </a:p>
        </p:txBody>
      </p:sp>
    </p:spTree>
    <p:extLst>
      <p:ext uri="{BB962C8B-B14F-4D97-AF65-F5344CB8AC3E}">
        <p14:creationId xmlns:p14="http://schemas.microsoft.com/office/powerpoint/2010/main" val="284666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628650" y="0"/>
            <a:ext cx="7886700" cy="1629507"/>
          </a:xfrm>
        </p:spPr>
        <p:txBody>
          <a:bodyPr/>
          <a:lstStyle/>
          <a:p>
            <a:r>
              <a:rPr lang="en-GB" altLang="en-US" dirty="0">
                <a:solidFill>
                  <a:srgbClr val="660066"/>
                </a:solidFill>
              </a:rPr>
              <a:t>Managers wanted – the problem of conflict</a:t>
            </a:r>
          </a:p>
        </p:txBody>
      </p:sp>
      <p:sp>
        <p:nvSpPr>
          <p:cNvPr id="3" name="Content Placeholder 2"/>
          <p:cNvSpPr>
            <a:spLocks noGrp="1"/>
          </p:cNvSpPr>
          <p:nvPr>
            <p:ph idx="4294967295"/>
          </p:nvPr>
        </p:nvSpPr>
        <p:spPr>
          <a:xfrm>
            <a:off x="628650" y="1606062"/>
            <a:ext cx="7886700" cy="4614738"/>
          </a:xfrm>
        </p:spPr>
        <p:txBody>
          <a:bodyPr>
            <a:normAutofit/>
          </a:bodyPr>
          <a:lstStyle/>
          <a:p>
            <a:pPr>
              <a:lnSpc>
                <a:spcPct val="100000"/>
              </a:lnSpc>
              <a:spcBef>
                <a:spcPts val="0"/>
              </a:spcBef>
              <a:defRPr/>
            </a:pPr>
            <a:r>
              <a:rPr lang="en-GB" dirty="0"/>
              <a:t>Line managers have increasing responsibility for handling conflict</a:t>
            </a:r>
          </a:p>
          <a:p>
            <a:pPr lvl="1">
              <a:lnSpc>
                <a:spcPct val="100000"/>
              </a:lnSpc>
              <a:spcBef>
                <a:spcPts val="0"/>
              </a:spcBef>
              <a:defRPr/>
            </a:pPr>
            <a:r>
              <a:rPr lang="en-GB" i="1" dirty="0"/>
              <a:t>Confidence and skills deficit </a:t>
            </a:r>
            <a:r>
              <a:rPr lang="en-GB" dirty="0"/>
              <a:t>(</a:t>
            </a:r>
            <a:r>
              <a:rPr lang="en-GB" dirty="0" err="1"/>
              <a:t>Saundry</a:t>
            </a:r>
            <a:r>
              <a:rPr lang="en-GB" dirty="0"/>
              <a:t> and </a:t>
            </a:r>
            <a:r>
              <a:rPr lang="en-GB" dirty="0" err="1"/>
              <a:t>Wibberley</a:t>
            </a:r>
            <a:r>
              <a:rPr lang="en-GB" dirty="0"/>
              <a:t>, 2014; Teague and Roche, 2012)</a:t>
            </a:r>
            <a:endParaRPr lang="en-GB" i="1" dirty="0"/>
          </a:p>
          <a:p>
            <a:pPr lvl="1">
              <a:lnSpc>
                <a:spcPct val="100000"/>
              </a:lnSpc>
              <a:spcBef>
                <a:spcPts val="0"/>
              </a:spcBef>
              <a:defRPr/>
            </a:pPr>
            <a:r>
              <a:rPr lang="en-GB" i="1" dirty="0"/>
              <a:t>Fear of failure, criticism and litigation </a:t>
            </a:r>
          </a:p>
          <a:p>
            <a:pPr lvl="1">
              <a:lnSpc>
                <a:spcPct val="100000"/>
              </a:lnSpc>
              <a:spcBef>
                <a:spcPts val="0"/>
              </a:spcBef>
              <a:defRPr/>
            </a:pPr>
            <a:r>
              <a:rPr lang="en-GB" i="1" dirty="0"/>
              <a:t>Risk aversion, avoidance and/or inflexibility</a:t>
            </a:r>
            <a:endParaRPr lang="en-GB" dirty="0"/>
          </a:p>
          <a:p>
            <a:pPr>
              <a:lnSpc>
                <a:spcPct val="100000"/>
              </a:lnSpc>
              <a:spcBef>
                <a:spcPts val="0"/>
              </a:spcBef>
              <a:defRPr/>
            </a:pPr>
            <a:r>
              <a:rPr lang="en-GB" dirty="0"/>
              <a:t>Low priority compared with operational imperatives</a:t>
            </a:r>
          </a:p>
          <a:p>
            <a:pPr lvl="1">
              <a:lnSpc>
                <a:spcPct val="100000"/>
              </a:lnSpc>
              <a:spcBef>
                <a:spcPts val="0"/>
              </a:spcBef>
              <a:defRPr/>
            </a:pPr>
            <a:r>
              <a:rPr lang="en-GB" i="1" dirty="0"/>
              <a:t>Conflict management is not visible</a:t>
            </a:r>
          </a:p>
          <a:p>
            <a:pPr lvl="1">
              <a:lnSpc>
                <a:spcPct val="100000"/>
              </a:lnSpc>
              <a:spcBef>
                <a:spcPts val="0"/>
              </a:spcBef>
              <a:defRPr/>
            </a:pPr>
            <a:r>
              <a:rPr lang="en-GB" i="1" dirty="0"/>
              <a:t>Promotion and development rarely linked to people management competences</a:t>
            </a:r>
          </a:p>
          <a:p>
            <a:pPr>
              <a:lnSpc>
                <a:spcPct val="100000"/>
              </a:lnSpc>
              <a:spcBef>
                <a:spcPts val="0"/>
              </a:spcBef>
              <a:defRPr/>
            </a:pPr>
            <a:r>
              <a:rPr lang="en-GB" dirty="0"/>
              <a:t>Conflict generally not seen as a strategic issue (Saundry et al., 2019)</a:t>
            </a:r>
            <a:endParaRPr lang="en-GB" i="1" dirty="0"/>
          </a:p>
          <a:p>
            <a:pPr>
              <a:spcBef>
                <a:spcPts val="0"/>
              </a:spcBef>
              <a:defRPr/>
            </a:pPr>
            <a:endParaRPr lang="en-GB" sz="2400" dirty="0"/>
          </a:p>
          <a:p>
            <a:pPr marL="0" indent="0">
              <a:spcBef>
                <a:spcPts val="0"/>
              </a:spcBef>
              <a:buFont typeface="Arial" charset="0"/>
              <a:buNone/>
              <a:defRPr/>
            </a:pPr>
            <a:endParaRPr lang="en-GB" sz="2800" dirty="0"/>
          </a:p>
        </p:txBody>
      </p:sp>
    </p:spTree>
    <p:extLst>
      <p:ext uri="{BB962C8B-B14F-4D97-AF65-F5344CB8AC3E}">
        <p14:creationId xmlns:p14="http://schemas.microsoft.com/office/powerpoint/2010/main" val="193914937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idx="4294967295"/>
          </p:nvPr>
        </p:nvSpPr>
        <p:spPr>
          <a:xfrm>
            <a:off x="628650" y="0"/>
            <a:ext cx="7886700" cy="1629507"/>
          </a:xfrm>
        </p:spPr>
        <p:txBody>
          <a:bodyPr/>
          <a:lstStyle/>
          <a:p>
            <a:r>
              <a:rPr lang="en-GB" altLang="en-US" dirty="0">
                <a:solidFill>
                  <a:srgbClr val="660066"/>
                </a:solidFill>
              </a:rPr>
              <a:t>The role of HR – strategic or just remote?</a:t>
            </a:r>
          </a:p>
        </p:txBody>
      </p:sp>
      <p:sp>
        <p:nvSpPr>
          <p:cNvPr id="3" name="Content Placeholder 2"/>
          <p:cNvSpPr>
            <a:spLocks noGrp="1"/>
          </p:cNvSpPr>
          <p:nvPr>
            <p:ph idx="4294967295"/>
          </p:nvPr>
        </p:nvSpPr>
        <p:spPr>
          <a:xfrm>
            <a:off x="628650" y="1629508"/>
            <a:ext cx="7886700" cy="4591292"/>
          </a:xfrm>
        </p:spPr>
        <p:txBody>
          <a:bodyPr>
            <a:normAutofit/>
          </a:bodyPr>
          <a:lstStyle/>
          <a:p>
            <a:pPr>
              <a:lnSpc>
                <a:spcPct val="100000"/>
              </a:lnSpc>
              <a:spcBef>
                <a:spcPts val="0"/>
              </a:spcBef>
              <a:defRPr/>
            </a:pPr>
            <a:r>
              <a:rPr lang="en-GB" dirty="0"/>
              <a:t>Relationship between HR and line manager crucial</a:t>
            </a:r>
          </a:p>
          <a:p>
            <a:pPr lvl="1">
              <a:lnSpc>
                <a:spcPct val="100000"/>
              </a:lnSpc>
              <a:spcBef>
                <a:spcPts val="0"/>
              </a:spcBef>
              <a:defRPr/>
            </a:pPr>
            <a:r>
              <a:rPr lang="en-GB" sz="2000" i="1" dirty="0"/>
              <a:t>Familiarity breeds trust and confidence</a:t>
            </a:r>
          </a:p>
          <a:p>
            <a:pPr lvl="1">
              <a:lnSpc>
                <a:spcPct val="100000"/>
              </a:lnSpc>
              <a:spcBef>
                <a:spcPts val="0"/>
              </a:spcBef>
              <a:defRPr/>
            </a:pPr>
            <a:r>
              <a:rPr lang="en-GB" sz="2000" i="1" dirty="0"/>
              <a:t>Coaching role played by HR</a:t>
            </a:r>
            <a:endParaRPr lang="en-GB" sz="2000" dirty="0"/>
          </a:p>
          <a:p>
            <a:pPr>
              <a:lnSpc>
                <a:spcPct val="100000"/>
              </a:lnSpc>
              <a:spcBef>
                <a:spcPts val="0"/>
              </a:spcBef>
              <a:defRPr/>
            </a:pPr>
            <a:r>
              <a:rPr lang="en-GB" dirty="0"/>
              <a:t>Different aspects of HR role – expert advisor; coach; regulator</a:t>
            </a:r>
          </a:p>
          <a:p>
            <a:pPr>
              <a:lnSpc>
                <a:spcPct val="100000"/>
              </a:lnSpc>
              <a:spcBef>
                <a:spcPts val="0"/>
              </a:spcBef>
              <a:defRPr/>
            </a:pPr>
            <a:r>
              <a:rPr lang="en-GB" dirty="0"/>
              <a:t>In large organisations high trust relationships between HR and TU reps underpin informal resolution</a:t>
            </a:r>
          </a:p>
          <a:p>
            <a:pPr>
              <a:lnSpc>
                <a:spcPct val="100000"/>
              </a:lnSpc>
              <a:spcBef>
                <a:spcPts val="0"/>
              </a:spcBef>
              <a:defRPr/>
            </a:pPr>
            <a:r>
              <a:rPr lang="en-GB" dirty="0"/>
              <a:t>Conflict management seen as a ‘day-to-day’ and transactional issue (Saundry et al., 2019)</a:t>
            </a:r>
          </a:p>
          <a:p>
            <a:pPr>
              <a:lnSpc>
                <a:spcPct val="100000"/>
              </a:lnSpc>
              <a:spcBef>
                <a:spcPts val="0"/>
              </a:spcBef>
              <a:defRPr/>
            </a:pPr>
            <a:r>
              <a:rPr lang="en-GB" dirty="0"/>
              <a:t>Centralisation and outsourcing of HR increases ‘distance’ between HR, managers and TU reps</a:t>
            </a:r>
          </a:p>
          <a:p>
            <a:pPr marL="457200" lvl="1" indent="0">
              <a:lnSpc>
                <a:spcPct val="100000"/>
              </a:lnSpc>
              <a:spcBef>
                <a:spcPts val="0"/>
              </a:spcBef>
              <a:buFont typeface="Arial" charset="0"/>
              <a:buNone/>
              <a:defRPr/>
            </a:pPr>
            <a:endParaRPr lang="en-GB" i="1" dirty="0"/>
          </a:p>
          <a:p>
            <a:pPr>
              <a:spcBef>
                <a:spcPts val="0"/>
              </a:spcBef>
              <a:defRPr/>
            </a:pPr>
            <a:endParaRPr lang="en-GB" sz="2400" dirty="0"/>
          </a:p>
          <a:p>
            <a:pPr marL="0" indent="0">
              <a:spcBef>
                <a:spcPts val="0"/>
              </a:spcBef>
              <a:buFont typeface="Arial" charset="0"/>
              <a:buNone/>
              <a:defRPr/>
            </a:pPr>
            <a:endParaRPr lang="en-GB" sz="2800" dirty="0"/>
          </a:p>
        </p:txBody>
      </p:sp>
    </p:spTree>
    <p:extLst>
      <p:ext uri="{BB962C8B-B14F-4D97-AF65-F5344CB8AC3E}">
        <p14:creationId xmlns:p14="http://schemas.microsoft.com/office/powerpoint/2010/main" val="129298425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0C50-0B2F-491C-A1E1-9FC612528857}"/>
              </a:ext>
            </a:extLst>
          </p:cNvPr>
          <p:cNvSpPr>
            <a:spLocks noGrp="1"/>
          </p:cNvSpPr>
          <p:nvPr>
            <p:ph type="title"/>
          </p:nvPr>
        </p:nvSpPr>
        <p:spPr>
          <a:xfrm>
            <a:off x="179512" y="274638"/>
            <a:ext cx="8784976" cy="778098"/>
          </a:xfrm>
        </p:spPr>
        <p:txBody>
          <a:bodyPr>
            <a:normAutofit fontScale="90000"/>
          </a:bodyPr>
          <a:lstStyle/>
          <a:p>
            <a:r>
              <a:rPr lang="en-GB" dirty="0"/>
              <a:t>What can be done to minimise Conflict? (ACAS)</a:t>
            </a:r>
          </a:p>
        </p:txBody>
      </p:sp>
      <p:sp>
        <p:nvSpPr>
          <p:cNvPr id="3" name="Content Placeholder 2">
            <a:extLst>
              <a:ext uri="{FF2B5EF4-FFF2-40B4-BE49-F238E27FC236}">
                <a16:creationId xmlns:a16="http://schemas.microsoft.com/office/drawing/2014/main" id="{B10B932A-A41B-4885-AF02-4292D8CF8D34}"/>
              </a:ext>
            </a:extLst>
          </p:cNvPr>
          <p:cNvSpPr>
            <a:spLocks noGrp="1"/>
          </p:cNvSpPr>
          <p:nvPr>
            <p:ph idx="1"/>
          </p:nvPr>
        </p:nvSpPr>
        <p:spPr>
          <a:xfrm>
            <a:off x="457200" y="1340768"/>
            <a:ext cx="8229600" cy="4392488"/>
          </a:xfrm>
        </p:spPr>
        <p:txBody>
          <a:bodyPr>
            <a:normAutofit fontScale="85000" lnSpcReduction="10000"/>
          </a:bodyPr>
          <a:lstStyle/>
          <a:p>
            <a:pPr marL="0" indent="0">
              <a:buNone/>
            </a:pPr>
            <a:r>
              <a:rPr lang="en-GB" b="1" dirty="0"/>
              <a:t>Simple steps for employers</a:t>
            </a:r>
          </a:p>
          <a:p>
            <a:r>
              <a:rPr lang="en-GB" dirty="0"/>
              <a:t>Train managers to handle difficult conversations with employees (</a:t>
            </a:r>
            <a:r>
              <a:rPr lang="en-GB" dirty="0" err="1"/>
              <a:t>Acas</a:t>
            </a:r>
            <a:r>
              <a:rPr lang="en-GB" dirty="0"/>
              <a:t> can provide advice and training).</a:t>
            </a:r>
          </a:p>
          <a:p>
            <a:r>
              <a:rPr lang="en-GB" dirty="0"/>
              <a:t>Encourage open expression of opinions and recognise the importance of feelings.</a:t>
            </a:r>
          </a:p>
          <a:p>
            <a:r>
              <a:rPr lang="en-GB" dirty="0"/>
              <a:t>Listen to what people have to say.</a:t>
            </a:r>
          </a:p>
          <a:p>
            <a:r>
              <a:rPr lang="en-GB" dirty="0"/>
              <a:t>Focus on interests not positions and personalities.</a:t>
            </a:r>
          </a:p>
          <a:p>
            <a:r>
              <a:rPr lang="en-GB" dirty="0"/>
              <a:t>Have clear discipline, grievance and dispute procedures for dealing with conflict</a:t>
            </a:r>
          </a:p>
          <a:p>
            <a:r>
              <a:rPr lang="en-GB" dirty="0"/>
              <a:t>Contact </a:t>
            </a:r>
            <a:r>
              <a:rPr lang="en-GB" dirty="0" err="1"/>
              <a:t>Acas</a:t>
            </a:r>
            <a:r>
              <a:rPr lang="en-GB" dirty="0"/>
              <a:t> Helpline (0300 123 1100) or </a:t>
            </a:r>
            <a:r>
              <a:rPr lang="en-GB" dirty="0">
                <a:hlinkClick r:id="rId3"/>
              </a:rPr>
              <a:t>Helpline Online</a:t>
            </a:r>
            <a:r>
              <a:rPr lang="en-GB" dirty="0"/>
              <a:t> for advice.</a:t>
            </a:r>
          </a:p>
          <a:p>
            <a:r>
              <a:rPr lang="en-GB" dirty="0"/>
              <a:t>Include involving </a:t>
            </a:r>
            <a:r>
              <a:rPr lang="en-GB" dirty="0" err="1"/>
              <a:t>Acas</a:t>
            </a:r>
            <a:r>
              <a:rPr lang="en-GB" dirty="0"/>
              <a:t> support into your contracts of employment and/or individual disciplinary and grievance procedures.</a:t>
            </a:r>
          </a:p>
          <a:p>
            <a:endParaRPr lang="en-GB" dirty="0"/>
          </a:p>
        </p:txBody>
      </p:sp>
      <p:sp>
        <p:nvSpPr>
          <p:cNvPr id="4" name="Slide Number Placeholder 3">
            <a:extLst>
              <a:ext uri="{FF2B5EF4-FFF2-40B4-BE49-F238E27FC236}">
                <a16:creationId xmlns:a16="http://schemas.microsoft.com/office/drawing/2014/main" id="{4A0C1670-C8DA-4172-A378-134B751A0D11}"/>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2008030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00898"/>
          </a:xfrm>
        </p:spPr>
        <p:txBody>
          <a:bodyPr/>
          <a:lstStyle/>
          <a:p>
            <a:r>
              <a:rPr lang="en-GB" dirty="0"/>
              <a:t>Innovation and ADR</a:t>
            </a:r>
          </a:p>
        </p:txBody>
      </p:sp>
      <p:sp>
        <p:nvSpPr>
          <p:cNvPr id="3" name="Content Placeholder 2"/>
          <p:cNvSpPr>
            <a:spLocks noGrp="1"/>
          </p:cNvSpPr>
          <p:nvPr>
            <p:ph idx="1"/>
          </p:nvPr>
        </p:nvSpPr>
        <p:spPr>
          <a:xfrm>
            <a:off x="323528" y="1406769"/>
            <a:ext cx="8496944" cy="4719394"/>
          </a:xfrm>
        </p:spPr>
        <p:txBody>
          <a:bodyPr>
            <a:noAutofit/>
          </a:bodyPr>
          <a:lstStyle/>
          <a:p>
            <a:pPr>
              <a:lnSpc>
                <a:spcPct val="100000"/>
              </a:lnSpc>
              <a:spcBef>
                <a:spcPts val="0"/>
              </a:spcBef>
            </a:pPr>
            <a:r>
              <a:rPr lang="en-GB" dirty="0"/>
              <a:t>Growth in innovative approaches to conflict management in the USA (</a:t>
            </a:r>
            <a:r>
              <a:rPr lang="en-GB" dirty="0" err="1"/>
              <a:t>Lipsky</a:t>
            </a:r>
            <a:r>
              <a:rPr lang="en-GB" dirty="0"/>
              <a:t> et al., 2003)</a:t>
            </a:r>
          </a:p>
          <a:p>
            <a:pPr lvl="1">
              <a:lnSpc>
                <a:spcPct val="100000"/>
              </a:lnSpc>
              <a:spcBef>
                <a:spcPts val="0"/>
              </a:spcBef>
            </a:pPr>
            <a:r>
              <a:rPr lang="en-GB" sz="2500" dirty="0"/>
              <a:t>High cost of litigation</a:t>
            </a:r>
          </a:p>
          <a:p>
            <a:pPr lvl="1">
              <a:lnSpc>
                <a:spcPct val="100000"/>
              </a:lnSpc>
              <a:spcBef>
                <a:spcPts val="0"/>
              </a:spcBef>
            </a:pPr>
            <a:r>
              <a:rPr lang="en-GB" sz="2500" dirty="0"/>
              <a:t>Associated with union avoidance and also commitment to high performance work systems </a:t>
            </a:r>
          </a:p>
          <a:p>
            <a:pPr>
              <a:lnSpc>
                <a:spcPct val="100000"/>
              </a:lnSpc>
              <a:spcBef>
                <a:spcPts val="0"/>
              </a:spcBef>
            </a:pPr>
            <a:r>
              <a:rPr lang="en-GB" dirty="0"/>
              <a:t>Extension of ADR – mediation, arbitration, neutral evaluation, peer review</a:t>
            </a:r>
          </a:p>
          <a:p>
            <a:pPr>
              <a:lnSpc>
                <a:spcPct val="100000"/>
              </a:lnSpc>
              <a:spcBef>
                <a:spcPts val="0"/>
              </a:spcBef>
            </a:pPr>
            <a:r>
              <a:rPr lang="en-GB" dirty="0"/>
              <a:t>Emergence of ‘integrated conflict management systems’  (ICMS) </a:t>
            </a:r>
          </a:p>
        </p:txBody>
      </p:sp>
    </p:spTree>
    <p:extLst>
      <p:ext uri="{BB962C8B-B14F-4D97-AF65-F5344CB8AC3E}">
        <p14:creationId xmlns:p14="http://schemas.microsoft.com/office/powerpoint/2010/main" val="949257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39"/>
            <a:ext cx="8712968" cy="1698775"/>
          </a:xfrm>
        </p:spPr>
        <p:txBody>
          <a:bodyPr/>
          <a:lstStyle/>
          <a:p>
            <a:r>
              <a:rPr lang="en-GB" sz="4000" dirty="0"/>
              <a:t>Integrated</a:t>
            </a:r>
            <a:r>
              <a:rPr lang="en-GB" dirty="0"/>
              <a:t> </a:t>
            </a:r>
            <a:r>
              <a:rPr lang="en-GB" sz="4000" dirty="0"/>
              <a:t>conflict management systems</a:t>
            </a:r>
          </a:p>
        </p:txBody>
      </p:sp>
      <p:sp>
        <p:nvSpPr>
          <p:cNvPr id="3" name="Content Placeholder 2"/>
          <p:cNvSpPr>
            <a:spLocks noGrp="1"/>
          </p:cNvSpPr>
          <p:nvPr>
            <p:ph idx="1"/>
          </p:nvPr>
        </p:nvSpPr>
        <p:spPr>
          <a:xfrm>
            <a:off x="323528" y="1859922"/>
            <a:ext cx="8496944" cy="4641379"/>
          </a:xfrm>
        </p:spPr>
        <p:txBody>
          <a:bodyPr>
            <a:noAutofit/>
          </a:bodyPr>
          <a:lstStyle/>
          <a:p>
            <a:r>
              <a:rPr lang="en-GB" sz="2800" dirty="0"/>
              <a:t>Driven by the pursuit of ‘cultural transformation’   </a:t>
            </a:r>
          </a:p>
          <a:p>
            <a:r>
              <a:rPr lang="en-GB" sz="2800" dirty="0"/>
              <a:t>ICMS ‘foster an environment in which managers are expected to prevent, manage, contain and resolve all conflict at the earliest time and lowest level possible’ (Lynch, 2008:212)</a:t>
            </a:r>
          </a:p>
          <a:p>
            <a:r>
              <a:rPr lang="en-GB" sz="2800" dirty="0"/>
              <a:t>ICMS creates a ‘conflict competent culture’ where all conflict may be safely raised and where persons will feel confident that their concerns will be heard, respected, and acted upon…’ Lynch, 2001:213).</a:t>
            </a:r>
          </a:p>
          <a:p>
            <a:pPr>
              <a:spcBef>
                <a:spcPts val="0"/>
              </a:spcBef>
            </a:pPr>
            <a:endParaRPr lang="en-GB" sz="2800" dirty="0"/>
          </a:p>
        </p:txBody>
      </p:sp>
    </p:spTree>
    <p:extLst>
      <p:ext uri="{BB962C8B-B14F-4D97-AF65-F5344CB8AC3E}">
        <p14:creationId xmlns:p14="http://schemas.microsoft.com/office/powerpoint/2010/main" val="2828494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12968" cy="1296144"/>
          </a:xfrm>
        </p:spPr>
        <p:txBody>
          <a:bodyPr/>
          <a:lstStyle/>
          <a:p>
            <a:r>
              <a:rPr lang="en-GB" sz="4000" dirty="0"/>
              <a:t>Key elements of ICMS</a:t>
            </a:r>
          </a:p>
        </p:txBody>
      </p:sp>
      <p:sp>
        <p:nvSpPr>
          <p:cNvPr id="3" name="Content Placeholder 2"/>
          <p:cNvSpPr>
            <a:spLocks noGrp="1"/>
          </p:cNvSpPr>
          <p:nvPr>
            <p:ph idx="1"/>
          </p:nvPr>
        </p:nvSpPr>
        <p:spPr>
          <a:xfrm>
            <a:off x="323528" y="1484784"/>
            <a:ext cx="8496944" cy="4641379"/>
          </a:xfrm>
        </p:spPr>
        <p:txBody>
          <a:bodyPr>
            <a:noAutofit/>
          </a:bodyPr>
          <a:lstStyle/>
          <a:p>
            <a:r>
              <a:rPr lang="en-GB" dirty="0"/>
              <a:t>Importance of an organisational champion and senior management buy-in</a:t>
            </a:r>
          </a:p>
          <a:p>
            <a:r>
              <a:rPr lang="en-GB" dirty="0"/>
              <a:t>Training and coaching for managers – focus on competence</a:t>
            </a:r>
          </a:p>
          <a:p>
            <a:r>
              <a:rPr lang="en-GB" dirty="0"/>
              <a:t>Analysis of data</a:t>
            </a:r>
          </a:p>
          <a:p>
            <a:r>
              <a:rPr lang="en-GB" dirty="0"/>
              <a:t>Rights based and interest-based processes - multiple points of entry to the system</a:t>
            </a:r>
          </a:p>
          <a:p>
            <a:r>
              <a:rPr lang="en-GB" dirty="0"/>
              <a:t>Flexible interventions</a:t>
            </a:r>
          </a:p>
          <a:p>
            <a:pPr marL="0" indent="0">
              <a:buNone/>
            </a:pPr>
            <a:endParaRPr lang="en-GB" dirty="0"/>
          </a:p>
        </p:txBody>
      </p:sp>
    </p:spTree>
    <p:extLst>
      <p:ext uri="{BB962C8B-B14F-4D97-AF65-F5344CB8AC3E}">
        <p14:creationId xmlns:p14="http://schemas.microsoft.com/office/powerpoint/2010/main" val="1957699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72808"/>
          </a:xfrm>
        </p:spPr>
        <p:txBody>
          <a:bodyPr/>
          <a:lstStyle/>
          <a:p>
            <a:r>
              <a:rPr lang="en-GB" dirty="0"/>
              <a:t>Innovation in the UK – the promise of mediation</a:t>
            </a:r>
          </a:p>
        </p:txBody>
      </p:sp>
      <p:sp>
        <p:nvSpPr>
          <p:cNvPr id="3" name="Content Placeholder 2"/>
          <p:cNvSpPr>
            <a:spLocks noGrp="1"/>
          </p:cNvSpPr>
          <p:nvPr>
            <p:ph idx="1"/>
          </p:nvPr>
        </p:nvSpPr>
        <p:spPr>
          <a:xfrm>
            <a:off x="457200" y="1770185"/>
            <a:ext cx="8229600" cy="4355978"/>
          </a:xfrm>
        </p:spPr>
        <p:txBody>
          <a:bodyPr/>
          <a:lstStyle/>
          <a:p>
            <a:pPr>
              <a:lnSpc>
                <a:spcPct val="100000"/>
              </a:lnSpc>
              <a:spcBef>
                <a:spcPts val="0"/>
              </a:spcBef>
            </a:pPr>
            <a:r>
              <a:rPr lang="en-GB" dirty="0"/>
              <a:t>Limited evidence of innovation in conflict in the UK extending beyond mediation (Roche and Teague, 2012)</a:t>
            </a:r>
          </a:p>
          <a:p>
            <a:pPr>
              <a:lnSpc>
                <a:spcPct val="100000"/>
              </a:lnSpc>
              <a:spcBef>
                <a:spcPts val="0"/>
              </a:spcBef>
            </a:pPr>
            <a:r>
              <a:rPr lang="en-GB" dirty="0"/>
              <a:t>Mediation ‘has the potential to lead to a major and dramatic shift in the culture of employment relations’ (BIS, </a:t>
            </a:r>
            <a:r>
              <a:rPr lang="en-GB"/>
              <a:t>2011:13)</a:t>
            </a:r>
            <a:endParaRPr lang="en-GB" dirty="0"/>
          </a:p>
          <a:p>
            <a:pPr>
              <a:lnSpc>
                <a:spcPct val="100000"/>
              </a:lnSpc>
              <a:spcBef>
                <a:spcPts val="0"/>
              </a:spcBef>
            </a:pPr>
            <a:r>
              <a:rPr lang="en-GB" dirty="0"/>
              <a:t>Increased use in mediation in the last decade - used by around one-third of employers in 2015 (CIPD, 2015)</a:t>
            </a:r>
          </a:p>
          <a:p>
            <a:pPr>
              <a:lnSpc>
                <a:spcPct val="100000"/>
              </a:lnSpc>
              <a:spcBef>
                <a:spcPts val="0"/>
              </a:spcBef>
            </a:pPr>
            <a:r>
              <a:rPr lang="en-GB" dirty="0"/>
              <a:t>BUT, largely concentrated in larger, ‘high conflict’ workplaces</a:t>
            </a:r>
          </a:p>
          <a:p>
            <a:pPr>
              <a:lnSpc>
                <a:spcPct val="100000"/>
              </a:lnSpc>
              <a:spcBef>
                <a:spcPts val="0"/>
              </a:spcBef>
            </a:pPr>
            <a:r>
              <a:rPr lang="en-GB" dirty="0"/>
              <a:t>Mediation often used as a last resort</a:t>
            </a:r>
          </a:p>
          <a:p>
            <a:pPr marL="0" indent="0">
              <a:spcBef>
                <a:spcPts val="0"/>
              </a:spcBef>
              <a:buNone/>
            </a:pPr>
            <a:endParaRPr lang="en-GB" sz="3000" dirty="0"/>
          </a:p>
        </p:txBody>
      </p:sp>
    </p:spTree>
    <p:extLst>
      <p:ext uri="{BB962C8B-B14F-4D97-AF65-F5344CB8AC3E}">
        <p14:creationId xmlns:p14="http://schemas.microsoft.com/office/powerpoint/2010/main" val="2904801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Conflict - Unitary Perspective</a:t>
            </a:r>
          </a:p>
        </p:txBody>
      </p:sp>
      <p:sp>
        <p:nvSpPr>
          <p:cNvPr id="3" name="Content Placeholder 2"/>
          <p:cNvSpPr>
            <a:spLocks noGrp="1"/>
          </p:cNvSpPr>
          <p:nvPr>
            <p:ph idx="1"/>
          </p:nvPr>
        </p:nvSpPr>
        <p:spPr/>
        <p:txBody>
          <a:bodyPr>
            <a:normAutofit/>
          </a:bodyPr>
          <a:lstStyle/>
          <a:p>
            <a:r>
              <a:rPr lang="en-GB" dirty="0"/>
              <a:t>Does </a:t>
            </a:r>
            <a:r>
              <a:rPr lang="en-GB" b="1" dirty="0"/>
              <a:t>not</a:t>
            </a:r>
            <a:r>
              <a:rPr lang="en-GB" dirty="0"/>
              <a:t> accept the conflict </a:t>
            </a:r>
            <a:r>
              <a:rPr lang="en-GB" b="1" dirty="0"/>
              <a:t>should</a:t>
            </a:r>
            <a:r>
              <a:rPr lang="en-GB" dirty="0"/>
              <a:t> exist.</a:t>
            </a:r>
            <a:br>
              <a:rPr lang="en-GB" dirty="0"/>
            </a:br>
            <a:r>
              <a:rPr lang="en-GB" dirty="0"/>
              <a:t> </a:t>
            </a:r>
          </a:p>
          <a:p>
            <a:r>
              <a:rPr lang="en-GB" dirty="0"/>
              <a:t>According to this view conflict was seen as a negative outcome of poor communication, lack of openness and trust between people, and the inability of managers to respond to the needs and aspirations of team members.</a:t>
            </a:r>
            <a:br>
              <a:rPr lang="en-GB" dirty="0"/>
            </a:br>
            <a:br>
              <a:rPr lang="en-GB" dirty="0"/>
            </a:br>
            <a:endParaRPr lang="en-GB" dirty="0"/>
          </a:p>
        </p:txBody>
      </p:sp>
      <p:sp>
        <p:nvSpPr>
          <p:cNvPr id="4" name="Slide Number Placeholder 3">
            <a:extLst>
              <a:ext uri="{FF2B5EF4-FFF2-40B4-BE49-F238E27FC236}">
                <a16:creationId xmlns:a16="http://schemas.microsoft.com/office/drawing/2014/main" id="{EBB683F1-F5B0-4EA6-A090-FA113AE5FD04}"/>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2257462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b="1" dirty="0"/>
              <a:t>Conflict - Pluralist Perspective</a:t>
            </a:r>
          </a:p>
        </p:txBody>
      </p:sp>
      <p:sp>
        <p:nvSpPr>
          <p:cNvPr id="3" name="Content Placeholder 2"/>
          <p:cNvSpPr>
            <a:spLocks noGrp="1"/>
          </p:cNvSpPr>
          <p:nvPr>
            <p:ph idx="1"/>
          </p:nvPr>
        </p:nvSpPr>
        <p:spPr>
          <a:xfrm>
            <a:off x="457200" y="1124744"/>
            <a:ext cx="8229600" cy="4392489"/>
          </a:xfrm>
        </p:spPr>
        <p:txBody>
          <a:bodyPr>
            <a:noAutofit/>
          </a:bodyPr>
          <a:lstStyle/>
          <a:p>
            <a:r>
              <a:rPr lang="en-GB" sz="2000" dirty="0"/>
              <a:t>While conflict is often considered as harmful, and something to avoid, it can sometimes be beneficial. A total absence of conflict can lead to apathy and lethargy (Moorhead and Griffin, 1992). </a:t>
            </a:r>
            <a:br>
              <a:rPr lang="en-GB" sz="2000" dirty="0"/>
            </a:br>
            <a:endParaRPr lang="en-GB" sz="2000" dirty="0"/>
          </a:p>
          <a:p>
            <a:r>
              <a:rPr lang="en-GB" sz="2000" dirty="0"/>
              <a:t>According to the pluralist perspective, </a:t>
            </a:r>
            <a:r>
              <a:rPr lang="en-GB" sz="2000" b="1" dirty="0"/>
              <a:t>conflict is a natural phenomenon</a:t>
            </a:r>
            <a:r>
              <a:rPr lang="en-GB" sz="2000" dirty="0"/>
              <a:t> which is inevitable, occasionally even desirable, because it supports </a:t>
            </a:r>
            <a:r>
              <a:rPr lang="en-GB" sz="2000" b="1" dirty="0"/>
              <a:t>change</a:t>
            </a:r>
            <a:r>
              <a:rPr lang="en-GB" sz="2000" dirty="0"/>
              <a:t> (</a:t>
            </a:r>
            <a:r>
              <a:rPr lang="en-GB" sz="2000" dirty="0" err="1"/>
              <a:t>Furnham</a:t>
            </a:r>
            <a:r>
              <a:rPr lang="en-GB" sz="2000" dirty="0"/>
              <a:t>, 2005). This outlook claims that conflict is stimulating and beneficial because it challenges the apathetic groups which are not responding to the change.</a:t>
            </a:r>
            <a:br>
              <a:rPr lang="en-GB" sz="2000" dirty="0"/>
            </a:br>
            <a:endParaRPr lang="en-GB" sz="2000" dirty="0"/>
          </a:p>
          <a:p>
            <a:r>
              <a:rPr lang="en-GB" sz="2000" dirty="0"/>
              <a:t>Pluralists claim that </a:t>
            </a:r>
            <a:r>
              <a:rPr lang="en-GB" sz="2000" b="1" dirty="0"/>
              <a:t>conflict often brings about necessary change</a:t>
            </a:r>
            <a:r>
              <a:rPr lang="en-GB" sz="2000" dirty="0"/>
              <a:t>, increase cohesiveness and improves organisational effectiveness. It is the device which brings change in individual and organisational life.</a:t>
            </a:r>
            <a:br>
              <a:rPr lang="en-GB" sz="2000" dirty="0"/>
            </a:br>
            <a:br>
              <a:rPr lang="en-GB" sz="2000" dirty="0"/>
            </a:br>
            <a:endParaRPr lang="en-GB" sz="2000" dirty="0"/>
          </a:p>
        </p:txBody>
      </p:sp>
      <p:sp>
        <p:nvSpPr>
          <p:cNvPr id="4" name="Slide Number Placeholder 3">
            <a:extLst>
              <a:ext uri="{FF2B5EF4-FFF2-40B4-BE49-F238E27FC236}">
                <a16:creationId xmlns:a16="http://schemas.microsoft.com/office/drawing/2014/main" id="{D0A1873E-5B1A-4116-9B97-E2B3DDB6687A}"/>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76850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FEB5AF0-A175-4624-92D1-ADB2D54B568F}"/>
              </a:ext>
            </a:extLst>
          </p:cNvPr>
          <p:cNvSpPr>
            <a:spLocks noGrp="1" noChangeArrowheads="1"/>
          </p:cNvSpPr>
          <p:nvPr>
            <p:ph type="title"/>
          </p:nvPr>
        </p:nvSpPr>
        <p:spPr/>
        <p:txBody>
          <a:bodyPr/>
          <a:lstStyle/>
          <a:p>
            <a:r>
              <a:rPr lang="en-US" altLang="en-US"/>
              <a:t>Thomas-Kilmann Model</a:t>
            </a:r>
          </a:p>
        </p:txBody>
      </p:sp>
      <p:sp>
        <p:nvSpPr>
          <p:cNvPr id="25603" name="Content Placeholder 2">
            <a:extLst>
              <a:ext uri="{FF2B5EF4-FFF2-40B4-BE49-F238E27FC236}">
                <a16:creationId xmlns:a16="http://schemas.microsoft.com/office/drawing/2014/main" id="{BE6EA39F-2F3F-425C-9EDD-7D2A82335736}"/>
              </a:ext>
            </a:extLst>
          </p:cNvPr>
          <p:cNvSpPr>
            <a:spLocks noGrp="1" noChangeArrowheads="1"/>
          </p:cNvSpPr>
          <p:nvPr>
            <p:ph idx="1"/>
          </p:nvPr>
        </p:nvSpPr>
        <p:spPr/>
        <p:txBody>
          <a:bodyPr/>
          <a:lstStyle/>
          <a:p>
            <a:r>
              <a:rPr lang="en-US" altLang="en-US"/>
              <a:t>Designed by two psychologists.</a:t>
            </a:r>
          </a:p>
          <a:p>
            <a:r>
              <a:rPr lang="en-US" altLang="en-US"/>
              <a:t>Illustrates options available when handling conflict.</a:t>
            </a:r>
          </a:p>
          <a:p>
            <a:r>
              <a:rPr lang="en-US" altLang="en-US"/>
              <a:t>Vertical axis is concerned with conflict responses.</a:t>
            </a:r>
          </a:p>
          <a:p>
            <a:r>
              <a:rPr lang="en-US" altLang="en-US"/>
              <a:t>Horizontal axis is concerned with helping others get what they want.</a:t>
            </a:r>
          </a:p>
        </p:txBody>
      </p:sp>
    </p:spTree>
    <p:extLst>
      <p:ext uri="{BB962C8B-B14F-4D97-AF65-F5344CB8AC3E}">
        <p14:creationId xmlns:p14="http://schemas.microsoft.com/office/powerpoint/2010/main" val="3271171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603BE19-0F0C-47C4-9EF4-F46F329F6C40}"/>
              </a:ext>
            </a:extLst>
          </p:cNvPr>
          <p:cNvSpPr>
            <a:spLocks noGrp="1" noChangeArrowheads="1"/>
          </p:cNvSpPr>
          <p:nvPr>
            <p:ph type="title"/>
          </p:nvPr>
        </p:nvSpPr>
        <p:spPr/>
        <p:txBody>
          <a:bodyPr/>
          <a:lstStyle/>
          <a:p>
            <a:r>
              <a:rPr lang="en-US" altLang="en-US"/>
              <a:t>5 Options of Conflict Resolution</a:t>
            </a:r>
          </a:p>
        </p:txBody>
      </p:sp>
      <p:sp>
        <p:nvSpPr>
          <p:cNvPr id="3" name="Content Placeholder 2">
            <a:extLst>
              <a:ext uri="{FF2B5EF4-FFF2-40B4-BE49-F238E27FC236}">
                <a16:creationId xmlns:a16="http://schemas.microsoft.com/office/drawing/2014/main" id="{7303D582-1E89-4BC8-BDC1-2694E6C65364}"/>
              </a:ext>
            </a:extLst>
          </p:cNvPr>
          <p:cNvSpPr>
            <a:spLocks noGrp="1" noChangeArrowheads="1"/>
          </p:cNvSpPr>
          <p:nvPr>
            <p:ph idx="1"/>
          </p:nvPr>
        </p:nvSpPr>
        <p:spPr/>
        <p:txBody>
          <a:bodyPr>
            <a:normAutofit/>
          </a:bodyPr>
          <a:lstStyle/>
          <a:p>
            <a:r>
              <a:rPr lang="en-US" altLang="en-US" sz="2800"/>
              <a:t>Competing </a:t>
            </a:r>
            <a:r>
              <a:rPr lang="mr-IN" altLang="en-US" sz="2800"/>
              <a:t>–</a:t>
            </a:r>
            <a:r>
              <a:rPr lang="en-US" altLang="en-US" sz="2800"/>
              <a:t> wholly assertive and uncooperative approach</a:t>
            </a:r>
          </a:p>
          <a:p>
            <a:r>
              <a:rPr lang="en-US" altLang="en-US" sz="2800"/>
              <a:t>Accommodating </a:t>
            </a:r>
            <a:r>
              <a:rPr lang="mr-IN" altLang="en-US" sz="2800"/>
              <a:t>–</a:t>
            </a:r>
            <a:r>
              <a:rPr lang="en-US" altLang="en-US" sz="2800"/>
              <a:t> unassertive and cooperative approach</a:t>
            </a:r>
          </a:p>
          <a:p>
            <a:r>
              <a:rPr lang="en-US" altLang="en-US" sz="2800"/>
              <a:t>Avoiding </a:t>
            </a:r>
            <a:r>
              <a:rPr lang="mr-IN" altLang="en-US" sz="2800"/>
              <a:t>–</a:t>
            </a:r>
            <a:r>
              <a:rPr lang="en-US" altLang="en-US" sz="2800"/>
              <a:t> unassertive and uncooperative approach</a:t>
            </a:r>
          </a:p>
          <a:p>
            <a:r>
              <a:rPr lang="en-US" altLang="en-US" sz="2800"/>
              <a:t>Compromising </a:t>
            </a:r>
            <a:r>
              <a:rPr lang="mr-IN" altLang="en-US" sz="2800"/>
              <a:t>–</a:t>
            </a:r>
            <a:r>
              <a:rPr lang="en-US" altLang="en-US" sz="2800"/>
              <a:t> at the center. Assertive and coopertive</a:t>
            </a:r>
          </a:p>
          <a:p>
            <a:r>
              <a:rPr lang="en-US" altLang="en-US" sz="2800"/>
              <a:t>Collaborating </a:t>
            </a:r>
            <a:r>
              <a:rPr lang="mr-IN" altLang="en-US" sz="2800"/>
              <a:t>–</a:t>
            </a:r>
            <a:r>
              <a:rPr lang="en-US" altLang="en-US" sz="2800"/>
              <a:t> willing to believe that there is a solution.</a:t>
            </a:r>
          </a:p>
        </p:txBody>
      </p:sp>
    </p:spTree>
    <p:extLst>
      <p:ext uri="{BB962C8B-B14F-4D97-AF65-F5344CB8AC3E}">
        <p14:creationId xmlns:p14="http://schemas.microsoft.com/office/powerpoint/2010/main" val="16804064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3491969-025F-4B68-ABD9-CE1EC22E7F4B}"/>
              </a:ext>
            </a:extLst>
          </p:cNvPr>
          <p:cNvSpPr>
            <a:spLocks noGrp="1" noChangeArrowheads="1"/>
          </p:cNvSpPr>
          <p:nvPr>
            <p:ph type="title"/>
          </p:nvPr>
        </p:nvSpPr>
        <p:spPr/>
        <p:txBody>
          <a:bodyPr/>
          <a:lstStyle/>
          <a:p>
            <a:r>
              <a:rPr lang="en-US" altLang="en-US"/>
              <a:t>iPEACE Framework and Model</a:t>
            </a:r>
          </a:p>
        </p:txBody>
      </p:sp>
      <p:sp>
        <p:nvSpPr>
          <p:cNvPr id="3" name="Content Placeholder 2">
            <a:extLst>
              <a:ext uri="{FF2B5EF4-FFF2-40B4-BE49-F238E27FC236}">
                <a16:creationId xmlns:a16="http://schemas.microsoft.com/office/drawing/2014/main" id="{D452106B-C34C-4D94-9251-21820FA7AA73}"/>
              </a:ext>
            </a:extLst>
          </p:cNvPr>
          <p:cNvSpPr>
            <a:spLocks noGrp="1"/>
          </p:cNvSpPr>
          <p:nvPr>
            <p:ph idx="1"/>
          </p:nvPr>
        </p:nvSpPr>
        <p:spPr/>
        <p:txBody>
          <a:bodyPr>
            <a:normAutofit/>
          </a:bodyPr>
          <a:lstStyle/>
          <a:p>
            <a:pPr>
              <a:defRPr/>
            </a:pPr>
            <a:r>
              <a:rPr lang="en-US" dirty="0">
                <a:ea typeface="ＭＳ Ｐゴシック" charset="0"/>
              </a:rPr>
              <a:t>Identify conflict</a:t>
            </a:r>
          </a:p>
          <a:p>
            <a:pPr>
              <a:defRPr/>
            </a:pPr>
            <a:r>
              <a:rPr lang="en-US" dirty="0">
                <a:ea typeface="ＭＳ Ｐゴシック" charset="0"/>
              </a:rPr>
              <a:t>Pick the right strategy</a:t>
            </a:r>
          </a:p>
          <a:p>
            <a:pPr>
              <a:defRPr/>
            </a:pPr>
            <a:r>
              <a:rPr lang="en-US" dirty="0">
                <a:ea typeface="ＭＳ Ｐゴシック" charset="0"/>
              </a:rPr>
              <a:t>Enable voices to be heard</a:t>
            </a:r>
          </a:p>
          <a:p>
            <a:pPr>
              <a:defRPr/>
            </a:pPr>
            <a:r>
              <a:rPr lang="en-US" dirty="0">
                <a:ea typeface="ＭＳ Ｐゴシック" charset="0"/>
              </a:rPr>
              <a:t>Attack the problems not the people</a:t>
            </a:r>
          </a:p>
          <a:p>
            <a:pPr>
              <a:defRPr/>
            </a:pPr>
            <a:r>
              <a:rPr lang="en-US" dirty="0">
                <a:ea typeface="ＭＳ Ｐゴシック" charset="0"/>
              </a:rPr>
              <a:t>Create options</a:t>
            </a:r>
          </a:p>
          <a:p>
            <a:pPr>
              <a:defRPr/>
            </a:pPr>
            <a:r>
              <a:rPr lang="en-US" dirty="0">
                <a:ea typeface="ＭＳ Ｐゴシック" charset="0"/>
              </a:rPr>
              <a:t>Evaluate</a:t>
            </a:r>
          </a:p>
          <a:p>
            <a:pPr>
              <a:defRPr/>
            </a:pPr>
            <a:endParaRPr lang="en-US" dirty="0">
              <a:ea typeface="ＭＳ Ｐゴシック" charset="0"/>
            </a:endParaRPr>
          </a:p>
          <a:p>
            <a:pPr marL="0" indent="0">
              <a:buFontTx/>
              <a:buNone/>
              <a:defRPr/>
            </a:pPr>
            <a:r>
              <a:rPr lang="en-US" dirty="0">
                <a:ea typeface="ＭＳ Ｐゴシック" charset="0"/>
              </a:rPr>
              <a:t>Hilary </a:t>
            </a:r>
            <a:r>
              <a:rPr lang="en-US" dirty="0" err="1">
                <a:ea typeface="ＭＳ Ｐゴシック" charset="0"/>
              </a:rPr>
              <a:t>Cremin</a:t>
            </a:r>
            <a:r>
              <a:rPr lang="en-US" dirty="0">
                <a:ea typeface="ＭＳ Ｐゴシック" charset="0"/>
              </a:rPr>
              <a:t> 2017</a:t>
            </a:r>
          </a:p>
        </p:txBody>
      </p:sp>
    </p:spTree>
    <p:extLst>
      <p:ext uri="{BB962C8B-B14F-4D97-AF65-F5344CB8AC3E}">
        <p14:creationId xmlns:p14="http://schemas.microsoft.com/office/powerpoint/2010/main" val="3544694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Content Placeholder 3">
            <a:extLst>
              <a:ext uri="{FF2B5EF4-FFF2-40B4-BE49-F238E27FC236}">
                <a16:creationId xmlns:a16="http://schemas.microsoft.com/office/drawing/2014/main" id="{3507F93A-0782-472B-8DF4-44AE418B6B5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92100" y="549275"/>
            <a:ext cx="8667750" cy="5832475"/>
          </a:xfrm>
        </p:spPr>
      </p:pic>
    </p:spTree>
    <p:extLst>
      <p:ext uri="{BB962C8B-B14F-4D97-AF65-F5344CB8AC3E}">
        <p14:creationId xmlns:p14="http://schemas.microsoft.com/office/powerpoint/2010/main" val="34320637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dirty="0">
                <a:solidFill>
                  <a:srgbClr val="660066"/>
                </a:solidFill>
              </a:rPr>
              <a:t>Conclusion</a:t>
            </a:r>
          </a:p>
        </p:txBody>
      </p:sp>
      <p:sp>
        <p:nvSpPr>
          <p:cNvPr id="10243" name="Content Placeholder 2"/>
          <p:cNvSpPr>
            <a:spLocks noGrp="1"/>
          </p:cNvSpPr>
          <p:nvPr>
            <p:ph idx="1"/>
          </p:nvPr>
        </p:nvSpPr>
        <p:spPr>
          <a:xfrm>
            <a:off x="628650" y="1066800"/>
            <a:ext cx="7886700" cy="5154000"/>
          </a:xfrm>
        </p:spPr>
        <p:txBody>
          <a:bodyPr/>
          <a:lstStyle/>
          <a:p>
            <a:pPr>
              <a:lnSpc>
                <a:spcPct val="100000"/>
              </a:lnSpc>
              <a:spcBef>
                <a:spcPts val="0"/>
              </a:spcBef>
            </a:pPr>
            <a:r>
              <a:rPr lang="en-GB" altLang="en-US" dirty="0"/>
              <a:t>Government emphasis on providing employers with greater flexibility in managing conflict</a:t>
            </a:r>
            <a:endParaRPr lang="en-GB" altLang="en-US" i="1" dirty="0"/>
          </a:p>
          <a:p>
            <a:pPr>
              <a:lnSpc>
                <a:spcPct val="100000"/>
              </a:lnSpc>
              <a:spcBef>
                <a:spcPts val="0"/>
              </a:spcBef>
            </a:pPr>
            <a:r>
              <a:rPr lang="en-GB" altLang="en-US" dirty="0"/>
              <a:t>But, a resolution gap has appeared in many UK workplaces</a:t>
            </a:r>
          </a:p>
          <a:p>
            <a:pPr>
              <a:lnSpc>
                <a:spcPct val="100000"/>
              </a:lnSpc>
              <a:spcBef>
                <a:spcPts val="0"/>
              </a:spcBef>
            </a:pPr>
            <a:r>
              <a:rPr lang="en-GB" altLang="en-US" dirty="0"/>
              <a:t>Conflict not seen as a strategic issue or priority</a:t>
            </a:r>
          </a:p>
          <a:p>
            <a:pPr>
              <a:lnSpc>
                <a:spcPct val="100000"/>
              </a:lnSpc>
              <a:spcBef>
                <a:spcPts val="0"/>
              </a:spcBef>
            </a:pPr>
            <a:r>
              <a:rPr lang="en-GB" dirty="0"/>
              <a:t>Mediation is not the ‘silver bullet’ for the problem of workplace conflict</a:t>
            </a:r>
          </a:p>
          <a:p>
            <a:pPr>
              <a:lnSpc>
                <a:spcPct val="100000"/>
              </a:lnSpc>
              <a:spcBef>
                <a:spcPts val="0"/>
              </a:spcBef>
            </a:pPr>
            <a:r>
              <a:rPr lang="en-GB" dirty="0"/>
              <a:t>Wider organisational impact depends on the adoption of a strategic approach to actively involve all stakeholders </a:t>
            </a:r>
          </a:p>
          <a:p>
            <a:pPr>
              <a:lnSpc>
                <a:spcPct val="100000"/>
              </a:lnSpc>
              <a:spcBef>
                <a:spcPts val="0"/>
              </a:spcBef>
            </a:pPr>
            <a:r>
              <a:rPr lang="en-GB" dirty="0"/>
              <a:t>Mediation can be ‘just another tool in the box’ or part of a broader integrated strategy to manage conflict</a:t>
            </a:r>
          </a:p>
          <a:p>
            <a:pPr>
              <a:spcBef>
                <a:spcPct val="0"/>
              </a:spcBef>
            </a:pPr>
            <a:endParaRPr lang="en-GB" altLang="en-US" dirty="0"/>
          </a:p>
        </p:txBody>
      </p:sp>
    </p:spTree>
    <p:extLst>
      <p:ext uri="{BB962C8B-B14F-4D97-AF65-F5344CB8AC3E}">
        <p14:creationId xmlns:p14="http://schemas.microsoft.com/office/powerpoint/2010/main" val="34202227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Conflict - Concluding Thoughts</a:t>
            </a:r>
          </a:p>
        </p:txBody>
      </p:sp>
      <p:sp>
        <p:nvSpPr>
          <p:cNvPr id="3" name="Content Placeholder 2"/>
          <p:cNvSpPr>
            <a:spLocks noGrp="1"/>
          </p:cNvSpPr>
          <p:nvPr>
            <p:ph idx="1"/>
          </p:nvPr>
        </p:nvSpPr>
        <p:spPr/>
        <p:txBody>
          <a:bodyPr>
            <a:normAutofit/>
          </a:bodyPr>
          <a:lstStyle/>
          <a:p>
            <a:r>
              <a:rPr lang="en-GB" dirty="0"/>
              <a:t>Conflict, discipline and grievance issues can be extremely difficult to handle.</a:t>
            </a:r>
          </a:p>
          <a:p>
            <a:r>
              <a:rPr lang="en-GB" b="1" dirty="0"/>
              <a:t>Management competence </a:t>
            </a:r>
            <a:r>
              <a:rPr lang="en-GB" dirty="0"/>
              <a:t>can help influence events positively.</a:t>
            </a:r>
          </a:p>
          <a:p>
            <a:r>
              <a:rPr lang="en-GB" dirty="0"/>
              <a:t>Training is key.</a:t>
            </a:r>
          </a:p>
          <a:p>
            <a:r>
              <a:rPr lang="en-GB" dirty="0"/>
              <a:t>Sound procedures (laid out by ACAS) should be followed. </a:t>
            </a:r>
          </a:p>
          <a:p>
            <a:r>
              <a:rPr lang="en-GB" dirty="0"/>
              <a:t>Informal process should be followed first, except in cases of gross misconduct/capability.</a:t>
            </a:r>
          </a:p>
        </p:txBody>
      </p:sp>
      <p:sp>
        <p:nvSpPr>
          <p:cNvPr id="4" name="Slide Number Placeholder 3">
            <a:extLst>
              <a:ext uri="{FF2B5EF4-FFF2-40B4-BE49-F238E27FC236}">
                <a16:creationId xmlns:a16="http://schemas.microsoft.com/office/drawing/2014/main" id="{5631A59B-F7F2-47C9-834F-F895987379C5}"/>
              </a:ext>
            </a:extLst>
          </p:cNvPr>
          <p:cNvSpPr>
            <a:spLocks noGrp="1"/>
          </p:cNvSpPr>
          <p:nvPr>
            <p:ph type="sldNum" sz="quarter" idx="12"/>
          </p:nvPr>
        </p:nvSpPr>
        <p:spPr/>
        <p:txBody>
          <a:bodyPr/>
          <a:lstStyle/>
          <a:p>
            <a:fld id="{AC82685A-BD3A-4230-8D85-804689F67293}" type="slidenum">
              <a:rPr lang="en-GB" smtClean="0"/>
              <a:t>31</a:t>
            </a:fld>
            <a:endParaRPr lang="en-GB"/>
          </a:p>
        </p:txBody>
      </p:sp>
    </p:spTree>
    <p:extLst>
      <p:ext uri="{BB962C8B-B14F-4D97-AF65-F5344CB8AC3E}">
        <p14:creationId xmlns:p14="http://schemas.microsoft.com/office/powerpoint/2010/main" val="1458100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1"/>
            <a:ext cx="7886700" cy="1465384"/>
          </a:xfrm>
        </p:spPr>
        <p:txBody>
          <a:bodyPr/>
          <a:lstStyle/>
          <a:p>
            <a:r>
              <a:rPr lang="en-GB" altLang="en-US" dirty="0">
                <a:solidFill>
                  <a:srgbClr val="660066"/>
                </a:solidFill>
              </a:rPr>
              <a:t>References and further reading</a:t>
            </a:r>
          </a:p>
        </p:txBody>
      </p:sp>
      <p:sp>
        <p:nvSpPr>
          <p:cNvPr id="11267" name="Content Placeholder 2"/>
          <p:cNvSpPr>
            <a:spLocks noGrp="1"/>
          </p:cNvSpPr>
          <p:nvPr>
            <p:ph idx="1"/>
          </p:nvPr>
        </p:nvSpPr>
        <p:spPr>
          <a:xfrm>
            <a:off x="457200" y="1453661"/>
            <a:ext cx="8229600" cy="4672501"/>
          </a:xfrm>
        </p:spPr>
        <p:txBody>
          <a:bodyPr>
            <a:noAutofit/>
          </a:bodyPr>
          <a:lstStyle/>
          <a:p>
            <a:r>
              <a:rPr lang="en-GB" sz="2200" dirty="0"/>
              <a:t>Dix, G., Forth, J. and Sisson, K. (2009) ‘Conflict at work: the changing pattern of disputes’, in Brown, W., Bryson, A., Forth, J and Whitfield, K. (eds.) The evolution of the modern workplace, Cambridge: Cambridge University Press. </a:t>
            </a:r>
          </a:p>
          <a:p>
            <a:r>
              <a:rPr lang="en-US" sz="2200" dirty="0"/>
              <a:t>Latreille, P and Saundry, R (2015) Towards a System of Conflict Management? </a:t>
            </a:r>
            <a:r>
              <a:rPr lang="en-US" sz="2200" dirty="0" err="1"/>
              <a:t>Acas</a:t>
            </a:r>
            <a:r>
              <a:rPr lang="en-US" sz="2200" dirty="0"/>
              <a:t> Research Papers, 03/15.</a:t>
            </a:r>
            <a:endParaRPr lang="en-GB" sz="2200" dirty="0"/>
          </a:p>
          <a:p>
            <a:r>
              <a:rPr lang="en-GB" sz="2200" dirty="0"/>
              <a:t>Roche, W Teague, P Gormley, T and Currie, D (2018) Improvisers, </a:t>
            </a:r>
            <a:r>
              <a:rPr lang="en-GB" sz="2200" dirty="0" err="1"/>
              <a:t>Incrementalists</a:t>
            </a:r>
            <a:r>
              <a:rPr lang="en-GB" sz="2200" dirty="0"/>
              <a:t> and Strategists: How and Why Organizations Adopt ADR Innovations, British Journal of Industrial Relations, </a:t>
            </a:r>
            <a:r>
              <a:rPr lang="en-GB" sz="2200" b="1" dirty="0"/>
              <a:t>57</a:t>
            </a:r>
            <a:r>
              <a:rPr lang="en-GB" sz="2200" dirty="0"/>
              <a:t>(1), pp 3-32.</a:t>
            </a:r>
          </a:p>
          <a:p>
            <a:r>
              <a:rPr lang="en-GB" sz="2200" dirty="0"/>
              <a:t>Saundry, R and Dix, G (2014) Conflict Resolution in the UK, in Roche, W Teague, P and Colvin, A (eds) </a:t>
            </a:r>
            <a:r>
              <a:rPr lang="en-GB" sz="2200" i="1" dirty="0"/>
              <a:t>The Oxford Handbook on Conflict Management</a:t>
            </a:r>
            <a:r>
              <a:rPr lang="en-GB" sz="2200" dirty="0"/>
              <a:t>, Oxford University Press, Oxford.</a:t>
            </a:r>
          </a:p>
          <a:p>
            <a:endParaRPr lang="en-GB" sz="2200" dirty="0"/>
          </a:p>
        </p:txBody>
      </p:sp>
    </p:spTree>
    <p:extLst>
      <p:ext uri="{BB962C8B-B14F-4D97-AF65-F5344CB8AC3E}">
        <p14:creationId xmlns:p14="http://schemas.microsoft.com/office/powerpoint/2010/main" val="2566388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628650" y="1"/>
            <a:ext cx="7886700" cy="1465384"/>
          </a:xfrm>
        </p:spPr>
        <p:txBody>
          <a:bodyPr/>
          <a:lstStyle/>
          <a:p>
            <a:r>
              <a:rPr lang="en-GB" altLang="en-US" dirty="0">
                <a:solidFill>
                  <a:srgbClr val="660066"/>
                </a:solidFill>
              </a:rPr>
              <a:t>References and further reading</a:t>
            </a:r>
          </a:p>
        </p:txBody>
      </p:sp>
      <p:sp>
        <p:nvSpPr>
          <p:cNvPr id="11267" name="Content Placeholder 2"/>
          <p:cNvSpPr>
            <a:spLocks noGrp="1"/>
          </p:cNvSpPr>
          <p:nvPr>
            <p:ph idx="1"/>
          </p:nvPr>
        </p:nvSpPr>
        <p:spPr>
          <a:xfrm>
            <a:off x="457200" y="1371599"/>
            <a:ext cx="8229600" cy="4754563"/>
          </a:xfrm>
        </p:spPr>
        <p:txBody>
          <a:bodyPr>
            <a:noAutofit/>
          </a:bodyPr>
          <a:lstStyle/>
          <a:p>
            <a:r>
              <a:rPr lang="en-GB" sz="2200" dirty="0"/>
              <a:t>Saundry, R Fisher, V and Kinsey, S (2019) Managing workplace conflict: the changing role of HR, </a:t>
            </a:r>
            <a:r>
              <a:rPr lang="en-GB" sz="2200" dirty="0" err="1"/>
              <a:t>Acas</a:t>
            </a:r>
            <a:r>
              <a:rPr lang="en-GB" sz="2200" dirty="0"/>
              <a:t> Research Papers, forthcoming.</a:t>
            </a:r>
          </a:p>
          <a:p>
            <a:r>
              <a:rPr lang="en-GB" sz="2200" dirty="0"/>
              <a:t>Saundry, R Latreille, P Dickens, L Irvine, C Teague, P Urwin, P and Wibberley, G (2014) Reframing Resolution – Managing Conflict and Resolving Individual Employment Disputes in the Contemporary Workplace, </a:t>
            </a:r>
            <a:r>
              <a:rPr lang="en-GB" sz="2200" dirty="0" err="1"/>
              <a:t>Acas</a:t>
            </a:r>
            <a:r>
              <a:rPr lang="en-GB" sz="2200" dirty="0"/>
              <a:t> Policy Series.</a:t>
            </a:r>
          </a:p>
          <a:p>
            <a:r>
              <a:rPr lang="en-GB" sz="2200" dirty="0"/>
              <a:t>Teague, P and Doherty, L (2011) Conflict Management Systems in Non-Union Multinationals in the Republic of Ireland, International Journal of Human Resource Management, </a:t>
            </a:r>
            <a:r>
              <a:rPr lang="en-GB" sz="2200" b="1" dirty="0"/>
              <a:t>21</a:t>
            </a:r>
            <a:r>
              <a:rPr lang="en-GB" sz="2200" dirty="0"/>
              <a:t>(1), pp 57-71.</a:t>
            </a:r>
          </a:p>
          <a:p>
            <a:r>
              <a:rPr lang="en-GB" sz="2200" dirty="0"/>
              <a:t>Teague, P and Roche, W (2012) Line Managers and the Management of Workplace Conflict: Evidence from Ireland, Human Resource Management Journal, </a:t>
            </a:r>
            <a:r>
              <a:rPr lang="en-GB" sz="2200" b="1" dirty="0"/>
              <a:t>22</a:t>
            </a:r>
            <a:r>
              <a:rPr lang="en-GB" sz="2200" dirty="0"/>
              <a:t>(3), pp 235-251.</a:t>
            </a:r>
            <a:endParaRPr lang="en-GB" sz="2200" b="1" dirty="0"/>
          </a:p>
          <a:p>
            <a:pPr marL="0" indent="0">
              <a:buNone/>
            </a:pPr>
            <a:endParaRPr lang="en-GB" sz="2000" b="1" dirty="0"/>
          </a:p>
          <a:p>
            <a:endParaRPr lang="en-GB" altLang="en-US" sz="2000" dirty="0"/>
          </a:p>
        </p:txBody>
      </p:sp>
    </p:spTree>
    <p:extLst>
      <p:ext uri="{BB962C8B-B14F-4D97-AF65-F5344CB8AC3E}">
        <p14:creationId xmlns:p14="http://schemas.microsoft.com/office/powerpoint/2010/main" val="3455814348"/>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1A996E-8F35-4EE5-A18E-4DB6ABEAD384}">
  <ds:schemaRefs>
    <ds:schemaRef ds:uri="http://purl.org/dc/elements/1.1/"/>
    <ds:schemaRef ds:uri="http://www.w3.org/XML/1998/namespace"/>
    <ds:schemaRef ds:uri="http://schemas.microsoft.com/office/2006/documentManagement/types"/>
    <ds:schemaRef ds:uri="http://schemas.microsoft.com/office/infopath/2007/PartnerControls"/>
    <ds:schemaRef ds:uri="http://purl.org/dc/terms/"/>
    <ds:schemaRef ds:uri="http://purl.org/dc/dcmitype/"/>
    <ds:schemaRef ds:uri="http://schemas.microsoft.com/sharepoint/v3"/>
    <ds:schemaRef ds:uri="http://schemas.microsoft.com/office/2006/metadata/properties"/>
    <ds:schemaRef ds:uri="http://schemas.openxmlformats.org/package/2006/metadata/core-properties"/>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921</TotalTime>
  <Words>4129</Words>
  <Application>Microsoft Office PowerPoint</Application>
  <PresentationFormat>On-screen Show (4:3)</PresentationFormat>
  <Paragraphs>322</Paragraphs>
  <Slides>33</Slides>
  <Notes>33</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33</vt:i4>
      </vt:variant>
    </vt:vector>
  </HeadingPairs>
  <TitlesOfParts>
    <vt:vector size="40" baseType="lpstr">
      <vt:lpstr>Arial</vt:lpstr>
      <vt:lpstr>Calibri</vt:lpstr>
      <vt:lpstr>Open Sans</vt:lpstr>
      <vt:lpstr>CIPD WhiteDottedPattern</vt:lpstr>
      <vt:lpstr>CIPD PurpleDottedPattern</vt:lpstr>
      <vt:lpstr>CIPD SlateDottedPattern</vt:lpstr>
      <vt:lpstr>CIPD WhitePlain</vt:lpstr>
      <vt:lpstr>CIPD Level 7 Managing Employment Relations</vt:lpstr>
      <vt:lpstr>Managing Employment Relations, 7e  Chapter 9  Managing Workplace Conflict</vt:lpstr>
      <vt:lpstr>Session outline</vt:lpstr>
      <vt:lpstr>Learning outcomes</vt:lpstr>
      <vt:lpstr>Conflict</vt:lpstr>
      <vt:lpstr>PowerPoint Presentation</vt:lpstr>
      <vt:lpstr>Defining workplace conflict</vt:lpstr>
      <vt:lpstr>Conceptualising conflict formation</vt:lpstr>
      <vt:lpstr>PowerPoint Presentation</vt:lpstr>
      <vt:lpstr>The pattern of workplace disputes</vt:lpstr>
      <vt:lpstr>The contours of individual conflict</vt:lpstr>
      <vt:lpstr>Conflict management and the law</vt:lpstr>
      <vt:lpstr>The Gibbons Review – the problem with formality…</vt:lpstr>
      <vt:lpstr>Neo-voluntarism and de-regulation</vt:lpstr>
      <vt:lpstr>Employee Voice – Representation and Resolution</vt:lpstr>
      <vt:lpstr>From representation to resolution gap – a crisis of confidence</vt:lpstr>
      <vt:lpstr>Managers wanted – the problem of conflict</vt:lpstr>
      <vt:lpstr>The role of HR – strategic or just remote?</vt:lpstr>
      <vt:lpstr>What can be done to minimise Conflict? (ACAS)</vt:lpstr>
      <vt:lpstr>Innovation and ADR</vt:lpstr>
      <vt:lpstr>Integrated conflict management systems</vt:lpstr>
      <vt:lpstr>Key elements of ICMS</vt:lpstr>
      <vt:lpstr>Innovation in the UK – the promise of mediation</vt:lpstr>
      <vt:lpstr>Conflict - Unitary Perspective</vt:lpstr>
      <vt:lpstr>Conflict - Pluralist Perspective</vt:lpstr>
      <vt:lpstr>Thomas-Kilmann Model</vt:lpstr>
      <vt:lpstr>5 Options of Conflict Resolution</vt:lpstr>
      <vt:lpstr>iPEACE Framework and Model</vt:lpstr>
      <vt:lpstr>PowerPoint Presentation</vt:lpstr>
      <vt:lpstr>Conclusion</vt:lpstr>
      <vt:lpstr>Conflict - Concluding Thoughts</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68</cp:revision>
  <cp:lastPrinted>2020-11-07T08:19:32Z</cp:lastPrinted>
  <dcterms:created xsi:type="dcterms:W3CDTF">2014-12-02T11:31:52Z</dcterms:created>
  <dcterms:modified xsi:type="dcterms:W3CDTF">2020-11-10T12:05:08Z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