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1" r:id="rId1"/>
  </p:sldMasterIdLst>
  <p:notesMasterIdLst>
    <p:notesMasterId r:id="rId28"/>
  </p:notesMasterIdLst>
  <p:handoutMasterIdLst>
    <p:handoutMasterId r:id="rId29"/>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8" r:id="rId21"/>
    <p:sldId id="279" r:id="rId22"/>
    <p:sldId id="280" r:id="rId23"/>
    <p:sldId id="281" r:id="rId24"/>
    <p:sldId id="282" r:id="rId25"/>
    <p:sldId id="277" r:id="rId26"/>
    <p:sldId id="276" r:id="rId2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C0EB2-1D29-09B9-7AEA-2CA65FA47D56}" v="3122" dt="2023-02-26T19:29:53.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tableStyles" Target="tableStyles.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handoutMaster" Target="handoutMasters/handoutMaster1.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heme" Target="theme/theme1.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notesMaster" Target="notesMasters/notesMaster1.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viewProps" Target="viewProp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7.xml" Id="rId8" /></Relationships>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ED3F77-0891-4FEC-AF40-45C75A43C411}"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6B3407E5-5BD6-45BB-ADD9-2F1AAE6249A3}">
      <dgm:prSet/>
      <dgm:spPr/>
      <dgm:t>
        <a:bodyPr/>
        <a:lstStyle/>
        <a:p>
          <a:r>
            <a:rPr lang="en-GB"/>
            <a:t>Provides the backdrop to the everyday business of leadership</a:t>
          </a:r>
          <a:endParaRPr lang="en-US"/>
        </a:p>
      </dgm:t>
    </dgm:pt>
    <dgm:pt modelId="{72EA8643-6AAC-4225-8AEE-15C4E6736AB5}" type="parTrans" cxnId="{D9063265-1430-4D2F-8048-6CD5CF54702F}">
      <dgm:prSet/>
      <dgm:spPr/>
      <dgm:t>
        <a:bodyPr/>
        <a:lstStyle/>
        <a:p>
          <a:endParaRPr lang="en-US"/>
        </a:p>
      </dgm:t>
    </dgm:pt>
    <dgm:pt modelId="{EC24DD5A-2787-4CD8-9A15-44DD38AA7356}" type="sibTrans" cxnId="{D9063265-1430-4D2F-8048-6CD5CF54702F}">
      <dgm:prSet/>
      <dgm:spPr/>
      <dgm:t>
        <a:bodyPr/>
        <a:lstStyle/>
        <a:p>
          <a:endParaRPr lang="en-US"/>
        </a:p>
      </dgm:t>
    </dgm:pt>
    <dgm:pt modelId="{7D637513-A42B-41D2-BCED-DB571851C584}">
      <dgm:prSet/>
      <dgm:spPr/>
      <dgm:t>
        <a:bodyPr/>
        <a:lstStyle/>
        <a:p>
          <a:r>
            <a:rPr lang="en-GB"/>
            <a:t>Determines how leaders can recruit, retain and develop in orfer to meet customer demand</a:t>
          </a:r>
          <a:endParaRPr lang="en-US"/>
        </a:p>
      </dgm:t>
    </dgm:pt>
    <dgm:pt modelId="{366FC71B-434D-49FA-A3C8-39186E6A93A2}" type="parTrans" cxnId="{B1D2BBA0-1A16-418B-B582-4C5E95259B1B}">
      <dgm:prSet/>
      <dgm:spPr/>
      <dgm:t>
        <a:bodyPr/>
        <a:lstStyle/>
        <a:p>
          <a:endParaRPr lang="en-US"/>
        </a:p>
      </dgm:t>
    </dgm:pt>
    <dgm:pt modelId="{CA1ADDBA-C34B-4954-90B1-D728B8BE5BF7}" type="sibTrans" cxnId="{B1D2BBA0-1A16-418B-B582-4C5E95259B1B}">
      <dgm:prSet/>
      <dgm:spPr/>
      <dgm:t>
        <a:bodyPr/>
        <a:lstStyle/>
        <a:p>
          <a:endParaRPr lang="en-US"/>
        </a:p>
      </dgm:t>
    </dgm:pt>
    <dgm:pt modelId="{699C783D-0F55-4084-8BF2-8BF48ED40A1F}">
      <dgm:prSet/>
      <dgm:spPr/>
      <dgm:t>
        <a:bodyPr/>
        <a:lstStyle/>
        <a:p>
          <a:r>
            <a:rPr lang="en-GB"/>
            <a:t>Sources of information:</a:t>
          </a:r>
          <a:endParaRPr lang="en-US"/>
        </a:p>
      </dgm:t>
    </dgm:pt>
    <dgm:pt modelId="{D3488AE9-D8BA-408B-B215-DA00E7F78960}" type="parTrans" cxnId="{EFCDBDBC-2B0C-4D41-A279-0AEF0B29946C}">
      <dgm:prSet/>
      <dgm:spPr/>
      <dgm:t>
        <a:bodyPr/>
        <a:lstStyle/>
        <a:p>
          <a:endParaRPr lang="en-US"/>
        </a:p>
      </dgm:t>
    </dgm:pt>
    <dgm:pt modelId="{5B51BCCD-9B51-4B49-A9B8-C0E95E5686F7}" type="sibTrans" cxnId="{EFCDBDBC-2B0C-4D41-A279-0AEF0B29946C}">
      <dgm:prSet/>
      <dgm:spPr/>
      <dgm:t>
        <a:bodyPr/>
        <a:lstStyle/>
        <a:p>
          <a:endParaRPr lang="en-US"/>
        </a:p>
      </dgm:t>
    </dgm:pt>
    <dgm:pt modelId="{8027290C-823E-476C-ABAA-6E714E01AA93}">
      <dgm:prSet/>
      <dgm:spPr/>
      <dgm:t>
        <a:bodyPr/>
        <a:lstStyle/>
        <a:p>
          <a:r>
            <a:rPr lang="en-GB"/>
            <a:t>Office for National Statistics (ONS)</a:t>
          </a:r>
          <a:endParaRPr lang="en-US"/>
        </a:p>
      </dgm:t>
    </dgm:pt>
    <dgm:pt modelId="{6C70E399-5E14-42F3-BDDE-91DBEC8D6233}" type="parTrans" cxnId="{796E7BE8-9AB5-4CE6-91A4-1B21D240EA85}">
      <dgm:prSet/>
      <dgm:spPr/>
      <dgm:t>
        <a:bodyPr/>
        <a:lstStyle/>
        <a:p>
          <a:endParaRPr lang="en-US"/>
        </a:p>
      </dgm:t>
    </dgm:pt>
    <dgm:pt modelId="{BB4B59A0-B406-4E42-89C8-82C58E442DC3}" type="sibTrans" cxnId="{796E7BE8-9AB5-4CE6-91A4-1B21D240EA85}">
      <dgm:prSet/>
      <dgm:spPr/>
      <dgm:t>
        <a:bodyPr/>
        <a:lstStyle/>
        <a:p>
          <a:endParaRPr lang="en-US"/>
        </a:p>
      </dgm:t>
    </dgm:pt>
    <dgm:pt modelId="{2954A52A-70AE-49CD-8EFF-03F1A67380F8}">
      <dgm:prSet/>
      <dgm:spPr/>
      <dgm:t>
        <a:bodyPr/>
        <a:lstStyle/>
        <a:p>
          <a:r>
            <a:rPr lang="en-GB"/>
            <a:t>CIPD Labour Market Outlook</a:t>
          </a:r>
          <a:endParaRPr lang="en-US"/>
        </a:p>
      </dgm:t>
    </dgm:pt>
    <dgm:pt modelId="{48EC9343-B91E-48F4-ABB3-5FE974D0AB16}" type="parTrans" cxnId="{6E4C3617-CE1F-4F7E-80A3-E5542B36AE6C}">
      <dgm:prSet/>
      <dgm:spPr/>
      <dgm:t>
        <a:bodyPr/>
        <a:lstStyle/>
        <a:p>
          <a:endParaRPr lang="en-US"/>
        </a:p>
      </dgm:t>
    </dgm:pt>
    <dgm:pt modelId="{A9040941-E610-4C99-A7CF-AA2505723F2B}" type="sibTrans" cxnId="{6E4C3617-CE1F-4F7E-80A3-E5542B36AE6C}">
      <dgm:prSet/>
      <dgm:spPr/>
      <dgm:t>
        <a:bodyPr/>
        <a:lstStyle/>
        <a:p>
          <a:endParaRPr lang="en-US"/>
        </a:p>
      </dgm:t>
    </dgm:pt>
    <dgm:pt modelId="{703D2356-4588-4AE5-91A8-49E5225EA65B}">
      <dgm:prSet/>
      <dgm:spPr/>
      <dgm:t>
        <a:bodyPr/>
        <a:lstStyle/>
        <a:p>
          <a:r>
            <a:rPr lang="en-GB"/>
            <a:t>Bank of England Monetary Policy Report</a:t>
          </a:r>
          <a:endParaRPr lang="en-US"/>
        </a:p>
      </dgm:t>
    </dgm:pt>
    <dgm:pt modelId="{1D8CE740-DAFA-4DAC-9F86-D918F7F9087F}" type="parTrans" cxnId="{B4DC8FB1-AA29-4635-8CB2-CB09CED5C867}">
      <dgm:prSet/>
      <dgm:spPr/>
      <dgm:t>
        <a:bodyPr/>
        <a:lstStyle/>
        <a:p>
          <a:endParaRPr lang="en-US"/>
        </a:p>
      </dgm:t>
    </dgm:pt>
    <dgm:pt modelId="{C2873852-2BCB-4655-8CBB-8E490C830C10}" type="sibTrans" cxnId="{B4DC8FB1-AA29-4635-8CB2-CB09CED5C867}">
      <dgm:prSet/>
      <dgm:spPr/>
      <dgm:t>
        <a:bodyPr/>
        <a:lstStyle/>
        <a:p>
          <a:endParaRPr lang="en-US"/>
        </a:p>
      </dgm:t>
    </dgm:pt>
    <dgm:pt modelId="{49CC7F80-8D2C-40F2-AA79-3C165923A0B7}">
      <dgm:prSet/>
      <dgm:spPr/>
      <dgm:t>
        <a:bodyPr/>
        <a:lstStyle/>
        <a:p>
          <a:r>
            <a:rPr lang="en-GB"/>
            <a:t>Office for Budget Responsibility's Economic and Fiscal Outlook</a:t>
          </a:r>
          <a:endParaRPr lang="en-US"/>
        </a:p>
      </dgm:t>
    </dgm:pt>
    <dgm:pt modelId="{4F089E3C-DD65-4F93-8579-1CF5639A25D3}" type="parTrans" cxnId="{BEC4862F-0F0E-40CE-A703-BEEA15E888FE}">
      <dgm:prSet/>
      <dgm:spPr/>
      <dgm:t>
        <a:bodyPr/>
        <a:lstStyle/>
        <a:p>
          <a:endParaRPr lang="en-US"/>
        </a:p>
      </dgm:t>
    </dgm:pt>
    <dgm:pt modelId="{8E803AEB-AC5A-4817-922C-2265C2D7074A}" type="sibTrans" cxnId="{BEC4862F-0F0E-40CE-A703-BEEA15E888FE}">
      <dgm:prSet/>
      <dgm:spPr/>
      <dgm:t>
        <a:bodyPr/>
        <a:lstStyle/>
        <a:p>
          <a:endParaRPr lang="en-US"/>
        </a:p>
      </dgm:t>
    </dgm:pt>
    <dgm:pt modelId="{9BC767D0-142A-4062-93F5-2AAF63963023}" type="pres">
      <dgm:prSet presAssocID="{18ED3F77-0891-4FEC-AF40-45C75A43C411}" presName="diagram" presStyleCnt="0">
        <dgm:presLayoutVars>
          <dgm:chPref val="1"/>
          <dgm:dir/>
          <dgm:animOne val="branch"/>
          <dgm:animLvl val="lvl"/>
          <dgm:resizeHandles val="exact"/>
        </dgm:presLayoutVars>
      </dgm:prSet>
      <dgm:spPr/>
    </dgm:pt>
    <dgm:pt modelId="{BE50B078-2607-486A-8423-3959E3F1342F}" type="pres">
      <dgm:prSet presAssocID="{6B3407E5-5BD6-45BB-ADD9-2F1AAE6249A3}" presName="root1" presStyleCnt="0"/>
      <dgm:spPr/>
    </dgm:pt>
    <dgm:pt modelId="{7D63BF24-1CEF-4606-A10C-FD4BC4A7AB13}" type="pres">
      <dgm:prSet presAssocID="{6B3407E5-5BD6-45BB-ADD9-2F1AAE6249A3}" presName="LevelOneTextNode" presStyleLbl="node0" presStyleIdx="0" presStyleCnt="3">
        <dgm:presLayoutVars>
          <dgm:chPref val="3"/>
        </dgm:presLayoutVars>
      </dgm:prSet>
      <dgm:spPr/>
    </dgm:pt>
    <dgm:pt modelId="{93DBB24C-8127-4A61-B985-43545795B2B6}" type="pres">
      <dgm:prSet presAssocID="{6B3407E5-5BD6-45BB-ADD9-2F1AAE6249A3}" presName="level2hierChild" presStyleCnt="0"/>
      <dgm:spPr/>
    </dgm:pt>
    <dgm:pt modelId="{F08C9914-3638-4965-8D49-11BB50134BB6}" type="pres">
      <dgm:prSet presAssocID="{7D637513-A42B-41D2-BCED-DB571851C584}" presName="root1" presStyleCnt="0"/>
      <dgm:spPr/>
    </dgm:pt>
    <dgm:pt modelId="{1950BDF6-217C-47D7-BAE8-646BF373431A}" type="pres">
      <dgm:prSet presAssocID="{7D637513-A42B-41D2-BCED-DB571851C584}" presName="LevelOneTextNode" presStyleLbl="node0" presStyleIdx="1" presStyleCnt="3">
        <dgm:presLayoutVars>
          <dgm:chPref val="3"/>
        </dgm:presLayoutVars>
      </dgm:prSet>
      <dgm:spPr/>
    </dgm:pt>
    <dgm:pt modelId="{F06A4278-FF6F-40B9-8B98-4D7AE819893C}" type="pres">
      <dgm:prSet presAssocID="{7D637513-A42B-41D2-BCED-DB571851C584}" presName="level2hierChild" presStyleCnt="0"/>
      <dgm:spPr/>
    </dgm:pt>
    <dgm:pt modelId="{3FA292FB-E775-4EB7-A3FB-9C1D8DC2718C}" type="pres">
      <dgm:prSet presAssocID="{699C783D-0F55-4084-8BF2-8BF48ED40A1F}" presName="root1" presStyleCnt="0"/>
      <dgm:spPr/>
    </dgm:pt>
    <dgm:pt modelId="{09ED6EFE-CBFD-42B8-A7EA-F2A1FC9597A6}" type="pres">
      <dgm:prSet presAssocID="{699C783D-0F55-4084-8BF2-8BF48ED40A1F}" presName="LevelOneTextNode" presStyleLbl="node0" presStyleIdx="2" presStyleCnt="3">
        <dgm:presLayoutVars>
          <dgm:chPref val="3"/>
        </dgm:presLayoutVars>
      </dgm:prSet>
      <dgm:spPr/>
    </dgm:pt>
    <dgm:pt modelId="{AA29EEC6-77CF-41A6-B4CA-7F2269E35701}" type="pres">
      <dgm:prSet presAssocID="{699C783D-0F55-4084-8BF2-8BF48ED40A1F}" presName="level2hierChild" presStyleCnt="0"/>
      <dgm:spPr/>
    </dgm:pt>
    <dgm:pt modelId="{AC506CBE-2A3D-456A-8F81-BF5F7C90EF5C}" type="pres">
      <dgm:prSet presAssocID="{6C70E399-5E14-42F3-BDDE-91DBEC8D6233}" presName="conn2-1" presStyleLbl="parChTrans1D2" presStyleIdx="0" presStyleCnt="4"/>
      <dgm:spPr/>
    </dgm:pt>
    <dgm:pt modelId="{1B335A1E-4D75-47CE-9B0C-0E2979660EDB}" type="pres">
      <dgm:prSet presAssocID="{6C70E399-5E14-42F3-BDDE-91DBEC8D6233}" presName="connTx" presStyleLbl="parChTrans1D2" presStyleIdx="0" presStyleCnt="4"/>
      <dgm:spPr/>
    </dgm:pt>
    <dgm:pt modelId="{16B202D4-ABE3-4DBE-BC79-54142A382B10}" type="pres">
      <dgm:prSet presAssocID="{8027290C-823E-476C-ABAA-6E714E01AA93}" presName="root2" presStyleCnt="0"/>
      <dgm:spPr/>
    </dgm:pt>
    <dgm:pt modelId="{161E3BAF-1BA9-4CAB-938E-7C838711FD5D}" type="pres">
      <dgm:prSet presAssocID="{8027290C-823E-476C-ABAA-6E714E01AA93}" presName="LevelTwoTextNode" presStyleLbl="node2" presStyleIdx="0" presStyleCnt="4">
        <dgm:presLayoutVars>
          <dgm:chPref val="3"/>
        </dgm:presLayoutVars>
      </dgm:prSet>
      <dgm:spPr/>
    </dgm:pt>
    <dgm:pt modelId="{BB6185BD-7235-449C-B246-725C9060FFB2}" type="pres">
      <dgm:prSet presAssocID="{8027290C-823E-476C-ABAA-6E714E01AA93}" presName="level3hierChild" presStyleCnt="0"/>
      <dgm:spPr/>
    </dgm:pt>
    <dgm:pt modelId="{4D44B1ED-B761-4F3D-9165-84498A5D3872}" type="pres">
      <dgm:prSet presAssocID="{48EC9343-B91E-48F4-ABB3-5FE974D0AB16}" presName="conn2-1" presStyleLbl="parChTrans1D2" presStyleIdx="1" presStyleCnt="4"/>
      <dgm:spPr/>
    </dgm:pt>
    <dgm:pt modelId="{C2E8C2DA-7BFA-4D99-BCC3-D19F411D5FBD}" type="pres">
      <dgm:prSet presAssocID="{48EC9343-B91E-48F4-ABB3-5FE974D0AB16}" presName="connTx" presStyleLbl="parChTrans1D2" presStyleIdx="1" presStyleCnt="4"/>
      <dgm:spPr/>
    </dgm:pt>
    <dgm:pt modelId="{05D77C5A-F0A5-4469-A657-797E1AFD0CDB}" type="pres">
      <dgm:prSet presAssocID="{2954A52A-70AE-49CD-8EFF-03F1A67380F8}" presName="root2" presStyleCnt="0"/>
      <dgm:spPr/>
    </dgm:pt>
    <dgm:pt modelId="{E3E5CA83-DAEC-4B32-9CC0-0D5733374E76}" type="pres">
      <dgm:prSet presAssocID="{2954A52A-70AE-49CD-8EFF-03F1A67380F8}" presName="LevelTwoTextNode" presStyleLbl="node2" presStyleIdx="1" presStyleCnt="4">
        <dgm:presLayoutVars>
          <dgm:chPref val="3"/>
        </dgm:presLayoutVars>
      </dgm:prSet>
      <dgm:spPr/>
    </dgm:pt>
    <dgm:pt modelId="{3E066C6F-72D5-4B92-824C-9539A96CFFD0}" type="pres">
      <dgm:prSet presAssocID="{2954A52A-70AE-49CD-8EFF-03F1A67380F8}" presName="level3hierChild" presStyleCnt="0"/>
      <dgm:spPr/>
    </dgm:pt>
    <dgm:pt modelId="{38BFD241-211D-4B4F-9713-DD36340F4CC4}" type="pres">
      <dgm:prSet presAssocID="{1D8CE740-DAFA-4DAC-9F86-D918F7F9087F}" presName="conn2-1" presStyleLbl="parChTrans1D2" presStyleIdx="2" presStyleCnt="4"/>
      <dgm:spPr/>
    </dgm:pt>
    <dgm:pt modelId="{BAD99E9A-F7D4-4C09-9CCF-D6DFDBC2D6BE}" type="pres">
      <dgm:prSet presAssocID="{1D8CE740-DAFA-4DAC-9F86-D918F7F9087F}" presName="connTx" presStyleLbl="parChTrans1D2" presStyleIdx="2" presStyleCnt="4"/>
      <dgm:spPr/>
    </dgm:pt>
    <dgm:pt modelId="{6AC56B1F-CC53-4801-AB99-202FF64C13FF}" type="pres">
      <dgm:prSet presAssocID="{703D2356-4588-4AE5-91A8-49E5225EA65B}" presName="root2" presStyleCnt="0"/>
      <dgm:spPr/>
    </dgm:pt>
    <dgm:pt modelId="{A443B131-3FC3-4596-A7DF-D97B09197449}" type="pres">
      <dgm:prSet presAssocID="{703D2356-4588-4AE5-91A8-49E5225EA65B}" presName="LevelTwoTextNode" presStyleLbl="node2" presStyleIdx="2" presStyleCnt="4">
        <dgm:presLayoutVars>
          <dgm:chPref val="3"/>
        </dgm:presLayoutVars>
      </dgm:prSet>
      <dgm:spPr/>
    </dgm:pt>
    <dgm:pt modelId="{4F430079-D091-4901-8736-83D0FE06B1BF}" type="pres">
      <dgm:prSet presAssocID="{703D2356-4588-4AE5-91A8-49E5225EA65B}" presName="level3hierChild" presStyleCnt="0"/>
      <dgm:spPr/>
    </dgm:pt>
    <dgm:pt modelId="{92A2F14D-4A47-412B-B10E-E009CE73E712}" type="pres">
      <dgm:prSet presAssocID="{4F089E3C-DD65-4F93-8579-1CF5639A25D3}" presName="conn2-1" presStyleLbl="parChTrans1D2" presStyleIdx="3" presStyleCnt="4"/>
      <dgm:spPr/>
    </dgm:pt>
    <dgm:pt modelId="{C8E8B07C-255D-4F54-BBBF-BB8411A91412}" type="pres">
      <dgm:prSet presAssocID="{4F089E3C-DD65-4F93-8579-1CF5639A25D3}" presName="connTx" presStyleLbl="parChTrans1D2" presStyleIdx="3" presStyleCnt="4"/>
      <dgm:spPr/>
    </dgm:pt>
    <dgm:pt modelId="{F85F2AB0-0081-4EEA-990F-A2BFAD8B85A8}" type="pres">
      <dgm:prSet presAssocID="{49CC7F80-8D2C-40F2-AA79-3C165923A0B7}" presName="root2" presStyleCnt="0"/>
      <dgm:spPr/>
    </dgm:pt>
    <dgm:pt modelId="{76C62EEA-354C-4EFB-90E1-1448B3E0DA96}" type="pres">
      <dgm:prSet presAssocID="{49CC7F80-8D2C-40F2-AA79-3C165923A0B7}" presName="LevelTwoTextNode" presStyleLbl="node2" presStyleIdx="3" presStyleCnt="4">
        <dgm:presLayoutVars>
          <dgm:chPref val="3"/>
        </dgm:presLayoutVars>
      </dgm:prSet>
      <dgm:spPr/>
    </dgm:pt>
    <dgm:pt modelId="{84043BF6-2CA6-4DBE-9A2B-B258AA1F6800}" type="pres">
      <dgm:prSet presAssocID="{49CC7F80-8D2C-40F2-AA79-3C165923A0B7}" presName="level3hierChild" presStyleCnt="0"/>
      <dgm:spPr/>
    </dgm:pt>
  </dgm:ptLst>
  <dgm:cxnLst>
    <dgm:cxn modelId="{6E4C3617-CE1F-4F7E-80A3-E5542B36AE6C}" srcId="{699C783D-0F55-4084-8BF2-8BF48ED40A1F}" destId="{2954A52A-70AE-49CD-8EFF-03F1A67380F8}" srcOrd="1" destOrd="0" parTransId="{48EC9343-B91E-48F4-ABB3-5FE974D0AB16}" sibTransId="{A9040941-E610-4C99-A7CF-AA2505723F2B}"/>
    <dgm:cxn modelId="{C2149F18-90D9-419C-B661-32729981A8BF}" type="presOf" srcId="{1D8CE740-DAFA-4DAC-9F86-D918F7F9087F}" destId="{38BFD241-211D-4B4F-9713-DD36340F4CC4}" srcOrd="0" destOrd="0" presId="urn:microsoft.com/office/officeart/2005/8/layout/hierarchy2"/>
    <dgm:cxn modelId="{7FB5192F-3D2C-4EAB-ADAE-A4FA75140601}" type="presOf" srcId="{4F089E3C-DD65-4F93-8579-1CF5639A25D3}" destId="{92A2F14D-4A47-412B-B10E-E009CE73E712}" srcOrd="0" destOrd="0" presId="urn:microsoft.com/office/officeart/2005/8/layout/hierarchy2"/>
    <dgm:cxn modelId="{BEC4862F-0F0E-40CE-A703-BEEA15E888FE}" srcId="{699C783D-0F55-4084-8BF2-8BF48ED40A1F}" destId="{49CC7F80-8D2C-40F2-AA79-3C165923A0B7}" srcOrd="3" destOrd="0" parTransId="{4F089E3C-DD65-4F93-8579-1CF5639A25D3}" sibTransId="{8E803AEB-AC5A-4817-922C-2265C2D7074A}"/>
    <dgm:cxn modelId="{55F8B530-B774-41ED-8A0D-CAEDCB3DBF11}" type="presOf" srcId="{7D637513-A42B-41D2-BCED-DB571851C584}" destId="{1950BDF6-217C-47D7-BAE8-646BF373431A}" srcOrd="0" destOrd="0" presId="urn:microsoft.com/office/officeart/2005/8/layout/hierarchy2"/>
    <dgm:cxn modelId="{38798A36-19EA-44B8-914E-09C084CFF170}" type="presOf" srcId="{6C70E399-5E14-42F3-BDDE-91DBEC8D6233}" destId="{1B335A1E-4D75-47CE-9B0C-0E2979660EDB}" srcOrd="1" destOrd="0" presId="urn:microsoft.com/office/officeart/2005/8/layout/hierarchy2"/>
    <dgm:cxn modelId="{80E69036-2EB9-4F32-A2A4-F5F899D80D20}" type="presOf" srcId="{2954A52A-70AE-49CD-8EFF-03F1A67380F8}" destId="{E3E5CA83-DAEC-4B32-9CC0-0D5733374E76}" srcOrd="0" destOrd="0" presId="urn:microsoft.com/office/officeart/2005/8/layout/hierarchy2"/>
    <dgm:cxn modelId="{5694CC5C-6403-4E06-BE3A-34B25094D19C}" type="presOf" srcId="{6B3407E5-5BD6-45BB-ADD9-2F1AAE6249A3}" destId="{7D63BF24-1CEF-4606-A10C-FD4BC4A7AB13}" srcOrd="0" destOrd="0" presId="urn:microsoft.com/office/officeart/2005/8/layout/hierarchy2"/>
    <dgm:cxn modelId="{D9063265-1430-4D2F-8048-6CD5CF54702F}" srcId="{18ED3F77-0891-4FEC-AF40-45C75A43C411}" destId="{6B3407E5-5BD6-45BB-ADD9-2F1AAE6249A3}" srcOrd="0" destOrd="0" parTransId="{72EA8643-6AAC-4225-8AEE-15C4E6736AB5}" sibTransId="{EC24DD5A-2787-4CD8-9A15-44DD38AA7356}"/>
    <dgm:cxn modelId="{3E657869-202D-413F-AA3D-4E665B63B586}" type="presOf" srcId="{48EC9343-B91E-48F4-ABB3-5FE974D0AB16}" destId="{4D44B1ED-B761-4F3D-9165-84498A5D3872}" srcOrd="0" destOrd="0" presId="urn:microsoft.com/office/officeart/2005/8/layout/hierarchy2"/>
    <dgm:cxn modelId="{89835071-7110-4BC0-8E38-AA2195637DE8}" type="presOf" srcId="{49CC7F80-8D2C-40F2-AA79-3C165923A0B7}" destId="{76C62EEA-354C-4EFB-90E1-1448B3E0DA96}" srcOrd="0" destOrd="0" presId="urn:microsoft.com/office/officeart/2005/8/layout/hierarchy2"/>
    <dgm:cxn modelId="{9C005152-0340-4546-9354-1FD92DCBB4A4}" type="presOf" srcId="{699C783D-0F55-4084-8BF2-8BF48ED40A1F}" destId="{09ED6EFE-CBFD-42B8-A7EA-F2A1FC9597A6}" srcOrd="0" destOrd="0" presId="urn:microsoft.com/office/officeart/2005/8/layout/hierarchy2"/>
    <dgm:cxn modelId="{60299D7F-536A-4875-9805-D1EBED7841A8}" type="presOf" srcId="{18ED3F77-0891-4FEC-AF40-45C75A43C411}" destId="{9BC767D0-142A-4062-93F5-2AAF63963023}" srcOrd="0" destOrd="0" presId="urn:microsoft.com/office/officeart/2005/8/layout/hierarchy2"/>
    <dgm:cxn modelId="{29E46B83-E5E9-4D1E-9298-D2A253CA1AB6}" type="presOf" srcId="{8027290C-823E-476C-ABAA-6E714E01AA93}" destId="{161E3BAF-1BA9-4CAB-938E-7C838711FD5D}" srcOrd="0" destOrd="0" presId="urn:microsoft.com/office/officeart/2005/8/layout/hierarchy2"/>
    <dgm:cxn modelId="{BCE5D590-50AE-498E-BD80-A317761FB8FE}" type="presOf" srcId="{6C70E399-5E14-42F3-BDDE-91DBEC8D6233}" destId="{AC506CBE-2A3D-456A-8F81-BF5F7C90EF5C}" srcOrd="0" destOrd="0" presId="urn:microsoft.com/office/officeart/2005/8/layout/hierarchy2"/>
    <dgm:cxn modelId="{B1D2BBA0-1A16-418B-B582-4C5E95259B1B}" srcId="{18ED3F77-0891-4FEC-AF40-45C75A43C411}" destId="{7D637513-A42B-41D2-BCED-DB571851C584}" srcOrd="1" destOrd="0" parTransId="{366FC71B-434D-49FA-A3C8-39186E6A93A2}" sibTransId="{CA1ADDBA-C34B-4954-90B1-D728B8BE5BF7}"/>
    <dgm:cxn modelId="{B4DC8FB1-AA29-4635-8CB2-CB09CED5C867}" srcId="{699C783D-0F55-4084-8BF2-8BF48ED40A1F}" destId="{703D2356-4588-4AE5-91A8-49E5225EA65B}" srcOrd="2" destOrd="0" parTransId="{1D8CE740-DAFA-4DAC-9F86-D918F7F9087F}" sibTransId="{C2873852-2BCB-4655-8CBB-8E490C830C10}"/>
    <dgm:cxn modelId="{EFCDBDBC-2B0C-4D41-A279-0AEF0B29946C}" srcId="{18ED3F77-0891-4FEC-AF40-45C75A43C411}" destId="{699C783D-0F55-4084-8BF2-8BF48ED40A1F}" srcOrd="2" destOrd="0" parTransId="{D3488AE9-D8BA-408B-B215-DA00E7F78960}" sibTransId="{5B51BCCD-9B51-4B49-A9B8-C0E95E5686F7}"/>
    <dgm:cxn modelId="{BCEB8FC5-6923-4AA3-B0E7-6BA29788359F}" type="presOf" srcId="{4F089E3C-DD65-4F93-8579-1CF5639A25D3}" destId="{C8E8B07C-255D-4F54-BBBF-BB8411A91412}" srcOrd="1" destOrd="0" presId="urn:microsoft.com/office/officeart/2005/8/layout/hierarchy2"/>
    <dgm:cxn modelId="{91FEC2D7-BB9A-490C-99D1-0A871DD6A8A9}" type="presOf" srcId="{703D2356-4588-4AE5-91A8-49E5225EA65B}" destId="{A443B131-3FC3-4596-A7DF-D97B09197449}" srcOrd="0" destOrd="0" presId="urn:microsoft.com/office/officeart/2005/8/layout/hierarchy2"/>
    <dgm:cxn modelId="{5F048FE6-2736-4E0C-B7AE-4EFD11932E4A}" type="presOf" srcId="{48EC9343-B91E-48F4-ABB3-5FE974D0AB16}" destId="{C2E8C2DA-7BFA-4D99-BCC3-D19F411D5FBD}" srcOrd="1" destOrd="0" presId="urn:microsoft.com/office/officeart/2005/8/layout/hierarchy2"/>
    <dgm:cxn modelId="{796E7BE8-9AB5-4CE6-91A4-1B21D240EA85}" srcId="{699C783D-0F55-4084-8BF2-8BF48ED40A1F}" destId="{8027290C-823E-476C-ABAA-6E714E01AA93}" srcOrd="0" destOrd="0" parTransId="{6C70E399-5E14-42F3-BDDE-91DBEC8D6233}" sibTransId="{BB4B59A0-B406-4E42-89C8-82C58E442DC3}"/>
    <dgm:cxn modelId="{F55722EE-2E52-4FFA-859C-5CE0C533B927}" type="presOf" srcId="{1D8CE740-DAFA-4DAC-9F86-D918F7F9087F}" destId="{BAD99E9A-F7D4-4C09-9CCF-D6DFDBC2D6BE}" srcOrd="1" destOrd="0" presId="urn:microsoft.com/office/officeart/2005/8/layout/hierarchy2"/>
    <dgm:cxn modelId="{DD4E60E2-2D73-42C0-B1F3-4C32F0AFA1A6}" type="presParOf" srcId="{9BC767D0-142A-4062-93F5-2AAF63963023}" destId="{BE50B078-2607-486A-8423-3959E3F1342F}" srcOrd="0" destOrd="0" presId="urn:microsoft.com/office/officeart/2005/8/layout/hierarchy2"/>
    <dgm:cxn modelId="{D94CD754-A56B-42CA-AAE2-4B9B86FC6935}" type="presParOf" srcId="{BE50B078-2607-486A-8423-3959E3F1342F}" destId="{7D63BF24-1CEF-4606-A10C-FD4BC4A7AB13}" srcOrd="0" destOrd="0" presId="urn:microsoft.com/office/officeart/2005/8/layout/hierarchy2"/>
    <dgm:cxn modelId="{B40042D9-F58B-4180-BCD1-10017E92BACD}" type="presParOf" srcId="{BE50B078-2607-486A-8423-3959E3F1342F}" destId="{93DBB24C-8127-4A61-B985-43545795B2B6}" srcOrd="1" destOrd="0" presId="urn:microsoft.com/office/officeart/2005/8/layout/hierarchy2"/>
    <dgm:cxn modelId="{D9FA4681-7675-4254-87FF-65AE0FBBAEF1}" type="presParOf" srcId="{9BC767D0-142A-4062-93F5-2AAF63963023}" destId="{F08C9914-3638-4965-8D49-11BB50134BB6}" srcOrd="1" destOrd="0" presId="urn:microsoft.com/office/officeart/2005/8/layout/hierarchy2"/>
    <dgm:cxn modelId="{DC92F3C9-3264-45C8-BBA0-050D4480F323}" type="presParOf" srcId="{F08C9914-3638-4965-8D49-11BB50134BB6}" destId="{1950BDF6-217C-47D7-BAE8-646BF373431A}" srcOrd="0" destOrd="0" presId="urn:microsoft.com/office/officeart/2005/8/layout/hierarchy2"/>
    <dgm:cxn modelId="{4436202F-0880-4A9D-AD06-37FDDBFCBDC4}" type="presParOf" srcId="{F08C9914-3638-4965-8D49-11BB50134BB6}" destId="{F06A4278-FF6F-40B9-8B98-4D7AE819893C}" srcOrd="1" destOrd="0" presId="urn:microsoft.com/office/officeart/2005/8/layout/hierarchy2"/>
    <dgm:cxn modelId="{55677789-6666-4A12-A1FE-6AEC3828537D}" type="presParOf" srcId="{9BC767D0-142A-4062-93F5-2AAF63963023}" destId="{3FA292FB-E775-4EB7-A3FB-9C1D8DC2718C}" srcOrd="2" destOrd="0" presId="urn:microsoft.com/office/officeart/2005/8/layout/hierarchy2"/>
    <dgm:cxn modelId="{22F44727-8BF4-492F-920B-63622CA2CED1}" type="presParOf" srcId="{3FA292FB-E775-4EB7-A3FB-9C1D8DC2718C}" destId="{09ED6EFE-CBFD-42B8-A7EA-F2A1FC9597A6}" srcOrd="0" destOrd="0" presId="urn:microsoft.com/office/officeart/2005/8/layout/hierarchy2"/>
    <dgm:cxn modelId="{FABC0DF3-1987-46E2-9178-731C95D38EFB}" type="presParOf" srcId="{3FA292FB-E775-4EB7-A3FB-9C1D8DC2718C}" destId="{AA29EEC6-77CF-41A6-B4CA-7F2269E35701}" srcOrd="1" destOrd="0" presId="urn:microsoft.com/office/officeart/2005/8/layout/hierarchy2"/>
    <dgm:cxn modelId="{9705D93B-BE3E-4D2C-AFF1-57A1BC144F40}" type="presParOf" srcId="{AA29EEC6-77CF-41A6-B4CA-7F2269E35701}" destId="{AC506CBE-2A3D-456A-8F81-BF5F7C90EF5C}" srcOrd="0" destOrd="0" presId="urn:microsoft.com/office/officeart/2005/8/layout/hierarchy2"/>
    <dgm:cxn modelId="{1230517E-9B14-4743-B06F-D2442BBEFC08}" type="presParOf" srcId="{AC506CBE-2A3D-456A-8F81-BF5F7C90EF5C}" destId="{1B335A1E-4D75-47CE-9B0C-0E2979660EDB}" srcOrd="0" destOrd="0" presId="urn:microsoft.com/office/officeart/2005/8/layout/hierarchy2"/>
    <dgm:cxn modelId="{68615D13-BAC8-4E83-BBF3-57DE78539FC0}" type="presParOf" srcId="{AA29EEC6-77CF-41A6-B4CA-7F2269E35701}" destId="{16B202D4-ABE3-4DBE-BC79-54142A382B10}" srcOrd="1" destOrd="0" presId="urn:microsoft.com/office/officeart/2005/8/layout/hierarchy2"/>
    <dgm:cxn modelId="{F969F876-EB9B-4B55-9790-075A2D658398}" type="presParOf" srcId="{16B202D4-ABE3-4DBE-BC79-54142A382B10}" destId="{161E3BAF-1BA9-4CAB-938E-7C838711FD5D}" srcOrd="0" destOrd="0" presId="urn:microsoft.com/office/officeart/2005/8/layout/hierarchy2"/>
    <dgm:cxn modelId="{CE8E4801-E0B8-4186-AAA3-11AF95508557}" type="presParOf" srcId="{16B202D4-ABE3-4DBE-BC79-54142A382B10}" destId="{BB6185BD-7235-449C-B246-725C9060FFB2}" srcOrd="1" destOrd="0" presId="urn:microsoft.com/office/officeart/2005/8/layout/hierarchy2"/>
    <dgm:cxn modelId="{CEDDB3FA-B03C-480B-A086-8B4C0F7D1219}" type="presParOf" srcId="{AA29EEC6-77CF-41A6-B4CA-7F2269E35701}" destId="{4D44B1ED-B761-4F3D-9165-84498A5D3872}" srcOrd="2" destOrd="0" presId="urn:microsoft.com/office/officeart/2005/8/layout/hierarchy2"/>
    <dgm:cxn modelId="{6850ECA5-0818-4329-B534-EAEEC3DECD94}" type="presParOf" srcId="{4D44B1ED-B761-4F3D-9165-84498A5D3872}" destId="{C2E8C2DA-7BFA-4D99-BCC3-D19F411D5FBD}" srcOrd="0" destOrd="0" presId="urn:microsoft.com/office/officeart/2005/8/layout/hierarchy2"/>
    <dgm:cxn modelId="{5B4AB981-3AB9-4F9D-92C4-8AF77E5A50A6}" type="presParOf" srcId="{AA29EEC6-77CF-41A6-B4CA-7F2269E35701}" destId="{05D77C5A-F0A5-4469-A657-797E1AFD0CDB}" srcOrd="3" destOrd="0" presId="urn:microsoft.com/office/officeart/2005/8/layout/hierarchy2"/>
    <dgm:cxn modelId="{F34CF7B7-108C-46D5-9BDC-41A7E132AEE7}" type="presParOf" srcId="{05D77C5A-F0A5-4469-A657-797E1AFD0CDB}" destId="{E3E5CA83-DAEC-4B32-9CC0-0D5733374E76}" srcOrd="0" destOrd="0" presId="urn:microsoft.com/office/officeart/2005/8/layout/hierarchy2"/>
    <dgm:cxn modelId="{FF21F1BC-1332-4E5C-BFA6-A9AD96B3C3AD}" type="presParOf" srcId="{05D77C5A-F0A5-4469-A657-797E1AFD0CDB}" destId="{3E066C6F-72D5-4B92-824C-9539A96CFFD0}" srcOrd="1" destOrd="0" presId="urn:microsoft.com/office/officeart/2005/8/layout/hierarchy2"/>
    <dgm:cxn modelId="{FD2002E5-289D-44B2-BE96-01B7F405CBB3}" type="presParOf" srcId="{AA29EEC6-77CF-41A6-B4CA-7F2269E35701}" destId="{38BFD241-211D-4B4F-9713-DD36340F4CC4}" srcOrd="4" destOrd="0" presId="urn:microsoft.com/office/officeart/2005/8/layout/hierarchy2"/>
    <dgm:cxn modelId="{A099F04C-EC69-40C0-AA9F-C474915D5ED4}" type="presParOf" srcId="{38BFD241-211D-4B4F-9713-DD36340F4CC4}" destId="{BAD99E9A-F7D4-4C09-9CCF-D6DFDBC2D6BE}" srcOrd="0" destOrd="0" presId="urn:microsoft.com/office/officeart/2005/8/layout/hierarchy2"/>
    <dgm:cxn modelId="{4B0C7CE8-0C36-45AE-B44C-39796B63401B}" type="presParOf" srcId="{AA29EEC6-77CF-41A6-B4CA-7F2269E35701}" destId="{6AC56B1F-CC53-4801-AB99-202FF64C13FF}" srcOrd="5" destOrd="0" presId="urn:microsoft.com/office/officeart/2005/8/layout/hierarchy2"/>
    <dgm:cxn modelId="{DB8EB4D0-2F53-40A0-B761-3DCCD8E050FE}" type="presParOf" srcId="{6AC56B1F-CC53-4801-AB99-202FF64C13FF}" destId="{A443B131-3FC3-4596-A7DF-D97B09197449}" srcOrd="0" destOrd="0" presId="urn:microsoft.com/office/officeart/2005/8/layout/hierarchy2"/>
    <dgm:cxn modelId="{8AA5E7DA-1208-4BEB-AA61-47227749968F}" type="presParOf" srcId="{6AC56B1F-CC53-4801-AB99-202FF64C13FF}" destId="{4F430079-D091-4901-8736-83D0FE06B1BF}" srcOrd="1" destOrd="0" presId="urn:microsoft.com/office/officeart/2005/8/layout/hierarchy2"/>
    <dgm:cxn modelId="{59C2137F-1CA5-43CB-BFFE-6B6AD7A4F55A}" type="presParOf" srcId="{AA29EEC6-77CF-41A6-B4CA-7F2269E35701}" destId="{92A2F14D-4A47-412B-B10E-E009CE73E712}" srcOrd="6" destOrd="0" presId="urn:microsoft.com/office/officeart/2005/8/layout/hierarchy2"/>
    <dgm:cxn modelId="{47BC2E96-269B-47BE-9D09-31037EE28D0C}" type="presParOf" srcId="{92A2F14D-4A47-412B-B10E-E009CE73E712}" destId="{C8E8B07C-255D-4F54-BBBF-BB8411A91412}" srcOrd="0" destOrd="0" presId="urn:microsoft.com/office/officeart/2005/8/layout/hierarchy2"/>
    <dgm:cxn modelId="{487ACF83-F6D0-4DC4-871E-7A7A404B3311}" type="presParOf" srcId="{AA29EEC6-77CF-41A6-B4CA-7F2269E35701}" destId="{F85F2AB0-0081-4EEA-990F-A2BFAD8B85A8}" srcOrd="7" destOrd="0" presId="urn:microsoft.com/office/officeart/2005/8/layout/hierarchy2"/>
    <dgm:cxn modelId="{505D0D03-1BF8-4579-8F63-7A9B9655F00E}" type="presParOf" srcId="{F85F2AB0-0081-4EEA-990F-A2BFAD8B85A8}" destId="{76C62EEA-354C-4EFB-90E1-1448B3E0DA96}" srcOrd="0" destOrd="0" presId="urn:microsoft.com/office/officeart/2005/8/layout/hierarchy2"/>
    <dgm:cxn modelId="{59C14EEB-EA89-4F04-8443-AEA85B9FC258}" type="presParOf" srcId="{F85F2AB0-0081-4EEA-990F-A2BFAD8B85A8}" destId="{84043BF6-2CA6-4DBE-9A2B-B258AA1F680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A81A39-1CA8-43D5-9A8B-345D80BF22DB}"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58869B7F-AC76-4078-AEAB-1C11F39E0746}">
      <dgm:prSet/>
      <dgm:spPr/>
      <dgm:t>
        <a:bodyPr/>
        <a:lstStyle/>
        <a:p>
          <a:r>
            <a:rPr lang="en-US"/>
            <a:t>Limit</a:t>
          </a:r>
        </a:p>
      </dgm:t>
    </dgm:pt>
    <dgm:pt modelId="{4A8B287E-5052-4531-9D33-E0FD5450D59F}" type="parTrans" cxnId="{F9AE515F-9718-44D7-B7D6-02FD0E2BD5A1}">
      <dgm:prSet/>
      <dgm:spPr/>
      <dgm:t>
        <a:bodyPr/>
        <a:lstStyle/>
        <a:p>
          <a:endParaRPr lang="en-US"/>
        </a:p>
      </dgm:t>
    </dgm:pt>
    <dgm:pt modelId="{5F41B1BC-E38C-46ED-8C95-566D27302AC6}" type="sibTrans" cxnId="{F9AE515F-9718-44D7-B7D6-02FD0E2BD5A1}">
      <dgm:prSet/>
      <dgm:spPr/>
      <dgm:t>
        <a:bodyPr/>
        <a:lstStyle/>
        <a:p>
          <a:endParaRPr lang="en-US"/>
        </a:p>
      </dgm:t>
    </dgm:pt>
    <dgm:pt modelId="{573764A2-B894-496E-8DBB-085B304E16BD}">
      <dgm:prSet/>
      <dgm:spPr/>
      <dgm:t>
        <a:bodyPr/>
        <a:lstStyle/>
        <a:p>
          <a:r>
            <a:rPr lang="en-US"/>
            <a:t>Limit to the level of GDP a country can achieve </a:t>
          </a:r>
        </a:p>
      </dgm:t>
    </dgm:pt>
    <dgm:pt modelId="{BA12E39C-F6BB-4930-9AE5-C147A791C8DE}" type="parTrans" cxnId="{05E3FC77-9594-47D8-82CA-836F3D046220}">
      <dgm:prSet/>
      <dgm:spPr/>
      <dgm:t>
        <a:bodyPr/>
        <a:lstStyle/>
        <a:p>
          <a:endParaRPr lang="en-US"/>
        </a:p>
      </dgm:t>
    </dgm:pt>
    <dgm:pt modelId="{677078D9-1F1B-4914-8855-D25A5F086492}" type="sibTrans" cxnId="{05E3FC77-9594-47D8-82CA-836F3D046220}">
      <dgm:prSet/>
      <dgm:spPr/>
      <dgm:t>
        <a:bodyPr/>
        <a:lstStyle/>
        <a:p>
          <a:endParaRPr lang="en-US"/>
        </a:p>
      </dgm:t>
    </dgm:pt>
    <dgm:pt modelId="{5DE11227-A4E5-4B94-891C-2A6DB2D5AC79}">
      <dgm:prSet/>
      <dgm:spPr/>
      <dgm:t>
        <a:bodyPr/>
        <a:lstStyle/>
        <a:p>
          <a:r>
            <a:rPr lang="en-US"/>
            <a:t>Rate</a:t>
          </a:r>
        </a:p>
      </dgm:t>
    </dgm:pt>
    <dgm:pt modelId="{F93692EE-FF4F-4AFC-9C98-715027844914}" type="parTrans" cxnId="{337EC3E8-C4E4-4B13-9ACD-B56F6F098D24}">
      <dgm:prSet/>
      <dgm:spPr/>
      <dgm:t>
        <a:bodyPr/>
        <a:lstStyle/>
        <a:p>
          <a:endParaRPr lang="en-US"/>
        </a:p>
      </dgm:t>
    </dgm:pt>
    <dgm:pt modelId="{798E782B-FF10-4F94-A0AA-FE65B769D449}" type="sibTrans" cxnId="{337EC3E8-C4E4-4B13-9ACD-B56F6F098D24}">
      <dgm:prSet/>
      <dgm:spPr/>
      <dgm:t>
        <a:bodyPr/>
        <a:lstStyle/>
        <a:p>
          <a:endParaRPr lang="en-US"/>
        </a:p>
      </dgm:t>
    </dgm:pt>
    <dgm:pt modelId="{BE004339-A817-4E9B-BAFE-92D922370EDE}">
      <dgm:prSet/>
      <dgm:spPr/>
      <dgm:t>
        <a:bodyPr/>
        <a:lstStyle/>
        <a:p>
          <a:r>
            <a:rPr lang="en-US"/>
            <a:t>If demand exceeds GDP, there will be an upward pressure on costs and prices: Rate of inflation will increase</a:t>
          </a:r>
        </a:p>
      </dgm:t>
    </dgm:pt>
    <dgm:pt modelId="{CC7EA498-8DCC-4BBC-880F-19AB18B7AA25}" type="parTrans" cxnId="{84FB56D1-6914-402C-8FE0-F9FEB5E987E8}">
      <dgm:prSet/>
      <dgm:spPr/>
      <dgm:t>
        <a:bodyPr/>
        <a:lstStyle/>
        <a:p>
          <a:endParaRPr lang="en-US"/>
        </a:p>
      </dgm:t>
    </dgm:pt>
    <dgm:pt modelId="{F212DEEF-4353-43D5-AFDF-50974193E220}" type="sibTrans" cxnId="{84FB56D1-6914-402C-8FE0-F9FEB5E987E8}">
      <dgm:prSet/>
      <dgm:spPr/>
      <dgm:t>
        <a:bodyPr/>
        <a:lstStyle/>
        <a:p>
          <a:endParaRPr lang="en-US"/>
        </a:p>
      </dgm:t>
    </dgm:pt>
    <dgm:pt modelId="{F974F088-0DF3-4B3E-8074-B53077ED3D29}">
      <dgm:prSet/>
      <dgm:spPr/>
      <dgm:t>
        <a:bodyPr/>
        <a:lstStyle/>
        <a:p>
          <a:r>
            <a:rPr lang="en-US"/>
            <a:t>Go up or down</a:t>
          </a:r>
        </a:p>
      </dgm:t>
    </dgm:pt>
    <dgm:pt modelId="{CA5413B7-05EF-471F-8621-B475885DF995}" type="parTrans" cxnId="{79961EC4-D5AF-421B-8A55-7A79493DFB43}">
      <dgm:prSet/>
      <dgm:spPr/>
      <dgm:t>
        <a:bodyPr/>
        <a:lstStyle/>
        <a:p>
          <a:endParaRPr lang="en-US"/>
        </a:p>
      </dgm:t>
    </dgm:pt>
    <dgm:pt modelId="{D96FBDFD-C69E-4751-937E-D85F84BAD663}" type="sibTrans" cxnId="{79961EC4-D5AF-421B-8A55-7A79493DFB43}">
      <dgm:prSet/>
      <dgm:spPr/>
      <dgm:t>
        <a:bodyPr/>
        <a:lstStyle/>
        <a:p>
          <a:endParaRPr lang="en-US"/>
        </a:p>
      </dgm:t>
    </dgm:pt>
    <dgm:pt modelId="{908602DF-C4B4-4231-925B-8E42818EE9C8}">
      <dgm:prSet/>
      <dgm:spPr/>
      <dgm:t>
        <a:bodyPr/>
        <a:lstStyle/>
        <a:p>
          <a:r>
            <a:rPr lang="en-US"/>
            <a:t>Inflation can go up or down irrespective of demand and supply if there are big changes in commodities that are imported (eg oil)</a:t>
          </a:r>
        </a:p>
      </dgm:t>
    </dgm:pt>
    <dgm:pt modelId="{E0E4CC47-9800-472C-9486-F180CC29649C}" type="parTrans" cxnId="{0FE0D1C3-A7F8-4158-A7D8-AB14D01B12FB}">
      <dgm:prSet/>
      <dgm:spPr/>
      <dgm:t>
        <a:bodyPr/>
        <a:lstStyle/>
        <a:p>
          <a:endParaRPr lang="en-US"/>
        </a:p>
      </dgm:t>
    </dgm:pt>
    <dgm:pt modelId="{25334412-B2CD-4FB4-8D6D-D145DF9D3099}" type="sibTrans" cxnId="{0FE0D1C3-A7F8-4158-A7D8-AB14D01B12FB}">
      <dgm:prSet/>
      <dgm:spPr/>
      <dgm:t>
        <a:bodyPr/>
        <a:lstStyle/>
        <a:p>
          <a:endParaRPr lang="en-US"/>
        </a:p>
      </dgm:t>
    </dgm:pt>
    <dgm:pt modelId="{9CA3B305-1214-4B7D-A23F-1903CCA04470}" type="pres">
      <dgm:prSet presAssocID="{2EA81A39-1CA8-43D5-9A8B-345D80BF22DB}" presName="Name0" presStyleCnt="0">
        <dgm:presLayoutVars>
          <dgm:dir/>
          <dgm:animLvl val="lvl"/>
          <dgm:resizeHandles val="exact"/>
        </dgm:presLayoutVars>
      </dgm:prSet>
      <dgm:spPr/>
    </dgm:pt>
    <dgm:pt modelId="{E7E12952-55F1-4D4E-8060-4040AF182E28}" type="pres">
      <dgm:prSet presAssocID="{58869B7F-AC76-4078-AEAB-1C11F39E0746}" presName="linNode" presStyleCnt="0"/>
      <dgm:spPr/>
    </dgm:pt>
    <dgm:pt modelId="{F6F82523-D5EA-4D36-9DD7-EA4D665C972B}" type="pres">
      <dgm:prSet presAssocID="{58869B7F-AC76-4078-AEAB-1C11F39E0746}" presName="parentText" presStyleLbl="solidFgAcc1" presStyleIdx="0" presStyleCnt="3">
        <dgm:presLayoutVars>
          <dgm:chMax val="1"/>
          <dgm:bulletEnabled/>
        </dgm:presLayoutVars>
      </dgm:prSet>
      <dgm:spPr/>
    </dgm:pt>
    <dgm:pt modelId="{00D760E2-7E13-461D-ABCD-B50B489405DC}" type="pres">
      <dgm:prSet presAssocID="{58869B7F-AC76-4078-AEAB-1C11F39E0746}" presName="descendantText" presStyleLbl="alignNode1" presStyleIdx="0" presStyleCnt="3">
        <dgm:presLayoutVars>
          <dgm:bulletEnabled/>
        </dgm:presLayoutVars>
      </dgm:prSet>
      <dgm:spPr/>
    </dgm:pt>
    <dgm:pt modelId="{021E0480-F75E-4684-B527-167EBC430553}" type="pres">
      <dgm:prSet presAssocID="{5F41B1BC-E38C-46ED-8C95-566D27302AC6}" presName="sp" presStyleCnt="0"/>
      <dgm:spPr/>
    </dgm:pt>
    <dgm:pt modelId="{E5096F0F-B494-4D57-91B8-314428626601}" type="pres">
      <dgm:prSet presAssocID="{5DE11227-A4E5-4B94-891C-2A6DB2D5AC79}" presName="linNode" presStyleCnt="0"/>
      <dgm:spPr/>
    </dgm:pt>
    <dgm:pt modelId="{321E989A-6DD8-42E3-B813-0C656FA3B30E}" type="pres">
      <dgm:prSet presAssocID="{5DE11227-A4E5-4B94-891C-2A6DB2D5AC79}" presName="parentText" presStyleLbl="solidFgAcc1" presStyleIdx="1" presStyleCnt="3">
        <dgm:presLayoutVars>
          <dgm:chMax val="1"/>
          <dgm:bulletEnabled/>
        </dgm:presLayoutVars>
      </dgm:prSet>
      <dgm:spPr/>
    </dgm:pt>
    <dgm:pt modelId="{029133D8-97DF-4677-82CC-BE2C1BCB5933}" type="pres">
      <dgm:prSet presAssocID="{5DE11227-A4E5-4B94-891C-2A6DB2D5AC79}" presName="descendantText" presStyleLbl="alignNode1" presStyleIdx="1" presStyleCnt="3">
        <dgm:presLayoutVars>
          <dgm:bulletEnabled/>
        </dgm:presLayoutVars>
      </dgm:prSet>
      <dgm:spPr/>
    </dgm:pt>
    <dgm:pt modelId="{4164B827-ACFD-4930-A6C8-0681F5E0DB25}" type="pres">
      <dgm:prSet presAssocID="{798E782B-FF10-4F94-A0AA-FE65B769D449}" presName="sp" presStyleCnt="0"/>
      <dgm:spPr/>
    </dgm:pt>
    <dgm:pt modelId="{74ED8282-5146-434D-9F0C-48415FF5C18C}" type="pres">
      <dgm:prSet presAssocID="{F974F088-0DF3-4B3E-8074-B53077ED3D29}" presName="linNode" presStyleCnt="0"/>
      <dgm:spPr/>
    </dgm:pt>
    <dgm:pt modelId="{21DE01BF-384F-40DA-935E-FFDAA5DE2D9E}" type="pres">
      <dgm:prSet presAssocID="{F974F088-0DF3-4B3E-8074-B53077ED3D29}" presName="parentText" presStyleLbl="solidFgAcc1" presStyleIdx="2" presStyleCnt="3">
        <dgm:presLayoutVars>
          <dgm:chMax val="1"/>
          <dgm:bulletEnabled/>
        </dgm:presLayoutVars>
      </dgm:prSet>
      <dgm:spPr/>
    </dgm:pt>
    <dgm:pt modelId="{E25EA6CB-904C-455D-BDC0-9AD07CB7C921}" type="pres">
      <dgm:prSet presAssocID="{F974F088-0DF3-4B3E-8074-B53077ED3D29}" presName="descendantText" presStyleLbl="alignNode1" presStyleIdx="2" presStyleCnt="3">
        <dgm:presLayoutVars>
          <dgm:bulletEnabled/>
        </dgm:presLayoutVars>
      </dgm:prSet>
      <dgm:spPr/>
    </dgm:pt>
  </dgm:ptLst>
  <dgm:cxnLst>
    <dgm:cxn modelId="{5F05A900-7C62-4443-9F21-EAF0ACF2AB06}" type="presOf" srcId="{58869B7F-AC76-4078-AEAB-1C11F39E0746}" destId="{F6F82523-D5EA-4D36-9DD7-EA4D665C972B}" srcOrd="0" destOrd="0" presId="urn:microsoft.com/office/officeart/2016/7/layout/VerticalHollowActionList"/>
    <dgm:cxn modelId="{F9AE515F-9718-44D7-B7D6-02FD0E2BD5A1}" srcId="{2EA81A39-1CA8-43D5-9A8B-345D80BF22DB}" destId="{58869B7F-AC76-4078-AEAB-1C11F39E0746}" srcOrd="0" destOrd="0" parTransId="{4A8B287E-5052-4531-9D33-E0FD5450D59F}" sibTransId="{5F41B1BC-E38C-46ED-8C95-566D27302AC6}"/>
    <dgm:cxn modelId="{05E3FC77-9594-47D8-82CA-836F3D046220}" srcId="{58869B7F-AC76-4078-AEAB-1C11F39E0746}" destId="{573764A2-B894-496E-8DBB-085B304E16BD}" srcOrd="0" destOrd="0" parTransId="{BA12E39C-F6BB-4930-9AE5-C147A791C8DE}" sibTransId="{677078D9-1F1B-4914-8855-D25A5F086492}"/>
    <dgm:cxn modelId="{14DC0C85-084A-410D-9F4D-78A31F8DF699}" type="presOf" srcId="{573764A2-B894-496E-8DBB-085B304E16BD}" destId="{00D760E2-7E13-461D-ABCD-B50B489405DC}" srcOrd="0" destOrd="0" presId="urn:microsoft.com/office/officeart/2016/7/layout/VerticalHollowActionList"/>
    <dgm:cxn modelId="{60D2258D-C2B7-4992-9C23-A07CAA1A8753}" type="presOf" srcId="{F974F088-0DF3-4B3E-8074-B53077ED3D29}" destId="{21DE01BF-384F-40DA-935E-FFDAA5DE2D9E}" srcOrd="0" destOrd="0" presId="urn:microsoft.com/office/officeart/2016/7/layout/VerticalHollowActionList"/>
    <dgm:cxn modelId="{9DE4989E-1050-4293-A4CC-72B774AA960F}" type="presOf" srcId="{BE004339-A817-4E9B-BAFE-92D922370EDE}" destId="{029133D8-97DF-4677-82CC-BE2C1BCB5933}" srcOrd="0" destOrd="0" presId="urn:microsoft.com/office/officeart/2016/7/layout/VerticalHollowActionList"/>
    <dgm:cxn modelId="{8F4467A7-BD5C-47DD-830E-A5B0FA899FC2}" type="presOf" srcId="{908602DF-C4B4-4231-925B-8E42818EE9C8}" destId="{E25EA6CB-904C-455D-BDC0-9AD07CB7C921}" srcOrd="0" destOrd="0" presId="urn:microsoft.com/office/officeart/2016/7/layout/VerticalHollowActionList"/>
    <dgm:cxn modelId="{720572B9-9F7F-4B23-A081-C8A6F11A157B}" type="presOf" srcId="{2EA81A39-1CA8-43D5-9A8B-345D80BF22DB}" destId="{9CA3B305-1214-4B7D-A23F-1903CCA04470}" srcOrd="0" destOrd="0" presId="urn:microsoft.com/office/officeart/2016/7/layout/VerticalHollowActionList"/>
    <dgm:cxn modelId="{003B34BC-7E5B-4FE8-97C4-D2A228E394EA}" type="presOf" srcId="{5DE11227-A4E5-4B94-891C-2A6DB2D5AC79}" destId="{321E989A-6DD8-42E3-B813-0C656FA3B30E}" srcOrd="0" destOrd="0" presId="urn:microsoft.com/office/officeart/2016/7/layout/VerticalHollowActionList"/>
    <dgm:cxn modelId="{0FE0D1C3-A7F8-4158-A7D8-AB14D01B12FB}" srcId="{F974F088-0DF3-4B3E-8074-B53077ED3D29}" destId="{908602DF-C4B4-4231-925B-8E42818EE9C8}" srcOrd="0" destOrd="0" parTransId="{E0E4CC47-9800-472C-9486-F180CC29649C}" sibTransId="{25334412-B2CD-4FB4-8D6D-D145DF9D3099}"/>
    <dgm:cxn modelId="{79961EC4-D5AF-421B-8A55-7A79493DFB43}" srcId="{2EA81A39-1CA8-43D5-9A8B-345D80BF22DB}" destId="{F974F088-0DF3-4B3E-8074-B53077ED3D29}" srcOrd="2" destOrd="0" parTransId="{CA5413B7-05EF-471F-8621-B475885DF995}" sibTransId="{D96FBDFD-C69E-4751-937E-D85F84BAD663}"/>
    <dgm:cxn modelId="{84FB56D1-6914-402C-8FE0-F9FEB5E987E8}" srcId="{5DE11227-A4E5-4B94-891C-2A6DB2D5AC79}" destId="{BE004339-A817-4E9B-BAFE-92D922370EDE}" srcOrd="0" destOrd="0" parTransId="{CC7EA498-8DCC-4BBC-880F-19AB18B7AA25}" sibTransId="{F212DEEF-4353-43D5-AFDF-50974193E220}"/>
    <dgm:cxn modelId="{337EC3E8-C4E4-4B13-9ACD-B56F6F098D24}" srcId="{2EA81A39-1CA8-43D5-9A8B-345D80BF22DB}" destId="{5DE11227-A4E5-4B94-891C-2A6DB2D5AC79}" srcOrd="1" destOrd="0" parTransId="{F93692EE-FF4F-4AFC-9C98-715027844914}" sibTransId="{798E782B-FF10-4F94-A0AA-FE65B769D449}"/>
    <dgm:cxn modelId="{4C4B5213-5E68-4751-BCDD-FB8F48A6BCFC}" type="presParOf" srcId="{9CA3B305-1214-4B7D-A23F-1903CCA04470}" destId="{E7E12952-55F1-4D4E-8060-4040AF182E28}" srcOrd="0" destOrd="0" presId="urn:microsoft.com/office/officeart/2016/7/layout/VerticalHollowActionList"/>
    <dgm:cxn modelId="{3449D5ED-6057-4CA6-837A-6F4865187E6C}" type="presParOf" srcId="{E7E12952-55F1-4D4E-8060-4040AF182E28}" destId="{F6F82523-D5EA-4D36-9DD7-EA4D665C972B}" srcOrd="0" destOrd="0" presId="urn:microsoft.com/office/officeart/2016/7/layout/VerticalHollowActionList"/>
    <dgm:cxn modelId="{C1782145-7C7E-48E5-913F-7E23AF3637E3}" type="presParOf" srcId="{E7E12952-55F1-4D4E-8060-4040AF182E28}" destId="{00D760E2-7E13-461D-ABCD-B50B489405DC}" srcOrd="1" destOrd="0" presId="urn:microsoft.com/office/officeart/2016/7/layout/VerticalHollowActionList"/>
    <dgm:cxn modelId="{34AA8A3D-63D1-4308-8DE7-BF94013CC235}" type="presParOf" srcId="{9CA3B305-1214-4B7D-A23F-1903CCA04470}" destId="{021E0480-F75E-4684-B527-167EBC430553}" srcOrd="1" destOrd="0" presId="urn:microsoft.com/office/officeart/2016/7/layout/VerticalHollowActionList"/>
    <dgm:cxn modelId="{336A2818-6626-4DB4-BBE1-9F9EDC9D1D5B}" type="presParOf" srcId="{9CA3B305-1214-4B7D-A23F-1903CCA04470}" destId="{E5096F0F-B494-4D57-91B8-314428626601}" srcOrd="2" destOrd="0" presId="urn:microsoft.com/office/officeart/2016/7/layout/VerticalHollowActionList"/>
    <dgm:cxn modelId="{F1882B73-D29B-400A-97A9-41CEEF7B0DC8}" type="presParOf" srcId="{E5096F0F-B494-4D57-91B8-314428626601}" destId="{321E989A-6DD8-42E3-B813-0C656FA3B30E}" srcOrd="0" destOrd="0" presId="urn:microsoft.com/office/officeart/2016/7/layout/VerticalHollowActionList"/>
    <dgm:cxn modelId="{66AC844D-C608-4E5A-A4EA-3A0A060A9F82}" type="presParOf" srcId="{E5096F0F-B494-4D57-91B8-314428626601}" destId="{029133D8-97DF-4677-82CC-BE2C1BCB5933}" srcOrd="1" destOrd="0" presId="urn:microsoft.com/office/officeart/2016/7/layout/VerticalHollowActionList"/>
    <dgm:cxn modelId="{99E83CD3-96CA-4A24-8DAF-A346FAABBCAE}" type="presParOf" srcId="{9CA3B305-1214-4B7D-A23F-1903CCA04470}" destId="{4164B827-ACFD-4930-A6C8-0681F5E0DB25}" srcOrd="3" destOrd="0" presId="urn:microsoft.com/office/officeart/2016/7/layout/VerticalHollowActionList"/>
    <dgm:cxn modelId="{A9787F71-9E57-408A-BB95-1FAFCCB99D0C}" type="presParOf" srcId="{9CA3B305-1214-4B7D-A23F-1903CCA04470}" destId="{74ED8282-5146-434D-9F0C-48415FF5C18C}" srcOrd="4" destOrd="0" presId="urn:microsoft.com/office/officeart/2016/7/layout/VerticalHollowActionList"/>
    <dgm:cxn modelId="{B3D8BD72-893C-4A21-9B22-5CC8D0BDF910}" type="presParOf" srcId="{74ED8282-5146-434D-9F0C-48415FF5C18C}" destId="{21DE01BF-384F-40DA-935E-FFDAA5DE2D9E}" srcOrd="0" destOrd="0" presId="urn:microsoft.com/office/officeart/2016/7/layout/VerticalHollowActionList"/>
    <dgm:cxn modelId="{69BF5B3C-E7DB-406D-8FCF-3654BE0588BE}" type="presParOf" srcId="{74ED8282-5146-434D-9F0C-48415FF5C18C}" destId="{E25EA6CB-904C-455D-BDC0-9AD07CB7C921}"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13B8ED-EF22-4040-A0BB-E974604C244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224C8AC-35D0-44B2-9AC4-AC704B5600C5}">
      <dgm:prSet/>
      <dgm:spPr/>
      <dgm:t>
        <a:bodyPr/>
        <a:lstStyle/>
        <a:p>
          <a:r>
            <a:rPr lang="en-GB"/>
            <a:t>Office for National Statistics </a:t>
          </a:r>
          <a:endParaRPr lang="en-US"/>
        </a:p>
      </dgm:t>
    </dgm:pt>
    <dgm:pt modelId="{52CF2549-0E6A-460E-B116-21F90577CD88}" type="parTrans" cxnId="{39C24FBA-9CAE-48A3-9281-0F5F31476465}">
      <dgm:prSet/>
      <dgm:spPr/>
      <dgm:t>
        <a:bodyPr/>
        <a:lstStyle/>
        <a:p>
          <a:endParaRPr lang="en-US"/>
        </a:p>
      </dgm:t>
    </dgm:pt>
    <dgm:pt modelId="{CCDC8FCD-192F-4B75-96B8-048183E714D0}" type="sibTrans" cxnId="{39C24FBA-9CAE-48A3-9281-0F5F31476465}">
      <dgm:prSet/>
      <dgm:spPr/>
      <dgm:t>
        <a:bodyPr/>
        <a:lstStyle/>
        <a:p>
          <a:endParaRPr lang="en-US"/>
        </a:p>
      </dgm:t>
    </dgm:pt>
    <dgm:pt modelId="{3E18357D-6608-4EB7-9174-915327FB9E5C}">
      <dgm:prSet/>
      <dgm:spPr/>
      <dgm:t>
        <a:bodyPr/>
        <a:lstStyle/>
        <a:p>
          <a:r>
            <a:rPr lang="en-GB"/>
            <a:t>Nomis – local area labour market statistics </a:t>
          </a:r>
          <a:endParaRPr lang="en-US"/>
        </a:p>
      </dgm:t>
    </dgm:pt>
    <dgm:pt modelId="{CE5815B3-2C27-4F51-AE18-7F915C2072AF}" type="parTrans" cxnId="{C400F275-8FAE-41D0-9101-916AF15C4155}">
      <dgm:prSet/>
      <dgm:spPr/>
      <dgm:t>
        <a:bodyPr/>
        <a:lstStyle/>
        <a:p>
          <a:endParaRPr lang="en-US"/>
        </a:p>
      </dgm:t>
    </dgm:pt>
    <dgm:pt modelId="{5A014EDB-E834-4404-B390-B0EED2DBD60D}" type="sibTrans" cxnId="{C400F275-8FAE-41D0-9101-916AF15C4155}">
      <dgm:prSet/>
      <dgm:spPr/>
      <dgm:t>
        <a:bodyPr/>
        <a:lstStyle/>
        <a:p>
          <a:endParaRPr lang="en-US"/>
        </a:p>
      </dgm:t>
    </dgm:pt>
    <dgm:pt modelId="{B2CD5D7A-E21F-44B0-B40E-61131504F24A}">
      <dgm:prSet/>
      <dgm:spPr/>
      <dgm:t>
        <a:bodyPr/>
        <a:lstStyle/>
        <a:p>
          <a:r>
            <a:rPr lang="en-GB"/>
            <a:t>Bank of England (forward looking indicators)</a:t>
          </a:r>
          <a:endParaRPr lang="en-US"/>
        </a:p>
      </dgm:t>
    </dgm:pt>
    <dgm:pt modelId="{E13BFDC2-D1EE-494F-9847-22249B07E9A9}" type="parTrans" cxnId="{683FA70D-B80A-45CC-8AF9-DBE8FCE41B6E}">
      <dgm:prSet/>
      <dgm:spPr/>
      <dgm:t>
        <a:bodyPr/>
        <a:lstStyle/>
        <a:p>
          <a:endParaRPr lang="en-US"/>
        </a:p>
      </dgm:t>
    </dgm:pt>
    <dgm:pt modelId="{83E40D52-5562-4E42-B4C9-592DABFD598F}" type="sibTrans" cxnId="{683FA70D-B80A-45CC-8AF9-DBE8FCE41B6E}">
      <dgm:prSet/>
      <dgm:spPr/>
      <dgm:t>
        <a:bodyPr/>
        <a:lstStyle/>
        <a:p>
          <a:endParaRPr lang="en-US"/>
        </a:p>
      </dgm:t>
    </dgm:pt>
    <dgm:pt modelId="{03A19ADB-1E58-433E-A525-049282138E40}">
      <dgm:prSet/>
      <dgm:spPr/>
      <dgm:t>
        <a:bodyPr/>
        <a:lstStyle/>
        <a:p>
          <a:r>
            <a:rPr lang="en-GB"/>
            <a:t>Office for Budget Responsibility (forward looking indicators)</a:t>
          </a:r>
          <a:endParaRPr lang="en-US"/>
        </a:p>
      </dgm:t>
    </dgm:pt>
    <dgm:pt modelId="{2EE61217-A84D-4D1E-8371-62EF6643C2B5}" type="parTrans" cxnId="{4864F75A-E167-4F92-8FEB-83FEA1CABE01}">
      <dgm:prSet/>
      <dgm:spPr/>
      <dgm:t>
        <a:bodyPr/>
        <a:lstStyle/>
        <a:p>
          <a:endParaRPr lang="en-US"/>
        </a:p>
      </dgm:t>
    </dgm:pt>
    <dgm:pt modelId="{B12B7DEC-7A12-481D-B2E9-0A1047848435}" type="sibTrans" cxnId="{4864F75A-E167-4F92-8FEB-83FEA1CABE01}">
      <dgm:prSet/>
      <dgm:spPr/>
      <dgm:t>
        <a:bodyPr/>
        <a:lstStyle/>
        <a:p>
          <a:endParaRPr lang="en-US"/>
        </a:p>
      </dgm:t>
    </dgm:pt>
    <dgm:pt modelId="{2BED131D-1455-4326-8E4A-DBBA3B7891D1}">
      <dgm:prSet/>
      <dgm:spPr/>
      <dgm:t>
        <a:bodyPr/>
        <a:lstStyle/>
        <a:p>
          <a:r>
            <a:rPr lang="en-GB"/>
            <a:t>CIPD (forward looking indicators)</a:t>
          </a:r>
          <a:endParaRPr lang="en-US"/>
        </a:p>
      </dgm:t>
    </dgm:pt>
    <dgm:pt modelId="{588D0036-51CD-4794-A5F4-DBD0411EF02D}" type="parTrans" cxnId="{2A1A0471-F5D2-4EA9-92EA-24CC5ED96F24}">
      <dgm:prSet/>
      <dgm:spPr/>
      <dgm:t>
        <a:bodyPr/>
        <a:lstStyle/>
        <a:p>
          <a:endParaRPr lang="en-US"/>
        </a:p>
      </dgm:t>
    </dgm:pt>
    <dgm:pt modelId="{E503C75B-9518-4377-804A-7B3244E8E907}" type="sibTrans" cxnId="{2A1A0471-F5D2-4EA9-92EA-24CC5ED96F24}">
      <dgm:prSet/>
      <dgm:spPr/>
      <dgm:t>
        <a:bodyPr/>
        <a:lstStyle/>
        <a:p>
          <a:endParaRPr lang="en-US"/>
        </a:p>
      </dgm:t>
    </dgm:pt>
    <dgm:pt modelId="{213F118F-8C89-4DF4-9219-2AC8EE2C114E}" type="pres">
      <dgm:prSet presAssocID="{1613B8ED-EF22-4040-A0BB-E974604C2442}" presName="linear" presStyleCnt="0">
        <dgm:presLayoutVars>
          <dgm:animLvl val="lvl"/>
          <dgm:resizeHandles val="exact"/>
        </dgm:presLayoutVars>
      </dgm:prSet>
      <dgm:spPr/>
    </dgm:pt>
    <dgm:pt modelId="{BDF6F16E-B0F6-4321-821C-82E91FB19596}" type="pres">
      <dgm:prSet presAssocID="{0224C8AC-35D0-44B2-9AC4-AC704B5600C5}" presName="parentText" presStyleLbl="node1" presStyleIdx="0" presStyleCnt="5">
        <dgm:presLayoutVars>
          <dgm:chMax val="0"/>
          <dgm:bulletEnabled val="1"/>
        </dgm:presLayoutVars>
      </dgm:prSet>
      <dgm:spPr/>
    </dgm:pt>
    <dgm:pt modelId="{AAB2DB9B-3DD6-46DD-BA1D-8FB016E825DB}" type="pres">
      <dgm:prSet presAssocID="{CCDC8FCD-192F-4B75-96B8-048183E714D0}" presName="spacer" presStyleCnt="0"/>
      <dgm:spPr/>
    </dgm:pt>
    <dgm:pt modelId="{21A7AFE6-B3E9-459D-8BC5-3ADADA1D1F54}" type="pres">
      <dgm:prSet presAssocID="{3E18357D-6608-4EB7-9174-915327FB9E5C}" presName="parentText" presStyleLbl="node1" presStyleIdx="1" presStyleCnt="5">
        <dgm:presLayoutVars>
          <dgm:chMax val="0"/>
          <dgm:bulletEnabled val="1"/>
        </dgm:presLayoutVars>
      </dgm:prSet>
      <dgm:spPr/>
    </dgm:pt>
    <dgm:pt modelId="{936AE53D-5E2E-4FCB-A345-DBB36D74FD7A}" type="pres">
      <dgm:prSet presAssocID="{5A014EDB-E834-4404-B390-B0EED2DBD60D}" presName="spacer" presStyleCnt="0"/>
      <dgm:spPr/>
    </dgm:pt>
    <dgm:pt modelId="{9E75A15C-DE60-4F24-A409-6694AF19131C}" type="pres">
      <dgm:prSet presAssocID="{B2CD5D7A-E21F-44B0-B40E-61131504F24A}" presName="parentText" presStyleLbl="node1" presStyleIdx="2" presStyleCnt="5">
        <dgm:presLayoutVars>
          <dgm:chMax val="0"/>
          <dgm:bulletEnabled val="1"/>
        </dgm:presLayoutVars>
      </dgm:prSet>
      <dgm:spPr/>
    </dgm:pt>
    <dgm:pt modelId="{7BEE2DA7-B792-439C-875E-9B4580F42FE3}" type="pres">
      <dgm:prSet presAssocID="{83E40D52-5562-4E42-B4C9-592DABFD598F}" presName="spacer" presStyleCnt="0"/>
      <dgm:spPr/>
    </dgm:pt>
    <dgm:pt modelId="{96772FF2-C29F-474F-A18B-74B28375B594}" type="pres">
      <dgm:prSet presAssocID="{03A19ADB-1E58-433E-A525-049282138E40}" presName="parentText" presStyleLbl="node1" presStyleIdx="3" presStyleCnt="5">
        <dgm:presLayoutVars>
          <dgm:chMax val="0"/>
          <dgm:bulletEnabled val="1"/>
        </dgm:presLayoutVars>
      </dgm:prSet>
      <dgm:spPr/>
    </dgm:pt>
    <dgm:pt modelId="{258EE1A7-315F-4E4B-B161-820F7F32F7FC}" type="pres">
      <dgm:prSet presAssocID="{B12B7DEC-7A12-481D-B2E9-0A1047848435}" presName="spacer" presStyleCnt="0"/>
      <dgm:spPr/>
    </dgm:pt>
    <dgm:pt modelId="{7B41C7D9-0149-46ED-9D19-DCFC5BBAF64C}" type="pres">
      <dgm:prSet presAssocID="{2BED131D-1455-4326-8E4A-DBBA3B7891D1}" presName="parentText" presStyleLbl="node1" presStyleIdx="4" presStyleCnt="5">
        <dgm:presLayoutVars>
          <dgm:chMax val="0"/>
          <dgm:bulletEnabled val="1"/>
        </dgm:presLayoutVars>
      </dgm:prSet>
      <dgm:spPr/>
    </dgm:pt>
  </dgm:ptLst>
  <dgm:cxnLst>
    <dgm:cxn modelId="{683FA70D-B80A-45CC-8AF9-DBE8FCE41B6E}" srcId="{1613B8ED-EF22-4040-A0BB-E974604C2442}" destId="{B2CD5D7A-E21F-44B0-B40E-61131504F24A}" srcOrd="2" destOrd="0" parTransId="{E13BFDC2-D1EE-494F-9847-22249B07E9A9}" sibTransId="{83E40D52-5562-4E42-B4C9-592DABFD598F}"/>
    <dgm:cxn modelId="{051EBF19-79E5-4550-9E4E-D5FB53824D3F}" type="presOf" srcId="{B2CD5D7A-E21F-44B0-B40E-61131504F24A}" destId="{9E75A15C-DE60-4F24-A409-6694AF19131C}" srcOrd="0" destOrd="0" presId="urn:microsoft.com/office/officeart/2005/8/layout/vList2"/>
    <dgm:cxn modelId="{44B60E2E-21EB-4E88-A21B-49C0B722D29D}" type="presOf" srcId="{3E18357D-6608-4EB7-9174-915327FB9E5C}" destId="{21A7AFE6-B3E9-459D-8BC5-3ADADA1D1F54}" srcOrd="0" destOrd="0" presId="urn:microsoft.com/office/officeart/2005/8/layout/vList2"/>
    <dgm:cxn modelId="{B42CB870-8305-4D1D-8AD7-BFDFECAB1610}" type="presOf" srcId="{03A19ADB-1E58-433E-A525-049282138E40}" destId="{96772FF2-C29F-474F-A18B-74B28375B594}" srcOrd="0" destOrd="0" presId="urn:microsoft.com/office/officeart/2005/8/layout/vList2"/>
    <dgm:cxn modelId="{2A1A0471-F5D2-4EA9-92EA-24CC5ED96F24}" srcId="{1613B8ED-EF22-4040-A0BB-E974604C2442}" destId="{2BED131D-1455-4326-8E4A-DBBA3B7891D1}" srcOrd="4" destOrd="0" parTransId="{588D0036-51CD-4794-A5F4-DBD0411EF02D}" sibTransId="{E503C75B-9518-4377-804A-7B3244E8E907}"/>
    <dgm:cxn modelId="{C400F275-8FAE-41D0-9101-916AF15C4155}" srcId="{1613B8ED-EF22-4040-A0BB-E974604C2442}" destId="{3E18357D-6608-4EB7-9174-915327FB9E5C}" srcOrd="1" destOrd="0" parTransId="{CE5815B3-2C27-4F51-AE18-7F915C2072AF}" sibTransId="{5A014EDB-E834-4404-B390-B0EED2DBD60D}"/>
    <dgm:cxn modelId="{4864F75A-E167-4F92-8FEB-83FEA1CABE01}" srcId="{1613B8ED-EF22-4040-A0BB-E974604C2442}" destId="{03A19ADB-1E58-433E-A525-049282138E40}" srcOrd="3" destOrd="0" parTransId="{2EE61217-A84D-4D1E-8371-62EF6643C2B5}" sibTransId="{B12B7DEC-7A12-481D-B2E9-0A1047848435}"/>
    <dgm:cxn modelId="{47A01B9B-2660-4E07-A9F5-2ED8CC5F7F9A}" type="presOf" srcId="{1613B8ED-EF22-4040-A0BB-E974604C2442}" destId="{213F118F-8C89-4DF4-9219-2AC8EE2C114E}" srcOrd="0" destOrd="0" presId="urn:microsoft.com/office/officeart/2005/8/layout/vList2"/>
    <dgm:cxn modelId="{39C24FBA-9CAE-48A3-9281-0F5F31476465}" srcId="{1613B8ED-EF22-4040-A0BB-E974604C2442}" destId="{0224C8AC-35D0-44B2-9AC4-AC704B5600C5}" srcOrd="0" destOrd="0" parTransId="{52CF2549-0E6A-460E-B116-21F90577CD88}" sibTransId="{CCDC8FCD-192F-4B75-96B8-048183E714D0}"/>
    <dgm:cxn modelId="{2B853ECF-8B91-4D9A-B2C2-AB33D50F95E4}" type="presOf" srcId="{2BED131D-1455-4326-8E4A-DBBA3B7891D1}" destId="{7B41C7D9-0149-46ED-9D19-DCFC5BBAF64C}" srcOrd="0" destOrd="0" presId="urn:microsoft.com/office/officeart/2005/8/layout/vList2"/>
    <dgm:cxn modelId="{475EF8D3-7E5D-49FA-AD92-2B8530B82192}" type="presOf" srcId="{0224C8AC-35D0-44B2-9AC4-AC704B5600C5}" destId="{BDF6F16E-B0F6-4321-821C-82E91FB19596}" srcOrd="0" destOrd="0" presId="urn:microsoft.com/office/officeart/2005/8/layout/vList2"/>
    <dgm:cxn modelId="{9FB2E0E8-1B43-4BA8-9967-FEDCF9388294}" type="presParOf" srcId="{213F118F-8C89-4DF4-9219-2AC8EE2C114E}" destId="{BDF6F16E-B0F6-4321-821C-82E91FB19596}" srcOrd="0" destOrd="0" presId="urn:microsoft.com/office/officeart/2005/8/layout/vList2"/>
    <dgm:cxn modelId="{5A4D7EE8-B878-4ED1-9323-98911E3D0167}" type="presParOf" srcId="{213F118F-8C89-4DF4-9219-2AC8EE2C114E}" destId="{AAB2DB9B-3DD6-46DD-BA1D-8FB016E825DB}" srcOrd="1" destOrd="0" presId="urn:microsoft.com/office/officeart/2005/8/layout/vList2"/>
    <dgm:cxn modelId="{FDC289A1-BD85-4EF0-BC06-DF1103EAA849}" type="presParOf" srcId="{213F118F-8C89-4DF4-9219-2AC8EE2C114E}" destId="{21A7AFE6-B3E9-459D-8BC5-3ADADA1D1F54}" srcOrd="2" destOrd="0" presId="urn:microsoft.com/office/officeart/2005/8/layout/vList2"/>
    <dgm:cxn modelId="{2E7928E3-BDF6-4EF9-82E6-245E8831E794}" type="presParOf" srcId="{213F118F-8C89-4DF4-9219-2AC8EE2C114E}" destId="{936AE53D-5E2E-4FCB-A345-DBB36D74FD7A}" srcOrd="3" destOrd="0" presId="urn:microsoft.com/office/officeart/2005/8/layout/vList2"/>
    <dgm:cxn modelId="{71DA67D2-F03A-4D61-84D4-EAE066095CBA}" type="presParOf" srcId="{213F118F-8C89-4DF4-9219-2AC8EE2C114E}" destId="{9E75A15C-DE60-4F24-A409-6694AF19131C}" srcOrd="4" destOrd="0" presId="urn:microsoft.com/office/officeart/2005/8/layout/vList2"/>
    <dgm:cxn modelId="{9982EBD0-E1A7-4133-B087-19533EE0B266}" type="presParOf" srcId="{213F118F-8C89-4DF4-9219-2AC8EE2C114E}" destId="{7BEE2DA7-B792-439C-875E-9B4580F42FE3}" srcOrd="5" destOrd="0" presId="urn:microsoft.com/office/officeart/2005/8/layout/vList2"/>
    <dgm:cxn modelId="{B37605E3-DD0E-46A9-B812-DB5CCD99D854}" type="presParOf" srcId="{213F118F-8C89-4DF4-9219-2AC8EE2C114E}" destId="{96772FF2-C29F-474F-A18B-74B28375B594}" srcOrd="6" destOrd="0" presId="urn:microsoft.com/office/officeart/2005/8/layout/vList2"/>
    <dgm:cxn modelId="{1DB65D8F-2B20-4E22-AA75-3C507B9A13BE}" type="presParOf" srcId="{213F118F-8C89-4DF4-9219-2AC8EE2C114E}" destId="{258EE1A7-315F-4E4B-B161-820F7F32F7FC}" srcOrd="7" destOrd="0" presId="urn:microsoft.com/office/officeart/2005/8/layout/vList2"/>
    <dgm:cxn modelId="{D09DF107-BD1B-4DE3-9AFA-74D08137CF65}" type="presParOf" srcId="{213F118F-8C89-4DF4-9219-2AC8EE2C114E}" destId="{7B41C7D9-0149-46ED-9D19-DCFC5BBAF64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7F95AA-808D-40D3-A2B1-4C72703A1097}"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A662A136-0F7E-4C4D-BADA-848689E45C16}">
      <dgm:prSet/>
      <dgm:spPr/>
      <dgm:t>
        <a:bodyPr/>
        <a:lstStyle/>
        <a:p>
          <a:r>
            <a:rPr lang="en-GB"/>
            <a:t>Forecasting future demand for labour</a:t>
          </a:r>
          <a:endParaRPr lang="en-US"/>
        </a:p>
      </dgm:t>
    </dgm:pt>
    <dgm:pt modelId="{CD3DC65A-15B6-4EA3-A6AA-2C594C1F5442}" type="parTrans" cxnId="{5AD800BE-A30A-4657-8B71-E976C3E28786}">
      <dgm:prSet/>
      <dgm:spPr/>
      <dgm:t>
        <a:bodyPr/>
        <a:lstStyle/>
        <a:p>
          <a:endParaRPr lang="en-US"/>
        </a:p>
      </dgm:t>
    </dgm:pt>
    <dgm:pt modelId="{2716943E-585F-4FDF-84FB-D70EE584A1D2}" type="sibTrans" cxnId="{5AD800BE-A30A-4657-8B71-E976C3E28786}">
      <dgm:prSet phldrT="1" phldr="0"/>
      <dgm:spPr/>
      <dgm:t>
        <a:bodyPr/>
        <a:lstStyle/>
        <a:p>
          <a:r>
            <a:rPr lang="en-US"/>
            <a:t>1</a:t>
          </a:r>
        </a:p>
      </dgm:t>
    </dgm:pt>
    <dgm:pt modelId="{6CAAD660-117A-4A26-8A2E-75A3A822D593}">
      <dgm:prSet/>
      <dgm:spPr/>
      <dgm:t>
        <a:bodyPr/>
        <a:lstStyle/>
        <a:p>
          <a:r>
            <a:rPr lang="en-GB"/>
            <a:t>Forecasting future internal supply for labour</a:t>
          </a:r>
          <a:endParaRPr lang="en-US"/>
        </a:p>
      </dgm:t>
    </dgm:pt>
    <dgm:pt modelId="{1CFC6D2F-85C2-4986-AD21-860D3E0915F9}" type="parTrans" cxnId="{69874993-71EE-47F5-B900-E4AFE364FA62}">
      <dgm:prSet/>
      <dgm:spPr/>
      <dgm:t>
        <a:bodyPr/>
        <a:lstStyle/>
        <a:p>
          <a:endParaRPr lang="en-US"/>
        </a:p>
      </dgm:t>
    </dgm:pt>
    <dgm:pt modelId="{B4B881F7-12CE-4D89-9342-FB550AA48733}" type="sibTrans" cxnId="{69874993-71EE-47F5-B900-E4AFE364FA62}">
      <dgm:prSet phldrT="2" phldr="0"/>
      <dgm:spPr/>
      <dgm:t>
        <a:bodyPr/>
        <a:lstStyle/>
        <a:p>
          <a:r>
            <a:rPr lang="en-US"/>
            <a:t>2</a:t>
          </a:r>
        </a:p>
      </dgm:t>
    </dgm:pt>
    <dgm:pt modelId="{B48C4619-1C45-470F-AFCE-64ED538BF315}">
      <dgm:prSet/>
      <dgm:spPr/>
      <dgm:t>
        <a:bodyPr/>
        <a:lstStyle/>
        <a:p>
          <a:r>
            <a:rPr lang="en-GB"/>
            <a:t>Forecasting future external supply of labour</a:t>
          </a:r>
          <a:endParaRPr lang="en-US"/>
        </a:p>
      </dgm:t>
    </dgm:pt>
    <dgm:pt modelId="{C0814945-2525-4909-B6A4-DC1D7699D7C4}" type="parTrans" cxnId="{5404F949-BDF3-413D-A703-7FCD9432439A}">
      <dgm:prSet/>
      <dgm:spPr/>
      <dgm:t>
        <a:bodyPr/>
        <a:lstStyle/>
        <a:p>
          <a:endParaRPr lang="en-US"/>
        </a:p>
      </dgm:t>
    </dgm:pt>
    <dgm:pt modelId="{20159364-FF1A-43D6-A35D-83846EFE4655}" type="sibTrans" cxnId="{5404F949-BDF3-413D-A703-7FCD9432439A}">
      <dgm:prSet phldrT="3" phldr="0"/>
      <dgm:spPr/>
      <dgm:t>
        <a:bodyPr/>
        <a:lstStyle/>
        <a:p>
          <a:r>
            <a:rPr lang="en-US"/>
            <a:t>3</a:t>
          </a:r>
        </a:p>
      </dgm:t>
    </dgm:pt>
    <dgm:pt modelId="{C40CE889-6BA0-482F-B355-E66F951C6611}">
      <dgm:prSet/>
      <dgm:spPr/>
      <dgm:t>
        <a:bodyPr/>
        <a:lstStyle/>
        <a:p>
          <a:r>
            <a:rPr lang="en-GB"/>
            <a:t>Formulating responses to the forecasts</a:t>
          </a:r>
          <a:endParaRPr lang="en-US"/>
        </a:p>
      </dgm:t>
    </dgm:pt>
    <dgm:pt modelId="{C0996131-F4B8-416F-AA97-EAD22726909B}" type="parTrans" cxnId="{45A7023E-5558-45EF-9538-B248E4BF6DB8}">
      <dgm:prSet/>
      <dgm:spPr/>
      <dgm:t>
        <a:bodyPr/>
        <a:lstStyle/>
        <a:p>
          <a:endParaRPr lang="en-US"/>
        </a:p>
      </dgm:t>
    </dgm:pt>
    <dgm:pt modelId="{13B976F0-87B5-454B-B7A1-EC8898C7A879}" type="sibTrans" cxnId="{45A7023E-5558-45EF-9538-B248E4BF6DB8}">
      <dgm:prSet phldrT="4" phldr="0"/>
      <dgm:spPr/>
      <dgm:t>
        <a:bodyPr/>
        <a:lstStyle/>
        <a:p>
          <a:r>
            <a:rPr lang="en-US"/>
            <a:t>4</a:t>
          </a:r>
        </a:p>
      </dgm:t>
    </dgm:pt>
    <dgm:pt modelId="{2FD2351C-761B-4143-9F96-382CE0EA8C7F}" type="pres">
      <dgm:prSet presAssocID="{1C7F95AA-808D-40D3-A2B1-4C72703A1097}" presName="Name0" presStyleCnt="0">
        <dgm:presLayoutVars>
          <dgm:animLvl val="lvl"/>
          <dgm:resizeHandles val="exact"/>
        </dgm:presLayoutVars>
      </dgm:prSet>
      <dgm:spPr/>
    </dgm:pt>
    <dgm:pt modelId="{606A1200-F916-4673-A219-125F69D24C67}" type="pres">
      <dgm:prSet presAssocID="{A662A136-0F7E-4C4D-BADA-848689E45C16}" presName="compositeNode" presStyleCnt="0">
        <dgm:presLayoutVars>
          <dgm:bulletEnabled val="1"/>
        </dgm:presLayoutVars>
      </dgm:prSet>
      <dgm:spPr/>
    </dgm:pt>
    <dgm:pt modelId="{C7E399A5-4CC0-4086-B1AF-2DE5462D341B}" type="pres">
      <dgm:prSet presAssocID="{A662A136-0F7E-4C4D-BADA-848689E45C16}" presName="bgRect" presStyleLbl="bgAccFollowNode1" presStyleIdx="0" presStyleCnt="4"/>
      <dgm:spPr/>
    </dgm:pt>
    <dgm:pt modelId="{CC371CFD-976E-4170-9067-46D8ADDF2643}" type="pres">
      <dgm:prSet presAssocID="{2716943E-585F-4FDF-84FB-D70EE584A1D2}" presName="sibTransNodeCircle" presStyleLbl="alignNode1" presStyleIdx="0" presStyleCnt="8">
        <dgm:presLayoutVars>
          <dgm:chMax val="0"/>
          <dgm:bulletEnabled/>
        </dgm:presLayoutVars>
      </dgm:prSet>
      <dgm:spPr/>
    </dgm:pt>
    <dgm:pt modelId="{7BB65718-058A-472D-8483-D2D41DFA6990}" type="pres">
      <dgm:prSet presAssocID="{A662A136-0F7E-4C4D-BADA-848689E45C16}" presName="bottomLine" presStyleLbl="alignNode1" presStyleIdx="1" presStyleCnt="8">
        <dgm:presLayoutVars/>
      </dgm:prSet>
      <dgm:spPr/>
    </dgm:pt>
    <dgm:pt modelId="{8E7F5CA8-C22B-4C78-BE3C-8E1A87E071D9}" type="pres">
      <dgm:prSet presAssocID="{A662A136-0F7E-4C4D-BADA-848689E45C16}" presName="nodeText" presStyleLbl="bgAccFollowNode1" presStyleIdx="0" presStyleCnt="4">
        <dgm:presLayoutVars>
          <dgm:bulletEnabled val="1"/>
        </dgm:presLayoutVars>
      </dgm:prSet>
      <dgm:spPr/>
    </dgm:pt>
    <dgm:pt modelId="{D991019A-DAFD-4326-874B-D144D0AB2BD2}" type="pres">
      <dgm:prSet presAssocID="{2716943E-585F-4FDF-84FB-D70EE584A1D2}" presName="sibTrans" presStyleCnt="0"/>
      <dgm:spPr/>
    </dgm:pt>
    <dgm:pt modelId="{17B53341-AC4D-4EF1-8E6A-EA16282FE1B3}" type="pres">
      <dgm:prSet presAssocID="{6CAAD660-117A-4A26-8A2E-75A3A822D593}" presName="compositeNode" presStyleCnt="0">
        <dgm:presLayoutVars>
          <dgm:bulletEnabled val="1"/>
        </dgm:presLayoutVars>
      </dgm:prSet>
      <dgm:spPr/>
    </dgm:pt>
    <dgm:pt modelId="{33EBE7C3-E87A-4407-AD5E-14079BF97312}" type="pres">
      <dgm:prSet presAssocID="{6CAAD660-117A-4A26-8A2E-75A3A822D593}" presName="bgRect" presStyleLbl="bgAccFollowNode1" presStyleIdx="1" presStyleCnt="4"/>
      <dgm:spPr/>
    </dgm:pt>
    <dgm:pt modelId="{C5107151-D547-493E-92E8-3FBB66B50264}" type="pres">
      <dgm:prSet presAssocID="{B4B881F7-12CE-4D89-9342-FB550AA48733}" presName="sibTransNodeCircle" presStyleLbl="alignNode1" presStyleIdx="2" presStyleCnt="8">
        <dgm:presLayoutVars>
          <dgm:chMax val="0"/>
          <dgm:bulletEnabled/>
        </dgm:presLayoutVars>
      </dgm:prSet>
      <dgm:spPr/>
    </dgm:pt>
    <dgm:pt modelId="{476298A9-CAA2-40AD-98B0-FFBA97F6A00C}" type="pres">
      <dgm:prSet presAssocID="{6CAAD660-117A-4A26-8A2E-75A3A822D593}" presName="bottomLine" presStyleLbl="alignNode1" presStyleIdx="3" presStyleCnt="8">
        <dgm:presLayoutVars/>
      </dgm:prSet>
      <dgm:spPr/>
    </dgm:pt>
    <dgm:pt modelId="{37EE6817-FF68-46AA-9F45-E93D4C89F9E5}" type="pres">
      <dgm:prSet presAssocID="{6CAAD660-117A-4A26-8A2E-75A3A822D593}" presName="nodeText" presStyleLbl="bgAccFollowNode1" presStyleIdx="1" presStyleCnt="4">
        <dgm:presLayoutVars>
          <dgm:bulletEnabled val="1"/>
        </dgm:presLayoutVars>
      </dgm:prSet>
      <dgm:spPr/>
    </dgm:pt>
    <dgm:pt modelId="{78C2C599-CB39-4634-B5E4-E5822E4775C6}" type="pres">
      <dgm:prSet presAssocID="{B4B881F7-12CE-4D89-9342-FB550AA48733}" presName="sibTrans" presStyleCnt="0"/>
      <dgm:spPr/>
    </dgm:pt>
    <dgm:pt modelId="{757D11FF-52A2-4F18-B08A-1B794C2D27D8}" type="pres">
      <dgm:prSet presAssocID="{B48C4619-1C45-470F-AFCE-64ED538BF315}" presName="compositeNode" presStyleCnt="0">
        <dgm:presLayoutVars>
          <dgm:bulletEnabled val="1"/>
        </dgm:presLayoutVars>
      </dgm:prSet>
      <dgm:spPr/>
    </dgm:pt>
    <dgm:pt modelId="{AF1016C9-3FA6-4B9D-8B1E-74FD8BAB2570}" type="pres">
      <dgm:prSet presAssocID="{B48C4619-1C45-470F-AFCE-64ED538BF315}" presName="bgRect" presStyleLbl="bgAccFollowNode1" presStyleIdx="2" presStyleCnt="4"/>
      <dgm:spPr/>
    </dgm:pt>
    <dgm:pt modelId="{F85E6168-8080-486F-A59F-3A578F724DC3}" type="pres">
      <dgm:prSet presAssocID="{20159364-FF1A-43D6-A35D-83846EFE4655}" presName="sibTransNodeCircle" presStyleLbl="alignNode1" presStyleIdx="4" presStyleCnt="8">
        <dgm:presLayoutVars>
          <dgm:chMax val="0"/>
          <dgm:bulletEnabled/>
        </dgm:presLayoutVars>
      </dgm:prSet>
      <dgm:spPr/>
    </dgm:pt>
    <dgm:pt modelId="{30C32EE7-7D4A-4EAC-9D3A-11B70B15A3A7}" type="pres">
      <dgm:prSet presAssocID="{B48C4619-1C45-470F-AFCE-64ED538BF315}" presName="bottomLine" presStyleLbl="alignNode1" presStyleIdx="5" presStyleCnt="8">
        <dgm:presLayoutVars/>
      </dgm:prSet>
      <dgm:spPr/>
    </dgm:pt>
    <dgm:pt modelId="{137B1981-6189-4E1B-8307-863C9194001F}" type="pres">
      <dgm:prSet presAssocID="{B48C4619-1C45-470F-AFCE-64ED538BF315}" presName="nodeText" presStyleLbl="bgAccFollowNode1" presStyleIdx="2" presStyleCnt="4">
        <dgm:presLayoutVars>
          <dgm:bulletEnabled val="1"/>
        </dgm:presLayoutVars>
      </dgm:prSet>
      <dgm:spPr/>
    </dgm:pt>
    <dgm:pt modelId="{6B1FFFD9-943B-4E3C-99FD-EEB10A3DB9F9}" type="pres">
      <dgm:prSet presAssocID="{20159364-FF1A-43D6-A35D-83846EFE4655}" presName="sibTrans" presStyleCnt="0"/>
      <dgm:spPr/>
    </dgm:pt>
    <dgm:pt modelId="{C48DE643-D626-407B-B3B6-4CA773E0E79A}" type="pres">
      <dgm:prSet presAssocID="{C40CE889-6BA0-482F-B355-E66F951C6611}" presName="compositeNode" presStyleCnt="0">
        <dgm:presLayoutVars>
          <dgm:bulletEnabled val="1"/>
        </dgm:presLayoutVars>
      </dgm:prSet>
      <dgm:spPr/>
    </dgm:pt>
    <dgm:pt modelId="{3A41A95F-F42B-4571-9B89-77849222E5A4}" type="pres">
      <dgm:prSet presAssocID="{C40CE889-6BA0-482F-B355-E66F951C6611}" presName="bgRect" presStyleLbl="bgAccFollowNode1" presStyleIdx="3" presStyleCnt="4"/>
      <dgm:spPr/>
    </dgm:pt>
    <dgm:pt modelId="{73118648-DDC5-4507-AEE3-6F65274C1C26}" type="pres">
      <dgm:prSet presAssocID="{13B976F0-87B5-454B-B7A1-EC8898C7A879}" presName="sibTransNodeCircle" presStyleLbl="alignNode1" presStyleIdx="6" presStyleCnt="8">
        <dgm:presLayoutVars>
          <dgm:chMax val="0"/>
          <dgm:bulletEnabled/>
        </dgm:presLayoutVars>
      </dgm:prSet>
      <dgm:spPr/>
    </dgm:pt>
    <dgm:pt modelId="{0FB124CB-51EC-48CC-B66F-9DDB7312C80C}" type="pres">
      <dgm:prSet presAssocID="{C40CE889-6BA0-482F-B355-E66F951C6611}" presName="bottomLine" presStyleLbl="alignNode1" presStyleIdx="7" presStyleCnt="8">
        <dgm:presLayoutVars/>
      </dgm:prSet>
      <dgm:spPr/>
    </dgm:pt>
    <dgm:pt modelId="{795F4B6F-BF3F-408C-8316-924AFB9B557F}" type="pres">
      <dgm:prSet presAssocID="{C40CE889-6BA0-482F-B355-E66F951C6611}" presName="nodeText" presStyleLbl="bgAccFollowNode1" presStyleIdx="3" presStyleCnt="4">
        <dgm:presLayoutVars>
          <dgm:bulletEnabled val="1"/>
        </dgm:presLayoutVars>
      </dgm:prSet>
      <dgm:spPr/>
    </dgm:pt>
  </dgm:ptLst>
  <dgm:cxnLst>
    <dgm:cxn modelId="{88B07D27-D428-4EF7-9006-374DFC0A8393}" type="presOf" srcId="{C40CE889-6BA0-482F-B355-E66F951C6611}" destId="{795F4B6F-BF3F-408C-8316-924AFB9B557F}" srcOrd="1" destOrd="0" presId="urn:microsoft.com/office/officeart/2016/7/layout/BasicLinearProcessNumbered"/>
    <dgm:cxn modelId="{B7636634-BF39-49ED-83C0-3715CF3A5C10}" type="presOf" srcId="{A662A136-0F7E-4C4D-BADA-848689E45C16}" destId="{8E7F5CA8-C22B-4C78-BE3C-8E1A87E071D9}" srcOrd="1" destOrd="0" presId="urn:microsoft.com/office/officeart/2016/7/layout/BasicLinearProcessNumbered"/>
    <dgm:cxn modelId="{45A7023E-5558-45EF-9538-B248E4BF6DB8}" srcId="{1C7F95AA-808D-40D3-A2B1-4C72703A1097}" destId="{C40CE889-6BA0-482F-B355-E66F951C6611}" srcOrd="3" destOrd="0" parTransId="{C0996131-F4B8-416F-AA97-EAD22726909B}" sibTransId="{13B976F0-87B5-454B-B7A1-EC8898C7A879}"/>
    <dgm:cxn modelId="{5404F949-BDF3-413D-A703-7FCD9432439A}" srcId="{1C7F95AA-808D-40D3-A2B1-4C72703A1097}" destId="{B48C4619-1C45-470F-AFCE-64ED538BF315}" srcOrd="2" destOrd="0" parTransId="{C0814945-2525-4909-B6A4-DC1D7699D7C4}" sibTransId="{20159364-FF1A-43D6-A35D-83846EFE4655}"/>
    <dgm:cxn modelId="{1C46FB6A-0315-424B-8374-42845A39827A}" type="presOf" srcId="{1C7F95AA-808D-40D3-A2B1-4C72703A1097}" destId="{2FD2351C-761B-4143-9F96-382CE0EA8C7F}" srcOrd="0" destOrd="0" presId="urn:microsoft.com/office/officeart/2016/7/layout/BasicLinearProcessNumbered"/>
    <dgm:cxn modelId="{9A74194C-C9C3-487B-8007-A69DFB0B0558}" type="presOf" srcId="{2716943E-585F-4FDF-84FB-D70EE584A1D2}" destId="{CC371CFD-976E-4170-9067-46D8ADDF2643}" srcOrd="0" destOrd="0" presId="urn:microsoft.com/office/officeart/2016/7/layout/BasicLinearProcessNumbered"/>
    <dgm:cxn modelId="{76BB3776-C52A-4932-81EF-06A7643E5434}" type="presOf" srcId="{6CAAD660-117A-4A26-8A2E-75A3A822D593}" destId="{37EE6817-FF68-46AA-9F45-E93D4C89F9E5}" srcOrd="1" destOrd="0" presId="urn:microsoft.com/office/officeart/2016/7/layout/BasicLinearProcessNumbered"/>
    <dgm:cxn modelId="{C88B5391-C8C6-4CD6-AF02-85C02D2C5F33}" type="presOf" srcId="{B4B881F7-12CE-4D89-9342-FB550AA48733}" destId="{C5107151-D547-493E-92E8-3FBB66B50264}" srcOrd="0" destOrd="0" presId="urn:microsoft.com/office/officeart/2016/7/layout/BasicLinearProcessNumbered"/>
    <dgm:cxn modelId="{69874993-71EE-47F5-B900-E4AFE364FA62}" srcId="{1C7F95AA-808D-40D3-A2B1-4C72703A1097}" destId="{6CAAD660-117A-4A26-8A2E-75A3A822D593}" srcOrd="1" destOrd="0" parTransId="{1CFC6D2F-85C2-4986-AD21-860D3E0915F9}" sibTransId="{B4B881F7-12CE-4D89-9342-FB550AA48733}"/>
    <dgm:cxn modelId="{38BE9593-31CE-437D-B090-5B303B57EB58}" type="presOf" srcId="{20159364-FF1A-43D6-A35D-83846EFE4655}" destId="{F85E6168-8080-486F-A59F-3A578F724DC3}" srcOrd="0" destOrd="0" presId="urn:microsoft.com/office/officeart/2016/7/layout/BasicLinearProcessNumbered"/>
    <dgm:cxn modelId="{395060A4-D5CE-4563-9BD0-40657A0F6030}" type="presOf" srcId="{C40CE889-6BA0-482F-B355-E66F951C6611}" destId="{3A41A95F-F42B-4571-9B89-77849222E5A4}" srcOrd="0" destOrd="0" presId="urn:microsoft.com/office/officeart/2016/7/layout/BasicLinearProcessNumbered"/>
    <dgm:cxn modelId="{30E032B3-2893-4D82-ACEC-5D510E2A624A}" type="presOf" srcId="{B48C4619-1C45-470F-AFCE-64ED538BF315}" destId="{AF1016C9-3FA6-4B9D-8B1E-74FD8BAB2570}" srcOrd="0" destOrd="0" presId="urn:microsoft.com/office/officeart/2016/7/layout/BasicLinearProcessNumbered"/>
    <dgm:cxn modelId="{5AD800BE-A30A-4657-8B71-E976C3E28786}" srcId="{1C7F95AA-808D-40D3-A2B1-4C72703A1097}" destId="{A662A136-0F7E-4C4D-BADA-848689E45C16}" srcOrd="0" destOrd="0" parTransId="{CD3DC65A-15B6-4EA3-A6AA-2C594C1F5442}" sibTransId="{2716943E-585F-4FDF-84FB-D70EE584A1D2}"/>
    <dgm:cxn modelId="{C201B2CE-0963-482D-815F-BD9D8EFF7423}" type="presOf" srcId="{A662A136-0F7E-4C4D-BADA-848689E45C16}" destId="{C7E399A5-4CC0-4086-B1AF-2DE5462D341B}" srcOrd="0" destOrd="0" presId="urn:microsoft.com/office/officeart/2016/7/layout/BasicLinearProcessNumbered"/>
    <dgm:cxn modelId="{8D4499D6-730B-43C7-9DED-8D556D313E3A}" type="presOf" srcId="{13B976F0-87B5-454B-B7A1-EC8898C7A879}" destId="{73118648-DDC5-4507-AEE3-6F65274C1C26}" srcOrd="0" destOrd="0" presId="urn:microsoft.com/office/officeart/2016/7/layout/BasicLinearProcessNumbered"/>
    <dgm:cxn modelId="{8A97CFF5-F0FE-4AA5-BB55-3BECC1633F54}" type="presOf" srcId="{B48C4619-1C45-470F-AFCE-64ED538BF315}" destId="{137B1981-6189-4E1B-8307-863C9194001F}" srcOrd="1" destOrd="0" presId="urn:microsoft.com/office/officeart/2016/7/layout/BasicLinearProcessNumbered"/>
    <dgm:cxn modelId="{3B81E8F7-1EDD-48CF-A1DA-73183FCC3D4A}" type="presOf" srcId="{6CAAD660-117A-4A26-8A2E-75A3A822D593}" destId="{33EBE7C3-E87A-4407-AD5E-14079BF97312}" srcOrd="0" destOrd="0" presId="urn:microsoft.com/office/officeart/2016/7/layout/BasicLinearProcessNumbered"/>
    <dgm:cxn modelId="{ACBEE516-7C9D-48BA-ACD5-EFB8C96D1556}" type="presParOf" srcId="{2FD2351C-761B-4143-9F96-382CE0EA8C7F}" destId="{606A1200-F916-4673-A219-125F69D24C67}" srcOrd="0" destOrd="0" presId="urn:microsoft.com/office/officeart/2016/7/layout/BasicLinearProcessNumbered"/>
    <dgm:cxn modelId="{B367572B-B12E-4BAB-8AD5-00179674AADD}" type="presParOf" srcId="{606A1200-F916-4673-A219-125F69D24C67}" destId="{C7E399A5-4CC0-4086-B1AF-2DE5462D341B}" srcOrd="0" destOrd="0" presId="urn:microsoft.com/office/officeart/2016/7/layout/BasicLinearProcessNumbered"/>
    <dgm:cxn modelId="{71B47B96-8D06-4309-A244-9270266A5634}" type="presParOf" srcId="{606A1200-F916-4673-A219-125F69D24C67}" destId="{CC371CFD-976E-4170-9067-46D8ADDF2643}" srcOrd="1" destOrd="0" presId="urn:microsoft.com/office/officeart/2016/7/layout/BasicLinearProcessNumbered"/>
    <dgm:cxn modelId="{62E25724-EEB1-477B-BF9D-74467F0AC7CC}" type="presParOf" srcId="{606A1200-F916-4673-A219-125F69D24C67}" destId="{7BB65718-058A-472D-8483-D2D41DFA6990}" srcOrd="2" destOrd="0" presId="urn:microsoft.com/office/officeart/2016/7/layout/BasicLinearProcessNumbered"/>
    <dgm:cxn modelId="{C50E601B-FD00-4F5A-ADF3-46B844DBA504}" type="presParOf" srcId="{606A1200-F916-4673-A219-125F69D24C67}" destId="{8E7F5CA8-C22B-4C78-BE3C-8E1A87E071D9}" srcOrd="3" destOrd="0" presId="urn:microsoft.com/office/officeart/2016/7/layout/BasicLinearProcessNumbered"/>
    <dgm:cxn modelId="{0D37A08F-469E-4822-A825-14F453E24231}" type="presParOf" srcId="{2FD2351C-761B-4143-9F96-382CE0EA8C7F}" destId="{D991019A-DAFD-4326-874B-D144D0AB2BD2}" srcOrd="1" destOrd="0" presId="urn:microsoft.com/office/officeart/2016/7/layout/BasicLinearProcessNumbered"/>
    <dgm:cxn modelId="{7B496DBC-0D9A-43B5-81B7-C4F356A4831C}" type="presParOf" srcId="{2FD2351C-761B-4143-9F96-382CE0EA8C7F}" destId="{17B53341-AC4D-4EF1-8E6A-EA16282FE1B3}" srcOrd="2" destOrd="0" presId="urn:microsoft.com/office/officeart/2016/7/layout/BasicLinearProcessNumbered"/>
    <dgm:cxn modelId="{568F9457-5370-41E4-A85A-1EECA0F983BB}" type="presParOf" srcId="{17B53341-AC4D-4EF1-8E6A-EA16282FE1B3}" destId="{33EBE7C3-E87A-4407-AD5E-14079BF97312}" srcOrd="0" destOrd="0" presId="urn:microsoft.com/office/officeart/2016/7/layout/BasicLinearProcessNumbered"/>
    <dgm:cxn modelId="{60982DF4-FA9D-4539-94DC-620C52569070}" type="presParOf" srcId="{17B53341-AC4D-4EF1-8E6A-EA16282FE1B3}" destId="{C5107151-D547-493E-92E8-3FBB66B50264}" srcOrd="1" destOrd="0" presId="urn:microsoft.com/office/officeart/2016/7/layout/BasicLinearProcessNumbered"/>
    <dgm:cxn modelId="{F37D67D0-4540-4C58-9B3D-809993E843DC}" type="presParOf" srcId="{17B53341-AC4D-4EF1-8E6A-EA16282FE1B3}" destId="{476298A9-CAA2-40AD-98B0-FFBA97F6A00C}" srcOrd="2" destOrd="0" presId="urn:microsoft.com/office/officeart/2016/7/layout/BasicLinearProcessNumbered"/>
    <dgm:cxn modelId="{7B54F3DA-67C0-4CC4-A877-DC32D85DC563}" type="presParOf" srcId="{17B53341-AC4D-4EF1-8E6A-EA16282FE1B3}" destId="{37EE6817-FF68-46AA-9F45-E93D4C89F9E5}" srcOrd="3" destOrd="0" presId="urn:microsoft.com/office/officeart/2016/7/layout/BasicLinearProcessNumbered"/>
    <dgm:cxn modelId="{BEBB659B-3D7C-4089-A5AF-6F88E16D081A}" type="presParOf" srcId="{2FD2351C-761B-4143-9F96-382CE0EA8C7F}" destId="{78C2C599-CB39-4634-B5E4-E5822E4775C6}" srcOrd="3" destOrd="0" presId="urn:microsoft.com/office/officeart/2016/7/layout/BasicLinearProcessNumbered"/>
    <dgm:cxn modelId="{A41D301E-29AC-4A7B-A342-CACE4D6CFD9F}" type="presParOf" srcId="{2FD2351C-761B-4143-9F96-382CE0EA8C7F}" destId="{757D11FF-52A2-4F18-B08A-1B794C2D27D8}" srcOrd="4" destOrd="0" presId="urn:microsoft.com/office/officeart/2016/7/layout/BasicLinearProcessNumbered"/>
    <dgm:cxn modelId="{74D56994-06F2-4DE6-B789-C5E254C3D272}" type="presParOf" srcId="{757D11FF-52A2-4F18-B08A-1B794C2D27D8}" destId="{AF1016C9-3FA6-4B9D-8B1E-74FD8BAB2570}" srcOrd="0" destOrd="0" presId="urn:microsoft.com/office/officeart/2016/7/layout/BasicLinearProcessNumbered"/>
    <dgm:cxn modelId="{2BB66AC2-30B6-4390-9788-C440C8578743}" type="presParOf" srcId="{757D11FF-52A2-4F18-B08A-1B794C2D27D8}" destId="{F85E6168-8080-486F-A59F-3A578F724DC3}" srcOrd="1" destOrd="0" presId="urn:microsoft.com/office/officeart/2016/7/layout/BasicLinearProcessNumbered"/>
    <dgm:cxn modelId="{C4BDA94D-FEE6-4EA5-820F-16AD371CE916}" type="presParOf" srcId="{757D11FF-52A2-4F18-B08A-1B794C2D27D8}" destId="{30C32EE7-7D4A-4EAC-9D3A-11B70B15A3A7}" srcOrd="2" destOrd="0" presId="urn:microsoft.com/office/officeart/2016/7/layout/BasicLinearProcessNumbered"/>
    <dgm:cxn modelId="{8F45E18C-5843-42D6-ADBD-9D507AEB8648}" type="presParOf" srcId="{757D11FF-52A2-4F18-B08A-1B794C2D27D8}" destId="{137B1981-6189-4E1B-8307-863C9194001F}" srcOrd="3" destOrd="0" presId="urn:microsoft.com/office/officeart/2016/7/layout/BasicLinearProcessNumbered"/>
    <dgm:cxn modelId="{9D2E674E-CBCB-4767-B05A-BD7007D13F42}" type="presParOf" srcId="{2FD2351C-761B-4143-9F96-382CE0EA8C7F}" destId="{6B1FFFD9-943B-4E3C-99FD-EEB10A3DB9F9}" srcOrd="5" destOrd="0" presId="urn:microsoft.com/office/officeart/2016/7/layout/BasicLinearProcessNumbered"/>
    <dgm:cxn modelId="{976763C4-A0E4-4EE1-AFFF-DC68B070D432}" type="presParOf" srcId="{2FD2351C-761B-4143-9F96-382CE0EA8C7F}" destId="{C48DE643-D626-407B-B3B6-4CA773E0E79A}" srcOrd="6" destOrd="0" presId="urn:microsoft.com/office/officeart/2016/7/layout/BasicLinearProcessNumbered"/>
    <dgm:cxn modelId="{1EE12B1A-62F1-48B9-B36E-4526688FB53E}" type="presParOf" srcId="{C48DE643-D626-407B-B3B6-4CA773E0E79A}" destId="{3A41A95F-F42B-4571-9B89-77849222E5A4}" srcOrd="0" destOrd="0" presId="urn:microsoft.com/office/officeart/2016/7/layout/BasicLinearProcessNumbered"/>
    <dgm:cxn modelId="{2E2550F2-3F6A-47D6-B3B6-16E5C364E32E}" type="presParOf" srcId="{C48DE643-D626-407B-B3B6-4CA773E0E79A}" destId="{73118648-DDC5-4507-AEE3-6F65274C1C26}" srcOrd="1" destOrd="0" presId="urn:microsoft.com/office/officeart/2016/7/layout/BasicLinearProcessNumbered"/>
    <dgm:cxn modelId="{A12D3339-F06F-47EC-B9F1-650FE1BAC0CD}" type="presParOf" srcId="{C48DE643-D626-407B-B3B6-4CA773E0E79A}" destId="{0FB124CB-51EC-48CC-B66F-9DDB7312C80C}" srcOrd="2" destOrd="0" presId="urn:microsoft.com/office/officeart/2016/7/layout/BasicLinearProcessNumbered"/>
    <dgm:cxn modelId="{E5651DF6-C84C-4C00-A40F-952CDDAFF5FC}" type="presParOf" srcId="{C48DE643-D626-407B-B3B6-4CA773E0E79A}" destId="{795F4B6F-BF3F-408C-8316-924AFB9B557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85B1C2-F109-41E8-9BE6-9403897358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F3B78E-DEB1-4A6B-A3F6-D3AF7C93D674}">
      <dgm:prSet/>
      <dgm:spPr/>
      <dgm:t>
        <a:bodyPr/>
        <a:lstStyle/>
        <a:p>
          <a:r>
            <a:rPr lang="en-GB"/>
            <a:t>"a set of attributes and qualities, often intangible, that makes an organisation distinctive, promises a particular kind of employment experience, and appeals to those people who will thrive and perform best in its culture" (CIPD: 2018)</a:t>
          </a:r>
          <a:endParaRPr lang="en-US"/>
        </a:p>
      </dgm:t>
    </dgm:pt>
    <dgm:pt modelId="{AE8EFFC4-F768-4D8A-9C54-364F12682796}" type="parTrans" cxnId="{41145CDA-F1C1-4A32-981A-0F9A5D47715F}">
      <dgm:prSet/>
      <dgm:spPr/>
      <dgm:t>
        <a:bodyPr/>
        <a:lstStyle/>
        <a:p>
          <a:endParaRPr lang="en-US"/>
        </a:p>
      </dgm:t>
    </dgm:pt>
    <dgm:pt modelId="{3984A3CA-D430-42E2-BBD8-D339B8DB2E5D}" type="sibTrans" cxnId="{41145CDA-F1C1-4A32-981A-0F9A5D47715F}">
      <dgm:prSet/>
      <dgm:spPr/>
      <dgm:t>
        <a:bodyPr/>
        <a:lstStyle/>
        <a:p>
          <a:endParaRPr lang="en-US"/>
        </a:p>
      </dgm:t>
    </dgm:pt>
    <dgm:pt modelId="{85CBDA6C-DBB8-41FF-9993-0D7AB7CD3B56}">
      <dgm:prSet/>
      <dgm:spPr/>
      <dgm:t>
        <a:bodyPr/>
        <a:lstStyle/>
        <a:p>
          <a:r>
            <a:rPr lang="en-GB"/>
            <a:t>Must connect values, people strategy, and the company brand</a:t>
          </a:r>
          <a:endParaRPr lang="en-US"/>
        </a:p>
      </dgm:t>
    </dgm:pt>
    <dgm:pt modelId="{FF0950CE-BF51-4DEB-BCD0-0917D86C2CFE}" type="parTrans" cxnId="{63BA094D-1BAD-459D-B1A8-2300C37B186C}">
      <dgm:prSet/>
      <dgm:spPr/>
      <dgm:t>
        <a:bodyPr/>
        <a:lstStyle/>
        <a:p>
          <a:endParaRPr lang="en-US"/>
        </a:p>
      </dgm:t>
    </dgm:pt>
    <dgm:pt modelId="{BA966F20-D2AF-4975-8AEC-EBD156E669B3}" type="sibTrans" cxnId="{63BA094D-1BAD-459D-B1A8-2300C37B186C}">
      <dgm:prSet/>
      <dgm:spPr/>
      <dgm:t>
        <a:bodyPr/>
        <a:lstStyle/>
        <a:p>
          <a:endParaRPr lang="en-US"/>
        </a:p>
      </dgm:t>
    </dgm:pt>
    <dgm:pt modelId="{5EED697F-8D4B-4E65-A460-EAA0C9C9C462}">
      <dgm:prSet/>
      <dgm:spPr/>
      <dgm:t>
        <a:bodyPr/>
        <a:lstStyle/>
        <a:p>
          <a:r>
            <a:rPr lang="en-GB"/>
            <a:t>Reflects also the growing importance of Corporate Social Responsibility</a:t>
          </a:r>
          <a:endParaRPr lang="en-US"/>
        </a:p>
      </dgm:t>
    </dgm:pt>
    <dgm:pt modelId="{36807333-B16F-4076-8E7C-0D2A3176E6DA}" type="parTrans" cxnId="{468D38F4-F3F8-486F-AA9E-3D04EA346760}">
      <dgm:prSet/>
      <dgm:spPr/>
      <dgm:t>
        <a:bodyPr/>
        <a:lstStyle/>
        <a:p>
          <a:endParaRPr lang="en-US"/>
        </a:p>
      </dgm:t>
    </dgm:pt>
    <dgm:pt modelId="{9BFFE98E-078B-46F7-8D36-2C60D2737A69}" type="sibTrans" cxnId="{468D38F4-F3F8-486F-AA9E-3D04EA346760}">
      <dgm:prSet/>
      <dgm:spPr/>
      <dgm:t>
        <a:bodyPr/>
        <a:lstStyle/>
        <a:p>
          <a:endParaRPr lang="en-US"/>
        </a:p>
      </dgm:t>
    </dgm:pt>
    <dgm:pt modelId="{38D8D2D9-2750-44D2-B0B7-09B3A40D033F}">
      <dgm:prSet/>
      <dgm:spPr/>
      <dgm:t>
        <a:bodyPr/>
        <a:lstStyle/>
        <a:p>
          <a:r>
            <a:rPr lang="en-GB"/>
            <a:t>Branding has developed as a concept over the last 20 years</a:t>
          </a:r>
          <a:endParaRPr lang="en-US"/>
        </a:p>
      </dgm:t>
    </dgm:pt>
    <dgm:pt modelId="{08DBB986-F7FA-4B3C-ACC9-1BF68082D57A}" type="parTrans" cxnId="{8EE532CF-9ABC-4D41-8CBF-9F83E54439BD}">
      <dgm:prSet/>
      <dgm:spPr/>
      <dgm:t>
        <a:bodyPr/>
        <a:lstStyle/>
        <a:p>
          <a:endParaRPr lang="en-US"/>
        </a:p>
      </dgm:t>
    </dgm:pt>
    <dgm:pt modelId="{C28A4BED-B084-44EA-B269-8BC2B35F3B36}" type="sibTrans" cxnId="{8EE532CF-9ABC-4D41-8CBF-9F83E54439BD}">
      <dgm:prSet/>
      <dgm:spPr/>
      <dgm:t>
        <a:bodyPr/>
        <a:lstStyle/>
        <a:p>
          <a:endParaRPr lang="en-US"/>
        </a:p>
      </dgm:t>
    </dgm:pt>
    <dgm:pt modelId="{8A75DA96-AE8F-42BA-B4F2-732D8D4163B5}">
      <dgm:prSet/>
      <dgm:spPr/>
      <dgm:t>
        <a:bodyPr/>
        <a:lstStyle/>
        <a:p>
          <a:r>
            <a:rPr lang="en-GB"/>
            <a:t>Brand power</a:t>
          </a:r>
          <a:endParaRPr lang="en-US"/>
        </a:p>
      </dgm:t>
    </dgm:pt>
    <dgm:pt modelId="{06886AC9-F933-43E9-B5FB-9AEEA7C0C505}" type="parTrans" cxnId="{D23D8128-DB3D-4162-AF41-96B5504518C4}">
      <dgm:prSet/>
      <dgm:spPr/>
      <dgm:t>
        <a:bodyPr/>
        <a:lstStyle/>
        <a:p>
          <a:endParaRPr lang="en-US"/>
        </a:p>
      </dgm:t>
    </dgm:pt>
    <dgm:pt modelId="{E5859568-56B9-447A-96DD-C0DCC09C0348}" type="sibTrans" cxnId="{D23D8128-DB3D-4162-AF41-96B5504518C4}">
      <dgm:prSet/>
      <dgm:spPr/>
      <dgm:t>
        <a:bodyPr/>
        <a:lstStyle/>
        <a:p>
          <a:endParaRPr lang="en-US"/>
        </a:p>
      </dgm:t>
    </dgm:pt>
    <dgm:pt modelId="{C1E4A544-3061-4983-A862-09E218D282B4}">
      <dgm:prSet/>
      <dgm:spPr/>
      <dgm:t>
        <a:bodyPr/>
        <a:lstStyle/>
        <a:p>
          <a:r>
            <a:rPr lang="en-GB"/>
            <a:t>Credibility</a:t>
          </a:r>
          <a:endParaRPr lang="en-US"/>
        </a:p>
      </dgm:t>
    </dgm:pt>
    <dgm:pt modelId="{56477938-562B-4845-8BFB-8780307D5DED}" type="parTrans" cxnId="{06886EC0-2C55-4F1B-A3AE-910A56DB8AC0}">
      <dgm:prSet/>
      <dgm:spPr/>
      <dgm:t>
        <a:bodyPr/>
        <a:lstStyle/>
        <a:p>
          <a:endParaRPr lang="en-US"/>
        </a:p>
      </dgm:t>
    </dgm:pt>
    <dgm:pt modelId="{D2D5D6A5-846E-466F-B109-6F45E222B18E}" type="sibTrans" cxnId="{06886EC0-2C55-4F1B-A3AE-910A56DB8AC0}">
      <dgm:prSet/>
      <dgm:spPr/>
      <dgm:t>
        <a:bodyPr/>
        <a:lstStyle/>
        <a:p>
          <a:endParaRPr lang="en-US"/>
        </a:p>
      </dgm:t>
    </dgm:pt>
    <dgm:pt modelId="{9B83B377-57A5-4DCB-8B2B-F73679D50195}">
      <dgm:prSet/>
      <dgm:spPr/>
      <dgm:t>
        <a:bodyPr/>
        <a:lstStyle/>
        <a:p>
          <a:r>
            <a:rPr lang="en-GB"/>
            <a:t>Employee engagement</a:t>
          </a:r>
          <a:endParaRPr lang="en-US"/>
        </a:p>
      </dgm:t>
    </dgm:pt>
    <dgm:pt modelId="{3EA02B65-A9AF-4B87-98B8-02482F4BEE00}" type="parTrans" cxnId="{DB233CF4-0866-4CDE-A50F-873115DF4918}">
      <dgm:prSet/>
      <dgm:spPr/>
      <dgm:t>
        <a:bodyPr/>
        <a:lstStyle/>
        <a:p>
          <a:endParaRPr lang="en-US"/>
        </a:p>
      </dgm:t>
    </dgm:pt>
    <dgm:pt modelId="{D6554EE1-C233-4920-9EB1-3DC986884F26}" type="sibTrans" cxnId="{DB233CF4-0866-4CDE-A50F-873115DF4918}">
      <dgm:prSet/>
      <dgm:spPr/>
      <dgm:t>
        <a:bodyPr/>
        <a:lstStyle/>
        <a:p>
          <a:endParaRPr lang="en-US"/>
        </a:p>
      </dgm:t>
    </dgm:pt>
    <dgm:pt modelId="{F92CA69F-161A-424E-8DD7-28EE8B6132FC}">
      <dgm:prSet/>
      <dgm:spPr/>
      <dgm:t>
        <a:bodyPr/>
        <a:lstStyle/>
        <a:p>
          <a:r>
            <a:rPr lang="en-GB"/>
            <a:t>Market conditions </a:t>
          </a:r>
          <a:endParaRPr lang="en-US"/>
        </a:p>
      </dgm:t>
    </dgm:pt>
    <dgm:pt modelId="{2A5101CC-2F02-4E4C-A281-382437E5641D}" type="parTrans" cxnId="{F7472D4E-91B4-4831-8728-290DFE249FC8}">
      <dgm:prSet/>
      <dgm:spPr/>
      <dgm:t>
        <a:bodyPr/>
        <a:lstStyle/>
        <a:p>
          <a:endParaRPr lang="en-US"/>
        </a:p>
      </dgm:t>
    </dgm:pt>
    <dgm:pt modelId="{62C4C832-8D36-45DB-A750-881542341435}" type="sibTrans" cxnId="{F7472D4E-91B4-4831-8728-290DFE249FC8}">
      <dgm:prSet/>
      <dgm:spPr/>
      <dgm:t>
        <a:bodyPr/>
        <a:lstStyle/>
        <a:p>
          <a:endParaRPr lang="en-US"/>
        </a:p>
      </dgm:t>
    </dgm:pt>
    <dgm:pt modelId="{BEF20F5A-E42C-424F-B94A-6934BD6FC56A}" type="pres">
      <dgm:prSet presAssocID="{DD85B1C2-F109-41E8-9BE6-9403897358C5}" presName="root" presStyleCnt="0">
        <dgm:presLayoutVars>
          <dgm:dir/>
          <dgm:resizeHandles val="exact"/>
        </dgm:presLayoutVars>
      </dgm:prSet>
      <dgm:spPr/>
    </dgm:pt>
    <dgm:pt modelId="{99E9C91C-ED97-400E-8AFE-E5DBAA4517FA}" type="pres">
      <dgm:prSet presAssocID="{8EF3B78E-DEB1-4A6B-A3F6-D3AF7C93D674}" presName="compNode" presStyleCnt="0"/>
      <dgm:spPr/>
    </dgm:pt>
    <dgm:pt modelId="{8573636B-8F26-468C-BEEF-04D598D1755E}" type="pres">
      <dgm:prSet presAssocID="{8EF3B78E-DEB1-4A6B-A3F6-D3AF7C93D674}" presName="bgRect" presStyleLbl="bgShp" presStyleIdx="0" presStyleCnt="4"/>
      <dgm:spPr/>
    </dgm:pt>
    <dgm:pt modelId="{227400C7-E7F5-4437-8267-4253A2F29FEE}" type="pres">
      <dgm:prSet presAssocID="{8EF3B78E-DEB1-4A6B-A3F6-D3AF7C93D6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9EE70870-FE82-4762-8A91-47832B2C737E}" type="pres">
      <dgm:prSet presAssocID="{8EF3B78E-DEB1-4A6B-A3F6-D3AF7C93D674}" presName="spaceRect" presStyleCnt="0"/>
      <dgm:spPr/>
    </dgm:pt>
    <dgm:pt modelId="{3189C97A-0B32-4408-AD0E-B23A14FC71B2}" type="pres">
      <dgm:prSet presAssocID="{8EF3B78E-DEB1-4A6B-A3F6-D3AF7C93D674}" presName="parTx" presStyleLbl="revTx" presStyleIdx="0" presStyleCnt="5">
        <dgm:presLayoutVars>
          <dgm:chMax val="0"/>
          <dgm:chPref val="0"/>
        </dgm:presLayoutVars>
      </dgm:prSet>
      <dgm:spPr/>
    </dgm:pt>
    <dgm:pt modelId="{67FBB725-39DD-4014-81EB-1855AAC91531}" type="pres">
      <dgm:prSet presAssocID="{3984A3CA-D430-42E2-BBD8-D339B8DB2E5D}" presName="sibTrans" presStyleCnt="0"/>
      <dgm:spPr/>
    </dgm:pt>
    <dgm:pt modelId="{EC5832A0-0130-460C-8FE4-4E3C76D7B161}" type="pres">
      <dgm:prSet presAssocID="{85CBDA6C-DBB8-41FF-9993-0D7AB7CD3B56}" presName="compNode" presStyleCnt="0"/>
      <dgm:spPr/>
    </dgm:pt>
    <dgm:pt modelId="{75A005CA-7C7F-459F-8811-BA7BBD174C1B}" type="pres">
      <dgm:prSet presAssocID="{85CBDA6C-DBB8-41FF-9993-0D7AB7CD3B56}" presName="bgRect" presStyleLbl="bgShp" presStyleIdx="1" presStyleCnt="4"/>
      <dgm:spPr/>
    </dgm:pt>
    <dgm:pt modelId="{75CD3DF3-AE67-4B5B-8D4C-ACE598CED705}" type="pres">
      <dgm:prSet presAssocID="{85CBDA6C-DBB8-41FF-9993-0D7AB7CD3B5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6F4210B0-7D64-4C95-8E0C-8CCEABFF8045}" type="pres">
      <dgm:prSet presAssocID="{85CBDA6C-DBB8-41FF-9993-0D7AB7CD3B56}" presName="spaceRect" presStyleCnt="0"/>
      <dgm:spPr/>
    </dgm:pt>
    <dgm:pt modelId="{AF0351A1-336D-4586-8DD0-E795F781CAA4}" type="pres">
      <dgm:prSet presAssocID="{85CBDA6C-DBB8-41FF-9993-0D7AB7CD3B56}" presName="parTx" presStyleLbl="revTx" presStyleIdx="1" presStyleCnt="5">
        <dgm:presLayoutVars>
          <dgm:chMax val="0"/>
          <dgm:chPref val="0"/>
        </dgm:presLayoutVars>
      </dgm:prSet>
      <dgm:spPr/>
    </dgm:pt>
    <dgm:pt modelId="{60C79091-340B-4625-8947-618928659FD0}" type="pres">
      <dgm:prSet presAssocID="{BA966F20-D2AF-4975-8AEC-EBD156E669B3}" presName="sibTrans" presStyleCnt="0"/>
      <dgm:spPr/>
    </dgm:pt>
    <dgm:pt modelId="{BEF5CC7B-BC17-46A3-8503-AC5099FD024D}" type="pres">
      <dgm:prSet presAssocID="{5EED697F-8D4B-4E65-A460-EAA0C9C9C462}" presName="compNode" presStyleCnt="0"/>
      <dgm:spPr/>
    </dgm:pt>
    <dgm:pt modelId="{90640E8B-218E-47EA-967F-4EFF4C0DD752}" type="pres">
      <dgm:prSet presAssocID="{5EED697F-8D4B-4E65-A460-EAA0C9C9C462}" presName="bgRect" presStyleLbl="bgShp" presStyleIdx="2" presStyleCnt="4"/>
      <dgm:spPr/>
    </dgm:pt>
    <dgm:pt modelId="{6715151B-F407-4AE0-A121-DD542604C593}" type="pres">
      <dgm:prSet presAssocID="{5EED697F-8D4B-4E65-A460-EAA0C9C9C4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F387677E-95B4-4428-A302-D16F84969FBC}" type="pres">
      <dgm:prSet presAssocID="{5EED697F-8D4B-4E65-A460-EAA0C9C9C462}" presName="spaceRect" presStyleCnt="0"/>
      <dgm:spPr/>
    </dgm:pt>
    <dgm:pt modelId="{73D91F98-2FEC-4D31-A714-DA50058DFEFC}" type="pres">
      <dgm:prSet presAssocID="{5EED697F-8D4B-4E65-A460-EAA0C9C9C462}" presName="parTx" presStyleLbl="revTx" presStyleIdx="2" presStyleCnt="5">
        <dgm:presLayoutVars>
          <dgm:chMax val="0"/>
          <dgm:chPref val="0"/>
        </dgm:presLayoutVars>
      </dgm:prSet>
      <dgm:spPr/>
    </dgm:pt>
    <dgm:pt modelId="{8E6E7E0F-6D85-4A53-9CA7-48FEA5F7FAAF}" type="pres">
      <dgm:prSet presAssocID="{9BFFE98E-078B-46F7-8D36-2C60D2737A69}" presName="sibTrans" presStyleCnt="0"/>
      <dgm:spPr/>
    </dgm:pt>
    <dgm:pt modelId="{5372BFC9-BA1B-4196-8833-6805C1EDFC95}" type="pres">
      <dgm:prSet presAssocID="{38D8D2D9-2750-44D2-B0B7-09B3A40D033F}" presName="compNode" presStyleCnt="0"/>
      <dgm:spPr/>
    </dgm:pt>
    <dgm:pt modelId="{F0B907D2-A484-40AE-922D-4EDD33561C00}" type="pres">
      <dgm:prSet presAssocID="{38D8D2D9-2750-44D2-B0B7-09B3A40D033F}" presName="bgRect" presStyleLbl="bgShp" presStyleIdx="3" presStyleCnt="4"/>
      <dgm:spPr/>
    </dgm:pt>
    <dgm:pt modelId="{84F79049-A64B-4936-B9D3-C28C83F384E7}" type="pres">
      <dgm:prSet presAssocID="{38D8D2D9-2750-44D2-B0B7-09B3A40D033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F654365F-CD53-4B10-9CBC-C58BC6C823E9}" type="pres">
      <dgm:prSet presAssocID="{38D8D2D9-2750-44D2-B0B7-09B3A40D033F}" presName="spaceRect" presStyleCnt="0"/>
      <dgm:spPr/>
    </dgm:pt>
    <dgm:pt modelId="{08CDEC5A-96C2-4636-80A9-7958E6F4EB04}" type="pres">
      <dgm:prSet presAssocID="{38D8D2D9-2750-44D2-B0B7-09B3A40D033F}" presName="parTx" presStyleLbl="revTx" presStyleIdx="3" presStyleCnt="5">
        <dgm:presLayoutVars>
          <dgm:chMax val="0"/>
          <dgm:chPref val="0"/>
        </dgm:presLayoutVars>
      </dgm:prSet>
      <dgm:spPr/>
    </dgm:pt>
    <dgm:pt modelId="{1FC086C1-A461-4892-8481-3BAE3C2099B7}" type="pres">
      <dgm:prSet presAssocID="{38D8D2D9-2750-44D2-B0B7-09B3A40D033F}" presName="desTx" presStyleLbl="revTx" presStyleIdx="4" presStyleCnt="5">
        <dgm:presLayoutVars/>
      </dgm:prSet>
      <dgm:spPr/>
    </dgm:pt>
  </dgm:ptLst>
  <dgm:cxnLst>
    <dgm:cxn modelId="{126E140E-13E7-4F96-B70D-EA0D6C063676}" type="presOf" srcId="{38D8D2D9-2750-44D2-B0B7-09B3A40D033F}" destId="{08CDEC5A-96C2-4636-80A9-7958E6F4EB04}" srcOrd="0" destOrd="0" presId="urn:microsoft.com/office/officeart/2018/2/layout/IconVerticalSolidList"/>
    <dgm:cxn modelId="{D23D8128-DB3D-4162-AF41-96B5504518C4}" srcId="{38D8D2D9-2750-44D2-B0B7-09B3A40D033F}" destId="{8A75DA96-AE8F-42BA-B4F2-732D8D4163B5}" srcOrd="0" destOrd="0" parTransId="{06886AC9-F933-43E9-B5FB-9AEEA7C0C505}" sibTransId="{E5859568-56B9-447A-96DD-C0DCC09C0348}"/>
    <dgm:cxn modelId="{F622BB39-EDB8-43F1-BE83-47E60F0CAC72}" type="presOf" srcId="{8EF3B78E-DEB1-4A6B-A3F6-D3AF7C93D674}" destId="{3189C97A-0B32-4408-AD0E-B23A14FC71B2}" srcOrd="0" destOrd="0" presId="urn:microsoft.com/office/officeart/2018/2/layout/IconVerticalSolidList"/>
    <dgm:cxn modelId="{89F59B3C-1D2A-4A25-AE6F-ECA53B921618}" type="presOf" srcId="{85CBDA6C-DBB8-41FF-9993-0D7AB7CD3B56}" destId="{AF0351A1-336D-4586-8DD0-E795F781CAA4}" srcOrd="0" destOrd="0" presId="urn:microsoft.com/office/officeart/2018/2/layout/IconVerticalSolidList"/>
    <dgm:cxn modelId="{63BA094D-1BAD-459D-B1A8-2300C37B186C}" srcId="{DD85B1C2-F109-41E8-9BE6-9403897358C5}" destId="{85CBDA6C-DBB8-41FF-9993-0D7AB7CD3B56}" srcOrd="1" destOrd="0" parTransId="{FF0950CE-BF51-4DEB-BCD0-0917D86C2CFE}" sibTransId="{BA966F20-D2AF-4975-8AEC-EBD156E669B3}"/>
    <dgm:cxn modelId="{4A42916D-8A41-4128-BBB5-252FD1B86E4E}" type="presOf" srcId="{9B83B377-57A5-4DCB-8B2B-F73679D50195}" destId="{1FC086C1-A461-4892-8481-3BAE3C2099B7}" srcOrd="0" destOrd="2" presId="urn:microsoft.com/office/officeart/2018/2/layout/IconVerticalSolidList"/>
    <dgm:cxn modelId="{F7472D4E-91B4-4831-8728-290DFE249FC8}" srcId="{38D8D2D9-2750-44D2-B0B7-09B3A40D033F}" destId="{F92CA69F-161A-424E-8DD7-28EE8B6132FC}" srcOrd="3" destOrd="0" parTransId="{2A5101CC-2F02-4E4C-A281-382437E5641D}" sibTransId="{62C4C832-8D36-45DB-A750-881542341435}"/>
    <dgm:cxn modelId="{57E46677-6B94-438F-8A65-8252A05B05B8}" type="presOf" srcId="{C1E4A544-3061-4983-A862-09E218D282B4}" destId="{1FC086C1-A461-4892-8481-3BAE3C2099B7}" srcOrd="0" destOrd="1" presId="urn:microsoft.com/office/officeart/2018/2/layout/IconVerticalSolidList"/>
    <dgm:cxn modelId="{475811AB-ADF7-4282-9EF1-9D70AA957056}" type="presOf" srcId="{F92CA69F-161A-424E-8DD7-28EE8B6132FC}" destId="{1FC086C1-A461-4892-8481-3BAE3C2099B7}" srcOrd="0" destOrd="3" presId="urn:microsoft.com/office/officeart/2018/2/layout/IconVerticalSolidList"/>
    <dgm:cxn modelId="{A9F4FCB3-6F8F-4A72-A8DB-78EEEB26F463}" type="presOf" srcId="{8A75DA96-AE8F-42BA-B4F2-732D8D4163B5}" destId="{1FC086C1-A461-4892-8481-3BAE3C2099B7}" srcOrd="0" destOrd="0" presId="urn:microsoft.com/office/officeart/2018/2/layout/IconVerticalSolidList"/>
    <dgm:cxn modelId="{00033CBF-7BC2-4CB7-A772-CC07FC379177}" type="presOf" srcId="{DD85B1C2-F109-41E8-9BE6-9403897358C5}" destId="{BEF20F5A-E42C-424F-B94A-6934BD6FC56A}" srcOrd="0" destOrd="0" presId="urn:microsoft.com/office/officeart/2018/2/layout/IconVerticalSolidList"/>
    <dgm:cxn modelId="{06886EC0-2C55-4F1B-A3AE-910A56DB8AC0}" srcId="{38D8D2D9-2750-44D2-B0B7-09B3A40D033F}" destId="{C1E4A544-3061-4983-A862-09E218D282B4}" srcOrd="1" destOrd="0" parTransId="{56477938-562B-4845-8BFB-8780307D5DED}" sibTransId="{D2D5D6A5-846E-466F-B109-6F45E222B18E}"/>
    <dgm:cxn modelId="{8EE532CF-9ABC-4D41-8CBF-9F83E54439BD}" srcId="{DD85B1C2-F109-41E8-9BE6-9403897358C5}" destId="{38D8D2D9-2750-44D2-B0B7-09B3A40D033F}" srcOrd="3" destOrd="0" parTransId="{08DBB986-F7FA-4B3C-ACC9-1BF68082D57A}" sibTransId="{C28A4BED-B084-44EA-B269-8BC2B35F3B36}"/>
    <dgm:cxn modelId="{24C3F5D0-E1E3-419F-906A-98CA03655247}" type="presOf" srcId="{5EED697F-8D4B-4E65-A460-EAA0C9C9C462}" destId="{73D91F98-2FEC-4D31-A714-DA50058DFEFC}" srcOrd="0" destOrd="0" presId="urn:microsoft.com/office/officeart/2018/2/layout/IconVerticalSolidList"/>
    <dgm:cxn modelId="{41145CDA-F1C1-4A32-981A-0F9A5D47715F}" srcId="{DD85B1C2-F109-41E8-9BE6-9403897358C5}" destId="{8EF3B78E-DEB1-4A6B-A3F6-D3AF7C93D674}" srcOrd="0" destOrd="0" parTransId="{AE8EFFC4-F768-4D8A-9C54-364F12682796}" sibTransId="{3984A3CA-D430-42E2-BBD8-D339B8DB2E5D}"/>
    <dgm:cxn modelId="{468D38F4-F3F8-486F-AA9E-3D04EA346760}" srcId="{DD85B1C2-F109-41E8-9BE6-9403897358C5}" destId="{5EED697F-8D4B-4E65-A460-EAA0C9C9C462}" srcOrd="2" destOrd="0" parTransId="{36807333-B16F-4076-8E7C-0D2A3176E6DA}" sibTransId="{9BFFE98E-078B-46F7-8D36-2C60D2737A69}"/>
    <dgm:cxn modelId="{DB233CF4-0866-4CDE-A50F-873115DF4918}" srcId="{38D8D2D9-2750-44D2-B0B7-09B3A40D033F}" destId="{9B83B377-57A5-4DCB-8B2B-F73679D50195}" srcOrd="2" destOrd="0" parTransId="{3EA02B65-A9AF-4B87-98B8-02482F4BEE00}" sibTransId="{D6554EE1-C233-4920-9EB1-3DC986884F26}"/>
    <dgm:cxn modelId="{C076FCEB-CBA0-49EB-9C18-0952C7CBBAE2}" type="presParOf" srcId="{BEF20F5A-E42C-424F-B94A-6934BD6FC56A}" destId="{99E9C91C-ED97-400E-8AFE-E5DBAA4517FA}" srcOrd="0" destOrd="0" presId="urn:microsoft.com/office/officeart/2018/2/layout/IconVerticalSolidList"/>
    <dgm:cxn modelId="{B293E088-7D2E-43BC-B968-D20FB1962EF0}" type="presParOf" srcId="{99E9C91C-ED97-400E-8AFE-E5DBAA4517FA}" destId="{8573636B-8F26-468C-BEEF-04D598D1755E}" srcOrd="0" destOrd="0" presId="urn:microsoft.com/office/officeart/2018/2/layout/IconVerticalSolidList"/>
    <dgm:cxn modelId="{80DAC7AB-093F-4C6E-9039-37422A92D8A4}" type="presParOf" srcId="{99E9C91C-ED97-400E-8AFE-E5DBAA4517FA}" destId="{227400C7-E7F5-4437-8267-4253A2F29FEE}" srcOrd="1" destOrd="0" presId="urn:microsoft.com/office/officeart/2018/2/layout/IconVerticalSolidList"/>
    <dgm:cxn modelId="{90764F5D-DC3A-4FAD-A6AD-70335FCC843E}" type="presParOf" srcId="{99E9C91C-ED97-400E-8AFE-E5DBAA4517FA}" destId="{9EE70870-FE82-4762-8A91-47832B2C737E}" srcOrd="2" destOrd="0" presId="urn:microsoft.com/office/officeart/2018/2/layout/IconVerticalSolidList"/>
    <dgm:cxn modelId="{63AB6522-FB39-4F4E-8FBE-B0035C29A500}" type="presParOf" srcId="{99E9C91C-ED97-400E-8AFE-E5DBAA4517FA}" destId="{3189C97A-0B32-4408-AD0E-B23A14FC71B2}" srcOrd="3" destOrd="0" presId="urn:microsoft.com/office/officeart/2018/2/layout/IconVerticalSolidList"/>
    <dgm:cxn modelId="{BDCA0D2E-53E8-443F-9A88-C4B52AF5E313}" type="presParOf" srcId="{BEF20F5A-E42C-424F-B94A-6934BD6FC56A}" destId="{67FBB725-39DD-4014-81EB-1855AAC91531}" srcOrd="1" destOrd="0" presId="urn:microsoft.com/office/officeart/2018/2/layout/IconVerticalSolidList"/>
    <dgm:cxn modelId="{6C8C57B3-755A-4D15-915A-B9CA45954982}" type="presParOf" srcId="{BEF20F5A-E42C-424F-B94A-6934BD6FC56A}" destId="{EC5832A0-0130-460C-8FE4-4E3C76D7B161}" srcOrd="2" destOrd="0" presId="urn:microsoft.com/office/officeart/2018/2/layout/IconVerticalSolidList"/>
    <dgm:cxn modelId="{F8D27AA5-9E2F-49CC-8A3E-5E5C91638619}" type="presParOf" srcId="{EC5832A0-0130-460C-8FE4-4E3C76D7B161}" destId="{75A005CA-7C7F-459F-8811-BA7BBD174C1B}" srcOrd="0" destOrd="0" presId="urn:microsoft.com/office/officeart/2018/2/layout/IconVerticalSolidList"/>
    <dgm:cxn modelId="{76426875-DFBF-46E7-80A5-94423F75FCDD}" type="presParOf" srcId="{EC5832A0-0130-460C-8FE4-4E3C76D7B161}" destId="{75CD3DF3-AE67-4B5B-8D4C-ACE598CED705}" srcOrd="1" destOrd="0" presId="urn:microsoft.com/office/officeart/2018/2/layout/IconVerticalSolidList"/>
    <dgm:cxn modelId="{03B9A2DA-2F20-49A7-A83E-D0CFA7F25802}" type="presParOf" srcId="{EC5832A0-0130-460C-8FE4-4E3C76D7B161}" destId="{6F4210B0-7D64-4C95-8E0C-8CCEABFF8045}" srcOrd="2" destOrd="0" presId="urn:microsoft.com/office/officeart/2018/2/layout/IconVerticalSolidList"/>
    <dgm:cxn modelId="{9082A000-31DC-41B8-B525-FD61DAA3079B}" type="presParOf" srcId="{EC5832A0-0130-460C-8FE4-4E3C76D7B161}" destId="{AF0351A1-336D-4586-8DD0-E795F781CAA4}" srcOrd="3" destOrd="0" presId="urn:microsoft.com/office/officeart/2018/2/layout/IconVerticalSolidList"/>
    <dgm:cxn modelId="{716F49D0-1F20-44B4-9EB7-61F1A6CE5F31}" type="presParOf" srcId="{BEF20F5A-E42C-424F-B94A-6934BD6FC56A}" destId="{60C79091-340B-4625-8947-618928659FD0}" srcOrd="3" destOrd="0" presId="urn:microsoft.com/office/officeart/2018/2/layout/IconVerticalSolidList"/>
    <dgm:cxn modelId="{1DB36063-D6BD-4ABB-90C0-16247FCDD140}" type="presParOf" srcId="{BEF20F5A-E42C-424F-B94A-6934BD6FC56A}" destId="{BEF5CC7B-BC17-46A3-8503-AC5099FD024D}" srcOrd="4" destOrd="0" presId="urn:microsoft.com/office/officeart/2018/2/layout/IconVerticalSolidList"/>
    <dgm:cxn modelId="{2EDC7272-FF45-4C0B-A3E7-8C951478496F}" type="presParOf" srcId="{BEF5CC7B-BC17-46A3-8503-AC5099FD024D}" destId="{90640E8B-218E-47EA-967F-4EFF4C0DD752}" srcOrd="0" destOrd="0" presId="urn:microsoft.com/office/officeart/2018/2/layout/IconVerticalSolidList"/>
    <dgm:cxn modelId="{2AA1CCC9-C96F-4393-A4CF-53BC9AFFF7B6}" type="presParOf" srcId="{BEF5CC7B-BC17-46A3-8503-AC5099FD024D}" destId="{6715151B-F407-4AE0-A121-DD542604C593}" srcOrd="1" destOrd="0" presId="urn:microsoft.com/office/officeart/2018/2/layout/IconVerticalSolidList"/>
    <dgm:cxn modelId="{7605EB87-E68F-4FDA-A2BF-9A1186D5C8E5}" type="presParOf" srcId="{BEF5CC7B-BC17-46A3-8503-AC5099FD024D}" destId="{F387677E-95B4-4428-A302-D16F84969FBC}" srcOrd="2" destOrd="0" presId="urn:microsoft.com/office/officeart/2018/2/layout/IconVerticalSolidList"/>
    <dgm:cxn modelId="{C0D2055F-12D9-4FD3-A9C9-B614FD5D7C77}" type="presParOf" srcId="{BEF5CC7B-BC17-46A3-8503-AC5099FD024D}" destId="{73D91F98-2FEC-4D31-A714-DA50058DFEFC}" srcOrd="3" destOrd="0" presId="urn:microsoft.com/office/officeart/2018/2/layout/IconVerticalSolidList"/>
    <dgm:cxn modelId="{8BAC499A-3B89-4450-B4A0-41C1006BAA41}" type="presParOf" srcId="{BEF20F5A-E42C-424F-B94A-6934BD6FC56A}" destId="{8E6E7E0F-6D85-4A53-9CA7-48FEA5F7FAAF}" srcOrd="5" destOrd="0" presId="urn:microsoft.com/office/officeart/2018/2/layout/IconVerticalSolidList"/>
    <dgm:cxn modelId="{1DEBF981-ACBF-4A8F-8F76-7BCD60F44A79}" type="presParOf" srcId="{BEF20F5A-E42C-424F-B94A-6934BD6FC56A}" destId="{5372BFC9-BA1B-4196-8833-6805C1EDFC95}" srcOrd="6" destOrd="0" presId="urn:microsoft.com/office/officeart/2018/2/layout/IconVerticalSolidList"/>
    <dgm:cxn modelId="{CCE113F4-5519-4CC1-8F73-D73DE6A4758D}" type="presParOf" srcId="{5372BFC9-BA1B-4196-8833-6805C1EDFC95}" destId="{F0B907D2-A484-40AE-922D-4EDD33561C00}" srcOrd="0" destOrd="0" presId="urn:microsoft.com/office/officeart/2018/2/layout/IconVerticalSolidList"/>
    <dgm:cxn modelId="{B6076F02-2F05-4686-86D4-235867453002}" type="presParOf" srcId="{5372BFC9-BA1B-4196-8833-6805C1EDFC95}" destId="{84F79049-A64B-4936-B9D3-C28C83F384E7}" srcOrd="1" destOrd="0" presId="urn:microsoft.com/office/officeart/2018/2/layout/IconVerticalSolidList"/>
    <dgm:cxn modelId="{7A4BBD6D-A27A-4380-9926-635E6254B289}" type="presParOf" srcId="{5372BFC9-BA1B-4196-8833-6805C1EDFC95}" destId="{F654365F-CD53-4B10-9CBC-C58BC6C823E9}" srcOrd="2" destOrd="0" presId="urn:microsoft.com/office/officeart/2018/2/layout/IconVerticalSolidList"/>
    <dgm:cxn modelId="{FA5EFD45-2011-4FD0-A712-50D327D9738D}" type="presParOf" srcId="{5372BFC9-BA1B-4196-8833-6805C1EDFC95}" destId="{08CDEC5A-96C2-4636-80A9-7958E6F4EB04}" srcOrd="3" destOrd="0" presId="urn:microsoft.com/office/officeart/2018/2/layout/IconVerticalSolidList"/>
    <dgm:cxn modelId="{EDC7F87D-3CE4-4B33-8920-A07435673027}" type="presParOf" srcId="{5372BFC9-BA1B-4196-8833-6805C1EDFC95}" destId="{1FC086C1-A461-4892-8481-3BAE3C2099B7}"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BD99D8-84BE-4333-8B7C-B3EB160DDDA5}"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EDFB12D-A957-469C-9F5C-84E69A087181}">
      <dgm:prSet/>
      <dgm:spPr/>
      <dgm:t>
        <a:bodyPr/>
        <a:lstStyle/>
        <a:p>
          <a:r>
            <a:rPr lang="en-GB"/>
            <a:t>Discovery phase (jnformed by stakeholders, focus groups)</a:t>
          </a:r>
          <a:endParaRPr lang="en-US"/>
        </a:p>
      </dgm:t>
    </dgm:pt>
    <dgm:pt modelId="{A8EE3DAC-827E-4E32-AB77-E1B4A9454B6E}" type="parTrans" cxnId="{085EDFE0-CED1-4841-9AA1-81B34E3E42C4}">
      <dgm:prSet/>
      <dgm:spPr/>
      <dgm:t>
        <a:bodyPr/>
        <a:lstStyle/>
        <a:p>
          <a:endParaRPr lang="en-US"/>
        </a:p>
      </dgm:t>
    </dgm:pt>
    <dgm:pt modelId="{1E0F46D1-713E-4787-AFA0-D310B9336C7B}" type="sibTrans" cxnId="{085EDFE0-CED1-4841-9AA1-81B34E3E42C4}">
      <dgm:prSet/>
      <dgm:spPr/>
      <dgm:t>
        <a:bodyPr/>
        <a:lstStyle/>
        <a:p>
          <a:endParaRPr lang="en-US"/>
        </a:p>
      </dgm:t>
    </dgm:pt>
    <dgm:pt modelId="{DDB4CB32-17DD-4C0B-842D-DB11D4BC969D}">
      <dgm:prSet/>
      <dgm:spPr/>
      <dgm:t>
        <a:bodyPr/>
        <a:lstStyle/>
        <a:p>
          <a:r>
            <a:rPr lang="en-GB"/>
            <a:t>Analysis and creation – defining the Employee Value Proposition</a:t>
          </a:r>
          <a:endParaRPr lang="en-US"/>
        </a:p>
      </dgm:t>
    </dgm:pt>
    <dgm:pt modelId="{4D37A996-615D-44EB-8774-D2273E5402D9}" type="parTrans" cxnId="{533DA8AF-833F-42F3-8D25-A42BC4101BCD}">
      <dgm:prSet/>
      <dgm:spPr/>
      <dgm:t>
        <a:bodyPr/>
        <a:lstStyle/>
        <a:p>
          <a:endParaRPr lang="en-US"/>
        </a:p>
      </dgm:t>
    </dgm:pt>
    <dgm:pt modelId="{9B4D10D4-34E7-4F56-A076-5B034C91017D}" type="sibTrans" cxnId="{533DA8AF-833F-42F3-8D25-A42BC4101BCD}">
      <dgm:prSet/>
      <dgm:spPr/>
      <dgm:t>
        <a:bodyPr/>
        <a:lstStyle/>
        <a:p>
          <a:endParaRPr lang="en-US"/>
        </a:p>
      </dgm:t>
    </dgm:pt>
    <dgm:pt modelId="{5CFF1F83-901A-402A-BCF5-3776273C13B2}">
      <dgm:prSet/>
      <dgm:spPr/>
      <dgm:t>
        <a:bodyPr/>
        <a:lstStyle/>
        <a:p>
          <a:r>
            <a:rPr lang="en-GB"/>
            <a:t>Implementation</a:t>
          </a:r>
          <a:endParaRPr lang="en-US"/>
        </a:p>
      </dgm:t>
    </dgm:pt>
    <dgm:pt modelId="{0845F5AC-A61C-4E4C-B375-AE2D0AF2879C}" type="parTrans" cxnId="{A6BBBD3A-C149-4DC5-B92A-4ACA2BE56DBB}">
      <dgm:prSet/>
      <dgm:spPr/>
      <dgm:t>
        <a:bodyPr/>
        <a:lstStyle/>
        <a:p>
          <a:endParaRPr lang="en-US"/>
        </a:p>
      </dgm:t>
    </dgm:pt>
    <dgm:pt modelId="{697E389B-934A-475E-9517-C5902C613A56}" type="sibTrans" cxnId="{A6BBBD3A-C149-4DC5-B92A-4ACA2BE56DBB}">
      <dgm:prSet/>
      <dgm:spPr/>
      <dgm:t>
        <a:bodyPr/>
        <a:lstStyle/>
        <a:p>
          <a:endParaRPr lang="en-US"/>
        </a:p>
      </dgm:t>
    </dgm:pt>
    <dgm:pt modelId="{D8BABEC0-297F-49A0-9BC0-8ED93A7B8B1D}">
      <dgm:prSet/>
      <dgm:spPr/>
      <dgm:t>
        <a:bodyPr/>
        <a:lstStyle/>
        <a:p>
          <a:r>
            <a:rPr lang="en-GB"/>
            <a:t>Measurement, maintenance and optimisation</a:t>
          </a:r>
          <a:endParaRPr lang="en-US"/>
        </a:p>
      </dgm:t>
    </dgm:pt>
    <dgm:pt modelId="{3047B27F-90FD-46A4-813B-B3CE9AAF631D}" type="parTrans" cxnId="{7F0AF513-3756-48E7-A96B-3AFCED15343A}">
      <dgm:prSet/>
      <dgm:spPr/>
      <dgm:t>
        <a:bodyPr/>
        <a:lstStyle/>
        <a:p>
          <a:endParaRPr lang="en-US"/>
        </a:p>
      </dgm:t>
    </dgm:pt>
    <dgm:pt modelId="{B94FF636-A141-4E9B-907E-331E6C93A9C8}" type="sibTrans" cxnId="{7F0AF513-3756-48E7-A96B-3AFCED15343A}">
      <dgm:prSet/>
      <dgm:spPr/>
      <dgm:t>
        <a:bodyPr/>
        <a:lstStyle/>
        <a:p>
          <a:endParaRPr lang="en-US"/>
        </a:p>
      </dgm:t>
    </dgm:pt>
    <dgm:pt modelId="{1B70C050-3E93-4CCA-B442-C44E899711E3}" type="pres">
      <dgm:prSet presAssocID="{AABD99D8-84BE-4333-8B7C-B3EB160DDDA5}" presName="root" presStyleCnt="0">
        <dgm:presLayoutVars>
          <dgm:dir/>
          <dgm:resizeHandles val="exact"/>
        </dgm:presLayoutVars>
      </dgm:prSet>
      <dgm:spPr/>
    </dgm:pt>
    <dgm:pt modelId="{3B27583A-6A63-40D2-B70B-CFA6680866E7}" type="pres">
      <dgm:prSet presAssocID="{8EDFB12D-A957-469C-9F5C-84E69A087181}" presName="compNode" presStyleCnt="0"/>
      <dgm:spPr/>
    </dgm:pt>
    <dgm:pt modelId="{4C0D5B4D-6D22-46BA-BF88-DD18C6AAEFE4}" type="pres">
      <dgm:prSet presAssocID="{8EDFB12D-A957-469C-9F5C-84E69A08718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2C89222-C459-4F61-AE5B-25153D84D034}" type="pres">
      <dgm:prSet presAssocID="{8EDFB12D-A957-469C-9F5C-84E69A087181}" presName="spaceRect" presStyleCnt="0"/>
      <dgm:spPr/>
    </dgm:pt>
    <dgm:pt modelId="{47B1DEA8-E988-4ED3-A901-1B0F43740C83}" type="pres">
      <dgm:prSet presAssocID="{8EDFB12D-A957-469C-9F5C-84E69A087181}" presName="textRect" presStyleLbl="revTx" presStyleIdx="0" presStyleCnt="4">
        <dgm:presLayoutVars>
          <dgm:chMax val="1"/>
          <dgm:chPref val="1"/>
        </dgm:presLayoutVars>
      </dgm:prSet>
      <dgm:spPr/>
    </dgm:pt>
    <dgm:pt modelId="{F4F5B9F1-1244-4178-A857-A063CC72156F}" type="pres">
      <dgm:prSet presAssocID="{1E0F46D1-713E-4787-AFA0-D310B9336C7B}" presName="sibTrans" presStyleCnt="0"/>
      <dgm:spPr/>
    </dgm:pt>
    <dgm:pt modelId="{9811DE26-D22B-4667-BEE8-112A58E65587}" type="pres">
      <dgm:prSet presAssocID="{DDB4CB32-17DD-4C0B-842D-DB11D4BC969D}" presName="compNode" presStyleCnt="0"/>
      <dgm:spPr/>
    </dgm:pt>
    <dgm:pt modelId="{DFF71993-B38D-4793-913F-70358840F315}" type="pres">
      <dgm:prSet presAssocID="{DDB4CB32-17DD-4C0B-842D-DB11D4BC96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7A6BFC43-63A8-4797-BF82-E441C55FC935}" type="pres">
      <dgm:prSet presAssocID="{DDB4CB32-17DD-4C0B-842D-DB11D4BC969D}" presName="spaceRect" presStyleCnt="0"/>
      <dgm:spPr/>
    </dgm:pt>
    <dgm:pt modelId="{BD50BCC3-3A05-4BD0-9B4D-A5A6240ED1A9}" type="pres">
      <dgm:prSet presAssocID="{DDB4CB32-17DD-4C0B-842D-DB11D4BC969D}" presName="textRect" presStyleLbl="revTx" presStyleIdx="1" presStyleCnt="4">
        <dgm:presLayoutVars>
          <dgm:chMax val="1"/>
          <dgm:chPref val="1"/>
        </dgm:presLayoutVars>
      </dgm:prSet>
      <dgm:spPr/>
    </dgm:pt>
    <dgm:pt modelId="{BB65A59F-DF00-476B-83C3-B75A68B68917}" type="pres">
      <dgm:prSet presAssocID="{9B4D10D4-34E7-4F56-A076-5B034C91017D}" presName="sibTrans" presStyleCnt="0"/>
      <dgm:spPr/>
    </dgm:pt>
    <dgm:pt modelId="{FACD5589-B2B1-43D4-A748-27F126E7D358}" type="pres">
      <dgm:prSet presAssocID="{5CFF1F83-901A-402A-BCF5-3776273C13B2}" presName="compNode" presStyleCnt="0"/>
      <dgm:spPr/>
    </dgm:pt>
    <dgm:pt modelId="{778B9ED6-961F-4527-AE42-17FFDF7E3148}" type="pres">
      <dgm:prSet presAssocID="{5CFF1F83-901A-402A-BCF5-3776273C13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D9DA9CFF-6EED-4200-BEAA-7AE53F370142}" type="pres">
      <dgm:prSet presAssocID="{5CFF1F83-901A-402A-BCF5-3776273C13B2}" presName="spaceRect" presStyleCnt="0"/>
      <dgm:spPr/>
    </dgm:pt>
    <dgm:pt modelId="{9CDB3B35-B3DD-4D62-9923-795AC7F66B2E}" type="pres">
      <dgm:prSet presAssocID="{5CFF1F83-901A-402A-BCF5-3776273C13B2}" presName="textRect" presStyleLbl="revTx" presStyleIdx="2" presStyleCnt="4">
        <dgm:presLayoutVars>
          <dgm:chMax val="1"/>
          <dgm:chPref val="1"/>
        </dgm:presLayoutVars>
      </dgm:prSet>
      <dgm:spPr/>
    </dgm:pt>
    <dgm:pt modelId="{A3B6BA06-A0C5-4870-8D18-5FBF0883063F}" type="pres">
      <dgm:prSet presAssocID="{697E389B-934A-475E-9517-C5902C613A56}" presName="sibTrans" presStyleCnt="0"/>
      <dgm:spPr/>
    </dgm:pt>
    <dgm:pt modelId="{EB499E1B-7D6B-4A1B-8B75-60DFB775665E}" type="pres">
      <dgm:prSet presAssocID="{D8BABEC0-297F-49A0-9BC0-8ED93A7B8B1D}" presName="compNode" presStyleCnt="0"/>
      <dgm:spPr/>
    </dgm:pt>
    <dgm:pt modelId="{78EC37FC-AF18-441F-AD5D-4858294C6E2C}" type="pres">
      <dgm:prSet presAssocID="{D8BABEC0-297F-49A0-9BC0-8ED93A7B8B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11FF5E3F-388C-430C-8A28-0EC80103BA27}" type="pres">
      <dgm:prSet presAssocID="{D8BABEC0-297F-49A0-9BC0-8ED93A7B8B1D}" presName="spaceRect" presStyleCnt="0"/>
      <dgm:spPr/>
    </dgm:pt>
    <dgm:pt modelId="{C1606E13-5FE8-4414-939D-CFE6D5715C90}" type="pres">
      <dgm:prSet presAssocID="{D8BABEC0-297F-49A0-9BC0-8ED93A7B8B1D}" presName="textRect" presStyleLbl="revTx" presStyleIdx="3" presStyleCnt="4">
        <dgm:presLayoutVars>
          <dgm:chMax val="1"/>
          <dgm:chPref val="1"/>
        </dgm:presLayoutVars>
      </dgm:prSet>
      <dgm:spPr/>
    </dgm:pt>
  </dgm:ptLst>
  <dgm:cxnLst>
    <dgm:cxn modelId="{7F0AF513-3756-48E7-A96B-3AFCED15343A}" srcId="{AABD99D8-84BE-4333-8B7C-B3EB160DDDA5}" destId="{D8BABEC0-297F-49A0-9BC0-8ED93A7B8B1D}" srcOrd="3" destOrd="0" parTransId="{3047B27F-90FD-46A4-813B-B3CE9AAF631D}" sibTransId="{B94FF636-A141-4E9B-907E-331E6C93A9C8}"/>
    <dgm:cxn modelId="{A6BBBD3A-C149-4DC5-B92A-4ACA2BE56DBB}" srcId="{AABD99D8-84BE-4333-8B7C-B3EB160DDDA5}" destId="{5CFF1F83-901A-402A-BCF5-3776273C13B2}" srcOrd="2" destOrd="0" parTransId="{0845F5AC-A61C-4E4C-B375-AE2D0AF2879C}" sibTransId="{697E389B-934A-475E-9517-C5902C613A56}"/>
    <dgm:cxn modelId="{03E2C169-4227-44D5-9F49-6A673961E006}" type="presOf" srcId="{D8BABEC0-297F-49A0-9BC0-8ED93A7B8B1D}" destId="{C1606E13-5FE8-4414-939D-CFE6D5715C90}" srcOrd="0" destOrd="0" presId="urn:microsoft.com/office/officeart/2018/2/layout/IconLabelList"/>
    <dgm:cxn modelId="{09BE37A4-34A4-41E4-A91D-8C6CB734A307}" type="presOf" srcId="{8EDFB12D-A957-469C-9F5C-84E69A087181}" destId="{47B1DEA8-E988-4ED3-A901-1B0F43740C83}" srcOrd="0" destOrd="0" presId="urn:microsoft.com/office/officeart/2018/2/layout/IconLabelList"/>
    <dgm:cxn modelId="{533DA8AF-833F-42F3-8D25-A42BC4101BCD}" srcId="{AABD99D8-84BE-4333-8B7C-B3EB160DDDA5}" destId="{DDB4CB32-17DD-4C0B-842D-DB11D4BC969D}" srcOrd="1" destOrd="0" parTransId="{4D37A996-615D-44EB-8774-D2273E5402D9}" sibTransId="{9B4D10D4-34E7-4F56-A076-5B034C91017D}"/>
    <dgm:cxn modelId="{1F58FDC3-5444-4D5B-9536-EECC6B614E43}" type="presOf" srcId="{AABD99D8-84BE-4333-8B7C-B3EB160DDDA5}" destId="{1B70C050-3E93-4CCA-B442-C44E899711E3}" srcOrd="0" destOrd="0" presId="urn:microsoft.com/office/officeart/2018/2/layout/IconLabelList"/>
    <dgm:cxn modelId="{6F88CEC8-8495-4001-AB38-59EF940DC6F6}" type="presOf" srcId="{5CFF1F83-901A-402A-BCF5-3776273C13B2}" destId="{9CDB3B35-B3DD-4D62-9923-795AC7F66B2E}" srcOrd="0" destOrd="0" presId="urn:microsoft.com/office/officeart/2018/2/layout/IconLabelList"/>
    <dgm:cxn modelId="{085EDFE0-CED1-4841-9AA1-81B34E3E42C4}" srcId="{AABD99D8-84BE-4333-8B7C-B3EB160DDDA5}" destId="{8EDFB12D-A957-469C-9F5C-84E69A087181}" srcOrd="0" destOrd="0" parTransId="{A8EE3DAC-827E-4E32-AB77-E1B4A9454B6E}" sibTransId="{1E0F46D1-713E-4787-AFA0-D310B9336C7B}"/>
    <dgm:cxn modelId="{314618F7-E6E7-4497-8274-76C4A960F005}" type="presOf" srcId="{DDB4CB32-17DD-4C0B-842D-DB11D4BC969D}" destId="{BD50BCC3-3A05-4BD0-9B4D-A5A6240ED1A9}" srcOrd="0" destOrd="0" presId="urn:microsoft.com/office/officeart/2018/2/layout/IconLabelList"/>
    <dgm:cxn modelId="{E43EEE70-3F17-4A3D-88BC-91E565E7E429}" type="presParOf" srcId="{1B70C050-3E93-4CCA-B442-C44E899711E3}" destId="{3B27583A-6A63-40D2-B70B-CFA6680866E7}" srcOrd="0" destOrd="0" presId="urn:microsoft.com/office/officeart/2018/2/layout/IconLabelList"/>
    <dgm:cxn modelId="{D9D68A4D-E395-45E1-A767-C18ECDBB92C7}" type="presParOf" srcId="{3B27583A-6A63-40D2-B70B-CFA6680866E7}" destId="{4C0D5B4D-6D22-46BA-BF88-DD18C6AAEFE4}" srcOrd="0" destOrd="0" presId="urn:microsoft.com/office/officeart/2018/2/layout/IconLabelList"/>
    <dgm:cxn modelId="{C8D7B3EA-F654-4017-B68B-E0940B4BC060}" type="presParOf" srcId="{3B27583A-6A63-40D2-B70B-CFA6680866E7}" destId="{C2C89222-C459-4F61-AE5B-25153D84D034}" srcOrd="1" destOrd="0" presId="urn:microsoft.com/office/officeart/2018/2/layout/IconLabelList"/>
    <dgm:cxn modelId="{82A42979-B5A6-432C-8050-D2ED9FE146CE}" type="presParOf" srcId="{3B27583A-6A63-40D2-B70B-CFA6680866E7}" destId="{47B1DEA8-E988-4ED3-A901-1B0F43740C83}" srcOrd="2" destOrd="0" presId="urn:microsoft.com/office/officeart/2018/2/layout/IconLabelList"/>
    <dgm:cxn modelId="{34F1D9F0-F25D-4182-969F-028EF4E23D0F}" type="presParOf" srcId="{1B70C050-3E93-4CCA-B442-C44E899711E3}" destId="{F4F5B9F1-1244-4178-A857-A063CC72156F}" srcOrd="1" destOrd="0" presId="urn:microsoft.com/office/officeart/2018/2/layout/IconLabelList"/>
    <dgm:cxn modelId="{B50C2BC8-B7EF-4E33-BE8D-AC806EF83868}" type="presParOf" srcId="{1B70C050-3E93-4CCA-B442-C44E899711E3}" destId="{9811DE26-D22B-4667-BEE8-112A58E65587}" srcOrd="2" destOrd="0" presId="urn:microsoft.com/office/officeart/2018/2/layout/IconLabelList"/>
    <dgm:cxn modelId="{343ACF90-01F9-4B48-8C6C-A4CFD3A84134}" type="presParOf" srcId="{9811DE26-D22B-4667-BEE8-112A58E65587}" destId="{DFF71993-B38D-4793-913F-70358840F315}" srcOrd="0" destOrd="0" presId="urn:microsoft.com/office/officeart/2018/2/layout/IconLabelList"/>
    <dgm:cxn modelId="{895B3779-7E48-4909-9ACC-A22C26676E01}" type="presParOf" srcId="{9811DE26-D22B-4667-BEE8-112A58E65587}" destId="{7A6BFC43-63A8-4797-BF82-E441C55FC935}" srcOrd="1" destOrd="0" presId="urn:microsoft.com/office/officeart/2018/2/layout/IconLabelList"/>
    <dgm:cxn modelId="{470E1266-E715-4C42-92C0-D36192E4696D}" type="presParOf" srcId="{9811DE26-D22B-4667-BEE8-112A58E65587}" destId="{BD50BCC3-3A05-4BD0-9B4D-A5A6240ED1A9}" srcOrd="2" destOrd="0" presId="urn:microsoft.com/office/officeart/2018/2/layout/IconLabelList"/>
    <dgm:cxn modelId="{B94EF4B0-EB8B-447D-82FB-D2DFFD166FBA}" type="presParOf" srcId="{1B70C050-3E93-4CCA-B442-C44E899711E3}" destId="{BB65A59F-DF00-476B-83C3-B75A68B68917}" srcOrd="3" destOrd="0" presId="urn:microsoft.com/office/officeart/2018/2/layout/IconLabelList"/>
    <dgm:cxn modelId="{4AEEB888-AC3E-4525-A170-5D75C24E970D}" type="presParOf" srcId="{1B70C050-3E93-4CCA-B442-C44E899711E3}" destId="{FACD5589-B2B1-43D4-A748-27F126E7D358}" srcOrd="4" destOrd="0" presId="urn:microsoft.com/office/officeart/2018/2/layout/IconLabelList"/>
    <dgm:cxn modelId="{5C331E5E-5D83-44E8-81FC-DC6BC89550FB}" type="presParOf" srcId="{FACD5589-B2B1-43D4-A748-27F126E7D358}" destId="{778B9ED6-961F-4527-AE42-17FFDF7E3148}" srcOrd="0" destOrd="0" presId="urn:microsoft.com/office/officeart/2018/2/layout/IconLabelList"/>
    <dgm:cxn modelId="{F0D4E366-91C1-4F64-9E71-E047987CDD7B}" type="presParOf" srcId="{FACD5589-B2B1-43D4-A748-27F126E7D358}" destId="{D9DA9CFF-6EED-4200-BEAA-7AE53F370142}" srcOrd="1" destOrd="0" presId="urn:microsoft.com/office/officeart/2018/2/layout/IconLabelList"/>
    <dgm:cxn modelId="{83C61803-2EB2-4AEC-9A6A-AA13F421945D}" type="presParOf" srcId="{FACD5589-B2B1-43D4-A748-27F126E7D358}" destId="{9CDB3B35-B3DD-4D62-9923-795AC7F66B2E}" srcOrd="2" destOrd="0" presId="urn:microsoft.com/office/officeart/2018/2/layout/IconLabelList"/>
    <dgm:cxn modelId="{85134405-4C2E-4BD7-BD73-B6C4BE113FAD}" type="presParOf" srcId="{1B70C050-3E93-4CCA-B442-C44E899711E3}" destId="{A3B6BA06-A0C5-4870-8D18-5FBF0883063F}" srcOrd="5" destOrd="0" presId="urn:microsoft.com/office/officeart/2018/2/layout/IconLabelList"/>
    <dgm:cxn modelId="{BF94B0EE-B74B-40D5-B901-5228FA669DF8}" type="presParOf" srcId="{1B70C050-3E93-4CCA-B442-C44E899711E3}" destId="{EB499E1B-7D6B-4A1B-8B75-60DFB775665E}" srcOrd="6" destOrd="0" presId="urn:microsoft.com/office/officeart/2018/2/layout/IconLabelList"/>
    <dgm:cxn modelId="{9B18BA4D-13CB-47F4-A37B-788DA90B9F15}" type="presParOf" srcId="{EB499E1B-7D6B-4A1B-8B75-60DFB775665E}" destId="{78EC37FC-AF18-441F-AD5D-4858294C6E2C}" srcOrd="0" destOrd="0" presId="urn:microsoft.com/office/officeart/2018/2/layout/IconLabelList"/>
    <dgm:cxn modelId="{169102FC-0E41-44AC-916F-1745AF046D25}" type="presParOf" srcId="{EB499E1B-7D6B-4A1B-8B75-60DFB775665E}" destId="{11FF5E3F-388C-430C-8A28-0EC80103BA27}" srcOrd="1" destOrd="0" presId="urn:microsoft.com/office/officeart/2018/2/layout/IconLabelList"/>
    <dgm:cxn modelId="{46225F2F-A3D7-4E2B-9909-AD94E9284CF7}" type="presParOf" srcId="{EB499E1B-7D6B-4A1B-8B75-60DFB775665E}" destId="{C1606E13-5FE8-4414-939D-CFE6D5715C9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63BF24-1CEF-4606-A10C-FD4BC4A7AB13}">
      <dsp:nvSpPr>
        <dsp:cNvPr id="0" name=""/>
        <dsp:cNvSpPr/>
      </dsp:nvSpPr>
      <dsp:spPr>
        <a:xfrm>
          <a:off x="496346" y="424"/>
          <a:ext cx="2212931" cy="110646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Provides the backdrop to the everyday business of leadership</a:t>
          </a:r>
          <a:endParaRPr lang="en-US" sz="1500" kern="1200"/>
        </a:p>
      </dsp:txBody>
      <dsp:txXfrm>
        <a:off x="528753" y="32831"/>
        <a:ext cx="2148117" cy="1041651"/>
      </dsp:txXfrm>
    </dsp:sp>
    <dsp:sp modelId="{1950BDF6-217C-47D7-BAE8-646BF373431A}">
      <dsp:nvSpPr>
        <dsp:cNvPr id="0" name=""/>
        <dsp:cNvSpPr/>
      </dsp:nvSpPr>
      <dsp:spPr>
        <a:xfrm>
          <a:off x="496346" y="1272859"/>
          <a:ext cx="2212931" cy="110646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Determines how leaders can recruit, retain and develop in orfer to meet customer demand</a:t>
          </a:r>
          <a:endParaRPr lang="en-US" sz="1500" kern="1200"/>
        </a:p>
      </dsp:txBody>
      <dsp:txXfrm>
        <a:off x="528753" y="1305266"/>
        <a:ext cx="2148117" cy="1041651"/>
      </dsp:txXfrm>
    </dsp:sp>
    <dsp:sp modelId="{09ED6EFE-CBFD-42B8-A7EA-F2A1FC9597A6}">
      <dsp:nvSpPr>
        <dsp:cNvPr id="0" name=""/>
        <dsp:cNvSpPr/>
      </dsp:nvSpPr>
      <dsp:spPr>
        <a:xfrm>
          <a:off x="496346" y="2545295"/>
          <a:ext cx="2212931" cy="110646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Sources of information:</a:t>
          </a:r>
          <a:endParaRPr lang="en-US" sz="1500" kern="1200"/>
        </a:p>
      </dsp:txBody>
      <dsp:txXfrm>
        <a:off x="528753" y="2577702"/>
        <a:ext cx="2148117" cy="1041651"/>
      </dsp:txXfrm>
    </dsp:sp>
    <dsp:sp modelId="{AC506CBE-2A3D-456A-8F81-BF5F7C90EF5C}">
      <dsp:nvSpPr>
        <dsp:cNvPr id="0" name=""/>
        <dsp:cNvSpPr/>
      </dsp:nvSpPr>
      <dsp:spPr>
        <a:xfrm rot="17692822">
          <a:off x="2099903" y="2126293"/>
          <a:ext cx="2103922" cy="35815"/>
        </a:xfrm>
        <a:custGeom>
          <a:avLst/>
          <a:gdLst/>
          <a:ahLst/>
          <a:cxnLst/>
          <a:rect l="0" t="0" r="0" b="0"/>
          <a:pathLst>
            <a:path>
              <a:moveTo>
                <a:pt x="0" y="17907"/>
              </a:moveTo>
              <a:lnTo>
                <a:pt x="2103922" y="17907"/>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099266" y="2091603"/>
        <a:ext cx="105196" cy="105196"/>
      </dsp:txXfrm>
    </dsp:sp>
    <dsp:sp modelId="{161E3BAF-1BA9-4CAB-938E-7C838711FD5D}">
      <dsp:nvSpPr>
        <dsp:cNvPr id="0" name=""/>
        <dsp:cNvSpPr/>
      </dsp:nvSpPr>
      <dsp:spPr>
        <a:xfrm>
          <a:off x="3594450" y="636642"/>
          <a:ext cx="2212931" cy="11064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Office for National Statistics (ONS)</a:t>
          </a:r>
          <a:endParaRPr lang="en-US" sz="1500" kern="1200"/>
        </a:p>
      </dsp:txBody>
      <dsp:txXfrm>
        <a:off x="3626857" y="669049"/>
        <a:ext cx="2148117" cy="1041651"/>
      </dsp:txXfrm>
    </dsp:sp>
    <dsp:sp modelId="{4D44B1ED-B761-4F3D-9165-84498A5D3872}">
      <dsp:nvSpPr>
        <dsp:cNvPr id="0" name=""/>
        <dsp:cNvSpPr/>
      </dsp:nvSpPr>
      <dsp:spPr>
        <a:xfrm rot="19457599">
          <a:off x="2606817" y="2762511"/>
          <a:ext cx="1090093" cy="35815"/>
        </a:xfrm>
        <a:custGeom>
          <a:avLst/>
          <a:gdLst/>
          <a:ahLst/>
          <a:cxnLst/>
          <a:rect l="0" t="0" r="0" b="0"/>
          <a:pathLst>
            <a:path>
              <a:moveTo>
                <a:pt x="0" y="17907"/>
              </a:moveTo>
              <a:lnTo>
                <a:pt x="1090093" y="17907"/>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4612" y="2753167"/>
        <a:ext cx="54504" cy="54504"/>
      </dsp:txXfrm>
    </dsp:sp>
    <dsp:sp modelId="{E3E5CA83-DAEC-4B32-9CC0-0D5733374E76}">
      <dsp:nvSpPr>
        <dsp:cNvPr id="0" name=""/>
        <dsp:cNvSpPr/>
      </dsp:nvSpPr>
      <dsp:spPr>
        <a:xfrm>
          <a:off x="3594450" y="1909077"/>
          <a:ext cx="2212931" cy="11064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CIPD Labour Market Outlook</a:t>
          </a:r>
          <a:endParaRPr lang="en-US" sz="1500" kern="1200"/>
        </a:p>
      </dsp:txBody>
      <dsp:txXfrm>
        <a:off x="3626857" y="1941484"/>
        <a:ext cx="2148117" cy="1041651"/>
      </dsp:txXfrm>
    </dsp:sp>
    <dsp:sp modelId="{38BFD241-211D-4B4F-9713-DD36340F4CC4}">
      <dsp:nvSpPr>
        <dsp:cNvPr id="0" name=""/>
        <dsp:cNvSpPr/>
      </dsp:nvSpPr>
      <dsp:spPr>
        <a:xfrm rot="2142401">
          <a:off x="2606817" y="3398729"/>
          <a:ext cx="1090093" cy="35815"/>
        </a:xfrm>
        <a:custGeom>
          <a:avLst/>
          <a:gdLst/>
          <a:ahLst/>
          <a:cxnLst/>
          <a:rect l="0" t="0" r="0" b="0"/>
          <a:pathLst>
            <a:path>
              <a:moveTo>
                <a:pt x="0" y="17907"/>
              </a:moveTo>
              <a:lnTo>
                <a:pt x="1090093" y="17907"/>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4612" y="3389384"/>
        <a:ext cx="54504" cy="54504"/>
      </dsp:txXfrm>
    </dsp:sp>
    <dsp:sp modelId="{A443B131-3FC3-4596-A7DF-D97B09197449}">
      <dsp:nvSpPr>
        <dsp:cNvPr id="0" name=""/>
        <dsp:cNvSpPr/>
      </dsp:nvSpPr>
      <dsp:spPr>
        <a:xfrm>
          <a:off x="3594450" y="3181513"/>
          <a:ext cx="2212931" cy="11064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Bank of England Monetary Policy Report</a:t>
          </a:r>
          <a:endParaRPr lang="en-US" sz="1500" kern="1200"/>
        </a:p>
      </dsp:txBody>
      <dsp:txXfrm>
        <a:off x="3626857" y="3213920"/>
        <a:ext cx="2148117" cy="1041651"/>
      </dsp:txXfrm>
    </dsp:sp>
    <dsp:sp modelId="{92A2F14D-4A47-412B-B10E-E009CE73E712}">
      <dsp:nvSpPr>
        <dsp:cNvPr id="0" name=""/>
        <dsp:cNvSpPr/>
      </dsp:nvSpPr>
      <dsp:spPr>
        <a:xfrm rot="3907178">
          <a:off x="2099903" y="4034947"/>
          <a:ext cx="2103922" cy="35815"/>
        </a:xfrm>
        <a:custGeom>
          <a:avLst/>
          <a:gdLst/>
          <a:ahLst/>
          <a:cxnLst/>
          <a:rect l="0" t="0" r="0" b="0"/>
          <a:pathLst>
            <a:path>
              <a:moveTo>
                <a:pt x="0" y="17907"/>
              </a:moveTo>
              <a:lnTo>
                <a:pt x="2103922" y="17907"/>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099266" y="4000257"/>
        <a:ext cx="105196" cy="105196"/>
      </dsp:txXfrm>
    </dsp:sp>
    <dsp:sp modelId="{76C62EEA-354C-4EFB-90E1-1448B3E0DA96}">
      <dsp:nvSpPr>
        <dsp:cNvPr id="0" name=""/>
        <dsp:cNvSpPr/>
      </dsp:nvSpPr>
      <dsp:spPr>
        <a:xfrm>
          <a:off x="3594450" y="4453948"/>
          <a:ext cx="2212931" cy="11064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Office for Budget Responsibility's Economic and Fiscal Outlook</a:t>
          </a:r>
          <a:endParaRPr lang="en-US" sz="1500" kern="1200"/>
        </a:p>
      </dsp:txBody>
      <dsp:txXfrm>
        <a:off x="3626857" y="4486355"/>
        <a:ext cx="2148117" cy="10416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760E2-7E13-461D-ABCD-B50B489405DC}">
      <dsp:nvSpPr>
        <dsp:cNvPr id="0" name=""/>
        <dsp:cNvSpPr/>
      </dsp:nvSpPr>
      <dsp:spPr>
        <a:xfrm>
          <a:off x="2103120" y="1206"/>
          <a:ext cx="8412480" cy="12361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313983" rIns="163225" bIns="313983" numCol="1" spcCol="1270" anchor="ctr" anchorCtr="0">
          <a:noAutofit/>
        </a:bodyPr>
        <a:lstStyle/>
        <a:p>
          <a:pPr marL="0" lvl="0" indent="0" algn="l" defTabSz="889000">
            <a:lnSpc>
              <a:spcPct val="90000"/>
            </a:lnSpc>
            <a:spcBef>
              <a:spcPct val="0"/>
            </a:spcBef>
            <a:spcAft>
              <a:spcPct val="35000"/>
            </a:spcAft>
            <a:buNone/>
          </a:pPr>
          <a:r>
            <a:rPr lang="en-US" sz="2000" kern="1200"/>
            <a:t>Limit to the level of GDP a country can achieve </a:t>
          </a:r>
        </a:p>
      </dsp:txBody>
      <dsp:txXfrm>
        <a:off x="2103120" y="1206"/>
        <a:ext cx="8412480" cy="1236154"/>
      </dsp:txXfrm>
    </dsp:sp>
    <dsp:sp modelId="{F6F82523-D5EA-4D36-9DD7-EA4D665C972B}">
      <dsp:nvSpPr>
        <dsp:cNvPr id="0" name=""/>
        <dsp:cNvSpPr/>
      </dsp:nvSpPr>
      <dsp:spPr>
        <a:xfrm>
          <a:off x="0" y="1206"/>
          <a:ext cx="2103120" cy="1236154"/>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22105" rIns="111290" bIns="122105" numCol="1" spcCol="1270" anchor="ctr" anchorCtr="0">
          <a:noAutofit/>
        </a:bodyPr>
        <a:lstStyle/>
        <a:p>
          <a:pPr marL="0" lvl="0" indent="0" algn="ctr" defTabSz="1111250">
            <a:lnSpc>
              <a:spcPct val="90000"/>
            </a:lnSpc>
            <a:spcBef>
              <a:spcPct val="0"/>
            </a:spcBef>
            <a:spcAft>
              <a:spcPct val="35000"/>
            </a:spcAft>
            <a:buNone/>
          </a:pPr>
          <a:r>
            <a:rPr lang="en-US" sz="2500" kern="1200"/>
            <a:t>Limit</a:t>
          </a:r>
        </a:p>
      </dsp:txBody>
      <dsp:txXfrm>
        <a:off x="0" y="1206"/>
        <a:ext cx="2103120" cy="1236154"/>
      </dsp:txXfrm>
    </dsp:sp>
    <dsp:sp modelId="{029133D8-97DF-4677-82CC-BE2C1BCB5933}">
      <dsp:nvSpPr>
        <dsp:cNvPr id="0" name=""/>
        <dsp:cNvSpPr/>
      </dsp:nvSpPr>
      <dsp:spPr>
        <a:xfrm>
          <a:off x="2103120" y="1311529"/>
          <a:ext cx="8412480" cy="123615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313983" rIns="163225" bIns="313983" numCol="1" spcCol="1270" anchor="ctr" anchorCtr="0">
          <a:noAutofit/>
        </a:bodyPr>
        <a:lstStyle/>
        <a:p>
          <a:pPr marL="0" lvl="0" indent="0" algn="l" defTabSz="889000">
            <a:lnSpc>
              <a:spcPct val="90000"/>
            </a:lnSpc>
            <a:spcBef>
              <a:spcPct val="0"/>
            </a:spcBef>
            <a:spcAft>
              <a:spcPct val="35000"/>
            </a:spcAft>
            <a:buNone/>
          </a:pPr>
          <a:r>
            <a:rPr lang="en-US" sz="2000" kern="1200"/>
            <a:t>If demand exceeds GDP, there will be an upward pressure on costs and prices: Rate of inflation will increase</a:t>
          </a:r>
        </a:p>
      </dsp:txBody>
      <dsp:txXfrm>
        <a:off x="2103120" y="1311529"/>
        <a:ext cx="8412480" cy="1236154"/>
      </dsp:txXfrm>
    </dsp:sp>
    <dsp:sp modelId="{321E989A-6DD8-42E3-B813-0C656FA3B30E}">
      <dsp:nvSpPr>
        <dsp:cNvPr id="0" name=""/>
        <dsp:cNvSpPr/>
      </dsp:nvSpPr>
      <dsp:spPr>
        <a:xfrm>
          <a:off x="0" y="1311529"/>
          <a:ext cx="2103120" cy="1236154"/>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22105" rIns="111290" bIns="122105" numCol="1" spcCol="1270" anchor="ctr" anchorCtr="0">
          <a:noAutofit/>
        </a:bodyPr>
        <a:lstStyle/>
        <a:p>
          <a:pPr marL="0" lvl="0" indent="0" algn="ctr" defTabSz="1111250">
            <a:lnSpc>
              <a:spcPct val="90000"/>
            </a:lnSpc>
            <a:spcBef>
              <a:spcPct val="0"/>
            </a:spcBef>
            <a:spcAft>
              <a:spcPct val="35000"/>
            </a:spcAft>
            <a:buNone/>
          </a:pPr>
          <a:r>
            <a:rPr lang="en-US" sz="2500" kern="1200"/>
            <a:t>Rate</a:t>
          </a:r>
        </a:p>
      </dsp:txBody>
      <dsp:txXfrm>
        <a:off x="0" y="1311529"/>
        <a:ext cx="2103120" cy="1236154"/>
      </dsp:txXfrm>
    </dsp:sp>
    <dsp:sp modelId="{E25EA6CB-904C-455D-BDC0-9AD07CB7C921}">
      <dsp:nvSpPr>
        <dsp:cNvPr id="0" name=""/>
        <dsp:cNvSpPr/>
      </dsp:nvSpPr>
      <dsp:spPr>
        <a:xfrm>
          <a:off x="2103120" y="2621852"/>
          <a:ext cx="8412480" cy="1236154"/>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313983" rIns="163225" bIns="313983" numCol="1" spcCol="1270" anchor="ctr" anchorCtr="0">
          <a:noAutofit/>
        </a:bodyPr>
        <a:lstStyle/>
        <a:p>
          <a:pPr marL="0" lvl="0" indent="0" algn="l" defTabSz="889000">
            <a:lnSpc>
              <a:spcPct val="90000"/>
            </a:lnSpc>
            <a:spcBef>
              <a:spcPct val="0"/>
            </a:spcBef>
            <a:spcAft>
              <a:spcPct val="35000"/>
            </a:spcAft>
            <a:buNone/>
          </a:pPr>
          <a:r>
            <a:rPr lang="en-US" sz="2000" kern="1200"/>
            <a:t>Inflation can go up or down irrespective of demand and supply if there are big changes in commodities that are imported (eg oil)</a:t>
          </a:r>
        </a:p>
      </dsp:txBody>
      <dsp:txXfrm>
        <a:off x="2103120" y="2621852"/>
        <a:ext cx="8412480" cy="1236154"/>
      </dsp:txXfrm>
    </dsp:sp>
    <dsp:sp modelId="{21DE01BF-384F-40DA-935E-FFDAA5DE2D9E}">
      <dsp:nvSpPr>
        <dsp:cNvPr id="0" name=""/>
        <dsp:cNvSpPr/>
      </dsp:nvSpPr>
      <dsp:spPr>
        <a:xfrm>
          <a:off x="0" y="2621852"/>
          <a:ext cx="2103120" cy="1236154"/>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22105" rIns="111290" bIns="122105" numCol="1" spcCol="1270" anchor="ctr" anchorCtr="0">
          <a:noAutofit/>
        </a:bodyPr>
        <a:lstStyle/>
        <a:p>
          <a:pPr marL="0" lvl="0" indent="0" algn="ctr" defTabSz="1111250">
            <a:lnSpc>
              <a:spcPct val="90000"/>
            </a:lnSpc>
            <a:spcBef>
              <a:spcPct val="0"/>
            </a:spcBef>
            <a:spcAft>
              <a:spcPct val="35000"/>
            </a:spcAft>
            <a:buNone/>
          </a:pPr>
          <a:r>
            <a:rPr lang="en-US" sz="2500" kern="1200"/>
            <a:t>Go up or down</a:t>
          </a:r>
        </a:p>
      </dsp:txBody>
      <dsp:txXfrm>
        <a:off x="0" y="2621852"/>
        <a:ext cx="2103120" cy="1236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6F16E-B0F6-4321-821C-82E91FB19596}">
      <dsp:nvSpPr>
        <dsp:cNvPr id="0" name=""/>
        <dsp:cNvSpPr/>
      </dsp:nvSpPr>
      <dsp:spPr>
        <a:xfrm>
          <a:off x="0" y="303642"/>
          <a:ext cx="6303729" cy="9354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Office for National Statistics </a:t>
          </a:r>
          <a:endParaRPr lang="en-US" sz="2400" kern="1200"/>
        </a:p>
      </dsp:txBody>
      <dsp:txXfrm>
        <a:off x="45663" y="349305"/>
        <a:ext cx="6212403" cy="844088"/>
      </dsp:txXfrm>
    </dsp:sp>
    <dsp:sp modelId="{21A7AFE6-B3E9-459D-8BC5-3ADADA1D1F54}">
      <dsp:nvSpPr>
        <dsp:cNvPr id="0" name=""/>
        <dsp:cNvSpPr/>
      </dsp:nvSpPr>
      <dsp:spPr>
        <a:xfrm>
          <a:off x="0" y="1308176"/>
          <a:ext cx="6303729" cy="935414"/>
        </a:xfrm>
        <a:prstGeom prst="roundRect">
          <a:avLst/>
        </a:prstGeom>
        <a:solidFill>
          <a:schemeClr val="accent5">
            <a:hueOff val="4352466"/>
            <a:satOff val="1923"/>
            <a:lumOff val="-21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Nomis – local area labour market statistics </a:t>
          </a:r>
          <a:endParaRPr lang="en-US" sz="2400" kern="1200"/>
        </a:p>
      </dsp:txBody>
      <dsp:txXfrm>
        <a:off x="45663" y="1353839"/>
        <a:ext cx="6212403" cy="844088"/>
      </dsp:txXfrm>
    </dsp:sp>
    <dsp:sp modelId="{9E75A15C-DE60-4F24-A409-6694AF19131C}">
      <dsp:nvSpPr>
        <dsp:cNvPr id="0" name=""/>
        <dsp:cNvSpPr/>
      </dsp:nvSpPr>
      <dsp:spPr>
        <a:xfrm>
          <a:off x="0" y="2312711"/>
          <a:ext cx="6303729" cy="935414"/>
        </a:xfrm>
        <a:prstGeom prst="roundRect">
          <a:avLst/>
        </a:prstGeom>
        <a:solidFill>
          <a:schemeClr val="accent5">
            <a:hueOff val="8704932"/>
            <a:satOff val="3846"/>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Bank of England (forward looking indicators)</a:t>
          </a:r>
          <a:endParaRPr lang="en-US" sz="2400" kern="1200"/>
        </a:p>
      </dsp:txBody>
      <dsp:txXfrm>
        <a:off x="45663" y="2358374"/>
        <a:ext cx="6212403" cy="844088"/>
      </dsp:txXfrm>
    </dsp:sp>
    <dsp:sp modelId="{96772FF2-C29F-474F-A18B-74B28375B594}">
      <dsp:nvSpPr>
        <dsp:cNvPr id="0" name=""/>
        <dsp:cNvSpPr/>
      </dsp:nvSpPr>
      <dsp:spPr>
        <a:xfrm>
          <a:off x="0" y="3317246"/>
          <a:ext cx="6303729" cy="935414"/>
        </a:xfrm>
        <a:prstGeom prst="roundRect">
          <a:avLst/>
        </a:prstGeom>
        <a:solidFill>
          <a:schemeClr val="accent5">
            <a:hueOff val="13057397"/>
            <a:satOff val="5769"/>
            <a:lumOff val="-63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Office for Budget Responsibility (forward looking indicators)</a:t>
          </a:r>
          <a:endParaRPr lang="en-US" sz="2400" kern="1200"/>
        </a:p>
      </dsp:txBody>
      <dsp:txXfrm>
        <a:off x="45663" y="3362909"/>
        <a:ext cx="6212403" cy="844088"/>
      </dsp:txXfrm>
    </dsp:sp>
    <dsp:sp modelId="{7B41C7D9-0149-46ED-9D19-DCFC5BBAF64C}">
      <dsp:nvSpPr>
        <dsp:cNvPr id="0" name=""/>
        <dsp:cNvSpPr/>
      </dsp:nvSpPr>
      <dsp:spPr>
        <a:xfrm>
          <a:off x="0" y="4321782"/>
          <a:ext cx="6303729" cy="935414"/>
        </a:xfrm>
        <a:prstGeom prst="roundRect">
          <a:avLst/>
        </a:prstGeom>
        <a:solidFill>
          <a:schemeClr val="accent5">
            <a:hueOff val="17409864"/>
            <a:satOff val="7692"/>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CIPD (forward looking indicators)</a:t>
          </a:r>
          <a:endParaRPr lang="en-US" sz="2400" kern="1200"/>
        </a:p>
      </dsp:txBody>
      <dsp:txXfrm>
        <a:off x="45663" y="4367445"/>
        <a:ext cx="6212403" cy="8440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399A5-4CC0-4086-B1AF-2DE5462D341B}">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22350">
            <a:lnSpc>
              <a:spcPct val="90000"/>
            </a:lnSpc>
            <a:spcBef>
              <a:spcPct val="0"/>
            </a:spcBef>
            <a:spcAft>
              <a:spcPct val="35000"/>
            </a:spcAft>
            <a:buNone/>
          </a:pPr>
          <a:r>
            <a:rPr lang="en-GB" sz="2300" kern="1200"/>
            <a:t>Forecasting future demand for labour</a:t>
          </a:r>
          <a:endParaRPr lang="en-US" sz="2300" kern="1200"/>
        </a:p>
      </dsp:txBody>
      <dsp:txXfrm>
        <a:off x="3080" y="1765067"/>
        <a:ext cx="2444055" cy="2053006"/>
      </dsp:txXfrm>
    </dsp:sp>
    <dsp:sp modelId="{CC371CFD-976E-4170-9067-46D8ADDF2643}">
      <dsp:nvSpPr>
        <dsp:cNvPr id="0" name=""/>
        <dsp:cNvSpPr/>
      </dsp:nvSpPr>
      <dsp:spPr>
        <a:xfrm>
          <a:off x="711856" y="806997"/>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7BB65718-058A-472D-8483-D2D41DFA6990}">
      <dsp:nvSpPr>
        <dsp:cNvPr id="0" name=""/>
        <dsp:cNvSpPr/>
      </dsp:nvSpPr>
      <dsp:spPr>
        <a:xfrm>
          <a:off x="3080" y="3886435"/>
          <a:ext cx="244405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BE7C3-E87A-4407-AD5E-14079BF97312}">
      <dsp:nvSpPr>
        <dsp:cNvPr id="0" name=""/>
        <dsp:cNvSpPr/>
      </dsp:nvSpPr>
      <dsp:spPr>
        <a:xfrm>
          <a:off x="2691541" y="464830"/>
          <a:ext cx="2444055" cy="3421677"/>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22350">
            <a:lnSpc>
              <a:spcPct val="90000"/>
            </a:lnSpc>
            <a:spcBef>
              <a:spcPct val="0"/>
            </a:spcBef>
            <a:spcAft>
              <a:spcPct val="35000"/>
            </a:spcAft>
            <a:buNone/>
          </a:pPr>
          <a:r>
            <a:rPr lang="en-GB" sz="2300" kern="1200"/>
            <a:t>Forecasting future internal supply for labour</a:t>
          </a:r>
          <a:endParaRPr lang="en-US" sz="2300" kern="1200"/>
        </a:p>
      </dsp:txBody>
      <dsp:txXfrm>
        <a:off x="2691541" y="1765067"/>
        <a:ext cx="2444055" cy="2053006"/>
      </dsp:txXfrm>
    </dsp:sp>
    <dsp:sp modelId="{C5107151-D547-493E-92E8-3FBB66B50264}">
      <dsp:nvSpPr>
        <dsp:cNvPr id="0" name=""/>
        <dsp:cNvSpPr/>
      </dsp:nvSpPr>
      <dsp:spPr>
        <a:xfrm>
          <a:off x="3400317" y="806997"/>
          <a:ext cx="1026503" cy="102650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476298A9-CAA2-40AD-98B0-FFBA97F6A00C}">
      <dsp:nvSpPr>
        <dsp:cNvPr id="0" name=""/>
        <dsp:cNvSpPr/>
      </dsp:nvSpPr>
      <dsp:spPr>
        <a:xfrm>
          <a:off x="2691541" y="3886435"/>
          <a:ext cx="244405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1016C9-3FA6-4B9D-8B1E-74FD8BAB2570}">
      <dsp:nvSpPr>
        <dsp:cNvPr id="0" name=""/>
        <dsp:cNvSpPr/>
      </dsp:nvSpPr>
      <dsp:spPr>
        <a:xfrm>
          <a:off x="5380002" y="464830"/>
          <a:ext cx="2444055" cy="3421677"/>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22350">
            <a:lnSpc>
              <a:spcPct val="90000"/>
            </a:lnSpc>
            <a:spcBef>
              <a:spcPct val="0"/>
            </a:spcBef>
            <a:spcAft>
              <a:spcPct val="35000"/>
            </a:spcAft>
            <a:buNone/>
          </a:pPr>
          <a:r>
            <a:rPr lang="en-GB" sz="2300" kern="1200"/>
            <a:t>Forecasting future external supply of labour</a:t>
          </a:r>
          <a:endParaRPr lang="en-US" sz="2300" kern="1200"/>
        </a:p>
      </dsp:txBody>
      <dsp:txXfrm>
        <a:off x="5380002" y="1765067"/>
        <a:ext cx="2444055" cy="2053006"/>
      </dsp:txXfrm>
    </dsp:sp>
    <dsp:sp modelId="{F85E6168-8080-486F-A59F-3A578F724DC3}">
      <dsp:nvSpPr>
        <dsp:cNvPr id="0" name=""/>
        <dsp:cNvSpPr/>
      </dsp:nvSpPr>
      <dsp:spPr>
        <a:xfrm>
          <a:off x="6088778" y="806997"/>
          <a:ext cx="1026503" cy="102650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30C32EE7-7D4A-4EAC-9D3A-11B70B15A3A7}">
      <dsp:nvSpPr>
        <dsp:cNvPr id="0" name=""/>
        <dsp:cNvSpPr/>
      </dsp:nvSpPr>
      <dsp:spPr>
        <a:xfrm>
          <a:off x="5380002" y="3886435"/>
          <a:ext cx="244405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1A95F-F42B-4571-9B89-77849222E5A4}">
      <dsp:nvSpPr>
        <dsp:cNvPr id="0" name=""/>
        <dsp:cNvSpPr/>
      </dsp:nvSpPr>
      <dsp:spPr>
        <a:xfrm>
          <a:off x="8068463" y="464830"/>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22350">
            <a:lnSpc>
              <a:spcPct val="90000"/>
            </a:lnSpc>
            <a:spcBef>
              <a:spcPct val="0"/>
            </a:spcBef>
            <a:spcAft>
              <a:spcPct val="35000"/>
            </a:spcAft>
            <a:buNone/>
          </a:pPr>
          <a:r>
            <a:rPr lang="en-GB" sz="2300" kern="1200"/>
            <a:t>Formulating responses to the forecasts</a:t>
          </a:r>
          <a:endParaRPr lang="en-US" sz="2300" kern="1200"/>
        </a:p>
      </dsp:txBody>
      <dsp:txXfrm>
        <a:off x="8068463" y="1765067"/>
        <a:ext cx="2444055" cy="2053006"/>
      </dsp:txXfrm>
    </dsp:sp>
    <dsp:sp modelId="{73118648-DDC5-4507-AEE3-6F65274C1C26}">
      <dsp:nvSpPr>
        <dsp:cNvPr id="0" name=""/>
        <dsp:cNvSpPr/>
      </dsp:nvSpPr>
      <dsp:spPr>
        <a:xfrm>
          <a:off x="8777239" y="806997"/>
          <a:ext cx="1026503" cy="102650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0FB124CB-51EC-48CC-B66F-9DDB7312C80C}">
      <dsp:nvSpPr>
        <dsp:cNvPr id="0" name=""/>
        <dsp:cNvSpPr/>
      </dsp:nvSpPr>
      <dsp:spPr>
        <a:xfrm>
          <a:off x="8068463" y="3886435"/>
          <a:ext cx="2444055"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3636B-8F26-468C-BEEF-04D598D1755E}">
      <dsp:nvSpPr>
        <dsp:cNvPr id="0" name=""/>
        <dsp:cNvSpPr/>
      </dsp:nvSpPr>
      <dsp:spPr>
        <a:xfrm>
          <a:off x="0" y="3928"/>
          <a:ext cx="10515600" cy="9144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7400C7-E7F5-4437-8267-4253A2F29FEE}">
      <dsp:nvSpPr>
        <dsp:cNvPr id="0" name=""/>
        <dsp:cNvSpPr/>
      </dsp:nvSpPr>
      <dsp:spPr>
        <a:xfrm>
          <a:off x="276611" y="209672"/>
          <a:ext cx="502929" cy="5029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89C97A-0B32-4408-AD0E-B23A14FC71B2}">
      <dsp:nvSpPr>
        <dsp:cNvPr id="0" name=""/>
        <dsp:cNvSpPr/>
      </dsp:nvSpPr>
      <dsp:spPr>
        <a:xfrm>
          <a:off x="1056151" y="3928"/>
          <a:ext cx="9458416"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55650">
            <a:lnSpc>
              <a:spcPct val="90000"/>
            </a:lnSpc>
            <a:spcBef>
              <a:spcPct val="0"/>
            </a:spcBef>
            <a:spcAft>
              <a:spcPct val="35000"/>
            </a:spcAft>
            <a:buNone/>
          </a:pPr>
          <a:r>
            <a:rPr lang="en-GB" sz="1700" kern="1200"/>
            <a:t>"a set of attributes and qualities, often intangible, that makes an organisation distinctive, promises a particular kind of employment experience, and appeals to those people who will thrive and perform best in its culture" (CIPD: 2018)</a:t>
          </a:r>
          <a:endParaRPr lang="en-US" sz="1700" kern="1200"/>
        </a:p>
      </dsp:txBody>
      <dsp:txXfrm>
        <a:off x="1056151" y="3928"/>
        <a:ext cx="9458416" cy="914416"/>
      </dsp:txXfrm>
    </dsp:sp>
    <dsp:sp modelId="{75A005CA-7C7F-459F-8811-BA7BBD174C1B}">
      <dsp:nvSpPr>
        <dsp:cNvPr id="0" name=""/>
        <dsp:cNvSpPr/>
      </dsp:nvSpPr>
      <dsp:spPr>
        <a:xfrm>
          <a:off x="0" y="1146949"/>
          <a:ext cx="10515600" cy="9144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D3DF3-AE67-4B5B-8D4C-ACE598CED705}">
      <dsp:nvSpPr>
        <dsp:cNvPr id="0" name=""/>
        <dsp:cNvSpPr/>
      </dsp:nvSpPr>
      <dsp:spPr>
        <a:xfrm>
          <a:off x="276611" y="1352693"/>
          <a:ext cx="502929" cy="5029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0351A1-336D-4586-8DD0-E795F781CAA4}">
      <dsp:nvSpPr>
        <dsp:cNvPr id="0" name=""/>
        <dsp:cNvSpPr/>
      </dsp:nvSpPr>
      <dsp:spPr>
        <a:xfrm>
          <a:off x="1056151" y="1146949"/>
          <a:ext cx="9458416"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55650">
            <a:lnSpc>
              <a:spcPct val="90000"/>
            </a:lnSpc>
            <a:spcBef>
              <a:spcPct val="0"/>
            </a:spcBef>
            <a:spcAft>
              <a:spcPct val="35000"/>
            </a:spcAft>
            <a:buNone/>
          </a:pPr>
          <a:r>
            <a:rPr lang="en-GB" sz="1700" kern="1200"/>
            <a:t>Must connect values, people strategy, and the company brand</a:t>
          </a:r>
          <a:endParaRPr lang="en-US" sz="1700" kern="1200"/>
        </a:p>
      </dsp:txBody>
      <dsp:txXfrm>
        <a:off x="1056151" y="1146949"/>
        <a:ext cx="9458416" cy="914416"/>
      </dsp:txXfrm>
    </dsp:sp>
    <dsp:sp modelId="{90640E8B-218E-47EA-967F-4EFF4C0DD752}">
      <dsp:nvSpPr>
        <dsp:cNvPr id="0" name=""/>
        <dsp:cNvSpPr/>
      </dsp:nvSpPr>
      <dsp:spPr>
        <a:xfrm>
          <a:off x="0" y="2289971"/>
          <a:ext cx="10515600" cy="9144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5151B-F407-4AE0-A121-DD542604C593}">
      <dsp:nvSpPr>
        <dsp:cNvPr id="0" name=""/>
        <dsp:cNvSpPr/>
      </dsp:nvSpPr>
      <dsp:spPr>
        <a:xfrm>
          <a:off x="276611" y="2495714"/>
          <a:ext cx="502929" cy="5029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91F98-2FEC-4D31-A714-DA50058DFEFC}">
      <dsp:nvSpPr>
        <dsp:cNvPr id="0" name=""/>
        <dsp:cNvSpPr/>
      </dsp:nvSpPr>
      <dsp:spPr>
        <a:xfrm>
          <a:off x="1056151" y="2289971"/>
          <a:ext cx="9458416"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55650">
            <a:lnSpc>
              <a:spcPct val="90000"/>
            </a:lnSpc>
            <a:spcBef>
              <a:spcPct val="0"/>
            </a:spcBef>
            <a:spcAft>
              <a:spcPct val="35000"/>
            </a:spcAft>
            <a:buNone/>
          </a:pPr>
          <a:r>
            <a:rPr lang="en-GB" sz="1700" kern="1200"/>
            <a:t>Reflects also the growing importance of Corporate Social Responsibility</a:t>
          </a:r>
          <a:endParaRPr lang="en-US" sz="1700" kern="1200"/>
        </a:p>
      </dsp:txBody>
      <dsp:txXfrm>
        <a:off x="1056151" y="2289971"/>
        <a:ext cx="9458416" cy="914416"/>
      </dsp:txXfrm>
    </dsp:sp>
    <dsp:sp modelId="{F0B907D2-A484-40AE-922D-4EDD33561C00}">
      <dsp:nvSpPr>
        <dsp:cNvPr id="0" name=""/>
        <dsp:cNvSpPr/>
      </dsp:nvSpPr>
      <dsp:spPr>
        <a:xfrm>
          <a:off x="0" y="3432992"/>
          <a:ext cx="10515600" cy="9144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F79049-A64B-4936-B9D3-C28C83F384E7}">
      <dsp:nvSpPr>
        <dsp:cNvPr id="0" name=""/>
        <dsp:cNvSpPr/>
      </dsp:nvSpPr>
      <dsp:spPr>
        <a:xfrm>
          <a:off x="276611" y="3638736"/>
          <a:ext cx="502929" cy="5029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DEC5A-96C2-4636-80A9-7958E6F4EB04}">
      <dsp:nvSpPr>
        <dsp:cNvPr id="0" name=""/>
        <dsp:cNvSpPr/>
      </dsp:nvSpPr>
      <dsp:spPr>
        <a:xfrm>
          <a:off x="1056151" y="3432992"/>
          <a:ext cx="4732020"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55650">
            <a:lnSpc>
              <a:spcPct val="90000"/>
            </a:lnSpc>
            <a:spcBef>
              <a:spcPct val="0"/>
            </a:spcBef>
            <a:spcAft>
              <a:spcPct val="35000"/>
            </a:spcAft>
            <a:buNone/>
          </a:pPr>
          <a:r>
            <a:rPr lang="en-GB" sz="1700" kern="1200"/>
            <a:t>Branding has developed as a concept over the last 20 years</a:t>
          </a:r>
          <a:endParaRPr lang="en-US" sz="1700" kern="1200"/>
        </a:p>
      </dsp:txBody>
      <dsp:txXfrm>
        <a:off x="1056151" y="3432992"/>
        <a:ext cx="4732020" cy="914416"/>
      </dsp:txXfrm>
    </dsp:sp>
    <dsp:sp modelId="{1FC086C1-A461-4892-8481-3BAE3C2099B7}">
      <dsp:nvSpPr>
        <dsp:cNvPr id="0" name=""/>
        <dsp:cNvSpPr/>
      </dsp:nvSpPr>
      <dsp:spPr>
        <a:xfrm>
          <a:off x="5788171" y="3432992"/>
          <a:ext cx="4726396"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488950">
            <a:lnSpc>
              <a:spcPct val="90000"/>
            </a:lnSpc>
            <a:spcBef>
              <a:spcPct val="0"/>
            </a:spcBef>
            <a:spcAft>
              <a:spcPct val="35000"/>
            </a:spcAft>
            <a:buNone/>
          </a:pPr>
          <a:r>
            <a:rPr lang="en-GB" sz="1100" kern="1200"/>
            <a:t>Brand power</a:t>
          </a:r>
          <a:endParaRPr lang="en-US" sz="1100" kern="1200"/>
        </a:p>
        <a:p>
          <a:pPr marL="0" lvl="0" indent="0" algn="l" defTabSz="488950">
            <a:lnSpc>
              <a:spcPct val="90000"/>
            </a:lnSpc>
            <a:spcBef>
              <a:spcPct val="0"/>
            </a:spcBef>
            <a:spcAft>
              <a:spcPct val="35000"/>
            </a:spcAft>
            <a:buNone/>
          </a:pPr>
          <a:r>
            <a:rPr lang="en-GB" sz="1100" kern="1200"/>
            <a:t>Credibility</a:t>
          </a:r>
          <a:endParaRPr lang="en-US" sz="1100" kern="1200"/>
        </a:p>
        <a:p>
          <a:pPr marL="0" lvl="0" indent="0" algn="l" defTabSz="488950">
            <a:lnSpc>
              <a:spcPct val="90000"/>
            </a:lnSpc>
            <a:spcBef>
              <a:spcPct val="0"/>
            </a:spcBef>
            <a:spcAft>
              <a:spcPct val="35000"/>
            </a:spcAft>
            <a:buNone/>
          </a:pPr>
          <a:r>
            <a:rPr lang="en-GB" sz="1100" kern="1200"/>
            <a:t>Employee engagement</a:t>
          </a:r>
          <a:endParaRPr lang="en-US" sz="1100" kern="1200"/>
        </a:p>
        <a:p>
          <a:pPr marL="0" lvl="0" indent="0" algn="l" defTabSz="488950">
            <a:lnSpc>
              <a:spcPct val="90000"/>
            </a:lnSpc>
            <a:spcBef>
              <a:spcPct val="0"/>
            </a:spcBef>
            <a:spcAft>
              <a:spcPct val="35000"/>
            </a:spcAft>
            <a:buNone/>
          </a:pPr>
          <a:r>
            <a:rPr lang="en-GB" sz="1100" kern="1200"/>
            <a:t>Market conditions </a:t>
          </a:r>
          <a:endParaRPr lang="en-US" sz="1100" kern="1200"/>
        </a:p>
      </dsp:txBody>
      <dsp:txXfrm>
        <a:off x="5788171" y="3432992"/>
        <a:ext cx="4726396" cy="9144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D5B4D-6D22-46BA-BF88-DD18C6AAEFE4}">
      <dsp:nvSpPr>
        <dsp:cNvPr id="0" name=""/>
        <dsp:cNvSpPr/>
      </dsp:nvSpPr>
      <dsp:spPr>
        <a:xfrm>
          <a:off x="1138979" y="957473"/>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1DEA8-E988-4ED3-A901-1B0F43740C83}">
      <dsp:nvSpPr>
        <dsp:cNvPr id="0" name=""/>
        <dsp:cNvSpPr/>
      </dsp:nvSpPr>
      <dsp:spPr>
        <a:xfrm>
          <a:off x="569079" y="2181739"/>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Discovery phase (jnformed by stakeholders, focus groups)</a:t>
          </a:r>
          <a:endParaRPr lang="en-US" sz="1100" kern="1200"/>
        </a:p>
      </dsp:txBody>
      <dsp:txXfrm>
        <a:off x="569079" y="2181739"/>
        <a:ext cx="2072362" cy="720000"/>
      </dsp:txXfrm>
    </dsp:sp>
    <dsp:sp modelId="{DFF71993-B38D-4793-913F-70358840F315}">
      <dsp:nvSpPr>
        <dsp:cNvPr id="0" name=""/>
        <dsp:cNvSpPr/>
      </dsp:nvSpPr>
      <dsp:spPr>
        <a:xfrm>
          <a:off x="3574005" y="957473"/>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50BCC3-3A05-4BD0-9B4D-A5A6240ED1A9}">
      <dsp:nvSpPr>
        <dsp:cNvPr id="0" name=""/>
        <dsp:cNvSpPr/>
      </dsp:nvSpPr>
      <dsp:spPr>
        <a:xfrm>
          <a:off x="3004105" y="2181739"/>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Analysis and creation – defining the Employee Value Proposition</a:t>
          </a:r>
          <a:endParaRPr lang="en-US" sz="1100" kern="1200"/>
        </a:p>
      </dsp:txBody>
      <dsp:txXfrm>
        <a:off x="3004105" y="2181739"/>
        <a:ext cx="2072362" cy="720000"/>
      </dsp:txXfrm>
    </dsp:sp>
    <dsp:sp modelId="{778B9ED6-961F-4527-AE42-17FFDF7E3148}">
      <dsp:nvSpPr>
        <dsp:cNvPr id="0" name=""/>
        <dsp:cNvSpPr/>
      </dsp:nvSpPr>
      <dsp:spPr>
        <a:xfrm>
          <a:off x="6009031" y="957473"/>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DB3B35-B3DD-4D62-9923-795AC7F66B2E}">
      <dsp:nvSpPr>
        <dsp:cNvPr id="0" name=""/>
        <dsp:cNvSpPr/>
      </dsp:nvSpPr>
      <dsp:spPr>
        <a:xfrm>
          <a:off x="5439131" y="2181739"/>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Implementation</a:t>
          </a:r>
          <a:endParaRPr lang="en-US" sz="1100" kern="1200"/>
        </a:p>
      </dsp:txBody>
      <dsp:txXfrm>
        <a:off x="5439131" y="2181739"/>
        <a:ext cx="2072362" cy="720000"/>
      </dsp:txXfrm>
    </dsp:sp>
    <dsp:sp modelId="{78EC37FC-AF18-441F-AD5D-4858294C6E2C}">
      <dsp:nvSpPr>
        <dsp:cNvPr id="0" name=""/>
        <dsp:cNvSpPr/>
      </dsp:nvSpPr>
      <dsp:spPr>
        <a:xfrm>
          <a:off x="8444057" y="957473"/>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606E13-5FE8-4414-939D-CFE6D5715C90}">
      <dsp:nvSpPr>
        <dsp:cNvPr id="0" name=""/>
        <dsp:cNvSpPr/>
      </dsp:nvSpPr>
      <dsp:spPr>
        <a:xfrm>
          <a:off x="7874157" y="2181739"/>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Measurement, maintenance and optimisation</a:t>
          </a:r>
          <a:endParaRPr lang="en-US" sz="1100" kern="1200"/>
        </a:p>
      </dsp:txBody>
      <dsp:txXfrm>
        <a:off x="7874157" y="2181739"/>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26/02/2023</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26/02/2023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2/26/2023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2931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2/26/2023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88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3370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2419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4270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0939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6354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1450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714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3930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2/26/2023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103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2/26/2023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409531150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SVeIz3xbfew?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bigissue.com/news/employment/whats-behind-britains-recruitment-cri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0F13DB-F9C3-6E0B-08EF-6C4D7A061A2C}"/>
              </a:ext>
            </a:extLst>
          </p:cNvPr>
          <p:cNvPicPr>
            <a:picLocks noChangeAspect="1"/>
          </p:cNvPicPr>
          <p:nvPr/>
        </p:nvPicPr>
        <p:blipFill rotWithShape="1">
          <a:blip r:embed="rId3"/>
          <a:srcRect l="18843" r="8122" b="6"/>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43467" y="795509"/>
            <a:ext cx="4092525" cy="2798604"/>
          </a:xfrm>
        </p:spPr>
        <p:txBody>
          <a:bodyPr rtlCol="0">
            <a:normAutofit/>
          </a:bodyPr>
          <a:lstStyle/>
          <a:p>
            <a:r>
              <a:rPr lang="en-GB" sz="4200">
                <a:solidFill>
                  <a:srgbClr val="FFFFFF"/>
                </a:solidFill>
              </a:rPr>
              <a:t>Understanding the economy and labour market</a:t>
            </a:r>
            <a:endParaRPr lang="en-US" sz="4200">
              <a:solidFill>
                <a:srgbClr val="FFFFFF"/>
              </a:solidFill>
            </a:endParaRPr>
          </a:p>
        </p:txBody>
      </p:sp>
      <p:sp>
        <p:nvSpPr>
          <p:cNvPr id="3" name="Subtitle 2"/>
          <p:cNvSpPr>
            <a:spLocks noGrp="1"/>
          </p:cNvSpPr>
          <p:nvPr>
            <p:ph type="subTitle" idx="1"/>
          </p:nvPr>
        </p:nvSpPr>
        <p:spPr>
          <a:xfrm>
            <a:off x="643467" y="3686187"/>
            <a:ext cx="4092525" cy="2292581"/>
          </a:xfrm>
        </p:spPr>
        <p:txBody>
          <a:bodyPr rtlCol="0">
            <a:normAutofit/>
          </a:bodyPr>
          <a:lstStyle/>
          <a:p>
            <a:r>
              <a:rPr lang="en-GB">
                <a:solidFill>
                  <a:srgbClr val="FFFFFF"/>
                </a:solidFill>
              </a:rPr>
              <a:t>And how to use this knowledge to attract talent</a:t>
            </a:r>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2">
                <a:lumMod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90F1FE-5A5D-DBBE-F134-0788F01E2EE8}"/>
              </a:ext>
            </a:extLst>
          </p:cNvPr>
          <p:cNvSpPr>
            <a:spLocks noGrp="1"/>
          </p:cNvSpPr>
          <p:nvPr>
            <p:ph type="title"/>
          </p:nvPr>
        </p:nvSpPr>
        <p:spPr>
          <a:xfrm>
            <a:off x="838200" y="365125"/>
            <a:ext cx="5393361" cy="1325563"/>
          </a:xfrm>
        </p:spPr>
        <p:txBody>
          <a:bodyPr>
            <a:normAutofit/>
          </a:bodyPr>
          <a:lstStyle/>
          <a:p>
            <a:r>
              <a:rPr lang="en-GB" dirty="0"/>
              <a:t>Learning Outcomes</a:t>
            </a:r>
          </a:p>
        </p:txBody>
      </p:sp>
      <p:sp>
        <p:nvSpPr>
          <p:cNvPr id="43" name="Freeform: Shape 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914AB4-AA6A-F69D-FB31-AEB2F7D18736}"/>
              </a:ext>
            </a:extLst>
          </p:cNvPr>
          <p:cNvSpPr>
            <a:spLocks noGrp="1"/>
          </p:cNvSpPr>
          <p:nvPr>
            <p:ph idx="1"/>
          </p:nvPr>
        </p:nvSpPr>
        <p:spPr>
          <a:xfrm>
            <a:off x="838200" y="1825625"/>
            <a:ext cx="5393361" cy="4351338"/>
          </a:xfrm>
        </p:spPr>
        <p:txBody>
          <a:bodyPr vert="horz" lIns="91440" tIns="45720" rIns="91440" bIns="45720" rtlCol="0">
            <a:normAutofit/>
          </a:bodyPr>
          <a:lstStyle/>
          <a:p>
            <a:r>
              <a:rPr lang="en-GB" dirty="0"/>
              <a:t>Learn how an understanding of the macro-economic context can inform leadership of your organisation</a:t>
            </a:r>
            <a:endParaRPr lang="en-US" dirty="0"/>
          </a:p>
          <a:p>
            <a:r>
              <a:rPr lang="en-GB" dirty="0"/>
              <a:t>Understand the role that workforce planning can play in an organisation</a:t>
            </a:r>
          </a:p>
          <a:p>
            <a:r>
              <a:rPr lang="en-GB" dirty="0"/>
              <a:t>Methods and strategies to improve the supply of labour</a:t>
            </a:r>
          </a:p>
          <a:p>
            <a:r>
              <a:rPr lang="en-GB" dirty="0"/>
              <a:t>An introduction to employer branding</a:t>
            </a:r>
          </a:p>
          <a:p>
            <a:endParaRPr lang="en-GB"/>
          </a:p>
        </p:txBody>
      </p:sp>
      <p:sp>
        <p:nvSpPr>
          <p:cNvPr id="45" name="Oval 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White bulbs with a yellow one standing out">
            <a:extLst>
              <a:ext uri="{FF2B5EF4-FFF2-40B4-BE49-F238E27FC236}">
                <a16:creationId xmlns:a16="http://schemas.microsoft.com/office/drawing/2014/main" id="{87003928-61B7-6152-A8FF-303A7E355BC0}"/>
              </a:ext>
            </a:extLst>
          </p:cNvPr>
          <p:cNvPicPr>
            <a:picLocks noChangeAspect="1"/>
          </p:cNvPicPr>
          <p:nvPr/>
        </p:nvPicPr>
        <p:blipFill rotWithShape="1">
          <a:blip r:embed="rId2"/>
          <a:srcRect r="-2" b="15603"/>
          <a:stretch/>
        </p:blipFill>
        <p:spPr>
          <a:xfrm>
            <a:off x="7887184" y="2042005"/>
            <a:ext cx="3781051" cy="2130012"/>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7" name="Freeform: Shape 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49" name="Straight Connector 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1" name="Freeform: Shape 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2191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62D4C6-88A2-C238-1B83-E843E52D5B72}"/>
              </a:ext>
            </a:extLst>
          </p:cNvPr>
          <p:cNvSpPr>
            <a:spLocks noGrp="1"/>
          </p:cNvSpPr>
          <p:nvPr>
            <p:ph type="title"/>
          </p:nvPr>
        </p:nvSpPr>
        <p:spPr>
          <a:xfrm>
            <a:off x="838200" y="643467"/>
            <a:ext cx="2951205" cy="5571066"/>
          </a:xfrm>
        </p:spPr>
        <p:txBody>
          <a:bodyPr>
            <a:normAutofit/>
          </a:bodyPr>
          <a:lstStyle/>
          <a:p>
            <a:r>
              <a:rPr lang="en-GB" sz="3000">
                <a:solidFill>
                  <a:srgbClr val="FFFFFF"/>
                </a:solidFill>
              </a:rPr>
              <a:t>Understanding the economy and labour market</a:t>
            </a:r>
          </a:p>
        </p:txBody>
      </p:sp>
      <p:graphicFrame>
        <p:nvGraphicFramePr>
          <p:cNvPr id="5" name="Content Placeholder 2">
            <a:extLst>
              <a:ext uri="{FF2B5EF4-FFF2-40B4-BE49-F238E27FC236}">
                <a16:creationId xmlns:a16="http://schemas.microsoft.com/office/drawing/2014/main" id="{A06509AE-3840-CC46-CAB3-D457CFEF6149}"/>
              </a:ext>
            </a:extLst>
          </p:cNvPr>
          <p:cNvGraphicFramePr>
            <a:graphicFrameLocks noGrp="1"/>
          </p:cNvGraphicFramePr>
          <p:nvPr>
            <p:ph idx="1"/>
            <p:extLst>
              <p:ext uri="{D42A27DB-BD31-4B8C-83A1-F6EECF244321}">
                <p14:modId xmlns:p14="http://schemas.microsoft.com/office/powerpoint/2010/main" val="3619722198"/>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011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EC3807-3881-6C8D-FCDA-F26DCFA22BE8}"/>
              </a:ext>
            </a:extLst>
          </p:cNvPr>
          <p:cNvSpPr>
            <a:spLocks noGrp="1"/>
          </p:cNvSpPr>
          <p:nvPr>
            <p:ph type="title"/>
          </p:nvPr>
        </p:nvSpPr>
        <p:spPr>
          <a:xfrm>
            <a:off x="1171074" y="1396686"/>
            <a:ext cx="3240506" cy="4064628"/>
          </a:xfrm>
        </p:spPr>
        <p:txBody>
          <a:bodyPr>
            <a:normAutofit/>
          </a:bodyPr>
          <a:lstStyle/>
          <a:p>
            <a:r>
              <a:rPr lang="en-GB">
                <a:solidFill>
                  <a:srgbClr val="FFFFFF"/>
                </a:solidFill>
              </a:rPr>
              <a:t>Key economic indicators</a:t>
            </a:r>
          </a:p>
        </p:txBody>
      </p:sp>
      <p:sp>
        <p:nvSpPr>
          <p:cNvPr id="3" name="Content Placeholder 2">
            <a:extLst>
              <a:ext uri="{FF2B5EF4-FFF2-40B4-BE49-F238E27FC236}">
                <a16:creationId xmlns:a16="http://schemas.microsoft.com/office/drawing/2014/main" id="{8690E8FB-C0EA-8388-0BEC-2C3A02D8E860}"/>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t>Unemployment</a:t>
            </a:r>
            <a:endParaRPr lang="en-US" dirty="0"/>
          </a:p>
          <a:p>
            <a:r>
              <a:rPr lang="en-GB" dirty="0"/>
              <a:t>Gross Domestic Product</a:t>
            </a:r>
          </a:p>
          <a:p>
            <a:r>
              <a:rPr lang="en-GB" dirty="0"/>
              <a:t>Inflation</a:t>
            </a:r>
          </a:p>
          <a:p>
            <a:r>
              <a:rPr lang="en-GB" dirty="0"/>
              <a:t>Wage growth</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6608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245DD1-B0DA-04B6-F733-CC166A6234E0}"/>
              </a:ext>
            </a:extLst>
          </p:cNvPr>
          <p:cNvSpPr>
            <a:spLocks noGrp="1"/>
          </p:cNvSpPr>
          <p:nvPr>
            <p:ph type="title"/>
          </p:nvPr>
        </p:nvSpPr>
        <p:spPr>
          <a:xfrm>
            <a:off x="686834" y="1153572"/>
            <a:ext cx="3200400" cy="4461163"/>
          </a:xfrm>
        </p:spPr>
        <p:txBody>
          <a:bodyPr>
            <a:normAutofit/>
          </a:bodyPr>
          <a:lstStyle/>
          <a:p>
            <a:r>
              <a:rPr lang="en-GB">
                <a:solidFill>
                  <a:srgbClr val="FFFFFF"/>
                </a:solidFill>
              </a:rPr>
              <a:t>Measuring the Economy</a:t>
            </a:r>
          </a:p>
        </p:txBody>
      </p:sp>
      <p:sp>
        <p:nvSpPr>
          <p:cNvPr id="3" name="Content Placeholder 2">
            <a:extLst>
              <a:ext uri="{FF2B5EF4-FFF2-40B4-BE49-F238E27FC236}">
                <a16:creationId xmlns:a16="http://schemas.microsoft.com/office/drawing/2014/main" id="{49BB4904-42A9-38FC-0924-ABDA9808141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Production, distribution and consumption of goods and services</a:t>
            </a:r>
          </a:p>
          <a:p>
            <a:r>
              <a:rPr lang="en-GB" dirty="0"/>
              <a:t>Relative demand for goods and services v relative supply of the resources determines price (or market value)</a:t>
            </a:r>
          </a:p>
          <a:p>
            <a:r>
              <a:rPr lang="en-GB" dirty="0"/>
              <a:t>Adding up the market value of all things produced provides a total measure of the size of the economy: GDP</a:t>
            </a:r>
          </a:p>
          <a:p>
            <a:r>
              <a:rPr lang="en-GB" dirty="0"/>
              <a:t>Economy's output constrained by consumer demand, land, capital, energy and labour</a:t>
            </a:r>
          </a:p>
          <a:p>
            <a:r>
              <a:rPr lang="en-GB" dirty="0"/>
              <a:t>Level of output depends on how well these things interact to produce goods and services: Productivity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3920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972ACD-D447-AFB5-C74E-D384657AACC4}"/>
              </a:ext>
            </a:extLst>
          </p:cNvPr>
          <p:cNvSpPr>
            <a:spLocks noGrp="1"/>
          </p:cNvSpPr>
          <p:nvPr>
            <p:ph type="title"/>
          </p:nvPr>
        </p:nvSpPr>
        <p:spPr>
          <a:xfrm>
            <a:off x="838200" y="365125"/>
            <a:ext cx="10515600" cy="1325563"/>
          </a:xfrm>
        </p:spPr>
        <p:txBody>
          <a:bodyPr>
            <a:normAutofit/>
          </a:bodyPr>
          <a:lstStyle/>
          <a:p>
            <a:pPr algn="ctr"/>
            <a:r>
              <a:rPr lang="en-GB" dirty="0"/>
              <a:t>Economic Growth &amp; Inflation</a:t>
            </a:r>
            <a:endParaRPr lang="en-GB"/>
          </a:p>
        </p:txBody>
      </p:sp>
      <p:graphicFrame>
        <p:nvGraphicFramePr>
          <p:cNvPr id="15" name="Content Placeholder 2">
            <a:extLst>
              <a:ext uri="{FF2B5EF4-FFF2-40B4-BE49-F238E27FC236}">
                <a16:creationId xmlns:a16="http://schemas.microsoft.com/office/drawing/2014/main" id="{AEA82358-49B7-0980-DCC6-C2F6AE57D60F}"/>
              </a:ext>
            </a:extLst>
          </p:cNvPr>
          <p:cNvGraphicFramePr>
            <a:graphicFrameLocks noGrp="1"/>
          </p:cNvGraphicFramePr>
          <p:nvPr>
            <p:ph idx="1"/>
            <p:extLst>
              <p:ext uri="{D42A27DB-BD31-4B8C-83A1-F6EECF244321}">
                <p14:modId xmlns:p14="http://schemas.microsoft.com/office/powerpoint/2010/main" val="2546707135"/>
              </p:ext>
            </p:extLst>
          </p:nvPr>
        </p:nvGraphicFramePr>
        <p:xfrm>
          <a:off x="838200" y="1825625"/>
          <a:ext cx="10515600" cy="3859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51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4AF536-5C32-B801-FC05-5B36E314B781}"/>
              </a:ext>
            </a:extLst>
          </p:cNvPr>
          <p:cNvSpPr>
            <a:spLocks noGrp="1"/>
          </p:cNvSpPr>
          <p:nvPr>
            <p:ph type="title"/>
          </p:nvPr>
        </p:nvSpPr>
        <p:spPr>
          <a:xfrm>
            <a:off x="686834" y="1153572"/>
            <a:ext cx="3200400" cy="4461163"/>
          </a:xfrm>
        </p:spPr>
        <p:txBody>
          <a:bodyPr>
            <a:normAutofit/>
          </a:bodyPr>
          <a:lstStyle/>
          <a:p>
            <a:r>
              <a:rPr lang="en-GB">
                <a:solidFill>
                  <a:srgbClr val="FFFFFF"/>
                </a:solidFill>
              </a:rPr>
              <a:t>The Economic Cycle</a:t>
            </a:r>
          </a:p>
        </p:txBody>
      </p:sp>
      <p:sp>
        <p:nvSpPr>
          <p:cNvPr id="3" name="Content Placeholder 2">
            <a:extLst>
              <a:ext uri="{FF2B5EF4-FFF2-40B4-BE49-F238E27FC236}">
                <a16:creationId xmlns:a16="http://schemas.microsoft.com/office/drawing/2014/main" id="{983A1992-2A0C-914A-E87B-EFB023B8772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Implies that the pattern of "boom" or "bust" are regular</a:t>
            </a:r>
          </a:p>
          <a:p>
            <a:r>
              <a:rPr lang="en-GB" dirty="0"/>
              <a:t>If GDP falls (is negative) for two successive quarters: recession</a:t>
            </a:r>
          </a:p>
          <a:p>
            <a:r>
              <a:rPr lang="en-GB" dirty="0"/>
              <a:t>Unemployment will rise and real wages will fall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3144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F36E88-44F6-2132-CA65-D26CDD253AA6}"/>
              </a:ext>
            </a:extLst>
          </p:cNvPr>
          <p:cNvSpPr>
            <a:spLocks noGrp="1"/>
          </p:cNvSpPr>
          <p:nvPr>
            <p:ph type="title"/>
          </p:nvPr>
        </p:nvSpPr>
        <p:spPr>
          <a:xfrm>
            <a:off x="956826" y="1112969"/>
            <a:ext cx="3937298" cy="4166010"/>
          </a:xfrm>
        </p:spPr>
        <p:txBody>
          <a:bodyPr>
            <a:normAutofit/>
          </a:bodyPr>
          <a:lstStyle/>
          <a:p>
            <a:r>
              <a:rPr lang="en-GB">
                <a:solidFill>
                  <a:srgbClr val="FFFFFF"/>
                </a:solidFill>
              </a:rPr>
              <a:t>Economic Stability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3F97B5-1954-7C0C-D697-B3E51A65B05C}"/>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GB" sz="2200"/>
              <a:t>The amount of spare capacity in the economy is the gap between potential GDP and actual GDP</a:t>
            </a:r>
          </a:p>
          <a:p>
            <a:r>
              <a:rPr lang="en-GB" sz="2200"/>
              <a:t>The Monetary Policy Committee (MPC) of the Bank of England takes the estimated size of this output gap into account when deciding on interest rates (amongst other things)</a:t>
            </a:r>
          </a:p>
          <a:p>
            <a:r>
              <a:rPr lang="en-GB" sz="2200"/>
              <a:t>This decision is made independently of the Government but is required to ensure that the rate of inflation (as measured by the Consumer Price Index (CPI) stays close to 2% per annum</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9512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F224B9-3717-1B79-1F2E-7152364C3EBE}"/>
              </a:ext>
            </a:extLst>
          </p:cNvPr>
          <p:cNvSpPr>
            <a:spLocks noGrp="1"/>
          </p:cNvSpPr>
          <p:nvPr>
            <p:ph type="title"/>
          </p:nvPr>
        </p:nvSpPr>
        <p:spPr>
          <a:xfrm>
            <a:off x="838200" y="365125"/>
            <a:ext cx="5558489" cy="1325563"/>
          </a:xfrm>
        </p:spPr>
        <p:txBody>
          <a:bodyPr>
            <a:normAutofit/>
          </a:bodyPr>
          <a:lstStyle/>
          <a:p>
            <a:r>
              <a:rPr lang="en-GB" dirty="0"/>
              <a:t>Human Resources in the labour market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0924558-19D8-C23F-7C95-14A5B297EDA9}"/>
              </a:ext>
            </a:extLst>
          </p:cNvPr>
          <p:cNvSpPr>
            <a:spLocks noGrp="1"/>
          </p:cNvSpPr>
          <p:nvPr>
            <p:ph idx="1"/>
          </p:nvPr>
        </p:nvSpPr>
        <p:spPr>
          <a:xfrm>
            <a:off x="838200" y="1825625"/>
            <a:ext cx="5558489" cy="4351338"/>
          </a:xfrm>
        </p:spPr>
        <p:txBody>
          <a:bodyPr vert="horz" lIns="91440" tIns="45720" rIns="91440" bIns="45720" rtlCol="0" anchor="t">
            <a:normAutofit/>
          </a:bodyPr>
          <a:lstStyle/>
          <a:p>
            <a:r>
              <a:rPr lang="en-GB" sz="1700" dirty="0"/>
              <a:t>Human resources that contribute to GDP are bought and sold in the labour market</a:t>
            </a:r>
          </a:p>
          <a:p>
            <a:r>
              <a:rPr lang="en-GB" sz="1700" dirty="0"/>
              <a:t>The greater the amount and quality of human resources supplied = higher potential GDP</a:t>
            </a:r>
          </a:p>
          <a:p>
            <a:r>
              <a:rPr lang="en-GB" sz="1700" dirty="0"/>
              <a:t>This will only be realised if there is sufficient demand for these resources, which is derived from the demand for goods and services</a:t>
            </a:r>
          </a:p>
          <a:p>
            <a:r>
              <a:rPr lang="en-GB" sz="1700" dirty="0"/>
              <a:t>Market demand is measured by the number of people in work (employment) how much they work (hours) plus the number of unfilled job vacancies</a:t>
            </a:r>
          </a:p>
          <a:p>
            <a:r>
              <a:rPr lang="en-GB" sz="1700" dirty="0"/>
              <a:t>Supply is measured by employment + the number of people who are looking for work (unemployment)</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8607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40C932-B189-3583-2374-CF644C350398}"/>
              </a:ext>
            </a:extLst>
          </p:cNvPr>
          <p:cNvSpPr>
            <a:spLocks noGrp="1"/>
          </p:cNvSpPr>
          <p:nvPr>
            <p:ph type="title"/>
          </p:nvPr>
        </p:nvSpPr>
        <p:spPr>
          <a:xfrm>
            <a:off x="7474281" y="1396686"/>
            <a:ext cx="3240506" cy="4064628"/>
          </a:xfrm>
        </p:spPr>
        <p:txBody>
          <a:bodyPr>
            <a:normAutofit/>
          </a:bodyPr>
          <a:lstStyle/>
          <a:p>
            <a:r>
              <a:rPr lang="en-GB">
                <a:solidFill>
                  <a:srgbClr val="FFFFFF"/>
                </a:solidFill>
              </a:rPr>
              <a:t>Human resources in the labour market</a:t>
            </a:r>
          </a:p>
        </p:txBody>
      </p:sp>
      <p:sp>
        <p:nvSpPr>
          <p:cNvPr id="3" name="Content Placeholder 2">
            <a:extLst>
              <a:ext uri="{FF2B5EF4-FFF2-40B4-BE49-F238E27FC236}">
                <a16:creationId xmlns:a16="http://schemas.microsoft.com/office/drawing/2014/main" id="{445298F3-1FE3-E13E-6FF0-6A8ABAD659CF}"/>
              </a:ext>
            </a:extLst>
          </p:cNvPr>
          <p:cNvSpPr>
            <a:spLocks noGrp="1"/>
          </p:cNvSpPr>
          <p:nvPr>
            <p:ph idx="1"/>
          </p:nvPr>
        </p:nvSpPr>
        <p:spPr>
          <a:xfrm>
            <a:off x="838200" y="1461360"/>
            <a:ext cx="5536397" cy="3935281"/>
          </a:xfrm>
        </p:spPr>
        <p:txBody>
          <a:bodyPr vert="horz" lIns="91440" tIns="45720" rIns="91440" bIns="45720" rtlCol="0" anchor="t">
            <a:normAutofit/>
          </a:bodyPr>
          <a:lstStyle/>
          <a:p>
            <a:r>
              <a:rPr lang="en-GB" sz="1500" dirty="0"/>
              <a:t>Balance of demand and supply in the labour market is reflected in the level (or rate of change) of wages</a:t>
            </a:r>
          </a:p>
          <a:p>
            <a:r>
              <a:rPr lang="en-GB" sz="1500" dirty="0"/>
              <a:t>If demand is high relative to supply, earnings will rise</a:t>
            </a:r>
          </a:p>
          <a:p>
            <a:r>
              <a:rPr lang="en-GB" sz="1500" dirty="0"/>
              <a:t>This will increase the cost of employing people which in turn will cause demand for human resources to drop, easing the upward pressure on wages.</a:t>
            </a:r>
          </a:p>
          <a:p>
            <a:r>
              <a:rPr lang="en-GB" sz="1500" dirty="0"/>
              <a:t>If supply is high relative to demand, employment costs will fall and increase the demand for labour</a:t>
            </a:r>
          </a:p>
          <a:p>
            <a:r>
              <a:rPr lang="en-GB" sz="1500" dirty="0"/>
              <a:t>In periods of relatively high demand, the labour market is "tight" and unemployment will be low and there will be unfilled job vacancies</a:t>
            </a:r>
          </a:p>
          <a:p>
            <a:r>
              <a:rPr lang="en-GB" sz="1500" dirty="0"/>
              <a:t>When supply of labour is relatively high, the market is "slack" or "loose" and there will be few vacancies and lots of jobseekers</a:t>
            </a: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7037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F011CA-4A57-78F3-CB68-EA553DC6EBBE}"/>
              </a:ext>
            </a:extLst>
          </p:cNvPr>
          <p:cNvSpPr>
            <a:spLocks noGrp="1"/>
          </p:cNvSpPr>
          <p:nvPr>
            <p:ph type="title"/>
          </p:nvPr>
        </p:nvSpPr>
        <p:spPr>
          <a:xfrm>
            <a:off x="686834" y="1153572"/>
            <a:ext cx="3200400" cy="4461163"/>
          </a:xfrm>
        </p:spPr>
        <p:txBody>
          <a:bodyPr>
            <a:normAutofit/>
          </a:bodyPr>
          <a:lstStyle/>
          <a:p>
            <a:r>
              <a:rPr lang="en-GB" sz="3000">
                <a:solidFill>
                  <a:srgbClr val="FFFFFF"/>
                </a:solidFill>
              </a:rPr>
              <a:t>Frictional and Cyclical Unemployment</a:t>
            </a:r>
          </a:p>
        </p:txBody>
      </p:sp>
      <p:sp>
        <p:nvSpPr>
          <p:cNvPr id="3" name="Content Placeholder 2">
            <a:extLst>
              <a:ext uri="{FF2B5EF4-FFF2-40B4-BE49-F238E27FC236}">
                <a16:creationId xmlns:a16="http://schemas.microsoft.com/office/drawing/2014/main" id="{0D17F86D-550C-D0B9-C6CB-3C7B0363CD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There will always be some unemployment: jobs are not advertised and filled instantly and it takes time for people to move from one job to another</a:t>
            </a:r>
          </a:p>
          <a:p>
            <a:r>
              <a:rPr lang="en-GB" dirty="0"/>
              <a:t>This minimum level of unemployment is called "frictional unemployment" and is estimated at around 3-4% of the workforce</a:t>
            </a:r>
          </a:p>
          <a:p>
            <a:r>
              <a:rPr lang="en-GB" dirty="0"/>
              <a:t>Unemployment rises and falls over the economic cycle and is known as "lagging indicator" because it takes a while to translate into a fall in demand for labour</a:t>
            </a:r>
          </a:p>
          <a:p>
            <a:r>
              <a:rPr lang="en-GB" dirty="0"/>
              <a:t>This unemployment is called "cyclical unemployment"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2285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321F9E-187A-2968-A4E4-D4F9B557156A}"/>
              </a:ext>
            </a:extLst>
          </p:cNvPr>
          <p:cNvSpPr>
            <a:spLocks noGrp="1"/>
          </p:cNvSpPr>
          <p:nvPr>
            <p:ph type="title"/>
          </p:nvPr>
        </p:nvSpPr>
        <p:spPr>
          <a:xfrm>
            <a:off x="686834" y="1153572"/>
            <a:ext cx="3200400" cy="4461163"/>
          </a:xfrm>
        </p:spPr>
        <p:txBody>
          <a:bodyPr>
            <a:normAutofit/>
          </a:bodyPr>
          <a:lstStyle/>
          <a:p>
            <a:r>
              <a:rPr lang="en-GB">
                <a:solidFill>
                  <a:srgbClr val="FFFFFF"/>
                </a:solidFill>
              </a:rPr>
              <a:t>Full employment</a:t>
            </a:r>
          </a:p>
        </p:txBody>
      </p:sp>
      <p:sp>
        <p:nvSpPr>
          <p:cNvPr id="3" name="Content Placeholder 2">
            <a:extLst>
              <a:ext uri="{FF2B5EF4-FFF2-40B4-BE49-F238E27FC236}">
                <a16:creationId xmlns:a16="http://schemas.microsoft.com/office/drawing/2014/main" id="{5CF533F5-569B-309B-65EE-86A44A0322F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An economy operating at full capacity with no cyclical or structural employment is said to be at full employment</a:t>
            </a:r>
          </a:p>
          <a:p>
            <a:r>
              <a:rPr lang="en-GB" dirty="0"/>
              <a:t>Close to the norm in the UK and most other developed countries in the 1950s and 1960s</a:t>
            </a:r>
          </a:p>
          <a:p>
            <a:r>
              <a:rPr lang="en-GB" dirty="0"/>
              <a:t>Full employment is defined in the way assumes that everyone can work or wants to work is participating in the labour market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0033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AE15C5-077E-E2B9-07C4-637D1F598672}"/>
              </a:ext>
            </a:extLst>
          </p:cNvPr>
          <p:cNvSpPr>
            <a:spLocks noGrp="1"/>
          </p:cNvSpPr>
          <p:nvPr>
            <p:ph type="title"/>
          </p:nvPr>
        </p:nvSpPr>
        <p:spPr>
          <a:xfrm>
            <a:off x="838200" y="643467"/>
            <a:ext cx="2951205" cy="5571066"/>
          </a:xfrm>
        </p:spPr>
        <p:txBody>
          <a:bodyPr>
            <a:normAutofit/>
          </a:bodyPr>
          <a:lstStyle/>
          <a:p>
            <a:r>
              <a:rPr lang="en-GB">
                <a:solidFill>
                  <a:srgbClr val="FFFFFF"/>
                </a:solidFill>
              </a:rPr>
              <a:t>Sources of Information</a:t>
            </a:r>
          </a:p>
        </p:txBody>
      </p:sp>
      <p:graphicFrame>
        <p:nvGraphicFramePr>
          <p:cNvPr id="5" name="Content Placeholder 2">
            <a:extLst>
              <a:ext uri="{FF2B5EF4-FFF2-40B4-BE49-F238E27FC236}">
                <a16:creationId xmlns:a16="http://schemas.microsoft.com/office/drawing/2014/main" id="{7C70CA31-7089-F823-8961-34FBBD64E8B4}"/>
              </a:ext>
            </a:extLst>
          </p:cNvPr>
          <p:cNvGraphicFramePr>
            <a:graphicFrameLocks noGrp="1"/>
          </p:cNvGraphicFramePr>
          <p:nvPr>
            <p:ph idx="1"/>
            <p:extLst>
              <p:ext uri="{D42A27DB-BD31-4B8C-83A1-F6EECF244321}">
                <p14:modId xmlns:p14="http://schemas.microsoft.com/office/powerpoint/2010/main" val="2699332860"/>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8001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46D197-5808-0D2C-4450-31269E2EDBD5}"/>
              </a:ext>
            </a:extLst>
          </p:cNvPr>
          <p:cNvSpPr>
            <a:spLocks noGrp="1"/>
          </p:cNvSpPr>
          <p:nvPr>
            <p:ph type="title"/>
          </p:nvPr>
        </p:nvSpPr>
        <p:spPr>
          <a:xfrm>
            <a:off x="1389278" y="1233241"/>
            <a:ext cx="3240506" cy="4064628"/>
          </a:xfrm>
        </p:spPr>
        <p:txBody>
          <a:bodyPr>
            <a:normAutofit/>
          </a:bodyPr>
          <a:lstStyle/>
          <a:p>
            <a:r>
              <a:rPr lang="en-GB">
                <a:solidFill>
                  <a:srgbClr val="FFFFFF"/>
                </a:solidFill>
              </a:rPr>
              <a:t>Employment Market Conditions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E56C721-FFA2-B72E-5632-E288114B827E}"/>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GB" sz="1500"/>
              <a:t>Need to compete in labour market for talent</a:t>
            </a:r>
          </a:p>
          <a:p>
            <a:r>
              <a:rPr lang="en-GB" sz="1500"/>
              <a:t>Geographical size of labour market varies considerably</a:t>
            </a:r>
          </a:p>
          <a:p>
            <a:pPr lvl="1"/>
            <a:r>
              <a:rPr lang="en-GB" sz="1500"/>
              <a:t>"travel to work areas"</a:t>
            </a:r>
          </a:p>
          <a:p>
            <a:pPr lvl="1"/>
            <a:r>
              <a:rPr lang="en-GB" sz="1500"/>
              <a:t>Impact of covid has thrown this in the air</a:t>
            </a:r>
          </a:p>
          <a:p>
            <a:pPr lvl="1"/>
            <a:r>
              <a:rPr lang="en-GB" sz="1500"/>
              <a:t>High paid jobs often compete in national labour market</a:t>
            </a:r>
          </a:p>
          <a:p>
            <a:pPr lvl="1"/>
            <a:r>
              <a:rPr lang="en-GB" sz="1500"/>
              <a:t>Some lower paid jobs too: graduate jobs </a:t>
            </a:r>
          </a:p>
          <a:p>
            <a:pPr lvl="1"/>
            <a:r>
              <a:rPr lang="en-GB" sz="1500"/>
              <a:t>International labour market: sport, financial, medicine (high paid)</a:t>
            </a:r>
          </a:p>
          <a:p>
            <a:pPr lvl="1"/>
            <a:r>
              <a:rPr lang="en-GB" sz="1500"/>
              <a:t>International labour market: academia, hospitality, nursing, care (low paid)</a:t>
            </a:r>
          </a:p>
          <a:p>
            <a:pPr lvl="1"/>
            <a:r>
              <a:rPr lang="en-GB" sz="1500"/>
              <a:t>EU/Brexit</a:t>
            </a:r>
          </a:p>
          <a:p>
            <a:pPr lvl="1"/>
            <a:endParaRPr lang="en-GB" sz="1500"/>
          </a:p>
          <a:p>
            <a:pPr lvl="1"/>
            <a:endParaRPr lang="en-GB" sz="15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747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5EA892-5048-1B87-2DE7-F321A7CE0751}"/>
              </a:ext>
            </a:extLst>
          </p:cNvPr>
          <p:cNvSpPr>
            <a:spLocks noGrp="1"/>
          </p:cNvSpPr>
          <p:nvPr>
            <p:ph type="title"/>
          </p:nvPr>
        </p:nvSpPr>
        <p:spPr>
          <a:xfrm>
            <a:off x="686834" y="591344"/>
            <a:ext cx="3200400" cy="5585619"/>
          </a:xfrm>
        </p:spPr>
        <p:txBody>
          <a:bodyPr>
            <a:normAutofit/>
          </a:bodyPr>
          <a:lstStyle/>
          <a:p>
            <a:r>
              <a:rPr lang="en-GB">
                <a:solidFill>
                  <a:srgbClr val="FFFFFF"/>
                </a:solidFill>
              </a:rPr>
              <a:t>Competing in a "loose"  labour market</a:t>
            </a:r>
          </a:p>
        </p:txBody>
      </p:sp>
      <p:sp>
        <p:nvSpPr>
          <p:cNvPr id="3" name="Content Placeholder 2">
            <a:extLst>
              <a:ext uri="{FF2B5EF4-FFF2-40B4-BE49-F238E27FC236}">
                <a16:creationId xmlns:a16="http://schemas.microsoft.com/office/drawing/2014/main" id="{0016E148-91BC-C8C5-2FE8-9882DC1A0FD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Recruiting and retaining people isn't a problem due to surplus labour</a:t>
            </a:r>
            <a:endParaRPr lang="en-US" dirty="0"/>
          </a:p>
          <a:p>
            <a:r>
              <a:rPr lang="en-GB" dirty="0"/>
              <a:t>People can be told what to do, rather than be persuaded</a:t>
            </a:r>
          </a:p>
          <a:p>
            <a:r>
              <a:rPr lang="en-GB" dirty="0"/>
              <a:t>"Plenty more people out there looking for work"</a:t>
            </a:r>
          </a:p>
          <a:p>
            <a:r>
              <a:rPr lang="en-GB" dirty="0"/>
              <a:t>What happens when market conditions change?</a:t>
            </a:r>
          </a:p>
          <a:p>
            <a:r>
              <a:rPr lang="en-GB" dirty="0"/>
              <a:t>Staff engagement low, less inclined to put in the effort</a:t>
            </a:r>
          </a:p>
          <a:p>
            <a:r>
              <a:rPr lang="en-GB" dirty="0"/>
              <a:t>Low-trust, adversarial employment relations culture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609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DA7B47-F72E-7156-43F7-5E682C187659}"/>
              </a:ext>
            </a:extLst>
          </p:cNvPr>
          <p:cNvSpPr>
            <a:spLocks noGrp="1"/>
          </p:cNvSpPr>
          <p:nvPr>
            <p:ph type="title"/>
          </p:nvPr>
        </p:nvSpPr>
        <p:spPr>
          <a:xfrm>
            <a:off x="686834" y="591344"/>
            <a:ext cx="3200400" cy="5585619"/>
          </a:xfrm>
        </p:spPr>
        <p:txBody>
          <a:bodyPr>
            <a:normAutofit/>
          </a:bodyPr>
          <a:lstStyle/>
          <a:p>
            <a:r>
              <a:rPr lang="en-GB">
                <a:solidFill>
                  <a:srgbClr val="FFFFFF"/>
                </a:solidFill>
              </a:rPr>
              <a:t>Competing in a "tight" labour market</a:t>
            </a:r>
          </a:p>
        </p:txBody>
      </p:sp>
      <p:sp>
        <p:nvSpPr>
          <p:cNvPr id="3" name="Content Placeholder 2">
            <a:extLst>
              <a:ext uri="{FF2B5EF4-FFF2-40B4-BE49-F238E27FC236}">
                <a16:creationId xmlns:a16="http://schemas.microsoft.com/office/drawing/2014/main" id="{6E939C98-32DC-CC39-9E2F-54D5577BBC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Hard to find new recruits, high demand for talent</a:t>
            </a:r>
          </a:p>
          <a:p>
            <a:r>
              <a:rPr lang="en-GB" dirty="0"/>
              <a:t>Retention of good performers is difficult</a:t>
            </a:r>
          </a:p>
          <a:p>
            <a:r>
              <a:rPr lang="en-GB" dirty="0"/>
              <a:t>People are harder to manage</a:t>
            </a:r>
          </a:p>
          <a:p>
            <a:r>
              <a:rPr lang="en-GB" dirty="0"/>
              <a:t>Interferes with the power balance</a:t>
            </a:r>
          </a:p>
          <a:p>
            <a:r>
              <a:rPr lang="en-GB" dirty="0"/>
              <a:t>Organisations must employ strategic resourcing initiatives to compete for talent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3714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4BFA-432C-640E-72CF-8BA33DEA898E}"/>
              </a:ext>
            </a:extLst>
          </p:cNvPr>
          <p:cNvSpPr>
            <a:spLocks noGrp="1"/>
          </p:cNvSpPr>
          <p:nvPr>
            <p:ph type="title"/>
          </p:nvPr>
        </p:nvSpPr>
        <p:spPr/>
        <p:txBody>
          <a:bodyPr/>
          <a:lstStyle/>
          <a:p>
            <a:r>
              <a:rPr lang="en-GB" dirty="0"/>
              <a:t>Workforce Planning</a:t>
            </a:r>
          </a:p>
        </p:txBody>
      </p:sp>
      <p:sp>
        <p:nvSpPr>
          <p:cNvPr id="3" name="Content Placeholder 2">
            <a:extLst>
              <a:ext uri="{FF2B5EF4-FFF2-40B4-BE49-F238E27FC236}">
                <a16:creationId xmlns:a16="http://schemas.microsoft.com/office/drawing/2014/main" id="{C05908C1-D952-56FD-3FFB-A776DB1863F8}"/>
              </a:ext>
            </a:extLst>
          </p:cNvPr>
          <p:cNvSpPr>
            <a:spLocks noGrp="1"/>
          </p:cNvSpPr>
          <p:nvPr>
            <p:ph idx="1"/>
          </p:nvPr>
        </p:nvSpPr>
        <p:spPr/>
        <p:txBody>
          <a:bodyPr vert="horz" lIns="91440" tIns="45720" rIns="91440" bIns="45720" rtlCol="0" anchor="t">
            <a:normAutofit/>
          </a:bodyPr>
          <a:lstStyle/>
          <a:p>
            <a:r>
              <a:rPr lang="en-GB" dirty="0"/>
              <a:t>How do we mitigate the effect of the "ageing population?"</a:t>
            </a:r>
          </a:p>
          <a:p>
            <a:r>
              <a:rPr lang="en-GB" dirty="0"/>
              <a:t>What skills do we need for the future?</a:t>
            </a:r>
          </a:p>
          <a:p>
            <a:r>
              <a:rPr lang="en-GB" dirty="0"/>
              <a:t>Impact of AI</a:t>
            </a:r>
          </a:p>
          <a:p>
            <a:r>
              <a:rPr lang="en-GB" dirty="0"/>
              <a:t>Forward-looking: using systematic techniques to assess the extent by which an organisation will meet future labour requirements</a:t>
            </a:r>
          </a:p>
          <a:p>
            <a:r>
              <a:rPr lang="en-GB" dirty="0"/>
              <a:t>Forecasting the future supply and demand of labour and developing plans to reconcile future gaps</a:t>
            </a:r>
          </a:p>
          <a:p>
            <a:endParaRPr lang="en-GB" dirty="0"/>
          </a:p>
        </p:txBody>
      </p:sp>
    </p:spTree>
    <p:extLst>
      <p:ext uri="{BB962C8B-B14F-4D97-AF65-F5344CB8AC3E}">
        <p14:creationId xmlns:p14="http://schemas.microsoft.com/office/powerpoint/2010/main" val="3804918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A5598C-ACCF-AEAD-421B-A056C655CE06}"/>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Stages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99BCE0F-3F9B-22B7-F342-2D34685C1735}"/>
              </a:ext>
            </a:extLst>
          </p:cNvPr>
          <p:cNvGraphicFramePr>
            <a:graphicFrameLocks noGrp="1"/>
          </p:cNvGraphicFramePr>
          <p:nvPr>
            <p:ph idx="1"/>
            <p:extLst>
              <p:ext uri="{D42A27DB-BD31-4B8C-83A1-F6EECF244321}">
                <p14:modId xmlns:p14="http://schemas.microsoft.com/office/powerpoint/2010/main" val="163431571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357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78EC6D-790A-6767-DF95-950799471798}"/>
              </a:ext>
            </a:extLst>
          </p:cNvPr>
          <p:cNvSpPr>
            <a:spLocks noGrp="1"/>
          </p:cNvSpPr>
          <p:nvPr>
            <p:ph type="title"/>
          </p:nvPr>
        </p:nvSpPr>
        <p:spPr>
          <a:xfrm>
            <a:off x="686834" y="1153572"/>
            <a:ext cx="3200400" cy="4461163"/>
          </a:xfrm>
        </p:spPr>
        <p:txBody>
          <a:bodyPr>
            <a:normAutofit/>
          </a:bodyPr>
          <a:lstStyle/>
          <a:p>
            <a:r>
              <a:rPr lang="en-GB">
                <a:solidFill>
                  <a:srgbClr val="FFFFFF"/>
                </a:solidFill>
              </a:rPr>
              <a:t>That's the theory</a:t>
            </a:r>
          </a:p>
        </p:txBody>
      </p:sp>
      <p:sp>
        <p:nvSpPr>
          <p:cNvPr id="3" name="Content Placeholder 2">
            <a:extLst>
              <a:ext uri="{FF2B5EF4-FFF2-40B4-BE49-F238E27FC236}">
                <a16:creationId xmlns:a16="http://schemas.microsoft.com/office/drawing/2014/main" id="{9722A13A-2DBE-A16D-58D4-993476BF2C6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Mintzberg (1994): forecasts are usually wrong</a:t>
            </a:r>
          </a:p>
          <a:p>
            <a:r>
              <a:rPr lang="en-GB" dirty="0"/>
              <a:t>Impact of "one time events" </a:t>
            </a:r>
            <a:r>
              <a:rPr lang="en-GB" dirty="0" err="1"/>
              <a:t>eg</a:t>
            </a:r>
            <a:r>
              <a:rPr lang="en-GB" dirty="0"/>
              <a:t> covid</a:t>
            </a:r>
          </a:p>
          <a:p>
            <a:r>
              <a:rPr lang="en-GB" dirty="0"/>
              <a:t>Competitive advantage requires faster, swifter, innovative responses</a:t>
            </a:r>
          </a:p>
          <a:p>
            <a:r>
              <a:rPr lang="en-GB" dirty="0"/>
              <a:t>Our world is too complex to be predicted</a:t>
            </a:r>
          </a:p>
          <a:p>
            <a:r>
              <a:rPr lang="en-GB" dirty="0"/>
              <a:t>Is it worth bothering with workforce planning?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978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p of coffee">
            <a:extLst>
              <a:ext uri="{FF2B5EF4-FFF2-40B4-BE49-F238E27FC236}">
                <a16:creationId xmlns:a16="http://schemas.microsoft.com/office/drawing/2014/main" id="{E7F17D3F-E982-8C87-0E6C-59F52F2BC98E}"/>
              </a:ext>
            </a:extLst>
          </p:cNvPr>
          <p:cNvPicPr>
            <a:picLocks noChangeAspect="1"/>
          </p:cNvPicPr>
          <p:nvPr/>
        </p:nvPicPr>
        <p:blipFill rotWithShape="1">
          <a:blip r:embed="rId2"/>
          <a:srcRect t="15458" r="6" b="6"/>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BCD0F-4973-FCAF-FCF1-3CAEAA9A00DF}"/>
              </a:ext>
            </a:extLst>
          </p:cNvPr>
          <p:cNvSpPr>
            <a:spLocks noGrp="1"/>
          </p:cNvSpPr>
          <p:nvPr>
            <p:ph type="title"/>
          </p:nvPr>
        </p:nvSpPr>
        <p:spPr>
          <a:xfrm>
            <a:off x="1524000" y="4416721"/>
            <a:ext cx="9144000" cy="1152663"/>
          </a:xfrm>
        </p:spPr>
        <p:txBody>
          <a:bodyPr vert="horz" lIns="91440" tIns="45720" rIns="91440" bIns="45720" rtlCol="0" anchor="b">
            <a:normAutofit/>
          </a:bodyPr>
          <a:lstStyle/>
          <a:p>
            <a:pPr algn="ctr"/>
            <a:r>
              <a:rPr lang="en-US" sz="4800" kern="1200">
                <a:solidFill>
                  <a:schemeClr val="bg1"/>
                </a:solidFill>
                <a:latin typeface="+mj-lt"/>
                <a:ea typeface="+mj-ea"/>
                <a:cs typeface="+mj-cs"/>
              </a:rPr>
              <a:t>Break</a:t>
            </a:r>
          </a:p>
        </p:txBody>
      </p:sp>
    </p:spTree>
    <p:extLst>
      <p:ext uri="{BB962C8B-B14F-4D97-AF65-F5344CB8AC3E}">
        <p14:creationId xmlns:p14="http://schemas.microsoft.com/office/powerpoint/2010/main" val="1242165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242262-532B-A616-E5FE-79FF14A273A5}"/>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What is Employer Branding?</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9995775-FEEF-BD04-BB8C-E57CB2DFDE21}"/>
              </a:ext>
            </a:extLst>
          </p:cNvPr>
          <p:cNvGraphicFramePr>
            <a:graphicFrameLocks noGrp="1"/>
          </p:cNvGraphicFramePr>
          <p:nvPr>
            <p:ph idx="1"/>
            <p:extLst>
              <p:ext uri="{D42A27DB-BD31-4B8C-83A1-F6EECF244321}">
                <p14:modId xmlns:p14="http://schemas.microsoft.com/office/powerpoint/2010/main" val="360404913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0762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8158D6-25CA-03FF-0709-071DCB6E9A11}"/>
              </a:ext>
            </a:extLst>
          </p:cNvPr>
          <p:cNvSpPr>
            <a:spLocks noGrp="1"/>
          </p:cNvSpPr>
          <p:nvPr>
            <p:ph type="title"/>
          </p:nvPr>
        </p:nvSpPr>
        <p:spPr>
          <a:xfrm>
            <a:off x="686834" y="1153572"/>
            <a:ext cx="3200400" cy="4461163"/>
          </a:xfrm>
        </p:spPr>
        <p:txBody>
          <a:bodyPr>
            <a:normAutofit/>
          </a:bodyPr>
          <a:lstStyle/>
          <a:p>
            <a:r>
              <a:rPr lang="en-GB">
                <a:solidFill>
                  <a:srgbClr val="FFFFFF"/>
                </a:solidFill>
              </a:rPr>
              <a:t>Employer Branding</a:t>
            </a:r>
          </a:p>
        </p:txBody>
      </p:sp>
      <p:sp>
        <p:nvSpPr>
          <p:cNvPr id="3" name="Content Placeholder 2">
            <a:extLst>
              <a:ext uri="{FF2B5EF4-FFF2-40B4-BE49-F238E27FC236}">
                <a16:creationId xmlns:a16="http://schemas.microsoft.com/office/drawing/2014/main" id="{E1C3B6AD-C7DB-C02C-D9CE-269A9937B8F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Positive employer branding results in better performance against competitors</a:t>
            </a:r>
          </a:p>
          <a:p>
            <a:r>
              <a:rPr lang="en-GB" dirty="0"/>
              <a:t>Particularly important during economic uncertainty</a:t>
            </a:r>
          </a:p>
          <a:p>
            <a:r>
              <a:rPr lang="en-GB" dirty="0"/>
              <a:t>Increased demand for responsible business, transparency, changing employee expectations and the individualism of employment relationships</a:t>
            </a:r>
          </a:p>
          <a:p>
            <a:r>
              <a:rPr lang="en-GB" dirty="0"/>
              <a:t>Advent of social media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810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967A34-1F72-20C9-D50B-959513D168F3}"/>
              </a:ext>
            </a:extLst>
          </p:cNvPr>
          <p:cNvSpPr>
            <a:spLocks noGrp="1"/>
          </p:cNvSpPr>
          <p:nvPr>
            <p:ph type="title"/>
          </p:nvPr>
        </p:nvSpPr>
        <p:spPr>
          <a:xfrm>
            <a:off x="686834" y="1153572"/>
            <a:ext cx="3200400" cy="4461163"/>
          </a:xfrm>
        </p:spPr>
        <p:txBody>
          <a:bodyPr>
            <a:normAutofit/>
          </a:bodyPr>
          <a:lstStyle/>
          <a:p>
            <a:r>
              <a:rPr lang="en-GB">
                <a:solidFill>
                  <a:srgbClr val="FFFFFF"/>
                </a:solidFill>
              </a:rPr>
              <a:t>Impact</a:t>
            </a:r>
          </a:p>
        </p:txBody>
      </p:sp>
      <p:sp>
        <p:nvSpPr>
          <p:cNvPr id="3" name="Content Placeholder 2">
            <a:extLst>
              <a:ext uri="{FF2B5EF4-FFF2-40B4-BE49-F238E27FC236}">
                <a16:creationId xmlns:a16="http://schemas.microsoft.com/office/drawing/2014/main" id="{5165A387-83D9-12F7-980A-393386F905F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Induction</a:t>
            </a:r>
          </a:p>
          <a:p>
            <a:r>
              <a:rPr lang="en-GB" dirty="0"/>
              <a:t>Performance Management</a:t>
            </a:r>
          </a:p>
          <a:p>
            <a:r>
              <a:rPr lang="en-GB" dirty="0"/>
              <a:t>Internal communications</a:t>
            </a:r>
          </a:p>
          <a:p>
            <a:r>
              <a:rPr lang="en-GB" dirty="0"/>
              <a:t>Behaviours</a:t>
            </a:r>
          </a:p>
          <a:p>
            <a:r>
              <a:rPr lang="en-GB" dirty="0"/>
              <a:t>Leavers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3711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C4185A-4896-7234-09CD-769B69156594}"/>
              </a:ext>
            </a:extLst>
          </p:cNvPr>
          <p:cNvSpPr>
            <a:spLocks noGrp="1"/>
          </p:cNvSpPr>
          <p:nvPr>
            <p:ph type="title"/>
          </p:nvPr>
        </p:nvSpPr>
        <p:spPr>
          <a:xfrm>
            <a:off x="838200" y="365125"/>
            <a:ext cx="10515600" cy="1325563"/>
          </a:xfrm>
        </p:spPr>
        <p:txBody>
          <a:bodyPr>
            <a:normAutofit/>
          </a:bodyPr>
          <a:lstStyle/>
          <a:p>
            <a:pPr algn="ctr"/>
            <a:r>
              <a:rPr lang="en-GB" dirty="0"/>
              <a:t>How to develop the brand</a:t>
            </a:r>
            <a:endParaRPr lang="en-GB"/>
          </a:p>
        </p:txBody>
      </p:sp>
      <p:graphicFrame>
        <p:nvGraphicFramePr>
          <p:cNvPr id="5" name="Content Placeholder 2">
            <a:extLst>
              <a:ext uri="{FF2B5EF4-FFF2-40B4-BE49-F238E27FC236}">
                <a16:creationId xmlns:a16="http://schemas.microsoft.com/office/drawing/2014/main" id="{453E2666-F4A4-A50A-EB55-CB8388179EA2}"/>
              </a:ext>
            </a:extLst>
          </p:cNvPr>
          <p:cNvGraphicFramePr>
            <a:graphicFrameLocks noGrp="1"/>
          </p:cNvGraphicFramePr>
          <p:nvPr>
            <p:ph idx="1"/>
            <p:extLst>
              <p:ext uri="{D42A27DB-BD31-4B8C-83A1-F6EECF244321}">
                <p14:modId xmlns:p14="http://schemas.microsoft.com/office/powerpoint/2010/main" val="718012196"/>
              </p:ext>
            </p:extLst>
          </p:nvPr>
        </p:nvGraphicFramePr>
        <p:xfrm>
          <a:off x="838200" y="1825625"/>
          <a:ext cx="10515600" cy="3859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2523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482DD-1AD9-6BC4-19F6-CF2507D0FAF7}"/>
              </a:ext>
            </a:extLst>
          </p:cNvPr>
          <p:cNvSpPr>
            <a:spLocks noGrp="1"/>
          </p:cNvSpPr>
          <p:nvPr>
            <p:ph type="title"/>
          </p:nvPr>
        </p:nvSpPr>
        <p:spPr/>
        <p:txBody>
          <a:bodyPr/>
          <a:lstStyle/>
          <a:p>
            <a:r>
              <a:rPr lang="en-GB" dirty="0"/>
              <a:t>Employer Branding</a:t>
            </a:r>
          </a:p>
        </p:txBody>
      </p:sp>
      <p:pic>
        <p:nvPicPr>
          <p:cNvPr id="4" name="Online Media 3" title="The Power Of Employer Brand ft. Heineken | Talent on Tap">
            <a:hlinkClick r:id="" action="ppaction://media"/>
            <a:extLst>
              <a:ext uri="{FF2B5EF4-FFF2-40B4-BE49-F238E27FC236}">
                <a16:creationId xmlns:a16="http://schemas.microsoft.com/office/drawing/2014/main" id="{64FF0FBF-C74B-945B-AF9E-8CBB059F2F76}"/>
              </a:ext>
            </a:extLst>
          </p:cNvPr>
          <p:cNvPicPr>
            <a:picLocks noGrp="1" noRot="1" noChangeAspect="1"/>
          </p:cNvPicPr>
          <p:nvPr>
            <p:ph idx="1"/>
            <a:videoFile r:link="rId1"/>
          </p:nvPr>
        </p:nvPicPr>
        <p:blipFill>
          <a:blip r:embed="rId3"/>
          <a:stretch>
            <a:fillRect/>
          </a:stretch>
        </p:blipFill>
        <p:spPr>
          <a:xfrm>
            <a:off x="3810000" y="2040731"/>
            <a:ext cx="4572000" cy="3429000"/>
          </a:xfrm>
        </p:spPr>
      </p:pic>
    </p:spTree>
    <p:extLst>
      <p:ext uri="{BB962C8B-B14F-4D97-AF65-F5344CB8AC3E}">
        <p14:creationId xmlns:p14="http://schemas.microsoft.com/office/powerpoint/2010/main" val="2522888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A7B98F-908C-3EB8-1892-29FADF246742}"/>
              </a:ext>
            </a:extLst>
          </p:cNvPr>
          <p:cNvSpPr>
            <a:spLocks noGrp="1"/>
          </p:cNvSpPr>
          <p:nvPr>
            <p:ph type="title"/>
          </p:nvPr>
        </p:nvSpPr>
        <p:spPr>
          <a:xfrm>
            <a:off x="686834" y="1153572"/>
            <a:ext cx="3200400" cy="4461163"/>
          </a:xfrm>
        </p:spPr>
        <p:txBody>
          <a:bodyPr>
            <a:normAutofit/>
          </a:bodyPr>
          <a:lstStyle/>
          <a:p>
            <a:r>
              <a:rPr lang="en-GB">
                <a:solidFill>
                  <a:srgbClr val="FFFFFF"/>
                </a:solidFill>
              </a:rPr>
              <a:t>Britain's recruitment crisis</a:t>
            </a:r>
          </a:p>
        </p:txBody>
      </p:sp>
      <p:sp>
        <p:nvSpPr>
          <p:cNvPr id="3" name="Content Placeholder 2">
            <a:extLst>
              <a:ext uri="{FF2B5EF4-FFF2-40B4-BE49-F238E27FC236}">
                <a16:creationId xmlns:a16="http://schemas.microsoft.com/office/drawing/2014/main" id="{7AC8514A-57E3-D4C6-CBA9-7FDD04C3FF5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hlinkClick r:id="rId2"/>
              </a:rPr>
              <a:t>https://www.bigissue.com/news/employment/whats-behind-britains-recruitment-crisis/</a:t>
            </a:r>
            <a:endParaRPr lang="en-GB">
              <a:ea typeface="+mn-lt"/>
              <a:cs typeface="+mn-lt"/>
            </a:endParaRPr>
          </a:p>
          <a:p>
            <a:endParaRPr lang="en-GB" dirty="0"/>
          </a:p>
          <a:p>
            <a:endParaRPr lang="en-GB" dirty="0"/>
          </a:p>
          <a:p>
            <a:pPr marL="0" indent="0">
              <a:buNone/>
            </a:pPr>
            <a:r>
              <a:rPr lang="en-GB" dirty="0"/>
              <a:t>Pick one of the careers mentioned in the article and use the principles we've discussed today to explain the recruitment market and then propose strategies to increase the supply of labour into the organisation.</a:t>
            </a:r>
          </a:p>
          <a:p>
            <a:pPr marL="0" indent="0">
              <a:buNone/>
            </a:pPr>
            <a:endParaRPr lang="en-GB" dirty="0"/>
          </a:p>
          <a:p>
            <a:pPr marL="0" indent="0">
              <a:buNone/>
            </a:pPr>
            <a:r>
              <a:rPr lang="en-GB" dirty="0"/>
              <a:t>One person from each group will feedback to the group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597465"/>
      </p:ext>
    </p:extLst>
  </p:cSld>
  <p:clrMapOvr>
    <a:masterClrMapping/>
  </p:clrMapOvr>
</p:sld>
</file>

<file path=ppt/theme/theme1.xml><?xml version="1.0" encoding="utf-8"?>
<a:theme xmlns:a="http://schemas.openxmlformats.org/drawingml/2006/main" name="ShapesVTI">
  <a:themeElements>
    <a:clrScheme name="Ion Boardroom">
      <a:dk1>
        <a:srgbClr val="000000"/>
      </a:dk1>
      <a:lt1>
        <a:srgbClr val="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Words>
  <Application>Microsoft Office PowerPoint</Application>
  <PresentationFormat>Widescreen</PresentationFormat>
  <Paragraphs>1</Paragraphs>
  <Slides>26</Slides>
  <Notes>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ShapesVTI</vt:lpstr>
      <vt:lpstr>Understanding the economy and labour market</vt:lpstr>
      <vt:lpstr>Learning Outcomes</vt:lpstr>
      <vt:lpstr>Understanding the economy and labour market</vt:lpstr>
      <vt:lpstr>Key economic indicators</vt:lpstr>
      <vt:lpstr>Measuring the Economy</vt:lpstr>
      <vt:lpstr>Economic Growth &amp; Inflation</vt:lpstr>
      <vt:lpstr>The Economic Cycle</vt:lpstr>
      <vt:lpstr>Economic Stability</vt:lpstr>
      <vt:lpstr>Human Resources in the labour market</vt:lpstr>
      <vt:lpstr>Human resources in the labour market</vt:lpstr>
      <vt:lpstr>Frictional and Cyclical Unemployment</vt:lpstr>
      <vt:lpstr>Full employment</vt:lpstr>
      <vt:lpstr>Sources of Information</vt:lpstr>
      <vt:lpstr>Employment Market Conditions</vt:lpstr>
      <vt:lpstr>Competing in a "loose"  labour market</vt:lpstr>
      <vt:lpstr>Competing in a "tight" labour market</vt:lpstr>
      <vt:lpstr>Workforce Planning</vt:lpstr>
      <vt:lpstr>Stages</vt:lpstr>
      <vt:lpstr>That's the theory</vt:lpstr>
      <vt:lpstr>Break</vt:lpstr>
      <vt:lpstr>What is Employer Branding?</vt:lpstr>
      <vt:lpstr>Employer Branding</vt:lpstr>
      <vt:lpstr>Impact</vt:lpstr>
      <vt:lpstr>How to develop the brand</vt:lpstr>
      <vt:lpstr>Employer Branding</vt:lpstr>
      <vt:lpstr>Britain's recruitment crisis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575</cp:revision>
  <dcterms:created xsi:type="dcterms:W3CDTF">2023-02-26T10:57:57Z</dcterms:created>
  <dcterms:modified xsi:type="dcterms:W3CDTF">2023-02-26T19:29:54Z</dcterms:modified>
</cp:coreProperties>
</file>