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77" r:id="rId2"/>
    <p:sldId id="1115" r:id="rId3"/>
    <p:sldId id="1116" r:id="rId4"/>
    <p:sldId id="1117" r:id="rId5"/>
    <p:sldId id="1118" r:id="rId6"/>
    <p:sldId id="1119" r:id="rId7"/>
    <p:sldId id="1120" r:id="rId8"/>
    <p:sldId id="1121" r:id="rId9"/>
  </p:sldIdLst>
  <p:sldSz cx="9144000" cy="5143500" type="screen16x9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B879A7-2762-E8CA-4B3F-DE302565EA0B}" v="10" dt="2025-04-22T13:21:40.3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38" d="100"/>
          <a:sy n="138" d="100"/>
        </p:scale>
        <p:origin x="708" y="10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43B879A7-2762-E8CA-4B3F-DE302565EA0B}"/>
    <pc:docChg chg="mod modSld modMainMaster setSldSz">
      <pc:chgData name="Shengfeng Mei" userId="S::s.mei@uwtsd.ac.uk::5ee32232-9136-4e4d-a76d-a15cb4de04fe" providerId="AD" clId="Web-{43B879A7-2762-E8CA-4B3F-DE302565EA0B}" dt="2025-04-22T13:21:40.341" v="9" actId="20577"/>
      <pc:docMkLst>
        <pc:docMk/>
      </pc:docMkLst>
      <pc:sldChg chg="modSp">
        <pc:chgData name="Shengfeng Mei" userId="S::s.mei@uwtsd.ac.uk::5ee32232-9136-4e4d-a76d-a15cb4de04fe" providerId="AD" clId="Web-{43B879A7-2762-E8CA-4B3F-DE302565EA0B}" dt="2025-04-22T13:20:41.666" v="0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k cId="0" sldId="277"/>
            <ac:spMk id="6149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0:53.104" v="1" actId="20577"/>
        <pc:sldMkLst>
          <pc:docMk/>
          <pc:sldMk cId="3574665236" sldId="1115"/>
        </pc:sldMkLst>
        <pc:spChg chg="mod">
          <ac:chgData name="Shengfeng Mei" userId="S::s.mei@uwtsd.ac.uk::5ee32232-9136-4e4d-a76d-a15cb4de04fe" providerId="AD" clId="Web-{43B879A7-2762-E8CA-4B3F-DE302565EA0B}" dt="2025-04-22T13:20:53.104" v="1" actId="20577"/>
          <ac:spMkLst>
            <pc:docMk/>
            <pc:sldMk cId="3574665236" sldId="1115"/>
            <ac:spMk id="3" creationId="{72871E05-8181-5EAA-B2E3-63B1CEA60B22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0:59.354" v="2" actId="20577"/>
        <pc:sldMkLst>
          <pc:docMk/>
          <pc:sldMk cId="3503800004" sldId="1116"/>
        </pc:sldMkLst>
        <pc:spChg chg="mod">
          <ac:chgData name="Shengfeng Mei" userId="S::s.mei@uwtsd.ac.uk::5ee32232-9136-4e4d-a76d-a15cb4de04fe" providerId="AD" clId="Web-{43B879A7-2762-E8CA-4B3F-DE302565EA0B}" dt="2025-04-22T13:20:59.354" v="2" actId="20577"/>
          <ac:spMkLst>
            <pc:docMk/>
            <pc:sldMk cId="3503800004" sldId="1116"/>
            <ac:spMk id="3" creationId="{06035D4F-C074-E930-3D42-4C8996038125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1:14.043" v="5" actId="20577"/>
        <pc:sldMkLst>
          <pc:docMk/>
          <pc:sldMk cId="3138784636" sldId="1117"/>
        </pc:sldMkLst>
        <pc:spChg chg="mod">
          <ac:chgData name="Shengfeng Mei" userId="S::s.mei@uwtsd.ac.uk::5ee32232-9136-4e4d-a76d-a15cb4de04fe" providerId="AD" clId="Web-{43B879A7-2762-E8CA-4B3F-DE302565EA0B}" dt="2025-04-22T13:21:14.043" v="5" actId="20577"/>
          <ac:spMkLst>
            <pc:docMk/>
            <pc:sldMk cId="3138784636" sldId="1117"/>
            <ac:spMk id="3" creationId="{45E6F402-3125-FD64-38F1-A23380B9891C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1:23.152" v="6" actId="20577"/>
        <pc:sldMkLst>
          <pc:docMk/>
          <pc:sldMk cId="1888622110" sldId="1118"/>
        </pc:sldMkLst>
        <pc:spChg chg="mod">
          <ac:chgData name="Shengfeng Mei" userId="S::s.mei@uwtsd.ac.uk::5ee32232-9136-4e4d-a76d-a15cb4de04fe" providerId="AD" clId="Web-{43B879A7-2762-E8CA-4B3F-DE302565EA0B}" dt="2025-04-22T13:21:23.152" v="6" actId="20577"/>
          <ac:spMkLst>
            <pc:docMk/>
            <pc:sldMk cId="1888622110" sldId="1118"/>
            <ac:spMk id="3" creationId="{2824BCF7-4FB6-822E-2385-B3D2D3604389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1:32.700" v="8" actId="20577"/>
        <pc:sldMkLst>
          <pc:docMk/>
          <pc:sldMk cId="3103583289" sldId="1119"/>
        </pc:sldMkLst>
        <pc:spChg chg="mod">
          <ac:chgData name="Shengfeng Mei" userId="S::s.mei@uwtsd.ac.uk::5ee32232-9136-4e4d-a76d-a15cb4de04fe" providerId="AD" clId="Web-{43B879A7-2762-E8CA-4B3F-DE302565EA0B}" dt="2025-04-22T13:21:32.700" v="8" actId="20577"/>
          <ac:spMkLst>
            <pc:docMk/>
            <pc:sldMk cId="3103583289" sldId="1119"/>
            <ac:spMk id="3" creationId="{B773EA2D-D7D9-56EF-D983-9EA36EED77FB}"/>
          </ac:spMkLst>
        </pc:spChg>
      </pc:sldChg>
      <pc:sldChg chg="modSp">
        <pc:chgData name="Shengfeng Mei" userId="S::s.mei@uwtsd.ac.uk::5ee32232-9136-4e4d-a76d-a15cb4de04fe" providerId="AD" clId="Web-{43B879A7-2762-E8CA-4B3F-DE302565EA0B}" dt="2025-04-22T13:21:40.341" v="9" actId="20577"/>
        <pc:sldMkLst>
          <pc:docMk/>
          <pc:sldMk cId="1466853811" sldId="1120"/>
        </pc:sldMkLst>
        <pc:spChg chg="mod">
          <ac:chgData name="Shengfeng Mei" userId="S::s.mei@uwtsd.ac.uk::5ee32232-9136-4e4d-a76d-a15cb4de04fe" providerId="AD" clId="Web-{43B879A7-2762-E8CA-4B3F-DE302565EA0B}" dt="2025-04-22T13:21:40.341" v="9" actId="20577"/>
          <ac:spMkLst>
            <pc:docMk/>
            <pc:sldMk cId="1466853811" sldId="1120"/>
            <ac:spMk id="3" creationId="{BB1E087C-B718-584F-4326-7354E1F2F2D2}"/>
          </ac:spMkLst>
        </pc:spChg>
      </pc:sldChg>
      <pc:sldMasterChg chg="modSp modSldLayout">
        <pc:chgData name="Shengfeng Mei" userId="S::s.mei@uwtsd.ac.uk::5ee32232-9136-4e4d-a76d-a15cb4de04fe" providerId="AD" clId="Web-{43B879A7-2762-E8CA-4B3F-DE302565EA0B}" dt="2025-04-22T13:20:41.666" v="0"/>
        <pc:sldMasterMkLst>
          <pc:docMk/>
          <pc:sldMasterMk cId="0" sldId="2147483677"/>
        </pc:sldMasterMkLst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S::s.mei@uwtsd.ac.uk::5ee32232-9136-4e4d-a76d-a15cb4de04fe" providerId="AD" clId="Web-{43B879A7-2762-E8CA-4B3F-DE302565EA0B}" dt="2025-04-22T13:20:41.666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S::s.mei@uwtsd.ac.uk::5ee32232-9136-4e4d-a76d-a15cb4de04fe" providerId="AD" clId="Web-{43B879A7-2762-E8CA-4B3F-DE302565EA0B}" dt="2025-04-22T13:20:41.666" v="0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S::s.mei@uwtsd.ac.uk::5ee32232-9136-4e4d-a76d-a15cb4de04fe" providerId="AD" clId="Web-{43B879A7-2762-E8CA-4B3F-DE302565EA0B}" dt="2025-04-22T13:20:41.666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4893469"/>
            <a:ext cx="971550" cy="164306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4786313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25314"/>
            <a:ext cx="8229600" cy="293777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4845844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3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2868253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293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4893469"/>
            <a:ext cx="971550" cy="164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4786313"/>
            <a:ext cx="730250" cy="25479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656160" y="68103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71604" y="1446602"/>
            <a:ext cx="5840057" cy="251819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Group Discussion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4840002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D19F64-669B-E276-FC58-A1F991B57C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5B7F5-726F-2C60-FE53-5FD3B061A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71E05-8181-5EAA-B2E3-63B1CEA60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sz="2800" b="1" dirty="0"/>
              <a:t>Starting Strong - Let’s Fund a Business Together!</a:t>
            </a:r>
            <a:endParaRPr lang="en-US" altLang="zh-CN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Objective: Develop and present a simple business financing plan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No financial background needed—just your creativity and teamwork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A4DA4-04D7-0084-D8DF-0C1876116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93797-4429-3D46-C04B-6AAB403C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665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284CBE-9EC5-ABF8-878B-6EFB357F5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9C5E5-427A-A661-6553-9002245AA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</a:t>
            </a:r>
            <a:r>
              <a:rPr lang="en-GB" altLang="zh-CN" b="1" dirty="0"/>
              <a:t>Business Idea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35D4F-C074-E930-3D42-4C89960381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US" altLang="zh-CN" sz="2800" dirty="0"/>
              <a:t>Form groups of 4-5 students</a:t>
            </a:r>
          </a:p>
          <a:p>
            <a:pPr>
              <a:buFont typeface="+mj-lt"/>
              <a:buAutoNum type="arabicPeriod"/>
            </a:pPr>
            <a:r>
              <a:rPr lang="en-US" altLang="zh-CN" sz="2800" dirty="0"/>
              <a:t>Choose a simple business idea (e.g., coffee shop, fitness studio, mobile app) </a:t>
            </a:r>
            <a:r>
              <a:rPr lang="en-US" altLang="zh-CN" sz="2800" dirty="0">
                <a:solidFill>
                  <a:srgbClr val="FF0000"/>
                </a:solidFill>
              </a:rPr>
              <a:t>[10 min]</a:t>
            </a:r>
          </a:p>
          <a:p>
            <a:pPr>
              <a:buFont typeface="+mj-lt"/>
              <a:buAutoNum type="arabicPeriod"/>
            </a:pPr>
            <a:r>
              <a:rPr lang="en-US" altLang="zh-CN" sz="2800" dirty="0"/>
              <a:t>Next step, answer a few key questions about your business—don’t worry about complex terms!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65951-F193-E547-EB8D-46ECD8BB6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8DA384-E959-2304-2FE8-26CFB4679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380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E9025-0E9E-9E0A-A01C-2A2773D9C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0ABBF-ADA8-CF87-77A8-77B06F13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2: </a:t>
            </a:r>
            <a:r>
              <a:rPr lang="en-GB" b="1" dirty="0"/>
              <a:t>Key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6F402-3125-FD64-38F1-A23380B98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What’s your business idea?</a:t>
            </a:r>
            <a:r>
              <a:rPr lang="en-US" altLang="zh-CN" sz="2000" dirty="0"/>
              <a:t> Why is it exciting?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Who’s running the business?</a:t>
            </a:r>
            <a:r>
              <a:rPr lang="en-US" altLang="zh-CN" sz="2000" dirty="0"/>
              <a:t> Will you have partners?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Do you have savings?</a:t>
            </a:r>
            <a:r>
              <a:rPr lang="en-US" altLang="zh-CN" sz="2000" dirty="0"/>
              <a:t> What resources do you already have?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What expenses will you face?</a:t>
            </a:r>
            <a:r>
              <a:rPr lang="en-US" altLang="zh-CN" sz="2000" dirty="0"/>
              <a:t> (E.g., rent, equipment, marketing)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Do you need outside financing?</a:t>
            </a:r>
            <a:r>
              <a:rPr lang="en-US" altLang="zh-CN" sz="2000" dirty="0"/>
              <a:t> Debt vs. equity—which would you choose?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000" b="1" dirty="0"/>
              <a:t>When will you open?</a:t>
            </a:r>
            <a:r>
              <a:rPr lang="en-US" altLang="zh-CN" sz="2000" dirty="0"/>
              <a:t> How will you </a:t>
            </a:r>
            <a:r>
              <a:rPr lang="en-US" altLang="zh-CN" sz="2000" err="1"/>
              <a:t>prioritise</a:t>
            </a:r>
            <a:r>
              <a:rPr lang="en-US" altLang="zh-CN" sz="2000" dirty="0"/>
              <a:t> spending?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E3A84-027F-1CA3-462A-8A4C211C7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4BFAB7-70D1-FC46-FAFD-D7750DA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8784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12AEE-8D7F-FB94-710A-96D385242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E6EB3-AEE9-88D1-53C5-CC926F964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3: </a:t>
            </a:r>
            <a:r>
              <a:rPr lang="en-GB" b="1" dirty="0"/>
              <a:t>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4BCF7-4FB6-822E-2385-B3D2D3604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2 minutes each group</a:t>
            </a:r>
          </a:p>
          <a:p>
            <a:pPr marL="0" indent="0">
              <a:buNone/>
            </a:pPr>
            <a:r>
              <a:rPr lang="en-US" altLang="zh-CN" sz="2800" b="1" dirty="0"/>
              <a:t>Some Tips of Presentation: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Keep it simple and concise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Focus on key points (business idea, funding needs, major costs)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Be creative and have fun!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0C56C-B154-29CF-BD3C-EA3246DE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03822C-E3C7-51F8-B050-F1B9DD4EA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622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97AFB-ECCD-3B0E-4C1E-6A7245B19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5F873-34A5-68BE-0856-9A2EBF9C0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Wrap-Up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3EA2D-D7D9-56EF-D983-9EA36EED7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What did you learn from the activity?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What was challenging? Easy?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How did your group decide between debt and equity?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800" dirty="0"/>
              <a:t>Any surprises about your expenses or funding choices?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05EB8-8848-C674-8D0A-D75D3EDA2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F1AB21-F4FD-3821-C646-1CFAF19A2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583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026C67-5ECC-CBA8-C02A-A44374059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CC2A6-3032-567A-5118-9E086E259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Basic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E087C-B718-584F-4326-7354E1F2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15566"/>
            <a:ext cx="8229600" cy="293777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sz="2400" b="1" dirty="0"/>
              <a:t>Debt vs. Equity Financing:</a:t>
            </a:r>
            <a:endParaRPr lang="en-US" altLang="zh-CN" sz="2400" dirty="0"/>
          </a:p>
          <a:p>
            <a:pPr marL="556895" lvl="1" indent="-213995">
              <a:buFont typeface="Arial" panose="020B0604020202020204" pitchFamily="34" charset="0"/>
              <a:buChar char="•"/>
            </a:pPr>
            <a:r>
              <a:rPr lang="en-US" altLang="zh-CN" sz="2000" dirty="0"/>
              <a:t>Debt: Borrowing money you’ll repay with interest</a:t>
            </a:r>
          </a:p>
          <a:p>
            <a:pPr marL="556895" lvl="1" indent="-213995">
              <a:buFont typeface="Arial" panose="020B0604020202020204" pitchFamily="34" charset="0"/>
              <a:buChar char="•"/>
            </a:pPr>
            <a:r>
              <a:rPr lang="en-US" altLang="zh-CN" sz="2000" dirty="0"/>
              <a:t>Equity: Giving investors a share of ownership in exchange for funding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400" b="1" dirty="0"/>
              <a:t>Start-up Costs:</a:t>
            </a:r>
            <a:r>
              <a:rPr lang="en-US" altLang="zh-CN" sz="24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zh-CN" dirty="0"/>
              <a:t>Initial expenses required to launch your business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2400" b="1" dirty="0"/>
              <a:t>Financial Management:</a:t>
            </a:r>
            <a:r>
              <a:rPr lang="en-US" altLang="zh-CN" sz="24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zh-CN" dirty="0"/>
              <a:t>Helps your business survival and success. Helps you make better decisions about resources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2C93C-16C7-512C-50CC-1C5035358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B01904-1775-3CFE-9E19-E64ADA364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6853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E6A23C-0AC4-A0A8-6426-F8ABD6976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985DC-072B-0057-003E-A62696399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48D14-06C3-D240-45EB-22F9A2654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zh-CN" dirty="0"/>
              <a:t>Great job today!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dirty="0"/>
              <a:t>Connect with your group for any follow-ups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C8AD9-F730-6E76-5D67-2E4C057C1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F9669-C883-0140-2CFC-824691938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7432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329</Words>
  <Application>Microsoft Office PowerPoint</Application>
  <PresentationFormat>On-screen Show (16:9)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Myriad Pro</vt:lpstr>
      <vt:lpstr>Arial</vt:lpstr>
      <vt:lpstr>Verdana</vt:lpstr>
      <vt:lpstr>20140311PresentationUWTSDTemplate</vt:lpstr>
      <vt:lpstr>MBA</vt:lpstr>
      <vt:lpstr>Today’s Group Activity</vt:lpstr>
      <vt:lpstr>Step 1: Business Idea</vt:lpstr>
      <vt:lpstr>Step 2: Key Questions</vt:lpstr>
      <vt:lpstr>Step 3: Presentation</vt:lpstr>
      <vt:lpstr>Wrap-Up Discussion</vt:lpstr>
      <vt:lpstr>Some Basic Concepts</vt:lpstr>
      <vt:lpstr>Thank You!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</cp:lastModifiedBy>
  <cp:revision>144</cp:revision>
  <cp:lastPrinted>2018-07-09T15:27:01Z</cp:lastPrinted>
  <dcterms:created xsi:type="dcterms:W3CDTF">2002-10-07T19:43:58Z</dcterms:created>
  <dcterms:modified xsi:type="dcterms:W3CDTF">2025-06-02T09:01:51Z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