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99" r:id="rId3"/>
    <p:sldId id="300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3" r:id="rId1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5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6.wmf"/><Relationship Id="rId1" Type="http://schemas.openxmlformats.org/officeDocument/2006/relationships/image" Target="../media/image11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6.wmf"/><Relationship Id="rId1" Type="http://schemas.openxmlformats.org/officeDocument/2006/relationships/image" Target="../media/image16.wmf"/><Relationship Id="rId4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0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4" Type="http://schemas.openxmlformats.org/officeDocument/2006/relationships/image" Target="../media/image3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10/19/2010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6.bin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1.bin"/><Relationship Id="rId5" Type="http://schemas.openxmlformats.org/officeDocument/2006/relationships/image" Target="../media/image27.png"/><Relationship Id="rId4" Type="http://schemas.openxmlformats.org/officeDocument/2006/relationships/oleObject" Target="../embeddings/oleObject20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5.bin"/><Relationship Id="rId3" Type="http://schemas.openxmlformats.org/officeDocument/2006/relationships/notesSlide" Target="../notesSlides/notesSlide15.xml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3.bin"/><Relationship Id="rId5" Type="http://schemas.openxmlformats.org/officeDocument/2006/relationships/oleObject" Target="../embeddings/oleObject22.bin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</a:t>
            </a:r>
            <a:r>
              <a:rPr lang="en-GB" sz="1600" b="1" dirty="0" smtClean="0"/>
              <a:t>resistance</a:t>
            </a:r>
            <a:r>
              <a:rPr lang="en-GB" sz="1600" dirty="0" smtClean="0"/>
              <a:t> of conductors changes with </a:t>
            </a:r>
            <a:r>
              <a:rPr lang="en-GB" sz="1600" b="1" dirty="0" smtClean="0"/>
              <a:t>temperature</a:t>
            </a:r>
            <a:r>
              <a:rPr lang="en-GB" sz="1600" dirty="0" smtClean="0"/>
              <a:t>. </a:t>
            </a:r>
          </a:p>
          <a:p>
            <a:endParaRPr lang="en-GB" sz="1600" dirty="0" smtClean="0"/>
          </a:p>
          <a:p>
            <a:r>
              <a:rPr lang="en-GB" sz="1600" dirty="0" smtClean="0"/>
              <a:t>Resistors generate heat and so change in value as they warm up. </a:t>
            </a:r>
          </a:p>
          <a:p>
            <a:endParaRPr lang="en-GB" sz="1600" dirty="0" smtClean="0"/>
          </a:p>
          <a:p>
            <a:r>
              <a:rPr lang="en-GB" sz="1600" b="1" dirty="0" smtClean="0"/>
              <a:t>Usually the resistance increases with temperature </a:t>
            </a:r>
            <a:r>
              <a:rPr lang="en-GB" sz="1600" dirty="0" smtClean="0"/>
              <a:t>e.g. filament light bulb,  but there are some special conductors that do the opposite.</a:t>
            </a:r>
          </a:p>
          <a:p>
            <a:endParaRPr lang="en-GB" sz="1600" dirty="0" smtClean="0"/>
          </a:p>
          <a:p>
            <a:r>
              <a:rPr lang="en-GB" sz="1600" dirty="0" smtClean="0"/>
              <a:t>The amount by which the resistance changes per degree per ohm of the original resistance is called the </a:t>
            </a:r>
            <a:r>
              <a:rPr lang="en-GB" sz="1600" b="1" dirty="0" smtClean="0"/>
              <a:t>temperature coefficient of resistance </a:t>
            </a:r>
            <a:r>
              <a:rPr lang="en-GB" sz="1600" dirty="0" smtClean="0"/>
              <a:t>and it is denoted with the symbol </a:t>
            </a:r>
            <a:r>
              <a:rPr lang="el-GR" sz="1600" dirty="0" smtClean="0"/>
              <a:t>α</a:t>
            </a:r>
            <a:r>
              <a:rPr lang="en-GB" sz="1600" dirty="0" smtClean="0"/>
              <a:t> with units K</a:t>
            </a:r>
            <a:r>
              <a:rPr lang="en-GB" sz="1600" baseline="30000" dirty="0" smtClean="0"/>
              <a:t>-1</a:t>
            </a:r>
            <a:r>
              <a:rPr lang="en-GB" sz="1600" dirty="0" smtClean="0"/>
              <a:t>.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Let the resistance of a conductor be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at 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</a:t>
            </a:r>
          </a:p>
          <a:p>
            <a:endParaRPr lang="en-GB" sz="1600" dirty="0" smtClean="0"/>
          </a:p>
          <a:p>
            <a:r>
              <a:rPr lang="en-GB" sz="1600" dirty="0" smtClean="0"/>
              <a:t>Let the resistance be R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at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C. The change in resistance =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r>
              <a:rPr lang="en-GB" sz="1600" dirty="0" smtClean="0"/>
              <a:t>The new resistance is R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r>
              <a:rPr lang="en-GB" sz="1600" dirty="0" smtClean="0"/>
              <a:t>Let the resistance be R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at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C. The change in resistance =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</a:p>
          <a:p>
            <a:r>
              <a:rPr lang="en-GB" sz="1600" dirty="0" smtClean="0"/>
              <a:t> </a:t>
            </a:r>
          </a:p>
          <a:p>
            <a:r>
              <a:rPr lang="en-GB" sz="1600" dirty="0" smtClean="0"/>
              <a:t>The new resistance is R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r>
              <a:rPr lang="en-GB" sz="1600" dirty="0" smtClean="0"/>
              <a:t>If the temperature changes from 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to 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the resistance changes by</a:t>
            </a:r>
          </a:p>
          <a:p>
            <a:endParaRPr lang="en-GB" sz="1600" dirty="0" smtClean="0"/>
          </a:p>
          <a:p>
            <a:r>
              <a:rPr lang="pt-BR" sz="1600" dirty="0" smtClean="0"/>
              <a:t>ΔR = R</a:t>
            </a:r>
            <a:r>
              <a:rPr lang="pt-BR" sz="1600" baseline="-25000" dirty="0" smtClean="0"/>
              <a:t>2</a:t>
            </a:r>
            <a:r>
              <a:rPr lang="pt-BR" sz="1600" dirty="0" smtClean="0"/>
              <a:t> - R</a:t>
            </a:r>
            <a:r>
              <a:rPr lang="pt-BR" sz="1600" baseline="-25000" dirty="0" smtClean="0"/>
              <a:t>1</a:t>
            </a:r>
            <a:r>
              <a:rPr lang="pt-BR" sz="1600" dirty="0" smtClean="0"/>
              <a:t> = (</a:t>
            </a:r>
            <a:r>
              <a:rPr lang="en-GB" sz="1600" dirty="0" smtClean="0"/>
              <a:t>R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  <a:r>
              <a:rPr lang="pt-BR" sz="1600" dirty="0" smtClean="0"/>
              <a:t>) - (</a:t>
            </a:r>
            <a:r>
              <a:rPr lang="en-GB" sz="1600" dirty="0" smtClean="0"/>
              <a:t>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  <a:r>
              <a:rPr lang="pt-BR" sz="1600" dirty="0" smtClean="0"/>
              <a:t>)</a:t>
            </a:r>
          </a:p>
          <a:p>
            <a:endParaRPr lang="pt-BR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pt-BR" sz="2000" dirty="0" smtClean="0"/>
              <a:t>ΔR = </a:t>
            </a:r>
            <a:r>
              <a:rPr lang="el-GR" sz="2000" dirty="0" smtClean="0"/>
              <a:t>α </a:t>
            </a:r>
            <a:r>
              <a:rPr lang="en-GB" sz="2000" dirty="0" smtClean="0"/>
              <a:t>R</a:t>
            </a:r>
            <a:r>
              <a:rPr lang="en-GB" sz="2000" baseline="-25000" dirty="0" smtClean="0"/>
              <a:t>o</a:t>
            </a:r>
            <a:r>
              <a:rPr lang="el-GR" sz="2000" dirty="0" smtClean="0"/>
              <a:t> </a:t>
            </a:r>
            <a:r>
              <a:rPr lang="en-GB" sz="2000" dirty="0" smtClean="0"/>
              <a:t>(</a:t>
            </a:r>
            <a:r>
              <a:rPr lang="el-GR" sz="2000" dirty="0" smtClean="0"/>
              <a:t>θ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- </a:t>
            </a:r>
            <a:r>
              <a:rPr lang="el-GR" sz="2000" dirty="0" smtClean="0"/>
              <a:t>θ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) =</a:t>
            </a:r>
            <a:r>
              <a:rPr lang="el-GR" sz="2000" dirty="0" smtClean="0"/>
              <a:t> α </a:t>
            </a:r>
            <a:r>
              <a:rPr lang="en-GB" sz="2000" dirty="0" smtClean="0"/>
              <a:t>R</a:t>
            </a:r>
            <a:r>
              <a:rPr lang="en-GB" sz="2000" baseline="-25000" dirty="0" smtClean="0"/>
              <a:t>o</a:t>
            </a:r>
            <a:r>
              <a:rPr lang="el-GR" sz="2000" dirty="0" smtClean="0"/>
              <a:t> </a:t>
            </a:r>
            <a:r>
              <a:rPr lang="pt-BR" sz="2000" dirty="0" smtClean="0"/>
              <a:t>Δ</a:t>
            </a:r>
            <a:r>
              <a:rPr lang="el-GR" sz="2000" dirty="0" smtClean="0"/>
              <a:t>θ</a:t>
            </a:r>
            <a:r>
              <a:rPr lang="en-GB" sz="2000" dirty="0" smtClean="0"/>
              <a:t> 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long thin aluminium wire has a resistance 0.250 </a:t>
            </a:r>
            <a:r>
              <a:rPr lang="el-GR" sz="1600" dirty="0" smtClean="0"/>
              <a:t>Ω</a:t>
            </a:r>
            <a:r>
              <a:rPr lang="en-GB" sz="1600" dirty="0" smtClean="0"/>
              <a:t> at 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C. Find the resistance at 200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 </a:t>
            </a:r>
          </a:p>
          <a:p>
            <a:endParaRPr lang="en-GB" sz="1600" dirty="0" smtClean="0"/>
          </a:p>
          <a:p>
            <a:r>
              <a:rPr lang="en-GB" sz="1600" dirty="0" smtClean="0"/>
              <a:t>Given that </a:t>
            </a:r>
            <a:r>
              <a:rPr lang="el-GR" sz="1600" dirty="0" smtClean="0"/>
              <a:t>α</a:t>
            </a:r>
            <a:r>
              <a:rPr lang="en-GB" sz="1600" dirty="0" smtClean="0"/>
              <a:t> = 4 x 10</a:t>
            </a:r>
            <a:r>
              <a:rPr lang="en-GB" sz="1600" baseline="30000" dirty="0" smtClean="0"/>
              <a:t>-3</a:t>
            </a:r>
            <a:r>
              <a:rPr lang="en-GB" sz="1600" dirty="0" smtClean="0"/>
              <a:t> K</a:t>
            </a:r>
            <a:r>
              <a:rPr lang="en-GB" sz="1600" baseline="30000" dirty="0" smtClean="0"/>
              <a:t>-1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  <a:endParaRPr lang="en-GB" sz="1600" b="1" dirty="0" smtClean="0"/>
          </a:p>
          <a:p>
            <a:endParaRPr lang="en-GB" sz="1600" b="1" dirty="0" smtClean="0"/>
          </a:p>
          <a:p>
            <a:r>
              <a:rPr lang="pt-BR" sz="1600" dirty="0" smtClean="0"/>
              <a:t>ΔR = </a:t>
            </a:r>
            <a:r>
              <a:rPr lang="en-GB" sz="1600" dirty="0" smtClean="0"/>
              <a:t>R</a:t>
            </a:r>
            <a:r>
              <a:rPr lang="en-GB" sz="1600" baseline="-25000" dirty="0" smtClean="0"/>
              <a:t>o</a:t>
            </a:r>
            <a:r>
              <a:rPr lang="el-GR" sz="1600" dirty="0" smtClean="0"/>
              <a:t> α </a:t>
            </a:r>
            <a:r>
              <a:rPr lang="pt-BR" sz="1600" dirty="0" smtClean="0"/>
              <a:t>Δ</a:t>
            </a:r>
            <a:r>
              <a:rPr lang="el-GR" sz="1600" dirty="0" smtClean="0"/>
              <a:t>θ</a:t>
            </a:r>
            <a:r>
              <a:rPr lang="en-GB" sz="1600" dirty="0" smtClean="0"/>
              <a:t> = 0.25 x 4 x 10</a:t>
            </a:r>
            <a:r>
              <a:rPr lang="en-GB" sz="1600" baseline="30000" dirty="0" smtClean="0"/>
              <a:t>-3</a:t>
            </a:r>
            <a:r>
              <a:rPr lang="en-GB" sz="1600" dirty="0" smtClean="0"/>
              <a:t> x (200 - 0) = 0.2 </a:t>
            </a:r>
            <a:r>
              <a:rPr lang="el-GR" sz="1600" dirty="0" smtClean="0"/>
              <a:t>Ω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The resistance at 200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 is </a:t>
            </a:r>
          </a:p>
          <a:p>
            <a:endParaRPr lang="en-GB" sz="1600" dirty="0" smtClean="0"/>
          </a:p>
          <a:p>
            <a:r>
              <a:rPr lang="en-GB" sz="1600" dirty="0" smtClean="0"/>
              <a:t> R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pt-BR" sz="1600" dirty="0" smtClean="0"/>
              <a:t>Δ</a:t>
            </a:r>
            <a:r>
              <a:rPr lang="en-GB" sz="1600" dirty="0" smtClean="0"/>
              <a:t>R = 0.25 + 0.2 = 0.45 </a:t>
            </a:r>
            <a:r>
              <a:rPr lang="el-GR" sz="1600" dirty="0" smtClean="0"/>
              <a:t>Ω</a:t>
            </a:r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resistor has a nominal resistance of 120</a:t>
            </a:r>
            <a:r>
              <a:rPr lang="el-GR" sz="1600" dirty="0" smtClean="0"/>
              <a:t> Ω</a:t>
            </a:r>
            <a:r>
              <a:rPr lang="en-GB" sz="1600" dirty="0" smtClean="0"/>
              <a:t>  at 0 </a:t>
            </a:r>
            <a:r>
              <a:rPr lang="en-GB" sz="1600" baseline="30000" dirty="0" err="1" smtClean="0"/>
              <a:t>o</a:t>
            </a:r>
            <a:r>
              <a:rPr lang="en-GB" sz="1600" dirty="0" err="1" smtClean="0"/>
              <a:t>C.</a:t>
            </a:r>
            <a:r>
              <a:rPr lang="en-GB" sz="1600" dirty="0" smtClean="0"/>
              <a:t> Calculate the resistance at 20</a:t>
            </a:r>
            <a:r>
              <a:rPr lang="en-GB" sz="1600" baseline="30000" dirty="0" smtClean="0"/>
              <a:t>o</a:t>
            </a:r>
            <a:r>
              <a:rPr lang="en-GB" sz="1600" dirty="0" smtClean="0"/>
              <a:t>C.</a:t>
            </a:r>
          </a:p>
          <a:p>
            <a:endParaRPr lang="en-GB" sz="1600" dirty="0" smtClean="0"/>
          </a:p>
          <a:p>
            <a:r>
              <a:rPr lang="en-GB" sz="1600" dirty="0" smtClean="0"/>
              <a:t>Calculate the change in resistance when the temperature drops by 5 degrees. </a:t>
            </a:r>
            <a:r>
              <a:rPr lang="el-GR" sz="1600" dirty="0" smtClean="0"/>
              <a:t>α</a:t>
            </a:r>
            <a:r>
              <a:rPr lang="en-GB" sz="1600" dirty="0" smtClean="0"/>
              <a:t> = 6 x 10 </a:t>
            </a:r>
            <a:r>
              <a:rPr lang="en-GB" sz="1600" baseline="30000" dirty="0" smtClean="0"/>
              <a:t>-3</a:t>
            </a:r>
            <a:r>
              <a:rPr lang="en-GB" sz="1600" dirty="0" smtClean="0"/>
              <a:t> K</a:t>
            </a:r>
            <a:r>
              <a:rPr lang="en-GB" sz="1600" baseline="30000" dirty="0" smtClean="0"/>
              <a:t>-1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Answers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134.4 </a:t>
            </a:r>
            <a:r>
              <a:rPr lang="el-GR" sz="1600" dirty="0" smtClean="0"/>
              <a:t>Ω</a:t>
            </a:r>
            <a:r>
              <a:rPr lang="en-GB" sz="1600" dirty="0" smtClean="0"/>
              <a:t> and - 3.6</a:t>
            </a:r>
            <a:r>
              <a:rPr lang="el-GR" sz="1600" dirty="0" smtClean="0"/>
              <a:t> Ω</a:t>
            </a:r>
            <a:endParaRPr lang="en-GB" sz="1600" b="1" dirty="0" smtClean="0"/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03238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Ohms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Diagram shows how a restriction causes a pressure drop in a pipe and in a similar way a resistor creates a potential difference in a circuit.</a:t>
            </a:r>
          </a:p>
          <a:p>
            <a:endParaRPr lang="en-GB" sz="1600" b="1" dirty="0" smtClean="0"/>
          </a:p>
          <a:p>
            <a:r>
              <a:rPr lang="en-GB" sz="1600" dirty="0" smtClean="0"/>
              <a:t>Ohm discovered (1827) that the current ‘I’ flowing through a resistance is directly proportional to the voltage across it.</a:t>
            </a:r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4207064"/>
            <a:ext cx="6996135" cy="2079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692" name="Picture 4" descr="http://upload.wikimedia.org/wikipedia/commons/thumb/d/dc/Ohm3.gif/200px-Ohm3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1857364"/>
            <a:ext cx="1357322" cy="1744159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6215074" y="1500174"/>
            <a:ext cx="2223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Georg Simon Ohm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286512" y="3643314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German physicist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4000496" y="5572140"/>
            <a:ext cx="150019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Ohms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If the voltage V is varied and the current is I measured, it is found that</a:t>
            </a:r>
          </a:p>
          <a:p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The constant is the resistance R </a:t>
            </a:r>
          </a:p>
          <a:p>
            <a:endParaRPr lang="en-GB" sz="1600" dirty="0" smtClean="0"/>
          </a:p>
          <a:p>
            <a:r>
              <a:rPr lang="en-GB" sz="1600" dirty="0" smtClean="0"/>
              <a:t>Units of Volts per Ampere </a:t>
            </a:r>
          </a:p>
          <a:p>
            <a:endParaRPr lang="en-GB" sz="1600" dirty="0" smtClean="0"/>
          </a:p>
          <a:p>
            <a:r>
              <a:rPr lang="en-GB" sz="1600" dirty="0" smtClean="0"/>
              <a:t>Commonly known as the Ohm (</a:t>
            </a:r>
            <a:r>
              <a:rPr lang="el-GR" sz="1600" dirty="0" smtClean="0"/>
              <a:t>Ω</a:t>
            </a:r>
            <a:r>
              <a:rPr lang="en-GB" sz="1600" dirty="0" smtClean="0"/>
              <a:t>).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OHMS LAW</a:t>
            </a:r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157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3786190"/>
            <a:ext cx="3324225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4000496" y="2928934"/>
          <a:ext cx="1214446" cy="561908"/>
        </p:xfrm>
        <a:graphic>
          <a:graphicData uri="http://schemas.openxmlformats.org/presentationml/2006/ole">
            <p:oleObj spid="_x0000_s188418" name="Equation" r:id="rId5" imgW="850680" imgH="393480" progId="Equation.3">
              <p:embed/>
            </p:oleObj>
          </a:graphicData>
        </a:graphic>
      </p:graphicFrame>
      <p:graphicFrame>
        <p:nvGraphicFramePr>
          <p:cNvPr id="115716" name="Object 4"/>
          <p:cNvGraphicFramePr>
            <a:graphicFrameLocks noChangeAspect="1"/>
          </p:cNvGraphicFramePr>
          <p:nvPr/>
        </p:nvGraphicFramePr>
        <p:xfrm>
          <a:off x="4210050" y="5715016"/>
          <a:ext cx="1047979" cy="407972"/>
        </p:xfrm>
        <a:graphic>
          <a:graphicData uri="http://schemas.openxmlformats.org/presentationml/2006/ole">
            <p:oleObj spid="_x0000_s188419" name="Equation" r:id="rId6" imgW="45720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4000496" y="4643446"/>
            <a:ext cx="150019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Electrical Power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Electrons carry energy and this is given by Energy = Volts x Charge = VQ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Power is energy per second </a:t>
            </a:r>
            <a:r>
              <a:rPr lang="en-GB" sz="1600" dirty="0" smtClean="0">
                <a:sym typeface="Wingdings" pitchFamily="2" charset="2"/>
              </a:rPr>
              <a:t>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r>
              <a:rPr lang="en-GB" sz="1600" dirty="0" smtClean="0"/>
              <a:t>Charge per second is the current I (Amperes) </a:t>
            </a:r>
            <a:r>
              <a:rPr lang="en-GB" sz="1600" dirty="0" smtClean="0">
                <a:sym typeface="Wingdings" pitchFamily="2" charset="2"/>
              </a:rPr>
              <a:t></a:t>
            </a:r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3643306" y="2928934"/>
          <a:ext cx="1428760" cy="703450"/>
        </p:xfrm>
        <a:graphic>
          <a:graphicData uri="http://schemas.openxmlformats.org/presentationml/2006/ole">
            <p:oleObj spid="_x0000_s189442" name="Equation" r:id="rId4" imgW="799920" imgH="393480" progId="Equation.3">
              <p:embed/>
            </p:oleObj>
          </a:graphicData>
        </a:graphic>
      </p:graphicFrame>
      <p:graphicFrame>
        <p:nvGraphicFramePr>
          <p:cNvPr id="116740" name="Object 4"/>
          <p:cNvGraphicFramePr>
            <a:graphicFrameLocks noChangeAspect="1"/>
          </p:cNvGraphicFramePr>
          <p:nvPr/>
        </p:nvGraphicFramePr>
        <p:xfrm>
          <a:off x="5027629" y="3571875"/>
          <a:ext cx="1973263" cy="703263"/>
        </p:xfrm>
        <a:graphic>
          <a:graphicData uri="http://schemas.openxmlformats.org/presentationml/2006/ole">
            <p:oleObj spid="_x0000_s189443" name="Equation" r:id="rId5" imgW="1104840" imgH="393480" progId="Equation.3">
              <p:embed/>
            </p:oleObj>
          </a:graphicData>
        </a:graphic>
      </p:graphicFrame>
      <p:graphicFrame>
        <p:nvGraphicFramePr>
          <p:cNvPr id="116741" name="Object 5"/>
          <p:cNvGraphicFramePr>
            <a:graphicFrameLocks noChangeAspect="1"/>
          </p:cNvGraphicFramePr>
          <p:nvPr/>
        </p:nvGraphicFramePr>
        <p:xfrm>
          <a:off x="4214810" y="4786322"/>
          <a:ext cx="1071571" cy="428628"/>
        </p:xfrm>
        <a:graphic>
          <a:graphicData uri="http://schemas.openxmlformats.org/presentationml/2006/ole">
            <p:oleObj spid="_x0000_s189444" name="Equation" r:id="rId6" imgW="44424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Electrical Power – Substitution of Ohm’s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We can present the same equation in a different way by substituting in Ohm’s Law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Substitution for V			</a:t>
            </a:r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  <a:sym typeface="Wingdings" pitchFamily="2" charset="2"/>
              </a:rPr>
              <a:t> 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Substitution for I	</a:t>
            </a:r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857620" y="5572140"/>
            <a:ext cx="150019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857620" y="3429000"/>
            <a:ext cx="150019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28596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16741" name="Object 5"/>
          <p:cNvGraphicFramePr>
            <a:graphicFrameLocks noChangeAspect="1"/>
          </p:cNvGraphicFramePr>
          <p:nvPr/>
        </p:nvGraphicFramePr>
        <p:xfrm>
          <a:off x="5378450" y="2684463"/>
          <a:ext cx="3154363" cy="549275"/>
        </p:xfrm>
        <a:graphic>
          <a:graphicData uri="http://schemas.openxmlformats.org/presentationml/2006/ole">
            <p:oleObj spid="_x0000_s190466" name="Equation" r:id="rId4" imgW="1307880" imgH="228600" progId="Equation.3">
              <p:embed/>
            </p:oleObj>
          </a:graphicData>
        </a:graphic>
      </p:graphicFrame>
      <p:graphicFrame>
        <p:nvGraphicFramePr>
          <p:cNvPr id="117765" name="Object 5"/>
          <p:cNvGraphicFramePr>
            <a:graphicFrameLocks noChangeAspect="1"/>
          </p:cNvGraphicFramePr>
          <p:nvPr/>
        </p:nvGraphicFramePr>
        <p:xfrm>
          <a:off x="2500298" y="2786058"/>
          <a:ext cx="1047750" cy="407988"/>
        </p:xfrm>
        <a:graphic>
          <a:graphicData uri="http://schemas.openxmlformats.org/presentationml/2006/ole">
            <p:oleObj spid="_x0000_s190467" name="Equation" r:id="rId5" imgW="457200" imgH="177480" progId="Equation.3">
              <p:embed/>
            </p:oleObj>
          </a:graphicData>
        </a:graphic>
      </p:graphicFrame>
      <p:graphicFrame>
        <p:nvGraphicFramePr>
          <p:cNvPr id="117766" name="Object 6"/>
          <p:cNvGraphicFramePr>
            <a:graphicFrameLocks noChangeAspect="1"/>
          </p:cNvGraphicFramePr>
          <p:nvPr/>
        </p:nvGraphicFramePr>
        <p:xfrm>
          <a:off x="4000496" y="3571876"/>
          <a:ext cx="1285875" cy="457200"/>
        </p:xfrm>
        <a:graphic>
          <a:graphicData uri="http://schemas.openxmlformats.org/presentationml/2006/ole">
            <p:oleObj spid="_x0000_s190468" name="Equation" r:id="rId6" imgW="533160" imgH="190440" progId="Equation.3">
              <p:embed/>
            </p:oleObj>
          </a:graphicData>
        </a:graphic>
      </p:graphicFrame>
      <p:graphicFrame>
        <p:nvGraphicFramePr>
          <p:cNvPr id="117767" name="Object 7"/>
          <p:cNvGraphicFramePr>
            <a:graphicFrameLocks noChangeAspect="1"/>
          </p:cNvGraphicFramePr>
          <p:nvPr/>
        </p:nvGraphicFramePr>
        <p:xfrm>
          <a:off x="2486025" y="4752975"/>
          <a:ext cx="931863" cy="903288"/>
        </p:xfrm>
        <a:graphic>
          <a:graphicData uri="http://schemas.openxmlformats.org/presentationml/2006/ole">
            <p:oleObj spid="_x0000_s190469" name="Equation" r:id="rId7" imgW="406080" imgH="393480" progId="Equation.3">
              <p:embed/>
            </p:oleObj>
          </a:graphicData>
        </a:graphic>
      </p:graphicFrame>
      <p:graphicFrame>
        <p:nvGraphicFramePr>
          <p:cNvPr id="117768" name="Object 8"/>
          <p:cNvGraphicFramePr>
            <a:graphicFrameLocks noChangeAspect="1"/>
          </p:cNvGraphicFramePr>
          <p:nvPr/>
        </p:nvGraphicFramePr>
        <p:xfrm>
          <a:off x="4219575" y="4638675"/>
          <a:ext cx="3186113" cy="1069975"/>
        </p:xfrm>
        <a:graphic>
          <a:graphicData uri="http://schemas.openxmlformats.org/presentationml/2006/ole">
            <p:oleObj spid="_x0000_s190470" name="Equation" r:id="rId8" imgW="1320480" imgH="444240" progId="Equation.3">
              <p:embed/>
            </p:oleObj>
          </a:graphicData>
        </a:graphic>
      </p:graphicFrame>
      <p:graphicFrame>
        <p:nvGraphicFramePr>
          <p:cNvPr id="117769" name="Object 9"/>
          <p:cNvGraphicFramePr>
            <a:graphicFrameLocks noChangeAspect="1"/>
          </p:cNvGraphicFramePr>
          <p:nvPr/>
        </p:nvGraphicFramePr>
        <p:xfrm>
          <a:off x="4071934" y="5572140"/>
          <a:ext cx="1193800" cy="1009650"/>
        </p:xfrm>
        <a:graphic>
          <a:graphicData uri="http://schemas.openxmlformats.org/presentationml/2006/ole">
            <p:oleObj spid="_x0000_s190471" name="Equation" r:id="rId9" imgW="495000" imgH="419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Ohm’s Law and Power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resistance of 5</a:t>
            </a:r>
            <a:r>
              <a:rPr lang="el-GR" sz="1600" dirty="0" smtClean="0"/>
              <a:t> Ω</a:t>
            </a:r>
            <a:r>
              <a:rPr lang="en-GB" sz="1600" dirty="0" smtClean="0"/>
              <a:t> has a potential difference of 24 V applied across it. Calculate the current and the and the power dissipated as heat.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Ohm’s Law			</a:t>
            </a:r>
            <a:r>
              <a:rPr lang="en-GB" sz="1600" dirty="0" smtClean="0">
                <a:sym typeface="Wingdings" pitchFamily="2" charset="2"/>
              </a:rPr>
              <a:t></a:t>
            </a: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r>
              <a:rPr lang="en-GB" sz="1600" dirty="0" smtClean="0">
                <a:sym typeface="Wingdings" pitchFamily="2" charset="2"/>
              </a:rPr>
              <a:t>Power</a:t>
            </a:r>
          </a:p>
          <a:p>
            <a:endParaRPr lang="en-GB" sz="1600" dirty="0" smtClean="0">
              <a:sym typeface="Wingdings" pitchFamily="2" charset="2"/>
            </a:endParaRPr>
          </a:p>
          <a:p>
            <a:endParaRPr lang="en-GB" sz="1600" dirty="0" smtClean="0">
              <a:sym typeface="Wingdings" pitchFamily="2" charset="2"/>
            </a:endParaRPr>
          </a:p>
          <a:p>
            <a:r>
              <a:rPr lang="en-GB" sz="1600" dirty="0" smtClean="0">
                <a:sym typeface="Wingdings" pitchFamily="2" charset="2"/>
              </a:rPr>
              <a:t>Or CHECK </a:t>
            </a:r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19810" name="Object 2"/>
          <p:cNvGraphicFramePr>
            <a:graphicFrameLocks noChangeAspect="1"/>
          </p:cNvGraphicFramePr>
          <p:nvPr/>
        </p:nvGraphicFramePr>
        <p:xfrm>
          <a:off x="4721245" y="3240088"/>
          <a:ext cx="2708275" cy="903287"/>
        </p:xfrm>
        <a:graphic>
          <a:graphicData uri="http://schemas.openxmlformats.org/presentationml/2006/ole">
            <p:oleObj spid="_x0000_s191490" name="Equation" r:id="rId4" imgW="1180800" imgH="393480" progId="Equation.3">
              <p:embed/>
            </p:oleObj>
          </a:graphicData>
        </a:graphic>
      </p:graphicFrame>
      <p:graphicFrame>
        <p:nvGraphicFramePr>
          <p:cNvPr id="119811" name="Object 3"/>
          <p:cNvGraphicFramePr>
            <a:graphicFrameLocks noChangeAspect="1"/>
          </p:cNvGraphicFramePr>
          <p:nvPr/>
        </p:nvGraphicFramePr>
        <p:xfrm>
          <a:off x="2214546" y="3500438"/>
          <a:ext cx="1047750" cy="407987"/>
        </p:xfrm>
        <a:graphic>
          <a:graphicData uri="http://schemas.openxmlformats.org/presentationml/2006/ole">
            <p:oleObj spid="_x0000_s191491" name="Equation" r:id="rId5" imgW="457200" imgH="177480" progId="Equation.3">
              <p:embed/>
            </p:oleObj>
          </a:graphicData>
        </a:graphic>
      </p:graphicFrame>
      <p:graphicFrame>
        <p:nvGraphicFramePr>
          <p:cNvPr id="119812" name="Object 4"/>
          <p:cNvGraphicFramePr>
            <a:graphicFrameLocks noChangeAspect="1"/>
          </p:cNvGraphicFramePr>
          <p:nvPr/>
        </p:nvGraphicFramePr>
        <p:xfrm>
          <a:off x="2214546" y="4500570"/>
          <a:ext cx="4041775" cy="428625"/>
        </p:xfrm>
        <a:graphic>
          <a:graphicData uri="http://schemas.openxmlformats.org/presentationml/2006/ole">
            <p:oleObj spid="_x0000_s191492" name="Equation" r:id="rId6" imgW="1676160" imgH="177480" progId="Equation.3">
              <p:embed/>
            </p:oleObj>
          </a:graphicData>
        </a:graphic>
      </p:graphicFrame>
      <p:graphicFrame>
        <p:nvGraphicFramePr>
          <p:cNvPr id="119813" name="Object 5"/>
          <p:cNvGraphicFramePr>
            <a:graphicFrameLocks noChangeAspect="1"/>
          </p:cNvGraphicFramePr>
          <p:nvPr/>
        </p:nvGraphicFramePr>
        <p:xfrm>
          <a:off x="2214546" y="5165741"/>
          <a:ext cx="4408487" cy="549275"/>
        </p:xfrm>
        <a:graphic>
          <a:graphicData uri="http://schemas.openxmlformats.org/presentationml/2006/ole">
            <p:oleObj spid="_x0000_s191493" name="Equation" r:id="rId7" imgW="182880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Laws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err="1" smtClean="0"/>
              <a:t>Kirchoff</a:t>
            </a:r>
            <a:r>
              <a:rPr lang="en-GB" sz="1600" dirty="0" smtClean="0"/>
              <a:t>  presented two circuit laws in 1845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Kirchoff‘s Current Law</a:t>
            </a:r>
          </a:p>
          <a:p>
            <a:pPr lvl="4">
              <a:buFont typeface="Arial" pitchFamily="34" charset="0"/>
              <a:buChar char="•"/>
            </a:pPr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Kirchoff’s Voltage Law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20839" name="Picture 7" descr="http://upload.wikimedia.org/wikipedia/commons/thumb/f/fe/Gustav_Robert_Kirchhoff.jpg/200px-Gustav_Robert_Kirchhof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3813" y="2643182"/>
            <a:ext cx="1357322" cy="1913825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5072066" y="2285992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Gustav Robert Kirchhoff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5579499" y="4559866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German physicist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This rule concerns the currents flowing in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It simply states:</a:t>
            </a:r>
          </a:p>
          <a:p>
            <a:endParaRPr lang="en-GB" sz="1600" dirty="0" smtClean="0"/>
          </a:p>
          <a:p>
            <a:r>
              <a:rPr lang="en-GB" sz="1600" dirty="0" smtClean="0"/>
              <a:t>The total current entering a junction = the total current leaving the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Consider 4 conductors carrying currents into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Currents Entering are +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r>
              <a:rPr lang="en-GB" sz="1600" dirty="0" smtClean="0"/>
              <a:t>Currents Leaving are –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Law can be written as 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500034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4000504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3009900" y="5165725"/>
          <a:ext cx="2817813" cy="549275"/>
        </p:xfrm>
        <a:graphic>
          <a:graphicData uri="http://schemas.openxmlformats.org/presentationml/2006/ole">
            <p:oleObj spid="_x0000_s192514" name="Equation" r:id="rId5" imgW="116820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571868" y="3857628"/>
            <a:ext cx="150019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3586175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Junctions may also have more or less than 4 currents at a given node</a:t>
            </a:r>
          </a:p>
          <a:p>
            <a:endParaRPr lang="en-GB" sz="1600" dirty="0" smtClean="0"/>
          </a:p>
          <a:p>
            <a:r>
              <a:rPr lang="en-GB" sz="1600" dirty="0" smtClean="0"/>
              <a:t>So mathematically we can write Kirchoff’s current law for a junction with any number or currents entering and leaving as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60772" name="Picture 4" descr="\sum_{k=1}^n {I}_k = 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000504"/>
            <a:ext cx="1139697" cy="68104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Suppose</a:t>
            </a:r>
          </a:p>
          <a:p>
            <a:endParaRPr lang="en-GB" sz="1600" dirty="0" smtClean="0"/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-2 Amps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-4 Amps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4</a:t>
            </a:r>
            <a:r>
              <a:rPr lang="en-GB" sz="1600" dirty="0" smtClean="0"/>
              <a:t> = 7 Amps.</a:t>
            </a:r>
          </a:p>
          <a:p>
            <a:endParaRPr lang="en-GB" sz="1600" dirty="0" smtClean="0"/>
          </a:p>
          <a:p>
            <a:r>
              <a:rPr lang="en-GB" sz="1600" dirty="0" smtClean="0"/>
              <a:t>Determine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.</a:t>
            </a:r>
          </a:p>
          <a:p>
            <a:endParaRPr lang="en-GB" sz="1600" dirty="0" smtClean="0"/>
          </a:p>
          <a:p>
            <a:endParaRPr lang="nn-NO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2285992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2714612" y="4000504"/>
          <a:ext cx="2817813" cy="549275"/>
        </p:xfrm>
        <a:graphic>
          <a:graphicData uri="http://schemas.openxmlformats.org/presentationml/2006/ole">
            <p:oleObj spid="_x0000_s193538" name="Equation" r:id="rId5" imgW="1168200" imgH="228600" progId="Equation.3">
              <p:embed/>
            </p:oleObj>
          </a:graphicData>
        </a:graphic>
      </p:graphicFrame>
      <p:graphicFrame>
        <p:nvGraphicFramePr>
          <p:cNvPr id="158724" name="Object 4"/>
          <p:cNvGraphicFramePr>
            <a:graphicFrameLocks noChangeAspect="1"/>
          </p:cNvGraphicFramePr>
          <p:nvPr/>
        </p:nvGraphicFramePr>
        <p:xfrm>
          <a:off x="2571736" y="4714884"/>
          <a:ext cx="2757488" cy="517525"/>
        </p:xfrm>
        <a:graphic>
          <a:graphicData uri="http://schemas.openxmlformats.org/presentationml/2006/ole">
            <p:oleObj spid="_x0000_s193539" name="Equation" r:id="rId6" imgW="1143000" imgH="215640" progId="Equation.3">
              <p:embed/>
            </p:oleObj>
          </a:graphicData>
        </a:graphic>
      </p:graphicFrame>
      <p:graphicFrame>
        <p:nvGraphicFramePr>
          <p:cNvPr id="158725" name="Object 5"/>
          <p:cNvGraphicFramePr>
            <a:graphicFrameLocks noChangeAspect="1"/>
          </p:cNvGraphicFramePr>
          <p:nvPr/>
        </p:nvGraphicFramePr>
        <p:xfrm>
          <a:off x="2857488" y="5643578"/>
          <a:ext cx="2853318" cy="500066"/>
        </p:xfrm>
        <a:graphic>
          <a:graphicData uri="http://schemas.openxmlformats.org/presentationml/2006/ole">
            <p:oleObj spid="_x0000_s193540" name="Equation" r:id="rId7" imgW="123156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Starting at the first solvable junction we have: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1142976" y="3643314"/>
          <a:ext cx="2571768" cy="501313"/>
        </p:xfrm>
        <a:graphic>
          <a:graphicData uri="http://schemas.openxmlformats.org/presentationml/2006/ole">
            <p:oleObj spid="_x0000_s194562" name="Equation" r:id="rId4" imgW="1168200" imgH="228600" progId="Equation.3">
              <p:embed/>
            </p:oleObj>
          </a:graphicData>
        </a:graphic>
      </p:graphicFrame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6715140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1142976" y="4143380"/>
          <a:ext cx="3087682" cy="1830130"/>
        </p:xfrm>
        <a:graphic>
          <a:graphicData uri="http://schemas.openxmlformats.org/presentationml/2006/ole">
            <p:oleObj spid="_x0000_s194563" name="Equation" r:id="rId6" imgW="1536480" imgH="914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Now looking at the second junction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7500958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500034" y="3643314"/>
          <a:ext cx="1352550" cy="431800"/>
        </p:xfrm>
        <a:graphic>
          <a:graphicData uri="http://schemas.openxmlformats.org/presentationml/2006/ole">
            <p:oleObj spid="_x0000_s195586" name="Equation" r:id="rId5" imgW="672840" imgH="215640" progId="Equation.3">
              <p:embed/>
            </p:oleObj>
          </a:graphicData>
        </a:graphic>
      </p:graphicFrame>
      <p:graphicFrame>
        <p:nvGraphicFramePr>
          <p:cNvPr id="161796" name="Object 4"/>
          <p:cNvGraphicFramePr>
            <a:graphicFrameLocks noChangeAspect="1"/>
          </p:cNvGraphicFramePr>
          <p:nvPr/>
        </p:nvGraphicFramePr>
        <p:xfrm>
          <a:off x="461963" y="4071938"/>
          <a:ext cx="2757487" cy="863600"/>
        </p:xfrm>
        <a:graphic>
          <a:graphicData uri="http://schemas.openxmlformats.org/presentationml/2006/ole">
            <p:oleObj spid="_x0000_s195587" name="Equation" r:id="rId6" imgW="1371600" imgH="431640" progId="Equation.3">
              <p:embed/>
            </p:oleObj>
          </a:graphicData>
        </a:graphic>
      </p:graphicFrame>
      <p:graphicFrame>
        <p:nvGraphicFramePr>
          <p:cNvPr id="161797" name="Object 5"/>
          <p:cNvGraphicFramePr>
            <a:graphicFrameLocks noChangeAspect="1"/>
          </p:cNvGraphicFramePr>
          <p:nvPr/>
        </p:nvGraphicFramePr>
        <p:xfrm>
          <a:off x="428596" y="5143512"/>
          <a:ext cx="1838325" cy="431800"/>
        </p:xfrm>
        <a:graphic>
          <a:graphicData uri="http://schemas.openxmlformats.org/presentationml/2006/ole">
            <p:oleObj spid="_x0000_s195588" name="Equation" r:id="rId7" imgW="914400" imgH="215640" progId="Equation.3">
              <p:embed/>
            </p:oleObj>
          </a:graphicData>
        </a:graphic>
      </p:graphicFrame>
      <p:graphicFrame>
        <p:nvGraphicFramePr>
          <p:cNvPr id="161798" name="Object 6"/>
          <p:cNvGraphicFramePr>
            <a:graphicFrameLocks noChangeAspect="1"/>
          </p:cNvGraphicFramePr>
          <p:nvPr/>
        </p:nvGraphicFramePr>
        <p:xfrm>
          <a:off x="428596" y="5572140"/>
          <a:ext cx="2655887" cy="431800"/>
        </p:xfrm>
        <a:graphic>
          <a:graphicData uri="http://schemas.openxmlformats.org/presentationml/2006/ole">
            <p:oleObj spid="_x0000_s195589" name="Equation" r:id="rId8" imgW="132048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335</TotalTime>
  <Words>838</Words>
  <Application>Microsoft Office PowerPoint</Application>
  <PresentationFormat>On-screen Show (4:3)</PresentationFormat>
  <Paragraphs>263</Paragraphs>
  <Slides>16</Slides>
  <Notes>15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49</cp:revision>
  <dcterms:created xsi:type="dcterms:W3CDTF">2010-09-22T08:44:59Z</dcterms:created>
  <dcterms:modified xsi:type="dcterms:W3CDTF">2010-10-19T09:09:52Z</dcterms:modified>
</cp:coreProperties>
</file>