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2" r:id="rId11"/>
    <p:sldId id="266" r:id="rId12"/>
    <p:sldId id="267"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37697-2781-8220-984C-E648B8AED3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0F5F98-C068-E84B-5F6F-5D1ED2C2FF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4AE297-5DD4-4BDD-909D-69F9CBD376AA}"/>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5" name="Footer Placeholder 4">
            <a:extLst>
              <a:ext uri="{FF2B5EF4-FFF2-40B4-BE49-F238E27FC236}">
                <a16:creationId xmlns:a16="http://schemas.microsoft.com/office/drawing/2014/main" id="{03E39B63-5D9A-46B7-6A16-419BB758A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D5932F-9F6A-BC7C-6297-464BFA6889DB}"/>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2369380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3BD5-9EF6-2AD5-7AF0-6B57ABA0D3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953CCA-12CC-AFB8-D424-B390FD3B61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4A054B-275A-690F-C64F-DEAC198FDE6A}"/>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5" name="Footer Placeholder 4">
            <a:extLst>
              <a:ext uri="{FF2B5EF4-FFF2-40B4-BE49-F238E27FC236}">
                <a16:creationId xmlns:a16="http://schemas.microsoft.com/office/drawing/2014/main" id="{9EB18351-7CD6-FEBE-6A04-4A58EB9B0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4FDFD-84CF-ACD7-ECC3-D9807C16F4AE}"/>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1589073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95C4-13F7-39C9-119B-64C7CCC5D4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36DB64-DFC5-FC08-9ADB-F386C67480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C10CA4-5BDD-0794-5770-BAAF56A435B1}"/>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5" name="Footer Placeholder 4">
            <a:extLst>
              <a:ext uri="{FF2B5EF4-FFF2-40B4-BE49-F238E27FC236}">
                <a16:creationId xmlns:a16="http://schemas.microsoft.com/office/drawing/2014/main" id="{20768089-44F8-2265-4459-A20D710ED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CA126-74F7-7938-331E-7729E264BB9E}"/>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15224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B1D02-FE85-37D3-AD90-AB353DC38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871670-71DA-EEC9-0EE6-36CD32EC38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92B5FE-B0F1-CB32-B57B-B7A7E9B9B1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70476A-0973-E1A5-EB6B-AF033F0B68A8}"/>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6" name="Footer Placeholder 5">
            <a:extLst>
              <a:ext uri="{FF2B5EF4-FFF2-40B4-BE49-F238E27FC236}">
                <a16:creationId xmlns:a16="http://schemas.microsoft.com/office/drawing/2014/main" id="{8C6BB5F1-52BA-A52C-B810-0D10C5F588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BB8A3-26AD-EF50-AB3D-F657BFBFA8F1}"/>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48284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BD4F8-EE64-3C49-3105-411DDA3CBB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B30695-6282-1CB0-876C-32A409F975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6D7D4D-B8C4-3FF9-201D-68C873AE9D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925EB8-D4B2-40A4-7DAC-258AB01B54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A3820F-9209-0254-7F4E-A5D9EA6588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C0714A-21DB-6927-96A9-895B9F15675E}"/>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8" name="Footer Placeholder 7">
            <a:extLst>
              <a:ext uri="{FF2B5EF4-FFF2-40B4-BE49-F238E27FC236}">
                <a16:creationId xmlns:a16="http://schemas.microsoft.com/office/drawing/2014/main" id="{3293F682-610A-55D8-48D6-8EF488405F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116B48-DC39-8019-B7CE-78F50156AD55}"/>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3290714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61DFD-14A4-62E7-0F43-3ECAF56B4D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A526AB-E9E2-FC3C-8788-7311F5F343D7}"/>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4" name="Footer Placeholder 3">
            <a:extLst>
              <a:ext uri="{FF2B5EF4-FFF2-40B4-BE49-F238E27FC236}">
                <a16:creationId xmlns:a16="http://schemas.microsoft.com/office/drawing/2014/main" id="{56FC2565-9E7F-DD03-85D3-9C242BDBE8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374941-8059-4D9B-5AF1-68BF872798DE}"/>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510840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DA62A6-1B6D-3761-06FD-357F022242A5}"/>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3" name="Footer Placeholder 2">
            <a:extLst>
              <a:ext uri="{FF2B5EF4-FFF2-40B4-BE49-F238E27FC236}">
                <a16:creationId xmlns:a16="http://schemas.microsoft.com/office/drawing/2014/main" id="{424DAD89-B35C-1874-37EC-C6B3DACD52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682D85-EB39-CA65-EFB9-F5F9CD6A72D6}"/>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2542603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2998-04F5-BD8C-ED6D-C0D8E21574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FD6286-D416-45D6-FE45-980997E848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17AFD2-2794-3287-DFA9-A5BF52BB66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C6F2E6-4BA5-3EB1-3618-4D2F87A50934}"/>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6" name="Footer Placeholder 5">
            <a:extLst>
              <a:ext uri="{FF2B5EF4-FFF2-40B4-BE49-F238E27FC236}">
                <a16:creationId xmlns:a16="http://schemas.microsoft.com/office/drawing/2014/main" id="{8D599880-56D6-56BF-8E8B-19DC6054CA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9BAC40-AB59-7B7E-BF22-F0E04B211283}"/>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1593145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C84F7-3C37-8B1C-B9A1-478E30A265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3997601-D1BD-B92E-33CB-AE95160B7B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85FF43-BF7E-12B2-40AB-DA3D97FE9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CCE969-C5F2-A3F5-E7E0-2A076E069CB5}"/>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6" name="Footer Placeholder 5">
            <a:extLst>
              <a:ext uri="{FF2B5EF4-FFF2-40B4-BE49-F238E27FC236}">
                <a16:creationId xmlns:a16="http://schemas.microsoft.com/office/drawing/2014/main" id="{F752BF53-F9BB-281F-F2BB-D92C33E3A9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148A98-E32A-9062-0A27-2F71F93C7A34}"/>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1430861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60E45-EBB5-6F3B-E9EB-21C556726F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FCF160-E8AF-CE48-36C5-33B70A010E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BF702-3692-A911-9A01-0A9C7B22F046}"/>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5" name="Footer Placeholder 4">
            <a:extLst>
              <a:ext uri="{FF2B5EF4-FFF2-40B4-BE49-F238E27FC236}">
                <a16:creationId xmlns:a16="http://schemas.microsoft.com/office/drawing/2014/main" id="{672B0F91-155C-00DA-5805-D1D022246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5137AE-4139-6A97-2538-D22CBE3F2FFE}"/>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187571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6318C-AA24-F081-290B-8BEF93DAFC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EC2095-6F32-7380-39E0-EE3E805122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F1EADF-B0B7-822B-D494-8987ED29CD10}"/>
              </a:ext>
            </a:extLst>
          </p:cNvPr>
          <p:cNvSpPr>
            <a:spLocks noGrp="1"/>
          </p:cNvSpPr>
          <p:nvPr>
            <p:ph type="dt" sz="half" idx="10"/>
          </p:nvPr>
        </p:nvSpPr>
        <p:spPr/>
        <p:txBody>
          <a:bodyPr/>
          <a:lstStyle/>
          <a:p>
            <a:fld id="{FB7A5A2C-1DAC-483E-93D1-F05EE1D8DA00}" type="datetimeFigureOut">
              <a:rPr lang="en-GB" smtClean="0"/>
              <a:t>21/10/2024</a:t>
            </a:fld>
            <a:endParaRPr lang="en-GB"/>
          </a:p>
        </p:txBody>
      </p:sp>
      <p:sp>
        <p:nvSpPr>
          <p:cNvPr id="5" name="Footer Placeholder 4">
            <a:extLst>
              <a:ext uri="{FF2B5EF4-FFF2-40B4-BE49-F238E27FC236}">
                <a16:creationId xmlns:a16="http://schemas.microsoft.com/office/drawing/2014/main" id="{E510C1FD-F9E6-FF00-E71A-D50F45D48D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5C13B-BE36-A1A0-4401-FE48C0CAE544}"/>
              </a:ext>
            </a:extLst>
          </p:cNvPr>
          <p:cNvSpPr>
            <a:spLocks noGrp="1"/>
          </p:cNvSpPr>
          <p:nvPr>
            <p:ph type="sldNum" sz="quarter" idx="12"/>
          </p:nvPr>
        </p:nvSpPr>
        <p:spPr/>
        <p:txBody>
          <a:bodyPr/>
          <a:lstStyle/>
          <a:p>
            <a:fld id="{9DB2F233-77EA-47A4-8290-0ECC778CBA27}" type="slidenum">
              <a:rPr lang="en-GB" smtClean="0"/>
              <a:t>‹#›</a:t>
            </a:fld>
            <a:endParaRPr lang="en-GB"/>
          </a:p>
        </p:txBody>
      </p:sp>
    </p:spTree>
    <p:extLst>
      <p:ext uri="{BB962C8B-B14F-4D97-AF65-F5344CB8AC3E}">
        <p14:creationId xmlns:p14="http://schemas.microsoft.com/office/powerpoint/2010/main" val="3036472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258F56-E6E9-41B6-1CE1-6C07F81128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571318-4BB2-F6AA-7283-76218D4C56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668A2-D889-00D0-8AC3-C7DABB049C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7A5A2C-1DAC-483E-93D1-F05EE1D8DA00}" type="datetimeFigureOut">
              <a:rPr lang="en-GB" smtClean="0"/>
              <a:t>21/10/2024</a:t>
            </a:fld>
            <a:endParaRPr lang="en-GB"/>
          </a:p>
        </p:txBody>
      </p:sp>
      <p:sp>
        <p:nvSpPr>
          <p:cNvPr id="5" name="Footer Placeholder 4">
            <a:extLst>
              <a:ext uri="{FF2B5EF4-FFF2-40B4-BE49-F238E27FC236}">
                <a16:creationId xmlns:a16="http://schemas.microsoft.com/office/drawing/2014/main" id="{1B117BC5-722A-3121-4479-27200C93E7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320FAD-5B1A-28DB-1BC1-37C5377B13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B2F233-77EA-47A4-8290-0ECC778CBA27}" type="slidenum">
              <a:rPr lang="en-GB" smtClean="0"/>
              <a:t>‹#›</a:t>
            </a:fld>
            <a:endParaRPr lang="en-GB"/>
          </a:p>
        </p:txBody>
      </p:sp>
    </p:spTree>
    <p:extLst>
      <p:ext uri="{BB962C8B-B14F-4D97-AF65-F5344CB8AC3E}">
        <p14:creationId xmlns:p14="http://schemas.microsoft.com/office/powerpoint/2010/main" val="499758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4.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72DD-63FC-EE2F-EAF7-348AF02DCD1A}"/>
              </a:ext>
            </a:extLst>
          </p:cNvPr>
          <p:cNvSpPr>
            <a:spLocks noGrp="1"/>
          </p:cNvSpPr>
          <p:nvPr>
            <p:ph type="ctrTitle"/>
          </p:nvPr>
        </p:nvSpPr>
        <p:spPr>
          <a:xfrm>
            <a:off x="7464614" y="1783959"/>
            <a:ext cx="4087306" cy="2889114"/>
          </a:xfrm>
        </p:spPr>
        <p:txBody>
          <a:bodyPr anchor="b">
            <a:normAutofit/>
          </a:bodyPr>
          <a:lstStyle/>
          <a:p>
            <a:pPr algn="l"/>
            <a:r>
              <a:rPr lang="en-GB" sz="3800" b="1" dirty="0"/>
              <a:t>Rome Transformed: The World of Late Antiquity</a:t>
            </a:r>
            <a:endParaRPr lang="en-GB" sz="3800" dirty="0"/>
          </a:p>
        </p:txBody>
      </p:sp>
      <p:sp>
        <p:nvSpPr>
          <p:cNvPr id="3" name="Subtitle 2">
            <a:extLst>
              <a:ext uri="{FF2B5EF4-FFF2-40B4-BE49-F238E27FC236}">
                <a16:creationId xmlns:a16="http://schemas.microsoft.com/office/drawing/2014/main" id="{B88AA402-F373-A302-AC48-8E445AD9F444}"/>
              </a:ext>
            </a:extLst>
          </p:cNvPr>
          <p:cNvSpPr>
            <a:spLocks noGrp="1"/>
          </p:cNvSpPr>
          <p:nvPr>
            <p:ph type="subTitle" idx="1"/>
          </p:nvPr>
        </p:nvSpPr>
        <p:spPr>
          <a:xfrm>
            <a:off x="7464612" y="4918673"/>
            <a:ext cx="4087305" cy="1012344"/>
          </a:xfrm>
        </p:spPr>
        <p:txBody>
          <a:bodyPr anchor="t">
            <a:normAutofit/>
          </a:bodyPr>
          <a:lstStyle/>
          <a:p>
            <a:pPr algn="l"/>
            <a:r>
              <a:rPr lang="en-GB" sz="4400" b="1" dirty="0"/>
              <a:t>Constantine</a:t>
            </a:r>
          </a:p>
          <a:p>
            <a:pPr algn="l"/>
            <a:endParaRPr lang="en-GB"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statue of a person&#10;&#10;Description automatically generated with medium confidence">
            <a:extLst>
              <a:ext uri="{FF2B5EF4-FFF2-40B4-BE49-F238E27FC236}">
                <a16:creationId xmlns:a16="http://schemas.microsoft.com/office/drawing/2014/main" id="{DC843F8C-C480-B65A-BED7-45C2A3C2D13A}"/>
              </a:ext>
            </a:extLst>
          </p:cNvPr>
          <p:cNvPicPr>
            <a:picLocks noChangeAspect="1"/>
          </p:cNvPicPr>
          <p:nvPr/>
        </p:nvPicPr>
        <p:blipFill rotWithShape="1">
          <a:blip r:embed="rId2"/>
          <a:srcRect t="5622" b="2924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Subtitle 2">
            <a:extLst>
              <a:ext uri="{FF2B5EF4-FFF2-40B4-BE49-F238E27FC236}">
                <a16:creationId xmlns:a16="http://schemas.microsoft.com/office/drawing/2014/main" id="{5C191AA5-7805-FDCD-26A6-861D6544EB73}"/>
              </a:ext>
            </a:extLst>
          </p:cNvPr>
          <p:cNvSpPr txBox="1">
            <a:spLocks/>
          </p:cNvSpPr>
          <p:nvPr/>
        </p:nvSpPr>
        <p:spPr>
          <a:xfrm>
            <a:off x="7464612" y="6144865"/>
            <a:ext cx="4087305" cy="47405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t>HPAH5079/6079</a:t>
            </a:r>
          </a:p>
          <a:p>
            <a:pPr algn="l"/>
            <a:endParaRPr lang="en-GB" sz="2000" dirty="0"/>
          </a:p>
        </p:txBody>
      </p:sp>
    </p:spTree>
    <p:extLst>
      <p:ext uri="{BB962C8B-B14F-4D97-AF65-F5344CB8AC3E}">
        <p14:creationId xmlns:p14="http://schemas.microsoft.com/office/powerpoint/2010/main" val="40363832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7403-9B2B-68C5-2FC4-63EB81EDEF95}"/>
              </a:ext>
            </a:extLst>
          </p:cNvPr>
          <p:cNvSpPr>
            <a:spLocks noGrp="1"/>
          </p:cNvSpPr>
          <p:nvPr>
            <p:ph type="title"/>
          </p:nvPr>
        </p:nvSpPr>
        <p:spPr>
          <a:xfrm>
            <a:off x="230647" y="192793"/>
            <a:ext cx="5499033" cy="1325563"/>
          </a:xfrm>
        </p:spPr>
        <p:txBody>
          <a:bodyPr>
            <a:normAutofit/>
          </a:bodyPr>
          <a:lstStyle/>
          <a:p>
            <a:r>
              <a:rPr lang="en-GB" dirty="0"/>
              <a:t>Renewed instability</a:t>
            </a:r>
          </a:p>
        </p:txBody>
      </p:sp>
      <p:sp>
        <p:nvSpPr>
          <p:cNvPr id="3" name="Content Placeholder 2">
            <a:extLst>
              <a:ext uri="{FF2B5EF4-FFF2-40B4-BE49-F238E27FC236}">
                <a16:creationId xmlns:a16="http://schemas.microsoft.com/office/drawing/2014/main" id="{84BF8D49-60F2-3923-F267-F6FC0970771F}"/>
              </a:ext>
            </a:extLst>
          </p:cNvPr>
          <p:cNvSpPr>
            <a:spLocks noGrp="1"/>
          </p:cNvSpPr>
          <p:nvPr>
            <p:ph idx="1"/>
          </p:nvPr>
        </p:nvSpPr>
        <p:spPr>
          <a:xfrm>
            <a:off x="88335" y="1400961"/>
            <a:ext cx="5803507" cy="5457036"/>
          </a:xfrm>
        </p:spPr>
        <p:txBody>
          <a:bodyPr anchor="t">
            <a:normAutofit lnSpcReduction="10000"/>
          </a:bodyPr>
          <a:lstStyle/>
          <a:p>
            <a:pPr marL="0" indent="0">
              <a:buNone/>
            </a:pPr>
            <a:r>
              <a:rPr lang="en-GB" sz="1800" b="1" dirty="0"/>
              <a:t>From the Old Guard to the New:</a:t>
            </a:r>
          </a:p>
          <a:p>
            <a:r>
              <a:rPr lang="en-GB" sz="1800" dirty="0"/>
              <a:t>Constantine: accepted as Caesar by Galerius. Later becomes one of the </a:t>
            </a:r>
            <a:r>
              <a:rPr lang="en-GB" sz="1800" dirty="0" err="1"/>
              <a:t>Augusti</a:t>
            </a:r>
            <a:r>
              <a:rPr lang="en-GB" sz="1800" dirty="0"/>
              <a:t>.</a:t>
            </a:r>
          </a:p>
          <a:p>
            <a:r>
              <a:rPr lang="en-GB" sz="1800" dirty="0" err="1"/>
              <a:t>Maximian</a:t>
            </a:r>
            <a:r>
              <a:rPr lang="en-GB" sz="1800" dirty="0"/>
              <a:t>: father of Maxentius, restored as Augustus in AD 307; later flees to Constantine (AD 308).</a:t>
            </a:r>
          </a:p>
          <a:p>
            <a:r>
              <a:rPr lang="en-GB" sz="1800" dirty="0" err="1"/>
              <a:t>Licinius</a:t>
            </a:r>
            <a:r>
              <a:rPr lang="en-GB" sz="1800" dirty="0"/>
              <a:t>: declared an Augustus (to replace Severus) in AD 308. He seizes Pannonia, Thrace and Moesia after death of Galerius.</a:t>
            </a:r>
          </a:p>
          <a:p>
            <a:r>
              <a:rPr lang="en-GB" sz="1800" dirty="0"/>
              <a:t>Galerius: dies a natural but unpleasant death (AD 311).</a:t>
            </a:r>
          </a:p>
          <a:p>
            <a:endParaRPr lang="en-GB" sz="1800" dirty="0"/>
          </a:p>
          <a:p>
            <a:pPr marL="0" indent="0">
              <a:buNone/>
            </a:pPr>
            <a:r>
              <a:rPr lang="en-GB" sz="1800" b="1" dirty="0"/>
              <a:t>Factional conflict:</a:t>
            </a:r>
          </a:p>
          <a:p>
            <a:r>
              <a:rPr lang="en-GB" sz="1800" dirty="0" err="1"/>
              <a:t>Valerius</a:t>
            </a:r>
            <a:r>
              <a:rPr lang="en-GB" sz="1800" dirty="0"/>
              <a:t> Severus: unsuccessfully opposes Maxentius’ usurpation of power in Italy. Abandoned by his troops at Ravenna.</a:t>
            </a:r>
          </a:p>
          <a:p>
            <a:r>
              <a:rPr lang="en-GB" sz="1800" dirty="0" err="1"/>
              <a:t>Maximinus</a:t>
            </a:r>
            <a:r>
              <a:rPr lang="en-GB" sz="1800" dirty="0"/>
              <a:t> </a:t>
            </a:r>
            <a:r>
              <a:rPr lang="en-GB" sz="1800" dirty="0" err="1"/>
              <a:t>Daia</a:t>
            </a:r>
            <a:r>
              <a:rPr lang="en-GB" sz="1800" dirty="0"/>
              <a:t> (Maximin): defeated by </a:t>
            </a:r>
            <a:r>
              <a:rPr lang="en-GB" sz="1800" dirty="0" err="1"/>
              <a:t>Licinius</a:t>
            </a:r>
            <a:r>
              <a:rPr lang="en-GB" sz="1800" dirty="0"/>
              <a:t> in AD 313.</a:t>
            </a:r>
          </a:p>
          <a:p>
            <a:endParaRPr lang="en-GB" sz="100" dirty="0"/>
          </a:p>
          <a:p>
            <a:r>
              <a:rPr lang="en-GB" sz="1800" dirty="0"/>
              <a:t>Maxentius: had made common cause with </a:t>
            </a:r>
            <a:r>
              <a:rPr lang="en-GB" sz="1800" dirty="0" err="1"/>
              <a:t>Maximinus</a:t>
            </a:r>
            <a:r>
              <a:rPr lang="en-GB" sz="1800" dirty="0"/>
              <a:t> </a:t>
            </a:r>
            <a:r>
              <a:rPr lang="en-GB" sz="1800" dirty="0" err="1"/>
              <a:t>Daia</a:t>
            </a:r>
            <a:r>
              <a:rPr lang="en-GB" sz="1800" dirty="0"/>
              <a:t> in 311. Show-down with Constantine (AD 312).</a:t>
            </a:r>
            <a:endParaRPr lang="en-GB" sz="700" dirty="0"/>
          </a:p>
        </p:txBody>
      </p:sp>
      <p:sp>
        <p:nvSpPr>
          <p:cNvPr id="16" name="Freeform: Shape 15">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A805D87-6DF6-F7D8-72E7-61664C3694D3}"/>
              </a:ext>
            </a:extLst>
          </p:cNvPr>
          <p:cNvPicPr>
            <a:picLocks noChangeAspect="1"/>
          </p:cNvPicPr>
          <p:nvPr/>
        </p:nvPicPr>
        <p:blipFill rotWithShape="1">
          <a:blip r:embed="rId2"/>
          <a:srcRect t="24532"/>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8" name="Freeform: Shape 17">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statue of a person holding a sword in front of a building&#10;&#10;Description automatically generated with medium confidence">
            <a:extLst>
              <a:ext uri="{FF2B5EF4-FFF2-40B4-BE49-F238E27FC236}">
                <a16:creationId xmlns:a16="http://schemas.microsoft.com/office/drawing/2014/main" id="{5BFDB1E9-31BC-7F1F-7E00-32C4F2159ECC}"/>
              </a:ext>
            </a:extLst>
          </p:cNvPr>
          <p:cNvPicPr>
            <a:picLocks noChangeAspect="1"/>
          </p:cNvPicPr>
          <p:nvPr/>
        </p:nvPicPr>
        <p:blipFill rotWithShape="1">
          <a:blip r:embed="rId3"/>
          <a:srcRect t="13455" r="1" b="9694"/>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19644405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barn(inVertical)">
                                      <p:cBhvr>
                                        <p:cTn id="7" dur="500"/>
                                        <p:tgtEl>
                                          <p:spTgt spid="3">
                                            <p:txEl>
                                              <p:pRg st="6" end="6"/>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barn(inVertical)">
                                      <p:cBhvr>
                                        <p:cTn id="10" dur="500"/>
                                        <p:tgtEl>
                                          <p:spTgt spid="3">
                                            <p:txEl>
                                              <p:pRg st="7" end="7"/>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Effect transition="in" filter="barn(inVertical)">
                                      <p:cBhvr>
                                        <p:cTn id="13" dur="500"/>
                                        <p:tgtEl>
                                          <p:spTgt spid="3">
                                            <p:txEl>
                                              <p:pRg st="8" end="8"/>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10" end="10"/>
                                            </p:txEl>
                                          </p:spTgt>
                                        </p:tgtEl>
                                        <p:attrNameLst>
                                          <p:attrName>style.visibility</p:attrName>
                                        </p:attrNameLst>
                                      </p:cBhvr>
                                      <p:to>
                                        <p:strVal val="visible"/>
                                      </p:to>
                                    </p:set>
                                    <p:animEffect transition="in" filter="barn(inVertical)">
                                      <p:cBhvr>
                                        <p:cTn id="1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descr="Map&#10;&#10;Description automatically generated">
            <a:extLst>
              <a:ext uri="{FF2B5EF4-FFF2-40B4-BE49-F238E27FC236}">
                <a16:creationId xmlns:a16="http://schemas.microsoft.com/office/drawing/2014/main" id="{46C72C33-DE86-36B6-117A-3C5D5B427C75}"/>
              </a:ext>
            </a:extLst>
          </p:cNvPr>
          <p:cNvPicPr>
            <a:picLocks noChangeAspect="1"/>
          </p:cNvPicPr>
          <p:nvPr/>
        </p:nvPicPr>
        <p:blipFill rotWithShape="1">
          <a:blip r:embed="rId2"/>
          <a:srcRect r="25"/>
          <a:stretch/>
        </p:blipFill>
        <p:spPr>
          <a:xfrm>
            <a:off x="20" y="10"/>
            <a:ext cx="12188932" cy="6857990"/>
          </a:xfrm>
          <a:prstGeom prst="rect">
            <a:avLst/>
          </a:prstGeom>
        </p:spPr>
      </p:pic>
      <p:sp>
        <p:nvSpPr>
          <p:cNvPr id="9" name="Freeform: Shape 8">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0D8BE35-1750-684B-4F96-F600C92A1387}"/>
              </a:ext>
            </a:extLst>
          </p:cNvPr>
          <p:cNvSpPr>
            <a:spLocks noGrp="1"/>
          </p:cNvSpPr>
          <p:nvPr>
            <p:ph idx="1"/>
          </p:nvPr>
        </p:nvSpPr>
        <p:spPr>
          <a:xfrm>
            <a:off x="117447" y="4135772"/>
            <a:ext cx="9815118" cy="2150412"/>
          </a:xfrm>
        </p:spPr>
        <p:txBody>
          <a:bodyPr>
            <a:normAutofit/>
          </a:bodyPr>
          <a:lstStyle/>
          <a:p>
            <a:pPr marL="0" indent="0">
              <a:buFont typeface="Arial" panose="020B0604020202020204" pitchFamily="34" charset="0"/>
              <a:buNone/>
            </a:pPr>
            <a:r>
              <a:rPr lang="en-GB" sz="1800" b="1" dirty="0"/>
              <a:t>Ideology of </a:t>
            </a:r>
            <a:r>
              <a:rPr lang="en-GB" sz="1800" b="1" dirty="0" err="1"/>
              <a:t>Tetrarchic</a:t>
            </a:r>
            <a:r>
              <a:rPr lang="en-GB" sz="1800" b="1" dirty="0"/>
              <a:t> system still appears in this period</a:t>
            </a:r>
          </a:p>
          <a:p>
            <a:r>
              <a:rPr lang="en-GB" sz="1800" dirty="0"/>
              <a:t>Inscription in </a:t>
            </a:r>
            <a:r>
              <a:rPr lang="en-GB" sz="1800" dirty="0" err="1"/>
              <a:t>Tlos</a:t>
            </a:r>
            <a:r>
              <a:rPr lang="en-GB" sz="1800" dirty="0"/>
              <a:t> in Lycia (AD 310); fragmentary, but lists 4 emperors (</a:t>
            </a:r>
            <a:r>
              <a:rPr lang="en-GB" sz="1800" i="1" dirty="0"/>
              <a:t>CIL </a:t>
            </a:r>
            <a:r>
              <a:rPr lang="en-GB" sz="1800" dirty="0"/>
              <a:t>3.12133).</a:t>
            </a:r>
          </a:p>
          <a:p>
            <a:pPr lvl="1"/>
            <a:r>
              <a:rPr lang="en-GB" sz="1800" dirty="0"/>
              <a:t>Official ones after conference at </a:t>
            </a:r>
            <a:r>
              <a:rPr lang="en-GB" sz="1800" dirty="0" err="1"/>
              <a:t>Carnuntum</a:t>
            </a:r>
            <a:r>
              <a:rPr lang="en-GB" sz="1800" dirty="0"/>
              <a:t> (in Pannonia Prima) in November AD 308 are Galerius, </a:t>
            </a:r>
            <a:r>
              <a:rPr lang="en-GB" sz="1800" dirty="0" err="1"/>
              <a:t>Licinius</a:t>
            </a:r>
            <a:r>
              <a:rPr lang="en-GB" sz="1800" dirty="0"/>
              <a:t>, </a:t>
            </a:r>
            <a:r>
              <a:rPr lang="en-GB" sz="1800" dirty="0" err="1"/>
              <a:t>Maximinus</a:t>
            </a:r>
            <a:r>
              <a:rPr lang="en-GB" sz="1800" dirty="0"/>
              <a:t> </a:t>
            </a:r>
            <a:r>
              <a:rPr lang="en-GB" sz="1800" dirty="0" err="1"/>
              <a:t>Daia</a:t>
            </a:r>
            <a:r>
              <a:rPr lang="en-GB" sz="1800" dirty="0"/>
              <a:t> and Constantine. </a:t>
            </a:r>
          </a:p>
          <a:p>
            <a:r>
              <a:rPr lang="en-GB" sz="1800" dirty="0"/>
              <a:t>Ideology of Jupiter and Hercules seen in inscription from </a:t>
            </a:r>
            <a:r>
              <a:rPr lang="en-GB" sz="1800" dirty="0" err="1"/>
              <a:t>Aquincum</a:t>
            </a:r>
            <a:r>
              <a:rPr lang="en-GB" sz="1800" dirty="0"/>
              <a:t> (Pannonia) which showed Galerius as </a:t>
            </a:r>
            <a:r>
              <a:rPr lang="en-GB" sz="1800" dirty="0" err="1"/>
              <a:t>Iovius</a:t>
            </a:r>
            <a:r>
              <a:rPr lang="en-GB" sz="1800" dirty="0"/>
              <a:t> (</a:t>
            </a:r>
            <a:r>
              <a:rPr lang="en-GB" sz="1800" i="1" dirty="0"/>
              <a:t>ILS </a:t>
            </a:r>
            <a:r>
              <a:rPr lang="en-GB" sz="1800" dirty="0"/>
              <a:t>658). </a:t>
            </a:r>
          </a:p>
          <a:p>
            <a:endParaRPr lang="en-GB" sz="1100" dirty="0"/>
          </a:p>
        </p:txBody>
      </p:sp>
    </p:spTree>
    <p:extLst>
      <p:ext uri="{BB962C8B-B14F-4D97-AF65-F5344CB8AC3E}">
        <p14:creationId xmlns:p14="http://schemas.microsoft.com/office/powerpoint/2010/main" val="36704696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884DE2-5363-128E-A849-171394ADC986}"/>
              </a:ext>
            </a:extLst>
          </p:cNvPr>
          <p:cNvPicPr>
            <a:picLocks noChangeAspect="1"/>
          </p:cNvPicPr>
          <p:nvPr/>
        </p:nvPicPr>
        <p:blipFill rotWithShape="1">
          <a:blip r:embed="rId2">
            <a:duotone>
              <a:prstClr val="black"/>
              <a:schemeClr val="tx2">
                <a:tint val="45000"/>
                <a:satMod val="400000"/>
              </a:schemeClr>
            </a:duotone>
            <a:alphaModFix amt="35000"/>
          </a:blip>
          <a:srcRect t="14429" b="10593"/>
          <a:stretch/>
        </p:blipFill>
        <p:spPr>
          <a:xfrm>
            <a:off x="-19" y="10"/>
            <a:ext cx="12192000" cy="6855948"/>
          </a:xfrm>
          <a:prstGeom prst="rect">
            <a:avLst/>
          </a:prstGeom>
        </p:spPr>
      </p:pic>
      <p:sp>
        <p:nvSpPr>
          <p:cNvPr id="2" name="Title 1">
            <a:extLst>
              <a:ext uri="{FF2B5EF4-FFF2-40B4-BE49-F238E27FC236}">
                <a16:creationId xmlns:a16="http://schemas.microsoft.com/office/drawing/2014/main" id="{26B29378-C271-0ACF-DDFB-62AF31AAC38D}"/>
              </a:ext>
            </a:extLst>
          </p:cNvPr>
          <p:cNvSpPr>
            <a:spLocks noGrp="1"/>
          </p:cNvSpPr>
          <p:nvPr>
            <p:ph type="title"/>
          </p:nvPr>
        </p:nvSpPr>
        <p:spPr>
          <a:xfrm>
            <a:off x="318782" y="125835"/>
            <a:ext cx="7784983" cy="1241571"/>
          </a:xfrm>
        </p:spPr>
        <p:txBody>
          <a:bodyPr>
            <a:normAutofit/>
          </a:bodyPr>
          <a:lstStyle/>
          <a:p>
            <a:r>
              <a:rPr lang="en-GB" b="1" dirty="0"/>
              <a:t>Battle of Milvian Bridge (AD 312)</a:t>
            </a:r>
            <a:endParaRPr lang="en-GB" dirty="0"/>
          </a:p>
        </p:txBody>
      </p:sp>
      <p:sp>
        <p:nvSpPr>
          <p:cNvPr id="3" name="Content Placeholder 2">
            <a:extLst>
              <a:ext uri="{FF2B5EF4-FFF2-40B4-BE49-F238E27FC236}">
                <a16:creationId xmlns:a16="http://schemas.microsoft.com/office/drawing/2014/main" id="{0947317C-D37E-FB3C-DEB3-FDA3978D274C}"/>
              </a:ext>
            </a:extLst>
          </p:cNvPr>
          <p:cNvSpPr>
            <a:spLocks noGrp="1"/>
          </p:cNvSpPr>
          <p:nvPr>
            <p:ph idx="1"/>
          </p:nvPr>
        </p:nvSpPr>
        <p:spPr>
          <a:xfrm>
            <a:off x="192947" y="1283515"/>
            <a:ext cx="6520939" cy="5448649"/>
          </a:xfrm>
        </p:spPr>
        <p:txBody>
          <a:bodyPr anchor="t">
            <a:normAutofit/>
          </a:bodyPr>
          <a:lstStyle/>
          <a:p>
            <a:r>
              <a:rPr lang="en-GB" sz="3600" dirty="0"/>
              <a:t>Strategic alliances between Constantine and </a:t>
            </a:r>
            <a:r>
              <a:rPr lang="en-GB" sz="3600" dirty="0" err="1"/>
              <a:t>Lucinius</a:t>
            </a:r>
            <a:r>
              <a:rPr lang="en-GB" sz="3600" dirty="0"/>
              <a:t>, latter to fight </a:t>
            </a:r>
            <a:r>
              <a:rPr lang="en-GB" sz="3600" dirty="0" err="1"/>
              <a:t>Maximinus</a:t>
            </a:r>
            <a:r>
              <a:rPr lang="en-GB" sz="3600" dirty="0"/>
              <a:t>.</a:t>
            </a:r>
          </a:p>
          <a:p>
            <a:endParaRPr lang="en-GB" sz="600" dirty="0"/>
          </a:p>
          <a:p>
            <a:r>
              <a:rPr lang="en-GB" sz="3600" dirty="0"/>
              <a:t>Defeat of Maxentius at Milvian Bridge on 28th October.</a:t>
            </a:r>
          </a:p>
          <a:p>
            <a:endParaRPr lang="en-GB" sz="600" dirty="0"/>
          </a:p>
          <a:p>
            <a:r>
              <a:rPr lang="en-GB" sz="3600" dirty="0"/>
              <a:t>Marriage alliance between </a:t>
            </a:r>
            <a:r>
              <a:rPr lang="en-GB" sz="3600" dirty="0" err="1"/>
              <a:t>Licinius</a:t>
            </a:r>
            <a:r>
              <a:rPr lang="en-GB" sz="3600" dirty="0"/>
              <a:t> and Constantine (AD 313).</a:t>
            </a:r>
          </a:p>
          <a:p>
            <a:endParaRPr lang="en-GB" sz="1800" dirty="0"/>
          </a:p>
        </p:txBody>
      </p:sp>
      <p:sp>
        <p:nvSpPr>
          <p:cNvPr id="14"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ainting of a boat with people in it&#10;&#10;Description automatically generated with low confidence">
            <a:extLst>
              <a:ext uri="{FF2B5EF4-FFF2-40B4-BE49-F238E27FC236}">
                <a16:creationId xmlns:a16="http://schemas.microsoft.com/office/drawing/2014/main" id="{62EB73EB-9027-AF2B-5D71-37AFF3DAB967}"/>
              </a:ext>
            </a:extLst>
          </p:cNvPr>
          <p:cNvPicPr>
            <a:picLocks noChangeAspect="1"/>
          </p:cNvPicPr>
          <p:nvPr/>
        </p:nvPicPr>
        <p:blipFill rotWithShape="1">
          <a:blip r:embed="rId3"/>
          <a:srcRect l="23727" r="8925" b="-1"/>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8108224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497610-3519-E44E-DC4B-1444185D242F}"/>
              </a:ext>
            </a:extLst>
          </p:cNvPr>
          <p:cNvPicPr>
            <a:picLocks noChangeAspect="1"/>
          </p:cNvPicPr>
          <p:nvPr/>
        </p:nvPicPr>
        <p:blipFill rotWithShape="1">
          <a:blip r:embed="rId2"/>
          <a:srcRect r="1618"/>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2"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B5CC58C-2891-A7E6-E801-56D38E63C0B0}"/>
              </a:ext>
            </a:extLst>
          </p:cNvPr>
          <p:cNvSpPr>
            <a:spLocks noGrp="1"/>
          </p:cNvSpPr>
          <p:nvPr>
            <p:ph idx="1"/>
          </p:nvPr>
        </p:nvSpPr>
        <p:spPr>
          <a:xfrm>
            <a:off x="125835" y="251669"/>
            <a:ext cx="5494789" cy="6409189"/>
          </a:xfrm>
        </p:spPr>
        <p:txBody>
          <a:bodyPr anchor="t">
            <a:normAutofit lnSpcReduction="10000"/>
          </a:bodyPr>
          <a:lstStyle/>
          <a:p>
            <a:pPr marL="0" indent="0">
              <a:buNone/>
            </a:pPr>
            <a:r>
              <a:rPr lang="en-GB" sz="3600" dirty="0"/>
              <a:t>“…Constantine was directed in a dream to cause the heavenly sign to be delineated on the shields of his soldiers, and so to proceed to battle. He did as he had been commanded, and he marked on their shields the letter X, with a perpendicular line drawn through it and turned round thus at the top, being the cipher of CHRIST.” – </a:t>
            </a:r>
            <a:r>
              <a:rPr lang="en-GB" sz="3600" b="1" dirty="0" err="1"/>
              <a:t>Lactantius</a:t>
            </a:r>
            <a:r>
              <a:rPr lang="en-GB" sz="3600" b="1" dirty="0"/>
              <a:t> </a:t>
            </a:r>
            <a:r>
              <a:rPr lang="en-GB" sz="3600" b="1" i="1" dirty="0"/>
              <a:t>DMP </a:t>
            </a:r>
            <a:r>
              <a:rPr lang="en-GB" sz="3600" b="1" dirty="0"/>
              <a:t>44</a:t>
            </a:r>
            <a:r>
              <a:rPr lang="en-GB" sz="3600" dirty="0"/>
              <a:t>.</a:t>
            </a:r>
          </a:p>
          <a:p>
            <a:pPr marL="0" indent="0">
              <a:buNone/>
            </a:pPr>
            <a:endParaRPr lang="en-GB" sz="1800" dirty="0"/>
          </a:p>
        </p:txBody>
      </p:sp>
    </p:spTree>
    <p:extLst>
      <p:ext uri="{BB962C8B-B14F-4D97-AF65-F5344CB8AC3E}">
        <p14:creationId xmlns:p14="http://schemas.microsoft.com/office/powerpoint/2010/main" val="12924516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0208A-91B5-CF25-8962-215A2D6C80B1}"/>
              </a:ext>
            </a:extLst>
          </p:cNvPr>
          <p:cNvSpPr>
            <a:spLocks noGrp="1"/>
          </p:cNvSpPr>
          <p:nvPr>
            <p:ph type="title"/>
          </p:nvPr>
        </p:nvSpPr>
        <p:spPr>
          <a:xfrm>
            <a:off x="8204911" y="84517"/>
            <a:ext cx="3819375" cy="829884"/>
          </a:xfrm>
        </p:spPr>
        <p:txBody>
          <a:bodyPr anchor="b">
            <a:normAutofit/>
          </a:bodyPr>
          <a:lstStyle/>
          <a:p>
            <a:r>
              <a:rPr lang="en-GB" sz="4800" dirty="0"/>
              <a:t>The final victor</a:t>
            </a:r>
          </a:p>
        </p:txBody>
      </p:sp>
      <p:pic>
        <p:nvPicPr>
          <p:cNvPr id="6" name="Picture 5">
            <a:extLst>
              <a:ext uri="{FF2B5EF4-FFF2-40B4-BE49-F238E27FC236}">
                <a16:creationId xmlns:a16="http://schemas.microsoft.com/office/drawing/2014/main" id="{A9D0DCCE-4EA1-2EA6-8CC5-99C380132387}"/>
              </a:ext>
            </a:extLst>
          </p:cNvPr>
          <p:cNvPicPr>
            <a:picLocks noChangeAspect="1"/>
          </p:cNvPicPr>
          <p:nvPr/>
        </p:nvPicPr>
        <p:blipFill rotWithShape="1">
          <a:blip r:embed="rId2"/>
          <a:srcRect l="4906" r="8666"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460222AD-F254-B5CE-5C10-A8FF12C17FCA}"/>
              </a:ext>
            </a:extLst>
          </p:cNvPr>
          <p:cNvSpPr>
            <a:spLocks noGrp="1"/>
          </p:cNvSpPr>
          <p:nvPr>
            <p:ph idx="1"/>
          </p:nvPr>
        </p:nvSpPr>
        <p:spPr>
          <a:xfrm>
            <a:off x="8276253" y="1115736"/>
            <a:ext cx="3748033" cy="5462346"/>
          </a:xfrm>
        </p:spPr>
        <p:txBody>
          <a:bodyPr>
            <a:normAutofit/>
          </a:bodyPr>
          <a:lstStyle/>
          <a:p>
            <a:r>
              <a:rPr lang="en-GB" sz="2000" dirty="0"/>
              <a:t>Revolt, of </a:t>
            </a:r>
            <a:r>
              <a:rPr lang="en-GB" sz="2000" dirty="0" err="1"/>
              <a:t>Bassianus</a:t>
            </a:r>
            <a:r>
              <a:rPr lang="en-GB" sz="2000" dirty="0"/>
              <a:t> </a:t>
            </a:r>
          </a:p>
          <a:p>
            <a:endParaRPr lang="en-GB" sz="100" dirty="0"/>
          </a:p>
          <a:p>
            <a:r>
              <a:rPr lang="en-GB" sz="2000" dirty="0"/>
              <a:t>Constantine defeats </a:t>
            </a:r>
            <a:r>
              <a:rPr lang="en-GB" sz="2000" dirty="0" err="1"/>
              <a:t>Lucinius</a:t>
            </a:r>
            <a:r>
              <a:rPr lang="en-GB" sz="2000" dirty="0"/>
              <a:t> in the Balkans (</a:t>
            </a:r>
            <a:r>
              <a:rPr lang="en-GB" sz="2000" dirty="0" err="1"/>
              <a:t>Cibalae</a:t>
            </a:r>
            <a:r>
              <a:rPr lang="en-GB" sz="2000" dirty="0"/>
              <a:t>, Pannonia in October AD 316, and Adrianople in January AD 317). </a:t>
            </a:r>
          </a:p>
          <a:p>
            <a:pPr lvl="1"/>
            <a:r>
              <a:rPr lang="en-GB" sz="2000" dirty="0"/>
              <a:t>Pannonia and Moesia being transferred to Constantine. </a:t>
            </a:r>
          </a:p>
          <a:p>
            <a:pPr lvl="1"/>
            <a:endParaRPr lang="en-GB" sz="100" dirty="0"/>
          </a:p>
          <a:p>
            <a:r>
              <a:rPr lang="en-GB" sz="2000" dirty="0"/>
              <a:t>Constantine acquires the Balkans region, his son Crispus left in Gaul. </a:t>
            </a:r>
          </a:p>
          <a:p>
            <a:endParaRPr lang="en-GB" sz="100" dirty="0"/>
          </a:p>
          <a:p>
            <a:r>
              <a:rPr lang="en-GB" sz="2000" dirty="0"/>
              <a:t>Persecution of Christians by </a:t>
            </a:r>
            <a:r>
              <a:rPr lang="en-GB" sz="2000" dirty="0" err="1"/>
              <a:t>Lucinius</a:t>
            </a:r>
            <a:r>
              <a:rPr lang="en-GB" sz="2000" dirty="0"/>
              <a:t> used as a pretext.</a:t>
            </a:r>
          </a:p>
          <a:p>
            <a:endParaRPr lang="en-GB" sz="100" dirty="0"/>
          </a:p>
          <a:p>
            <a:r>
              <a:rPr lang="en-GB" sz="2000" dirty="0"/>
              <a:t>AD 324: final defeat of </a:t>
            </a:r>
            <a:r>
              <a:rPr lang="en-GB" sz="2000" dirty="0" err="1"/>
              <a:t>Lucinius</a:t>
            </a:r>
            <a:r>
              <a:rPr lang="en-GB" sz="2000" dirty="0"/>
              <a:t> at </a:t>
            </a:r>
            <a:r>
              <a:rPr lang="en-GB" sz="2000" dirty="0" err="1"/>
              <a:t>Chrysopolis</a:t>
            </a:r>
            <a:r>
              <a:rPr lang="en-GB" sz="2000" dirty="0"/>
              <a:t>. </a:t>
            </a:r>
          </a:p>
          <a:p>
            <a:endParaRPr lang="en-GB" sz="700" dirty="0"/>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660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7" dur="500"/>
                                        <p:tgtEl>
                                          <p:spTgt spid="3">
                                            <p:txEl>
                                              <p:pRg st="7" end="7"/>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randombar(horizontal)">
                                      <p:cBhvr>
                                        <p:cTn id="1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BE4CB0-A23B-6D0C-9A4E-066D9F7DEC68}"/>
              </a:ext>
            </a:extLst>
          </p:cNvPr>
          <p:cNvSpPr>
            <a:spLocks noGrp="1"/>
          </p:cNvSpPr>
          <p:nvPr>
            <p:ph type="title"/>
          </p:nvPr>
        </p:nvSpPr>
        <p:spPr>
          <a:xfrm>
            <a:off x="7464614" y="1783958"/>
            <a:ext cx="4087306" cy="3601773"/>
          </a:xfrm>
        </p:spPr>
        <p:txBody>
          <a:bodyPr vert="horz" lIns="91440" tIns="45720" rIns="91440" bIns="45720" rtlCol="0" anchor="b">
            <a:normAutofit/>
          </a:bodyPr>
          <a:lstStyle/>
          <a:p>
            <a:r>
              <a:rPr lang="en-US" sz="5400" b="1" dirty="0"/>
              <a:t>Administrative and Military Reforms</a:t>
            </a:r>
            <a:br>
              <a:rPr lang="en-US" sz="5000" b="1" dirty="0"/>
            </a:br>
            <a:endParaRPr lang="en-US" sz="5000" dirty="0"/>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82B24567-F74B-EA02-8E54-5EBA93F08457}"/>
              </a:ext>
            </a:extLst>
          </p:cNvPr>
          <p:cNvPicPr>
            <a:picLocks noChangeAspect="1"/>
          </p:cNvPicPr>
          <p:nvPr/>
        </p:nvPicPr>
        <p:blipFill rotWithShape="1">
          <a:blip r:embed="rId2"/>
          <a:srcRect l="11739" r="2343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67256622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074D871-C9F4-9CDC-F4E4-35AD89F059ED}"/>
              </a:ext>
            </a:extLst>
          </p:cNvPr>
          <p:cNvPicPr>
            <a:picLocks noChangeAspect="1"/>
          </p:cNvPicPr>
          <p:nvPr/>
        </p:nvPicPr>
        <p:blipFill rotWithShape="1">
          <a:blip r:embed="rId2">
            <a:alphaModFix amt="40000"/>
          </a:blip>
          <a:srcRect t="10860" b="12348"/>
          <a:stretch/>
        </p:blipFill>
        <p:spPr>
          <a:xfrm>
            <a:off x="20" y="10"/>
            <a:ext cx="12191979" cy="6857990"/>
          </a:xfrm>
          <a:prstGeom prst="rect">
            <a:avLst/>
          </a:prstGeom>
        </p:spPr>
      </p:pic>
      <p:sp>
        <p:nvSpPr>
          <p:cNvPr id="2" name="Title 1">
            <a:extLst>
              <a:ext uri="{FF2B5EF4-FFF2-40B4-BE49-F238E27FC236}">
                <a16:creationId xmlns:a16="http://schemas.microsoft.com/office/drawing/2014/main" id="{1F7DB415-C19A-3DBB-4469-C4362732F4BE}"/>
              </a:ext>
            </a:extLst>
          </p:cNvPr>
          <p:cNvSpPr>
            <a:spLocks noGrp="1"/>
          </p:cNvSpPr>
          <p:nvPr>
            <p:ph type="title"/>
          </p:nvPr>
        </p:nvSpPr>
        <p:spPr>
          <a:xfrm>
            <a:off x="838200" y="365125"/>
            <a:ext cx="10515600" cy="1325563"/>
          </a:xfrm>
        </p:spPr>
        <p:txBody>
          <a:bodyPr>
            <a:normAutofit/>
          </a:bodyPr>
          <a:lstStyle/>
          <a:p>
            <a:r>
              <a:rPr lang="en-GB" sz="5400">
                <a:solidFill>
                  <a:srgbClr val="FFFFFF"/>
                </a:solidFill>
              </a:rPr>
              <a:t>Command Structure</a:t>
            </a:r>
          </a:p>
        </p:txBody>
      </p:sp>
      <p:sp>
        <p:nvSpPr>
          <p:cNvPr id="1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2BBBCF-AFAD-F06B-486B-BF12E29154B2}"/>
              </a:ext>
            </a:extLst>
          </p:cNvPr>
          <p:cNvSpPr>
            <a:spLocks noGrp="1"/>
          </p:cNvSpPr>
          <p:nvPr>
            <p:ph idx="1"/>
          </p:nvPr>
        </p:nvSpPr>
        <p:spPr>
          <a:xfrm>
            <a:off x="352337" y="2004446"/>
            <a:ext cx="11635531" cy="4663292"/>
          </a:xfrm>
        </p:spPr>
        <p:txBody>
          <a:bodyPr>
            <a:normAutofit fontScale="92500"/>
          </a:bodyPr>
          <a:lstStyle/>
          <a:p>
            <a:r>
              <a:rPr lang="en-GB" dirty="0">
                <a:solidFill>
                  <a:srgbClr val="FFFFFF"/>
                </a:solidFill>
              </a:rPr>
              <a:t>Praetorian prefects no longer directly commanding troops (other functions remain).</a:t>
            </a:r>
          </a:p>
          <a:p>
            <a:endParaRPr lang="en-GB" sz="300" dirty="0">
              <a:solidFill>
                <a:srgbClr val="FFFFFF"/>
              </a:solidFill>
            </a:endParaRPr>
          </a:p>
          <a:p>
            <a:r>
              <a:rPr lang="en-GB" dirty="0">
                <a:solidFill>
                  <a:srgbClr val="FFFFFF"/>
                </a:solidFill>
              </a:rPr>
              <a:t>Single field army created around Constantine, comitatus. </a:t>
            </a:r>
          </a:p>
          <a:p>
            <a:pPr lvl="1"/>
            <a:r>
              <a:rPr lang="en-GB" sz="2800" i="1" dirty="0">
                <a:solidFill>
                  <a:srgbClr val="FFFFFF"/>
                </a:solidFill>
              </a:rPr>
              <a:t>magister </a:t>
            </a:r>
            <a:r>
              <a:rPr lang="en-GB" sz="2800" i="1" dirty="0" err="1">
                <a:solidFill>
                  <a:srgbClr val="FFFFFF"/>
                </a:solidFill>
              </a:rPr>
              <a:t>peditum</a:t>
            </a:r>
            <a:r>
              <a:rPr lang="en-GB" sz="2800" i="1" dirty="0">
                <a:solidFill>
                  <a:srgbClr val="FFFFFF"/>
                </a:solidFill>
              </a:rPr>
              <a:t>  </a:t>
            </a:r>
          </a:p>
          <a:p>
            <a:pPr lvl="1"/>
            <a:r>
              <a:rPr lang="en-GB" sz="2800" i="1" dirty="0">
                <a:solidFill>
                  <a:srgbClr val="FFFFFF"/>
                </a:solidFill>
              </a:rPr>
              <a:t>magister </a:t>
            </a:r>
            <a:r>
              <a:rPr lang="en-GB" sz="2800" i="1" dirty="0" err="1">
                <a:solidFill>
                  <a:srgbClr val="FFFFFF"/>
                </a:solidFill>
              </a:rPr>
              <a:t>equitum</a:t>
            </a:r>
            <a:endParaRPr lang="en-GB" sz="2800" i="1" dirty="0">
              <a:solidFill>
                <a:srgbClr val="FFFFFF"/>
              </a:solidFill>
            </a:endParaRPr>
          </a:p>
          <a:p>
            <a:pPr lvl="1"/>
            <a:r>
              <a:rPr lang="en-GB" sz="2800" dirty="0">
                <a:solidFill>
                  <a:srgbClr val="FFFFFF"/>
                </a:solidFill>
              </a:rPr>
              <a:t>Titles nominal, both actually commanded infantry and cavalry.</a:t>
            </a:r>
          </a:p>
          <a:p>
            <a:endParaRPr lang="en-GB" sz="300" dirty="0">
              <a:solidFill>
                <a:srgbClr val="FFFFFF"/>
              </a:solidFill>
            </a:endParaRPr>
          </a:p>
          <a:p>
            <a:r>
              <a:rPr lang="en-GB" dirty="0">
                <a:solidFill>
                  <a:srgbClr val="FFFFFF"/>
                </a:solidFill>
              </a:rPr>
              <a:t>After a while the imperial field army divided among trusted family members. </a:t>
            </a:r>
          </a:p>
          <a:p>
            <a:pPr lvl="1"/>
            <a:r>
              <a:rPr lang="en-GB" sz="2800" dirty="0">
                <a:solidFill>
                  <a:srgbClr val="FFFFFF"/>
                </a:solidFill>
              </a:rPr>
              <a:t>With establishment of four Caesars in AD 335, each had his own field army.</a:t>
            </a:r>
          </a:p>
          <a:p>
            <a:endParaRPr lang="en-GB" sz="300" dirty="0">
              <a:solidFill>
                <a:srgbClr val="FFFFFF"/>
              </a:solidFill>
            </a:endParaRPr>
          </a:p>
          <a:p>
            <a:r>
              <a:rPr lang="en-GB" dirty="0">
                <a:solidFill>
                  <a:srgbClr val="FFFFFF"/>
                </a:solidFill>
              </a:rPr>
              <a:t>Troops on the borders under command of </a:t>
            </a:r>
            <a:r>
              <a:rPr lang="en-GB" i="1" dirty="0">
                <a:solidFill>
                  <a:srgbClr val="FFFFFF"/>
                </a:solidFill>
              </a:rPr>
              <a:t>duces</a:t>
            </a:r>
            <a:r>
              <a:rPr lang="en-GB" dirty="0">
                <a:solidFill>
                  <a:srgbClr val="FFFFFF"/>
                </a:solidFill>
              </a:rPr>
              <a:t>, with the status of </a:t>
            </a:r>
            <a:r>
              <a:rPr lang="en-GB" i="1" dirty="0" err="1">
                <a:solidFill>
                  <a:srgbClr val="FFFFFF"/>
                </a:solidFill>
              </a:rPr>
              <a:t>limitanei</a:t>
            </a:r>
            <a:r>
              <a:rPr lang="en-GB" dirty="0">
                <a:solidFill>
                  <a:srgbClr val="FFFFFF"/>
                </a:solidFill>
              </a:rPr>
              <a:t> or </a:t>
            </a:r>
            <a:r>
              <a:rPr lang="en-GB" i="1" dirty="0" err="1">
                <a:solidFill>
                  <a:srgbClr val="FFFFFF"/>
                </a:solidFill>
              </a:rPr>
              <a:t>ripenses</a:t>
            </a:r>
            <a:r>
              <a:rPr lang="en-GB" dirty="0">
                <a:solidFill>
                  <a:srgbClr val="FFFFFF"/>
                </a:solidFill>
              </a:rPr>
              <a:t>.</a:t>
            </a:r>
          </a:p>
          <a:p>
            <a:endParaRPr lang="en-GB" sz="2000" dirty="0">
              <a:solidFill>
                <a:srgbClr val="FFFFFF"/>
              </a:solidFill>
            </a:endParaRPr>
          </a:p>
        </p:txBody>
      </p:sp>
    </p:spTree>
    <p:extLst>
      <p:ext uri="{BB962C8B-B14F-4D97-AF65-F5344CB8AC3E}">
        <p14:creationId xmlns:p14="http://schemas.microsoft.com/office/powerpoint/2010/main" val="3391691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p:cTn id="7"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8"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9" dur="500"/>
                                        <p:tgtEl>
                                          <p:spTgt spid="3">
                                            <p:txEl>
                                              <p:pRg st="7" end="7"/>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8" end="8"/>
                                            </p:txEl>
                                          </p:spTgt>
                                        </p:tgtEl>
                                        <p:attrNameLst>
                                          <p:attrName>style.visibility</p:attrName>
                                        </p:attrNameLst>
                                      </p:cBhvr>
                                      <p:to>
                                        <p:strVal val="visible"/>
                                      </p:to>
                                    </p:set>
                                    <p:anim calcmode="lin" valueType="num">
                                      <p:cBhvr>
                                        <p:cTn id="12"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14" dur="500"/>
                                        <p:tgtEl>
                                          <p:spTgt spid="3">
                                            <p:txEl>
                                              <p:pRg st="8" end="8"/>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anim calcmode="lin" valueType="num">
                                      <p:cBhvr>
                                        <p:cTn id="17"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19"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124CBC-4EA4-1971-50CD-7F589EAC8E54}"/>
              </a:ext>
            </a:extLst>
          </p:cNvPr>
          <p:cNvSpPr>
            <a:spLocks noGrp="1"/>
          </p:cNvSpPr>
          <p:nvPr>
            <p:ph idx="1"/>
          </p:nvPr>
        </p:nvSpPr>
        <p:spPr>
          <a:xfrm>
            <a:off x="134112" y="285226"/>
            <a:ext cx="5961888" cy="6501468"/>
          </a:xfrm>
        </p:spPr>
        <p:txBody>
          <a:bodyPr>
            <a:normAutofit/>
          </a:bodyPr>
          <a:lstStyle/>
          <a:p>
            <a:r>
              <a:rPr lang="en-GB" sz="3200" b="1" i="1" dirty="0"/>
              <a:t>Solidus</a:t>
            </a:r>
            <a:r>
              <a:rPr lang="en-GB" sz="3200" dirty="0"/>
              <a:t> minted at 72 to the pound: </a:t>
            </a:r>
          </a:p>
          <a:p>
            <a:pPr lvl="1"/>
            <a:r>
              <a:rPr lang="en-GB" sz="3200" dirty="0"/>
              <a:t>4.45 grams (continually reminted). </a:t>
            </a:r>
          </a:p>
          <a:p>
            <a:pPr lvl="1"/>
            <a:r>
              <a:rPr lang="en-GB" sz="3200" dirty="0"/>
              <a:t>Purity around 97%</a:t>
            </a:r>
          </a:p>
          <a:p>
            <a:endParaRPr lang="en-GB" sz="100" dirty="0"/>
          </a:p>
          <a:p>
            <a:r>
              <a:rPr lang="en-GB" sz="3200" dirty="0"/>
              <a:t>Abandonment of fixed relationship between gold and silver and bronze coinage. </a:t>
            </a:r>
          </a:p>
          <a:p>
            <a:endParaRPr lang="en-GB" sz="100" dirty="0"/>
          </a:p>
          <a:p>
            <a:r>
              <a:rPr lang="en-GB" sz="3200" dirty="0"/>
              <a:t>Imperial revenue: money taxes collected as </a:t>
            </a:r>
            <a:r>
              <a:rPr lang="en-GB" sz="3200" i="1" dirty="0"/>
              <a:t>solidi</a:t>
            </a:r>
            <a:r>
              <a:rPr lang="en-GB" sz="3200" dirty="0"/>
              <a:t>.</a:t>
            </a:r>
          </a:p>
          <a:p>
            <a:pPr lvl="1"/>
            <a:r>
              <a:rPr lang="en-GB" sz="3200" dirty="0"/>
              <a:t>Insulating the state from the impact of inflation. </a:t>
            </a:r>
          </a:p>
          <a:p>
            <a:endParaRPr lang="en-GB" sz="1900" dirty="0"/>
          </a:p>
        </p:txBody>
      </p:sp>
      <p:sp>
        <p:nvSpPr>
          <p:cNvPr id="10" name="Rectangle 9">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0112" y="0"/>
            <a:ext cx="5961888" cy="6858000"/>
          </a:xfrm>
          <a:prstGeom prst="rect">
            <a:avLst/>
          </a:prstGeom>
          <a:solidFill>
            <a:srgbClr val="A98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484633"/>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uple of gold coins&#10;&#10;Description automatically generated with low confidence">
            <a:extLst>
              <a:ext uri="{FF2B5EF4-FFF2-40B4-BE49-F238E27FC236}">
                <a16:creationId xmlns:a16="http://schemas.microsoft.com/office/drawing/2014/main" id="{C8392630-3B34-7B3B-5364-2585FBF9E6BB}"/>
              </a:ext>
            </a:extLst>
          </p:cNvPr>
          <p:cNvPicPr>
            <a:picLocks noChangeAspect="1"/>
          </p:cNvPicPr>
          <p:nvPr/>
        </p:nvPicPr>
        <p:blipFill rotWithShape="1">
          <a:blip r:embed="rId2"/>
          <a:srcRect r="1242"/>
          <a:stretch/>
        </p:blipFill>
        <p:spPr>
          <a:xfrm>
            <a:off x="6729928" y="1067562"/>
            <a:ext cx="4846320" cy="1840229"/>
          </a:xfrm>
          <a:prstGeom prst="rect">
            <a:avLst/>
          </a:prstGeom>
        </p:spPr>
      </p:pic>
      <p:sp>
        <p:nvSpPr>
          <p:cNvPr id="14" name="Rounded Rectangle 9">
            <a:extLst>
              <a:ext uri="{FF2B5EF4-FFF2-40B4-BE49-F238E27FC236}">
                <a16:creationId xmlns:a16="http://schemas.microsoft.com/office/drawing/2014/main" id="{39D6C490-0229-4573-9696-B73E5B3A9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3511296"/>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AABE0037-CFD5-7051-E2A1-12D8C598E756}"/>
              </a:ext>
            </a:extLst>
          </p:cNvPr>
          <p:cNvPicPr>
            <a:picLocks noChangeAspect="1"/>
          </p:cNvPicPr>
          <p:nvPr/>
        </p:nvPicPr>
        <p:blipFill>
          <a:blip r:embed="rId3"/>
          <a:stretch>
            <a:fillRect/>
          </a:stretch>
        </p:blipFill>
        <p:spPr>
          <a:xfrm>
            <a:off x="6762705" y="4346600"/>
            <a:ext cx="4831683" cy="1232079"/>
          </a:xfrm>
          <a:prstGeom prst="rect">
            <a:avLst/>
          </a:prstGeom>
          <a:effectLst/>
        </p:spPr>
      </p:pic>
    </p:spTree>
    <p:extLst>
      <p:ext uri="{BB962C8B-B14F-4D97-AF65-F5344CB8AC3E}">
        <p14:creationId xmlns:p14="http://schemas.microsoft.com/office/powerpoint/2010/main" val="424804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fade">
                                      <p:cBhvr>
                                        <p:cTn id="1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5B44-0699-3EAE-6986-B74A5E2C4F25}"/>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b="1" dirty="0"/>
              <a:t>Religious Life Under Constantine</a:t>
            </a:r>
            <a:endParaRPr lang="en-US" sz="5400" dirty="0"/>
          </a:p>
        </p:txBody>
      </p:sp>
      <p:sp>
        <p:nvSpPr>
          <p:cNvPr id="12"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6D2173F-9840-3B03-EE3D-12280752FD17}"/>
              </a:ext>
            </a:extLst>
          </p:cNvPr>
          <p:cNvPicPr>
            <a:picLocks noChangeAspect="1"/>
          </p:cNvPicPr>
          <p:nvPr/>
        </p:nvPicPr>
        <p:blipFill rotWithShape="1">
          <a:blip r:embed="rId2"/>
          <a:srcRect r="1" b="437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93939921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4488327-AA57-78E3-A201-E3CB1ADD00B8}"/>
              </a:ext>
            </a:extLst>
          </p:cNvPr>
          <p:cNvPicPr>
            <a:picLocks noChangeAspect="1"/>
          </p:cNvPicPr>
          <p:nvPr/>
        </p:nvPicPr>
        <p:blipFill rotWithShape="1">
          <a:blip r:embed="rId2">
            <a:alphaModFix amt="35000"/>
          </a:blip>
          <a:srcRect t="4458" b="9335"/>
          <a:stretch/>
        </p:blipFill>
        <p:spPr>
          <a:xfrm>
            <a:off x="20" y="1"/>
            <a:ext cx="12191980" cy="6857999"/>
          </a:xfrm>
          <a:prstGeom prst="rect">
            <a:avLst/>
          </a:prstGeom>
        </p:spPr>
      </p:pic>
      <p:sp>
        <p:nvSpPr>
          <p:cNvPr id="2" name="Title 1">
            <a:extLst>
              <a:ext uri="{FF2B5EF4-FFF2-40B4-BE49-F238E27FC236}">
                <a16:creationId xmlns:a16="http://schemas.microsoft.com/office/drawing/2014/main" id="{9E1E1707-C5CE-8B68-4089-D4C3BDAA5DE1}"/>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Edicts of toleration</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17FFA9-DF2E-F9B8-3341-AB5B2E143A95}"/>
              </a:ext>
            </a:extLst>
          </p:cNvPr>
          <p:cNvSpPr>
            <a:spLocks noGrp="1"/>
          </p:cNvSpPr>
          <p:nvPr>
            <p:ph idx="1"/>
          </p:nvPr>
        </p:nvSpPr>
        <p:spPr>
          <a:xfrm>
            <a:off x="4815284" y="125835"/>
            <a:ext cx="7105461" cy="6732164"/>
          </a:xfrm>
        </p:spPr>
        <p:txBody>
          <a:bodyPr anchor="ctr">
            <a:normAutofit lnSpcReduction="10000"/>
          </a:bodyPr>
          <a:lstStyle/>
          <a:p>
            <a:r>
              <a:rPr lang="en-GB" sz="3200" dirty="0">
                <a:solidFill>
                  <a:srgbClr val="FFFFFF"/>
                </a:solidFill>
              </a:rPr>
              <a:t>Initial edict issued by Galerius in AD 311. </a:t>
            </a:r>
          </a:p>
          <a:p>
            <a:endParaRPr lang="en-GB" sz="300" dirty="0">
              <a:solidFill>
                <a:srgbClr val="FFFFFF"/>
              </a:solidFill>
            </a:endParaRPr>
          </a:p>
          <a:p>
            <a:r>
              <a:rPr lang="en-GB" sz="3200" dirty="0">
                <a:solidFill>
                  <a:srgbClr val="FFFFFF"/>
                </a:solidFill>
              </a:rPr>
              <a:t>Adoption of Christianity by Constantine and </a:t>
            </a:r>
            <a:r>
              <a:rPr lang="en-GB" sz="3200" dirty="0" err="1">
                <a:solidFill>
                  <a:srgbClr val="FFFFFF"/>
                </a:solidFill>
              </a:rPr>
              <a:t>Lucinius</a:t>
            </a:r>
            <a:r>
              <a:rPr lang="en-GB" sz="3200" dirty="0">
                <a:solidFill>
                  <a:srgbClr val="FFFFFF"/>
                </a:solidFill>
              </a:rPr>
              <a:t>. </a:t>
            </a:r>
          </a:p>
          <a:p>
            <a:pPr lvl="1"/>
            <a:r>
              <a:rPr lang="en-GB" sz="3200" dirty="0">
                <a:solidFill>
                  <a:srgbClr val="FFFFFF"/>
                </a:solidFill>
              </a:rPr>
              <a:t>Law of toleration issued by both emperors in AD 313 (so-called Edict of Milan).</a:t>
            </a:r>
          </a:p>
          <a:p>
            <a:endParaRPr lang="en-GB" sz="300" dirty="0">
              <a:solidFill>
                <a:srgbClr val="FFFFFF"/>
              </a:solidFill>
            </a:endParaRPr>
          </a:p>
          <a:p>
            <a:r>
              <a:rPr lang="en-GB" sz="3200" dirty="0">
                <a:solidFill>
                  <a:srgbClr val="FFFFFF"/>
                </a:solidFill>
              </a:rPr>
              <a:t>Confiscated church property restored. </a:t>
            </a:r>
          </a:p>
          <a:p>
            <a:endParaRPr lang="en-GB" sz="300" dirty="0">
              <a:solidFill>
                <a:srgbClr val="FFFFFF"/>
              </a:solidFill>
            </a:endParaRPr>
          </a:p>
          <a:p>
            <a:r>
              <a:rPr lang="en-GB" sz="3200" dirty="0">
                <a:solidFill>
                  <a:srgbClr val="FFFFFF"/>
                </a:solidFill>
              </a:rPr>
              <a:t>Both pagans and Christians could have careers in the Imperial service.  </a:t>
            </a:r>
          </a:p>
          <a:p>
            <a:endParaRPr lang="en-GB" sz="300" dirty="0">
              <a:solidFill>
                <a:srgbClr val="FFFFFF"/>
              </a:solidFill>
            </a:endParaRPr>
          </a:p>
          <a:p>
            <a:r>
              <a:rPr lang="en-GB" sz="3200" dirty="0">
                <a:solidFill>
                  <a:srgbClr val="FFFFFF"/>
                </a:solidFill>
              </a:rPr>
              <a:t>Most “pagan” temples left be, although their estates were confiscated and incorporated in the </a:t>
            </a:r>
            <a:r>
              <a:rPr lang="en-GB" sz="3200" i="1" dirty="0">
                <a:solidFill>
                  <a:srgbClr val="FFFFFF"/>
                </a:solidFill>
              </a:rPr>
              <a:t>Res Publica.</a:t>
            </a:r>
            <a:endParaRPr lang="en-GB" sz="3200" dirty="0">
              <a:solidFill>
                <a:srgbClr val="FFFFFF"/>
              </a:solidFill>
            </a:endParaRPr>
          </a:p>
          <a:p>
            <a:endParaRPr lang="en-GB" sz="1300" dirty="0">
              <a:solidFill>
                <a:srgbClr val="FFFFFF"/>
              </a:solidFill>
            </a:endParaRPr>
          </a:p>
        </p:txBody>
      </p:sp>
    </p:spTree>
    <p:extLst>
      <p:ext uri="{BB962C8B-B14F-4D97-AF65-F5344CB8AC3E}">
        <p14:creationId xmlns:p14="http://schemas.microsoft.com/office/powerpoint/2010/main" val="11683360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4" dur="500"/>
                                        <p:tgtEl>
                                          <p:spTgt spid="3">
                                            <p:txEl>
                                              <p:pRg st="2" end="2"/>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 calcmode="lin" valueType="num">
                                      <p:cBhvr>
                                        <p:cTn id="2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4" dur="500"/>
                                        <p:tgtEl>
                                          <p:spTgt spid="3">
                                            <p:txEl>
                                              <p:pRg st="5" end="5"/>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p:cTn id="27"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29" dur="500"/>
                                        <p:tgtEl>
                                          <p:spTgt spid="3">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ipe(down)">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A4A37-0109-6179-FEA7-D0935FB4EEAC}"/>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dirty="0"/>
              <a:t>“Pagan” Imagery</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F3A7244-B29E-76FB-1980-873FB2EA43CC}"/>
              </a:ext>
            </a:extLst>
          </p:cNvPr>
          <p:cNvPicPr>
            <a:picLocks noGrp="1" noChangeAspect="1"/>
          </p:cNvPicPr>
          <p:nvPr>
            <p:ph idx="1"/>
          </p:nvPr>
        </p:nvPicPr>
        <p:blipFill>
          <a:blip r:embed="rId2"/>
          <a:stretch>
            <a:fillRect/>
          </a:stretch>
        </p:blipFill>
        <p:spPr>
          <a:xfrm>
            <a:off x="320040" y="3062958"/>
            <a:ext cx="5614416" cy="2765100"/>
          </a:xfrm>
          <a:prstGeom prst="rect">
            <a:avLst/>
          </a:prstGeom>
        </p:spPr>
      </p:pic>
      <p:pic>
        <p:nvPicPr>
          <p:cNvPr id="5" name="Picture 4">
            <a:extLst>
              <a:ext uri="{FF2B5EF4-FFF2-40B4-BE49-F238E27FC236}">
                <a16:creationId xmlns:a16="http://schemas.microsoft.com/office/drawing/2014/main" id="{F2F00867-0FE1-BA9B-4F06-741A77721C31}"/>
              </a:ext>
            </a:extLst>
          </p:cNvPr>
          <p:cNvPicPr>
            <a:picLocks noChangeAspect="1"/>
          </p:cNvPicPr>
          <p:nvPr/>
        </p:nvPicPr>
        <p:blipFill>
          <a:blip r:embed="rId3"/>
          <a:stretch>
            <a:fillRect/>
          </a:stretch>
        </p:blipFill>
        <p:spPr>
          <a:xfrm>
            <a:off x="6254496" y="3076994"/>
            <a:ext cx="5614416" cy="2737028"/>
          </a:xfrm>
          <a:prstGeom prst="rect">
            <a:avLst/>
          </a:prstGeom>
        </p:spPr>
      </p:pic>
      <p:sp>
        <p:nvSpPr>
          <p:cNvPr id="6" name="Rectangle 5">
            <a:extLst>
              <a:ext uri="{FF2B5EF4-FFF2-40B4-BE49-F238E27FC236}">
                <a16:creationId xmlns:a16="http://schemas.microsoft.com/office/drawing/2014/main" id="{EB042150-CABE-2846-28A3-4F92AC0E17C1}"/>
              </a:ext>
            </a:extLst>
          </p:cNvPr>
          <p:cNvSpPr/>
          <p:nvPr/>
        </p:nvSpPr>
        <p:spPr>
          <a:xfrm>
            <a:off x="1835668" y="5814022"/>
            <a:ext cx="2614412" cy="923330"/>
          </a:xfrm>
          <a:prstGeom prst="rect">
            <a:avLst/>
          </a:prstGeom>
          <a:solidFill>
            <a:sysClr val="window" lastClr="FFFFFF">
              <a:lumMod val="8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it-IT" sz="1800" b="0" i="0" u="none" strike="noStrike" kern="0" cap="none" spc="0" normalizeH="0" baseline="0" noProof="0" dirty="0">
                <a:ln>
                  <a:noFill/>
                </a:ln>
                <a:solidFill>
                  <a:prstClr val="black"/>
                </a:solidFill>
                <a:effectLst/>
                <a:uLnTx/>
                <a:uFillTx/>
              </a:rPr>
              <a:t>Licinius I, follis, Alexandria, AD 314. </a:t>
            </a:r>
            <a:r>
              <a:rPr kumimoji="0" lang="en-GB" sz="1800" b="0" i="0" u="none" strike="noStrike" kern="0" cap="none" spc="0" normalizeH="0" baseline="0" noProof="0" dirty="0">
                <a:ln>
                  <a:noFill/>
                </a:ln>
                <a:solidFill>
                  <a:prstClr val="black"/>
                </a:solidFill>
                <a:effectLst/>
                <a:uLnTx/>
                <a:uFillTx/>
              </a:rPr>
              <a:t>RIC VII Alexandria 10.</a:t>
            </a:r>
          </a:p>
        </p:txBody>
      </p:sp>
      <p:sp>
        <p:nvSpPr>
          <p:cNvPr id="8" name="Rectangle 7">
            <a:extLst>
              <a:ext uri="{FF2B5EF4-FFF2-40B4-BE49-F238E27FC236}">
                <a16:creationId xmlns:a16="http://schemas.microsoft.com/office/drawing/2014/main" id="{69BB99FD-3357-DF85-FB52-D4CB6D30BC0B}"/>
              </a:ext>
            </a:extLst>
          </p:cNvPr>
          <p:cNvSpPr/>
          <p:nvPr/>
        </p:nvSpPr>
        <p:spPr>
          <a:xfrm>
            <a:off x="7599952" y="6012845"/>
            <a:ext cx="2923504" cy="646331"/>
          </a:xfrm>
          <a:prstGeom prst="rect">
            <a:avLst/>
          </a:prstGeom>
          <a:solidFill>
            <a:schemeClr val="bg1">
              <a:lumMod val="85000"/>
            </a:schemeClr>
          </a:solidFill>
        </p:spPr>
        <p:txBody>
          <a:bodyPr wrap="square">
            <a:spAutoFit/>
          </a:bodyPr>
          <a:lstStyle/>
          <a:p>
            <a:r>
              <a:rPr lang="it-IT" dirty="0"/>
              <a:t>Constantine I, follis, London, 317 AD. RIC VII London 110.</a:t>
            </a:r>
            <a:endParaRPr lang="en-GB" dirty="0"/>
          </a:p>
        </p:txBody>
      </p:sp>
      <p:pic>
        <p:nvPicPr>
          <p:cNvPr id="15" name="Picture 14">
            <a:extLst>
              <a:ext uri="{FF2B5EF4-FFF2-40B4-BE49-F238E27FC236}">
                <a16:creationId xmlns:a16="http://schemas.microsoft.com/office/drawing/2014/main" id="{6B1E9B1D-F640-699D-2CB4-E3EF3076FEAA}"/>
              </a:ext>
            </a:extLst>
          </p:cNvPr>
          <p:cNvPicPr>
            <a:picLocks noChangeAspect="1"/>
          </p:cNvPicPr>
          <p:nvPr/>
        </p:nvPicPr>
        <p:blipFill rotWithShape="1">
          <a:blip r:embed="rId4"/>
          <a:srcRect l="36459" t="31472" r="42500" b="32955"/>
          <a:stretch/>
        </p:blipFill>
        <p:spPr>
          <a:xfrm>
            <a:off x="3122459" y="24161"/>
            <a:ext cx="5851419" cy="5561748"/>
          </a:xfrm>
          <a:prstGeom prst="rect">
            <a:avLst/>
          </a:prstGeom>
        </p:spPr>
      </p:pic>
      <p:sp>
        <p:nvSpPr>
          <p:cNvPr id="17" name="TextBox 16">
            <a:extLst>
              <a:ext uri="{FF2B5EF4-FFF2-40B4-BE49-F238E27FC236}">
                <a16:creationId xmlns:a16="http://schemas.microsoft.com/office/drawing/2014/main" id="{7E3B720A-7E40-08F1-0231-A26573027F8E}"/>
              </a:ext>
            </a:extLst>
          </p:cNvPr>
          <p:cNvSpPr txBox="1"/>
          <p:nvPr/>
        </p:nvSpPr>
        <p:spPr>
          <a:xfrm>
            <a:off x="1668544" y="5532892"/>
            <a:ext cx="9009321" cy="1200329"/>
          </a:xfrm>
          <a:prstGeom prst="rect">
            <a:avLst/>
          </a:prstGeom>
          <a:solidFill>
            <a:schemeClr val="accent4">
              <a:lumMod val="60000"/>
              <a:lumOff val="40000"/>
            </a:schemeClr>
          </a:solidFill>
        </p:spPr>
        <p:txBody>
          <a:bodyPr wrap="square" rtlCol="0">
            <a:spAutoFit/>
          </a:bodyPr>
          <a:lstStyle/>
          <a:p>
            <a:r>
              <a:rPr lang="en-GB" sz="2400" dirty="0"/>
              <a:t>A small copper coin (</a:t>
            </a:r>
            <a:r>
              <a:rPr lang="en-GB" sz="2400" i="1" dirty="0" err="1"/>
              <a:t>nummus</a:t>
            </a:r>
            <a:r>
              <a:rPr lang="en-GB" sz="2400" dirty="0"/>
              <a:t>) struck at </a:t>
            </a:r>
            <a:r>
              <a:rPr lang="en-GB" sz="2400" dirty="0" err="1"/>
              <a:t>Siscia</a:t>
            </a:r>
            <a:r>
              <a:rPr lang="en-GB" sz="2400" dirty="0"/>
              <a:t> (in modern Croatia) in the name of Constantine I, ca. 337. It shows  two soldiers flanking a</a:t>
            </a:r>
            <a:r>
              <a:rPr lang="en-GB" sz="2400" i="1" dirty="0"/>
              <a:t> labarum </a:t>
            </a:r>
            <a:r>
              <a:rPr lang="en-GB" sz="2400" dirty="0"/>
              <a:t>(a Christian military standard)</a:t>
            </a:r>
            <a:r>
              <a:rPr lang="en-GB" sz="2400" i="1" dirty="0"/>
              <a:t> </a:t>
            </a:r>
            <a:r>
              <a:rPr lang="en-GB" sz="2400" dirty="0"/>
              <a:t>bearing the </a:t>
            </a:r>
            <a:r>
              <a:rPr lang="en-GB" sz="2400" dirty="0" err="1"/>
              <a:t>Christogram</a:t>
            </a:r>
            <a:r>
              <a:rPr lang="en-GB" sz="2400" dirty="0"/>
              <a:t>.</a:t>
            </a:r>
          </a:p>
        </p:txBody>
      </p:sp>
    </p:spTree>
    <p:extLst>
      <p:ext uri="{BB962C8B-B14F-4D97-AF65-F5344CB8AC3E}">
        <p14:creationId xmlns:p14="http://schemas.microsoft.com/office/powerpoint/2010/main" val="2790651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 fill="hold"/>
                                        <p:tgtEl>
                                          <p:spTgt spid="15"/>
                                        </p:tgtEl>
                                        <p:attrNameLst>
                                          <p:attrName>ppt_w</p:attrName>
                                        </p:attrNameLst>
                                      </p:cBhvr>
                                      <p:tavLst>
                                        <p:tav tm="0">
                                          <p:val>
                                            <p:fltVal val="0"/>
                                          </p:val>
                                        </p:tav>
                                        <p:tav tm="100000">
                                          <p:val>
                                            <p:strVal val="#ppt_w"/>
                                          </p:val>
                                        </p:tav>
                                      </p:tavLst>
                                    </p:anim>
                                    <p:anim calcmode="lin" valueType="num">
                                      <p:cBhvr>
                                        <p:cTn id="8" dur="500" fill="hold"/>
                                        <p:tgtEl>
                                          <p:spTgt spid="15"/>
                                        </p:tgtEl>
                                        <p:attrNameLst>
                                          <p:attrName>ppt_h</p:attrName>
                                        </p:attrNameLst>
                                      </p:cBhvr>
                                      <p:tavLst>
                                        <p:tav tm="0">
                                          <p:val>
                                            <p:fltVal val="0"/>
                                          </p:val>
                                        </p:tav>
                                        <p:tav tm="100000">
                                          <p:val>
                                            <p:strVal val="#ppt_h"/>
                                          </p:val>
                                        </p:tav>
                                      </p:tavLst>
                                    </p:anim>
                                    <p:animEffect transition="in" filter="fade">
                                      <p:cBhvr>
                                        <p:cTn id="9" dur="500"/>
                                        <p:tgtEl>
                                          <p:spTgt spid="1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p:cTn id="12" dur="500" fill="hold"/>
                                        <p:tgtEl>
                                          <p:spTgt spid="17"/>
                                        </p:tgtEl>
                                        <p:attrNameLst>
                                          <p:attrName>ppt_w</p:attrName>
                                        </p:attrNameLst>
                                      </p:cBhvr>
                                      <p:tavLst>
                                        <p:tav tm="0">
                                          <p:val>
                                            <p:fltVal val="0"/>
                                          </p:val>
                                        </p:tav>
                                        <p:tav tm="100000">
                                          <p:val>
                                            <p:strVal val="#ppt_w"/>
                                          </p:val>
                                        </p:tav>
                                      </p:tavLst>
                                    </p:anim>
                                    <p:anim calcmode="lin" valueType="num">
                                      <p:cBhvr>
                                        <p:cTn id="13" dur="500" fill="hold"/>
                                        <p:tgtEl>
                                          <p:spTgt spid="17"/>
                                        </p:tgtEl>
                                        <p:attrNameLst>
                                          <p:attrName>ppt_h</p:attrName>
                                        </p:attrNameLst>
                                      </p:cBhvr>
                                      <p:tavLst>
                                        <p:tav tm="0">
                                          <p:val>
                                            <p:fltVal val="0"/>
                                          </p:val>
                                        </p:tav>
                                        <p:tav tm="100000">
                                          <p:val>
                                            <p:strVal val="#ppt_h"/>
                                          </p:val>
                                        </p:tav>
                                      </p:tavLst>
                                    </p:anim>
                                    <p:animEffect transition="in" filter="fade">
                                      <p:cBhvr>
                                        <p:cTn id="1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Arch of Constantine</a:t>
            </a:r>
          </a:p>
        </p:txBody>
      </p:sp>
      <p:sp>
        <p:nvSpPr>
          <p:cNvPr id="4" name="Content Placeholder 3"/>
          <p:cNvSpPr>
            <a:spLocks noGrp="1"/>
          </p:cNvSpPr>
          <p:nvPr>
            <p:ph sz="half" idx="1"/>
          </p:nvPr>
        </p:nvSpPr>
        <p:spPr>
          <a:xfrm>
            <a:off x="1524000" y="1600200"/>
            <a:ext cx="4495800" cy="5257800"/>
          </a:xfrm>
          <a:solidFill>
            <a:schemeClr val="accent2">
              <a:lumMod val="40000"/>
              <a:lumOff val="60000"/>
            </a:schemeClr>
          </a:solidFill>
        </p:spPr>
        <p:txBody>
          <a:bodyPr>
            <a:normAutofit/>
          </a:bodyPr>
          <a:lstStyle/>
          <a:p>
            <a:r>
              <a:rPr lang="en-GB" dirty="0"/>
              <a:t>Last erected at Rome.</a:t>
            </a:r>
          </a:p>
          <a:p>
            <a:r>
              <a:rPr lang="en-GB" dirty="0"/>
              <a:t>Probably for his tenth anniversary as emperor: 25 July 315.</a:t>
            </a:r>
          </a:p>
          <a:p>
            <a:r>
              <a:rPr lang="en-GB" dirty="0"/>
              <a:t>Campaign against </a:t>
            </a:r>
            <a:r>
              <a:rPr lang="en-GB" dirty="0" err="1"/>
              <a:t>Maxentius</a:t>
            </a:r>
            <a:endParaRPr lang="en-GB" dirty="0"/>
          </a:p>
          <a:p>
            <a:pPr lvl="1"/>
            <a:r>
              <a:rPr lang="en-GB" dirty="0"/>
              <a:t>Western end: army leaving a city (Milan?)</a:t>
            </a:r>
          </a:p>
          <a:p>
            <a:pPr lvl="1"/>
            <a:r>
              <a:rPr lang="en-GB" dirty="0"/>
              <a:t>Capture of Verona</a:t>
            </a:r>
          </a:p>
          <a:p>
            <a:pPr lvl="1"/>
            <a:r>
              <a:rPr lang="en-GB" dirty="0"/>
              <a:t>Battle of the </a:t>
            </a:r>
            <a:r>
              <a:rPr lang="en-GB" dirty="0" err="1"/>
              <a:t>Milvian</a:t>
            </a:r>
            <a:r>
              <a:rPr lang="en-GB" dirty="0"/>
              <a:t> Bridge</a:t>
            </a:r>
          </a:p>
          <a:p>
            <a:pPr lvl="1"/>
            <a:r>
              <a:rPr lang="en-GB" dirty="0"/>
              <a:t>Eastern end: Constantine enters Rome</a:t>
            </a:r>
          </a:p>
          <a:p>
            <a:endParaRPr lang="en-GB" dirty="0"/>
          </a:p>
          <a:p>
            <a:endParaRPr lang="en-GB" dirty="0"/>
          </a:p>
        </p:txBody>
      </p:sp>
      <p:pic>
        <p:nvPicPr>
          <p:cNvPr id="6" name="Picture 4" descr="2002-09-04 16:14:25"/>
          <p:cNvPicPr>
            <a:picLocks noGrp="1" noChangeAspect="1" noChangeArrowheads="1"/>
          </p:cNvPicPr>
          <p:nvPr>
            <p:ph sz="half" idx="2"/>
          </p:nvPr>
        </p:nvPicPr>
        <p:blipFill>
          <a:blip r:embed="rId2" cstate="print"/>
          <a:srcRect/>
          <a:stretch>
            <a:fillRect/>
          </a:stretch>
        </p:blipFill>
        <p:spPr>
          <a:xfrm>
            <a:off x="6179820" y="1556792"/>
            <a:ext cx="4298831" cy="5077924"/>
          </a:xfrm>
          <a:noFill/>
          <a:ln/>
        </p:spPr>
      </p:pic>
      <p:sp>
        <p:nvSpPr>
          <p:cNvPr id="5" name="Donut 4"/>
          <p:cNvSpPr/>
          <p:nvPr/>
        </p:nvSpPr>
        <p:spPr>
          <a:xfrm>
            <a:off x="6674484" y="3393730"/>
            <a:ext cx="1008112" cy="936104"/>
          </a:xfrm>
          <a:prstGeom prst="donut">
            <a:avLst>
              <a:gd name="adj" fmla="val 65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Donut 6"/>
          <p:cNvSpPr/>
          <p:nvPr/>
        </p:nvSpPr>
        <p:spPr>
          <a:xfrm>
            <a:off x="8922204" y="3444235"/>
            <a:ext cx="1008112" cy="936104"/>
          </a:xfrm>
          <a:prstGeom prst="donut">
            <a:avLst>
              <a:gd name="adj" fmla="val 65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Rectangle 2"/>
          <p:cNvSpPr/>
          <p:nvPr/>
        </p:nvSpPr>
        <p:spPr>
          <a:xfrm>
            <a:off x="6179820" y="5711386"/>
            <a:ext cx="4298831" cy="923330"/>
          </a:xfrm>
          <a:prstGeom prst="rect">
            <a:avLst/>
          </a:prstGeom>
          <a:solidFill>
            <a:srgbClr val="0070C0"/>
          </a:solidFill>
        </p:spPr>
        <p:txBody>
          <a:bodyPr wrap="square">
            <a:spAutoFit/>
          </a:bodyPr>
          <a:lstStyle/>
          <a:p>
            <a:r>
              <a:rPr lang="en-GB" i="1" dirty="0" err="1"/>
              <a:t>Spolia</a:t>
            </a:r>
            <a:r>
              <a:rPr lang="en-GB" i="1" dirty="0"/>
              <a:t> </a:t>
            </a:r>
            <a:r>
              <a:rPr lang="en-GB" dirty="0"/>
              <a:t>- use of scenes and figures from earlier monuments - Model emperors for Constantine?</a:t>
            </a:r>
          </a:p>
        </p:txBody>
      </p:sp>
      <p:pic>
        <p:nvPicPr>
          <p:cNvPr id="8" name="Picture 7"/>
          <p:cNvPicPr>
            <a:picLocks noChangeAspect="1"/>
          </p:cNvPicPr>
          <p:nvPr/>
        </p:nvPicPr>
        <p:blipFill>
          <a:blip r:embed="rId3"/>
          <a:stretch>
            <a:fillRect/>
          </a:stretch>
        </p:blipFill>
        <p:spPr>
          <a:xfrm>
            <a:off x="1609060" y="1556792"/>
            <a:ext cx="4486940" cy="3796642"/>
          </a:xfrm>
          <a:prstGeom prst="rect">
            <a:avLst/>
          </a:prstGeom>
        </p:spPr>
      </p:pic>
      <p:pic>
        <p:nvPicPr>
          <p:cNvPr id="9" name="Picture 4" descr="2002-09-04 16:04:24"/>
          <p:cNvPicPr>
            <a:picLocks noChangeAspect="1" noChangeArrowheads="1"/>
          </p:cNvPicPr>
          <p:nvPr/>
        </p:nvPicPr>
        <p:blipFill>
          <a:blip r:embed="rId4" cstate="print"/>
          <a:srcRect/>
          <a:stretch>
            <a:fillRect/>
          </a:stretch>
        </p:blipFill>
        <p:spPr>
          <a:xfrm>
            <a:off x="1857872" y="337494"/>
            <a:ext cx="2808312" cy="2137420"/>
          </a:xfrm>
          <a:prstGeom prst="rect">
            <a:avLst/>
          </a:prstGeom>
          <a:noFill/>
          <a:ln/>
        </p:spPr>
      </p:pic>
      <p:sp>
        <p:nvSpPr>
          <p:cNvPr id="10" name="Rectangle 9"/>
          <p:cNvSpPr/>
          <p:nvPr/>
        </p:nvSpPr>
        <p:spPr>
          <a:xfrm>
            <a:off x="1630132" y="2474914"/>
            <a:ext cx="3216073" cy="338554"/>
          </a:xfrm>
          <a:prstGeom prst="rect">
            <a:avLst/>
          </a:prstGeom>
          <a:solidFill>
            <a:srgbClr val="92D050"/>
          </a:solidFill>
        </p:spPr>
        <p:txBody>
          <a:bodyPr wrap="square">
            <a:spAutoFit/>
          </a:bodyPr>
          <a:lstStyle/>
          <a:p>
            <a:r>
              <a:rPr lang="en-GB" sz="1600" dirty="0"/>
              <a:t>Hadrian </a:t>
            </a:r>
            <a:r>
              <a:rPr lang="en-GB" sz="1600" dirty="0" err="1"/>
              <a:t>tondon</a:t>
            </a:r>
            <a:r>
              <a:rPr lang="en-GB" sz="1600" dirty="0"/>
              <a:t> - Sacrifice for Apollo</a:t>
            </a:r>
          </a:p>
        </p:txBody>
      </p:sp>
      <p:pic>
        <p:nvPicPr>
          <p:cNvPr id="11" name="Picture 4" descr="2002-09-04 16:15:06"/>
          <p:cNvPicPr>
            <a:picLocks noChangeAspect="1" noChangeArrowheads="1"/>
          </p:cNvPicPr>
          <p:nvPr/>
        </p:nvPicPr>
        <p:blipFill>
          <a:blip r:embed="rId5" cstate="print"/>
          <a:srcRect/>
          <a:stretch>
            <a:fillRect/>
          </a:stretch>
        </p:blipFill>
        <p:spPr>
          <a:xfrm>
            <a:off x="5004360" y="342396"/>
            <a:ext cx="2808312" cy="2137420"/>
          </a:xfrm>
          <a:prstGeom prst="rect">
            <a:avLst/>
          </a:prstGeom>
          <a:noFill/>
          <a:ln/>
        </p:spPr>
      </p:pic>
      <p:sp>
        <p:nvSpPr>
          <p:cNvPr id="12" name="Rectangle 11"/>
          <p:cNvSpPr/>
          <p:nvPr/>
        </p:nvSpPr>
        <p:spPr>
          <a:xfrm>
            <a:off x="4973244" y="2491695"/>
            <a:ext cx="2839428" cy="584775"/>
          </a:xfrm>
          <a:prstGeom prst="rect">
            <a:avLst/>
          </a:prstGeom>
          <a:solidFill>
            <a:srgbClr val="92D050"/>
          </a:solidFill>
        </p:spPr>
        <p:txBody>
          <a:bodyPr wrap="square">
            <a:spAutoFit/>
          </a:bodyPr>
          <a:lstStyle/>
          <a:p>
            <a:r>
              <a:rPr lang="en-GB" sz="1600" dirty="0"/>
              <a:t>Hadrian </a:t>
            </a:r>
            <a:r>
              <a:rPr lang="en-GB" sz="1600" dirty="0" err="1"/>
              <a:t>tondon</a:t>
            </a:r>
            <a:r>
              <a:rPr lang="en-GB" sz="1600" dirty="0"/>
              <a:t> - Sacrifice for Silvanus</a:t>
            </a:r>
          </a:p>
        </p:txBody>
      </p:sp>
      <p:pic>
        <p:nvPicPr>
          <p:cNvPr id="13" name="Picture 4" descr="2002-09-04 16:22:50"/>
          <p:cNvPicPr>
            <a:picLocks noChangeAspect="1" noChangeArrowheads="1"/>
          </p:cNvPicPr>
          <p:nvPr/>
        </p:nvPicPr>
        <p:blipFill>
          <a:blip r:embed="rId6" cstate="print"/>
          <a:srcRect/>
          <a:stretch>
            <a:fillRect/>
          </a:stretch>
        </p:blipFill>
        <p:spPr>
          <a:xfrm>
            <a:off x="8050560" y="337494"/>
            <a:ext cx="2160240" cy="2137420"/>
          </a:xfrm>
          <a:prstGeom prst="rect">
            <a:avLst/>
          </a:prstGeom>
          <a:noFill/>
          <a:ln/>
        </p:spPr>
      </p:pic>
      <p:sp>
        <p:nvSpPr>
          <p:cNvPr id="19" name="Rectangle 18"/>
          <p:cNvSpPr/>
          <p:nvPr/>
        </p:nvSpPr>
        <p:spPr>
          <a:xfrm>
            <a:off x="8732875" y="2497994"/>
            <a:ext cx="988828" cy="369332"/>
          </a:xfrm>
          <a:prstGeom prst="rect">
            <a:avLst/>
          </a:prstGeom>
          <a:solidFill>
            <a:srgbClr val="92D050"/>
          </a:solidFill>
        </p:spPr>
        <p:txBody>
          <a:bodyPr wrap="square">
            <a:spAutoFit/>
          </a:bodyPr>
          <a:lstStyle/>
          <a:p>
            <a:pPr algn="ctr"/>
            <a:r>
              <a:rPr lang="en-GB" dirty="0"/>
              <a:t>Sol</a:t>
            </a:r>
          </a:p>
        </p:txBody>
      </p:sp>
    </p:spTree>
    <p:extLst>
      <p:ext uri="{BB962C8B-B14F-4D97-AF65-F5344CB8AC3E}">
        <p14:creationId xmlns:p14="http://schemas.microsoft.com/office/powerpoint/2010/main" val="361539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19"/>
                                        </p:tgtEl>
                                        <p:attrNameLst>
                                          <p:attrName>style.visibility</p:attrName>
                                        </p:attrNameLst>
                                      </p:cBhvr>
                                      <p:to>
                                        <p:strVal val="visible"/>
                                      </p:to>
                                    </p:set>
                                    <p:anim calcmode="lin" valueType="num">
                                      <p:cBhvr additive="base">
                                        <p:cTn id="53" dur="500" fill="hold"/>
                                        <p:tgtEl>
                                          <p:spTgt spid="19"/>
                                        </p:tgtEl>
                                        <p:attrNameLst>
                                          <p:attrName>ppt_x</p:attrName>
                                        </p:attrNameLst>
                                      </p:cBhvr>
                                      <p:tavLst>
                                        <p:tav tm="0">
                                          <p:val>
                                            <p:strVal val="#ppt_x"/>
                                          </p:val>
                                        </p:tav>
                                        <p:tav tm="100000">
                                          <p:val>
                                            <p:strVal val="#ppt_x"/>
                                          </p:val>
                                        </p:tav>
                                      </p:tavLst>
                                    </p:anim>
                                    <p:anim calcmode="lin" valueType="num">
                                      <p:cBhvr additive="base">
                                        <p:cTn id="5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3" grpId="0" animBg="1"/>
      <p:bldP spid="10" grpId="0" animBg="1"/>
      <p:bldP spid="12" grpId="0" animBg="1"/>
      <p:bldP spid="1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1FB071-ABCF-0319-EE90-5F751D754512}"/>
              </a:ext>
            </a:extLst>
          </p:cNvPr>
          <p:cNvSpPr>
            <a:spLocks noGrp="1"/>
          </p:cNvSpPr>
          <p:nvPr>
            <p:ph idx="1"/>
          </p:nvPr>
        </p:nvSpPr>
        <p:spPr>
          <a:xfrm>
            <a:off x="71511" y="361507"/>
            <a:ext cx="4436693" cy="6400799"/>
          </a:xfrm>
        </p:spPr>
        <p:txBody>
          <a:bodyPr>
            <a:normAutofit fontScale="92500" lnSpcReduction="10000"/>
          </a:bodyPr>
          <a:lstStyle/>
          <a:p>
            <a:r>
              <a:rPr lang="en-GB" sz="2600" dirty="0"/>
              <a:t>Exemption from municipal duties (AD 313) then all public duties (319) for clergy.</a:t>
            </a:r>
          </a:p>
          <a:p>
            <a:endParaRPr lang="en-GB" sz="300" dirty="0"/>
          </a:p>
          <a:p>
            <a:r>
              <a:rPr lang="en-GB" sz="2600" dirty="0"/>
              <a:t>AD 321: bequests to churches legitimised. </a:t>
            </a:r>
          </a:p>
          <a:p>
            <a:endParaRPr lang="en-GB" sz="300" dirty="0"/>
          </a:p>
          <a:p>
            <a:r>
              <a:rPr lang="en-GB" sz="2600" dirty="0"/>
              <a:t>Annual grants from city incomes to support virgins, widows and clergy.</a:t>
            </a:r>
          </a:p>
          <a:p>
            <a:endParaRPr lang="en-GB" sz="300" dirty="0"/>
          </a:p>
          <a:p>
            <a:r>
              <a:rPr lang="en-GB" sz="2600" dirty="0"/>
              <a:t>Programme or restoring church property and building new churches – </a:t>
            </a:r>
            <a:r>
              <a:rPr lang="en-GB" sz="2600" b="1" dirty="0"/>
              <a:t>Eusebius </a:t>
            </a:r>
            <a:r>
              <a:rPr lang="en-GB" sz="2600" b="1" i="1" dirty="0"/>
              <a:t>Vit. Const</a:t>
            </a:r>
            <a:r>
              <a:rPr lang="en-GB" sz="2600" b="1" dirty="0"/>
              <a:t>. 2.41, 45</a:t>
            </a:r>
            <a:r>
              <a:rPr lang="en-GB" sz="2600" dirty="0"/>
              <a:t>.</a:t>
            </a:r>
          </a:p>
          <a:p>
            <a:endParaRPr lang="en-GB" sz="300" dirty="0"/>
          </a:p>
          <a:p>
            <a:r>
              <a:rPr lang="en-GB" sz="2600" dirty="0"/>
              <a:t>Many of Constantine’s donations recorded in the </a:t>
            </a:r>
            <a:r>
              <a:rPr lang="en-GB" sz="2600" i="1" dirty="0"/>
              <a:t>Liber </a:t>
            </a:r>
            <a:r>
              <a:rPr lang="en-GB" sz="2600" i="1" dirty="0" err="1"/>
              <a:t>Pontificalis</a:t>
            </a:r>
            <a:r>
              <a:rPr lang="en-GB" sz="2600" dirty="0"/>
              <a:t>: </a:t>
            </a:r>
          </a:p>
          <a:p>
            <a:pPr lvl="1"/>
            <a:r>
              <a:rPr lang="en-GB" sz="2200" dirty="0"/>
              <a:t>10.5 tons of silver, 2,335 lbs of gold and 34,255 solidi [= 475 lbs].</a:t>
            </a:r>
          </a:p>
          <a:p>
            <a:endParaRPr lang="en-GB" sz="11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Diagram, schematic&#10;&#10;Description automatically generated">
            <a:extLst>
              <a:ext uri="{FF2B5EF4-FFF2-40B4-BE49-F238E27FC236}">
                <a16:creationId xmlns:a16="http://schemas.microsoft.com/office/drawing/2014/main" id="{DB2A883A-23DF-209A-930E-61039AF233DA}"/>
              </a:ext>
            </a:extLst>
          </p:cNvPr>
          <p:cNvPicPr>
            <a:picLocks noChangeAspect="1"/>
          </p:cNvPicPr>
          <p:nvPr/>
        </p:nvPicPr>
        <p:blipFill>
          <a:blip r:embed="rId2"/>
          <a:stretch>
            <a:fillRect/>
          </a:stretch>
        </p:blipFill>
        <p:spPr>
          <a:xfrm>
            <a:off x="5405862" y="1799890"/>
            <a:ext cx="6019331" cy="4063048"/>
          </a:xfrm>
          <a:prstGeom prst="rect">
            <a:avLst/>
          </a:prstGeom>
          <a:effectLst/>
        </p:spPr>
      </p:pic>
      <p:sp>
        <p:nvSpPr>
          <p:cNvPr id="7" name="Title 1">
            <a:extLst>
              <a:ext uri="{FF2B5EF4-FFF2-40B4-BE49-F238E27FC236}">
                <a16:creationId xmlns:a16="http://schemas.microsoft.com/office/drawing/2014/main" id="{11BBC4B8-7613-CB78-2528-51591EA0866C}"/>
              </a:ext>
            </a:extLst>
          </p:cNvPr>
          <p:cNvSpPr>
            <a:spLocks noGrp="1"/>
          </p:cNvSpPr>
          <p:nvPr>
            <p:ph type="title"/>
          </p:nvPr>
        </p:nvSpPr>
        <p:spPr>
          <a:xfrm>
            <a:off x="5816008" y="850605"/>
            <a:ext cx="5537791" cy="840083"/>
          </a:xfrm>
        </p:spPr>
        <p:txBody>
          <a:bodyPr>
            <a:normAutofit/>
          </a:bodyPr>
          <a:lstStyle/>
          <a:p>
            <a:pPr algn="ctr"/>
            <a:r>
              <a:rPr lang="en-GB" sz="3200" b="1" dirty="0"/>
              <a:t>Support for Christianity</a:t>
            </a:r>
            <a:endParaRPr lang="en-GB" sz="3200" dirty="0"/>
          </a:p>
        </p:txBody>
      </p:sp>
    </p:spTree>
    <p:extLst>
      <p:ext uri="{BB962C8B-B14F-4D97-AF65-F5344CB8AC3E}">
        <p14:creationId xmlns:p14="http://schemas.microsoft.com/office/powerpoint/2010/main" val="195294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barn(inVertical)">
                                      <p:cBhvr>
                                        <p:cTn id="7" dur="500"/>
                                        <p:tgtEl>
                                          <p:spTgt spid="3">
                                            <p:txEl>
                                              <p:pRg st="6" end="6"/>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barn(inVertical)">
                                      <p:cBhvr>
                                        <p:cTn id="10" dur="500"/>
                                        <p:tgtEl>
                                          <p:spTgt spid="3">
                                            <p:txEl>
                                              <p:pRg st="8" end="8"/>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Effect transition="in" filter="barn(inVertical)">
                                      <p:cBhvr>
                                        <p:cTn id="1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p&#10;&#10;Description automatically generated">
            <a:extLst>
              <a:ext uri="{FF2B5EF4-FFF2-40B4-BE49-F238E27FC236}">
                <a16:creationId xmlns:a16="http://schemas.microsoft.com/office/drawing/2014/main" id="{01160AFB-4BA8-8074-BDAD-F2778729E0B6}"/>
              </a:ext>
            </a:extLst>
          </p:cNvPr>
          <p:cNvPicPr>
            <a:picLocks noChangeAspect="1"/>
          </p:cNvPicPr>
          <p:nvPr/>
        </p:nvPicPr>
        <p:blipFill rotWithShape="1">
          <a:blip r:embed="rId2"/>
          <a:srcRect t="12325" r="-2" b="-2"/>
          <a:stretch/>
        </p:blipFill>
        <p:spPr>
          <a:xfrm>
            <a:off x="6015107" y="-1"/>
            <a:ext cx="6176895" cy="2937954"/>
          </a:xfrm>
          <a:prstGeom prst="rect">
            <a:avLst/>
          </a:prstGeom>
        </p:spPr>
      </p:pic>
      <p:pic>
        <p:nvPicPr>
          <p:cNvPr id="4" name="Picture 3" descr="A painting of a group of people&#10;&#10;Description automatically generated with low confidence">
            <a:extLst>
              <a:ext uri="{FF2B5EF4-FFF2-40B4-BE49-F238E27FC236}">
                <a16:creationId xmlns:a16="http://schemas.microsoft.com/office/drawing/2014/main" id="{FD9C108C-69B8-B65E-3D2B-9DAF13763C85}"/>
              </a:ext>
            </a:extLst>
          </p:cNvPr>
          <p:cNvPicPr>
            <a:picLocks noChangeAspect="1"/>
          </p:cNvPicPr>
          <p:nvPr/>
        </p:nvPicPr>
        <p:blipFill rotWithShape="1">
          <a:blip r:embed="rId3"/>
          <a:srcRect t="21383" r="1" b="8514"/>
          <a:stretch/>
        </p:blipFill>
        <p:spPr>
          <a:xfrm>
            <a:off x="4203638" y="2937953"/>
            <a:ext cx="7988360" cy="3920047"/>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6628EC-C64E-085A-4547-9898B02A4547}"/>
              </a:ext>
            </a:extLst>
          </p:cNvPr>
          <p:cNvSpPr>
            <a:spLocks noGrp="1"/>
          </p:cNvSpPr>
          <p:nvPr>
            <p:ph type="title"/>
          </p:nvPr>
        </p:nvSpPr>
        <p:spPr>
          <a:xfrm>
            <a:off x="320326" y="239362"/>
            <a:ext cx="6399451" cy="1325563"/>
          </a:xfrm>
        </p:spPr>
        <p:txBody>
          <a:bodyPr>
            <a:normAutofit/>
          </a:bodyPr>
          <a:lstStyle/>
          <a:p>
            <a:r>
              <a:rPr lang="en-GB" b="1" dirty="0"/>
              <a:t>Religious controversy – the Donatists</a:t>
            </a:r>
            <a:endParaRPr lang="en-GB" dirty="0"/>
          </a:p>
        </p:txBody>
      </p:sp>
      <p:sp>
        <p:nvSpPr>
          <p:cNvPr id="3" name="Content Placeholder 2">
            <a:extLst>
              <a:ext uri="{FF2B5EF4-FFF2-40B4-BE49-F238E27FC236}">
                <a16:creationId xmlns:a16="http://schemas.microsoft.com/office/drawing/2014/main" id="{A8E3C2BD-25B4-AAB5-A39F-03F70630879C}"/>
              </a:ext>
            </a:extLst>
          </p:cNvPr>
          <p:cNvSpPr>
            <a:spLocks noGrp="1"/>
          </p:cNvSpPr>
          <p:nvPr>
            <p:ph idx="1"/>
          </p:nvPr>
        </p:nvSpPr>
        <p:spPr>
          <a:xfrm>
            <a:off x="180754" y="1711842"/>
            <a:ext cx="4565418" cy="5050465"/>
          </a:xfrm>
        </p:spPr>
        <p:txBody>
          <a:bodyPr>
            <a:normAutofit lnSpcReduction="10000"/>
          </a:bodyPr>
          <a:lstStyle/>
          <a:p>
            <a:r>
              <a:rPr lang="en-GB" dirty="0"/>
              <a:t>Problem with issue of authority of the emperor and religious matters.</a:t>
            </a:r>
          </a:p>
          <a:p>
            <a:pPr lvl="1"/>
            <a:r>
              <a:rPr lang="en-GB" sz="2600" dirty="0"/>
              <a:t>Emperor responded to appeals from clergy. </a:t>
            </a:r>
          </a:p>
          <a:p>
            <a:endParaRPr lang="en-GB" sz="400" dirty="0"/>
          </a:p>
          <a:p>
            <a:r>
              <a:rPr lang="en-GB" dirty="0"/>
              <a:t>Disputes in North Africa over </a:t>
            </a:r>
            <a:r>
              <a:rPr lang="en-GB" i="1" dirty="0" err="1"/>
              <a:t>traditores</a:t>
            </a:r>
            <a:r>
              <a:rPr lang="en-GB" i="1" dirty="0"/>
              <a:t> </a:t>
            </a:r>
            <a:r>
              <a:rPr lang="en-GB" dirty="0"/>
              <a:t>and their rebaptism, led by Donatus, Bishop of Carthage.</a:t>
            </a:r>
          </a:p>
          <a:p>
            <a:pPr lvl="1"/>
            <a:r>
              <a:rPr lang="en-GB" sz="2600" dirty="0"/>
              <a:t>Hard-line view on those who gave up books and sacrificed during Diocletian’s persecution. </a:t>
            </a:r>
          </a:p>
          <a:p>
            <a:endParaRPr lang="en-GB" sz="1900" dirty="0"/>
          </a:p>
        </p:txBody>
      </p:sp>
      <p:sp>
        <p:nvSpPr>
          <p:cNvPr id="6" name="Rectangle 5">
            <a:extLst>
              <a:ext uri="{FF2B5EF4-FFF2-40B4-BE49-F238E27FC236}">
                <a16:creationId xmlns:a16="http://schemas.microsoft.com/office/drawing/2014/main" id="{74D6B26E-BF56-C8D6-F62A-33D490496762}"/>
              </a:ext>
            </a:extLst>
          </p:cNvPr>
          <p:cNvSpPr/>
          <p:nvPr/>
        </p:nvSpPr>
        <p:spPr>
          <a:xfrm>
            <a:off x="8766218" y="6177532"/>
            <a:ext cx="3425780" cy="584775"/>
          </a:xfrm>
          <a:prstGeom prst="rect">
            <a:avLst/>
          </a:prstGeom>
          <a:solidFill>
            <a:sysClr val="window" lastClr="FFFFFF">
              <a:lumMod val="85000"/>
            </a:sys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Charles-André van Loo's 18th-century Augustine arguing with </a:t>
            </a:r>
            <a:r>
              <a:rPr kumimoji="0" lang="en-GB" sz="1600" b="0" i="0" u="none" strike="noStrike" kern="0" cap="none" spc="0" normalizeH="0" baseline="0" noProof="0" dirty="0" err="1">
                <a:ln>
                  <a:noFill/>
                </a:ln>
                <a:solidFill>
                  <a:prstClr val="black"/>
                </a:solidFill>
                <a:effectLst/>
                <a:uLnTx/>
                <a:uFillTx/>
              </a:rPr>
              <a:t>Donatists</a:t>
            </a:r>
            <a:r>
              <a:rPr kumimoji="0" lang="en-GB" sz="1600" b="0" i="0" u="none" strike="noStrike" kern="0" cap="none" spc="0" normalizeH="0" baseline="0" noProof="0" dirty="0">
                <a:ln>
                  <a:noFill/>
                </a:ln>
                <a:solidFill>
                  <a:prstClr val="black"/>
                </a:solidFill>
                <a:effectLst/>
                <a:uLnTx/>
                <a:uFillTx/>
              </a:rPr>
              <a:t>.</a:t>
            </a:r>
          </a:p>
        </p:txBody>
      </p:sp>
    </p:spTree>
    <p:extLst>
      <p:ext uri="{BB962C8B-B14F-4D97-AF65-F5344CB8AC3E}">
        <p14:creationId xmlns:p14="http://schemas.microsoft.com/office/powerpoint/2010/main" val="389740373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834FA-37A4-6DFB-A1E7-CCDF5D8B2117}"/>
              </a:ext>
            </a:extLst>
          </p:cNvPr>
          <p:cNvSpPr>
            <a:spLocks noGrp="1"/>
          </p:cNvSpPr>
          <p:nvPr>
            <p:ph type="title"/>
          </p:nvPr>
        </p:nvSpPr>
        <p:spPr>
          <a:xfrm>
            <a:off x="5297762" y="329184"/>
            <a:ext cx="6251110" cy="1783080"/>
          </a:xfrm>
        </p:spPr>
        <p:txBody>
          <a:bodyPr anchor="b">
            <a:normAutofit/>
          </a:bodyPr>
          <a:lstStyle/>
          <a:p>
            <a:r>
              <a:rPr lang="en-GB" sz="5400" b="1"/>
              <a:t>Religious controversy – Arrianism</a:t>
            </a:r>
            <a:endParaRPr lang="en-GB" sz="5400"/>
          </a:p>
        </p:txBody>
      </p:sp>
      <p:pic>
        <p:nvPicPr>
          <p:cNvPr id="4" name="Picture 3">
            <a:extLst>
              <a:ext uri="{FF2B5EF4-FFF2-40B4-BE49-F238E27FC236}">
                <a16:creationId xmlns:a16="http://schemas.microsoft.com/office/drawing/2014/main" id="{7D6218B1-B681-2634-B4B3-5BF4AF84AB4C}"/>
              </a:ext>
            </a:extLst>
          </p:cNvPr>
          <p:cNvPicPr>
            <a:picLocks noChangeAspect="1"/>
          </p:cNvPicPr>
          <p:nvPr/>
        </p:nvPicPr>
        <p:blipFill rotWithShape="1">
          <a:blip r:embed="rId2"/>
          <a:srcRect l="3957" r="396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165F05-92BF-E0EF-028D-655962CEE3CF}"/>
              </a:ext>
            </a:extLst>
          </p:cNvPr>
          <p:cNvSpPr>
            <a:spLocks noGrp="1"/>
          </p:cNvSpPr>
          <p:nvPr>
            <p:ph idx="1"/>
          </p:nvPr>
        </p:nvSpPr>
        <p:spPr>
          <a:xfrm>
            <a:off x="4805916" y="2585413"/>
            <a:ext cx="7262037" cy="4272587"/>
          </a:xfrm>
        </p:spPr>
        <p:txBody>
          <a:bodyPr>
            <a:normAutofit lnSpcReduction="10000"/>
          </a:bodyPr>
          <a:lstStyle/>
          <a:p>
            <a:r>
              <a:rPr lang="en-GB" dirty="0"/>
              <a:t>Dispute originally between Alexander, Bishop of Alexandria, and </a:t>
            </a:r>
            <a:r>
              <a:rPr lang="en-GB" dirty="0" err="1"/>
              <a:t>Arrius</a:t>
            </a:r>
            <a:r>
              <a:rPr lang="en-GB" dirty="0"/>
              <a:t> one of his presbyters. </a:t>
            </a:r>
          </a:p>
          <a:p>
            <a:endParaRPr lang="en-GB" sz="100" dirty="0"/>
          </a:p>
          <a:p>
            <a:r>
              <a:rPr lang="en-GB" dirty="0" err="1"/>
              <a:t>Arrius</a:t>
            </a:r>
            <a:r>
              <a:rPr lang="en-GB" dirty="0"/>
              <a:t> argued that God was unbegotten, eternal and without beginning, hence Jesus (the Son) must have been later than God (there was a time when he did not exist).</a:t>
            </a:r>
          </a:p>
          <a:p>
            <a:pPr lvl="1"/>
            <a:r>
              <a:rPr lang="en-GB" dirty="0"/>
              <a:t>For those regarding the Trinity were coeval, this was heresy. </a:t>
            </a:r>
          </a:p>
          <a:p>
            <a:endParaRPr lang="en-GB" sz="100" dirty="0"/>
          </a:p>
          <a:p>
            <a:r>
              <a:rPr lang="en-GB" dirty="0"/>
              <a:t>Ecumenical council in Nicaea (May AD 325).</a:t>
            </a:r>
          </a:p>
          <a:p>
            <a:pPr lvl="1"/>
            <a:r>
              <a:rPr lang="en-GB" sz="2200" dirty="0"/>
              <a:t>Problems of constant imperial appeal? </a:t>
            </a:r>
          </a:p>
          <a:p>
            <a:endParaRPr lang="en-GB" sz="1700" dirty="0"/>
          </a:p>
        </p:txBody>
      </p:sp>
    </p:spTree>
    <p:extLst>
      <p:ext uri="{BB962C8B-B14F-4D97-AF65-F5344CB8AC3E}">
        <p14:creationId xmlns:p14="http://schemas.microsoft.com/office/powerpoint/2010/main" val="274543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p:cTn id="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9" dur="500"/>
                                        <p:tgtEl>
                                          <p:spTgt spid="3">
                                            <p:txEl>
                                              <p:pRg st="5" end="5"/>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 calcmode="lin" valueType="num">
                                      <p:cBhvr>
                                        <p:cTn id="1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1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ap of a city&#10;&#10;Description automatically generated with low confidence">
            <a:extLst>
              <a:ext uri="{FF2B5EF4-FFF2-40B4-BE49-F238E27FC236}">
                <a16:creationId xmlns:a16="http://schemas.microsoft.com/office/drawing/2014/main" id="{DB7C2860-6B38-6B03-43FB-3FADDBC175D9}"/>
              </a:ext>
            </a:extLst>
          </p:cNvPr>
          <p:cNvPicPr>
            <a:picLocks noChangeAspect="1"/>
          </p:cNvPicPr>
          <p:nvPr/>
        </p:nvPicPr>
        <p:blipFill rotWithShape="1">
          <a:blip r:embed="rId2"/>
          <a:srcRect r="11111"/>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87F32-AC81-9A34-E5C5-250849BA656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Foundation of Constantinople</a:t>
            </a:r>
          </a:p>
        </p:txBody>
      </p:sp>
    </p:spTree>
    <p:extLst>
      <p:ext uri="{BB962C8B-B14F-4D97-AF65-F5344CB8AC3E}">
        <p14:creationId xmlns:p14="http://schemas.microsoft.com/office/powerpoint/2010/main" val="2931423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560321" y="4232366"/>
            <a:ext cx="561012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1">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5904411"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ap&#10;&#10;Description automatically generated">
            <a:extLst>
              <a:ext uri="{FF2B5EF4-FFF2-40B4-BE49-F238E27FC236}">
                <a16:creationId xmlns:a16="http://schemas.microsoft.com/office/drawing/2014/main" id="{B45FFE8A-535E-CEC9-E530-68569D8B27D0}"/>
              </a:ext>
            </a:extLst>
          </p:cNvPr>
          <p:cNvPicPr>
            <a:picLocks noChangeAspect="1"/>
          </p:cNvPicPr>
          <p:nvPr/>
        </p:nvPicPr>
        <p:blipFill rotWithShape="1">
          <a:blip r:embed="rId2"/>
          <a:srcRect t="767" r="2" b="6725"/>
          <a:stretch/>
        </p:blipFill>
        <p:spPr>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sp>
        <p:nvSpPr>
          <p:cNvPr id="3" name="Content Placeholder 2">
            <a:extLst>
              <a:ext uri="{FF2B5EF4-FFF2-40B4-BE49-F238E27FC236}">
                <a16:creationId xmlns:a16="http://schemas.microsoft.com/office/drawing/2014/main" id="{022678F8-3E4B-5F8C-4AA4-03D1377A4D37}"/>
              </a:ext>
            </a:extLst>
          </p:cNvPr>
          <p:cNvSpPr>
            <a:spLocks noGrp="1"/>
          </p:cNvSpPr>
          <p:nvPr>
            <p:ph idx="1"/>
          </p:nvPr>
        </p:nvSpPr>
        <p:spPr>
          <a:xfrm>
            <a:off x="6056811" y="180752"/>
            <a:ext cx="5977564" cy="5605899"/>
          </a:xfrm>
        </p:spPr>
        <p:txBody>
          <a:bodyPr anchor="t">
            <a:normAutofit/>
          </a:bodyPr>
          <a:lstStyle/>
          <a:p>
            <a:r>
              <a:rPr lang="en-GB" dirty="0"/>
              <a:t>Founded on the site of </a:t>
            </a:r>
            <a:r>
              <a:rPr lang="en-GB" dirty="0" err="1"/>
              <a:t>Byzantion</a:t>
            </a:r>
            <a:r>
              <a:rPr lang="en-GB" dirty="0"/>
              <a:t> (old Greek colony on </a:t>
            </a:r>
            <a:r>
              <a:rPr lang="en-GB" dirty="0" err="1"/>
              <a:t>Bosphorus</a:t>
            </a:r>
            <a:r>
              <a:rPr lang="en-GB" dirty="0"/>
              <a:t>).</a:t>
            </a:r>
          </a:p>
          <a:p>
            <a:endParaRPr lang="en-GB" sz="100" dirty="0"/>
          </a:p>
          <a:p>
            <a:r>
              <a:rPr lang="en-GB" dirty="0"/>
              <a:t>Good access to west, north and east – more defensible than Nicomedia. </a:t>
            </a:r>
          </a:p>
          <a:p>
            <a:endParaRPr lang="en-GB" sz="100" dirty="0"/>
          </a:p>
          <a:p>
            <a:r>
              <a:rPr lang="en-GB" dirty="0"/>
              <a:t>Free of association with earlier Tetrarchs.</a:t>
            </a:r>
          </a:p>
          <a:p>
            <a:endParaRPr lang="en-GB" sz="100" dirty="0"/>
          </a:p>
          <a:p>
            <a:r>
              <a:rPr lang="en-GB" dirty="0"/>
              <a:t>A wall running for 2.5 km from the Golden Horn to the Sea of Marmara. </a:t>
            </a:r>
          </a:p>
          <a:p>
            <a:endParaRPr lang="en-GB" sz="100" dirty="0"/>
          </a:p>
          <a:p>
            <a:r>
              <a:rPr lang="en-GB" dirty="0"/>
              <a:t>City formally consecrated in AD 330.</a:t>
            </a:r>
          </a:p>
          <a:p>
            <a:endParaRPr lang="en-GB" sz="900" dirty="0"/>
          </a:p>
        </p:txBody>
      </p:sp>
      <p:pic>
        <p:nvPicPr>
          <p:cNvPr id="4" name="Picture 3" descr="A satellite view of the earth&#10;&#10;Description automatically generated with low confidence">
            <a:extLst>
              <a:ext uri="{FF2B5EF4-FFF2-40B4-BE49-F238E27FC236}">
                <a16:creationId xmlns:a16="http://schemas.microsoft.com/office/drawing/2014/main" id="{7062FC59-04FF-EC72-968C-B58B8C001EEB}"/>
              </a:ext>
            </a:extLst>
          </p:cNvPr>
          <p:cNvPicPr>
            <a:picLocks noChangeAspect="1"/>
          </p:cNvPicPr>
          <p:nvPr/>
        </p:nvPicPr>
        <p:blipFill rotWithShape="1">
          <a:blip r:embed="rId3"/>
          <a:srcRect t="14876" r="-2" b="22527"/>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cxnSp>
        <p:nvCxnSpPr>
          <p:cNvPr id="6" name="Straight Arrow Connector 5">
            <a:extLst>
              <a:ext uri="{FF2B5EF4-FFF2-40B4-BE49-F238E27FC236}">
                <a16:creationId xmlns:a16="http://schemas.microsoft.com/office/drawing/2014/main" id="{DD22DCD4-7FB3-4284-CCE9-FACF9730AE42}"/>
              </a:ext>
            </a:extLst>
          </p:cNvPr>
          <p:cNvCxnSpPr>
            <a:cxnSpLocks/>
          </p:cNvCxnSpPr>
          <p:nvPr/>
        </p:nvCxnSpPr>
        <p:spPr>
          <a:xfrm flipH="1">
            <a:off x="2679405" y="729753"/>
            <a:ext cx="271686" cy="78007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3B380AB-7920-C651-CF4B-8A1B406E1167}"/>
              </a:ext>
            </a:extLst>
          </p:cNvPr>
          <p:cNvSpPr txBox="1"/>
          <p:nvPr/>
        </p:nvSpPr>
        <p:spPr>
          <a:xfrm>
            <a:off x="2197677" y="83422"/>
            <a:ext cx="1506828" cy="646331"/>
          </a:xfrm>
          <a:prstGeom prst="rect">
            <a:avLst/>
          </a:prstGeom>
          <a:solidFill>
            <a:srgbClr val="FF0000"/>
          </a:solidFill>
        </p:spPr>
        <p:txBody>
          <a:bodyPr wrap="square" rtlCol="0">
            <a:spAutoFit/>
          </a:bodyPr>
          <a:lstStyle/>
          <a:p>
            <a:r>
              <a:rPr lang="en-GB" dirty="0"/>
              <a:t>Constantine’s fortifications </a:t>
            </a:r>
          </a:p>
        </p:txBody>
      </p:sp>
      <p:sp>
        <p:nvSpPr>
          <p:cNvPr id="17" name="Circle: Hollow 16">
            <a:extLst>
              <a:ext uri="{FF2B5EF4-FFF2-40B4-BE49-F238E27FC236}">
                <a16:creationId xmlns:a16="http://schemas.microsoft.com/office/drawing/2014/main" id="{A3D50184-022B-89EE-6269-B908A46F35A1}"/>
              </a:ext>
            </a:extLst>
          </p:cNvPr>
          <p:cNvSpPr/>
          <p:nvPr/>
        </p:nvSpPr>
        <p:spPr>
          <a:xfrm>
            <a:off x="4230807" y="5199798"/>
            <a:ext cx="668740" cy="586854"/>
          </a:xfrm>
          <a:prstGeom prst="donut">
            <a:avLst>
              <a:gd name="adj" fmla="val 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20442441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C50C-3402-90ED-00CE-43AD241107E7}"/>
              </a:ext>
            </a:extLst>
          </p:cNvPr>
          <p:cNvSpPr>
            <a:spLocks noGrp="1"/>
          </p:cNvSpPr>
          <p:nvPr>
            <p:ph type="title"/>
          </p:nvPr>
        </p:nvSpPr>
        <p:spPr>
          <a:xfrm>
            <a:off x="6361178" y="141552"/>
            <a:ext cx="5621556" cy="2096681"/>
          </a:xfrm>
        </p:spPr>
        <p:txBody>
          <a:bodyPr>
            <a:normAutofit/>
          </a:bodyPr>
          <a:lstStyle/>
          <a:p>
            <a:r>
              <a:rPr lang="en-GB" sz="2800" dirty="0"/>
              <a:t>Many wealth elites from other cities moved to Constantinople, so that it “lived luxuriously of the sweat of other cities…” – </a:t>
            </a:r>
            <a:r>
              <a:rPr lang="en-GB" sz="2800" b="1" dirty="0" err="1"/>
              <a:t>Libanius</a:t>
            </a:r>
            <a:r>
              <a:rPr lang="en-GB" sz="2800" b="1" dirty="0"/>
              <a:t> </a:t>
            </a:r>
            <a:r>
              <a:rPr lang="en-GB" sz="2800" b="1" i="1" dirty="0"/>
              <a:t>Or</a:t>
            </a:r>
            <a:r>
              <a:rPr lang="en-GB" sz="2800" b="1" dirty="0"/>
              <a:t>. 1.279</a:t>
            </a:r>
            <a:r>
              <a:rPr lang="en-GB" sz="2800" dirty="0"/>
              <a:t>.</a:t>
            </a:r>
            <a:br>
              <a:rPr lang="en-GB" sz="1800" dirty="0"/>
            </a:br>
            <a:endParaRPr lang="en-GB" sz="1800" dirty="0"/>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6" descr="Diagram, engineering drawing&#10;&#10;Description automatically generated">
            <a:extLst>
              <a:ext uri="{FF2B5EF4-FFF2-40B4-BE49-F238E27FC236}">
                <a16:creationId xmlns:a16="http://schemas.microsoft.com/office/drawing/2014/main" id="{3ED6739D-0656-E1F5-F7D3-7A826102A045}"/>
              </a:ext>
            </a:extLst>
          </p:cNvPr>
          <p:cNvPicPr>
            <a:picLocks noChangeAspect="1"/>
          </p:cNvPicPr>
          <p:nvPr/>
        </p:nvPicPr>
        <p:blipFill rotWithShape="1">
          <a:blip r:embed="rId2"/>
          <a:srcRect l="463"/>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22D0111B-9350-72E2-B7EB-9B794E2A9C1C}"/>
              </a:ext>
            </a:extLst>
          </p:cNvPr>
          <p:cNvSpPr>
            <a:spLocks noGrp="1"/>
          </p:cNvSpPr>
          <p:nvPr>
            <p:ph idx="1"/>
          </p:nvPr>
        </p:nvSpPr>
        <p:spPr>
          <a:xfrm>
            <a:off x="6172782" y="2238233"/>
            <a:ext cx="5809952" cy="4478215"/>
          </a:xfrm>
        </p:spPr>
        <p:txBody>
          <a:bodyPr anchor="t">
            <a:normAutofit/>
          </a:bodyPr>
          <a:lstStyle/>
          <a:p>
            <a:r>
              <a:rPr lang="en-GB" sz="2400" dirty="0"/>
              <a:t>A senate is established in the new city.</a:t>
            </a:r>
          </a:p>
          <a:p>
            <a:endParaRPr lang="en-GB" sz="700" dirty="0"/>
          </a:p>
          <a:p>
            <a:r>
              <a:rPr lang="en-GB" sz="2400" dirty="0"/>
              <a:t>Inducements for settlers (including houses).</a:t>
            </a:r>
          </a:p>
          <a:p>
            <a:endParaRPr lang="en-GB" sz="700" dirty="0"/>
          </a:p>
          <a:p>
            <a:r>
              <a:rPr lang="en-GB" sz="2400" dirty="0"/>
              <a:t>Establishment of grain dole.</a:t>
            </a:r>
          </a:p>
          <a:p>
            <a:endParaRPr lang="en-GB" sz="700" dirty="0"/>
          </a:p>
          <a:p>
            <a:r>
              <a:rPr lang="en-GB" sz="2400" dirty="0"/>
              <a:t>Hippodrome (circus) and Imperial palace.</a:t>
            </a:r>
          </a:p>
          <a:p>
            <a:endParaRPr lang="en-GB" sz="700" dirty="0"/>
          </a:p>
          <a:p>
            <a:r>
              <a:rPr lang="en-GB" sz="2400" dirty="0"/>
              <a:t>Mausoleum of Constantine.</a:t>
            </a:r>
          </a:p>
          <a:p>
            <a:endParaRPr lang="en-GB" sz="700" dirty="0"/>
          </a:p>
          <a:p>
            <a:r>
              <a:rPr lang="en-GB" sz="2400" dirty="0"/>
              <a:t>Colonnaded streets with Fora, basilicas, columns.</a:t>
            </a:r>
          </a:p>
          <a:p>
            <a:endParaRPr lang="en-GB" sz="1100" dirty="0"/>
          </a:p>
        </p:txBody>
      </p:sp>
    </p:spTree>
    <p:extLst>
      <p:ext uri="{BB962C8B-B14F-4D97-AF65-F5344CB8AC3E}">
        <p14:creationId xmlns:p14="http://schemas.microsoft.com/office/powerpoint/2010/main" val="25832918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1140</Words>
  <Application>Microsoft Office PowerPoint</Application>
  <PresentationFormat>Widescreen</PresentationFormat>
  <Paragraphs>135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Rome Transformed: The World of Late Antiquity</vt:lpstr>
      <vt:lpstr>Renewed instability</vt:lpstr>
      <vt:lpstr>PowerPoint Presentation</vt:lpstr>
      <vt:lpstr>Battle of Milvian Bridge (AD 312)</vt:lpstr>
      <vt:lpstr>PowerPoint Presentation</vt:lpstr>
      <vt:lpstr>The final victor</vt:lpstr>
      <vt:lpstr>Administrative and Military Reforms </vt:lpstr>
      <vt:lpstr>Command Structure</vt:lpstr>
      <vt:lpstr>PowerPoint Presentation</vt:lpstr>
      <vt:lpstr>Religious Life Under Constantine</vt:lpstr>
      <vt:lpstr>Edicts of toleration</vt:lpstr>
      <vt:lpstr>“Pagan” Imagery</vt:lpstr>
      <vt:lpstr>Arch of Constantine</vt:lpstr>
      <vt:lpstr>Support for Christianity</vt:lpstr>
      <vt:lpstr>Religious controversy – the Donatists</vt:lpstr>
      <vt:lpstr>Religious controversy – Arrianism</vt:lpstr>
      <vt:lpstr>Foundation of Constantinople</vt:lpstr>
      <vt:lpstr>PowerPoint Presentation</vt:lpstr>
      <vt:lpstr>Many wealth elites from other cities moved to Constantinople, so that it “lived luxuriously of the sweat of other cities…” – Libanius Or. 1.279.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15</cp:revision>
  <dcterms:created xsi:type="dcterms:W3CDTF">2022-11-21T15:11:39Z</dcterms:created>
  <dcterms:modified xsi:type="dcterms:W3CDTF">2024-10-21T11:23:01Z</dcterms:modified>
</cp:coreProperties>
</file>