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9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38" d="100"/>
          <a:sy n="138" d="100"/>
        </p:scale>
        <p:origin x="834" y="10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249a6181080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249a6181080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249a6181080_0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249a6181080_0_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Moxy caters to the demographic of Generation Z and millennials who prioritise a combination of value, style, and affordability (</a:t>
            </a:r>
            <a:r>
              <a:rPr lang="en" sz="12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Guo, 2021)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The contemporary customer base, who are proficient in social media and technology, seek distinctive and reasonably priced encounters.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249a6181080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249a6181080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term "guest services" encompasses any and all efforts made to improve a guest's stay. Moxy provides around-the-clock front desk service, a dedicated concierge, and tailored recommendations to enhance each guest's stay (</a:t>
            </a:r>
            <a:r>
              <a:rPr lang="en" sz="12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Chen, Quadri-Felitti and Mattila, 2023).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The workers have the training and experience to be friendly and helpful.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249a6181080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249a6181080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Moxy provides a range of convenient services in addition to contemporary, elegant lodgings equipped with convenient facilities (</a:t>
            </a:r>
            <a:r>
              <a:rPr lang="en" sz="12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Weinstein, 2022).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They include a stylish bar with original drinks and local cuisine, a fitness centre, and gathering spaces that are all easily accessible.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249a6181080_0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249a6181080_0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Guest services are crucial to the hospitality business because of their impact on client satisfaction (</a:t>
            </a:r>
            <a:r>
              <a:rPr lang="en" sz="12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Kandampully, Bilgihan and Li, 2022).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Moxy's reputation for excellence in customer service is borne out by the consistently excellent ratings and frequency of visitor visits.</a:t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249a6181080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249a6181080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standards and experiences guests expect throughout their stay are referred to as guest expectations (</a:t>
            </a:r>
            <a:r>
              <a:rPr lang="en" sz="12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Banyeva</a:t>
            </a:r>
            <a:r>
              <a:rPr lang="en" sz="12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al.,</a:t>
            </a:r>
            <a:r>
              <a:rPr lang="en" sz="12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2023, p.64)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By offering individualised and distinctive experiences like pleasant surprises, specially designed festivities, and customised experiences to suit individual tastes, Moxy aims to go above and beyond these expectations.</a:t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249a6181080_0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249a6181080_0_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core of the sector, stressing kind and considerate service, is hospitality. The skilled staff at Moxy succeeds by respecting each guest as an individual  (</a:t>
            </a:r>
            <a:r>
              <a:rPr lang="en" sz="12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George, 2021, p.222)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Their dedication is shown by programs like employee training, cultural immersion experiences, and group problem-solving techniques.</a:t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249a6181080_0_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g249a6181080_0_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Customers anticipate excellent comfort, cleanliness, and service, and Moxy maintains these standards via attentive room upkeep, regular inspections, and quick replies to queries (</a:t>
            </a:r>
            <a:r>
              <a:rPr lang="en" sz="12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Bogicevic </a:t>
            </a:r>
            <a:r>
              <a:rPr lang="en" sz="12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" sz="12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2021, p.102806)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The company focuses a lot of attention on efficient check-in and check-out procedures to increase client happiness.</a:t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249a6181080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249a6181080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249a6181080_0_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Google Shape;121;g249a6181080_0_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300" y="1803400"/>
            <a:ext cx="5825202" cy="1234727"/>
          </a:xfrm>
        </p:spPr>
        <p:txBody>
          <a:bodyPr anchor="b">
            <a:noAutofit/>
          </a:bodyPr>
          <a:lstStyle>
            <a:lvl1pPr algn="r">
              <a:defRPr sz="405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300" y="3038125"/>
            <a:ext cx="5825202" cy="822674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6018745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14905926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2025651"/>
            <a:ext cx="6447501" cy="1369936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6453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04861366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001" y="1620442"/>
            <a:ext cx="3138026" cy="29105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7477" y="1620442"/>
            <a:ext cx="3138026" cy="29105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5/24/2023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1277294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6809" y="1620737"/>
            <a:ext cx="3139217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6809" y="2052934"/>
            <a:ext cx="3139217" cy="24780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16287" y="1620737"/>
            <a:ext cx="313921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16288" y="2052934"/>
            <a:ext cx="3139213" cy="24780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5/24/2023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63838211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5/24/2023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730209499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5/24/2023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15626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123953"/>
            <a:ext cx="2890896" cy="958850"/>
          </a:xfrm>
        </p:spPr>
        <p:txBody>
          <a:bodyPr anchor="b">
            <a:normAutofit/>
          </a:bodyPr>
          <a:lstStyle>
            <a:lvl1pPr>
              <a:defRPr sz="1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0346" y="386193"/>
            <a:ext cx="3385156" cy="41448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2082802"/>
            <a:ext cx="2890896" cy="1938337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797" indent="0">
              <a:buNone/>
              <a:defRPr sz="1050"/>
            </a:lvl2pPr>
            <a:lvl3pPr marL="685595" indent="0">
              <a:buNone/>
              <a:defRPr sz="900"/>
            </a:lvl3pPr>
            <a:lvl4pPr marL="1028392" indent="0">
              <a:buNone/>
              <a:defRPr sz="750"/>
            </a:lvl4pPr>
            <a:lvl5pPr marL="1371188" indent="0">
              <a:buNone/>
              <a:defRPr sz="750"/>
            </a:lvl5pPr>
            <a:lvl6pPr marL="1713986" indent="0">
              <a:buNone/>
              <a:defRPr sz="750"/>
            </a:lvl6pPr>
            <a:lvl7pPr marL="2056783" indent="0">
              <a:buNone/>
              <a:defRPr sz="750"/>
            </a:lvl7pPr>
            <a:lvl8pPr marL="2399580" indent="0">
              <a:buNone/>
              <a:defRPr sz="750"/>
            </a:lvl8pPr>
            <a:lvl9pPr marL="2742377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5/24/2023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34798139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3600450"/>
            <a:ext cx="6447500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8001" y="457200"/>
            <a:ext cx="6447501" cy="2884289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4025504"/>
            <a:ext cx="6447500" cy="505518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5/24/2023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10172438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25527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9523939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24604" y="2724150"/>
            <a:ext cx="5418393" cy="28575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sp>
        <p:nvSpPr>
          <p:cNvPr id="20" name="TextBox 19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1350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8532224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448991"/>
            <a:ext cx="6447501" cy="1946595"/>
          </a:xfrm>
        </p:spPr>
        <p:txBody>
          <a:bodyPr anchor="b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55893506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sp>
        <p:nvSpPr>
          <p:cNvPr id="24" name="TextBox 23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451714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57200"/>
            <a:ext cx="6441152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8384088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3735124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5755" y="457200"/>
            <a:ext cx="978557" cy="3938588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1" y="457200"/>
            <a:ext cx="5295113" cy="39385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185145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09441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1620442"/>
            <a:ext cx="6447501" cy="29105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3850" y="4531022"/>
            <a:ext cx="68395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8001" y="4531022"/>
            <a:ext cx="472320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2998" y="4531022"/>
            <a:ext cx="51250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accent1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97437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</p:sldLayoutIdLst>
  <p:hf sldNum="0" hdr="0" ftr="0" dt="0"/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3"/>
          <p:cNvSpPr txBox="1"/>
          <p:nvPr/>
        </p:nvSpPr>
        <p:spPr>
          <a:xfrm>
            <a:off x="1693223" y="3943202"/>
            <a:ext cx="6083100" cy="12002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0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HOSPITALITY &amp; GUEST SERVICES</a:t>
            </a: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NAME:</a:t>
            </a:r>
            <a:r>
              <a:rPr lang="ro-RO" sz="12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ALIN AXINTE</a:t>
            </a:r>
            <a:endParaRPr sz="1200" b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ID:</a:t>
            </a:r>
            <a:r>
              <a:rPr lang="ro-RO" sz="1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2234129</a:t>
            </a:r>
            <a:endParaRPr sz="1200" b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028" name="Picture 4" descr="Hospitality industry: How is digital revolutionising the whole sector?">
            <a:extLst>
              <a:ext uri="{FF2B5EF4-FFF2-40B4-BE49-F238E27FC236}">
                <a16:creationId xmlns:a16="http://schemas.microsoft.com/office/drawing/2014/main" id="{680B3F17-633A-CC45-60A9-9AA43766AB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450" y="100739"/>
            <a:ext cx="6083100" cy="405206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title"/>
          </p:nvPr>
        </p:nvSpPr>
        <p:spPr>
          <a:xfrm>
            <a:off x="311700" y="32280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3000" b="1" dirty="0"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</a:p>
        </p:txBody>
      </p:sp>
      <p:sp>
        <p:nvSpPr>
          <p:cNvPr id="61" name="Google Shape;61;p14"/>
          <p:cNvSpPr txBox="1">
            <a:spLocks noGrp="1"/>
          </p:cNvSpPr>
          <p:nvPr>
            <p:ph type="body" idx="1"/>
          </p:nvPr>
        </p:nvSpPr>
        <p:spPr>
          <a:xfrm>
            <a:off x="131736" y="1590450"/>
            <a:ext cx="4640964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Moxy, a hotel brand owned by Marriott, is recognized for its dynamic and energetic atmosphere that resonates with contemporary travellers.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contemporary interior design, affordable pricing, and communal lobby concept of the hotel facilitate guest interaction (</a:t>
            </a:r>
            <a:r>
              <a:rPr lang="en" sz="12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George, 2021, p.222).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logo of the brand exhibits a contemporary and enjoyable aesthetic that effectively encapsulates the fundamental nature of the organisation.</a:t>
            </a:r>
            <a:endParaRPr dirty="0"/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01100" y="1590450"/>
            <a:ext cx="3814675" cy="2826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>
            <a:spLocks noGrp="1"/>
          </p:cNvSpPr>
          <p:nvPr>
            <p:ph type="title"/>
          </p:nvPr>
        </p:nvSpPr>
        <p:spPr>
          <a:xfrm>
            <a:off x="311700" y="187400"/>
            <a:ext cx="8520600" cy="83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3000" b="1" dirty="0">
                <a:latin typeface="Times New Roman"/>
                <a:ea typeface="Times New Roman"/>
                <a:cs typeface="Times New Roman"/>
                <a:sym typeface="Times New Roman"/>
              </a:rPr>
              <a:t>TARGET CONSUMERS</a:t>
            </a:r>
            <a:endParaRPr lang="en-IN" sz="3000" b="1" dirty="0"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1"/>
          </p:nvPr>
        </p:nvSpPr>
        <p:spPr>
          <a:xfrm>
            <a:off x="311699" y="1460550"/>
            <a:ext cx="4702003" cy="31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Moxy is primarily aimed at members of the millennial and Gen Z generations who have a passion for travel.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target demographic for this company is made up of people who place a premium on quality and style without breaking the bank (Shrivastava </a:t>
            </a:r>
            <a:r>
              <a:rPr lang="en" sz="12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2022, p.34).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Customers in this target market are likely to be tech-savvy, comfortable using social media, and on the lookout for interesting and unique experiences to have while on the road.</a:t>
            </a:r>
            <a:endParaRPr dirty="0">
              <a:solidFill>
                <a:schemeClr val="dk1"/>
              </a:solidFill>
            </a:endParaRPr>
          </a:p>
        </p:txBody>
      </p:sp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18350" y="1335000"/>
            <a:ext cx="3622326" cy="32440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>
            <a:spLocks noGrp="1"/>
          </p:cNvSpPr>
          <p:nvPr>
            <p:ph type="title"/>
          </p:nvPr>
        </p:nvSpPr>
        <p:spPr>
          <a:xfrm>
            <a:off x="158925" y="25150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3000" b="1" dirty="0">
                <a:latin typeface="Times New Roman"/>
                <a:ea typeface="Times New Roman"/>
                <a:cs typeface="Times New Roman"/>
                <a:sym typeface="Times New Roman"/>
              </a:rPr>
              <a:t>GUEST SERVICES OVERVIEW</a:t>
            </a:r>
            <a:endParaRPr lang="en-IN" sz="3000" b="1" dirty="0"/>
          </a:p>
        </p:txBody>
      </p:sp>
      <p:sp>
        <p:nvSpPr>
          <p:cNvPr id="75" name="Google Shape;75;p16"/>
          <p:cNvSpPr txBox="1">
            <a:spLocks noGrp="1"/>
          </p:cNvSpPr>
          <p:nvPr>
            <p:ph type="body" idx="1"/>
          </p:nvPr>
        </p:nvSpPr>
        <p:spPr>
          <a:xfrm>
            <a:off x="374543" y="1727100"/>
            <a:ext cx="4445431" cy="255818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term "</a:t>
            </a:r>
            <a:r>
              <a:rPr lang="en" sz="1200" b="1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guest services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" refers to all efforts directed towards improving the overall experience of a visitor during their stay.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Moxy provides an extensive array of guest services, including round-the-clock front desk assistance, a concierge, and tailored recommendations (</a:t>
            </a:r>
            <a:r>
              <a:rPr lang="en" sz="12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Bogicevic </a:t>
            </a:r>
            <a:r>
              <a:rPr lang="en" sz="12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" sz="12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2021, p.102806).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hotel personnel are adeptly instructed to attend to the needs of their customers with a polite and obliging attitude.</a:t>
            </a:r>
            <a:endParaRPr sz="120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6" name="Google Shape;76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06800" y="1150250"/>
            <a:ext cx="3632399" cy="3416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7"/>
          <p:cNvSpPr txBox="1">
            <a:spLocks noGrp="1"/>
          </p:cNvSpPr>
          <p:nvPr>
            <p:ph type="title"/>
          </p:nvPr>
        </p:nvSpPr>
        <p:spPr>
          <a:xfrm>
            <a:off x="311700" y="197600"/>
            <a:ext cx="7871405" cy="82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3000" b="1" dirty="0">
                <a:latin typeface="Times New Roman"/>
                <a:ea typeface="Times New Roman"/>
                <a:cs typeface="Times New Roman"/>
                <a:sym typeface="Times New Roman"/>
              </a:rPr>
              <a:t>FACILITIES AND AMENITIES</a:t>
            </a:r>
            <a:endParaRPr lang="en-IN" sz="3000" b="1" dirty="0"/>
          </a:p>
        </p:txBody>
      </p:sp>
      <p:sp>
        <p:nvSpPr>
          <p:cNvPr id="82" name="Google Shape;82;p17"/>
          <p:cNvSpPr txBox="1">
            <a:spLocks noGrp="1"/>
          </p:cNvSpPr>
          <p:nvPr>
            <p:ph type="body" idx="1"/>
          </p:nvPr>
        </p:nvSpPr>
        <p:spPr>
          <a:xfrm>
            <a:off x="233900" y="1338325"/>
            <a:ext cx="4291300" cy="299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Customers of Moxy may take use of a wide range of practical services and facilities.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are modern, stylish lodging options available with plush mattresses and useful amenities.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are accessible choices for fast and simple consumption right next to a chic bar providing unique cocktails and regionally inspired meals (</a:t>
            </a:r>
            <a:r>
              <a:rPr lang="en" sz="12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Cai, 2022).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business also offers workout facilities with cutting-edge equipment and common places for group activities.</a:t>
            </a:r>
            <a:endParaRPr dirty="0"/>
          </a:p>
        </p:txBody>
      </p:sp>
      <p:pic>
        <p:nvPicPr>
          <p:cNvPr id="83" name="Google Shape;83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27950" y="1172850"/>
            <a:ext cx="4182150" cy="32617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>
            <a:spLocks noGrp="1"/>
          </p:cNvSpPr>
          <p:nvPr>
            <p:ph type="title"/>
          </p:nvPr>
        </p:nvSpPr>
        <p:spPr>
          <a:xfrm>
            <a:off x="311700" y="190400"/>
            <a:ext cx="6926008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3000" b="1" dirty="0">
                <a:latin typeface="Times New Roman"/>
                <a:ea typeface="Times New Roman"/>
                <a:cs typeface="Times New Roman"/>
                <a:sym typeface="Times New Roman"/>
              </a:rPr>
              <a:t>IMPORTANCE OF GUEST SERVICES</a:t>
            </a:r>
            <a:endParaRPr lang="en-IN" sz="3000" b="1" dirty="0"/>
          </a:p>
        </p:txBody>
      </p:sp>
      <p:sp>
        <p:nvSpPr>
          <p:cNvPr id="89" name="Google Shape;89;p18"/>
          <p:cNvSpPr txBox="1">
            <a:spLocks noGrp="1"/>
          </p:cNvSpPr>
          <p:nvPr>
            <p:ph type="body" idx="1"/>
          </p:nvPr>
        </p:nvSpPr>
        <p:spPr>
          <a:xfrm>
            <a:off x="67250" y="1521650"/>
            <a:ext cx="4243200" cy="312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hotel industry is significantly reliant on guest services, as they exert a direct impact on customer satisfaction and allegiance.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Moxy ensures a high level of guest satisfaction by providing exceptional customer service, resulting in positive reviews and repeat visits.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guest services quality significantly affects the hotel's reputation as contented customers are more likely to endorse the establishment (</a:t>
            </a:r>
            <a:r>
              <a:rPr lang="en" sz="12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George, 2021, p.221).</a:t>
            </a:r>
            <a:endParaRPr dirty="0"/>
          </a:p>
        </p:txBody>
      </p:sp>
      <p:pic>
        <p:nvPicPr>
          <p:cNvPr id="90" name="Google Shape;90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0" y="1608100"/>
            <a:ext cx="4164974" cy="27854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9"/>
          <p:cNvSpPr txBox="1">
            <a:spLocks noGrp="1"/>
          </p:cNvSpPr>
          <p:nvPr>
            <p:ph type="title"/>
          </p:nvPr>
        </p:nvSpPr>
        <p:spPr>
          <a:xfrm>
            <a:off x="311700" y="231125"/>
            <a:ext cx="7166232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3000" b="1" dirty="0">
                <a:latin typeface="Times New Roman"/>
                <a:ea typeface="Times New Roman"/>
                <a:cs typeface="Times New Roman"/>
                <a:sym typeface="Times New Roman"/>
              </a:rPr>
              <a:t>EXCEEDING GUEST EXPECTATIONS</a:t>
            </a:r>
            <a:endParaRPr lang="en-IN" sz="3000" b="1" dirty="0"/>
          </a:p>
        </p:txBody>
      </p:sp>
      <p:sp>
        <p:nvSpPr>
          <p:cNvPr id="96" name="Google Shape;96;p19"/>
          <p:cNvSpPr txBox="1">
            <a:spLocks noGrp="1"/>
          </p:cNvSpPr>
          <p:nvPr>
            <p:ph type="body" idx="1"/>
          </p:nvPr>
        </p:nvSpPr>
        <p:spPr>
          <a:xfrm>
            <a:off x="170480" y="1430000"/>
            <a:ext cx="4139919" cy="286202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standards and experiences that visitors look forward to throughout their visit are referred to as guest expectations.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By giving visitors individualised and special experiences, Moxy aims to go above and beyond their expectations (</a:t>
            </a:r>
            <a:r>
              <a:rPr lang="en" sz="12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Xiong and King, 2019, p.68).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Examples include unexpected lodging upgrades, personalised birthday or anniversary celebrations, and one-of-a-kind experiences catered to specific tastes.</a:t>
            </a:r>
            <a:endParaRPr dirty="0"/>
          </a:p>
        </p:txBody>
      </p:sp>
      <p:pic>
        <p:nvPicPr>
          <p:cNvPr id="97" name="Google Shape;9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64925" y="1430000"/>
            <a:ext cx="4467375" cy="2971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0"/>
          <p:cNvSpPr txBox="1">
            <a:spLocks noGrp="1"/>
          </p:cNvSpPr>
          <p:nvPr>
            <p:ph type="title"/>
          </p:nvPr>
        </p:nvSpPr>
        <p:spPr>
          <a:xfrm>
            <a:off x="220050" y="119100"/>
            <a:ext cx="7234635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3000" b="1" dirty="0">
                <a:latin typeface="Times New Roman"/>
                <a:ea typeface="Times New Roman"/>
                <a:cs typeface="Times New Roman"/>
                <a:sym typeface="Times New Roman"/>
              </a:rPr>
              <a:t>HOSPITALITY AND GUEST EXPERIENCE</a:t>
            </a:r>
            <a:endParaRPr lang="en-IN" sz="3000" b="1" dirty="0"/>
          </a:p>
        </p:txBody>
      </p:sp>
      <p:sp>
        <p:nvSpPr>
          <p:cNvPr id="103" name="Google Shape;103;p20"/>
          <p:cNvSpPr txBox="1">
            <a:spLocks noGrp="1"/>
          </p:cNvSpPr>
          <p:nvPr>
            <p:ph type="body" idx="1"/>
          </p:nvPr>
        </p:nvSpPr>
        <p:spPr>
          <a:xfrm>
            <a:off x="147234" y="1776300"/>
            <a:ext cx="4509366" cy="222226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core of the hotel industry is hospitality, which focuses on providing pleasant and considerate service to visitors.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Because they value each visitor as a person, the Moxy's well-trained team delivers superior service (</a:t>
            </a:r>
            <a:r>
              <a:rPr lang="en" sz="12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Zuo, 2023, p.51).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company's commitment to hospitality is evident in its commitment to initiatives like regular staff training, programs for cultural immersion, and group problem-solving techniques.</a:t>
            </a:r>
            <a:endParaRPr dirty="0"/>
          </a:p>
        </p:txBody>
      </p:sp>
      <p:pic>
        <p:nvPicPr>
          <p:cNvPr id="104" name="Google Shape;104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27500" y="1699750"/>
            <a:ext cx="4182600" cy="23919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21"/>
          <p:cNvSpPr txBox="1">
            <a:spLocks noGrp="1"/>
          </p:cNvSpPr>
          <p:nvPr>
            <p:ph type="title"/>
          </p:nvPr>
        </p:nvSpPr>
        <p:spPr>
          <a:xfrm>
            <a:off x="209850" y="210750"/>
            <a:ext cx="7058855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3000" b="1" dirty="0">
                <a:latin typeface="Times New Roman"/>
                <a:ea typeface="Times New Roman"/>
                <a:cs typeface="Times New Roman"/>
                <a:sym typeface="Times New Roman"/>
              </a:rPr>
              <a:t>MEETING GUEST EXPECTATIONS</a:t>
            </a:r>
            <a:endParaRPr lang="en-IN" sz="3000" b="1" dirty="0"/>
          </a:p>
        </p:txBody>
      </p:sp>
      <p:sp>
        <p:nvSpPr>
          <p:cNvPr id="110" name="Google Shape;110;p21"/>
          <p:cNvSpPr txBox="1">
            <a:spLocks noGrp="1"/>
          </p:cNvSpPr>
          <p:nvPr>
            <p:ph type="body" idx="1"/>
          </p:nvPr>
        </p:nvSpPr>
        <p:spPr>
          <a:xfrm>
            <a:off x="95374" y="1635218"/>
            <a:ext cx="4620000" cy="246671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Guests often have expectations for the quality of service, comfort, and cleanliness.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These standards are satisfied by Moxy's thorough room maintenance, regular quality inspections, and quick response times to passenger queries (</a:t>
            </a:r>
            <a:r>
              <a:rPr lang="en" sz="12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Cai, 2022).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business focuses a lot of emphasis on the value of simple check-in and check-out processes for its customers.</a:t>
            </a:r>
            <a:endParaRPr dirty="0"/>
          </a:p>
        </p:txBody>
      </p:sp>
      <p:pic>
        <p:nvPicPr>
          <p:cNvPr id="111" name="Google Shape;111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98925" y="1302525"/>
            <a:ext cx="4003100" cy="3132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2"/>
          <p:cNvSpPr txBox="1">
            <a:spLocks noGrp="1"/>
          </p:cNvSpPr>
          <p:nvPr>
            <p:ph type="title"/>
          </p:nvPr>
        </p:nvSpPr>
        <p:spPr>
          <a:xfrm>
            <a:off x="311700" y="156850"/>
            <a:ext cx="8520600" cy="86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3000" b="1" dirty="0"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lang="en-IN" sz="3000" b="1" dirty="0"/>
          </a:p>
        </p:txBody>
      </p:sp>
      <p:sp>
        <p:nvSpPr>
          <p:cNvPr id="117" name="Google Shape;117;p22"/>
          <p:cNvSpPr txBox="1">
            <a:spLocks noGrp="1"/>
          </p:cNvSpPr>
          <p:nvPr>
            <p:ph type="body" idx="1"/>
          </p:nvPr>
        </p:nvSpPr>
        <p:spPr>
          <a:xfrm>
            <a:off x="311700" y="1193225"/>
            <a:ext cx="4171800" cy="317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Thus it is clear that the company's success in the hospitality industry is a result of Moxy's emphasis on high-quality service, hospitality, and guest service.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company continually gives its consumers wonderful experiences that go above and beyond their expectations, which helps it nurture high levels of customer satisfaction and loyalty (Shrivastava </a:t>
            </a:r>
            <a:r>
              <a:rPr lang="en" sz="12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2022, p.34).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❖"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hotel's continuing emphasis on developing unique and memorable experiences demonstrates its unwavering commitment to surpassing guests' expectations.</a:t>
            </a:r>
            <a:endParaRPr dirty="0"/>
          </a:p>
        </p:txBody>
      </p:sp>
      <p:pic>
        <p:nvPicPr>
          <p:cNvPr id="118" name="Google Shape;118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92500" y="1106650"/>
            <a:ext cx="4039800" cy="33432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3"/>
          <p:cNvSpPr txBox="1">
            <a:spLocks noGrp="1"/>
          </p:cNvSpPr>
          <p:nvPr>
            <p:ph type="title"/>
          </p:nvPr>
        </p:nvSpPr>
        <p:spPr>
          <a:xfrm>
            <a:off x="240425" y="187400"/>
            <a:ext cx="8520600" cy="69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3000" b="1" dirty="0">
                <a:latin typeface="Times New Roman"/>
                <a:ea typeface="Times New Roman"/>
                <a:cs typeface="Times New Roman"/>
                <a:sym typeface="Times New Roman"/>
              </a:rPr>
              <a:t>REFERENCE LIST</a:t>
            </a:r>
          </a:p>
        </p:txBody>
      </p:sp>
      <p:sp>
        <p:nvSpPr>
          <p:cNvPr id="124" name="Google Shape;124;p23"/>
          <p:cNvSpPr txBox="1">
            <a:spLocks noGrp="1"/>
          </p:cNvSpPr>
          <p:nvPr>
            <p:ph type="body" idx="1"/>
          </p:nvPr>
        </p:nvSpPr>
        <p:spPr>
          <a:xfrm>
            <a:off x="311700" y="839250"/>
            <a:ext cx="8520600" cy="372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❖     Banyeva, I., Lebedieva, N., Parfinenko, T., Velychko, O., Petrova, O. and Peresichna, S., 2023. Digital Tools of Marketing Strategies in Hotel Branding.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Information Technology Management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15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pp.62-88.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❖     Bogicevic, V., Liu, S.Q., Seo, S., Kandampully, J. and Rudd, N.A., 2021. Virtual reality is so cool! How technology innovativeness shapes consumer responses to service preview modes.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Hospitality Management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93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p.102806.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❖     Cai, S., 2022. SIMILAR OR COMPLEMENTARY: BRAND PERSONALITY AND BRAND ALLIANCE SUCCESS.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❖     Chen, F., Quadri-Felitti, D. and Mattila, A.S., 2023. Generation influences perceived coolness but not favorable attitudes toward cool hotel brands.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Cornell Hospitality Quarterly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64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pp.95-103.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❖     George, R., 2021. Market Segmentation, Targeting, and Positioning. In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Marketing Tourism and Hospitality: Concepts and Cases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(pp. 221-246). Cham: Springer International Publishing.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❖     George, R., 2021. Market Segmentation, Targeting, and Positioning. In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Marketing Tourism and Hospitality: Concepts and Cases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(pp. 221-246). Cham: Springer International Publishing.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❖     Guo, Y., 2021.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exploration of innovative experiences in the hotel industry: How are hotel organisations marketing innovative experiences to target the Millennial generation?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(Doctoral dissertation, Auckland University of Technology).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❖     Kandampully, J., Bilgihan, A. and Li, D.K., 2022. Unifying technology and people: Revisiting service in a digitally transformed world.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Service Industries Journal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42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(1-2), pp.21-41.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❖     Shrivastava, A., Jodhana, L.S., Chourasia, S. and Verma, B.L., 2022. Analyzing the Effect of Social Media Influencers on the Purchase Decision of Consumers.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GURUGRAM UNIVERSITY BUSINESS REVIEW (GUBR)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p.34.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❖     Weinstein, A.T., 2022. Customer obsession–the springboard for a value creation strategy.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Business Strategy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(ahead-of-print).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❖     Xiong, L. and King, C., 2019. Aligning employees’ attitudes and behavior with hospitality brands: The role of employee brand internalization.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Hospitality and Tourism Management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40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pp.67-76.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❖     Zuo, S., 2023. How Can the Hospitality Industry Improve Customer Satisfaction by Determining the Relevant Degree of Robot Staff Implementation?.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Research in Social Science and Humanities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(4), pp.49-68.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</TotalTime>
  <Words>1549</Words>
  <Application>Microsoft Office PowerPoint</Application>
  <PresentationFormat>On-screen Show (16:9)</PresentationFormat>
  <Paragraphs>60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Times New Roman</vt:lpstr>
      <vt:lpstr>Trebuchet MS</vt:lpstr>
      <vt:lpstr>Wingdings 3</vt:lpstr>
      <vt:lpstr>Facet</vt:lpstr>
      <vt:lpstr>PowerPoint Presentation</vt:lpstr>
      <vt:lpstr>INTRODUCTION</vt:lpstr>
      <vt:lpstr>TARGET CONSUMERS</vt:lpstr>
      <vt:lpstr>GUEST SERVICES OVERVIEW</vt:lpstr>
      <vt:lpstr>FACILITIES AND AMENITIES</vt:lpstr>
      <vt:lpstr>IMPORTANCE OF GUEST SERVICES</vt:lpstr>
      <vt:lpstr>EXCEEDING GUEST EXPECTATIONS</vt:lpstr>
      <vt:lpstr>HOSPITALITY AND GUEST EXPERIENCE</vt:lpstr>
      <vt:lpstr>MEETING GUEST EXPECTATIONS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alin axinte</cp:lastModifiedBy>
  <cp:revision>1</cp:revision>
  <dcterms:modified xsi:type="dcterms:W3CDTF">2023-05-24T10:16:10Z</dcterms:modified>
</cp:coreProperties>
</file>