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4" r:id="rId4"/>
    <p:sldMasterId id="2147483758" r:id="rId5"/>
    <p:sldMasterId id="2147483680" r:id="rId6"/>
  </p:sldMasterIdLst>
  <p:notesMasterIdLst>
    <p:notesMasterId r:id="rId47"/>
  </p:notesMasterIdLst>
  <p:sldIdLst>
    <p:sldId id="256" r:id="rId7"/>
    <p:sldId id="257" r:id="rId8"/>
    <p:sldId id="375" r:id="rId9"/>
    <p:sldId id="267" r:id="rId10"/>
    <p:sldId id="377" r:id="rId11"/>
    <p:sldId id="378" r:id="rId12"/>
    <p:sldId id="379" r:id="rId13"/>
    <p:sldId id="380" r:id="rId14"/>
    <p:sldId id="381" r:id="rId15"/>
    <p:sldId id="399" r:id="rId16"/>
    <p:sldId id="382" r:id="rId17"/>
    <p:sldId id="383" r:id="rId18"/>
    <p:sldId id="384" r:id="rId19"/>
    <p:sldId id="385" r:id="rId20"/>
    <p:sldId id="386" r:id="rId21"/>
    <p:sldId id="387" r:id="rId22"/>
    <p:sldId id="388" r:id="rId23"/>
    <p:sldId id="390" r:id="rId24"/>
    <p:sldId id="391" r:id="rId25"/>
    <p:sldId id="392" r:id="rId26"/>
    <p:sldId id="393" r:id="rId27"/>
    <p:sldId id="395" r:id="rId28"/>
    <p:sldId id="396" r:id="rId29"/>
    <p:sldId id="397" r:id="rId30"/>
    <p:sldId id="400" r:id="rId31"/>
    <p:sldId id="394" r:id="rId32"/>
    <p:sldId id="406" r:id="rId33"/>
    <p:sldId id="405" r:id="rId34"/>
    <p:sldId id="398" r:id="rId35"/>
    <p:sldId id="401" r:id="rId36"/>
    <p:sldId id="402" r:id="rId37"/>
    <p:sldId id="407" r:id="rId38"/>
    <p:sldId id="403" r:id="rId39"/>
    <p:sldId id="283" r:id="rId40"/>
    <p:sldId id="404" r:id="rId41"/>
    <p:sldId id="408" r:id="rId42"/>
    <p:sldId id="409" r:id="rId43"/>
    <p:sldId id="410" r:id="rId44"/>
    <p:sldId id="262" r:id="rId45"/>
    <p:sldId id="285" r:id="rId4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872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540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tableStyles" Target="tableStyles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E62973-5E8C-6249-93BD-BAF7AE7072BD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FFDD11-B3EC-214B-B984-1798BFAD033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05373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Half of the UK adult population say they have bought a no/low-alcohol product in the past. This consumer momentum has helped to boost no/low-alcohol volume consumption by 9% in 2022 vs 2021. The no/low-alcohol category now commands a volume share of nearly 3% of the UK’s total beverage alcohol market. The UK’s no/low-alcohol market is expected to see volume growth at a CAGR of 7%, 2022-2026.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Latest findings from IWSR show that growth is being fuelled both by smaller start-ups – the source of much recent innovation – and by line extensions of popular full-strength brands, which are helping to normalise the category.</a:t>
            </a:r>
          </a:p>
          <a:p>
            <a:pPr algn="l"/>
            <a:r>
              <a:rPr lang="en-GB" b="0" i="0" dirty="0">
                <a:solidFill>
                  <a:srgbClr val="040C28"/>
                </a:solidFill>
                <a:effectLst/>
                <a:latin typeface="Google Sans"/>
              </a:rPr>
              <a:t>Gen Z has gained recognition for limiting their alcohol consumption, though that doesn't mean that they aren't drinking at all</a:t>
            </a:r>
            <a:r>
              <a:rPr lang="en-GB" b="0" i="0" dirty="0">
                <a:solidFill>
                  <a:srgbClr val="1F1F1F"/>
                </a:solidFill>
                <a:effectLst/>
                <a:latin typeface="Google Sans"/>
              </a:rPr>
              <a:t>. Around a third of people aged 18-24 do not drink alcohol at all, but those who do tend to drink primarily as a treat, to relax, or to mark a special occasion.</a:t>
            </a:r>
            <a:endParaRPr lang="en-GB" b="0" i="0" dirty="0">
              <a:solidFill>
                <a:srgbClr val="333333"/>
              </a:solidFill>
              <a:effectLst/>
              <a:latin typeface="Open Sans" panose="020B0606030504020204" pitchFamily="34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“The UK is one of the most dynamic no/low markets, with new product launches continuing apace and growth forecasts outstripping many other countries,” says Susie </a:t>
            </a:r>
            <a:r>
              <a:rPr lang="en-GB" b="0" i="0" dirty="0" err="1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Goldspink</a:t>
            </a:r>
            <a:r>
              <a:rPr lang="en-GB" b="0" i="0" dirty="0">
                <a:solidFill>
                  <a:srgbClr val="333333"/>
                </a:solidFill>
                <a:effectLst/>
                <a:latin typeface="Open Sans" panose="020B0606030504020204" pitchFamily="34" charset="0"/>
              </a:rPr>
              <a:t>, Head of No- and Low-Alcohol, IWSR Drinks Market Analysis. “While most no/low innovation continues to come from smaller players, no-alcohol variants from established brands are helping to build sector credibility.”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3729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Pot still is batch distillation.</a:t>
            </a:r>
          </a:p>
          <a:p>
            <a:r>
              <a:rPr lang="en-GB" dirty="0"/>
              <a:t>Column still is continuous.</a:t>
            </a:r>
          </a:p>
          <a:p>
            <a:r>
              <a:rPr lang="en-GB" dirty="0"/>
              <a:t>Raw material is typically fermented first.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4572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1.Martini: Gin (or vodka), dry vermouth</a:t>
            </a:r>
          </a:p>
          <a:p>
            <a:r>
              <a:rPr lang="en-GB" dirty="0"/>
              <a:t>2.Manhattan: Rye whiskey or Bourbon, angostura bitters, sweet vermouth</a:t>
            </a:r>
          </a:p>
          <a:p>
            <a:r>
              <a:rPr lang="en-GB" dirty="0"/>
              <a:t>3.Cuba Libre: Rum, coke, lime</a:t>
            </a:r>
          </a:p>
          <a:p>
            <a:r>
              <a:rPr lang="en-GB" dirty="0"/>
              <a:t>Glasses: Martini, highball, lowball</a:t>
            </a:r>
          </a:p>
          <a:p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Sake or </a:t>
            </a:r>
            <a:r>
              <a:rPr lang="en-GB" b="0" i="0" dirty="0" err="1">
                <a:solidFill>
                  <a:srgbClr val="4D5156"/>
                </a:solidFill>
                <a:effectLst/>
                <a:latin typeface="Google Sans"/>
              </a:rPr>
              <a:t>saké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 (酒, sake, /ˈ</a:t>
            </a:r>
            <a:r>
              <a:rPr lang="en-GB" b="0" i="0" dirty="0" err="1">
                <a:solidFill>
                  <a:srgbClr val="4D5156"/>
                </a:solidFill>
                <a:effectLst/>
                <a:latin typeface="Google Sans"/>
              </a:rPr>
              <a:t>sɑːki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, ˈ</a:t>
            </a:r>
            <a:r>
              <a:rPr lang="en-GB" b="0" i="0" dirty="0" err="1">
                <a:solidFill>
                  <a:srgbClr val="4D5156"/>
                </a:solidFill>
                <a:effectLst/>
                <a:latin typeface="Google Sans"/>
              </a:rPr>
              <a:t>sækeɪ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/ SAH-</a:t>
            </a:r>
            <a:r>
              <a:rPr lang="en-GB" b="0" i="0" dirty="0" err="1">
                <a:solidFill>
                  <a:srgbClr val="4D5156"/>
                </a:solidFill>
                <a:effectLst/>
                <a:latin typeface="Google Sans"/>
              </a:rPr>
              <a:t>kee</a:t>
            </a:r>
            <a:r>
              <a:rPr lang="en-GB" b="0" i="0" dirty="0">
                <a:solidFill>
                  <a:srgbClr val="4D5156"/>
                </a:solidFill>
                <a:effectLst/>
                <a:latin typeface="Google Sans"/>
              </a:rPr>
              <a:t>, SAK-ay), also referred to as Japanese rice wine, is an alcoholic beverage of Japanese origin made by fermenting rice that has been polished to remove the bran.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5FFDD11-B3EC-214B-B984-1798BFAD033A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6055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923514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7" y="1516012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1406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94211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86492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25973B-0617-EF4E-B8BA-63C0CB6CF07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C96FA2-1610-8644-A46F-A1F0404166D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632FC-BFB2-3A43-8489-9556F79A1B5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227885-DFCC-AC4E-9AA9-B19EAD3FAC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A20796-B193-A04C-9EFF-19756A579A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17865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A49A3-4F36-9940-9066-5FFBFF416F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005FF9-2955-4A45-9B9A-ECB15C4D4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3DD13-0DF7-B143-9A75-A1333935E09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0F5F61-03FC-5E4D-A2D5-786169F71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D202A-85BC-164E-9912-0D5A29F86B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9646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FD5AEB-C1B5-334A-9377-51368A72C8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8C7F90-1245-5E4D-92C9-8F3C02CE7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A92210-4E7D-D545-8210-0D9E5F2B059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F7020C-CF8C-874F-8F7D-4F95EF5AE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AB886C-9302-1144-AD86-2FF68AFF58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90279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0A6B11-C7D8-2749-9426-1E386E7DAC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C8387C-9E05-3D48-9519-17AE87F15B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6120914-3064-B241-86C3-34F117DC3D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60EFB3-14AA-E74A-BE69-6864AFF5FA3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E77BD3-2B44-7B48-9232-ADA469110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8D5B23-1B5C-CF46-B1C6-1F4B024817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497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C20E9-D997-4A46-81FA-88A2A3F99E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5FF20-EFC8-7342-A4EE-935B814196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CD2759-7C27-8D4B-8D26-072A4D0A59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BAF52A-C1D2-4A4A-A681-6D63C1BD2F7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2DE55A-B71E-BA41-90D3-2976D4458E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6DD9C76-21EA-6248-90F9-7A300362D5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DA9195B-0651-574C-8781-D551D21A9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E0110E-9732-A140-8ECA-B7817FB86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1386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7FEDE-5922-0B45-B788-0D7D57AC3A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C1EC47-E33E-D54E-9EEA-C3A7B70D27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4948AD1-BF27-A948-88FF-2DA2B603FA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0ED372-A8C4-3742-ABA0-D80BD4422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6021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37BA7C-5C50-FC46-8459-FFD45D09F08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CE0E85-3D60-2E45-B2A8-AF03F1705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0319475-D5FB-9B49-987C-89F08A93FC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494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1D3232-B722-DC40-A650-A55D07AE3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ED0E3E-EF3F-F044-8662-647F8EA0A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D01F15-9474-B049-9462-3E2BABACC53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53BC6-051F-444F-AD9A-4C2A86698A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E365583-E373-B940-8238-DEB57E2FD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FE136-665B-7540-AD01-230AE2421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951784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C6D91-043A-DC40-9990-1D2F1DD39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53CB045-C2D7-4747-82DF-AAAF51D5DB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632F0D-BDC5-0846-BD6E-0E29AB4B2B4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9E92B8-6A96-F048-8214-476C2AB23F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A0D68D-0C4D-2842-B1FF-77B6B1F09E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E086E4-267A-744B-8F48-069154009E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21256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73AFD1-A60D-7749-B561-5B4522AD7A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F7E477-22BF-1D4C-8447-04EB5093E92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67D9CA-A248-2C49-83E5-8B28A9D15E4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E155C-A8F2-834B-AE93-3A757E848C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5F338A-A5BB-2740-8547-26EE98F6B0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17996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D3409A-915E-9648-BA65-2EA8FF736F1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39DD88-072B-B947-979D-A153BB3B3D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98F075-D74E-7847-9BF2-CC8442DCECE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379F1E6B-445D-CA46-80DE-7864B0ECB295}" type="datetimeFigureOut">
              <a:rPr lang="en-US" smtClean="0"/>
              <a:t>10/6/2024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699C4-6F46-9C4C-BDEC-A74A8E75F2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6642-D80E-FC44-8915-3EE69335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9D02D7D-548A-4643-87FF-2466158C250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335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3.pn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5A667A1-ECA2-024B-9CB5-ABBC0AAC5E4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29746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9328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57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62A00376-38CB-5547-8DDE-248B1E7270B7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16221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1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1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Ps-eNxA5hds?feature=oembed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1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1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g"/><Relationship Id="rId1" Type="http://schemas.openxmlformats.org/officeDocument/2006/relationships/slideLayout" Target="../slideLayouts/slide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8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jQGn5CcP2ig?feature=oembed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g"/><Relationship Id="rId1" Type="http://schemas.openxmlformats.org/officeDocument/2006/relationships/slideLayout" Target="../slideLayouts/slideLayout8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8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g"/><Relationship Id="rId1" Type="http://schemas.openxmlformats.org/officeDocument/2006/relationships/slideLayout" Target="../slideLayouts/slideLayout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WMF"/><Relationship Id="rId1" Type="http://schemas.openxmlformats.org/officeDocument/2006/relationships/slideLayout" Target="../slideLayouts/slideLayout8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8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8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8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intel.com/insights/food-and-drink/gen-z-sober-curious-generation/#:~:text=Gen%20Z%27s%20Alcohol%20Consumption,to%20mark%20a%20special%20occasion." TargetMode="External"/><Relationship Id="rId2" Type="http://schemas.openxmlformats.org/officeDocument/2006/relationships/hyperlink" Target="https://www.theiwsr.com/moderation-trend-drives-demand-for-no-alcohol-products-in-the-uk/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www.wsetglobal.com/" TargetMode="Externa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096798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br>
              <a:rPr lang="en-GB" dirty="0"/>
            </a:b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 Introduction to Wine</a:t>
            </a:r>
            <a:b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2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Autumn 2024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International Gastronomy Management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Antoinette Milne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WSET Dip</a:t>
            </a:r>
            <a:b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a.milne@uwtsd.ac.uk</a:t>
            </a:r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209EF-FC3E-E158-8332-0BE4AE47C3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Introduction to Wine</a:t>
            </a:r>
          </a:p>
        </p:txBody>
      </p:sp>
      <p:pic>
        <p:nvPicPr>
          <p:cNvPr id="5" name="Content Placeholder 4" descr="Close-up of green grapes growing in vineyard">
            <a:extLst>
              <a:ext uri="{FF2B5EF4-FFF2-40B4-BE49-F238E27FC236}">
                <a16:creationId xmlns:a16="http://schemas.microsoft.com/office/drawing/2014/main" id="{1DDBDAD8-638F-B56D-7134-112E55822EB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1256380" y="1484501"/>
            <a:ext cx="6527007" cy="4351338"/>
          </a:xfrm>
        </p:spPr>
      </p:pic>
    </p:spTree>
    <p:extLst>
      <p:ext uri="{BB962C8B-B14F-4D97-AF65-F5344CB8AC3E}">
        <p14:creationId xmlns:p14="http://schemas.microsoft.com/office/powerpoint/2010/main" val="378061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CEB774-7FAC-A5B5-5F6E-2E2CEECAAC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b="1" dirty="0"/>
              <a:t>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35DE82-2074-DFC5-721C-22C940FAC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5485" y="1066014"/>
            <a:ext cx="7886700" cy="4699917"/>
          </a:xfrm>
        </p:spPr>
        <p:txBody>
          <a:bodyPr/>
          <a:lstStyle/>
          <a:p>
            <a:pPr>
              <a:buFontTx/>
              <a:buChar char="•"/>
            </a:pPr>
            <a:r>
              <a:rPr lang="en-GB" sz="2400" dirty="0"/>
              <a:t>What IS WINE? Why does it taste the way it does?</a:t>
            </a:r>
          </a:p>
          <a:p>
            <a:pPr>
              <a:buFontTx/>
              <a:buChar char="•"/>
            </a:pPr>
            <a:r>
              <a:rPr lang="en-GB" sz="2400" dirty="0"/>
              <a:t>What makes one wine different to another?</a:t>
            </a:r>
          </a:p>
          <a:p>
            <a:pPr>
              <a:buFontTx/>
              <a:buChar char="•"/>
            </a:pPr>
            <a:r>
              <a:rPr lang="en-GB" sz="2400" dirty="0"/>
              <a:t>Growing grapes and making wine</a:t>
            </a:r>
          </a:p>
          <a:p>
            <a:pPr>
              <a:buFontTx/>
              <a:buChar char="•"/>
            </a:pPr>
            <a:r>
              <a:rPr lang="en-GB" sz="2400" dirty="0"/>
              <a:t>Grape varieties and types/styles of wine</a:t>
            </a:r>
          </a:p>
          <a:p>
            <a:pPr>
              <a:buFontTx/>
              <a:buChar char="•"/>
            </a:pPr>
            <a:r>
              <a:rPr lang="en-GB" sz="2400" dirty="0"/>
              <a:t>Deciphering labels (regions &amp; grape varieties)</a:t>
            </a:r>
          </a:p>
          <a:p>
            <a:pPr>
              <a:buFontTx/>
              <a:buChar char="•"/>
            </a:pPr>
            <a:r>
              <a:rPr lang="en-GB" sz="2400" dirty="0"/>
              <a:t>Wine tasting and advising</a:t>
            </a:r>
          </a:p>
          <a:p>
            <a:pPr>
              <a:buFontTx/>
              <a:buChar char="•"/>
            </a:pPr>
            <a:r>
              <a:rPr lang="en-GB" sz="2400" dirty="0"/>
              <a:t>Wine service</a:t>
            </a:r>
          </a:p>
          <a:p>
            <a:pPr>
              <a:buFontTx/>
              <a:buChar char="•"/>
            </a:pPr>
            <a:r>
              <a:rPr lang="en-GB" sz="2400" dirty="0"/>
              <a:t>Storage &amp; service</a:t>
            </a:r>
          </a:p>
          <a:p>
            <a:pPr>
              <a:buFontTx/>
              <a:buChar char="•"/>
            </a:pPr>
            <a:r>
              <a:rPr lang="en-GB" sz="2400" dirty="0"/>
              <a:t>Non-alcoholic beverages, Spirits and Cocktails</a:t>
            </a:r>
          </a:p>
          <a:p>
            <a:pPr>
              <a:buFontTx/>
              <a:buChar char="•"/>
            </a:pPr>
            <a:r>
              <a:rPr lang="en-GB" sz="2400" dirty="0"/>
              <a:t>Quiz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3400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33172-3F72-119C-4AB3-23AF959DEF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3610114" cy="1600200"/>
          </a:xfrm>
        </p:spPr>
        <p:txBody>
          <a:bodyPr/>
          <a:lstStyle/>
          <a:p>
            <a:pPr algn="ctr"/>
            <a:r>
              <a:rPr lang="en-GB" sz="4400" dirty="0"/>
              <a:t>What is Wine?</a:t>
            </a:r>
          </a:p>
        </p:txBody>
      </p:sp>
      <p:pic>
        <p:nvPicPr>
          <p:cNvPr id="6" name="Content Placeholder 5" descr="Several wine barrels kept in a cellar">
            <a:extLst>
              <a:ext uri="{FF2B5EF4-FFF2-40B4-BE49-F238E27FC236}">
                <a16:creationId xmlns:a16="http://schemas.microsoft.com/office/drawing/2014/main" id="{A2684BE5-FABE-8B10-180F-90C3B6CAD68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41039" y="2057400"/>
            <a:ext cx="3972723" cy="265239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18EE10-AC8E-5893-83BE-87A6B2D80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3676444" cy="3811588"/>
          </a:xfrm>
        </p:spPr>
        <p:txBody>
          <a:bodyPr/>
          <a:lstStyle/>
          <a:p>
            <a:pPr marL="0" indent="0" algn="ctr">
              <a:buNone/>
            </a:pPr>
            <a:r>
              <a:rPr lang="en-GB" sz="2400" dirty="0"/>
              <a:t>An alcoholic beverage made from freshly picked grapes.</a:t>
            </a:r>
          </a:p>
          <a:p>
            <a:pPr marL="0" indent="0" algn="ctr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Fermentation: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yeast + sugar = </a:t>
            </a:r>
          </a:p>
          <a:p>
            <a:pPr marL="0" indent="0">
              <a:buNone/>
            </a:pPr>
            <a:r>
              <a:rPr lang="en-GB" sz="2400" b="1" dirty="0">
                <a:solidFill>
                  <a:srgbClr val="FF0000"/>
                </a:solidFill>
              </a:rPr>
              <a:t>alcohol and carbon dioxide (Co2)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42843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698D9E-36EB-D1C1-4DC7-66AAF3E5C7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987836"/>
          </a:xfrm>
        </p:spPr>
        <p:txBody>
          <a:bodyPr/>
          <a:lstStyle/>
          <a:p>
            <a:r>
              <a:rPr lang="en-GB" sz="4800" b="1" dirty="0"/>
              <a:t>Factors</a:t>
            </a:r>
          </a:p>
        </p:txBody>
      </p:sp>
      <p:pic>
        <p:nvPicPr>
          <p:cNvPr id="6" name="Content Placeholder 5" descr="Misty vineyard">
            <a:extLst>
              <a:ext uri="{FF2B5EF4-FFF2-40B4-BE49-F238E27FC236}">
                <a16:creationId xmlns:a16="http://schemas.microsoft.com/office/drawing/2014/main" id="{83A4BC92-8552-5267-1C83-8D94EBA0C6D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7788" y="1739965"/>
            <a:ext cx="4629150" cy="3084894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CA76A8-5DBA-4E7D-2B5A-948A222442D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1306" y="1739965"/>
            <a:ext cx="2949575" cy="3811588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1.Climate </a:t>
            </a:r>
          </a:p>
          <a:p>
            <a:pPr marL="0" indent="0">
              <a:buNone/>
            </a:pPr>
            <a:r>
              <a:rPr lang="en-GB" sz="1800" b="1" dirty="0"/>
              <a:t>2.Grape varieties</a:t>
            </a:r>
          </a:p>
          <a:p>
            <a:pPr marL="0" indent="0">
              <a:buNone/>
            </a:pPr>
            <a:r>
              <a:rPr lang="en-GB" sz="1800" dirty="0"/>
              <a:t>3.Weather</a:t>
            </a:r>
          </a:p>
          <a:p>
            <a:pPr marL="0" indent="0">
              <a:buNone/>
            </a:pPr>
            <a:r>
              <a:rPr lang="en-GB" sz="1800" dirty="0"/>
              <a:t>4.Soil (and environment)</a:t>
            </a:r>
          </a:p>
          <a:p>
            <a:pPr marL="0" indent="0">
              <a:buNone/>
            </a:pPr>
            <a:r>
              <a:rPr lang="en-GB" sz="1800" dirty="0"/>
              <a:t>5.Viticulture/growing grapes</a:t>
            </a:r>
          </a:p>
          <a:p>
            <a:pPr marL="0" indent="0">
              <a:buNone/>
            </a:pPr>
            <a:r>
              <a:rPr lang="en-GB" sz="1800" dirty="0"/>
              <a:t>6.Vinification/Making the wine</a:t>
            </a:r>
          </a:p>
          <a:p>
            <a:pPr marL="0" indent="0">
              <a:buNone/>
            </a:pPr>
            <a:r>
              <a:rPr lang="en-GB" sz="1800" dirty="0"/>
              <a:t>7.Maturation/ageing the wine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375629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8CDC84-574D-0EC2-0045-C90510E046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5500" y="272425"/>
            <a:ext cx="2949575" cy="1600200"/>
          </a:xfrm>
        </p:spPr>
        <p:txBody>
          <a:bodyPr/>
          <a:lstStyle/>
          <a:p>
            <a:pPr algn="ctr"/>
            <a:r>
              <a:rPr lang="en-GB" sz="3600" b="1" dirty="0"/>
              <a:t>Why is Wine Different?</a:t>
            </a:r>
            <a:br>
              <a:rPr lang="en-GB" sz="3600" b="1" dirty="0"/>
            </a:br>
            <a:r>
              <a:rPr lang="en-GB" sz="3600" b="1" dirty="0"/>
              <a:t>Climate</a:t>
            </a:r>
          </a:p>
        </p:txBody>
      </p:sp>
      <p:pic>
        <p:nvPicPr>
          <p:cNvPr id="6" name="Content Placeholder 5" descr="Sun in orange sky with lens flare">
            <a:extLst>
              <a:ext uri="{FF2B5EF4-FFF2-40B4-BE49-F238E27FC236}">
                <a16:creationId xmlns:a16="http://schemas.microsoft.com/office/drawing/2014/main" id="{B5FE894C-D07F-62ED-0A0D-3689A4139D4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23162" y="1937111"/>
            <a:ext cx="3285277" cy="3285277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25D9A3-68D5-2256-5FEA-B3006E9F3B8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01305" y="1937111"/>
            <a:ext cx="2949575" cy="3811588"/>
          </a:xfrm>
        </p:spPr>
        <p:txBody>
          <a:bodyPr/>
          <a:lstStyle/>
          <a:p>
            <a:pPr marL="0" lvl="1" indent="0">
              <a:spcBef>
                <a:spcPts val="1000"/>
              </a:spcBef>
              <a:buNone/>
            </a:pPr>
            <a:r>
              <a:rPr lang="en-GB" sz="2000" b="1" dirty="0"/>
              <a:t>Needed for grapes to ripen:</a:t>
            </a:r>
          </a:p>
          <a:p>
            <a:pPr lvl="1">
              <a:buFontTx/>
              <a:buChar char="•"/>
            </a:pPr>
            <a:r>
              <a:rPr lang="en-GB" sz="2000" dirty="0"/>
              <a:t>Sunlight and warmth</a:t>
            </a:r>
          </a:p>
          <a:p>
            <a:pPr lvl="1">
              <a:buFontTx/>
              <a:buChar char="•"/>
            </a:pPr>
            <a:r>
              <a:rPr lang="en-GB" sz="2000" dirty="0"/>
              <a:t>Water, nutrients and CO2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2000" b="1" dirty="0"/>
              <a:t>When grapes ripen:</a:t>
            </a:r>
            <a:endParaRPr lang="en-GB" sz="2000" dirty="0"/>
          </a:p>
          <a:p>
            <a:pPr lvl="1">
              <a:buFontTx/>
              <a:buChar char="•"/>
            </a:pPr>
            <a:r>
              <a:rPr lang="en-GB" sz="2000" dirty="0"/>
              <a:t>Sugar levels rise</a:t>
            </a:r>
          </a:p>
          <a:p>
            <a:pPr lvl="1">
              <a:buFontTx/>
              <a:buChar char="•"/>
            </a:pPr>
            <a:r>
              <a:rPr lang="en-GB" sz="2000" dirty="0"/>
              <a:t>Acid levels fall</a:t>
            </a:r>
          </a:p>
        </p:txBody>
      </p:sp>
    </p:spTree>
    <p:extLst>
      <p:ext uri="{BB962C8B-B14F-4D97-AF65-F5344CB8AC3E}">
        <p14:creationId xmlns:p14="http://schemas.microsoft.com/office/powerpoint/2010/main" val="2985404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646DC-A266-B0BF-FC58-E7076403E8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798323"/>
          </a:xfrm>
        </p:spPr>
        <p:txBody>
          <a:bodyPr/>
          <a:lstStyle/>
          <a:p>
            <a:pPr algn="ctr"/>
            <a:r>
              <a:rPr lang="en-GB" sz="4000" b="1" dirty="0"/>
              <a:t>Cool Climate</a:t>
            </a:r>
          </a:p>
        </p:txBody>
      </p:sp>
      <p:pic>
        <p:nvPicPr>
          <p:cNvPr id="6" name="Content Placeholder 5" descr="Grass by the mountains">
            <a:extLst>
              <a:ext uri="{FF2B5EF4-FFF2-40B4-BE49-F238E27FC236}">
                <a16:creationId xmlns:a16="http://schemas.microsoft.com/office/drawing/2014/main" id="{54F927DA-23FC-00C5-737E-2AB32EFDAB8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7788" y="1881187"/>
            <a:ext cx="4629150" cy="308610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C61FAA-8A4A-F83A-823F-8070DB4C6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91829" y="1815771"/>
            <a:ext cx="2949575" cy="3811588"/>
          </a:xfrm>
        </p:spPr>
        <p:txBody>
          <a:bodyPr/>
          <a:lstStyle/>
          <a:p>
            <a:pPr>
              <a:buNone/>
            </a:pPr>
            <a:r>
              <a:rPr lang="en-GB" sz="2800" b="1" dirty="0"/>
              <a:t>Cool Climate:</a:t>
            </a:r>
          </a:p>
          <a:p>
            <a:pPr>
              <a:buFontTx/>
              <a:buChar char="•"/>
            </a:pPr>
            <a:r>
              <a:rPr lang="en-GB" dirty="0"/>
              <a:t>Many white wines</a:t>
            </a:r>
          </a:p>
          <a:p>
            <a:pPr>
              <a:buFontTx/>
              <a:buChar char="•"/>
            </a:pPr>
            <a:r>
              <a:rPr lang="en-GB" dirty="0"/>
              <a:t>Higher in acidity</a:t>
            </a:r>
          </a:p>
          <a:p>
            <a:pPr>
              <a:buFontTx/>
              <a:buChar char="•"/>
            </a:pPr>
            <a:r>
              <a:rPr lang="en-GB" dirty="0"/>
              <a:t>Lower in alcohol</a:t>
            </a:r>
          </a:p>
          <a:p>
            <a:pPr>
              <a:buFontTx/>
              <a:buChar char="•"/>
            </a:pPr>
            <a:r>
              <a:rPr lang="en-GB" dirty="0"/>
              <a:t>Refreshing</a:t>
            </a:r>
          </a:p>
          <a:p>
            <a:pPr marL="0" indent="0">
              <a:buNone/>
            </a:pPr>
            <a:r>
              <a:rPr lang="en-GB" sz="2800" b="1" dirty="0"/>
              <a:t>Classic Areas:</a:t>
            </a:r>
          </a:p>
          <a:p>
            <a:r>
              <a:rPr lang="en-GB" dirty="0"/>
              <a:t>Champagne</a:t>
            </a:r>
          </a:p>
          <a:p>
            <a:r>
              <a:rPr lang="en-GB" dirty="0"/>
              <a:t>Germany</a:t>
            </a:r>
          </a:p>
          <a:p>
            <a:r>
              <a:rPr lang="en-GB" dirty="0"/>
              <a:t>Wales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32185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AB9053-3B40-1A4D-AB66-43ECAF171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073117"/>
          </a:xfrm>
        </p:spPr>
        <p:txBody>
          <a:bodyPr/>
          <a:lstStyle/>
          <a:p>
            <a:r>
              <a:rPr lang="en-GB" sz="3600" b="1" dirty="0"/>
              <a:t>Warm Climate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A695652-F336-950B-064D-0EE9AE4DE7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5688" y="1749441"/>
            <a:ext cx="2949575" cy="3811588"/>
          </a:xfrm>
        </p:spPr>
        <p:txBody>
          <a:bodyPr/>
          <a:lstStyle/>
          <a:p>
            <a:pPr>
              <a:buNone/>
            </a:pPr>
            <a:r>
              <a:rPr lang="en-GB" sz="2400" b="1" dirty="0"/>
              <a:t>Warm Climates:</a:t>
            </a:r>
          </a:p>
          <a:p>
            <a:pPr>
              <a:buFontTx/>
              <a:buChar char="•"/>
            </a:pPr>
            <a:r>
              <a:rPr lang="en-GB" sz="2000" dirty="0"/>
              <a:t>Mainly red</a:t>
            </a:r>
          </a:p>
          <a:p>
            <a:pPr>
              <a:buFontTx/>
              <a:buChar char="•"/>
            </a:pPr>
            <a:r>
              <a:rPr lang="en-GB" sz="2000" dirty="0"/>
              <a:t>Higher in alcohol</a:t>
            </a:r>
          </a:p>
          <a:p>
            <a:pPr>
              <a:buFontTx/>
              <a:buChar char="•"/>
            </a:pPr>
            <a:r>
              <a:rPr lang="en-GB" sz="2000" dirty="0"/>
              <a:t>Bold in flavour</a:t>
            </a:r>
          </a:p>
          <a:p>
            <a:pPr marL="0" indent="0">
              <a:buNone/>
            </a:pPr>
            <a:r>
              <a:rPr lang="en-GB" sz="2400" b="1" dirty="0"/>
              <a:t>Classic Areas:</a:t>
            </a:r>
          </a:p>
          <a:p>
            <a:r>
              <a:rPr lang="en-GB" sz="2000" dirty="0"/>
              <a:t>Central Spain</a:t>
            </a:r>
          </a:p>
          <a:p>
            <a:r>
              <a:rPr lang="en-GB" sz="2000" dirty="0"/>
              <a:t>Much of Australia</a:t>
            </a:r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A2A15F2-6917-6854-14D7-C4EBF6BE21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2673" y="1749441"/>
            <a:ext cx="3901440" cy="2599944"/>
          </a:xfrm>
        </p:spPr>
      </p:pic>
    </p:spTree>
    <p:extLst>
      <p:ext uri="{BB962C8B-B14F-4D97-AF65-F5344CB8AC3E}">
        <p14:creationId xmlns:p14="http://schemas.microsoft.com/office/powerpoint/2010/main" val="8526817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BE22C-9C35-CCDA-E962-CAC23CF31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WSET 3 Minute Video re: Geography and Wine</a:t>
            </a:r>
          </a:p>
        </p:txBody>
      </p:sp>
      <p:pic>
        <p:nvPicPr>
          <p:cNvPr id="4" name="Online Media 3" title="How does geography affect a wine's style?">
            <a:hlinkClick r:id="" action="ppaction://media"/>
            <a:extLst>
              <a:ext uri="{FF2B5EF4-FFF2-40B4-BE49-F238E27FC236}">
                <a16:creationId xmlns:a16="http://schemas.microsoft.com/office/drawing/2014/main" id="{E1FA1241-BF7B-F21D-F098-286311027F72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1519" y="1598209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4451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D7880-DE6E-D686-970E-7951FF8218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3403" y="229784"/>
            <a:ext cx="2949575" cy="727256"/>
          </a:xfrm>
        </p:spPr>
        <p:txBody>
          <a:bodyPr/>
          <a:lstStyle/>
          <a:p>
            <a:r>
              <a:rPr lang="en-GB" b="1" dirty="0"/>
              <a:t>Styles </a:t>
            </a:r>
          </a:p>
        </p:txBody>
      </p:sp>
      <p:pic>
        <p:nvPicPr>
          <p:cNvPr id="6" name="Content Placeholder 5" descr="Close-up of wine tasting">
            <a:extLst>
              <a:ext uri="{FF2B5EF4-FFF2-40B4-BE49-F238E27FC236}">
                <a16:creationId xmlns:a16="http://schemas.microsoft.com/office/drawing/2014/main" id="{38E66958-4630-E48C-FD1D-559D3D2076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09504" y="2226778"/>
            <a:ext cx="3690657" cy="2462360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1AD80CF-659B-A39C-6950-857F224992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3511" y="1071624"/>
            <a:ext cx="4045994" cy="4684831"/>
          </a:xfrm>
        </p:spPr>
        <p:txBody>
          <a:bodyPr/>
          <a:lstStyle/>
          <a:p>
            <a:r>
              <a:rPr lang="en-GB" sz="2000" dirty="0">
                <a:solidFill>
                  <a:srgbClr val="00B050"/>
                </a:solidFill>
              </a:rPr>
              <a:t>White Wine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</a:t>
            </a:r>
            <a:r>
              <a:rPr lang="en-GB" sz="1600" dirty="0"/>
              <a:t>hite grapes (juice only)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</a:t>
            </a:r>
            <a:r>
              <a:rPr lang="en-GB" sz="1600" dirty="0"/>
              <a:t>ometimes red grapes</a:t>
            </a:r>
          </a:p>
          <a:p>
            <a:endParaRPr lang="en-GB" sz="1600" dirty="0"/>
          </a:p>
          <a:p>
            <a:r>
              <a:rPr lang="en-GB" sz="2000" dirty="0">
                <a:solidFill>
                  <a:srgbClr val="FF0066"/>
                </a:solidFill>
              </a:rPr>
              <a:t>Rose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Red grapes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</a:t>
            </a:r>
            <a:r>
              <a:rPr lang="en-GB" sz="1600" dirty="0"/>
              <a:t>ess contact with the skins (pink colour)</a:t>
            </a:r>
          </a:p>
          <a:p>
            <a:endParaRPr lang="en-GB" dirty="0"/>
          </a:p>
          <a:p>
            <a:r>
              <a:rPr lang="en-GB" sz="2000" dirty="0">
                <a:solidFill>
                  <a:srgbClr val="7030A0"/>
                </a:solidFill>
              </a:rPr>
              <a:t>Red Wine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</a:t>
            </a:r>
            <a:r>
              <a:rPr lang="en-GB" sz="1600" dirty="0"/>
              <a:t>ed grapes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Colour from the skins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</a:t>
            </a:r>
            <a:r>
              <a:rPr lang="en-GB" sz="1600" dirty="0"/>
              <a:t>annin in the skins</a:t>
            </a:r>
          </a:p>
          <a:p>
            <a:r>
              <a:rPr lang="en-GB" sz="1600" dirty="0"/>
              <a:t>What is tannin?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4135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1CD0B1-7F16-462B-B139-E96C47AB9C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182087"/>
          </a:xfrm>
        </p:spPr>
        <p:txBody>
          <a:bodyPr/>
          <a:lstStyle/>
          <a:p>
            <a:pPr algn="ctr"/>
            <a:r>
              <a:rPr lang="en-GB" sz="3600" b="1" dirty="0"/>
              <a:t>How Wine is Made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9D519-009F-AAC0-EE88-46BBD3973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78761" y="1773483"/>
            <a:ext cx="4276586" cy="3738505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u="sng" dirty="0">
                <a:solidFill>
                  <a:srgbClr val="7030A0"/>
                </a:solidFill>
              </a:rPr>
              <a:t>Red wine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Crush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Ferment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Press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Mature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7030A0"/>
                </a:solidFill>
              </a:rPr>
              <a:t>Bottle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10583B6-53EA-C599-0DA1-030956E3D4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740318"/>
            <a:ext cx="2949575" cy="3917005"/>
          </a:xfrm>
        </p:spPr>
        <p:txBody>
          <a:bodyPr/>
          <a:lstStyle/>
          <a:p>
            <a:pPr marL="0" indent="0" algn="ctr">
              <a:buNone/>
            </a:pPr>
            <a:r>
              <a:rPr lang="en-GB" sz="2800" b="1" u="sng" dirty="0">
                <a:solidFill>
                  <a:srgbClr val="00B050"/>
                </a:solidFill>
              </a:rPr>
              <a:t>White wine </a:t>
            </a:r>
            <a:r>
              <a:rPr lang="en-GB" sz="2000" b="1" u="sng" dirty="0">
                <a:solidFill>
                  <a:srgbClr val="7030A0"/>
                </a:solidFill>
              </a:rPr>
              <a:t>(sometimes red grapes)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Crush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Press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Ferment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Mature</a:t>
            </a:r>
          </a:p>
          <a:p>
            <a:pPr marL="0" indent="0" algn="ctr">
              <a:buNone/>
            </a:pPr>
            <a:r>
              <a:rPr lang="en-GB" sz="2800" dirty="0">
                <a:solidFill>
                  <a:srgbClr val="00B050"/>
                </a:solidFill>
              </a:rPr>
              <a:t>Bottle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717884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B342C-002D-3B32-F7E2-920A4834E5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7810895" cy="907293"/>
          </a:xfrm>
        </p:spPr>
        <p:txBody>
          <a:bodyPr/>
          <a:lstStyle/>
          <a:p>
            <a:pPr algn="ctr"/>
            <a:r>
              <a:rPr lang="en-GB" sz="4400" b="1" dirty="0"/>
              <a:t>Dry, Medium and Sweet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0B8120-389B-CA9F-F84F-5146F9E24D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11983" y="1398843"/>
            <a:ext cx="4629150" cy="4873625"/>
          </a:xfrm>
        </p:spPr>
        <p:txBody>
          <a:bodyPr/>
          <a:lstStyle/>
          <a:p>
            <a:pPr>
              <a:buNone/>
            </a:pPr>
            <a:r>
              <a:rPr lang="en-GB" sz="2000" b="1" dirty="0">
                <a:solidFill>
                  <a:srgbClr val="0070C0"/>
                </a:solidFill>
              </a:rPr>
              <a:t>Sweet Wines are:</a:t>
            </a:r>
          </a:p>
          <a:p>
            <a:pPr>
              <a:buFontTx/>
              <a:buChar char="•"/>
            </a:pPr>
            <a:r>
              <a:rPr lang="en-GB" sz="1800" dirty="0"/>
              <a:t>Some white wines</a:t>
            </a:r>
          </a:p>
          <a:p>
            <a:pPr>
              <a:buFontTx/>
              <a:buChar char="•"/>
            </a:pPr>
            <a:r>
              <a:rPr lang="en-GB" sz="1800" dirty="0"/>
              <a:t>The have very high levels of sugar</a:t>
            </a:r>
            <a:endParaRPr lang="en-GB" sz="2000" dirty="0"/>
          </a:p>
          <a:p>
            <a:pPr>
              <a:buFontTx/>
              <a:buChar char="•"/>
            </a:pP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For Example:</a:t>
            </a:r>
          </a:p>
          <a:p>
            <a:pPr marL="457200" lvl="1" indent="0">
              <a:buClr>
                <a:srgbClr val="FF0000"/>
              </a:buClr>
              <a:buNone/>
            </a:pPr>
            <a:r>
              <a:rPr lang="en-GB" sz="1800" dirty="0"/>
              <a:t>Sauternes (sweet wine) and</a:t>
            </a:r>
          </a:p>
          <a:p>
            <a:pPr marL="457200" lvl="1" indent="0">
              <a:buClr>
                <a:srgbClr val="FF0000"/>
              </a:buClr>
              <a:buNone/>
            </a:pPr>
            <a:r>
              <a:rPr lang="en-GB" sz="1800" dirty="0"/>
              <a:t>Port (fortified)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EBDCC7E-E341-691A-CE37-B6585B17C1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993" y="1398843"/>
            <a:ext cx="2949575" cy="3811588"/>
          </a:xfrm>
        </p:spPr>
        <p:txBody>
          <a:bodyPr/>
          <a:lstStyle/>
          <a:p>
            <a:pPr>
              <a:buNone/>
            </a:pPr>
            <a:r>
              <a:rPr lang="en-GB" sz="2000" b="1" dirty="0">
                <a:solidFill>
                  <a:srgbClr val="0070C0"/>
                </a:solidFill>
              </a:rPr>
              <a:t>Dry Wines are (Brut):</a:t>
            </a:r>
          </a:p>
          <a:p>
            <a:pPr>
              <a:buFontTx/>
              <a:buChar char="•"/>
            </a:pPr>
            <a:r>
              <a:rPr lang="en-GB" dirty="0"/>
              <a:t>Many wines</a:t>
            </a:r>
          </a:p>
          <a:p>
            <a:pPr>
              <a:buFontTx/>
              <a:buChar char="•"/>
            </a:pPr>
            <a:r>
              <a:rPr lang="en-GB" dirty="0"/>
              <a:t>Sugar is turned into alcohol</a:t>
            </a:r>
          </a:p>
          <a:p>
            <a:endParaRPr lang="en-GB" dirty="0"/>
          </a:p>
          <a:p>
            <a:pPr>
              <a:buNone/>
            </a:pPr>
            <a:r>
              <a:rPr lang="en-GB" sz="2000" b="1" dirty="0">
                <a:solidFill>
                  <a:srgbClr val="0070C0"/>
                </a:solidFill>
              </a:rPr>
              <a:t>Medium Wines are:</a:t>
            </a:r>
          </a:p>
          <a:p>
            <a:pPr>
              <a:buFontTx/>
              <a:buChar char="•"/>
            </a:pPr>
            <a:r>
              <a:rPr lang="en-GB" dirty="0"/>
              <a:t>Usually white and rose</a:t>
            </a:r>
          </a:p>
          <a:p>
            <a:pPr marL="0" indent="0">
              <a:buNone/>
            </a:pPr>
            <a:r>
              <a:rPr lang="en-GB" b="1" dirty="0"/>
              <a:t>For Example:</a:t>
            </a:r>
            <a:endParaRPr lang="en-GB" dirty="0"/>
          </a:p>
          <a:p>
            <a:r>
              <a:rPr lang="en-GB" dirty="0"/>
              <a:t>White Zinfandel rose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1600" b="1" dirty="0"/>
              <a:t>How? </a:t>
            </a:r>
          </a:p>
          <a:p>
            <a:pPr lvl="1">
              <a:buFontTx/>
              <a:buChar char="•"/>
            </a:pPr>
            <a:r>
              <a:rPr lang="en-GB" sz="1600" dirty="0"/>
              <a:t>Yeast is removed (one method)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8548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0C00CB-BF85-B683-CC87-CA77AD66BA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187325"/>
            <a:ext cx="7968530" cy="1071562"/>
          </a:xfrm>
        </p:spPr>
        <p:txBody>
          <a:bodyPr/>
          <a:lstStyle/>
          <a:p>
            <a:pPr algn="ctr"/>
            <a:r>
              <a:rPr lang="en-GB" sz="4000" b="1" dirty="0"/>
              <a:t>Light, Medium and Full Bodied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6E8AC-BCFD-4CAD-5681-EC049D21AE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1363081"/>
            <a:ext cx="4629150" cy="4497969"/>
          </a:xfrm>
        </p:spPr>
        <p:txBody>
          <a:bodyPr/>
          <a:lstStyle/>
          <a:p>
            <a:pPr>
              <a:buNone/>
            </a:pPr>
            <a:r>
              <a:rPr lang="en-GB" sz="2800" b="1" dirty="0">
                <a:solidFill>
                  <a:srgbClr val="7030A0"/>
                </a:solidFill>
              </a:rPr>
              <a:t>Full Bodied is:</a:t>
            </a:r>
          </a:p>
          <a:p>
            <a:pPr>
              <a:buFontTx/>
              <a:buChar char="•"/>
            </a:pPr>
            <a:r>
              <a:rPr lang="en-GB" sz="2000" dirty="0"/>
              <a:t>Powerful, concentrated, big and bold (weight in mouth is like full milk or mango juice)</a:t>
            </a:r>
          </a:p>
          <a:p>
            <a:pPr>
              <a:buFontTx/>
              <a:buChar char="•"/>
            </a:pPr>
            <a:r>
              <a:rPr lang="en-GB" sz="2000" dirty="0"/>
              <a:t>Often Made from very ripe grapes</a:t>
            </a:r>
          </a:p>
          <a:p>
            <a:pPr>
              <a:buFontTx/>
              <a:buChar char="•"/>
            </a:pPr>
            <a:r>
              <a:rPr lang="en-GB" sz="2000" dirty="0"/>
              <a:t>Quite often oaked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/>
              <a:t>For Example:</a:t>
            </a:r>
          </a:p>
          <a:p>
            <a:r>
              <a:rPr lang="en-GB" sz="2000" dirty="0"/>
              <a:t>Californian oaked Chardonnay</a:t>
            </a:r>
          </a:p>
          <a:p>
            <a:r>
              <a:rPr lang="en-GB" sz="2000" dirty="0"/>
              <a:t>Australian Shiraz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1DA8586-5F4D-84FA-0CB0-598E660FA3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68141" y="1258887"/>
            <a:ext cx="3174234" cy="3811588"/>
          </a:xfrm>
        </p:spPr>
        <p:txBody>
          <a:bodyPr/>
          <a:lstStyle/>
          <a:p>
            <a:pPr>
              <a:buNone/>
            </a:pPr>
            <a:r>
              <a:rPr lang="en-GB" sz="2800" b="1" dirty="0">
                <a:solidFill>
                  <a:srgbClr val="7030A0"/>
                </a:solidFill>
              </a:rPr>
              <a:t>Light Bodied is:</a:t>
            </a:r>
          </a:p>
          <a:p>
            <a:pPr>
              <a:buFontTx/>
              <a:buChar char="•"/>
            </a:pPr>
            <a:r>
              <a:rPr lang="en-GB" dirty="0"/>
              <a:t>Refreshing</a:t>
            </a:r>
          </a:p>
          <a:p>
            <a:pPr>
              <a:buFontTx/>
              <a:buChar char="•"/>
            </a:pPr>
            <a:r>
              <a:rPr lang="en-GB" dirty="0"/>
              <a:t>Easy to drink</a:t>
            </a:r>
          </a:p>
          <a:p>
            <a:pPr>
              <a:buFontTx/>
              <a:buChar char="•"/>
            </a:pPr>
            <a:r>
              <a:rPr lang="en-GB" dirty="0"/>
              <a:t>Weight in mouth is like skimmed milk or lemon juice</a:t>
            </a:r>
          </a:p>
          <a:p>
            <a:pPr marL="0" indent="0">
              <a:buNone/>
            </a:pPr>
            <a:r>
              <a:rPr lang="en-GB" b="1" dirty="0"/>
              <a:t>For Example:</a:t>
            </a:r>
          </a:p>
          <a:p>
            <a:r>
              <a:rPr lang="en-GB" dirty="0"/>
              <a:t>Pinot Grigio</a:t>
            </a:r>
          </a:p>
          <a:p>
            <a:pPr>
              <a:buNone/>
            </a:pPr>
            <a:r>
              <a:rPr lang="en-GB" sz="2800" b="1" dirty="0">
                <a:solidFill>
                  <a:srgbClr val="7030A0"/>
                </a:solidFill>
              </a:rPr>
              <a:t>Medium Bodied is:</a:t>
            </a:r>
          </a:p>
          <a:p>
            <a:pPr>
              <a:buFontTx/>
              <a:buChar char="•"/>
            </a:pPr>
            <a:r>
              <a:rPr lang="en-GB" dirty="0"/>
              <a:t>Weightier in the mouth (like semi-skimmed milk or orange juice)</a:t>
            </a:r>
          </a:p>
          <a:p>
            <a:pPr>
              <a:buFontTx/>
              <a:buChar char="•"/>
            </a:pPr>
            <a:r>
              <a:rPr lang="en-GB" dirty="0"/>
              <a:t>Richer and sometimes oaked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33686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4CE15A-095B-1463-156D-94CB303A3D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7727283" cy="807799"/>
          </a:xfrm>
        </p:spPr>
        <p:txBody>
          <a:bodyPr/>
          <a:lstStyle/>
          <a:p>
            <a:pPr algn="ctr"/>
            <a:r>
              <a:rPr lang="en-GB" sz="4400" b="1" dirty="0"/>
              <a:t>Other Considerations</a:t>
            </a:r>
          </a:p>
        </p:txBody>
      </p:sp>
      <p:pic>
        <p:nvPicPr>
          <p:cNvPr id="6" name="Content Placeholder 5" descr="Wine barrels">
            <a:extLst>
              <a:ext uri="{FF2B5EF4-FFF2-40B4-BE49-F238E27FC236}">
                <a16:creationId xmlns:a16="http://schemas.microsoft.com/office/drawing/2014/main" id="{922059C3-6C61-4890-F065-4F4DE2A72A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00933" y="2062372"/>
            <a:ext cx="3812415" cy="2541383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76C74B-BFA5-7B8B-E0E1-453503D12C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3993" y="1427269"/>
            <a:ext cx="3659000" cy="4196527"/>
          </a:xfrm>
        </p:spPr>
        <p:txBody>
          <a:bodyPr/>
          <a:lstStyle/>
          <a:p>
            <a:pPr lvl="1">
              <a:buClr>
                <a:srgbClr val="FF0000"/>
              </a:buClr>
              <a:buNone/>
              <a:defRPr/>
            </a:pPr>
            <a:r>
              <a:rPr lang="en-GB" sz="2000" b="1" dirty="0"/>
              <a:t>Oak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Contact with oak 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Vanilla, cedar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Smooth texture</a:t>
            </a:r>
          </a:p>
          <a:p>
            <a:pPr marL="571500" lvl="1" indent="0">
              <a:buNone/>
              <a:defRPr/>
            </a:pPr>
            <a:r>
              <a:rPr lang="en-GB" sz="2000" b="1" dirty="0"/>
              <a:t>Tannin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From red grape skins and oak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Dries out gums and mouth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Gives wine structure, ability to age and therefore complexity</a:t>
            </a:r>
          </a:p>
          <a:p>
            <a:pPr marL="571500" lvl="1" indent="0">
              <a:buNone/>
              <a:defRPr/>
            </a:pPr>
            <a:r>
              <a:rPr lang="en-GB" sz="2000" b="1" dirty="0"/>
              <a:t>Acidity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From grape juice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Mouth watering</a:t>
            </a:r>
          </a:p>
          <a:p>
            <a:pPr marL="742950" lvl="1" indent="-285750">
              <a:buFont typeface="Arial" panose="020B0604020202020204" pitchFamily="34" charset="0"/>
              <a:buChar char="•"/>
              <a:defRPr/>
            </a:pPr>
            <a:r>
              <a:rPr lang="en-GB" sz="1600" dirty="0"/>
              <a:t>Balances sweetness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60611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6C6EC-2F55-4146-7635-9ADFB8967E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7810894" cy="922919"/>
          </a:xfrm>
        </p:spPr>
        <p:txBody>
          <a:bodyPr/>
          <a:lstStyle/>
          <a:p>
            <a:pPr algn="ctr"/>
            <a:r>
              <a:rPr lang="en-GB" sz="3600" b="1" dirty="0"/>
              <a:t>Principal Grape Varieties</a:t>
            </a:r>
          </a:p>
        </p:txBody>
      </p:sp>
      <p:pic>
        <p:nvPicPr>
          <p:cNvPr id="6" name="Content Placeholder 5" descr="Close up of vineyard grapes">
            <a:extLst>
              <a:ext uri="{FF2B5EF4-FFF2-40B4-BE49-F238E27FC236}">
                <a16:creationId xmlns:a16="http://schemas.microsoft.com/office/drawing/2014/main" id="{17E5D1B6-584D-6CA9-1547-F7278EC608D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21822" y="2146852"/>
            <a:ext cx="4274321" cy="284885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C55705-84E0-5DAE-EFE9-C589845202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1654155"/>
            <a:ext cx="3562736" cy="3811588"/>
          </a:xfrm>
        </p:spPr>
        <p:txBody>
          <a:bodyPr/>
          <a:lstStyle/>
          <a:p>
            <a:pPr>
              <a:buNone/>
            </a:pPr>
            <a:r>
              <a:rPr lang="en-GB" sz="2000" b="1" dirty="0">
                <a:solidFill>
                  <a:srgbClr val="00B050"/>
                </a:solidFill>
              </a:rPr>
              <a:t>White Grapes:</a:t>
            </a:r>
          </a:p>
          <a:p>
            <a:pPr>
              <a:buFontTx/>
              <a:buChar char="•"/>
            </a:pPr>
            <a:r>
              <a:rPr lang="en-GB" sz="2000" dirty="0"/>
              <a:t>Sauvignon Blanc</a:t>
            </a:r>
          </a:p>
          <a:p>
            <a:pPr>
              <a:buFontTx/>
              <a:buChar char="•"/>
            </a:pPr>
            <a:r>
              <a:rPr lang="en-GB" sz="2000" dirty="0"/>
              <a:t>Chardonnay</a:t>
            </a:r>
          </a:p>
          <a:p>
            <a:pPr>
              <a:buFontTx/>
              <a:buChar char="•"/>
            </a:pPr>
            <a:r>
              <a:rPr lang="en-GB" sz="2000" dirty="0"/>
              <a:t>Pinot Grigio</a:t>
            </a:r>
          </a:p>
          <a:p>
            <a:pPr>
              <a:buNone/>
            </a:pPr>
            <a:r>
              <a:rPr lang="en-GB" sz="2000" b="1" dirty="0">
                <a:solidFill>
                  <a:srgbClr val="FF0000"/>
                </a:solidFill>
              </a:rPr>
              <a:t>Red Grapes:</a:t>
            </a:r>
          </a:p>
          <a:p>
            <a:pPr>
              <a:buFontTx/>
              <a:buChar char="•"/>
            </a:pPr>
            <a:r>
              <a:rPr lang="en-GB" sz="2000" dirty="0"/>
              <a:t>Cabernet Sauvignon</a:t>
            </a:r>
          </a:p>
          <a:p>
            <a:pPr>
              <a:buFontTx/>
              <a:buChar char="•"/>
            </a:pPr>
            <a:r>
              <a:rPr lang="en-GB" sz="2000" dirty="0"/>
              <a:t>Merlot</a:t>
            </a:r>
          </a:p>
          <a:p>
            <a:pPr>
              <a:buFontTx/>
              <a:buChar char="•"/>
            </a:pPr>
            <a:r>
              <a:rPr lang="en-GB" sz="2000" dirty="0"/>
              <a:t>Syrah/Shiraz</a:t>
            </a:r>
          </a:p>
          <a:p>
            <a:pPr>
              <a:buFontTx/>
              <a:buChar char="•"/>
            </a:pPr>
            <a:r>
              <a:rPr lang="en-GB" sz="2000" dirty="0"/>
              <a:t>Pinot Noir</a:t>
            </a:r>
          </a:p>
          <a:p>
            <a:pPr>
              <a:buFontTx/>
              <a:buChar char="•"/>
            </a:pPr>
            <a:r>
              <a:rPr lang="en-GB" sz="2000" dirty="0"/>
              <a:t>Malbec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29352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F28603-5637-E440-5E2D-72AEED8197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7763515" cy="793585"/>
          </a:xfrm>
        </p:spPr>
        <p:txBody>
          <a:bodyPr/>
          <a:lstStyle/>
          <a:p>
            <a:pPr algn="ctr"/>
            <a:r>
              <a:rPr lang="en-GB" b="1" dirty="0"/>
              <a:t>Sauvignon Blanc</a:t>
            </a:r>
          </a:p>
        </p:txBody>
      </p:sp>
      <p:pic>
        <p:nvPicPr>
          <p:cNvPr id="6" name="Content Placeholder 5" descr="Citrus fruit on white background">
            <a:extLst>
              <a:ext uri="{FF2B5EF4-FFF2-40B4-BE49-F238E27FC236}">
                <a16:creationId xmlns:a16="http://schemas.microsoft.com/office/drawing/2014/main" id="{C4F0CC65-BEC4-D6A9-4D22-1692E445DA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/>
        </p:blipFill>
        <p:spPr>
          <a:xfrm>
            <a:off x="3865166" y="1499389"/>
            <a:ext cx="4596742" cy="3063746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E3FD503-842F-9594-5A12-8CBECAFFFE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6645" y="1436745"/>
            <a:ext cx="2949575" cy="3811588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Citrus (lime, lemon) flavours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Green fruit (apple) flavours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Herbaceous (grassy, leafy) flavours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Stone fruit and sometimes tropical fruit flavours (peach, pineapple)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Usually light or medium bodied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Typically has high acidity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Mostly unoaked and youthful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*SANCERRE &amp; New </a:t>
            </a:r>
            <a:r>
              <a:rPr lang="en-GB" dirty="0"/>
              <a:t>Z</a:t>
            </a:r>
            <a:r>
              <a:rPr lang="en-GB" sz="1600" dirty="0"/>
              <a:t>ealand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62012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27B65-4B34-67DD-3633-183BA3D76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Chardonnay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F3DE071-585F-1C4A-A046-B24E3932C5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435561"/>
            <a:ext cx="3868737" cy="1069514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Cool climate</a:t>
            </a:r>
            <a:r>
              <a:rPr lang="en-GB" sz="1800" b="0" dirty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/>
              <a:t>Green apple and citrus fruit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/>
              <a:t>*CHABLIS (light or medium bodied)</a:t>
            </a:r>
          </a:p>
        </p:txBody>
      </p:sp>
      <p:pic>
        <p:nvPicPr>
          <p:cNvPr id="8" name="Content Placeholder 7" descr="Close-up of a wet granny smith apple">
            <a:extLst>
              <a:ext uri="{FF2B5EF4-FFF2-40B4-BE49-F238E27FC236}">
                <a16:creationId xmlns:a16="http://schemas.microsoft.com/office/drawing/2014/main" id="{3328C505-B921-4524-FA13-B1B4FACC80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/>
        </p:blipFill>
        <p:spPr>
          <a:xfrm>
            <a:off x="692044" y="2889448"/>
            <a:ext cx="3701859" cy="2467303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F954459-D1C3-8BA2-9DEB-306F797472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326590"/>
            <a:ext cx="3887788" cy="1658239"/>
          </a:xfrm>
        </p:spPr>
        <p:txBody>
          <a:bodyPr/>
          <a:lstStyle/>
          <a:p>
            <a:pPr marL="0" indent="0">
              <a:buNone/>
            </a:pPr>
            <a:r>
              <a:rPr lang="en-GB" sz="1800" dirty="0"/>
              <a:t>Warm climate: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/>
              <a:t>Tropical fruit and often aged in oak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dirty="0"/>
              <a:t>Medium or full bodied</a:t>
            </a:r>
          </a:p>
          <a:p>
            <a:endParaRPr lang="en-GB" dirty="0"/>
          </a:p>
        </p:txBody>
      </p:sp>
      <p:pic>
        <p:nvPicPr>
          <p:cNvPr id="10" name="Content Placeholder 9" descr="A pineapply cut half suspended in mid-air on an aqua blue background">
            <a:extLst>
              <a:ext uri="{FF2B5EF4-FFF2-40B4-BE49-F238E27FC236}">
                <a16:creationId xmlns:a16="http://schemas.microsoft.com/office/drawing/2014/main" id="{BA372A98-5B28-4488-90CB-6DCCCF548B1F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750099" y="2889448"/>
            <a:ext cx="3322154" cy="2491616"/>
          </a:xfrm>
        </p:spPr>
      </p:pic>
    </p:spTree>
    <p:extLst>
      <p:ext uri="{BB962C8B-B14F-4D97-AF65-F5344CB8AC3E}">
        <p14:creationId xmlns:p14="http://schemas.microsoft.com/office/powerpoint/2010/main" val="73067272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E90892-7C30-5384-627B-202C249152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26976"/>
            <a:ext cx="7886700" cy="963712"/>
          </a:xfrm>
        </p:spPr>
        <p:txBody>
          <a:bodyPr/>
          <a:lstStyle/>
          <a:p>
            <a:pPr algn="ctr"/>
            <a:r>
              <a:rPr lang="en-GB" dirty="0"/>
              <a:t>Pinot Grigio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E31434-E70E-C838-1C64-7CFD027637A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Citrus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54779F5-80B9-7196-4D38-5001697592F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800" dirty="0"/>
              <a:t>Lemon, apple and pear flavours</a:t>
            </a:r>
          </a:p>
          <a:p>
            <a:r>
              <a:rPr lang="en-GB" sz="2800" dirty="0"/>
              <a:t>Usually light bodied</a:t>
            </a:r>
          </a:p>
          <a:p>
            <a:r>
              <a:rPr lang="en-GB" sz="2800" dirty="0"/>
              <a:t>Refreshing (high acidity)</a:t>
            </a:r>
          </a:p>
          <a:p>
            <a:r>
              <a:rPr lang="en-GB" sz="2800" dirty="0"/>
              <a:t>Many from </a:t>
            </a:r>
            <a:r>
              <a:rPr lang="en-GB" dirty="0"/>
              <a:t>I</a:t>
            </a:r>
            <a:r>
              <a:rPr lang="en-GB" sz="2800" dirty="0"/>
              <a:t>taly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6532023-81D6-0523-37E1-6EF2794CE3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Pear and apple</a:t>
            </a:r>
          </a:p>
        </p:txBody>
      </p:sp>
      <p:pic>
        <p:nvPicPr>
          <p:cNvPr id="8" name="Content Placeholder 7" descr="Selected yellow pears on green background">
            <a:extLst>
              <a:ext uri="{FF2B5EF4-FFF2-40B4-BE49-F238E27FC236}">
                <a16:creationId xmlns:a16="http://schemas.microsoft.com/office/drawing/2014/main" id="{6D100150-8C66-4085-EAB4-E5F9195CD08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29150" y="3050795"/>
            <a:ext cx="3887788" cy="2593148"/>
          </a:xfrm>
        </p:spPr>
      </p:pic>
    </p:spTree>
    <p:extLst>
      <p:ext uri="{BB962C8B-B14F-4D97-AF65-F5344CB8AC3E}">
        <p14:creationId xmlns:p14="http://schemas.microsoft.com/office/powerpoint/2010/main" val="26454527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6BB4F-7A68-C0F0-D08A-E71B391501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579309"/>
            <a:ext cx="7886700" cy="1111379"/>
          </a:xfrm>
        </p:spPr>
        <p:txBody>
          <a:bodyPr/>
          <a:lstStyle/>
          <a:p>
            <a:pPr algn="ctr"/>
            <a:r>
              <a:rPr lang="en-GB" dirty="0"/>
              <a:t>Cabernet Sauvignon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A58632-4EEE-E64C-F419-4D098035DF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368760"/>
            <a:ext cx="3868737" cy="384529"/>
          </a:xfrm>
        </p:spPr>
        <p:txBody>
          <a:bodyPr/>
          <a:lstStyle/>
          <a:p>
            <a:r>
              <a:rPr lang="en-GB" dirty="0"/>
              <a:t>Black Fruit	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EB31A0-1F24-B433-6613-CC463679CD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62" y="1886657"/>
            <a:ext cx="3868737" cy="3684588"/>
          </a:xfrm>
        </p:spPr>
        <p:txBody>
          <a:bodyPr/>
          <a:lstStyle/>
          <a:p>
            <a:r>
              <a:rPr lang="en-GB" sz="2800" b="1" dirty="0"/>
              <a:t>Blackcurrant &amp; </a:t>
            </a:r>
            <a:r>
              <a:rPr lang="en-GB" b="1" dirty="0"/>
              <a:t>b</a:t>
            </a:r>
            <a:r>
              <a:rPr lang="en-GB" sz="2800" b="1" dirty="0"/>
              <a:t>lack cherry flavours</a:t>
            </a:r>
          </a:p>
          <a:p>
            <a:r>
              <a:rPr lang="en-GB" sz="2800" dirty="0"/>
              <a:t>Medium or full bodied</a:t>
            </a:r>
          </a:p>
          <a:p>
            <a:r>
              <a:rPr lang="en-GB" sz="2800" dirty="0"/>
              <a:t>Usually medium or high tannins</a:t>
            </a:r>
          </a:p>
          <a:p>
            <a:r>
              <a:rPr lang="en-GB" sz="2800" dirty="0"/>
              <a:t>Often aged in oak</a:t>
            </a:r>
          </a:p>
          <a:p>
            <a:r>
              <a:rPr lang="en-GB" sz="2800" dirty="0"/>
              <a:t>*BORDEAUX, California, </a:t>
            </a:r>
            <a:r>
              <a:rPr lang="en-GB" dirty="0"/>
              <a:t>C</a:t>
            </a:r>
            <a:r>
              <a:rPr lang="en-GB" sz="2800" dirty="0"/>
              <a:t>hile, </a:t>
            </a:r>
            <a:r>
              <a:rPr lang="en-GB" dirty="0"/>
              <a:t>A</a:t>
            </a:r>
            <a:r>
              <a:rPr lang="en-GB" sz="2800" dirty="0"/>
              <a:t>ustralia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A463B3-1B3B-BAF7-530F-481FF1FF7D7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368760"/>
            <a:ext cx="3887788" cy="384529"/>
          </a:xfrm>
        </p:spPr>
        <p:txBody>
          <a:bodyPr/>
          <a:lstStyle/>
          <a:p>
            <a:r>
              <a:rPr lang="en-GB" dirty="0"/>
              <a:t>Blackcurrant</a:t>
            </a:r>
          </a:p>
        </p:txBody>
      </p:sp>
      <p:pic>
        <p:nvPicPr>
          <p:cNvPr id="8" name="Content Placeholder 7" descr="Closeup of blueberries">
            <a:extLst>
              <a:ext uri="{FF2B5EF4-FFF2-40B4-BE49-F238E27FC236}">
                <a16:creationId xmlns:a16="http://schemas.microsoft.com/office/drawing/2014/main" id="{454F65CA-8CA6-759C-6EEA-B8303BABFB3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572000" y="2295324"/>
            <a:ext cx="3887788" cy="2591858"/>
          </a:xfrm>
        </p:spPr>
      </p:pic>
    </p:spTree>
    <p:extLst>
      <p:ext uri="{BB962C8B-B14F-4D97-AF65-F5344CB8AC3E}">
        <p14:creationId xmlns:p14="http://schemas.microsoft.com/office/powerpoint/2010/main" val="27491215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AB1F3-91E1-C815-2C5B-6071C5069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698579"/>
            <a:ext cx="7886700" cy="992109"/>
          </a:xfrm>
        </p:spPr>
        <p:txBody>
          <a:bodyPr/>
          <a:lstStyle/>
          <a:p>
            <a:pPr algn="ctr"/>
            <a:r>
              <a:rPr lang="en-GB" dirty="0"/>
              <a:t>Merlot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235AAF-4158-6DA5-0A0D-D77E6E331E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7062" y="1420731"/>
            <a:ext cx="3868737" cy="567921"/>
          </a:xfrm>
        </p:spPr>
        <p:txBody>
          <a:bodyPr/>
          <a:lstStyle/>
          <a:p>
            <a:r>
              <a:rPr lang="en-GB" dirty="0"/>
              <a:t>Red and Black Fruit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8C7FD-ACFF-C48B-BE82-96623687CC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14" y="2045506"/>
            <a:ext cx="3868737" cy="3684588"/>
          </a:xfrm>
        </p:spPr>
        <p:txBody>
          <a:bodyPr/>
          <a:lstStyle/>
          <a:p>
            <a:r>
              <a:rPr lang="en-GB" sz="2400" dirty="0"/>
              <a:t>Plum, strawberry &amp; blackberry flavours</a:t>
            </a:r>
          </a:p>
          <a:p>
            <a:r>
              <a:rPr lang="en-GB" sz="2400" dirty="0"/>
              <a:t>Medium or full bodied</a:t>
            </a:r>
          </a:p>
          <a:p>
            <a:r>
              <a:rPr lang="en-GB" sz="2400" dirty="0"/>
              <a:t>Often referred to as being the softening grape</a:t>
            </a:r>
          </a:p>
          <a:p>
            <a:r>
              <a:rPr lang="en-GB" sz="2400" dirty="0"/>
              <a:t>Usually medium tannins</a:t>
            </a:r>
          </a:p>
          <a:p>
            <a:r>
              <a:rPr lang="en-GB" sz="2400" dirty="0"/>
              <a:t>Often aged in oak</a:t>
            </a:r>
          </a:p>
          <a:p>
            <a:r>
              <a:rPr lang="en-GB" sz="2400" dirty="0"/>
              <a:t>*BORDEAUX, California, Chile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A67322-1D00-6F47-7828-96B369FFE6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10098" y="1690688"/>
            <a:ext cx="3887788" cy="567920"/>
          </a:xfrm>
        </p:spPr>
        <p:txBody>
          <a:bodyPr/>
          <a:lstStyle/>
          <a:p>
            <a:r>
              <a:rPr lang="en-GB" dirty="0"/>
              <a:t>Red Plum, Strawberry, Black Plum</a:t>
            </a:r>
          </a:p>
        </p:txBody>
      </p:sp>
      <p:pic>
        <p:nvPicPr>
          <p:cNvPr id="8" name="Content Placeholder 7" descr="Overflowing bowl of cranberries on tablecloth">
            <a:extLst>
              <a:ext uri="{FF2B5EF4-FFF2-40B4-BE49-F238E27FC236}">
                <a16:creationId xmlns:a16="http://schemas.microsoft.com/office/drawing/2014/main" id="{82E989D6-30EE-02BD-01D8-F0A90E0B42AE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572000" y="2682797"/>
            <a:ext cx="3887788" cy="2591858"/>
          </a:xfrm>
        </p:spPr>
      </p:pic>
    </p:spTree>
    <p:extLst>
      <p:ext uri="{BB962C8B-B14F-4D97-AF65-F5344CB8AC3E}">
        <p14:creationId xmlns:p14="http://schemas.microsoft.com/office/powerpoint/2010/main" val="34136528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15E70-910C-F4D5-EDCC-527C15601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817848"/>
            <a:ext cx="7886700" cy="872840"/>
          </a:xfrm>
        </p:spPr>
        <p:txBody>
          <a:bodyPr/>
          <a:lstStyle/>
          <a:p>
            <a:pPr algn="ctr"/>
            <a:r>
              <a:rPr lang="en-GB" sz="4400" dirty="0"/>
              <a:t>Syrah/Shiraz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4700E1-110A-DE05-4109-47009616E4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437292"/>
          </a:xfrm>
        </p:spPr>
        <p:txBody>
          <a:bodyPr/>
          <a:lstStyle/>
          <a:p>
            <a:r>
              <a:rPr lang="en-GB" dirty="0"/>
              <a:t>Black Fruit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39A8D26-9EEF-BC5C-77D4-2B9A0E1E72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6114" y="2111002"/>
            <a:ext cx="3868737" cy="3684588"/>
          </a:xfrm>
        </p:spPr>
        <p:txBody>
          <a:bodyPr/>
          <a:lstStyle/>
          <a:p>
            <a:r>
              <a:rPr lang="en-GB" sz="2800" dirty="0"/>
              <a:t>Blackberry &amp; pepper flavours</a:t>
            </a:r>
          </a:p>
          <a:p>
            <a:r>
              <a:rPr lang="en-GB" sz="2800" dirty="0"/>
              <a:t>Often </a:t>
            </a:r>
            <a:r>
              <a:rPr lang="en-GB" dirty="0"/>
              <a:t>oak</a:t>
            </a:r>
            <a:r>
              <a:rPr lang="en-GB" sz="2800" dirty="0"/>
              <a:t> aged</a:t>
            </a:r>
          </a:p>
          <a:p>
            <a:r>
              <a:rPr lang="en-GB" sz="2800" dirty="0"/>
              <a:t>Usually medium or full bodied</a:t>
            </a:r>
          </a:p>
          <a:p>
            <a:r>
              <a:rPr lang="en-GB" sz="2800" dirty="0"/>
              <a:t>*</a:t>
            </a:r>
            <a:r>
              <a:rPr lang="en-GB" dirty="0"/>
              <a:t>N</a:t>
            </a:r>
            <a:r>
              <a:rPr lang="en-GB" sz="2800" dirty="0"/>
              <a:t>orthern </a:t>
            </a:r>
            <a:r>
              <a:rPr lang="en-GB" dirty="0"/>
              <a:t>R</a:t>
            </a:r>
            <a:r>
              <a:rPr lang="en-GB" sz="2800" dirty="0"/>
              <a:t>hone and Australia (Barossa)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C718F8-AF22-4B1A-B971-CDFEDF02C2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391856"/>
          </a:xfrm>
        </p:spPr>
        <p:txBody>
          <a:bodyPr/>
          <a:lstStyle/>
          <a:p>
            <a:r>
              <a:rPr lang="en-GB" dirty="0"/>
              <a:t>Blackberry</a:t>
            </a:r>
          </a:p>
        </p:txBody>
      </p:sp>
      <p:pic>
        <p:nvPicPr>
          <p:cNvPr id="8" name="Content Placeholder 7" descr="Clusters of cold blackberries">
            <a:extLst>
              <a:ext uri="{FF2B5EF4-FFF2-40B4-BE49-F238E27FC236}">
                <a16:creationId xmlns:a16="http://schemas.microsoft.com/office/drawing/2014/main" id="{E6E57A6B-86E1-AC03-55B2-4ED582F6D37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29150" y="2443733"/>
            <a:ext cx="3887788" cy="2591858"/>
          </a:xfrm>
        </p:spPr>
      </p:pic>
    </p:spTree>
    <p:extLst>
      <p:ext uri="{BB962C8B-B14F-4D97-AF65-F5344CB8AC3E}">
        <p14:creationId xmlns:p14="http://schemas.microsoft.com/office/powerpoint/2010/main" val="229870440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DB6C0-9440-A0CB-22B7-FAC9B6CBE6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32656"/>
            <a:ext cx="7886700" cy="958032"/>
          </a:xfrm>
        </p:spPr>
        <p:txBody>
          <a:bodyPr/>
          <a:lstStyle/>
          <a:p>
            <a:pPr algn="ctr"/>
            <a:r>
              <a:rPr lang="en-GB" sz="4400" dirty="0"/>
              <a:t>Pinot Noir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812FF3E-C4BA-A400-F9AE-B9ED3C564D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364493"/>
            <a:ext cx="3868737" cy="715412"/>
          </a:xfrm>
        </p:spPr>
        <p:txBody>
          <a:bodyPr/>
          <a:lstStyle/>
          <a:p>
            <a:r>
              <a:rPr lang="en-GB" dirty="0"/>
              <a:t>Red Fruit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B8D64B-488D-B110-D9B6-CCE11AA31EF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62" y="2121311"/>
            <a:ext cx="3868737" cy="3684588"/>
          </a:xfrm>
        </p:spPr>
        <p:txBody>
          <a:bodyPr/>
          <a:lstStyle/>
          <a:p>
            <a:r>
              <a:rPr lang="en-GB" sz="2800" dirty="0"/>
              <a:t>Red cherry, strawberry and raspberry flavours</a:t>
            </a:r>
          </a:p>
          <a:p>
            <a:r>
              <a:rPr lang="en-GB" sz="2800" dirty="0"/>
              <a:t>High acidity</a:t>
            </a:r>
          </a:p>
          <a:p>
            <a:r>
              <a:rPr lang="en-GB" dirty="0"/>
              <a:t>Typically l</a:t>
            </a:r>
            <a:r>
              <a:rPr lang="en-GB" sz="2800" dirty="0"/>
              <a:t>ight or medium bodied</a:t>
            </a:r>
          </a:p>
          <a:p>
            <a:r>
              <a:rPr lang="en-GB" sz="2800" dirty="0"/>
              <a:t>*RED BURGUNDY &amp; New </a:t>
            </a:r>
            <a:r>
              <a:rPr lang="en-GB" dirty="0"/>
              <a:t>Z</a:t>
            </a:r>
            <a:r>
              <a:rPr lang="en-GB" sz="2800" dirty="0"/>
              <a:t>ealand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2B40BA5-92C3-CDE2-E099-025B1A023DD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72000" y="980729"/>
            <a:ext cx="3887788" cy="1058213"/>
          </a:xfrm>
        </p:spPr>
        <p:txBody>
          <a:bodyPr/>
          <a:lstStyle/>
          <a:p>
            <a:r>
              <a:rPr lang="en-GB" dirty="0"/>
              <a:t>Red Cherry</a:t>
            </a:r>
          </a:p>
        </p:txBody>
      </p:sp>
      <p:pic>
        <p:nvPicPr>
          <p:cNvPr id="8" name="Content Placeholder 7" descr="Cherries on a bowl">
            <a:extLst>
              <a:ext uri="{FF2B5EF4-FFF2-40B4-BE49-F238E27FC236}">
                <a16:creationId xmlns:a16="http://schemas.microsoft.com/office/drawing/2014/main" id="{401A6F3F-CA0E-AD33-40C4-136AD7EDF1F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29150" y="2260223"/>
            <a:ext cx="3887788" cy="2591858"/>
          </a:xfrm>
        </p:spPr>
      </p:pic>
    </p:spTree>
    <p:extLst>
      <p:ext uri="{BB962C8B-B14F-4D97-AF65-F5344CB8AC3E}">
        <p14:creationId xmlns:p14="http://schemas.microsoft.com/office/powerpoint/2010/main" val="39988318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ECB3C-7225-CC82-A5F8-41DFA1610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83771"/>
            <a:ext cx="7886700" cy="906917"/>
          </a:xfrm>
        </p:spPr>
        <p:txBody>
          <a:bodyPr/>
          <a:lstStyle/>
          <a:p>
            <a:pPr algn="ctr"/>
            <a:r>
              <a:rPr lang="en-GB" dirty="0"/>
              <a:t>MALBEC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3D706DB-EABB-6E14-BC70-0052FC03B3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408217"/>
          </a:xfrm>
        </p:spPr>
        <p:txBody>
          <a:bodyPr/>
          <a:lstStyle/>
          <a:p>
            <a:r>
              <a:rPr lang="en-GB" dirty="0"/>
              <a:t>Black Fruit	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9CA8F2-25FD-7075-9D88-847720BB476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46" y="2089380"/>
            <a:ext cx="3868737" cy="3684588"/>
          </a:xfrm>
        </p:spPr>
        <p:txBody>
          <a:bodyPr/>
          <a:lstStyle/>
          <a:p>
            <a:r>
              <a:rPr lang="en-GB" sz="2800" dirty="0"/>
              <a:t>Blackberry &amp; black plum flavours</a:t>
            </a:r>
          </a:p>
          <a:p>
            <a:r>
              <a:rPr lang="en-GB" sz="2800" dirty="0"/>
              <a:t>Often full bodied</a:t>
            </a:r>
          </a:p>
          <a:p>
            <a:r>
              <a:rPr lang="en-GB" sz="2800" dirty="0"/>
              <a:t>Often aged in oak</a:t>
            </a:r>
          </a:p>
          <a:p>
            <a:r>
              <a:rPr lang="en-GB" sz="2800" dirty="0"/>
              <a:t>Malbec and steak!</a:t>
            </a:r>
          </a:p>
          <a:p>
            <a:r>
              <a:rPr lang="en-GB" sz="2800" dirty="0"/>
              <a:t>Argentina (Mendoza, Patagonia regions)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45E8BD8-1FB0-489F-72A9-5BB9DD50C8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4"/>
            <a:ext cx="3887788" cy="272586"/>
          </a:xfrm>
        </p:spPr>
        <p:txBody>
          <a:bodyPr/>
          <a:lstStyle/>
          <a:p>
            <a:r>
              <a:rPr lang="en-GB" dirty="0"/>
              <a:t>Oak Barrels</a:t>
            </a:r>
          </a:p>
        </p:txBody>
      </p:sp>
      <p:pic>
        <p:nvPicPr>
          <p:cNvPr id="8" name="Content Placeholder 7" descr="Barrels in distillery">
            <a:extLst>
              <a:ext uri="{FF2B5EF4-FFF2-40B4-BE49-F238E27FC236}">
                <a16:creationId xmlns:a16="http://schemas.microsoft.com/office/drawing/2014/main" id="{73C46671-2C98-F5EA-6410-6968B44CC40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724224" y="2089380"/>
            <a:ext cx="3567465" cy="2378309"/>
          </a:xfrm>
        </p:spPr>
      </p:pic>
    </p:spTree>
    <p:extLst>
      <p:ext uri="{BB962C8B-B14F-4D97-AF65-F5344CB8AC3E}">
        <p14:creationId xmlns:p14="http://schemas.microsoft.com/office/powerpoint/2010/main" val="15257799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E440B-8E2B-38D5-1A74-BB4F882DE9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WSET 3 Minute Video re: Oak</a:t>
            </a:r>
          </a:p>
        </p:txBody>
      </p:sp>
      <p:pic>
        <p:nvPicPr>
          <p:cNvPr id="4" name="Online Media 3" title="Why is oak used in winemaking?">
            <a:hlinkClick r:id="" action="ppaction://media"/>
            <a:extLst>
              <a:ext uri="{FF2B5EF4-FFF2-40B4-BE49-F238E27FC236}">
                <a16:creationId xmlns:a16="http://schemas.microsoft.com/office/drawing/2014/main" id="{C2E7BD7B-E435-31AC-E14D-6BF8D06203B6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21519" y="1560657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91748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48060-6985-D789-350B-76D48C4622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866776"/>
            <a:ext cx="7886700" cy="823912"/>
          </a:xfrm>
        </p:spPr>
        <p:txBody>
          <a:bodyPr/>
          <a:lstStyle/>
          <a:p>
            <a:pPr algn="ctr"/>
            <a:r>
              <a:rPr lang="en-GB" dirty="0"/>
              <a:t>SPARKLING WINES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B38242-B7B2-57F2-6E76-F4E588BF972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Examples: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C7EFF6-4DBE-6107-2CDB-22F80318EE6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Champagne</a:t>
            </a:r>
          </a:p>
          <a:p>
            <a:r>
              <a:rPr lang="en-GB" dirty="0"/>
              <a:t>Prosecco</a:t>
            </a:r>
          </a:p>
          <a:p>
            <a:r>
              <a:rPr lang="en-GB" dirty="0"/>
              <a:t>Cava </a:t>
            </a:r>
          </a:p>
          <a:p>
            <a:r>
              <a:rPr lang="en-GB" dirty="0"/>
              <a:t>Asti Spumante</a:t>
            </a:r>
          </a:p>
          <a:p>
            <a:r>
              <a:rPr lang="en-GB" dirty="0"/>
              <a:t>Others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D55A696-F880-B94B-570B-005DDD7C92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749664"/>
          </a:xfrm>
        </p:spPr>
        <p:txBody>
          <a:bodyPr/>
          <a:lstStyle/>
          <a:p>
            <a:r>
              <a:rPr lang="en-GB" dirty="0"/>
              <a:t>Different methods</a:t>
            </a:r>
          </a:p>
        </p:txBody>
      </p:sp>
      <p:pic>
        <p:nvPicPr>
          <p:cNvPr id="8" name="Content Placeholder 7" descr="Champagne toast">
            <a:extLst>
              <a:ext uri="{FF2B5EF4-FFF2-40B4-BE49-F238E27FC236}">
                <a16:creationId xmlns:a16="http://schemas.microsoft.com/office/drawing/2014/main" id="{8AA06007-1F46-7931-C3D5-6A807F6B0A99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45027" y="2620225"/>
            <a:ext cx="3666101" cy="2292073"/>
          </a:xfrm>
        </p:spPr>
      </p:pic>
    </p:spTree>
    <p:extLst>
      <p:ext uri="{BB962C8B-B14F-4D97-AF65-F5344CB8AC3E}">
        <p14:creationId xmlns:p14="http://schemas.microsoft.com/office/powerpoint/2010/main" val="352762973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F4B9C-9FE0-04FF-6237-799C56365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647463"/>
            <a:ext cx="7886700" cy="1043225"/>
          </a:xfrm>
        </p:spPr>
        <p:txBody>
          <a:bodyPr/>
          <a:lstStyle/>
          <a:p>
            <a:pPr algn="ctr"/>
            <a:r>
              <a:rPr lang="en-GB" sz="4000" dirty="0"/>
              <a:t>France, Regions and Grape Varieties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B0CFA2-49C0-6AA5-89EC-EF6D0ADD0A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00294" y="1134292"/>
            <a:ext cx="3868737" cy="823912"/>
          </a:xfrm>
        </p:spPr>
        <p:txBody>
          <a:bodyPr/>
          <a:lstStyle/>
          <a:p>
            <a:r>
              <a:rPr lang="en-GB" dirty="0"/>
              <a:t>France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3883FF7-F62F-F055-05DA-EAD8F859D6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93787" y="1865469"/>
            <a:ext cx="3868737" cy="3684588"/>
          </a:xfrm>
        </p:spPr>
        <p:txBody>
          <a:bodyPr/>
          <a:lstStyle/>
          <a:p>
            <a:r>
              <a:rPr lang="en-GB" sz="2800" dirty="0"/>
              <a:t>SANCERRE – Sauvignon Blanc</a:t>
            </a:r>
          </a:p>
          <a:p>
            <a:r>
              <a:rPr lang="en-GB" sz="2800" dirty="0"/>
              <a:t>CHABLIS &amp; White </a:t>
            </a:r>
            <a:r>
              <a:rPr lang="en-GB" dirty="0"/>
              <a:t>B</a:t>
            </a:r>
            <a:r>
              <a:rPr lang="en-GB" sz="2800" dirty="0"/>
              <a:t>urgundy - Chardonnay</a:t>
            </a:r>
          </a:p>
          <a:p>
            <a:r>
              <a:rPr lang="en-GB" sz="2800" dirty="0"/>
              <a:t>BORDEAUX – Cabernet </a:t>
            </a:r>
            <a:r>
              <a:rPr lang="en-GB" dirty="0"/>
              <a:t>S</a:t>
            </a:r>
            <a:r>
              <a:rPr lang="en-GB" sz="2800" dirty="0"/>
              <a:t>auvignon &amp; Merlot</a:t>
            </a:r>
          </a:p>
          <a:p>
            <a:r>
              <a:rPr lang="en-GB" sz="2800" dirty="0"/>
              <a:t>Red Burgundy – Pinot Noir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03063A-2A6A-D90E-8B2D-C3CC77E45F3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562524" y="1092025"/>
            <a:ext cx="3887788" cy="823912"/>
          </a:xfrm>
        </p:spPr>
        <p:txBody>
          <a:bodyPr/>
          <a:lstStyle/>
          <a:p>
            <a:r>
              <a:rPr lang="en-GB" dirty="0"/>
              <a:t>Regions</a:t>
            </a:r>
          </a:p>
        </p:txBody>
      </p:sp>
      <p:pic>
        <p:nvPicPr>
          <p:cNvPr id="8" name="Content Placeholder 7" descr="Misty vineyard">
            <a:extLst>
              <a:ext uri="{FF2B5EF4-FFF2-40B4-BE49-F238E27FC236}">
                <a16:creationId xmlns:a16="http://schemas.microsoft.com/office/drawing/2014/main" id="{1109910F-F110-B766-2B60-17AD3E4CEAF7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562425" y="1958204"/>
            <a:ext cx="3887788" cy="2590846"/>
          </a:xfrm>
        </p:spPr>
      </p:pic>
    </p:spTree>
    <p:extLst>
      <p:ext uri="{BB962C8B-B14F-4D97-AF65-F5344CB8AC3E}">
        <p14:creationId xmlns:p14="http://schemas.microsoft.com/office/powerpoint/2010/main" val="15208949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2E6F8E-CDA9-C0EF-FE40-7596876BAF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692899"/>
            <a:ext cx="7886700" cy="997789"/>
          </a:xfrm>
        </p:spPr>
        <p:txBody>
          <a:bodyPr/>
          <a:lstStyle/>
          <a:p>
            <a:pPr algn="ctr"/>
            <a:r>
              <a:rPr lang="en-GB" dirty="0"/>
              <a:t>Deciphering Wine Labels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C9B511-A318-D3A9-C5F9-0AF58467D5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370315"/>
          </a:xfrm>
        </p:spPr>
        <p:txBody>
          <a:bodyPr/>
          <a:lstStyle/>
          <a:p>
            <a:r>
              <a:rPr lang="en-GB" dirty="0"/>
              <a:t>Regions in Europe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1EAE758-18A1-9125-2EDE-33DF350A26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062" y="2051478"/>
            <a:ext cx="3868737" cy="3684588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1.France: </a:t>
            </a:r>
            <a:r>
              <a:rPr lang="en-GB" dirty="0"/>
              <a:t>L</a:t>
            </a:r>
            <a:r>
              <a:rPr lang="en-GB" sz="2800" dirty="0"/>
              <a:t>oire, Champagne, Burgundy, </a:t>
            </a:r>
            <a:r>
              <a:rPr lang="en-GB" dirty="0"/>
              <a:t>R</a:t>
            </a:r>
            <a:r>
              <a:rPr lang="en-GB" sz="2800" dirty="0"/>
              <a:t>hone, Bordeaux</a:t>
            </a:r>
          </a:p>
          <a:p>
            <a:pPr marL="0" indent="0">
              <a:buNone/>
            </a:pPr>
            <a:r>
              <a:rPr lang="en-GB" sz="2800" dirty="0"/>
              <a:t>2.Italy: Veneto, Tuscany (Chianti)</a:t>
            </a:r>
          </a:p>
          <a:p>
            <a:pPr marL="0" indent="0">
              <a:buNone/>
            </a:pPr>
            <a:r>
              <a:rPr lang="en-GB" sz="2800" dirty="0"/>
              <a:t>3.Germany: </a:t>
            </a:r>
            <a:r>
              <a:rPr lang="en-GB" dirty="0"/>
              <a:t>M</a:t>
            </a:r>
            <a:r>
              <a:rPr lang="en-GB" sz="2800" dirty="0"/>
              <a:t>osel</a:t>
            </a:r>
          </a:p>
          <a:p>
            <a:pPr marL="0" indent="0">
              <a:buNone/>
            </a:pPr>
            <a:r>
              <a:rPr lang="en-GB" sz="2800" dirty="0"/>
              <a:t>4.Spain:Rioja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01080C-53F8-978A-ABBE-8DF735EC8B6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370315"/>
          </a:xfrm>
        </p:spPr>
        <p:txBody>
          <a:bodyPr/>
          <a:lstStyle/>
          <a:p>
            <a:r>
              <a:rPr lang="en-GB" dirty="0"/>
              <a:t>Regions outside of Europe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A768CB-3607-86D9-BCC5-E97C82CEA0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088146"/>
            <a:ext cx="3887788" cy="3684588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1.New Zealand: Marlborough</a:t>
            </a:r>
          </a:p>
          <a:p>
            <a:pPr marL="0" indent="0">
              <a:buNone/>
            </a:pPr>
            <a:r>
              <a:rPr lang="en-GB" sz="2400" dirty="0"/>
              <a:t>2.Australia: Barossa valley</a:t>
            </a:r>
          </a:p>
          <a:p>
            <a:pPr marL="0" indent="0">
              <a:buNone/>
            </a:pPr>
            <a:r>
              <a:rPr lang="en-GB" sz="2400" dirty="0"/>
              <a:t>3.California: Napa Valley</a:t>
            </a:r>
          </a:p>
          <a:p>
            <a:pPr marL="0" indent="0">
              <a:buNone/>
            </a:pPr>
            <a:r>
              <a:rPr lang="en-GB" sz="2400" dirty="0"/>
              <a:t>4.Argentina: Mendoza</a:t>
            </a:r>
          </a:p>
          <a:p>
            <a:pPr marL="0" indent="0">
              <a:buNone/>
            </a:pPr>
            <a:r>
              <a:rPr lang="en-GB" sz="2400" dirty="0"/>
              <a:t>5.Chile: Central Valley</a:t>
            </a:r>
          </a:p>
          <a:p>
            <a:pPr marL="0" indent="0">
              <a:buNone/>
            </a:pPr>
            <a:r>
              <a:rPr lang="en-GB" sz="2400" dirty="0"/>
              <a:t>6.South Africa: Stellenbosch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784885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C20941-4FF6-E86F-C969-917EE53C7D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937118"/>
            <a:ext cx="7886700" cy="753570"/>
          </a:xfrm>
        </p:spPr>
        <p:txBody>
          <a:bodyPr/>
          <a:lstStyle/>
          <a:p>
            <a:pPr algn="ctr"/>
            <a:r>
              <a:rPr lang="en-GB" dirty="0"/>
              <a:t>Wine Tasting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0B12C0-503D-EBCA-374B-E1FE54282C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en-GB" dirty="0"/>
              <a:t>Sensory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71C067-D246-FE7E-488B-8761DA68E2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sz="2800" dirty="0"/>
              <a:t>1.Look</a:t>
            </a:r>
          </a:p>
          <a:p>
            <a:pPr marL="0" indent="0" algn="ctr">
              <a:buNone/>
            </a:pPr>
            <a:r>
              <a:rPr lang="en-GB" sz="2800" dirty="0"/>
              <a:t>2.Smell</a:t>
            </a:r>
          </a:p>
          <a:p>
            <a:pPr marL="0" indent="0" algn="ctr">
              <a:buNone/>
            </a:pPr>
            <a:r>
              <a:rPr lang="en-GB" sz="2800" dirty="0"/>
              <a:t>3.Taste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4A0CBE-0EF9-1FA8-76D2-0B20C23F5D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Appearance, Nose, Palate</a:t>
            </a:r>
          </a:p>
        </p:txBody>
      </p:sp>
      <p:pic>
        <p:nvPicPr>
          <p:cNvPr id="7" name="Content Placeholder 2">
            <a:extLst>
              <a:ext uri="{FF2B5EF4-FFF2-40B4-BE49-F238E27FC236}">
                <a16:creationId xmlns:a16="http://schemas.microsoft.com/office/drawing/2014/main" id="{342DF642-8784-F861-26AD-D180EAD9130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32103" y="2608390"/>
            <a:ext cx="2857500" cy="1905000"/>
          </a:xfrm>
        </p:spPr>
      </p:pic>
    </p:spTree>
    <p:extLst>
      <p:ext uri="{BB962C8B-B14F-4D97-AF65-F5344CB8AC3E}">
        <p14:creationId xmlns:p14="http://schemas.microsoft.com/office/powerpoint/2010/main" val="14729271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CAEC1-7FD2-3475-77B7-89CCA6B6C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866776"/>
            <a:ext cx="7886700" cy="823912"/>
          </a:xfrm>
        </p:spPr>
        <p:txBody>
          <a:bodyPr/>
          <a:lstStyle/>
          <a:p>
            <a:pPr algn="ctr"/>
            <a:r>
              <a:rPr lang="en-GB" dirty="0"/>
              <a:t>Storing Wine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9514669-ADD5-8E53-4486-BDFE6EB329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516805"/>
          </a:xfrm>
        </p:spPr>
        <p:txBody>
          <a:bodyPr/>
          <a:lstStyle/>
          <a:p>
            <a:r>
              <a:rPr lang="en-GB" dirty="0"/>
              <a:t>Conditions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1F2A31-093A-FC90-2304-9C3059D7C0A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Tx/>
              <a:buChar char="•"/>
            </a:pPr>
            <a:r>
              <a:rPr lang="en-GB" dirty="0"/>
              <a:t>C</a:t>
            </a:r>
            <a:r>
              <a:rPr lang="en-GB" sz="2800" dirty="0"/>
              <a:t>onstant cool temperature</a:t>
            </a:r>
          </a:p>
          <a:p>
            <a:pPr>
              <a:buFontTx/>
              <a:buChar char="•"/>
            </a:pPr>
            <a:r>
              <a:rPr lang="en-GB" dirty="0"/>
              <a:t>S</a:t>
            </a:r>
            <a:r>
              <a:rPr lang="en-GB" sz="2800" dirty="0"/>
              <a:t>tore bottles on their side (if with a cork)</a:t>
            </a:r>
          </a:p>
          <a:p>
            <a:pPr>
              <a:buFontTx/>
              <a:buChar char="•"/>
            </a:pPr>
            <a:r>
              <a:rPr lang="en-GB" dirty="0"/>
              <a:t>K</a:t>
            </a:r>
            <a:r>
              <a:rPr lang="en-GB" sz="2800" dirty="0"/>
              <a:t>eep bottles away from strong light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102A01-9AD2-C6C3-C7BC-D108C6A6B7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516805"/>
          </a:xfrm>
        </p:spPr>
        <p:txBody>
          <a:bodyPr/>
          <a:lstStyle/>
          <a:p>
            <a:r>
              <a:rPr lang="en-GB" dirty="0"/>
              <a:t>Why?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F8EE40FE-DDCD-B1D9-193D-1A6CD94843A5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51953" y="2464904"/>
            <a:ext cx="2954103" cy="2714979"/>
          </a:xfrm>
        </p:spPr>
      </p:pic>
    </p:spTree>
    <p:extLst>
      <p:ext uri="{BB962C8B-B14F-4D97-AF65-F5344CB8AC3E}">
        <p14:creationId xmlns:p14="http://schemas.microsoft.com/office/powerpoint/2010/main" val="187733810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65F96-2684-D217-87E1-528C09B390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83771"/>
            <a:ext cx="7886700" cy="906917"/>
          </a:xfrm>
        </p:spPr>
        <p:txBody>
          <a:bodyPr/>
          <a:lstStyle/>
          <a:p>
            <a:pPr algn="ctr"/>
            <a:r>
              <a:rPr lang="en-GB" dirty="0"/>
              <a:t>Serving Wine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A6FAB38-F1AC-9840-D82E-82F794AE20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573600"/>
          </a:xfrm>
        </p:spPr>
        <p:txBody>
          <a:bodyPr/>
          <a:lstStyle/>
          <a:p>
            <a:r>
              <a:rPr lang="en-GB" dirty="0"/>
              <a:t>Different wines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241E6D-C13F-6B8B-6944-B1B5205E38D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z="2800" b="1" dirty="0"/>
              <a:t>Glassware:</a:t>
            </a:r>
            <a:endParaRPr lang="en-GB" sz="2800" dirty="0"/>
          </a:p>
          <a:p>
            <a:pPr eaLnBrk="1" hangingPunct="1">
              <a:buFontTx/>
              <a:buChar char="•"/>
            </a:pPr>
            <a:r>
              <a:rPr lang="en-GB" dirty="0"/>
              <a:t>R</a:t>
            </a:r>
            <a:r>
              <a:rPr lang="en-GB" sz="2800" dirty="0"/>
              <a:t>ed wine</a:t>
            </a:r>
          </a:p>
          <a:p>
            <a:pPr eaLnBrk="1" hangingPunct="1">
              <a:buFontTx/>
              <a:buChar char="•"/>
            </a:pPr>
            <a:r>
              <a:rPr lang="en-GB" dirty="0"/>
              <a:t>W</a:t>
            </a:r>
            <a:r>
              <a:rPr lang="en-GB" sz="2800" dirty="0"/>
              <a:t>hite wine</a:t>
            </a:r>
          </a:p>
          <a:p>
            <a:pPr eaLnBrk="1" hangingPunct="1">
              <a:buFontTx/>
              <a:buChar char="•"/>
            </a:pPr>
            <a:r>
              <a:rPr lang="en-GB" dirty="0"/>
              <a:t>R</a:t>
            </a:r>
            <a:r>
              <a:rPr lang="en-GB" sz="2800" dirty="0"/>
              <a:t>osé wine</a:t>
            </a:r>
          </a:p>
          <a:p>
            <a:pPr eaLnBrk="1" hangingPunct="1">
              <a:buFontTx/>
              <a:buChar char="•"/>
            </a:pPr>
            <a:r>
              <a:rPr lang="en-GB" dirty="0"/>
              <a:t>S</a:t>
            </a:r>
            <a:r>
              <a:rPr lang="en-GB" sz="2800" dirty="0"/>
              <a:t>parkling wine</a:t>
            </a:r>
          </a:p>
          <a:p>
            <a:pPr eaLnBrk="1" hangingPunct="1">
              <a:buFontTx/>
              <a:buChar char="•"/>
            </a:pPr>
            <a:r>
              <a:rPr lang="en-GB" dirty="0"/>
              <a:t>F</a:t>
            </a:r>
            <a:r>
              <a:rPr lang="en-GB" sz="2800" dirty="0"/>
              <a:t>ortified wine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7B78DA-5A07-20E8-D96B-14DC5A5612E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573600"/>
          </a:xfrm>
        </p:spPr>
        <p:txBody>
          <a:bodyPr/>
          <a:lstStyle/>
          <a:p>
            <a:r>
              <a:rPr lang="en-GB" dirty="0"/>
              <a:t>Different glasses</a:t>
            </a:r>
          </a:p>
        </p:txBody>
      </p:sp>
      <p:pic>
        <p:nvPicPr>
          <p:cNvPr id="7" name="Picture 11" descr="GLASSES_V">
            <a:extLst>
              <a:ext uri="{FF2B5EF4-FFF2-40B4-BE49-F238E27FC236}">
                <a16:creationId xmlns:a16="http://schemas.microsoft.com/office/drawing/2014/main" id="{20E88718-98C3-E716-94E0-AA416C4E6BA2}"/>
              </a:ext>
            </a:extLst>
          </p:cNvPr>
          <p:cNvPicPr>
            <a:picLocks noGrp="1" noChangeAspect="1" noChangeArrowheads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5708" y="2659736"/>
            <a:ext cx="2909940" cy="2602033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49514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2A1C3-D0BC-5FCF-2637-492A6EFA7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732656"/>
            <a:ext cx="7886700" cy="958032"/>
          </a:xfrm>
        </p:spPr>
        <p:txBody>
          <a:bodyPr/>
          <a:lstStyle/>
          <a:p>
            <a:pPr algn="ctr"/>
            <a:r>
              <a:rPr lang="en-GB" dirty="0"/>
              <a:t>Serving Wine by the Glass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B00838-1204-06D7-30E1-629BFCA838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540853"/>
            <a:ext cx="3868737" cy="356101"/>
          </a:xfrm>
        </p:spPr>
        <p:txBody>
          <a:bodyPr/>
          <a:lstStyle/>
          <a:p>
            <a:r>
              <a:rPr lang="en-GB" dirty="0"/>
              <a:t>Faults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86F535-A5C4-867E-9C68-70E8322084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783" y="2095628"/>
            <a:ext cx="3868737" cy="3684588"/>
          </a:xfrm>
        </p:spPr>
        <p:txBody>
          <a:bodyPr/>
          <a:lstStyle/>
          <a:p>
            <a:pPr>
              <a:buNone/>
            </a:pPr>
            <a:r>
              <a:rPr lang="en-GB" sz="1800" b="1" dirty="0"/>
              <a:t>Serving Wine by the Glass</a:t>
            </a:r>
          </a:p>
          <a:p>
            <a:pPr>
              <a:buFontTx/>
              <a:buChar char="•"/>
            </a:pPr>
            <a:r>
              <a:rPr lang="en-GB" sz="1800" dirty="0"/>
              <a:t>Wine should be bright</a:t>
            </a:r>
          </a:p>
          <a:p>
            <a:pPr>
              <a:buFontTx/>
              <a:buChar char="•"/>
            </a:pPr>
            <a:r>
              <a:rPr lang="en-GB" sz="1800" dirty="0"/>
              <a:t>No debris</a:t>
            </a:r>
          </a:p>
          <a:p>
            <a:pPr>
              <a:buFontTx/>
              <a:buChar char="•"/>
            </a:pPr>
            <a:r>
              <a:rPr lang="en-GB" sz="1800" dirty="0"/>
              <a:t>Smell fresh</a:t>
            </a:r>
          </a:p>
          <a:p>
            <a:pPr>
              <a:buFontTx/>
              <a:buChar char="•"/>
            </a:pPr>
            <a:r>
              <a:rPr lang="en-GB" sz="1800" dirty="0"/>
              <a:t>Opening a bottle of wine and a bottle of sparkling wine</a:t>
            </a:r>
          </a:p>
          <a:p>
            <a:pPr>
              <a:buNone/>
            </a:pPr>
            <a:r>
              <a:rPr lang="en-GB" sz="1800" b="1" dirty="0"/>
              <a:t>Methods Used to Preserve Wine</a:t>
            </a:r>
          </a:p>
          <a:p>
            <a:pPr>
              <a:buFontTx/>
              <a:buChar char="•"/>
            </a:pPr>
            <a:r>
              <a:rPr lang="en-GB" sz="1800" dirty="0"/>
              <a:t>Vacuum systems</a:t>
            </a:r>
          </a:p>
          <a:p>
            <a:pPr>
              <a:buFontTx/>
              <a:buChar char="•"/>
            </a:pPr>
            <a:r>
              <a:rPr lang="en-GB" sz="1800" dirty="0"/>
              <a:t>Blanket systems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F92C40-0B08-8AE9-67DE-E72593729F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540853"/>
            <a:ext cx="3887788" cy="356101"/>
          </a:xfrm>
        </p:spPr>
        <p:txBody>
          <a:bodyPr/>
          <a:lstStyle/>
          <a:p>
            <a:pPr algn="ctr"/>
            <a:r>
              <a:rPr lang="en-GB" dirty="0"/>
              <a:t>Checks</a:t>
            </a:r>
          </a:p>
        </p:txBody>
      </p:sp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609FB083-A2D2-F2C1-F920-4B18EAB4351B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68435" y="2095628"/>
            <a:ext cx="2381250" cy="3628231"/>
          </a:xfrm>
        </p:spPr>
      </p:pic>
    </p:spTree>
    <p:extLst>
      <p:ext uri="{BB962C8B-B14F-4D97-AF65-F5344CB8AC3E}">
        <p14:creationId xmlns:p14="http://schemas.microsoft.com/office/powerpoint/2010/main" val="267760313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AB0A8-8669-7178-35B1-120FF3BBD4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866776"/>
            <a:ext cx="7886700" cy="823912"/>
          </a:xfrm>
        </p:spPr>
        <p:txBody>
          <a:bodyPr/>
          <a:lstStyle/>
          <a:p>
            <a:pPr algn="ctr"/>
            <a:r>
              <a:rPr lang="en-GB" dirty="0"/>
              <a:t>Service Temperatures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76DCDF-6126-FA68-50C6-F1A1731907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499766"/>
          </a:xfrm>
        </p:spPr>
        <p:txBody>
          <a:bodyPr/>
          <a:lstStyle/>
          <a:p>
            <a:r>
              <a:rPr lang="en-GB" dirty="0"/>
              <a:t>Optimum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17E7B8-35BC-F8C5-122C-2B88FB4DE22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White wines (light to full bodied): 7 to 10 C</a:t>
            </a:r>
          </a:p>
          <a:p>
            <a:r>
              <a:rPr lang="en-GB" sz="2000" dirty="0"/>
              <a:t>Rose wine: 7 to 10 C</a:t>
            </a:r>
          </a:p>
          <a:p>
            <a:r>
              <a:rPr lang="en-GB" sz="2000" dirty="0"/>
              <a:t>Sparkling wines: 6 to 10 C</a:t>
            </a:r>
          </a:p>
          <a:p>
            <a:r>
              <a:rPr lang="en-GB" sz="2000" dirty="0"/>
              <a:t>Sweet wines: 6 to 8 C</a:t>
            </a:r>
          </a:p>
          <a:p>
            <a:r>
              <a:rPr lang="en-GB" sz="2000" dirty="0"/>
              <a:t>Red wines (light bodied): 13 C</a:t>
            </a:r>
          </a:p>
          <a:p>
            <a:r>
              <a:rPr lang="en-GB" sz="2000" dirty="0"/>
              <a:t>Red wines (medium to full bodied): 15 to 18 C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3CAB479-B634-6789-0859-FCEEF492F2C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431612"/>
          </a:xfrm>
        </p:spPr>
        <p:txBody>
          <a:bodyPr/>
          <a:lstStyle/>
          <a:p>
            <a:r>
              <a:rPr lang="en-GB" dirty="0"/>
              <a:t>To show at best</a:t>
            </a:r>
          </a:p>
        </p:txBody>
      </p:sp>
      <p:pic>
        <p:nvPicPr>
          <p:cNvPr id="8" name="Content Placeholder 7" descr="Bucket of Champagne">
            <a:extLst>
              <a:ext uri="{FF2B5EF4-FFF2-40B4-BE49-F238E27FC236}">
                <a16:creationId xmlns:a16="http://schemas.microsoft.com/office/drawing/2014/main" id="{CEF94990-0EE7-21E9-79C2-406674FA21A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45027" y="2656328"/>
            <a:ext cx="3629072" cy="2722161"/>
          </a:xfrm>
        </p:spPr>
      </p:pic>
    </p:spTree>
    <p:extLst>
      <p:ext uri="{BB962C8B-B14F-4D97-AF65-F5344CB8AC3E}">
        <p14:creationId xmlns:p14="http://schemas.microsoft.com/office/powerpoint/2010/main" val="60631812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3D black question marks with one yellow question mark">
            <a:extLst>
              <a:ext uri="{FF2B5EF4-FFF2-40B4-BE49-F238E27FC236}">
                <a16:creationId xmlns:a16="http://schemas.microsoft.com/office/drawing/2014/main" id="{ACFA2FAA-B22A-57E0-D208-6B51B7723C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50000"/>
          </a:blip>
          <a:srcRect l="37101" r="14233" b="1"/>
          <a:stretch/>
        </p:blipFill>
        <p:spPr>
          <a:xfrm>
            <a:off x="20" y="1"/>
            <a:ext cx="9143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EB23AA8-5270-166B-3694-19F8FB33133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163499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7C68EC-7703-A881-793C-14516B9A9A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QUIZ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A0B8C6-2CBE-0349-7F7F-97CBB9621C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Question time!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760E58-2BCD-5AA5-C9E8-A434D471EA5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en-GB" sz="7200" dirty="0"/>
          </a:p>
          <a:p>
            <a:pPr marL="0" indent="0" algn="ctr">
              <a:buNone/>
            </a:pPr>
            <a:r>
              <a:rPr lang="en-GB" sz="7200" dirty="0"/>
              <a:t>Quiz!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63EFCB6-4094-5F88-D493-CEDA7A18533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Check your knowledge!</a:t>
            </a:r>
          </a:p>
        </p:txBody>
      </p:sp>
      <p:pic>
        <p:nvPicPr>
          <p:cNvPr id="8" name="Content Placeholder 7" descr="Question mark on green pastel background">
            <a:extLst>
              <a:ext uri="{FF2B5EF4-FFF2-40B4-BE49-F238E27FC236}">
                <a16:creationId xmlns:a16="http://schemas.microsoft.com/office/drawing/2014/main" id="{34710F54-250C-4A08-7360-BEF36B6378AD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2"/>
          <a:stretch>
            <a:fillRect/>
          </a:stretch>
        </p:blipFill>
        <p:spPr>
          <a:xfrm>
            <a:off x="4629150" y="2889448"/>
            <a:ext cx="3887788" cy="2915841"/>
          </a:xfrm>
        </p:spPr>
      </p:pic>
    </p:spTree>
    <p:extLst>
      <p:ext uri="{BB962C8B-B14F-4D97-AF65-F5344CB8AC3E}">
        <p14:creationId xmlns:p14="http://schemas.microsoft.com/office/powerpoint/2010/main" val="190322723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C245E6-C52B-9B78-9D73-A60A75FAE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NON-ALCOHOLIC BEVERAGES</a:t>
            </a:r>
            <a:br>
              <a:rPr lang="en-GB" dirty="0"/>
            </a:b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227B1C-1062-18A6-EE21-A35C33B4F84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Market trend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6BE32FC-ADB5-B34E-3123-A98F4EEE2F7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dirty="0"/>
              <a:t>There is an upwards trend towards drinking non-alcoholic beverages.</a:t>
            </a:r>
          </a:p>
          <a:p>
            <a:r>
              <a:rPr lang="en-GB" sz="2000" dirty="0"/>
              <a:t>Many smaller companies are leading the growth.</a:t>
            </a:r>
          </a:p>
          <a:p>
            <a:r>
              <a:rPr lang="en-GB" sz="2000" dirty="0"/>
              <a:t>Generation Z seem to be drinking less than previous generations.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FE199CB-25AA-FFD0-2C9D-3B2A04F5950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1800" dirty="0"/>
              <a:t>Examples of non-alcoholic beverages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8720BD-E3EF-3785-E5E0-CC1ACA90D5A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Fever Tree range</a:t>
            </a:r>
          </a:p>
          <a:p>
            <a:r>
              <a:rPr lang="en-GB" dirty="0"/>
              <a:t>Alcohol free wine, beer, spirits</a:t>
            </a:r>
          </a:p>
          <a:p>
            <a:r>
              <a:rPr lang="en-GB" dirty="0"/>
              <a:t>Mocktails</a:t>
            </a:r>
          </a:p>
        </p:txBody>
      </p:sp>
    </p:spTree>
    <p:extLst>
      <p:ext uri="{BB962C8B-B14F-4D97-AF65-F5344CB8AC3E}">
        <p14:creationId xmlns:p14="http://schemas.microsoft.com/office/powerpoint/2010/main" val="372603852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5186F-3E3C-C8C3-8E2C-94F7D5435B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SPIRITS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32D33-7EC1-17DD-6BB1-1BCC7C02C53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MAKING	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4555E3-99EA-FF33-DBB4-7F5470BAF84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Distillation – the main aim is to concentrate the level of ethanol in the fermented alcoholic liquid. 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CE1F6FA-868D-FD9E-BE77-D1CAD501E0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POT STILL/COLUMN STILL</a:t>
            </a:r>
          </a:p>
        </p:txBody>
      </p:sp>
      <p:pic>
        <p:nvPicPr>
          <p:cNvPr id="8" name="Content Placeholder 7" descr="Piping in a building in blue tone color">
            <a:extLst>
              <a:ext uri="{FF2B5EF4-FFF2-40B4-BE49-F238E27FC236}">
                <a16:creationId xmlns:a16="http://schemas.microsoft.com/office/drawing/2014/main" id="{022F666F-69B7-4655-38A6-39BBAA6E0878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4625974" y="2505075"/>
            <a:ext cx="3887788" cy="2592182"/>
          </a:xfrm>
        </p:spPr>
      </p:pic>
    </p:spTree>
    <p:extLst>
      <p:ext uri="{BB962C8B-B14F-4D97-AF65-F5344CB8AC3E}">
        <p14:creationId xmlns:p14="http://schemas.microsoft.com/office/powerpoint/2010/main" val="3386541534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5F9D25-738C-7CF4-3C6E-FF1D26BCA9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COCKTAILS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16D6B9B-524C-83CC-898C-96DCF23951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Glasses</a:t>
            </a:r>
          </a:p>
        </p:txBody>
      </p:sp>
      <p:pic>
        <p:nvPicPr>
          <p:cNvPr id="8" name="Content Placeholder 7" descr="Single empty martini glass on black background">
            <a:extLst>
              <a:ext uri="{FF2B5EF4-FFF2-40B4-BE49-F238E27FC236}">
                <a16:creationId xmlns:a16="http://schemas.microsoft.com/office/drawing/2014/main" id="{0ECFF8FA-2067-48AC-8C0B-00CDAA7D4E8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rcRect/>
          <a:stretch/>
        </p:blipFill>
        <p:spPr>
          <a:xfrm>
            <a:off x="630238" y="2597679"/>
            <a:ext cx="3868737" cy="2579158"/>
          </a:xfrm>
        </p:spPr>
      </p:pic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94A76C6-B134-D723-CA32-15C6883FFE9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Classic Cocktails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9BA915B-7F93-31F3-F071-8E8A3F3651A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2400" dirty="0"/>
              <a:t>Martini</a:t>
            </a:r>
          </a:p>
          <a:p>
            <a:r>
              <a:rPr lang="en-GB" sz="2400" dirty="0"/>
              <a:t>Manhattan</a:t>
            </a:r>
          </a:p>
          <a:p>
            <a:r>
              <a:rPr lang="en-GB" sz="2400" dirty="0"/>
              <a:t>Cuba Libre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94655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DE0F88-F2A1-3D5D-B062-65E00070FE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6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8F2C4-0B8D-D4E4-F35F-93934A36A8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246273"/>
            <a:ext cx="7886700" cy="4351338"/>
          </a:xfrm>
        </p:spPr>
        <p:txBody>
          <a:bodyPr/>
          <a:lstStyle/>
          <a:p>
            <a:r>
              <a:rPr lang="en-GB" sz="1800" dirty="0"/>
              <a:t>IWSR (2024) Available at:  </a:t>
            </a:r>
            <a:r>
              <a:rPr lang="en-GB" sz="1800" dirty="0">
                <a:hlinkClick r:id="rId2"/>
              </a:rPr>
              <a:t>Moderation trend drives demand for no-alcohol products in the UK - IWSR (theiwsr.com)</a:t>
            </a:r>
            <a:r>
              <a:rPr lang="en-GB" sz="1800" dirty="0"/>
              <a:t> (Accessed: April 26, 2024).</a:t>
            </a:r>
          </a:p>
          <a:p>
            <a:r>
              <a:rPr lang="en-GB" sz="1800" dirty="0"/>
              <a:t>Mintel (2024) Available at: </a:t>
            </a:r>
            <a:r>
              <a:rPr lang="en-GB" sz="1800" dirty="0">
                <a:hlinkClick r:id="rId3"/>
              </a:rPr>
              <a:t>Gen Z: The Sober Curious Generation | Mintel</a:t>
            </a:r>
            <a:r>
              <a:rPr lang="en-GB" sz="1800" dirty="0"/>
              <a:t> (Accessed: April 26, </a:t>
            </a:r>
            <a:r>
              <a:rPr lang="en-GB" sz="1800"/>
              <a:t>2024).</a:t>
            </a:r>
            <a:endParaRPr lang="en-GB" sz="1800" b="0" i="0" dirty="0">
              <a:effectLst/>
            </a:endParaRPr>
          </a:p>
          <a:p>
            <a:r>
              <a:rPr lang="en-GB" sz="1800" b="0" i="0" dirty="0">
                <a:effectLst/>
              </a:rPr>
              <a:t>Robinson, J. (2015) </a:t>
            </a:r>
            <a:r>
              <a:rPr lang="en-GB" sz="1800" b="0" i="1" dirty="0">
                <a:effectLst/>
              </a:rPr>
              <a:t>The Oxford Companion to WINE</a:t>
            </a:r>
            <a:r>
              <a:rPr lang="en-GB" sz="1800" dirty="0"/>
              <a:t>. Fourth edition. Oxford:</a:t>
            </a:r>
            <a:r>
              <a:rPr lang="en-GB" sz="1800" b="0" i="0" dirty="0">
                <a:effectLst/>
              </a:rPr>
              <a:t> Oxford University Press.</a:t>
            </a:r>
          </a:p>
          <a:p>
            <a:r>
              <a:rPr lang="en-GB" sz="1800" dirty="0"/>
              <a:t>Wine &amp; Spirit Education Trust (WSET) (2024) WSET. Available at: </a:t>
            </a:r>
            <a:r>
              <a:rPr lang="en-GB" sz="1800" dirty="0">
                <a:hlinkClick r:id="rId4"/>
              </a:rPr>
              <a:t>WSET | Wine &amp; Spirit Education Trust (wsetglobal.com)</a:t>
            </a:r>
            <a:r>
              <a:rPr lang="en-GB" sz="1800" dirty="0"/>
              <a:t> (Accessed: 1 February 2024).</a:t>
            </a:r>
          </a:p>
          <a:p>
            <a:r>
              <a:rPr lang="en-GB" sz="1800" b="0" i="0" dirty="0">
                <a:effectLst/>
              </a:rPr>
              <a:t>WSET (2018) </a:t>
            </a:r>
            <a:r>
              <a:rPr lang="en-GB" sz="1800" b="0" i="1" dirty="0">
                <a:effectLst/>
              </a:rPr>
              <a:t>WSET Level 1 Award in Wines. </a:t>
            </a:r>
            <a:r>
              <a:rPr lang="en-GB" sz="1800" b="0" dirty="0">
                <a:effectLst/>
              </a:rPr>
              <a:t>Issue1.1. London: WSET.</a:t>
            </a:r>
            <a:endParaRPr lang="en-GB" sz="1800" dirty="0"/>
          </a:p>
          <a:p>
            <a:r>
              <a:rPr lang="en-GB" sz="1800" dirty="0"/>
              <a:t>WSET (2023) </a:t>
            </a:r>
            <a:r>
              <a:rPr lang="en-GB" sz="1800" i="1" dirty="0"/>
              <a:t>WSET Level 2 Award in Wines. </a:t>
            </a:r>
            <a:r>
              <a:rPr lang="en-GB" sz="1800" dirty="0"/>
              <a:t>Issue 2.</a:t>
            </a:r>
            <a:r>
              <a:rPr lang="en-GB" sz="1800" i="1" dirty="0"/>
              <a:t> </a:t>
            </a:r>
            <a:r>
              <a:rPr lang="en-GB" sz="1800" dirty="0"/>
              <a:t>London: WSET.</a:t>
            </a:r>
          </a:p>
          <a:p>
            <a:r>
              <a:rPr lang="en-GB" sz="1800" b="0" dirty="0">
                <a:effectLst/>
              </a:rPr>
              <a:t>WSET (2022) </a:t>
            </a:r>
            <a:r>
              <a:rPr lang="en-GB" sz="1800" b="0" i="1" dirty="0">
                <a:effectLst/>
              </a:rPr>
              <a:t>WSET Level 1 Award in Spirits</a:t>
            </a:r>
            <a:r>
              <a:rPr lang="en-GB" sz="1800" b="0" dirty="0">
                <a:effectLst/>
              </a:rPr>
              <a:t>. Issue 2.1</a:t>
            </a:r>
            <a:r>
              <a:rPr lang="en-GB" sz="1800" dirty="0"/>
              <a:t>. London: WSET</a:t>
            </a:r>
          </a:p>
          <a:p>
            <a:pPr marL="0" indent="0">
              <a:buNone/>
            </a:pPr>
            <a:endParaRPr lang="en-GB" sz="1800" b="0" dirty="0">
              <a:effectLst/>
            </a:endParaRPr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sz="1700" b="0" i="0" dirty="0">
              <a:effectLst/>
            </a:endParaRPr>
          </a:p>
          <a:p>
            <a:pPr marL="0" indent="0">
              <a:buNone/>
            </a:pPr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4239076552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004F-BFD6-4ADC-A0B5-89A9E2C7C4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9633" y="2408180"/>
            <a:ext cx="3252268" cy="1718604"/>
          </a:xfrm>
        </p:spPr>
        <p:txBody>
          <a:bodyPr/>
          <a:lstStyle/>
          <a:p>
            <a:pPr algn="ctr"/>
            <a:r>
              <a:rPr lang="en-GB" sz="1350" b="1"/>
              <a:t>I look forward to seeing you soon.</a:t>
            </a:r>
            <a:br>
              <a:rPr lang="en-GB" sz="1350" b="1"/>
            </a:br>
            <a:br>
              <a:rPr lang="en-GB" sz="1350" b="1"/>
            </a:br>
            <a:r>
              <a:rPr lang="en-GB" sz="1350" b="1"/>
              <a:t>If you have any questions in the meantime, please send an email from your </a:t>
            </a:r>
            <a:r>
              <a:rPr lang="en-GB" sz="1350" b="1" i="1" u="sng"/>
              <a:t>student account.</a:t>
            </a:r>
            <a:br>
              <a:rPr lang="en-GB" sz="1350" b="1" i="1" u="sng"/>
            </a:br>
            <a:br>
              <a:rPr lang="en-GB" sz="1350" b="1" i="1" u="sng"/>
            </a:br>
            <a:r>
              <a:rPr lang="en-GB" sz="1350" b="1" i="1" u="sng"/>
              <a:t>a.milne@uwtsd.ac.uk</a:t>
            </a:r>
            <a:endParaRPr lang="en-GB" u="sng"/>
          </a:p>
        </p:txBody>
      </p:sp>
    </p:spTree>
    <p:extLst>
      <p:ext uri="{BB962C8B-B14F-4D97-AF65-F5344CB8AC3E}">
        <p14:creationId xmlns:p14="http://schemas.microsoft.com/office/powerpoint/2010/main" val="1555249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Holding PAg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88" row="4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FF2A14CD-8720-4123-B478-EFD65DBEBADB}">
  <we:reference id="3e0fcce7-415c-4081-926c-b4e449c650e4" version="1.1.0.1" store="EXCatalog" storeType="EXCatalog"/>
  <we:alternateReferences>
    <we:reference id="WA200004709" version="1.1.0.1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1d196cf-f9af-4479-8112-17ef11d165e4" xsi:nil="true"/>
    <lcf76f155ced4ddcb4097134ff3c332f xmlns="577b6c5c-d293-49e3-9c3b-c98474d6b631">
      <Terms xmlns="http://schemas.microsoft.com/office/infopath/2007/PartnerControls"/>
    </lcf76f155ced4ddcb4097134ff3c332f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35FEDD090144E4A83518A59C26DCD2E" ma:contentTypeVersion="13" ma:contentTypeDescription="Create a new document." ma:contentTypeScope="" ma:versionID="24c126ed8b61840d6876ce1453e3f2e8">
  <xsd:schema xmlns:xsd="http://www.w3.org/2001/XMLSchema" xmlns:xs="http://www.w3.org/2001/XMLSchema" xmlns:p="http://schemas.microsoft.com/office/2006/metadata/properties" xmlns:ns2="577b6c5c-d293-49e3-9c3b-c98474d6b631" xmlns:ns3="21d196cf-f9af-4479-8112-17ef11d165e4" targetNamespace="http://schemas.microsoft.com/office/2006/metadata/properties" ma:root="true" ma:fieldsID="1ce2935b25f2671495f1a56f3efc85dd" ns2:_="" ns3:_="">
    <xsd:import namespace="577b6c5c-d293-49e3-9c3b-c98474d6b631"/>
    <xsd:import namespace="21d196cf-f9af-4479-8112-17ef11d165e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77b6c5c-d293-49e3-9c3b-c98474d6b63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d196cf-f9af-4479-8112-17ef11d165e4" elementFormDefault="qualified">
    <xsd:import namespace="http://schemas.microsoft.com/office/2006/documentManagement/types"/>
    <xsd:import namespace="http://schemas.microsoft.com/office/infopath/2007/PartnerControls"/>
    <xsd:element name="SharedWithUsers" ma:index="15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9" nillable="true" ma:displayName="Taxonomy Catch All Column" ma:hidden="true" ma:list="{e519c45e-0e6f-473b-a89d-686ef52c59d1}" ma:internalName="TaxCatchAll" ma:showField="CatchAllData" ma:web="21d196cf-f9af-4479-8112-17ef11d165e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547D3B3-2CEC-47BE-8F2F-5C3164EBC5A8}">
  <ds:schemaRefs>
    <ds:schemaRef ds:uri="21d196cf-f9af-4479-8112-17ef11d165e4"/>
    <ds:schemaRef ds:uri="577b6c5c-d293-49e3-9c3b-c98474d6b631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24CBBDA-D005-4896-B9AD-8494E06EC4F7}">
  <ds:schemaRefs>
    <ds:schemaRef ds:uri="21d196cf-f9af-4479-8112-17ef11d165e4"/>
    <ds:schemaRef ds:uri="577b6c5c-d293-49e3-9c3b-c98474d6b631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BAE1112E-EDC2-4AC9-9B76-EB457A03CEA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1733</Words>
  <Application>Microsoft Office PowerPoint</Application>
  <PresentationFormat>On-screen Show (4:3)</PresentationFormat>
  <Paragraphs>323</Paragraphs>
  <Slides>40</Slides>
  <Notes>3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40</vt:i4>
      </vt:variant>
    </vt:vector>
  </HeadingPairs>
  <TitlesOfParts>
    <vt:vector size="47" baseType="lpstr">
      <vt:lpstr>Google Sans</vt:lpstr>
      <vt:lpstr>Arial</vt:lpstr>
      <vt:lpstr>Calibri</vt:lpstr>
      <vt:lpstr>Open Sans</vt:lpstr>
      <vt:lpstr>Holding PAge</vt:lpstr>
      <vt:lpstr>Title Slide 1</vt:lpstr>
      <vt:lpstr>Text 1</vt:lpstr>
      <vt:lpstr>PowerPoint Presentation</vt:lpstr>
      <vt:lpstr> An Introduction to Wine Autumn 2024 International Gastronomy Management  Antoinette Milne WSET Dip a.milne@uwtsd.ac.uk</vt:lpstr>
      <vt:lpstr>Introduction to Wine</vt:lpstr>
      <vt:lpstr>Content</vt:lpstr>
      <vt:lpstr>What is Wine?</vt:lpstr>
      <vt:lpstr>Factors</vt:lpstr>
      <vt:lpstr>Why is Wine Different? Climate</vt:lpstr>
      <vt:lpstr>Cool Climate</vt:lpstr>
      <vt:lpstr>Warm Climate</vt:lpstr>
      <vt:lpstr>WSET 3 Minute Video re: Geography and Wine</vt:lpstr>
      <vt:lpstr>Styles </vt:lpstr>
      <vt:lpstr>How Wine is Made</vt:lpstr>
      <vt:lpstr>Dry, Medium and Sweet</vt:lpstr>
      <vt:lpstr>Light, Medium and Full Bodied</vt:lpstr>
      <vt:lpstr>Other Considerations</vt:lpstr>
      <vt:lpstr>Principal Grape Varieties</vt:lpstr>
      <vt:lpstr>Sauvignon Blanc</vt:lpstr>
      <vt:lpstr>Chardonnay</vt:lpstr>
      <vt:lpstr>Pinot Grigio</vt:lpstr>
      <vt:lpstr>Cabernet Sauvignon</vt:lpstr>
      <vt:lpstr>Merlot</vt:lpstr>
      <vt:lpstr>Syrah/Shiraz</vt:lpstr>
      <vt:lpstr>Pinot Noir</vt:lpstr>
      <vt:lpstr>MALBEC</vt:lpstr>
      <vt:lpstr>WSET 3 Minute Video re: Oak</vt:lpstr>
      <vt:lpstr>SPARKLING WINES</vt:lpstr>
      <vt:lpstr>France, Regions and Grape Varieties</vt:lpstr>
      <vt:lpstr>Deciphering Wine Labels</vt:lpstr>
      <vt:lpstr>Wine Tasting</vt:lpstr>
      <vt:lpstr>Storing Wine</vt:lpstr>
      <vt:lpstr>Serving Wine</vt:lpstr>
      <vt:lpstr>Serving Wine by the Glass</vt:lpstr>
      <vt:lpstr>Service Temperatures</vt:lpstr>
      <vt:lpstr>Any questions?</vt:lpstr>
      <vt:lpstr>QUIZ</vt:lpstr>
      <vt:lpstr>NON-ALCOHOLIC BEVERAGES </vt:lpstr>
      <vt:lpstr>SPIRITS </vt:lpstr>
      <vt:lpstr>COCKTAILS</vt:lpstr>
      <vt:lpstr>References</vt:lpstr>
      <vt:lpstr>I look forward to seeing you soon.  If you have any questions in the meantime, please send an email from your student account.  a.milne@uwtsd.ac.uk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Antoinette Milne</cp:lastModifiedBy>
  <cp:revision>4</cp:revision>
  <dcterms:created xsi:type="dcterms:W3CDTF">2021-03-10T12:10:47Z</dcterms:created>
  <dcterms:modified xsi:type="dcterms:W3CDTF">2024-10-06T11:50:28Z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0x010100D35FEDD090144E4A83518A59C26DCD2E</vt:lpwstr>
  </property>
  <property fmtid="{D5CDD505-2E9C-101B-9397-08002B2CF9AE}" pid="3" name="MediaServiceImageTags">
    <vt:lpwstr/>
  </property>
</Properties>
</file>