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7" r:id="rId1"/>
  </p:sldMasterIdLst>
  <p:notesMasterIdLst>
    <p:notesMasterId r:id="rId27"/>
  </p:notesMasterIdLst>
  <p:handoutMasterIdLst>
    <p:handoutMasterId r:id="rId28"/>
  </p:handoutMasterIdLst>
  <p:sldIdLst>
    <p:sldId id="418" r:id="rId2"/>
    <p:sldId id="272" r:id="rId3"/>
    <p:sldId id="422" r:id="rId4"/>
    <p:sldId id="419" r:id="rId5"/>
    <p:sldId id="416" r:id="rId6"/>
    <p:sldId id="417" r:id="rId7"/>
    <p:sldId id="420" r:id="rId8"/>
    <p:sldId id="435" r:id="rId9"/>
    <p:sldId id="421" r:id="rId10"/>
    <p:sldId id="432" r:id="rId11"/>
    <p:sldId id="424" r:id="rId12"/>
    <p:sldId id="427" r:id="rId13"/>
    <p:sldId id="433" r:id="rId14"/>
    <p:sldId id="428" r:id="rId15"/>
    <p:sldId id="429" r:id="rId16"/>
    <p:sldId id="437" r:id="rId17"/>
    <p:sldId id="423" r:id="rId18"/>
    <p:sldId id="434" r:id="rId19"/>
    <p:sldId id="441" r:id="rId20"/>
    <p:sldId id="438" r:id="rId21"/>
    <p:sldId id="439" r:id="rId22"/>
    <p:sldId id="430" r:id="rId23"/>
    <p:sldId id="442" r:id="rId24"/>
    <p:sldId id="440" r:id="rId25"/>
    <p:sldId id="436" r:id="rId26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9D9"/>
    <a:srgbClr val="CCECFF"/>
    <a:srgbClr val="99CCFF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A6AB0F-59DF-483F-BBFF-FECB75A2964B}" v="10" dt="2020-05-01T06:07:58.3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865" autoAdjust="0"/>
    <p:restoredTop sz="63838" autoAdjust="0"/>
  </p:normalViewPr>
  <p:slideViewPr>
    <p:cSldViewPr>
      <p:cViewPr varScale="1">
        <p:scale>
          <a:sx n="71" d="100"/>
          <a:sy n="71" d="100"/>
        </p:scale>
        <p:origin x="235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2184" y="11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Clapham" userId="017a1a467d8e6000" providerId="LiveId" clId="{7CA6AB0F-59DF-483F-BBFF-FECB75A2964B}"/>
    <pc:docChg chg="modSld">
      <pc:chgData name="Jessica Clapham" userId="017a1a467d8e6000" providerId="LiveId" clId="{7CA6AB0F-59DF-483F-BBFF-FECB75A2964B}" dt="2020-05-01T06:09:23.042" v="11" actId="20577"/>
      <pc:docMkLst>
        <pc:docMk/>
      </pc:docMkLst>
      <pc:sldChg chg="modSp">
        <pc:chgData name="Jessica Clapham" userId="017a1a467d8e6000" providerId="LiveId" clId="{7CA6AB0F-59DF-483F-BBFF-FECB75A2964B}" dt="2020-05-01T06:07:58.336" v="9" actId="20577"/>
        <pc:sldMkLst>
          <pc:docMk/>
          <pc:sldMk cId="0" sldId="272"/>
        </pc:sldMkLst>
        <pc:spChg chg="mod">
          <ac:chgData name="Jessica Clapham" userId="017a1a467d8e6000" providerId="LiveId" clId="{7CA6AB0F-59DF-483F-BBFF-FECB75A2964B}" dt="2020-05-01T06:07:58.336" v="9" actId="20577"/>
          <ac:spMkLst>
            <pc:docMk/>
            <pc:sldMk cId="0" sldId="272"/>
            <ac:spMk id="212" creationId="{00000000-0000-0000-0000-000000000000}"/>
          </ac:spMkLst>
        </pc:spChg>
      </pc:sldChg>
      <pc:sldChg chg="modSp">
        <pc:chgData name="Jessica Clapham" userId="017a1a467d8e6000" providerId="LiveId" clId="{7CA6AB0F-59DF-483F-BBFF-FECB75A2964B}" dt="2020-05-01T06:09:23.042" v="11" actId="20577"/>
        <pc:sldMkLst>
          <pc:docMk/>
          <pc:sldMk cId="2807296329" sldId="440"/>
        </pc:sldMkLst>
        <pc:spChg chg="mod">
          <ac:chgData name="Jessica Clapham" userId="017a1a467d8e6000" providerId="LiveId" clId="{7CA6AB0F-59DF-483F-BBFF-FECB75A2964B}" dt="2020-05-01T06:09:23.042" v="11" actId="20577"/>
          <ac:spMkLst>
            <pc:docMk/>
            <pc:sldMk cId="2807296329" sldId="440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7090DC-B7F9-4E21-96E1-F7FF7C6EF2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AAD0434-A564-4B52-990A-637D31B212FD}">
      <dgm:prSet/>
      <dgm:spPr/>
      <dgm:t>
        <a:bodyPr/>
        <a:lstStyle/>
        <a:p>
          <a:r>
            <a:rPr lang="en-GB" b="0" i="0"/>
            <a:t>Taught Sessions + preparatory/ follow up work for each session</a:t>
          </a:r>
          <a:endParaRPr lang="en-US"/>
        </a:p>
      </dgm:t>
    </dgm:pt>
    <dgm:pt modelId="{DB1692C5-2839-4361-90F6-C2FC37240FFE}" type="parTrans" cxnId="{26124681-1F9F-4D54-901D-A26FE65D7B77}">
      <dgm:prSet/>
      <dgm:spPr/>
      <dgm:t>
        <a:bodyPr/>
        <a:lstStyle/>
        <a:p>
          <a:endParaRPr lang="en-US"/>
        </a:p>
      </dgm:t>
    </dgm:pt>
    <dgm:pt modelId="{7D870FD2-6FB8-4905-B229-201027B068F1}" type="sibTrans" cxnId="{26124681-1F9F-4D54-901D-A26FE65D7B77}">
      <dgm:prSet/>
      <dgm:spPr/>
      <dgm:t>
        <a:bodyPr/>
        <a:lstStyle/>
        <a:p>
          <a:endParaRPr lang="en-US"/>
        </a:p>
      </dgm:t>
    </dgm:pt>
    <dgm:pt modelId="{847B7D6A-3065-44CA-9CC4-DE31B689E798}">
      <dgm:prSet/>
      <dgm:spPr/>
      <dgm:t>
        <a:bodyPr/>
        <a:lstStyle/>
        <a:p>
          <a:r>
            <a:rPr lang="en-GB" b="0" i="0" dirty="0"/>
            <a:t>Individual tutorials with tutor(s) office hour meetings</a:t>
          </a:r>
          <a:endParaRPr lang="en-US" dirty="0"/>
        </a:p>
      </dgm:t>
    </dgm:pt>
    <dgm:pt modelId="{FC448A9D-6E20-487B-865D-6BF2154CCB53}" type="parTrans" cxnId="{E849A0EB-C6B6-4506-89F0-C6DBABD777C0}">
      <dgm:prSet/>
      <dgm:spPr/>
      <dgm:t>
        <a:bodyPr/>
        <a:lstStyle/>
        <a:p>
          <a:endParaRPr lang="en-US"/>
        </a:p>
      </dgm:t>
    </dgm:pt>
    <dgm:pt modelId="{B3A5805D-BB12-45F6-AD4B-F3387F1EB183}" type="sibTrans" cxnId="{E849A0EB-C6B6-4506-89F0-C6DBABD777C0}">
      <dgm:prSet/>
      <dgm:spPr/>
      <dgm:t>
        <a:bodyPr/>
        <a:lstStyle/>
        <a:p>
          <a:endParaRPr lang="en-US"/>
        </a:p>
      </dgm:t>
    </dgm:pt>
    <dgm:pt modelId="{D3929CAE-AED4-4B24-9FC3-90D783F488CA}">
      <dgm:prSet/>
      <dgm:spPr/>
      <dgm:t>
        <a:bodyPr/>
        <a:lstStyle/>
        <a:p>
          <a:r>
            <a:rPr lang="en-GB" b="0" i="0"/>
            <a:t>Submission of assignment</a:t>
          </a:r>
          <a:endParaRPr lang="en-US"/>
        </a:p>
      </dgm:t>
    </dgm:pt>
    <dgm:pt modelId="{658BED43-3287-4870-838F-2F0442E64500}" type="parTrans" cxnId="{30E8834C-8A31-4230-9C62-0124EF5EB24D}">
      <dgm:prSet/>
      <dgm:spPr/>
      <dgm:t>
        <a:bodyPr/>
        <a:lstStyle/>
        <a:p>
          <a:endParaRPr lang="en-US"/>
        </a:p>
      </dgm:t>
    </dgm:pt>
    <dgm:pt modelId="{3129D51A-0471-458D-A9A3-2050DF2EA6D6}" type="sibTrans" cxnId="{30E8834C-8A31-4230-9C62-0124EF5EB24D}">
      <dgm:prSet/>
      <dgm:spPr/>
      <dgm:t>
        <a:bodyPr/>
        <a:lstStyle/>
        <a:p>
          <a:endParaRPr lang="en-US"/>
        </a:p>
      </dgm:t>
    </dgm:pt>
    <dgm:pt modelId="{CA2D688B-6335-494A-8077-402A554B4482}" type="pres">
      <dgm:prSet presAssocID="{9B7090DC-B7F9-4E21-96E1-F7FF7C6EF271}" presName="root" presStyleCnt="0">
        <dgm:presLayoutVars>
          <dgm:dir/>
          <dgm:resizeHandles val="exact"/>
        </dgm:presLayoutVars>
      </dgm:prSet>
      <dgm:spPr/>
    </dgm:pt>
    <dgm:pt modelId="{4AC3D8B6-AD55-4318-8EBC-28877DD20EBF}" type="pres">
      <dgm:prSet presAssocID="{9AAD0434-A564-4B52-990A-637D31B212FD}" presName="compNode" presStyleCnt="0"/>
      <dgm:spPr/>
    </dgm:pt>
    <dgm:pt modelId="{669A3DB8-A98F-4D62-8813-4CFDC2B5E36D}" type="pres">
      <dgm:prSet presAssocID="{9AAD0434-A564-4B52-990A-637D31B212FD}" presName="bgRect" presStyleLbl="bgShp" presStyleIdx="0" presStyleCnt="3"/>
      <dgm:spPr/>
    </dgm:pt>
    <dgm:pt modelId="{C09A0FA1-09CE-413A-863C-2AF0CF0BEA74}" type="pres">
      <dgm:prSet presAssocID="{9AAD0434-A564-4B52-990A-637D31B212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B6F9B85-C9BD-46C5-8BAE-69D8E7764224}" type="pres">
      <dgm:prSet presAssocID="{9AAD0434-A564-4B52-990A-637D31B212FD}" presName="spaceRect" presStyleCnt="0"/>
      <dgm:spPr/>
    </dgm:pt>
    <dgm:pt modelId="{452EAAEA-3C52-4ED9-8BE3-767C6CEA6B40}" type="pres">
      <dgm:prSet presAssocID="{9AAD0434-A564-4B52-990A-637D31B212FD}" presName="parTx" presStyleLbl="revTx" presStyleIdx="0" presStyleCnt="3">
        <dgm:presLayoutVars>
          <dgm:chMax val="0"/>
          <dgm:chPref val="0"/>
        </dgm:presLayoutVars>
      </dgm:prSet>
      <dgm:spPr/>
    </dgm:pt>
    <dgm:pt modelId="{C11910CF-741F-489A-AA08-4D87F6C0C0D8}" type="pres">
      <dgm:prSet presAssocID="{7D870FD2-6FB8-4905-B229-201027B068F1}" presName="sibTrans" presStyleCnt="0"/>
      <dgm:spPr/>
    </dgm:pt>
    <dgm:pt modelId="{0FA192CE-96AC-43D8-85BE-B176AFB6D573}" type="pres">
      <dgm:prSet presAssocID="{847B7D6A-3065-44CA-9CC4-DE31B689E798}" presName="compNode" presStyleCnt="0"/>
      <dgm:spPr/>
    </dgm:pt>
    <dgm:pt modelId="{D73BC145-BD42-4EC2-ACC1-FFBE5865E137}" type="pres">
      <dgm:prSet presAssocID="{847B7D6A-3065-44CA-9CC4-DE31B689E798}" presName="bgRect" presStyleLbl="bgShp" presStyleIdx="1" presStyleCnt="3"/>
      <dgm:spPr/>
    </dgm:pt>
    <dgm:pt modelId="{9F17BC3F-99A5-4CD4-9929-71519AC87018}" type="pres">
      <dgm:prSet presAssocID="{847B7D6A-3065-44CA-9CC4-DE31B689E79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fessor"/>
        </a:ext>
      </dgm:extLst>
    </dgm:pt>
    <dgm:pt modelId="{DFDF5B09-F9AC-44ED-B21E-C2071FE59C0E}" type="pres">
      <dgm:prSet presAssocID="{847B7D6A-3065-44CA-9CC4-DE31B689E798}" presName="spaceRect" presStyleCnt="0"/>
      <dgm:spPr/>
    </dgm:pt>
    <dgm:pt modelId="{3B2A2181-C790-4F96-A285-3D883B79B43F}" type="pres">
      <dgm:prSet presAssocID="{847B7D6A-3065-44CA-9CC4-DE31B689E798}" presName="parTx" presStyleLbl="revTx" presStyleIdx="1" presStyleCnt="3">
        <dgm:presLayoutVars>
          <dgm:chMax val="0"/>
          <dgm:chPref val="0"/>
        </dgm:presLayoutVars>
      </dgm:prSet>
      <dgm:spPr/>
    </dgm:pt>
    <dgm:pt modelId="{EE067145-1E0F-4DAE-B621-6FF79CEF08C6}" type="pres">
      <dgm:prSet presAssocID="{B3A5805D-BB12-45F6-AD4B-F3387F1EB183}" presName="sibTrans" presStyleCnt="0"/>
      <dgm:spPr/>
    </dgm:pt>
    <dgm:pt modelId="{18146C8A-9280-4A72-904F-BF22E5C8379A}" type="pres">
      <dgm:prSet presAssocID="{D3929CAE-AED4-4B24-9FC3-90D783F488CA}" presName="compNode" presStyleCnt="0"/>
      <dgm:spPr/>
    </dgm:pt>
    <dgm:pt modelId="{4118D995-FD40-4665-8C9B-F03742236AEF}" type="pres">
      <dgm:prSet presAssocID="{D3929CAE-AED4-4B24-9FC3-90D783F488CA}" presName="bgRect" presStyleLbl="bgShp" presStyleIdx="2" presStyleCnt="3"/>
      <dgm:spPr/>
    </dgm:pt>
    <dgm:pt modelId="{53B49788-1966-43B4-B3E2-F05F16A47686}" type="pres">
      <dgm:prSet presAssocID="{D3929CAE-AED4-4B24-9FC3-90D783F488C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CA3C171-F80A-4790-A6E9-106298B41F46}" type="pres">
      <dgm:prSet presAssocID="{D3929CAE-AED4-4B24-9FC3-90D783F488CA}" presName="spaceRect" presStyleCnt="0"/>
      <dgm:spPr/>
    </dgm:pt>
    <dgm:pt modelId="{F5E3DCA1-FA85-4208-A4D7-9387CF0928B7}" type="pres">
      <dgm:prSet presAssocID="{D3929CAE-AED4-4B24-9FC3-90D783F488C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A80F708-9D04-4A34-BABD-4DC414473F8A}" type="presOf" srcId="{9B7090DC-B7F9-4E21-96E1-F7FF7C6EF271}" destId="{CA2D688B-6335-494A-8077-402A554B4482}" srcOrd="0" destOrd="0" presId="urn:microsoft.com/office/officeart/2018/2/layout/IconVerticalSolidList"/>
    <dgm:cxn modelId="{72549B39-BA76-4489-8006-6605860432EB}" type="presOf" srcId="{D3929CAE-AED4-4B24-9FC3-90D783F488CA}" destId="{F5E3DCA1-FA85-4208-A4D7-9387CF0928B7}" srcOrd="0" destOrd="0" presId="urn:microsoft.com/office/officeart/2018/2/layout/IconVerticalSolidList"/>
    <dgm:cxn modelId="{31B1393D-08BD-4C58-ACAD-CAE733ECEF62}" type="presOf" srcId="{847B7D6A-3065-44CA-9CC4-DE31B689E798}" destId="{3B2A2181-C790-4F96-A285-3D883B79B43F}" srcOrd="0" destOrd="0" presId="urn:microsoft.com/office/officeart/2018/2/layout/IconVerticalSolidList"/>
    <dgm:cxn modelId="{337A216A-0CBB-4969-8557-FFDB195C06D6}" type="presOf" srcId="{9AAD0434-A564-4B52-990A-637D31B212FD}" destId="{452EAAEA-3C52-4ED9-8BE3-767C6CEA6B40}" srcOrd="0" destOrd="0" presId="urn:microsoft.com/office/officeart/2018/2/layout/IconVerticalSolidList"/>
    <dgm:cxn modelId="{30E8834C-8A31-4230-9C62-0124EF5EB24D}" srcId="{9B7090DC-B7F9-4E21-96E1-F7FF7C6EF271}" destId="{D3929CAE-AED4-4B24-9FC3-90D783F488CA}" srcOrd="2" destOrd="0" parTransId="{658BED43-3287-4870-838F-2F0442E64500}" sibTransId="{3129D51A-0471-458D-A9A3-2050DF2EA6D6}"/>
    <dgm:cxn modelId="{26124681-1F9F-4D54-901D-A26FE65D7B77}" srcId="{9B7090DC-B7F9-4E21-96E1-F7FF7C6EF271}" destId="{9AAD0434-A564-4B52-990A-637D31B212FD}" srcOrd="0" destOrd="0" parTransId="{DB1692C5-2839-4361-90F6-C2FC37240FFE}" sibTransId="{7D870FD2-6FB8-4905-B229-201027B068F1}"/>
    <dgm:cxn modelId="{E849A0EB-C6B6-4506-89F0-C6DBABD777C0}" srcId="{9B7090DC-B7F9-4E21-96E1-F7FF7C6EF271}" destId="{847B7D6A-3065-44CA-9CC4-DE31B689E798}" srcOrd="1" destOrd="0" parTransId="{FC448A9D-6E20-487B-865D-6BF2154CCB53}" sibTransId="{B3A5805D-BB12-45F6-AD4B-F3387F1EB183}"/>
    <dgm:cxn modelId="{2E05B8F7-E3D0-4EB3-9F90-D77E008448A2}" type="presParOf" srcId="{CA2D688B-6335-494A-8077-402A554B4482}" destId="{4AC3D8B6-AD55-4318-8EBC-28877DD20EBF}" srcOrd="0" destOrd="0" presId="urn:microsoft.com/office/officeart/2018/2/layout/IconVerticalSolidList"/>
    <dgm:cxn modelId="{34AE77A4-C7AF-4E4D-B3BD-0091FC0F5E49}" type="presParOf" srcId="{4AC3D8B6-AD55-4318-8EBC-28877DD20EBF}" destId="{669A3DB8-A98F-4D62-8813-4CFDC2B5E36D}" srcOrd="0" destOrd="0" presId="urn:microsoft.com/office/officeart/2018/2/layout/IconVerticalSolidList"/>
    <dgm:cxn modelId="{25FC34C3-2227-4A7C-B0EE-81BBC072BD32}" type="presParOf" srcId="{4AC3D8B6-AD55-4318-8EBC-28877DD20EBF}" destId="{C09A0FA1-09CE-413A-863C-2AF0CF0BEA74}" srcOrd="1" destOrd="0" presId="urn:microsoft.com/office/officeart/2018/2/layout/IconVerticalSolidList"/>
    <dgm:cxn modelId="{30A2D2C5-C450-428A-97E6-B90FDD01F13D}" type="presParOf" srcId="{4AC3D8B6-AD55-4318-8EBC-28877DD20EBF}" destId="{CB6F9B85-C9BD-46C5-8BAE-69D8E7764224}" srcOrd="2" destOrd="0" presId="urn:microsoft.com/office/officeart/2018/2/layout/IconVerticalSolidList"/>
    <dgm:cxn modelId="{44401B0C-38A5-4AC9-AEAD-A392902896EE}" type="presParOf" srcId="{4AC3D8B6-AD55-4318-8EBC-28877DD20EBF}" destId="{452EAAEA-3C52-4ED9-8BE3-767C6CEA6B40}" srcOrd="3" destOrd="0" presId="urn:microsoft.com/office/officeart/2018/2/layout/IconVerticalSolidList"/>
    <dgm:cxn modelId="{D3BAB0E4-7C68-4409-85A7-4C44FDE7ADA5}" type="presParOf" srcId="{CA2D688B-6335-494A-8077-402A554B4482}" destId="{C11910CF-741F-489A-AA08-4D87F6C0C0D8}" srcOrd="1" destOrd="0" presId="urn:microsoft.com/office/officeart/2018/2/layout/IconVerticalSolidList"/>
    <dgm:cxn modelId="{537449F3-284D-4D20-A955-EC3534C5D4C9}" type="presParOf" srcId="{CA2D688B-6335-494A-8077-402A554B4482}" destId="{0FA192CE-96AC-43D8-85BE-B176AFB6D573}" srcOrd="2" destOrd="0" presId="urn:microsoft.com/office/officeart/2018/2/layout/IconVerticalSolidList"/>
    <dgm:cxn modelId="{967150F4-2B73-4745-A264-D96B54E9E9B6}" type="presParOf" srcId="{0FA192CE-96AC-43D8-85BE-B176AFB6D573}" destId="{D73BC145-BD42-4EC2-ACC1-FFBE5865E137}" srcOrd="0" destOrd="0" presId="urn:microsoft.com/office/officeart/2018/2/layout/IconVerticalSolidList"/>
    <dgm:cxn modelId="{8610406A-F638-47B1-A784-15B27C05BADE}" type="presParOf" srcId="{0FA192CE-96AC-43D8-85BE-B176AFB6D573}" destId="{9F17BC3F-99A5-4CD4-9929-71519AC87018}" srcOrd="1" destOrd="0" presId="urn:microsoft.com/office/officeart/2018/2/layout/IconVerticalSolidList"/>
    <dgm:cxn modelId="{0DA654CF-126F-41F8-B790-D26273CFD8E6}" type="presParOf" srcId="{0FA192CE-96AC-43D8-85BE-B176AFB6D573}" destId="{DFDF5B09-F9AC-44ED-B21E-C2071FE59C0E}" srcOrd="2" destOrd="0" presId="urn:microsoft.com/office/officeart/2018/2/layout/IconVerticalSolidList"/>
    <dgm:cxn modelId="{444C3263-80E4-4717-B060-F34B437D6F3C}" type="presParOf" srcId="{0FA192CE-96AC-43D8-85BE-B176AFB6D573}" destId="{3B2A2181-C790-4F96-A285-3D883B79B43F}" srcOrd="3" destOrd="0" presId="urn:microsoft.com/office/officeart/2018/2/layout/IconVerticalSolidList"/>
    <dgm:cxn modelId="{A0A2B726-AC46-4117-8FE1-5BBCA75253E5}" type="presParOf" srcId="{CA2D688B-6335-494A-8077-402A554B4482}" destId="{EE067145-1E0F-4DAE-B621-6FF79CEF08C6}" srcOrd="3" destOrd="0" presId="urn:microsoft.com/office/officeart/2018/2/layout/IconVerticalSolidList"/>
    <dgm:cxn modelId="{F4B063AF-3687-4DCB-AA04-8162310D1089}" type="presParOf" srcId="{CA2D688B-6335-494A-8077-402A554B4482}" destId="{18146C8A-9280-4A72-904F-BF22E5C8379A}" srcOrd="4" destOrd="0" presId="urn:microsoft.com/office/officeart/2018/2/layout/IconVerticalSolidList"/>
    <dgm:cxn modelId="{E9A3C56A-3101-4E22-923D-52B0D6735A30}" type="presParOf" srcId="{18146C8A-9280-4A72-904F-BF22E5C8379A}" destId="{4118D995-FD40-4665-8C9B-F03742236AEF}" srcOrd="0" destOrd="0" presId="urn:microsoft.com/office/officeart/2018/2/layout/IconVerticalSolidList"/>
    <dgm:cxn modelId="{4354D773-F1FA-4974-AEDA-02BC540EA979}" type="presParOf" srcId="{18146C8A-9280-4A72-904F-BF22E5C8379A}" destId="{53B49788-1966-43B4-B3E2-F05F16A47686}" srcOrd="1" destOrd="0" presId="urn:microsoft.com/office/officeart/2018/2/layout/IconVerticalSolidList"/>
    <dgm:cxn modelId="{BC9FADEC-EB22-4E5B-9489-757CAF007540}" type="presParOf" srcId="{18146C8A-9280-4A72-904F-BF22E5C8379A}" destId="{FCA3C171-F80A-4790-A6E9-106298B41F46}" srcOrd="2" destOrd="0" presId="urn:microsoft.com/office/officeart/2018/2/layout/IconVerticalSolidList"/>
    <dgm:cxn modelId="{49C2D27B-8452-4A1C-A9FA-04936DAA988A}" type="presParOf" srcId="{18146C8A-9280-4A72-904F-BF22E5C8379A}" destId="{F5E3DCA1-FA85-4208-A4D7-9387CF0928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B53153-0191-4C93-A8B6-BFDD56C439B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625BEED-D499-4650-B671-2E6CDFC49FCF}">
      <dgm:prSet/>
      <dgm:spPr/>
      <dgm:t>
        <a:bodyPr/>
        <a:lstStyle/>
        <a:p>
          <a:r>
            <a:rPr lang="en-GB" b="0" i="0"/>
            <a:t>Research area</a:t>
          </a:r>
          <a:endParaRPr lang="en-US"/>
        </a:p>
      </dgm:t>
    </dgm:pt>
    <dgm:pt modelId="{74881FF6-F1D2-4C8F-8948-6F3CF45AD02D}" type="parTrans" cxnId="{39AF9AE7-F7A8-4A14-B7C8-4F940DAF798F}">
      <dgm:prSet/>
      <dgm:spPr/>
      <dgm:t>
        <a:bodyPr/>
        <a:lstStyle/>
        <a:p>
          <a:endParaRPr lang="en-US"/>
        </a:p>
      </dgm:t>
    </dgm:pt>
    <dgm:pt modelId="{0A60061C-3467-4B50-83C4-817C44BB9E5F}" type="sibTrans" cxnId="{39AF9AE7-F7A8-4A14-B7C8-4F940DAF798F}">
      <dgm:prSet/>
      <dgm:spPr/>
      <dgm:t>
        <a:bodyPr/>
        <a:lstStyle/>
        <a:p>
          <a:endParaRPr lang="en-US"/>
        </a:p>
      </dgm:t>
    </dgm:pt>
    <dgm:pt modelId="{0711088C-C778-4267-A6FA-9FFE688E601E}">
      <dgm:prSet/>
      <dgm:spPr/>
      <dgm:t>
        <a:bodyPr/>
        <a:lstStyle/>
        <a:p>
          <a:r>
            <a:rPr lang="en-GB" b="0" i="0"/>
            <a:t>Research topic</a:t>
          </a:r>
          <a:endParaRPr lang="en-US"/>
        </a:p>
      </dgm:t>
    </dgm:pt>
    <dgm:pt modelId="{315AA26A-CCB7-464D-AD2E-32D7BF3D7D81}" type="parTrans" cxnId="{4A321042-23F8-4194-A128-0AD3E8074BDA}">
      <dgm:prSet/>
      <dgm:spPr/>
      <dgm:t>
        <a:bodyPr/>
        <a:lstStyle/>
        <a:p>
          <a:endParaRPr lang="en-US"/>
        </a:p>
      </dgm:t>
    </dgm:pt>
    <dgm:pt modelId="{EF896098-E5F3-4758-8CE6-1B78DE2105D2}" type="sibTrans" cxnId="{4A321042-23F8-4194-A128-0AD3E8074BDA}">
      <dgm:prSet/>
      <dgm:spPr/>
      <dgm:t>
        <a:bodyPr/>
        <a:lstStyle/>
        <a:p>
          <a:endParaRPr lang="en-US"/>
        </a:p>
      </dgm:t>
    </dgm:pt>
    <dgm:pt modelId="{D7773308-8D58-4C15-B92F-347818338BFD}">
      <dgm:prSet/>
      <dgm:spPr/>
      <dgm:t>
        <a:bodyPr/>
        <a:lstStyle/>
        <a:p>
          <a:r>
            <a:rPr lang="en-GB" b="0" i="0"/>
            <a:t>General research questions</a:t>
          </a:r>
          <a:endParaRPr lang="en-US"/>
        </a:p>
      </dgm:t>
    </dgm:pt>
    <dgm:pt modelId="{E3845BDE-C01E-4EB1-8F81-3D949E6CF3A8}" type="parTrans" cxnId="{109D836A-8EC7-4BCB-A86A-41B3CBC926FB}">
      <dgm:prSet/>
      <dgm:spPr/>
      <dgm:t>
        <a:bodyPr/>
        <a:lstStyle/>
        <a:p>
          <a:endParaRPr lang="en-US"/>
        </a:p>
      </dgm:t>
    </dgm:pt>
    <dgm:pt modelId="{6BE4D376-5180-49FF-A8EB-3BFDA3D1F62D}" type="sibTrans" cxnId="{109D836A-8EC7-4BCB-A86A-41B3CBC926FB}">
      <dgm:prSet/>
      <dgm:spPr/>
      <dgm:t>
        <a:bodyPr/>
        <a:lstStyle/>
        <a:p>
          <a:endParaRPr lang="en-US"/>
        </a:p>
      </dgm:t>
    </dgm:pt>
    <dgm:pt modelId="{3B3579D5-DEDD-4EC2-95E1-C4F6DE07D6ED}">
      <dgm:prSet/>
      <dgm:spPr/>
      <dgm:t>
        <a:bodyPr/>
        <a:lstStyle/>
        <a:p>
          <a:r>
            <a:rPr lang="en-GB" b="0" i="0"/>
            <a:t>Specific research questions</a:t>
          </a:r>
          <a:endParaRPr lang="en-US"/>
        </a:p>
      </dgm:t>
    </dgm:pt>
    <dgm:pt modelId="{9A569B51-2C7D-435D-B47A-A42A1E10F1E3}" type="parTrans" cxnId="{A0E8B293-83D4-4783-B7AD-F8C0C8ED4DE1}">
      <dgm:prSet/>
      <dgm:spPr/>
      <dgm:t>
        <a:bodyPr/>
        <a:lstStyle/>
        <a:p>
          <a:endParaRPr lang="en-US"/>
        </a:p>
      </dgm:t>
    </dgm:pt>
    <dgm:pt modelId="{DA04CA6B-AE73-4B1E-BC0C-0F02273372ED}" type="sibTrans" cxnId="{A0E8B293-83D4-4783-B7AD-F8C0C8ED4DE1}">
      <dgm:prSet/>
      <dgm:spPr/>
      <dgm:t>
        <a:bodyPr/>
        <a:lstStyle/>
        <a:p>
          <a:endParaRPr lang="en-US"/>
        </a:p>
      </dgm:t>
    </dgm:pt>
    <dgm:pt modelId="{3764D944-4CE0-44E2-9CF9-677C9F1359DA}">
      <dgm:prSet/>
      <dgm:spPr/>
      <dgm:t>
        <a:bodyPr/>
        <a:lstStyle/>
        <a:p>
          <a:r>
            <a:rPr lang="en-GB" b="0" i="0"/>
            <a:t>Methodological questions</a:t>
          </a:r>
          <a:endParaRPr lang="en-US"/>
        </a:p>
      </dgm:t>
    </dgm:pt>
    <dgm:pt modelId="{D104A508-11B7-4245-B8E9-BCC0A3F62867}" type="parTrans" cxnId="{CCB76F20-C7D7-4E35-8FB9-4BD33E615A9F}">
      <dgm:prSet/>
      <dgm:spPr/>
      <dgm:t>
        <a:bodyPr/>
        <a:lstStyle/>
        <a:p>
          <a:endParaRPr lang="en-US"/>
        </a:p>
      </dgm:t>
    </dgm:pt>
    <dgm:pt modelId="{60D369DA-FDC5-4595-86C0-A56F1D42B873}" type="sibTrans" cxnId="{CCB76F20-C7D7-4E35-8FB9-4BD33E615A9F}">
      <dgm:prSet/>
      <dgm:spPr/>
      <dgm:t>
        <a:bodyPr/>
        <a:lstStyle/>
        <a:p>
          <a:endParaRPr lang="en-US"/>
        </a:p>
      </dgm:t>
    </dgm:pt>
    <dgm:pt modelId="{509F6719-A75E-44D5-9F66-74C6E8B75C11}">
      <dgm:prSet/>
      <dgm:spPr/>
      <dgm:t>
        <a:bodyPr/>
        <a:lstStyle/>
        <a:p>
          <a:r>
            <a:rPr lang="en-GB" b="0" i="0"/>
            <a:t>Data collection questions</a:t>
          </a:r>
          <a:endParaRPr lang="en-US"/>
        </a:p>
      </dgm:t>
    </dgm:pt>
    <dgm:pt modelId="{D8DC9110-02FE-4B20-ABFC-1074FCFF0060}" type="parTrans" cxnId="{620196E2-22ED-4F85-A6E5-A43E0DD09EC7}">
      <dgm:prSet/>
      <dgm:spPr/>
      <dgm:t>
        <a:bodyPr/>
        <a:lstStyle/>
        <a:p>
          <a:endParaRPr lang="en-US"/>
        </a:p>
      </dgm:t>
    </dgm:pt>
    <dgm:pt modelId="{7970434B-2DB3-4835-9010-1B40BA8804A6}" type="sibTrans" cxnId="{620196E2-22ED-4F85-A6E5-A43E0DD09EC7}">
      <dgm:prSet/>
      <dgm:spPr/>
      <dgm:t>
        <a:bodyPr/>
        <a:lstStyle/>
        <a:p>
          <a:endParaRPr lang="en-US"/>
        </a:p>
      </dgm:t>
    </dgm:pt>
    <dgm:pt modelId="{A191CD80-CE9F-4415-8C89-75CA744883ED}" type="pres">
      <dgm:prSet presAssocID="{CFB53153-0191-4C93-A8B6-BFDD56C439B3}" presName="root" presStyleCnt="0">
        <dgm:presLayoutVars>
          <dgm:dir/>
          <dgm:resizeHandles val="exact"/>
        </dgm:presLayoutVars>
      </dgm:prSet>
      <dgm:spPr/>
    </dgm:pt>
    <dgm:pt modelId="{C7A20402-1A29-4BB4-BF5C-B44638B9DA11}" type="pres">
      <dgm:prSet presAssocID="{A625BEED-D499-4650-B671-2E6CDFC49FCF}" presName="compNode" presStyleCnt="0"/>
      <dgm:spPr/>
    </dgm:pt>
    <dgm:pt modelId="{5980558F-AB10-4A85-AC2E-1477A3B3E882}" type="pres">
      <dgm:prSet presAssocID="{A625BEED-D499-4650-B671-2E6CDFC49FCF}" presName="bgRect" presStyleLbl="bgShp" presStyleIdx="0" presStyleCnt="6"/>
      <dgm:spPr/>
    </dgm:pt>
    <dgm:pt modelId="{57237D21-A189-451D-8E0C-9928BB54E3E3}" type="pres">
      <dgm:prSet presAssocID="{A625BEED-D499-4650-B671-2E6CDFC49FC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Enrollment"/>
        </a:ext>
      </dgm:extLst>
    </dgm:pt>
    <dgm:pt modelId="{D792C31F-1AAC-4E62-B012-14AE4B152C6C}" type="pres">
      <dgm:prSet presAssocID="{A625BEED-D499-4650-B671-2E6CDFC49FCF}" presName="spaceRect" presStyleCnt="0"/>
      <dgm:spPr/>
    </dgm:pt>
    <dgm:pt modelId="{08411305-EA43-4E7F-96FE-8C09EC5279E0}" type="pres">
      <dgm:prSet presAssocID="{A625BEED-D499-4650-B671-2E6CDFC49FCF}" presName="parTx" presStyleLbl="revTx" presStyleIdx="0" presStyleCnt="6">
        <dgm:presLayoutVars>
          <dgm:chMax val="0"/>
          <dgm:chPref val="0"/>
        </dgm:presLayoutVars>
      </dgm:prSet>
      <dgm:spPr/>
    </dgm:pt>
    <dgm:pt modelId="{1EF5F2B7-0E17-484B-AD94-EF7BA6CC3DD3}" type="pres">
      <dgm:prSet presAssocID="{0A60061C-3467-4B50-83C4-817C44BB9E5F}" presName="sibTrans" presStyleCnt="0"/>
      <dgm:spPr/>
    </dgm:pt>
    <dgm:pt modelId="{649C1932-E1B5-477E-B6A4-3D0A03B990C6}" type="pres">
      <dgm:prSet presAssocID="{0711088C-C778-4267-A6FA-9FFE688E601E}" presName="compNode" presStyleCnt="0"/>
      <dgm:spPr/>
    </dgm:pt>
    <dgm:pt modelId="{3CDCE62E-B54D-40DF-881A-87E01976BD96}" type="pres">
      <dgm:prSet presAssocID="{0711088C-C778-4267-A6FA-9FFE688E601E}" presName="bgRect" presStyleLbl="bgShp" presStyleIdx="1" presStyleCnt="6"/>
      <dgm:spPr/>
    </dgm:pt>
    <dgm:pt modelId="{12FE6552-AB4F-44D6-ACB1-04ADB0FA8ABA}" type="pres">
      <dgm:prSet presAssocID="{0711088C-C778-4267-A6FA-9FFE688E601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ent"/>
        </a:ext>
      </dgm:extLst>
    </dgm:pt>
    <dgm:pt modelId="{BE60AFB3-B329-435B-9178-8C2DFB9A6325}" type="pres">
      <dgm:prSet presAssocID="{0711088C-C778-4267-A6FA-9FFE688E601E}" presName="spaceRect" presStyleCnt="0"/>
      <dgm:spPr/>
    </dgm:pt>
    <dgm:pt modelId="{3446939D-0BB3-466F-95E3-77CA0E723842}" type="pres">
      <dgm:prSet presAssocID="{0711088C-C778-4267-A6FA-9FFE688E601E}" presName="parTx" presStyleLbl="revTx" presStyleIdx="1" presStyleCnt="6">
        <dgm:presLayoutVars>
          <dgm:chMax val="0"/>
          <dgm:chPref val="0"/>
        </dgm:presLayoutVars>
      </dgm:prSet>
      <dgm:spPr/>
    </dgm:pt>
    <dgm:pt modelId="{A7B8858D-84D2-4586-9923-52D49997129B}" type="pres">
      <dgm:prSet presAssocID="{EF896098-E5F3-4758-8CE6-1B78DE2105D2}" presName="sibTrans" presStyleCnt="0"/>
      <dgm:spPr/>
    </dgm:pt>
    <dgm:pt modelId="{559F4253-8E65-4A6D-B798-40DD0990E814}" type="pres">
      <dgm:prSet presAssocID="{D7773308-8D58-4C15-B92F-347818338BFD}" presName="compNode" presStyleCnt="0"/>
      <dgm:spPr/>
    </dgm:pt>
    <dgm:pt modelId="{EF121849-A7D6-4A4D-B2D3-35CCAE5BBF3E}" type="pres">
      <dgm:prSet presAssocID="{D7773308-8D58-4C15-B92F-347818338BFD}" presName="bgRect" presStyleLbl="bgShp" presStyleIdx="2" presStyleCnt="6"/>
      <dgm:spPr/>
    </dgm:pt>
    <dgm:pt modelId="{F5AC8400-59D5-4E2E-A8AF-B3E3D0546257}" type="pres">
      <dgm:prSet presAssocID="{D7773308-8D58-4C15-B92F-347818338BF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naire"/>
        </a:ext>
      </dgm:extLst>
    </dgm:pt>
    <dgm:pt modelId="{CED52FA6-C64A-44A7-9AAC-911BAD565548}" type="pres">
      <dgm:prSet presAssocID="{D7773308-8D58-4C15-B92F-347818338BFD}" presName="spaceRect" presStyleCnt="0"/>
      <dgm:spPr/>
    </dgm:pt>
    <dgm:pt modelId="{1E85B056-9250-4BC6-8F2D-67F3A3970379}" type="pres">
      <dgm:prSet presAssocID="{D7773308-8D58-4C15-B92F-347818338BFD}" presName="parTx" presStyleLbl="revTx" presStyleIdx="2" presStyleCnt="6">
        <dgm:presLayoutVars>
          <dgm:chMax val="0"/>
          <dgm:chPref val="0"/>
        </dgm:presLayoutVars>
      </dgm:prSet>
      <dgm:spPr/>
    </dgm:pt>
    <dgm:pt modelId="{22A2F76D-57B7-455B-8D61-241834E23A0A}" type="pres">
      <dgm:prSet presAssocID="{6BE4D376-5180-49FF-A8EB-3BFDA3D1F62D}" presName="sibTrans" presStyleCnt="0"/>
      <dgm:spPr/>
    </dgm:pt>
    <dgm:pt modelId="{515852AA-2E51-4CFC-BE32-1ED9C24FBE9C}" type="pres">
      <dgm:prSet presAssocID="{3B3579D5-DEDD-4EC2-95E1-C4F6DE07D6ED}" presName="compNode" presStyleCnt="0"/>
      <dgm:spPr/>
    </dgm:pt>
    <dgm:pt modelId="{1C2776F1-1114-4497-9E85-0D7830768108}" type="pres">
      <dgm:prSet presAssocID="{3B3579D5-DEDD-4EC2-95E1-C4F6DE07D6ED}" presName="bgRect" presStyleLbl="bgShp" presStyleIdx="3" presStyleCnt="6"/>
      <dgm:spPr/>
    </dgm:pt>
    <dgm:pt modelId="{C0FF8C9A-54DB-42D4-B070-D5D03A4F0AEE}" type="pres">
      <dgm:prSet presAssocID="{3B3579D5-DEDD-4EC2-95E1-C4F6DE07D6E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80224F7-6247-4015-92FF-8E9C477226CE}" type="pres">
      <dgm:prSet presAssocID="{3B3579D5-DEDD-4EC2-95E1-C4F6DE07D6ED}" presName="spaceRect" presStyleCnt="0"/>
      <dgm:spPr/>
    </dgm:pt>
    <dgm:pt modelId="{3B17B54A-07AE-4E6E-8F5F-1F248FD72D72}" type="pres">
      <dgm:prSet presAssocID="{3B3579D5-DEDD-4EC2-95E1-C4F6DE07D6ED}" presName="parTx" presStyleLbl="revTx" presStyleIdx="3" presStyleCnt="6">
        <dgm:presLayoutVars>
          <dgm:chMax val="0"/>
          <dgm:chPref val="0"/>
        </dgm:presLayoutVars>
      </dgm:prSet>
      <dgm:spPr/>
    </dgm:pt>
    <dgm:pt modelId="{72CA32C3-4AEF-449B-AE86-87956C326625}" type="pres">
      <dgm:prSet presAssocID="{DA04CA6B-AE73-4B1E-BC0C-0F02273372ED}" presName="sibTrans" presStyleCnt="0"/>
      <dgm:spPr/>
    </dgm:pt>
    <dgm:pt modelId="{CF4A9EE2-2EAC-4CC4-962A-AF001F530393}" type="pres">
      <dgm:prSet presAssocID="{3764D944-4CE0-44E2-9CF9-677C9F1359DA}" presName="compNode" presStyleCnt="0"/>
      <dgm:spPr/>
    </dgm:pt>
    <dgm:pt modelId="{3AD0F0E1-1E20-4AA5-AABA-841CBD84E191}" type="pres">
      <dgm:prSet presAssocID="{3764D944-4CE0-44E2-9CF9-677C9F1359DA}" presName="bgRect" presStyleLbl="bgShp" presStyleIdx="4" presStyleCnt="6"/>
      <dgm:spPr/>
    </dgm:pt>
    <dgm:pt modelId="{364BF2EA-1057-4FE7-9A87-94D5A6B7E7A4}" type="pres">
      <dgm:prSet presAssocID="{3764D944-4CE0-44E2-9CF9-677C9F1359D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cles"/>
        </a:ext>
      </dgm:extLst>
    </dgm:pt>
    <dgm:pt modelId="{1DD7B208-30AF-4698-8B43-8DDCF48D12B3}" type="pres">
      <dgm:prSet presAssocID="{3764D944-4CE0-44E2-9CF9-677C9F1359DA}" presName="spaceRect" presStyleCnt="0"/>
      <dgm:spPr/>
    </dgm:pt>
    <dgm:pt modelId="{B55E48C6-2259-4678-96AA-BF9BF1B8988B}" type="pres">
      <dgm:prSet presAssocID="{3764D944-4CE0-44E2-9CF9-677C9F1359DA}" presName="parTx" presStyleLbl="revTx" presStyleIdx="4" presStyleCnt="6">
        <dgm:presLayoutVars>
          <dgm:chMax val="0"/>
          <dgm:chPref val="0"/>
        </dgm:presLayoutVars>
      </dgm:prSet>
      <dgm:spPr/>
    </dgm:pt>
    <dgm:pt modelId="{8E796A72-FEED-4B1C-980B-FF02B32FAEE9}" type="pres">
      <dgm:prSet presAssocID="{60D369DA-FDC5-4595-86C0-A56F1D42B873}" presName="sibTrans" presStyleCnt="0"/>
      <dgm:spPr/>
    </dgm:pt>
    <dgm:pt modelId="{DCE725D1-E8D8-45AA-B114-64BFE1F4BABE}" type="pres">
      <dgm:prSet presAssocID="{509F6719-A75E-44D5-9F66-74C6E8B75C11}" presName="compNode" presStyleCnt="0"/>
      <dgm:spPr/>
    </dgm:pt>
    <dgm:pt modelId="{841005A4-6DF9-4395-B077-E41CDF6CBF2E}" type="pres">
      <dgm:prSet presAssocID="{509F6719-A75E-44D5-9F66-74C6E8B75C11}" presName="bgRect" presStyleLbl="bgShp" presStyleIdx="5" presStyleCnt="6"/>
      <dgm:spPr/>
    </dgm:pt>
    <dgm:pt modelId="{18BD035B-EACF-48F1-BEC2-B4AA360FA7F2}" type="pres">
      <dgm:prSet presAssocID="{509F6719-A75E-44D5-9F66-74C6E8B75C1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7A06864C-DBF4-4458-BA81-454CA03AA149}" type="pres">
      <dgm:prSet presAssocID="{509F6719-A75E-44D5-9F66-74C6E8B75C11}" presName="spaceRect" presStyleCnt="0"/>
      <dgm:spPr/>
    </dgm:pt>
    <dgm:pt modelId="{92824663-7BC7-4644-BFF3-490F9E40A17D}" type="pres">
      <dgm:prSet presAssocID="{509F6719-A75E-44D5-9F66-74C6E8B75C1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65A9A14-0826-4CCF-A065-9D73A3DD3BD6}" type="presOf" srcId="{509F6719-A75E-44D5-9F66-74C6E8B75C11}" destId="{92824663-7BC7-4644-BFF3-490F9E40A17D}" srcOrd="0" destOrd="0" presId="urn:microsoft.com/office/officeart/2018/2/layout/IconVerticalSolidList"/>
    <dgm:cxn modelId="{CCB76F20-C7D7-4E35-8FB9-4BD33E615A9F}" srcId="{CFB53153-0191-4C93-A8B6-BFDD56C439B3}" destId="{3764D944-4CE0-44E2-9CF9-677C9F1359DA}" srcOrd="4" destOrd="0" parTransId="{D104A508-11B7-4245-B8E9-BCC0A3F62867}" sibTransId="{60D369DA-FDC5-4595-86C0-A56F1D42B873}"/>
    <dgm:cxn modelId="{15706132-3FDF-4E34-94DD-A89F95CD0D99}" type="presOf" srcId="{A625BEED-D499-4650-B671-2E6CDFC49FCF}" destId="{08411305-EA43-4E7F-96FE-8C09EC5279E0}" srcOrd="0" destOrd="0" presId="urn:microsoft.com/office/officeart/2018/2/layout/IconVerticalSolidList"/>
    <dgm:cxn modelId="{0CAC9641-7483-4033-A962-4C2706F0A952}" type="presOf" srcId="{3B3579D5-DEDD-4EC2-95E1-C4F6DE07D6ED}" destId="{3B17B54A-07AE-4E6E-8F5F-1F248FD72D72}" srcOrd="0" destOrd="0" presId="urn:microsoft.com/office/officeart/2018/2/layout/IconVerticalSolidList"/>
    <dgm:cxn modelId="{4A321042-23F8-4194-A128-0AD3E8074BDA}" srcId="{CFB53153-0191-4C93-A8B6-BFDD56C439B3}" destId="{0711088C-C778-4267-A6FA-9FFE688E601E}" srcOrd="1" destOrd="0" parTransId="{315AA26A-CCB7-464D-AD2E-32D7BF3D7D81}" sibTransId="{EF896098-E5F3-4758-8CE6-1B78DE2105D2}"/>
    <dgm:cxn modelId="{109D836A-8EC7-4BCB-A86A-41B3CBC926FB}" srcId="{CFB53153-0191-4C93-A8B6-BFDD56C439B3}" destId="{D7773308-8D58-4C15-B92F-347818338BFD}" srcOrd="2" destOrd="0" parTransId="{E3845BDE-C01E-4EB1-8F81-3D949E6CF3A8}" sibTransId="{6BE4D376-5180-49FF-A8EB-3BFDA3D1F62D}"/>
    <dgm:cxn modelId="{A0E8B293-83D4-4783-B7AD-F8C0C8ED4DE1}" srcId="{CFB53153-0191-4C93-A8B6-BFDD56C439B3}" destId="{3B3579D5-DEDD-4EC2-95E1-C4F6DE07D6ED}" srcOrd="3" destOrd="0" parTransId="{9A569B51-2C7D-435D-B47A-A42A1E10F1E3}" sibTransId="{DA04CA6B-AE73-4B1E-BC0C-0F02273372ED}"/>
    <dgm:cxn modelId="{9A8F1C99-23F7-465A-8494-B50B85C4250C}" type="presOf" srcId="{0711088C-C778-4267-A6FA-9FFE688E601E}" destId="{3446939D-0BB3-466F-95E3-77CA0E723842}" srcOrd="0" destOrd="0" presId="urn:microsoft.com/office/officeart/2018/2/layout/IconVerticalSolidList"/>
    <dgm:cxn modelId="{796FD4C3-FDD8-49AC-B455-89A1B60F2AFA}" type="presOf" srcId="{D7773308-8D58-4C15-B92F-347818338BFD}" destId="{1E85B056-9250-4BC6-8F2D-67F3A3970379}" srcOrd="0" destOrd="0" presId="urn:microsoft.com/office/officeart/2018/2/layout/IconVerticalSolidList"/>
    <dgm:cxn modelId="{9F3172C9-B51A-4E71-92A1-D81988A12374}" type="presOf" srcId="{CFB53153-0191-4C93-A8B6-BFDD56C439B3}" destId="{A191CD80-CE9F-4415-8C89-75CA744883ED}" srcOrd="0" destOrd="0" presId="urn:microsoft.com/office/officeart/2018/2/layout/IconVerticalSolidList"/>
    <dgm:cxn modelId="{620196E2-22ED-4F85-A6E5-A43E0DD09EC7}" srcId="{CFB53153-0191-4C93-A8B6-BFDD56C439B3}" destId="{509F6719-A75E-44D5-9F66-74C6E8B75C11}" srcOrd="5" destOrd="0" parTransId="{D8DC9110-02FE-4B20-ABFC-1074FCFF0060}" sibTransId="{7970434B-2DB3-4835-9010-1B40BA8804A6}"/>
    <dgm:cxn modelId="{39AF9AE7-F7A8-4A14-B7C8-4F940DAF798F}" srcId="{CFB53153-0191-4C93-A8B6-BFDD56C439B3}" destId="{A625BEED-D499-4650-B671-2E6CDFC49FCF}" srcOrd="0" destOrd="0" parTransId="{74881FF6-F1D2-4C8F-8948-6F3CF45AD02D}" sibTransId="{0A60061C-3467-4B50-83C4-817C44BB9E5F}"/>
    <dgm:cxn modelId="{8C8F50EC-D6A6-4FB1-8536-F0B6EEFE4B8A}" type="presOf" srcId="{3764D944-4CE0-44E2-9CF9-677C9F1359DA}" destId="{B55E48C6-2259-4678-96AA-BF9BF1B8988B}" srcOrd="0" destOrd="0" presId="urn:microsoft.com/office/officeart/2018/2/layout/IconVerticalSolidList"/>
    <dgm:cxn modelId="{BF795D90-634A-492A-8B32-9A7C792689BD}" type="presParOf" srcId="{A191CD80-CE9F-4415-8C89-75CA744883ED}" destId="{C7A20402-1A29-4BB4-BF5C-B44638B9DA11}" srcOrd="0" destOrd="0" presId="urn:microsoft.com/office/officeart/2018/2/layout/IconVerticalSolidList"/>
    <dgm:cxn modelId="{1DDB8152-F672-4371-AC59-72EDDDEC842B}" type="presParOf" srcId="{C7A20402-1A29-4BB4-BF5C-B44638B9DA11}" destId="{5980558F-AB10-4A85-AC2E-1477A3B3E882}" srcOrd="0" destOrd="0" presId="urn:microsoft.com/office/officeart/2018/2/layout/IconVerticalSolidList"/>
    <dgm:cxn modelId="{CA286000-78A9-487C-A4D1-2C6171F9FA0A}" type="presParOf" srcId="{C7A20402-1A29-4BB4-BF5C-B44638B9DA11}" destId="{57237D21-A189-451D-8E0C-9928BB54E3E3}" srcOrd="1" destOrd="0" presId="urn:microsoft.com/office/officeart/2018/2/layout/IconVerticalSolidList"/>
    <dgm:cxn modelId="{F6E20728-B872-4726-A423-99240FE9092B}" type="presParOf" srcId="{C7A20402-1A29-4BB4-BF5C-B44638B9DA11}" destId="{D792C31F-1AAC-4E62-B012-14AE4B152C6C}" srcOrd="2" destOrd="0" presId="urn:microsoft.com/office/officeart/2018/2/layout/IconVerticalSolidList"/>
    <dgm:cxn modelId="{6E633170-96C6-4C7C-B832-5161AC5C0B81}" type="presParOf" srcId="{C7A20402-1A29-4BB4-BF5C-B44638B9DA11}" destId="{08411305-EA43-4E7F-96FE-8C09EC5279E0}" srcOrd="3" destOrd="0" presId="urn:microsoft.com/office/officeart/2018/2/layout/IconVerticalSolidList"/>
    <dgm:cxn modelId="{0AF4DF45-929F-466E-9A66-1EB43B54B25D}" type="presParOf" srcId="{A191CD80-CE9F-4415-8C89-75CA744883ED}" destId="{1EF5F2B7-0E17-484B-AD94-EF7BA6CC3DD3}" srcOrd="1" destOrd="0" presId="urn:microsoft.com/office/officeart/2018/2/layout/IconVerticalSolidList"/>
    <dgm:cxn modelId="{5948AFDE-DE38-49DD-B4F7-C339EF30804A}" type="presParOf" srcId="{A191CD80-CE9F-4415-8C89-75CA744883ED}" destId="{649C1932-E1B5-477E-B6A4-3D0A03B990C6}" srcOrd="2" destOrd="0" presId="urn:microsoft.com/office/officeart/2018/2/layout/IconVerticalSolidList"/>
    <dgm:cxn modelId="{6CFE75A4-7A4D-443A-9EE4-AD2F0870CBC2}" type="presParOf" srcId="{649C1932-E1B5-477E-B6A4-3D0A03B990C6}" destId="{3CDCE62E-B54D-40DF-881A-87E01976BD96}" srcOrd="0" destOrd="0" presId="urn:microsoft.com/office/officeart/2018/2/layout/IconVerticalSolidList"/>
    <dgm:cxn modelId="{589D96A6-35A0-4365-A5A6-04EC0F830DE4}" type="presParOf" srcId="{649C1932-E1B5-477E-B6A4-3D0A03B990C6}" destId="{12FE6552-AB4F-44D6-ACB1-04ADB0FA8ABA}" srcOrd="1" destOrd="0" presId="urn:microsoft.com/office/officeart/2018/2/layout/IconVerticalSolidList"/>
    <dgm:cxn modelId="{46392522-9625-47C7-8453-3EA48093F0F8}" type="presParOf" srcId="{649C1932-E1B5-477E-B6A4-3D0A03B990C6}" destId="{BE60AFB3-B329-435B-9178-8C2DFB9A6325}" srcOrd="2" destOrd="0" presId="urn:microsoft.com/office/officeart/2018/2/layout/IconVerticalSolidList"/>
    <dgm:cxn modelId="{AB77C6E1-B437-40C6-B7AE-8F770C0F01C5}" type="presParOf" srcId="{649C1932-E1B5-477E-B6A4-3D0A03B990C6}" destId="{3446939D-0BB3-466F-95E3-77CA0E723842}" srcOrd="3" destOrd="0" presId="urn:microsoft.com/office/officeart/2018/2/layout/IconVerticalSolidList"/>
    <dgm:cxn modelId="{B5016E19-6F18-4A11-9D58-5B8C237EB8EB}" type="presParOf" srcId="{A191CD80-CE9F-4415-8C89-75CA744883ED}" destId="{A7B8858D-84D2-4586-9923-52D49997129B}" srcOrd="3" destOrd="0" presId="urn:microsoft.com/office/officeart/2018/2/layout/IconVerticalSolidList"/>
    <dgm:cxn modelId="{F3BDD8DF-3591-40EF-8AAA-4B7CEDF0E9FB}" type="presParOf" srcId="{A191CD80-CE9F-4415-8C89-75CA744883ED}" destId="{559F4253-8E65-4A6D-B798-40DD0990E814}" srcOrd="4" destOrd="0" presId="urn:microsoft.com/office/officeart/2018/2/layout/IconVerticalSolidList"/>
    <dgm:cxn modelId="{D21594FB-7CDF-4320-97D6-A5B2921210F7}" type="presParOf" srcId="{559F4253-8E65-4A6D-B798-40DD0990E814}" destId="{EF121849-A7D6-4A4D-B2D3-35CCAE5BBF3E}" srcOrd="0" destOrd="0" presId="urn:microsoft.com/office/officeart/2018/2/layout/IconVerticalSolidList"/>
    <dgm:cxn modelId="{F8CF79D8-1E58-4EE5-B8C7-E27ACE2E52D1}" type="presParOf" srcId="{559F4253-8E65-4A6D-B798-40DD0990E814}" destId="{F5AC8400-59D5-4E2E-A8AF-B3E3D0546257}" srcOrd="1" destOrd="0" presId="urn:microsoft.com/office/officeart/2018/2/layout/IconVerticalSolidList"/>
    <dgm:cxn modelId="{E6963499-661C-40D2-8D91-A1B0DE7F697F}" type="presParOf" srcId="{559F4253-8E65-4A6D-B798-40DD0990E814}" destId="{CED52FA6-C64A-44A7-9AAC-911BAD565548}" srcOrd="2" destOrd="0" presId="urn:microsoft.com/office/officeart/2018/2/layout/IconVerticalSolidList"/>
    <dgm:cxn modelId="{99A3BE9C-4702-47A4-9C02-FACDE7A6A74C}" type="presParOf" srcId="{559F4253-8E65-4A6D-B798-40DD0990E814}" destId="{1E85B056-9250-4BC6-8F2D-67F3A3970379}" srcOrd="3" destOrd="0" presId="urn:microsoft.com/office/officeart/2018/2/layout/IconVerticalSolidList"/>
    <dgm:cxn modelId="{A4132C25-2243-4DE1-B157-42539DEB3BAA}" type="presParOf" srcId="{A191CD80-CE9F-4415-8C89-75CA744883ED}" destId="{22A2F76D-57B7-455B-8D61-241834E23A0A}" srcOrd="5" destOrd="0" presId="urn:microsoft.com/office/officeart/2018/2/layout/IconVerticalSolidList"/>
    <dgm:cxn modelId="{41462FCD-F59E-4E24-8E2F-B0F3BAD895D1}" type="presParOf" srcId="{A191CD80-CE9F-4415-8C89-75CA744883ED}" destId="{515852AA-2E51-4CFC-BE32-1ED9C24FBE9C}" srcOrd="6" destOrd="0" presId="urn:microsoft.com/office/officeart/2018/2/layout/IconVerticalSolidList"/>
    <dgm:cxn modelId="{8AD90C8C-84C3-4F60-B78C-F21AF389B0C1}" type="presParOf" srcId="{515852AA-2E51-4CFC-BE32-1ED9C24FBE9C}" destId="{1C2776F1-1114-4497-9E85-0D7830768108}" srcOrd="0" destOrd="0" presId="urn:microsoft.com/office/officeart/2018/2/layout/IconVerticalSolidList"/>
    <dgm:cxn modelId="{ED7EC657-0188-45CE-9008-E52A5BF458BB}" type="presParOf" srcId="{515852AA-2E51-4CFC-BE32-1ED9C24FBE9C}" destId="{C0FF8C9A-54DB-42D4-B070-D5D03A4F0AEE}" srcOrd="1" destOrd="0" presId="urn:microsoft.com/office/officeart/2018/2/layout/IconVerticalSolidList"/>
    <dgm:cxn modelId="{B001BD11-042B-4AFA-9F71-B12B9B672F3D}" type="presParOf" srcId="{515852AA-2E51-4CFC-BE32-1ED9C24FBE9C}" destId="{980224F7-6247-4015-92FF-8E9C477226CE}" srcOrd="2" destOrd="0" presId="urn:microsoft.com/office/officeart/2018/2/layout/IconVerticalSolidList"/>
    <dgm:cxn modelId="{394379BD-F16E-4962-99FF-8A10DB2A9BB7}" type="presParOf" srcId="{515852AA-2E51-4CFC-BE32-1ED9C24FBE9C}" destId="{3B17B54A-07AE-4E6E-8F5F-1F248FD72D72}" srcOrd="3" destOrd="0" presId="urn:microsoft.com/office/officeart/2018/2/layout/IconVerticalSolidList"/>
    <dgm:cxn modelId="{DC9D0BA4-1D96-4FC9-A673-D538A20304E9}" type="presParOf" srcId="{A191CD80-CE9F-4415-8C89-75CA744883ED}" destId="{72CA32C3-4AEF-449B-AE86-87956C326625}" srcOrd="7" destOrd="0" presId="urn:microsoft.com/office/officeart/2018/2/layout/IconVerticalSolidList"/>
    <dgm:cxn modelId="{60CFB2CC-1777-4B70-83BD-3904DB9847BA}" type="presParOf" srcId="{A191CD80-CE9F-4415-8C89-75CA744883ED}" destId="{CF4A9EE2-2EAC-4CC4-962A-AF001F530393}" srcOrd="8" destOrd="0" presId="urn:microsoft.com/office/officeart/2018/2/layout/IconVerticalSolidList"/>
    <dgm:cxn modelId="{864F35B2-E7E4-42CC-A1F5-F3083F053F9A}" type="presParOf" srcId="{CF4A9EE2-2EAC-4CC4-962A-AF001F530393}" destId="{3AD0F0E1-1E20-4AA5-AABA-841CBD84E191}" srcOrd="0" destOrd="0" presId="urn:microsoft.com/office/officeart/2018/2/layout/IconVerticalSolidList"/>
    <dgm:cxn modelId="{5AB2A308-73D0-4B23-8B01-E5472791DE8D}" type="presParOf" srcId="{CF4A9EE2-2EAC-4CC4-962A-AF001F530393}" destId="{364BF2EA-1057-4FE7-9A87-94D5A6B7E7A4}" srcOrd="1" destOrd="0" presId="urn:microsoft.com/office/officeart/2018/2/layout/IconVerticalSolidList"/>
    <dgm:cxn modelId="{F2CD2897-2332-4DBF-A13A-1E295D49AEB6}" type="presParOf" srcId="{CF4A9EE2-2EAC-4CC4-962A-AF001F530393}" destId="{1DD7B208-30AF-4698-8B43-8DDCF48D12B3}" srcOrd="2" destOrd="0" presId="urn:microsoft.com/office/officeart/2018/2/layout/IconVerticalSolidList"/>
    <dgm:cxn modelId="{8E026AAD-E0AE-4CA7-A06F-ED26D1AA73E7}" type="presParOf" srcId="{CF4A9EE2-2EAC-4CC4-962A-AF001F530393}" destId="{B55E48C6-2259-4678-96AA-BF9BF1B8988B}" srcOrd="3" destOrd="0" presId="urn:microsoft.com/office/officeart/2018/2/layout/IconVerticalSolidList"/>
    <dgm:cxn modelId="{9BCFDD7A-7402-42C1-A028-A02BCDAF0723}" type="presParOf" srcId="{A191CD80-CE9F-4415-8C89-75CA744883ED}" destId="{8E796A72-FEED-4B1C-980B-FF02B32FAEE9}" srcOrd="9" destOrd="0" presId="urn:microsoft.com/office/officeart/2018/2/layout/IconVerticalSolidList"/>
    <dgm:cxn modelId="{E1E7A4C9-41F3-4C17-842E-D95B847A1D5B}" type="presParOf" srcId="{A191CD80-CE9F-4415-8C89-75CA744883ED}" destId="{DCE725D1-E8D8-45AA-B114-64BFE1F4BABE}" srcOrd="10" destOrd="0" presId="urn:microsoft.com/office/officeart/2018/2/layout/IconVerticalSolidList"/>
    <dgm:cxn modelId="{90426090-8ED0-49E7-8D0A-E6E83E04892F}" type="presParOf" srcId="{DCE725D1-E8D8-45AA-B114-64BFE1F4BABE}" destId="{841005A4-6DF9-4395-B077-E41CDF6CBF2E}" srcOrd="0" destOrd="0" presId="urn:microsoft.com/office/officeart/2018/2/layout/IconVerticalSolidList"/>
    <dgm:cxn modelId="{78B61E4A-F539-48F5-BD3B-8A20429560F9}" type="presParOf" srcId="{DCE725D1-E8D8-45AA-B114-64BFE1F4BABE}" destId="{18BD035B-EACF-48F1-BEC2-B4AA360FA7F2}" srcOrd="1" destOrd="0" presId="urn:microsoft.com/office/officeart/2018/2/layout/IconVerticalSolidList"/>
    <dgm:cxn modelId="{D36EB5DA-39AD-44DF-9B2C-C49E6E976CB3}" type="presParOf" srcId="{DCE725D1-E8D8-45AA-B114-64BFE1F4BABE}" destId="{7A06864C-DBF4-4458-BA81-454CA03AA149}" srcOrd="2" destOrd="0" presId="urn:microsoft.com/office/officeart/2018/2/layout/IconVerticalSolidList"/>
    <dgm:cxn modelId="{3CEE6BCD-70D8-41A9-8BC8-CFBA6D67000D}" type="presParOf" srcId="{DCE725D1-E8D8-45AA-B114-64BFE1F4BABE}" destId="{92824663-7BC7-4644-BFF3-490F9E40A1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9A3DB8-A98F-4D62-8813-4CFDC2B5E36D}">
      <dsp:nvSpPr>
        <dsp:cNvPr id="0" name=""/>
        <dsp:cNvSpPr/>
      </dsp:nvSpPr>
      <dsp:spPr>
        <a:xfrm>
          <a:off x="0" y="640"/>
          <a:ext cx="4793456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9A0FA1-09CE-413A-863C-2AF0CF0BEA74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EAAEA-3C52-4ED9-8BE3-767C6CEA6B40}">
      <dsp:nvSpPr>
        <dsp:cNvPr id="0" name=""/>
        <dsp:cNvSpPr/>
      </dsp:nvSpPr>
      <dsp:spPr>
        <a:xfrm>
          <a:off x="1730984" y="640"/>
          <a:ext cx="3062471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Taught Sessions + preparatory/ follow up work for each session</a:t>
          </a:r>
          <a:endParaRPr lang="en-US" sz="2300" kern="1200"/>
        </a:p>
      </dsp:txBody>
      <dsp:txXfrm>
        <a:off x="1730984" y="640"/>
        <a:ext cx="3062471" cy="1498687"/>
      </dsp:txXfrm>
    </dsp:sp>
    <dsp:sp modelId="{D73BC145-BD42-4EC2-ACC1-FFBE5865E137}">
      <dsp:nvSpPr>
        <dsp:cNvPr id="0" name=""/>
        <dsp:cNvSpPr/>
      </dsp:nvSpPr>
      <dsp:spPr>
        <a:xfrm>
          <a:off x="0" y="1873999"/>
          <a:ext cx="4793456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7BC3F-99A5-4CD4-9929-71519AC87018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A2181-C790-4F96-A285-3D883B79B43F}">
      <dsp:nvSpPr>
        <dsp:cNvPr id="0" name=""/>
        <dsp:cNvSpPr/>
      </dsp:nvSpPr>
      <dsp:spPr>
        <a:xfrm>
          <a:off x="1730984" y="1873999"/>
          <a:ext cx="3062471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Individual tutorials with tutor(s) office hour meetings</a:t>
          </a:r>
          <a:endParaRPr lang="en-US" sz="2300" kern="1200" dirty="0"/>
        </a:p>
      </dsp:txBody>
      <dsp:txXfrm>
        <a:off x="1730984" y="1873999"/>
        <a:ext cx="3062471" cy="1498687"/>
      </dsp:txXfrm>
    </dsp:sp>
    <dsp:sp modelId="{4118D995-FD40-4665-8C9B-F03742236AEF}">
      <dsp:nvSpPr>
        <dsp:cNvPr id="0" name=""/>
        <dsp:cNvSpPr/>
      </dsp:nvSpPr>
      <dsp:spPr>
        <a:xfrm>
          <a:off x="0" y="3747359"/>
          <a:ext cx="4793456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49788-1966-43B4-B3E2-F05F16A47686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3DCA1-FA85-4208-A4D7-9387CF0928B7}">
      <dsp:nvSpPr>
        <dsp:cNvPr id="0" name=""/>
        <dsp:cNvSpPr/>
      </dsp:nvSpPr>
      <dsp:spPr>
        <a:xfrm>
          <a:off x="1730984" y="3747359"/>
          <a:ext cx="3062471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Submission of assignment</a:t>
          </a:r>
          <a:endParaRPr lang="en-US" sz="2300" kern="1200"/>
        </a:p>
      </dsp:txBody>
      <dsp:txXfrm>
        <a:off x="1730984" y="3747359"/>
        <a:ext cx="3062471" cy="1498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80558F-AB10-4A85-AC2E-1477A3B3E882}">
      <dsp:nvSpPr>
        <dsp:cNvPr id="0" name=""/>
        <dsp:cNvSpPr/>
      </dsp:nvSpPr>
      <dsp:spPr>
        <a:xfrm>
          <a:off x="0" y="1697"/>
          <a:ext cx="4793456" cy="7232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237D21-A189-451D-8E0C-9928BB54E3E3}">
      <dsp:nvSpPr>
        <dsp:cNvPr id="0" name=""/>
        <dsp:cNvSpPr/>
      </dsp:nvSpPr>
      <dsp:spPr>
        <a:xfrm>
          <a:off x="218771" y="164420"/>
          <a:ext cx="397767" cy="3977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11305-EA43-4E7F-96FE-8C09EC5279E0}">
      <dsp:nvSpPr>
        <dsp:cNvPr id="0" name=""/>
        <dsp:cNvSpPr/>
      </dsp:nvSpPr>
      <dsp:spPr>
        <a:xfrm>
          <a:off x="835310" y="1697"/>
          <a:ext cx="3958145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Research area</a:t>
          </a:r>
          <a:endParaRPr lang="en-US" sz="1900" kern="1200"/>
        </a:p>
      </dsp:txBody>
      <dsp:txXfrm>
        <a:off x="835310" y="1697"/>
        <a:ext cx="3958145" cy="723212"/>
      </dsp:txXfrm>
    </dsp:sp>
    <dsp:sp modelId="{3CDCE62E-B54D-40DF-881A-87E01976BD96}">
      <dsp:nvSpPr>
        <dsp:cNvPr id="0" name=""/>
        <dsp:cNvSpPr/>
      </dsp:nvSpPr>
      <dsp:spPr>
        <a:xfrm>
          <a:off x="0" y="905713"/>
          <a:ext cx="4793456" cy="7232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E6552-AB4F-44D6-ACB1-04ADB0FA8ABA}">
      <dsp:nvSpPr>
        <dsp:cNvPr id="0" name=""/>
        <dsp:cNvSpPr/>
      </dsp:nvSpPr>
      <dsp:spPr>
        <a:xfrm>
          <a:off x="218771" y="1068436"/>
          <a:ext cx="397767" cy="3977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6939D-0BB3-466F-95E3-77CA0E723842}">
      <dsp:nvSpPr>
        <dsp:cNvPr id="0" name=""/>
        <dsp:cNvSpPr/>
      </dsp:nvSpPr>
      <dsp:spPr>
        <a:xfrm>
          <a:off x="835310" y="905713"/>
          <a:ext cx="3958145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Research topic</a:t>
          </a:r>
          <a:endParaRPr lang="en-US" sz="1900" kern="1200"/>
        </a:p>
      </dsp:txBody>
      <dsp:txXfrm>
        <a:off x="835310" y="905713"/>
        <a:ext cx="3958145" cy="723212"/>
      </dsp:txXfrm>
    </dsp:sp>
    <dsp:sp modelId="{EF121849-A7D6-4A4D-B2D3-35CCAE5BBF3E}">
      <dsp:nvSpPr>
        <dsp:cNvPr id="0" name=""/>
        <dsp:cNvSpPr/>
      </dsp:nvSpPr>
      <dsp:spPr>
        <a:xfrm>
          <a:off x="0" y="1809729"/>
          <a:ext cx="4793456" cy="72321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AC8400-59D5-4E2E-A8AF-B3E3D0546257}">
      <dsp:nvSpPr>
        <dsp:cNvPr id="0" name=""/>
        <dsp:cNvSpPr/>
      </dsp:nvSpPr>
      <dsp:spPr>
        <a:xfrm>
          <a:off x="218771" y="1972452"/>
          <a:ext cx="397767" cy="3977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5B056-9250-4BC6-8F2D-67F3A3970379}">
      <dsp:nvSpPr>
        <dsp:cNvPr id="0" name=""/>
        <dsp:cNvSpPr/>
      </dsp:nvSpPr>
      <dsp:spPr>
        <a:xfrm>
          <a:off x="835310" y="1809729"/>
          <a:ext cx="3958145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General research questions</a:t>
          </a:r>
          <a:endParaRPr lang="en-US" sz="1900" kern="1200"/>
        </a:p>
      </dsp:txBody>
      <dsp:txXfrm>
        <a:off x="835310" y="1809729"/>
        <a:ext cx="3958145" cy="723212"/>
      </dsp:txXfrm>
    </dsp:sp>
    <dsp:sp modelId="{1C2776F1-1114-4497-9E85-0D7830768108}">
      <dsp:nvSpPr>
        <dsp:cNvPr id="0" name=""/>
        <dsp:cNvSpPr/>
      </dsp:nvSpPr>
      <dsp:spPr>
        <a:xfrm>
          <a:off x="0" y="2713745"/>
          <a:ext cx="4793456" cy="7232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FF8C9A-54DB-42D4-B070-D5D03A4F0AEE}">
      <dsp:nvSpPr>
        <dsp:cNvPr id="0" name=""/>
        <dsp:cNvSpPr/>
      </dsp:nvSpPr>
      <dsp:spPr>
        <a:xfrm>
          <a:off x="218771" y="2876467"/>
          <a:ext cx="397767" cy="3977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7B54A-07AE-4E6E-8F5F-1F248FD72D72}">
      <dsp:nvSpPr>
        <dsp:cNvPr id="0" name=""/>
        <dsp:cNvSpPr/>
      </dsp:nvSpPr>
      <dsp:spPr>
        <a:xfrm>
          <a:off x="835310" y="2713745"/>
          <a:ext cx="3958145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Specific research questions</a:t>
          </a:r>
          <a:endParaRPr lang="en-US" sz="1900" kern="1200"/>
        </a:p>
      </dsp:txBody>
      <dsp:txXfrm>
        <a:off x="835310" y="2713745"/>
        <a:ext cx="3958145" cy="723212"/>
      </dsp:txXfrm>
    </dsp:sp>
    <dsp:sp modelId="{3AD0F0E1-1E20-4AA5-AABA-841CBD84E191}">
      <dsp:nvSpPr>
        <dsp:cNvPr id="0" name=""/>
        <dsp:cNvSpPr/>
      </dsp:nvSpPr>
      <dsp:spPr>
        <a:xfrm>
          <a:off x="0" y="3617761"/>
          <a:ext cx="4793456" cy="72321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4BF2EA-1057-4FE7-9A87-94D5A6B7E7A4}">
      <dsp:nvSpPr>
        <dsp:cNvPr id="0" name=""/>
        <dsp:cNvSpPr/>
      </dsp:nvSpPr>
      <dsp:spPr>
        <a:xfrm>
          <a:off x="218771" y="3780483"/>
          <a:ext cx="397767" cy="3977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48C6-2259-4678-96AA-BF9BF1B8988B}">
      <dsp:nvSpPr>
        <dsp:cNvPr id="0" name=""/>
        <dsp:cNvSpPr/>
      </dsp:nvSpPr>
      <dsp:spPr>
        <a:xfrm>
          <a:off x="835310" y="3617761"/>
          <a:ext cx="3958145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Methodological questions</a:t>
          </a:r>
          <a:endParaRPr lang="en-US" sz="1900" kern="1200"/>
        </a:p>
      </dsp:txBody>
      <dsp:txXfrm>
        <a:off x="835310" y="3617761"/>
        <a:ext cx="3958145" cy="723212"/>
      </dsp:txXfrm>
    </dsp:sp>
    <dsp:sp modelId="{841005A4-6DF9-4395-B077-E41CDF6CBF2E}">
      <dsp:nvSpPr>
        <dsp:cNvPr id="0" name=""/>
        <dsp:cNvSpPr/>
      </dsp:nvSpPr>
      <dsp:spPr>
        <a:xfrm>
          <a:off x="0" y="4521777"/>
          <a:ext cx="4793456" cy="7232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BD035B-EACF-48F1-BEC2-B4AA360FA7F2}">
      <dsp:nvSpPr>
        <dsp:cNvPr id="0" name=""/>
        <dsp:cNvSpPr/>
      </dsp:nvSpPr>
      <dsp:spPr>
        <a:xfrm>
          <a:off x="218771" y="4684499"/>
          <a:ext cx="397767" cy="39776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824663-7BC7-4644-BFF3-490F9E40A17D}">
      <dsp:nvSpPr>
        <dsp:cNvPr id="0" name=""/>
        <dsp:cNvSpPr/>
      </dsp:nvSpPr>
      <dsp:spPr>
        <a:xfrm>
          <a:off x="835310" y="4521777"/>
          <a:ext cx="3958145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Data collection questions</a:t>
          </a:r>
          <a:endParaRPr lang="en-US" sz="1900" kern="1200"/>
        </a:p>
      </dsp:txBody>
      <dsp:txXfrm>
        <a:off x="835310" y="4521777"/>
        <a:ext cx="3958145" cy="7232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E52D4C-0191-4CAE-9AB3-6E37880E9555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C98C26-635A-4E38-BC38-7FA41759E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8095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spcBef>
                <a:spcPct val="0"/>
              </a:spcBef>
              <a:buClrTx/>
              <a:buSzTx/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spcBef>
                <a:spcPct val="0"/>
              </a:spcBef>
              <a:buClrTx/>
              <a:buSzTx/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942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942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spcBef>
                <a:spcPct val="0"/>
              </a:spcBef>
              <a:buClrTx/>
              <a:buSzTx/>
              <a:buFontTx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42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A33E0CB-FF37-4848-9516-5153FF818D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31004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4376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7971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9784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88801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76782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90828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27017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96633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15069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0798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5931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99919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13319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34252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r>
              <a:rPr lang="en-GB" baseline="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36316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95409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4132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558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174372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88321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15503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E87CF4-36F8-4908-9107-A15A06D735BD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5516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10383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Would be useful if you </a:t>
            </a:r>
            <a:r>
              <a:rPr lang="en-GB"/>
              <a:t>could  send </a:t>
            </a:r>
            <a:r>
              <a:rPr lang="en-GB" dirty="0"/>
              <a:t>me your general and specific questions in a week’s time (Is that reasonable?) so I can tailor the content</a:t>
            </a:r>
            <a:r>
              <a:rPr lang="en-GB" baseline="0" dirty="0"/>
              <a:t> of the next session to your specific needs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A33E0CB-FF37-4848-9516-5153FF818DAF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9368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21CF63-B254-490D-A799-973E3E2F585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5163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ECF51A-0527-48CC-85E8-F5280B57FCB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55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058785-F143-4C4D-89D8-59D39C0E83F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3989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AB9948-7FA0-42A8-B0E3-CD1F1F431F8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8696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851952-9C0F-4A86-93C7-BFFCF148135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9544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A11549-9B83-40C3-B05A-EA75DECC81F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2837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1671D1B-5872-4602-B8CA-CFA0C1357E9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564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4C1CD5-85D3-448A-957B-C1E2789606C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2888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DD0C72-9C9F-4253-87F8-1244A59B018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193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7C5FC8-C4BA-4999-A47B-EEB98FA7988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0807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647661-8698-4434-BCD3-7C50503D29E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091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8A82EB18-6FD8-4981-AD63-E2578F5E924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2209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8" r:id="rId1"/>
    <p:sldLayoutId id="2147484139" r:id="rId2"/>
    <p:sldLayoutId id="2147484140" r:id="rId3"/>
    <p:sldLayoutId id="2147484141" r:id="rId4"/>
    <p:sldLayoutId id="2147484142" r:id="rId5"/>
    <p:sldLayoutId id="2147484143" r:id="rId6"/>
    <p:sldLayoutId id="2147484144" r:id="rId7"/>
    <p:sldLayoutId id="2147484145" r:id="rId8"/>
    <p:sldLayoutId id="2147484146" r:id="rId9"/>
    <p:sldLayoutId id="2147484147" r:id="rId10"/>
    <p:sldLayoutId id="2147484148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://blog.pwnthesat.com/2012/02/oldie-but-goodie-5-paragraph-essay-part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arch2o.com/technical-university-denmark-christensen-co-architects-r%c3%b8rb%c3%a6k-m%c3%b8ller-architect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djiin.wordpress.com/tag/torah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image" Target="../media/image13.jp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howardwilliamsblog.wordpress.com/2013/08/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s://www.arcadiafund.org.uk/grants/culture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edr.sagepub.com.ezproxy.bangor.ac.uk/content/34/6.toc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Thesis Proposal Module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Dr </a:t>
            </a:r>
            <a:r>
              <a:rPr lang="en-US" dirty="0" err="1"/>
              <a:t>jessica</a:t>
            </a:r>
            <a:r>
              <a:rPr lang="en-US" dirty="0"/>
              <a:t>  </a:t>
            </a:r>
            <a:r>
              <a:rPr lang="en-US" dirty="0" err="1"/>
              <a:t>clapham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CustomShape 1"/>
          <p:cNvSpPr/>
          <p:nvPr/>
        </p:nvSpPr>
        <p:spPr>
          <a:xfrm>
            <a:off x="0" y="857250"/>
            <a:ext cx="9143280" cy="514269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8" name="CustomShape 2"/>
          <p:cNvSpPr/>
          <p:nvPr/>
        </p:nvSpPr>
        <p:spPr>
          <a:xfrm>
            <a:off x="7828380" y="857250"/>
            <a:ext cx="513540" cy="856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09" name="CustomShape 3"/>
          <p:cNvSpPr/>
          <p:nvPr/>
        </p:nvSpPr>
        <p:spPr>
          <a:xfrm>
            <a:off x="6539940" y="1952370"/>
            <a:ext cx="2603340" cy="618570"/>
          </a:xfrm>
          <a:custGeom>
            <a:avLst/>
            <a:gdLst/>
            <a:ahLst/>
            <a:cxnLst/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0" name="CustomShape 4"/>
          <p:cNvSpPr/>
          <p:nvPr/>
        </p:nvSpPr>
        <p:spPr>
          <a:xfrm>
            <a:off x="0" y="2178900"/>
            <a:ext cx="9143550" cy="3821040"/>
          </a:xfrm>
          <a:custGeom>
            <a:avLst/>
            <a:gdLst/>
            <a:ahLst/>
            <a:cxnLst/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211" name="CustomShape 5"/>
          <p:cNvSpPr/>
          <p:nvPr/>
        </p:nvSpPr>
        <p:spPr>
          <a:xfrm>
            <a:off x="827550" y="1196910"/>
            <a:ext cx="6709770" cy="104949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3150" spc="-1" dirty="0">
                <a:solidFill>
                  <a:srgbClr val="FFFFFF"/>
                </a:solidFill>
                <a:latin typeface="Century Gothic"/>
              </a:rPr>
              <a:t>Open new perspectives</a:t>
            </a:r>
            <a:endParaRPr lang="en-GB" sz="3150" spc="-1" dirty="0">
              <a:latin typeface="Arial"/>
            </a:endParaRPr>
          </a:p>
        </p:txBody>
      </p:sp>
      <p:sp>
        <p:nvSpPr>
          <p:cNvPr id="212" name="CustomShape 6"/>
          <p:cNvSpPr/>
          <p:nvPr/>
        </p:nvSpPr>
        <p:spPr>
          <a:xfrm>
            <a:off x="400929" y="2929770"/>
            <a:ext cx="7343336" cy="261279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67500" tIns="33750" rIns="67500" bIns="33750">
            <a:normAutofit/>
          </a:bodyPr>
          <a:lstStyle/>
          <a:p>
            <a:pPr marL="257310" indent="-256500">
              <a:spcBef>
                <a:spcPts val="751"/>
              </a:spcBef>
              <a:buClr>
                <a:srgbClr val="F7F7F7"/>
              </a:buClr>
              <a:buSzPct val="80000"/>
              <a:buFont typeface="Wingdings 3" charset="2"/>
              <a:buChar char=""/>
            </a:pPr>
            <a:r>
              <a:rPr lang="en-GB" sz="2400" spc="-1" dirty="0">
                <a:solidFill>
                  <a:srgbClr val="000000"/>
                </a:solidFill>
                <a:latin typeface="Century Gothic"/>
                <a:ea typeface="Century Gothic"/>
              </a:rPr>
              <a:t>Talk to your neighbour:</a:t>
            </a:r>
          </a:p>
          <a:p>
            <a:pPr marL="257310" indent="-256500">
              <a:spcBef>
                <a:spcPts val="751"/>
              </a:spcBef>
              <a:buClr>
                <a:srgbClr val="F7F7F7"/>
              </a:buClr>
              <a:buSzPct val="80000"/>
              <a:buFont typeface="Wingdings 3" charset="2"/>
              <a:buChar char=""/>
            </a:pPr>
            <a:r>
              <a:rPr lang="en-GB" sz="2400" spc="-1" dirty="0">
                <a:solidFill>
                  <a:srgbClr val="000000"/>
                </a:solidFill>
                <a:latin typeface="Century Gothic"/>
                <a:ea typeface="Century Gothic"/>
              </a:rPr>
              <a:t>I got up this morning and, unusually, …</a:t>
            </a:r>
            <a:endParaRPr lang="en-GB" sz="2400" spc="-1" dirty="0">
              <a:latin typeface="Arial"/>
            </a:endParaRPr>
          </a:p>
          <a:p>
            <a:pPr marL="257310" indent="-256500">
              <a:spcBef>
                <a:spcPts val="751"/>
              </a:spcBef>
              <a:buClr>
                <a:srgbClr val="F7F7F7"/>
              </a:buClr>
              <a:buSzPct val="80000"/>
              <a:buFont typeface="Wingdings 3" charset="2"/>
              <a:buChar char=""/>
            </a:pPr>
            <a:r>
              <a:rPr lang="en-GB" sz="2400" spc="-1" dirty="0">
                <a:solidFill>
                  <a:srgbClr val="000000"/>
                </a:solidFill>
                <a:latin typeface="Century Gothic"/>
                <a:ea typeface="Century Gothic"/>
              </a:rPr>
              <a:t>Although it’s a normal day in some respects, …</a:t>
            </a:r>
            <a:endParaRPr lang="en-GB" sz="2400" spc="-1" dirty="0">
              <a:latin typeface="Arial"/>
            </a:endParaRPr>
          </a:p>
          <a:p>
            <a:pPr marL="257310" indent="-256500">
              <a:spcBef>
                <a:spcPts val="751"/>
              </a:spcBef>
              <a:buClr>
                <a:srgbClr val="F7F7F7"/>
              </a:buClr>
              <a:buSzPct val="80000"/>
              <a:buFont typeface="Wingdings 3" charset="2"/>
              <a:buChar char=""/>
            </a:pPr>
            <a:r>
              <a:rPr lang="en-GB" sz="2400" spc="-1" dirty="0">
                <a:solidFill>
                  <a:srgbClr val="000000"/>
                </a:solidFill>
                <a:latin typeface="Century Gothic"/>
                <a:ea typeface="Century Gothic"/>
              </a:rPr>
              <a:t>One question nobody has ever asked me is I’m curious about research into…</a:t>
            </a:r>
            <a:endParaRPr lang="en-GB" sz="2400" spc="-1" dirty="0">
              <a:latin typeface="Arial"/>
            </a:endParaRPr>
          </a:p>
        </p:txBody>
      </p:sp>
      <p:pic>
        <p:nvPicPr>
          <p:cNvPr id="213" name="Picture 3"/>
          <p:cNvPicPr/>
          <p:nvPr/>
        </p:nvPicPr>
        <p:blipFill>
          <a:blip r:embed="rId3"/>
          <a:srcRect t="12727" r="-2" b="-3"/>
          <a:stretch/>
        </p:blipFill>
        <p:spPr>
          <a:xfrm>
            <a:off x="7128000" y="4799250"/>
            <a:ext cx="1529820" cy="102573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>
                                            <p:txEl>
                                              <p:charRg st="0" end="17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12">
                                            <p:txEl>
                                              <p:charRg st="0" end="17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12">
                                            <p:txEl>
                                              <p:charRg st="0" end="17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6231F9-CC48-416B-B2FE-8B9609BB52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555069" y="3208440"/>
            <a:ext cx="4406349" cy="32403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8149F5-B298-4913-B5A6-311F2749188E}"/>
              </a:ext>
            </a:extLst>
          </p:cNvPr>
          <p:cNvSpPr txBox="1"/>
          <p:nvPr/>
        </p:nvSpPr>
        <p:spPr>
          <a:xfrm>
            <a:off x="8982287" y="4828620"/>
            <a:ext cx="161715" cy="6878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blog.pwnthesat.com/2012/02/oldie-but-goodie-5-paragraph-essay-part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Structure of Module</a:t>
            </a:r>
            <a:endParaRPr lang="en-US" dirty="0">
              <a:solidFill>
                <a:srgbClr val="FF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C36C75-CC24-41F3-BCBF-4A3EEABE85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0372844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Identify a feasible research project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Establish the theoretical basis for the thesis topic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Develop/propose a research design incorporating appropriate research methodology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Show awareness of practical issues underpinning the proposal, and research in general, e.g. Ethics, access, sample sizes (where relevant) and timeline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Formative feedback from colleagues </a:t>
            </a:r>
          </a:p>
          <a:p>
            <a:pPr>
              <a:defRPr/>
            </a:pPr>
            <a:r>
              <a:rPr lang="en-GB" dirty="0"/>
              <a:t>Formative feedback from tutor as you develop your proposal</a:t>
            </a:r>
          </a:p>
          <a:p>
            <a:pPr marL="457200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1: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lnSpc>
                <a:spcPct val="115000"/>
              </a:lnSpc>
              <a:spcAft>
                <a:spcPts val="10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Oral presentation – an assessed 10-minute presentation of the Research Project Proposal with 5 minutes for questions. </a:t>
            </a:r>
          </a:p>
          <a:p>
            <a:pPr marL="457200">
              <a:lnSpc>
                <a:spcPct val="115000"/>
              </a:lnSpc>
              <a:spcAft>
                <a:spcPts val="10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2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 Research Project Proposal (worth 70% of the module mark)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457200" algn="just"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Part 1: Presentation (15 min/ 1500 words (30%)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457200" algn="just"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Part 2: Proposal (2,500 words) (70%)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Taught Sessions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3600" dirty="0"/>
              <a:t>Session1</a:t>
            </a:r>
          </a:p>
          <a:p>
            <a:r>
              <a:rPr lang="en-GB" dirty="0"/>
              <a:t>Introduction- </a:t>
            </a:r>
            <a:endParaRPr lang="en-US" dirty="0"/>
          </a:p>
          <a:p>
            <a:r>
              <a:rPr lang="en-GB" dirty="0"/>
              <a:t>Areas of interest- getting a good question</a:t>
            </a:r>
            <a:endParaRPr lang="en-US" dirty="0"/>
          </a:p>
          <a:p>
            <a:r>
              <a:rPr lang="en-GB" dirty="0"/>
              <a:t>Where to start? </a:t>
            </a:r>
          </a:p>
          <a:p>
            <a:r>
              <a:rPr lang="en-GB" dirty="0"/>
              <a:t>What is a thesis proposal?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Taught Sessions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Part 2</a:t>
            </a:r>
          </a:p>
          <a:p>
            <a:r>
              <a:rPr lang="en-GB" dirty="0"/>
              <a:t>Reviewing the Literature</a:t>
            </a:r>
          </a:p>
          <a:p>
            <a:r>
              <a:rPr lang="en-GB" dirty="0"/>
              <a:t>Research Design and methods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182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Taught Sessions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3600" dirty="0"/>
              <a:t>Session 2 part 1</a:t>
            </a:r>
          </a:p>
          <a:p>
            <a:r>
              <a:rPr lang="en-GB" dirty="0"/>
              <a:t>Presentations and feedback</a:t>
            </a:r>
          </a:p>
          <a:p>
            <a:r>
              <a:rPr lang="en-GB" dirty="0"/>
              <a:t>Theoretical perspectives</a:t>
            </a:r>
          </a:p>
          <a:p>
            <a:r>
              <a:rPr lang="en-GB" dirty="0"/>
              <a:t>Ethics and Practicalities 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149" y="4854346"/>
            <a:ext cx="7805701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 dirty="0">
                <a:solidFill>
                  <a:srgbClr val="FF0000"/>
                </a:solidFill>
              </a:rPr>
              <a:t>Why do educational research?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CACB233-08E7-4347-89A4-7F92E0B68B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394" r="-2" b="-2"/>
          <a:stretch/>
        </p:blipFill>
        <p:spPr>
          <a:xfrm>
            <a:off x="20" y="-5"/>
            <a:ext cx="9143752" cy="5020241"/>
          </a:xfrm>
          <a:custGeom>
            <a:avLst/>
            <a:gdLst>
              <a:gd name="connsiteX0" fmla="*/ 0 w 12191695"/>
              <a:gd name="connsiteY0" fmla="*/ 0 h 5020241"/>
              <a:gd name="connsiteX1" fmla="*/ 12191695 w 12191695"/>
              <a:gd name="connsiteY1" fmla="*/ 0 h 5020241"/>
              <a:gd name="connsiteX2" fmla="*/ 12191695 w 12191695"/>
              <a:gd name="connsiteY2" fmla="*/ 4057991 h 5020241"/>
              <a:gd name="connsiteX3" fmla="*/ 11914945 w 12191695"/>
              <a:gd name="connsiteY3" fmla="*/ 4110187 h 5020241"/>
              <a:gd name="connsiteX4" fmla="*/ 11639412 w 12191695"/>
              <a:gd name="connsiteY4" fmla="*/ 4159931 h 5020241"/>
              <a:gd name="connsiteX5" fmla="*/ 11362661 w 12191695"/>
              <a:gd name="connsiteY5" fmla="*/ 4208624 h 5020241"/>
              <a:gd name="connsiteX6" fmla="*/ 11084690 w 12191695"/>
              <a:gd name="connsiteY6" fmla="*/ 4250310 h 5020241"/>
              <a:gd name="connsiteX7" fmla="*/ 10807939 w 12191695"/>
              <a:gd name="connsiteY7" fmla="*/ 4292347 h 5020241"/>
              <a:gd name="connsiteX8" fmla="*/ 10529968 w 12191695"/>
              <a:gd name="connsiteY8" fmla="*/ 4331582 h 5020241"/>
              <a:gd name="connsiteX9" fmla="*/ 10255655 w 12191695"/>
              <a:gd name="connsiteY9" fmla="*/ 4365211 h 5020241"/>
              <a:gd name="connsiteX10" fmla="*/ 9977684 w 12191695"/>
              <a:gd name="connsiteY10" fmla="*/ 4397089 h 5020241"/>
              <a:gd name="connsiteX11" fmla="*/ 9700933 w 12191695"/>
              <a:gd name="connsiteY11" fmla="*/ 4426165 h 5020241"/>
              <a:gd name="connsiteX12" fmla="*/ 9429058 w 12191695"/>
              <a:gd name="connsiteY12" fmla="*/ 4451387 h 5020241"/>
              <a:gd name="connsiteX13" fmla="*/ 9153526 w 12191695"/>
              <a:gd name="connsiteY13" fmla="*/ 4476609 h 5020241"/>
              <a:gd name="connsiteX14" fmla="*/ 8881651 w 12191695"/>
              <a:gd name="connsiteY14" fmla="*/ 4497628 h 5020241"/>
              <a:gd name="connsiteX15" fmla="*/ 8609776 w 12191695"/>
              <a:gd name="connsiteY15" fmla="*/ 4514092 h 5020241"/>
              <a:gd name="connsiteX16" fmla="*/ 8339121 w 12191695"/>
              <a:gd name="connsiteY16" fmla="*/ 4531258 h 5020241"/>
              <a:gd name="connsiteX17" fmla="*/ 8070903 w 12191695"/>
              <a:gd name="connsiteY17" fmla="*/ 4545620 h 5020241"/>
              <a:gd name="connsiteX18" fmla="*/ 7805124 w 12191695"/>
              <a:gd name="connsiteY18" fmla="*/ 4555779 h 5020241"/>
              <a:gd name="connsiteX19" fmla="*/ 7539345 w 12191695"/>
              <a:gd name="connsiteY19" fmla="*/ 4564537 h 5020241"/>
              <a:gd name="connsiteX20" fmla="*/ 7276005 w 12191695"/>
              <a:gd name="connsiteY20" fmla="*/ 4572944 h 5020241"/>
              <a:gd name="connsiteX21" fmla="*/ 7016322 w 12191695"/>
              <a:gd name="connsiteY21" fmla="*/ 4576798 h 5020241"/>
              <a:gd name="connsiteX22" fmla="*/ 6756639 w 12191695"/>
              <a:gd name="connsiteY22" fmla="*/ 4581001 h 5020241"/>
              <a:gd name="connsiteX23" fmla="*/ 6500613 w 12191695"/>
              <a:gd name="connsiteY23" fmla="*/ 4583103 h 5020241"/>
              <a:gd name="connsiteX24" fmla="*/ 6247026 w 12191695"/>
              <a:gd name="connsiteY24" fmla="*/ 4581001 h 5020241"/>
              <a:gd name="connsiteX25" fmla="*/ 5995877 w 12191695"/>
              <a:gd name="connsiteY25" fmla="*/ 4581001 h 5020241"/>
              <a:gd name="connsiteX26" fmla="*/ 5747167 w 12191695"/>
              <a:gd name="connsiteY26" fmla="*/ 4576798 h 5020241"/>
              <a:gd name="connsiteX27" fmla="*/ 5503333 w 12191695"/>
              <a:gd name="connsiteY27" fmla="*/ 4570492 h 5020241"/>
              <a:gd name="connsiteX28" fmla="*/ 5261938 w 12191695"/>
              <a:gd name="connsiteY28" fmla="*/ 4564537 h 5020241"/>
              <a:gd name="connsiteX29" fmla="*/ 5025418 w 12191695"/>
              <a:gd name="connsiteY29" fmla="*/ 4557881 h 5020241"/>
              <a:gd name="connsiteX30" fmla="*/ 4790118 w 12191695"/>
              <a:gd name="connsiteY30" fmla="*/ 4547722 h 5020241"/>
              <a:gd name="connsiteX31" fmla="*/ 4558477 w 12191695"/>
              <a:gd name="connsiteY31" fmla="*/ 4536862 h 5020241"/>
              <a:gd name="connsiteX32" fmla="*/ 4331710 w 12191695"/>
              <a:gd name="connsiteY32" fmla="*/ 4527054 h 5020241"/>
              <a:gd name="connsiteX33" fmla="*/ 3889152 w 12191695"/>
              <a:gd name="connsiteY33" fmla="*/ 4499379 h 5020241"/>
              <a:gd name="connsiteX34" fmla="*/ 3464881 w 12191695"/>
              <a:gd name="connsiteY34" fmla="*/ 4469954 h 5020241"/>
              <a:gd name="connsiteX35" fmla="*/ 3057678 w 12191695"/>
              <a:gd name="connsiteY35" fmla="*/ 4439126 h 5020241"/>
              <a:gd name="connsiteX36" fmla="*/ 2672421 w 12191695"/>
              <a:gd name="connsiteY36" fmla="*/ 4405147 h 5020241"/>
              <a:gd name="connsiteX37" fmla="*/ 2304232 w 12191695"/>
              <a:gd name="connsiteY37" fmla="*/ 4369765 h 5020241"/>
              <a:gd name="connsiteX38" fmla="*/ 1962864 w 12191695"/>
              <a:gd name="connsiteY38" fmla="*/ 4331582 h 5020241"/>
              <a:gd name="connsiteX39" fmla="*/ 1642223 w 12191695"/>
              <a:gd name="connsiteY39" fmla="*/ 4294099 h 5020241"/>
              <a:gd name="connsiteX40" fmla="*/ 1347183 w 12191695"/>
              <a:gd name="connsiteY40" fmla="*/ 4256616 h 5020241"/>
              <a:gd name="connsiteX41" fmla="*/ 1076528 w 12191695"/>
              <a:gd name="connsiteY41" fmla="*/ 4221235 h 5020241"/>
              <a:gd name="connsiteX42" fmla="*/ 836351 w 12191695"/>
              <a:gd name="connsiteY42" fmla="*/ 4187605 h 5020241"/>
              <a:gd name="connsiteX43" fmla="*/ 619339 w 12191695"/>
              <a:gd name="connsiteY43" fmla="*/ 4155727 h 5020241"/>
              <a:gd name="connsiteX44" fmla="*/ 436464 w 12191695"/>
              <a:gd name="connsiteY44" fmla="*/ 4129104 h 5020241"/>
              <a:gd name="connsiteX45" fmla="*/ 282848 w 12191695"/>
              <a:gd name="connsiteY45" fmla="*/ 4103881 h 5020241"/>
              <a:gd name="connsiteX46" fmla="*/ 71932 w 12191695"/>
              <a:gd name="connsiteY46" fmla="*/ 4067800 h 5020241"/>
              <a:gd name="connsiteX47" fmla="*/ 1 w 12191695"/>
              <a:gd name="connsiteY47" fmla="*/ 4055539 h 5020241"/>
              <a:gd name="connsiteX48" fmla="*/ 1 w 12191695"/>
              <a:gd name="connsiteY48" fmla="*/ 5020241 h 5020241"/>
              <a:gd name="connsiteX49" fmla="*/ 0 w 12191695"/>
              <a:gd name="connsiteY49" fmla="*/ 5020241 h 5020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568D87-E1EA-4F26-94BF-6A59C957FB44}"/>
              </a:ext>
            </a:extLst>
          </p:cNvPr>
          <p:cNvSpPr txBox="1"/>
          <p:nvPr/>
        </p:nvSpPr>
        <p:spPr>
          <a:xfrm>
            <a:off x="6271098" y="6657945"/>
            <a:ext cx="28729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arch2o.com/technical-university-denmark-christensen-co-architects-r%c3%b8rb%c3%a6k-m%c3%b8ller-architec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687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able, brown, sitting, standing&#10;&#10;Description automatically generated">
            <a:extLst>
              <a:ext uri="{FF2B5EF4-FFF2-40B4-BE49-F238E27FC236}">
                <a16:creationId xmlns:a16="http://schemas.microsoft.com/office/drawing/2014/main" id="{B4824348-AB17-405A-A5EC-5ED1A7931C4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4031" r="-2" b="10757"/>
          <a:stretch/>
        </p:blipFill>
        <p:spPr>
          <a:xfrm>
            <a:off x="20" y="-5"/>
            <a:ext cx="9143752" cy="5020241"/>
          </a:xfrm>
          <a:custGeom>
            <a:avLst/>
            <a:gdLst>
              <a:gd name="connsiteX0" fmla="*/ 0 w 12191695"/>
              <a:gd name="connsiteY0" fmla="*/ 0 h 5020241"/>
              <a:gd name="connsiteX1" fmla="*/ 12191695 w 12191695"/>
              <a:gd name="connsiteY1" fmla="*/ 0 h 5020241"/>
              <a:gd name="connsiteX2" fmla="*/ 12191695 w 12191695"/>
              <a:gd name="connsiteY2" fmla="*/ 4057991 h 5020241"/>
              <a:gd name="connsiteX3" fmla="*/ 11914945 w 12191695"/>
              <a:gd name="connsiteY3" fmla="*/ 4110187 h 5020241"/>
              <a:gd name="connsiteX4" fmla="*/ 11639412 w 12191695"/>
              <a:gd name="connsiteY4" fmla="*/ 4159931 h 5020241"/>
              <a:gd name="connsiteX5" fmla="*/ 11362661 w 12191695"/>
              <a:gd name="connsiteY5" fmla="*/ 4208624 h 5020241"/>
              <a:gd name="connsiteX6" fmla="*/ 11084690 w 12191695"/>
              <a:gd name="connsiteY6" fmla="*/ 4250310 h 5020241"/>
              <a:gd name="connsiteX7" fmla="*/ 10807939 w 12191695"/>
              <a:gd name="connsiteY7" fmla="*/ 4292347 h 5020241"/>
              <a:gd name="connsiteX8" fmla="*/ 10529968 w 12191695"/>
              <a:gd name="connsiteY8" fmla="*/ 4331582 h 5020241"/>
              <a:gd name="connsiteX9" fmla="*/ 10255655 w 12191695"/>
              <a:gd name="connsiteY9" fmla="*/ 4365211 h 5020241"/>
              <a:gd name="connsiteX10" fmla="*/ 9977684 w 12191695"/>
              <a:gd name="connsiteY10" fmla="*/ 4397089 h 5020241"/>
              <a:gd name="connsiteX11" fmla="*/ 9700933 w 12191695"/>
              <a:gd name="connsiteY11" fmla="*/ 4426165 h 5020241"/>
              <a:gd name="connsiteX12" fmla="*/ 9429058 w 12191695"/>
              <a:gd name="connsiteY12" fmla="*/ 4451387 h 5020241"/>
              <a:gd name="connsiteX13" fmla="*/ 9153526 w 12191695"/>
              <a:gd name="connsiteY13" fmla="*/ 4476609 h 5020241"/>
              <a:gd name="connsiteX14" fmla="*/ 8881651 w 12191695"/>
              <a:gd name="connsiteY14" fmla="*/ 4497628 h 5020241"/>
              <a:gd name="connsiteX15" fmla="*/ 8609776 w 12191695"/>
              <a:gd name="connsiteY15" fmla="*/ 4514092 h 5020241"/>
              <a:gd name="connsiteX16" fmla="*/ 8339121 w 12191695"/>
              <a:gd name="connsiteY16" fmla="*/ 4531258 h 5020241"/>
              <a:gd name="connsiteX17" fmla="*/ 8070903 w 12191695"/>
              <a:gd name="connsiteY17" fmla="*/ 4545620 h 5020241"/>
              <a:gd name="connsiteX18" fmla="*/ 7805124 w 12191695"/>
              <a:gd name="connsiteY18" fmla="*/ 4555779 h 5020241"/>
              <a:gd name="connsiteX19" fmla="*/ 7539345 w 12191695"/>
              <a:gd name="connsiteY19" fmla="*/ 4564537 h 5020241"/>
              <a:gd name="connsiteX20" fmla="*/ 7276005 w 12191695"/>
              <a:gd name="connsiteY20" fmla="*/ 4572944 h 5020241"/>
              <a:gd name="connsiteX21" fmla="*/ 7016322 w 12191695"/>
              <a:gd name="connsiteY21" fmla="*/ 4576798 h 5020241"/>
              <a:gd name="connsiteX22" fmla="*/ 6756639 w 12191695"/>
              <a:gd name="connsiteY22" fmla="*/ 4581001 h 5020241"/>
              <a:gd name="connsiteX23" fmla="*/ 6500613 w 12191695"/>
              <a:gd name="connsiteY23" fmla="*/ 4583103 h 5020241"/>
              <a:gd name="connsiteX24" fmla="*/ 6247026 w 12191695"/>
              <a:gd name="connsiteY24" fmla="*/ 4581001 h 5020241"/>
              <a:gd name="connsiteX25" fmla="*/ 5995877 w 12191695"/>
              <a:gd name="connsiteY25" fmla="*/ 4581001 h 5020241"/>
              <a:gd name="connsiteX26" fmla="*/ 5747167 w 12191695"/>
              <a:gd name="connsiteY26" fmla="*/ 4576798 h 5020241"/>
              <a:gd name="connsiteX27" fmla="*/ 5503333 w 12191695"/>
              <a:gd name="connsiteY27" fmla="*/ 4570492 h 5020241"/>
              <a:gd name="connsiteX28" fmla="*/ 5261938 w 12191695"/>
              <a:gd name="connsiteY28" fmla="*/ 4564537 h 5020241"/>
              <a:gd name="connsiteX29" fmla="*/ 5025418 w 12191695"/>
              <a:gd name="connsiteY29" fmla="*/ 4557881 h 5020241"/>
              <a:gd name="connsiteX30" fmla="*/ 4790118 w 12191695"/>
              <a:gd name="connsiteY30" fmla="*/ 4547722 h 5020241"/>
              <a:gd name="connsiteX31" fmla="*/ 4558477 w 12191695"/>
              <a:gd name="connsiteY31" fmla="*/ 4536862 h 5020241"/>
              <a:gd name="connsiteX32" fmla="*/ 4331710 w 12191695"/>
              <a:gd name="connsiteY32" fmla="*/ 4527054 h 5020241"/>
              <a:gd name="connsiteX33" fmla="*/ 3889152 w 12191695"/>
              <a:gd name="connsiteY33" fmla="*/ 4499379 h 5020241"/>
              <a:gd name="connsiteX34" fmla="*/ 3464881 w 12191695"/>
              <a:gd name="connsiteY34" fmla="*/ 4469954 h 5020241"/>
              <a:gd name="connsiteX35" fmla="*/ 3057678 w 12191695"/>
              <a:gd name="connsiteY35" fmla="*/ 4439126 h 5020241"/>
              <a:gd name="connsiteX36" fmla="*/ 2672421 w 12191695"/>
              <a:gd name="connsiteY36" fmla="*/ 4405147 h 5020241"/>
              <a:gd name="connsiteX37" fmla="*/ 2304232 w 12191695"/>
              <a:gd name="connsiteY37" fmla="*/ 4369765 h 5020241"/>
              <a:gd name="connsiteX38" fmla="*/ 1962864 w 12191695"/>
              <a:gd name="connsiteY38" fmla="*/ 4331582 h 5020241"/>
              <a:gd name="connsiteX39" fmla="*/ 1642223 w 12191695"/>
              <a:gd name="connsiteY39" fmla="*/ 4294099 h 5020241"/>
              <a:gd name="connsiteX40" fmla="*/ 1347183 w 12191695"/>
              <a:gd name="connsiteY40" fmla="*/ 4256616 h 5020241"/>
              <a:gd name="connsiteX41" fmla="*/ 1076528 w 12191695"/>
              <a:gd name="connsiteY41" fmla="*/ 4221235 h 5020241"/>
              <a:gd name="connsiteX42" fmla="*/ 836351 w 12191695"/>
              <a:gd name="connsiteY42" fmla="*/ 4187605 h 5020241"/>
              <a:gd name="connsiteX43" fmla="*/ 619339 w 12191695"/>
              <a:gd name="connsiteY43" fmla="*/ 4155727 h 5020241"/>
              <a:gd name="connsiteX44" fmla="*/ 436464 w 12191695"/>
              <a:gd name="connsiteY44" fmla="*/ 4129104 h 5020241"/>
              <a:gd name="connsiteX45" fmla="*/ 282848 w 12191695"/>
              <a:gd name="connsiteY45" fmla="*/ 4103881 h 5020241"/>
              <a:gd name="connsiteX46" fmla="*/ 71932 w 12191695"/>
              <a:gd name="connsiteY46" fmla="*/ 4067800 h 5020241"/>
              <a:gd name="connsiteX47" fmla="*/ 1 w 12191695"/>
              <a:gd name="connsiteY47" fmla="*/ 4055539 h 5020241"/>
              <a:gd name="connsiteX48" fmla="*/ 1 w 12191695"/>
              <a:gd name="connsiteY48" fmla="*/ 5020241 h 5020241"/>
              <a:gd name="connsiteX49" fmla="*/ 0 w 12191695"/>
              <a:gd name="connsiteY49" fmla="*/ 5020241 h 5020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149" y="4854346"/>
            <a:ext cx="7805701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 dirty="0">
                <a:solidFill>
                  <a:srgbClr val="FF0000"/>
                </a:solidFill>
              </a:rPr>
              <a:t>What is a thesis proposal?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9149" y="5722374"/>
            <a:ext cx="7805701" cy="487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US" sz="180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B9ADB5-2C09-4D60-B70D-84A49FF3763F}"/>
              </a:ext>
            </a:extLst>
          </p:cNvPr>
          <p:cNvSpPr txBox="1"/>
          <p:nvPr/>
        </p:nvSpPr>
        <p:spPr>
          <a:xfrm>
            <a:off x="6293541" y="6657945"/>
            <a:ext cx="285045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djiin.wordpress.com/tag/tora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research proposal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Describes what your research is about (what question(s) it is trying to answer)</a:t>
            </a:r>
          </a:p>
          <a:p>
            <a:r>
              <a:rPr lang="en-GB" dirty="0"/>
              <a:t>Explains:</a:t>
            </a:r>
          </a:p>
          <a:p>
            <a:pPr lvl="1"/>
            <a:r>
              <a:rPr lang="en-GB" sz="3200" dirty="0"/>
              <a:t>How will it answer those questions</a:t>
            </a:r>
          </a:p>
          <a:p>
            <a:pPr lvl="1"/>
            <a:r>
              <a:rPr lang="en-GB" sz="3200" dirty="0"/>
              <a:t>What we will learn from it and why it is worth learning</a:t>
            </a:r>
          </a:p>
          <a:p>
            <a:pPr marL="0" indent="0" algn="r">
              <a:buNone/>
            </a:pPr>
            <a:r>
              <a:rPr lang="en-GB" dirty="0"/>
              <a:t>(Punch, 2006)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04721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standing next to a body of water&#10;&#10;Description automatically generated">
            <a:extLst>
              <a:ext uri="{FF2B5EF4-FFF2-40B4-BE49-F238E27FC236}">
                <a16:creationId xmlns:a16="http://schemas.microsoft.com/office/drawing/2014/main" id="{B3002694-A351-4467-8766-761A5107B3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0832" y="661659"/>
            <a:ext cx="4086083" cy="3064562"/>
          </a:xfrm>
          <a:prstGeom prst="roundRect">
            <a:avLst>
              <a:gd name="adj" fmla="val 0"/>
            </a:avLst>
          </a:prstGeom>
          <a:effectLst/>
        </p:spPr>
      </p:pic>
      <p:pic>
        <p:nvPicPr>
          <p:cNvPr id="5" name="Picture 4" descr="A picture containing outdoor, person, rock, little&#10;&#10;Description automatically generated">
            <a:extLst>
              <a:ext uri="{FF2B5EF4-FFF2-40B4-BE49-F238E27FC236}">
                <a16:creationId xmlns:a16="http://schemas.microsoft.com/office/drawing/2014/main" id="{4445A3C7-5BAB-42F1-8194-B3EFA090E13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629709" y="647558"/>
            <a:ext cx="4027592" cy="3091176"/>
          </a:xfrm>
          <a:prstGeom prst="roundRect">
            <a:avLst>
              <a:gd name="adj" fmla="val 0"/>
            </a:avLst>
          </a:prstGeom>
          <a:effectLst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81" y="4517136"/>
            <a:ext cx="8169821" cy="117494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0" i="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Getting a Good Question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7482" y="5692877"/>
            <a:ext cx="8169821" cy="53530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 b="0" i="0" kern="1200" cap="all" dirty="0">
              <a:solidFill>
                <a:schemeClr val="accent1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864EAA-9FEF-4BA9-B6DF-50AB743289DD}"/>
              </a:ext>
            </a:extLst>
          </p:cNvPr>
          <p:cNvSpPr txBox="1"/>
          <p:nvPr/>
        </p:nvSpPr>
        <p:spPr>
          <a:xfrm>
            <a:off x="5806841" y="3538679"/>
            <a:ext cx="28504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://howardwilliamsblog.wordpress.com/2013/0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3B4F50-B47F-4DE0-8AAE-54E3C903726E}"/>
              </a:ext>
            </a:extLst>
          </p:cNvPr>
          <p:cNvSpPr txBox="1"/>
          <p:nvPr/>
        </p:nvSpPr>
        <p:spPr>
          <a:xfrm>
            <a:off x="1967438" y="3526166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arcadiafund.org.uk/grants/cultu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444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6" y="973667"/>
            <a:ext cx="2206657" cy="4833745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FF0000"/>
                </a:solidFill>
              </a:rPr>
              <a:t>A deductive approach to research design</a:t>
            </a:r>
            <a:endParaRPr lang="en-US" sz="3000" dirty="0">
              <a:solidFill>
                <a:srgbClr val="FF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E87BA1-FDD4-426A-A710-6011EDF268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797349"/>
              </p:ext>
            </p:extLst>
          </p:nvPr>
        </p:nvGraphicFramePr>
        <p:xfrm>
          <a:off x="3895725" y="808038"/>
          <a:ext cx="4793456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An example research area –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Selective education</a:t>
            </a:r>
          </a:p>
          <a:p>
            <a:pPr>
              <a:buNone/>
            </a:pP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565" y="1130603"/>
            <a:ext cx="2506831" cy="4596794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Possible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2397" y="437513"/>
            <a:ext cx="4842122" cy="5954325"/>
          </a:xfrm>
        </p:spPr>
        <p:txBody>
          <a:bodyPr anchor="ctr">
            <a:normAutofit/>
          </a:bodyPr>
          <a:lstStyle/>
          <a:p>
            <a:r>
              <a:rPr lang="en-GB" dirty="0"/>
              <a:t>Different criteria/ strategies for selection</a:t>
            </a:r>
          </a:p>
          <a:p>
            <a:r>
              <a:rPr lang="en-GB" dirty="0"/>
              <a:t>Impact of selection on achievement</a:t>
            </a:r>
          </a:p>
        </p:txBody>
      </p:sp>
    </p:spTree>
    <p:extLst>
      <p:ext uri="{BB962C8B-B14F-4D97-AF65-F5344CB8AC3E}">
        <p14:creationId xmlns:p14="http://schemas.microsoft.com/office/powerpoint/2010/main" val="43095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and Specific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General</a:t>
            </a:r>
          </a:p>
          <a:p>
            <a:r>
              <a:rPr lang="en-US" dirty="0"/>
              <a:t>What is the impact of selection on the  achievement of children from different backgrounds?</a:t>
            </a:r>
          </a:p>
          <a:p>
            <a:pPr marL="0" indent="0">
              <a:buNone/>
            </a:pPr>
            <a:r>
              <a:rPr lang="en-US" dirty="0"/>
              <a:t>Specific</a:t>
            </a:r>
          </a:p>
          <a:p>
            <a:r>
              <a:rPr lang="en-US" dirty="0"/>
              <a:t>What is the relationship between type of school attended, socio-economic status and achievement?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data are required to answer the question?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Questionnaires</a:t>
            </a:r>
          </a:p>
          <a:p>
            <a:r>
              <a:rPr lang="en-GB" dirty="0"/>
              <a:t>Interviews</a:t>
            </a:r>
          </a:p>
          <a:p>
            <a:r>
              <a:rPr lang="en-GB" dirty="0"/>
              <a:t>Reflective logs</a:t>
            </a:r>
          </a:p>
          <a:p>
            <a:r>
              <a:rPr lang="en-GB" dirty="0"/>
              <a:t>Journals</a:t>
            </a:r>
          </a:p>
          <a:p>
            <a:r>
              <a:rPr lang="en-GB" dirty="0"/>
              <a:t>observations</a:t>
            </a:r>
          </a:p>
        </p:txBody>
      </p:sp>
    </p:spTree>
    <p:extLst>
      <p:ext uri="{BB962C8B-B14F-4D97-AF65-F5344CB8AC3E}">
        <p14:creationId xmlns:p14="http://schemas.microsoft.com/office/powerpoint/2010/main" val="2699979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Methodological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Research questions ?</a:t>
            </a:r>
          </a:p>
          <a:p>
            <a:r>
              <a:rPr lang="en-GB" dirty="0"/>
              <a:t>Ethical issues</a:t>
            </a:r>
          </a:p>
          <a:p>
            <a:r>
              <a:rPr lang="en-GB" dirty="0"/>
              <a:t>Data analysis?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495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research areas and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Mental Health</a:t>
            </a:r>
          </a:p>
          <a:p>
            <a:r>
              <a:rPr lang="en-GB" dirty="0"/>
              <a:t>Creativity</a:t>
            </a:r>
          </a:p>
          <a:p>
            <a:r>
              <a:rPr lang="en-GB" dirty="0"/>
              <a:t>Digital Learning</a:t>
            </a:r>
          </a:p>
          <a:p>
            <a:r>
              <a:rPr lang="en-GB" dirty="0"/>
              <a:t>Leadership</a:t>
            </a:r>
          </a:p>
          <a:p>
            <a:r>
              <a:rPr lang="en-GB" dirty="0"/>
              <a:t>Autonomous Learning</a:t>
            </a:r>
          </a:p>
          <a:p>
            <a:r>
              <a:rPr lang="en-GB" dirty="0"/>
              <a:t>Mentoring</a:t>
            </a:r>
          </a:p>
          <a:p>
            <a:r>
              <a:rPr lang="en-GB" dirty="0"/>
              <a:t>Codeswitching</a:t>
            </a:r>
          </a:p>
          <a:p>
            <a:r>
              <a:rPr lang="en-GB" dirty="0"/>
              <a:t>Intercultural Education</a:t>
            </a:r>
          </a:p>
          <a:p>
            <a:r>
              <a:rPr lang="en-GB" dirty="0"/>
              <a:t>Internationalisation</a:t>
            </a:r>
          </a:p>
        </p:txBody>
      </p:sp>
    </p:spTree>
    <p:extLst>
      <p:ext uri="{BB962C8B-B14F-4D97-AF65-F5344CB8AC3E}">
        <p14:creationId xmlns:p14="http://schemas.microsoft.com/office/powerpoint/2010/main" val="371497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and Specific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questions would you like to find the answers to?</a:t>
            </a:r>
          </a:p>
          <a:p>
            <a:r>
              <a:rPr lang="en-GB" dirty="0"/>
              <a:t>I’m curious about…..</a:t>
            </a:r>
          </a:p>
          <a:p>
            <a:r>
              <a:rPr lang="en-GB" dirty="0"/>
              <a:t>1.</a:t>
            </a:r>
          </a:p>
          <a:p>
            <a:r>
              <a:rPr lang="en-GB" dirty="0"/>
              <a:t>2.</a:t>
            </a:r>
          </a:p>
          <a:p>
            <a:r>
              <a:rPr lang="en-GB" dirty="0"/>
              <a:t>3.</a:t>
            </a:r>
          </a:p>
          <a:p>
            <a:r>
              <a:rPr lang="en-GB" dirty="0"/>
              <a:t>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4469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is this piece of research worth doing?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3600" dirty="0"/>
              <a:t>The “so what?” question</a:t>
            </a:r>
          </a:p>
          <a:p>
            <a:r>
              <a:rPr lang="en-GB" dirty="0"/>
              <a:t>What (new) will we learn from it?</a:t>
            </a:r>
          </a:p>
          <a:p>
            <a:r>
              <a:rPr lang="en-GB" dirty="0"/>
              <a:t>Why is that worth learning?</a:t>
            </a:r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the Thesis Proposal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(500 words)</a:t>
            </a:r>
          </a:p>
          <a:p>
            <a:r>
              <a:rPr lang="en-GB" dirty="0"/>
              <a:t>Succinct review of the most relevant literature (up to 3,000 words) </a:t>
            </a:r>
          </a:p>
          <a:p>
            <a:pPr lvl="1"/>
            <a:r>
              <a:rPr lang="en-GB" dirty="0"/>
              <a:t>Useful to conclude this section with the main research question- which should leap out as addressing a gap in research/ knowledge</a:t>
            </a:r>
          </a:p>
          <a:p>
            <a:r>
              <a:rPr lang="en-GB" dirty="0"/>
              <a:t>Research Design and Methodology (c2000 words)</a:t>
            </a:r>
          </a:p>
          <a:p>
            <a:pPr lvl="1"/>
            <a:r>
              <a:rPr lang="en-GB" dirty="0"/>
              <a:t>Will include sub-questions, etc.</a:t>
            </a:r>
          </a:p>
          <a:p>
            <a:r>
              <a:rPr lang="en-GB" dirty="0"/>
              <a:t>Ethics and Practicalities (500-1000 words)</a:t>
            </a:r>
          </a:p>
        </p:txBody>
      </p:sp>
    </p:spTree>
    <p:extLst>
      <p:ext uri="{BB962C8B-B14F-4D97-AF65-F5344CB8AC3E}">
        <p14:creationId xmlns:p14="http://schemas.microsoft.com/office/powerpoint/2010/main" val="29935322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Punch and </a:t>
            </a:r>
            <a:r>
              <a:rPr lang="en-GB" dirty="0" err="1"/>
              <a:t>Boote</a:t>
            </a:r>
            <a:r>
              <a:rPr lang="en-GB" dirty="0"/>
              <a:t> and </a:t>
            </a:r>
            <a:r>
              <a:rPr lang="en-GB" dirty="0" err="1"/>
              <a:t>Beile</a:t>
            </a:r>
            <a:endParaRPr lang="en-GB" dirty="0"/>
          </a:p>
          <a:p>
            <a:r>
              <a:rPr lang="en-GB" dirty="0"/>
              <a:t>Make a first attempt at your general research questions and identify some  potential specific research questions within that</a:t>
            </a:r>
          </a:p>
          <a:p>
            <a:r>
              <a:rPr lang="en-GB" dirty="0"/>
              <a:t>Send these to me by next week.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2963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Boote</a:t>
            </a:r>
            <a:r>
              <a:rPr lang="en-GB" dirty="0"/>
              <a:t>, D.  and </a:t>
            </a:r>
            <a:r>
              <a:rPr lang="en-GB" dirty="0" err="1"/>
              <a:t>Beile</a:t>
            </a:r>
            <a:r>
              <a:rPr lang="en-GB" dirty="0"/>
              <a:t>, P. (2005) Scholars before Researchers: On the Centrality of the Dissertation Literature Review in Research Preparation </a:t>
            </a:r>
            <a:r>
              <a:rPr lang="en-GB" i="1" dirty="0"/>
              <a:t>Educational Researcher</a:t>
            </a:r>
            <a:r>
              <a:rPr lang="en-GB" dirty="0"/>
              <a:t>, 34, 6. 3-15</a:t>
            </a:r>
          </a:p>
          <a:p>
            <a:r>
              <a:rPr lang="en-GB" dirty="0"/>
              <a:t>(</a:t>
            </a:r>
            <a:r>
              <a:rPr lang="en-GB" dirty="0">
                <a:hlinkClick r:id="rId3"/>
              </a:rPr>
              <a:t>http://edr.sagepub.com.ezproxy.bangor.ac.uk/content/34/6.toc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Punch, K. (2016)  </a:t>
            </a:r>
            <a:r>
              <a:rPr lang="en-GB" i="1" dirty="0"/>
              <a:t>Developing Effective Research Proposals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Edition) London: Sage </a:t>
            </a:r>
          </a:p>
        </p:txBody>
      </p:sp>
    </p:spTree>
    <p:extLst>
      <p:ext uri="{BB962C8B-B14F-4D97-AF65-F5344CB8AC3E}">
        <p14:creationId xmlns:p14="http://schemas.microsoft.com/office/powerpoint/2010/main" val="37050052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16</TotalTime>
  <Words>779</Words>
  <Application>Microsoft Office PowerPoint</Application>
  <PresentationFormat>On-screen Show (4:3)</PresentationFormat>
  <Paragraphs>151</Paragraphs>
  <Slides>25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Century Gothic</vt:lpstr>
      <vt:lpstr>Times New Roman</vt:lpstr>
      <vt:lpstr>Tw Cen MT</vt:lpstr>
      <vt:lpstr>Tw Cen MT Condensed</vt:lpstr>
      <vt:lpstr>Wingdings 3</vt:lpstr>
      <vt:lpstr>Integral</vt:lpstr>
      <vt:lpstr>Thesis Proposal Module </vt:lpstr>
      <vt:lpstr>PowerPoint Presentation</vt:lpstr>
      <vt:lpstr>Introduction</vt:lpstr>
      <vt:lpstr>Structure of Module</vt:lpstr>
      <vt:lpstr>Learning outcomes</vt:lpstr>
      <vt:lpstr>Assessment</vt:lpstr>
      <vt:lpstr>Taught Sessions</vt:lpstr>
      <vt:lpstr>Taught Sessions</vt:lpstr>
      <vt:lpstr>Taught Sessions</vt:lpstr>
      <vt:lpstr>Why do educational research?</vt:lpstr>
      <vt:lpstr>What is a thesis proposal?</vt:lpstr>
      <vt:lpstr>A research proposal</vt:lpstr>
      <vt:lpstr>Getting a Good Question</vt:lpstr>
      <vt:lpstr>A deductive approach to research design</vt:lpstr>
      <vt:lpstr>An example research area – </vt:lpstr>
      <vt:lpstr>Possible topics</vt:lpstr>
      <vt:lpstr>General and Specific Questions</vt:lpstr>
      <vt:lpstr>What data are required to answer the question?</vt:lpstr>
      <vt:lpstr>Methodological Questions</vt:lpstr>
      <vt:lpstr>Your research areas and topics</vt:lpstr>
      <vt:lpstr>General and Specific Questions</vt:lpstr>
      <vt:lpstr>Why is this piece of research worth doing?</vt:lpstr>
      <vt:lpstr>Structure of the Thesis Proposal</vt:lpstr>
      <vt:lpstr>Before next session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XME 5001 Thesis Proposal Module</dc:title>
  <dc:creator>Jessica Clapham</dc:creator>
  <cp:lastModifiedBy>Jessica Clapham</cp:lastModifiedBy>
  <cp:revision>5</cp:revision>
  <dcterms:created xsi:type="dcterms:W3CDTF">2020-01-28T16:21:39Z</dcterms:created>
  <dcterms:modified xsi:type="dcterms:W3CDTF">2023-09-26T15:31:27Z</dcterms:modified>
</cp:coreProperties>
</file>