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81" d="100"/>
          <a:sy n="81" d="100"/>
        </p:scale>
        <p:origin x="10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usrat Begum (2521425)" userId="4d9d8d60-9ea3-47b4-856f-e014bc74dc45" providerId="ADAL" clId="{98452095-EECE-444E-AD8F-4954E4A65AD3}"/>
    <pc:docChg chg="undo custSel addSld delSld modSld">
      <pc:chgData name="Nusrat Begum (2521425)" userId="4d9d8d60-9ea3-47b4-856f-e014bc74dc45" providerId="ADAL" clId="{98452095-EECE-444E-AD8F-4954E4A65AD3}" dt="2026-10-11T14:48:20.450" v="6455" actId="20577"/>
      <pc:docMkLst>
        <pc:docMk/>
      </pc:docMkLst>
      <pc:sldChg chg="modSp mod">
        <pc:chgData name="Nusrat Begum (2521425)" userId="4d9d8d60-9ea3-47b4-856f-e014bc74dc45" providerId="ADAL" clId="{98452095-EECE-444E-AD8F-4954E4A65AD3}" dt="2026-10-11T10:08:50.611" v="6449" actId="20577"/>
        <pc:sldMkLst>
          <pc:docMk/>
          <pc:sldMk cId="3976039630" sldId="256"/>
        </pc:sldMkLst>
        <pc:graphicFrameChg chg="mod modGraphic">
          <ac:chgData name="Nusrat Begum (2521425)" userId="4d9d8d60-9ea3-47b4-856f-e014bc74dc45" providerId="ADAL" clId="{98452095-EECE-444E-AD8F-4954E4A65AD3}" dt="2026-10-11T10:08:50.611" v="6449" actId="20577"/>
          <ac:graphicFrameMkLst>
            <pc:docMk/>
            <pc:sldMk cId="3976039630" sldId="256"/>
            <ac:graphicFrameMk id="2" creationId="{07E9409F-1999-8AD9-4935-4696870A7069}"/>
          </ac:graphicFrameMkLst>
        </pc:graphicFrameChg>
      </pc:sldChg>
      <pc:sldChg chg="modSp mod">
        <pc:chgData name="Nusrat Begum (2521425)" userId="4d9d8d60-9ea3-47b4-856f-e014bc74dc45" providerId="ADAL" clId="{98452095-EECE-444E-AD8F-4954E4A65AD3}" dt="2026-10-11T10:07:44.601" v="6387" actId="20577"/>
        <pc:sldMkLst>
          <pc:docMk/>
          <pc:sldMk cId="3125433834" sldId="257"/>
        </pc:sldMkLst>
        <pc:graphicFrameChg chg="mod modGraphic">
          <ac:chgData name="Nusrat Begum (2521425)" userId="4d9d8d60-9ea3-47b4-856f-e014bc74dc45" providerId="ADAL" clId="{98452095-EECE-444E-AD8F-4954E4A65AD3}" dt="2026-10-11T10:07:44.601" v="6387" actId="20577"/>
          <ac:graphicFrameMkLst>
            <pc:docMk/>
            <pc:sldMk cId="3125433834" sldId="257"/>
            <ac:graphicFrameMk id="2" creationId="{3BBF0C71-75AB-6B73-6945-EE4C51A9C01D}"/>
          </ac:graphicFrameMkLst>
        </pc:graphicFrameChg>
      </pc:sldChg>
      <pc:sldChg chg="modSp mod">
        <pc:chgData name="Nusrat Begum (2521425)" userId="4d9d8d60-9ea3-47b4-856f-e014bc74dc45" providerId="ADAL" clId="{98452095-EECE-444E-AD8F-4954E4A65AD3}" dt="2026-10-10T22:50:33.895" v="5402" actId="20577"/>
        <pc:sldMkLst>
          <pc:docMk/>
          <pc:sldMk cId="290559687" sldId="258"/>
        </pc:sldMkLst>
        <pc:graphicFrameChg chg="modGraphic">
          <ac:chgData name="Nusrat Begum (2521425)" userId="4d9d8d60-9ea3-47b4-856f-e014bc74dc45" providerId="ADAL" clId="{98452095-EECE-444E-AD8F-4954E4A65AD3}" dt="2026-10-10T22:50:33.895" v="5402" actId="20577"/>
          <ac:graphicFrameMkLst>
            <pc:docMk/>
            <pc:sldMk cId="290559687" sldId="258"/>
            <ac:graphicFrameMk id="2" creationId="{742AD0E8-AE7E-A5E4-11AF-EE7B17EB39EC}"/>
          </ac:graphicFrameMkLst>
        </pc:graphicFrameChg>
      </pc:sldChg>
      <pc:sldChg chg="modSp mod">
        <pc:chgData name="Nusrat Begum (2521425)" userId="4d9d8d60-9ea3-47b4-856f-e014bc74dc45" providerId="ADAL" clId="{98452095-EECE-444E-AD8F-4954E4A65AD3}" dt="2026-10-11T09:49:23.708" v="5621" actId="20577"/>
        <pc:sldMkLst>
          <pc:docMk/>
          <pc:sldMk cId="434938122" sldId="259"/>
        </pc:sldMkLst>
        <pc:graphicFrameChg chg="modGraphic">
          <ac:chgData name="Nusrat Begum (2521425)" userId="4d9d8d60-9ea3-47b4-856f-e014bc74dc45" providerId="ADAL" clId="{98452095-EECE-444E-AD8F-4954E4A65AD3}" dt="2026-10-11T09:49:23.708" v="5621" actId="20577"/>
          <ac:graphicFrameMkLst>
            <pc:docMk/>
            <pc:sldMk cId="434938122" sldId="259"/>
            <ac:graphicFrameMk id="2" creationId="{8DF41551-EA11-2E3F-86A6-F1CC69515CD5}"/>
          </ac:graphicFrameMkLst>
        </pc:graphicFrameChg>
      </pc:sldChg>
      <pc:sldChg chg="addSp modSp mod">
        <pc:chgData name="Nusrat Begum (2521425)" userId="4d9d8d60-9ea3-47b4-856f-e014bc74dc45" providerId="ADAL" clId="{98452095-EECE-444E-AD8F-4954E4A65AD3}" dt="2026-10-11T09:51:08.494" v="5656" actId="113"/>
        <pc:sldMkLst>
          <pc:docMk/>
          <pc:sldMk cId="3784221761" sldId="260"/>
        </pc:sldMkLst>
        <pc:graphicFrameChg chg="add mod modGraphic">
          <ac:chgData name="Nusrat Begum (2521425)" userId="4d9d8d60-9ea3-47b4-856f-e014bc74dc45" providerId="ADAL" clId="{98452095-EECE-444E-AD8F-4954E4A65AD3}" dt="2026-10-11T09:51:08.494" v="5656" actId="113"/>
          <ac:graphicFrameMkLst>
            <pc:docMk/>
            <pc:sldMk cId="3784221761" sldId="260"/>
            <ac:graphicFrameMk id="2" creationId="{9EAF4D67-B77B-3C8D-DE71-E02FD4F013B3}"/>
          </ac:graphicFrameMkLst>
        </pc:graphicFrameChg>
      </pc:sldChg>
      <pc:sldChg chg="modSp new del mod">
        <pc:chgData name="Nusrat Begum (2521425)" userId="4d9d8d60-9ea3-47b4-856f-e014bc74dc45" providerId="ADAL" clId="{98452095-EECE-444E-AD8F-4954E4A65AD3}" dt="2026-10-10T15:58:14.928" v="463" actId="47"/>
        <pc:sldMkLst>
          <pc:docMk/>
          <pc:sldMk cId="93915691" sldId="261"/>
        </pc:sldMkLst>
        <pc:spChg chg="mod">
          <ac:chgData name="Nusrat Begum (2521425)" userId="4d9d8d60-9ea3-47b4-856f-e014bc74dc45" providerId="ADAL" clId="{98452095-EECE-444E-AD8F-4954E4A65AD3}" dt="2026-10-10T15:58:09.108" v="461" actId="20577"/>
          <ac:spMkLst>
            <pc:docMk/>
            <pc:sldMk cId="93915691" sldId="261"/>
            <ac:spMk id="2" creationId="{6C9D1DE4-99BC-F35D-A7F6-284ECC2DE1B9}"/>
          </ac:spMkLst>
        </pc:spChg>
        <pc:spChg chg="mod">
          <ac:chgData name="Nusrat Begum (2521425)" userId="4d9d8d60-9ea3-47b4-856f-e014bc74dc45" providerId="ADAL" clId="{98452095-EECE-444E-AD8F-4954E4A65AD3}" dt="2026-10-10T15:58:12.721" v="462" actId="5793"/>
          <ac:spMkLst>
            <pc:docMk/>
            <pc:sldMk cId="93915691" sldId="261"/>
            <ac:spMk id="3" creationId="{AF0C7D94-1844-1447-FF18-286B679008E5}"/>
          </ac:spMkLst>
        </pc:spChg>
      </pc:sldChg>
      <pc:sldChg chg="modSp new del mod">
        <pc:chgData name="Nusrat Begum (2521425)" userId="4d9d8d60-9ea3-47b4-856f-e014bc74dc45" providerId="ADAL" clId="{98452095-EECE-444E-AD8F-4954E4A65AD3}" dt="2026-10-10T15:53:41.478" v="22" actId="47"/>
        <pc:sldMkLst>
          <pc:docMk/>
          <pc:sldMk cId="573482216" sldId="261"/>
        </pc:sldMkLst>
        <pc:spChg chg="mod">
          <ac:chgData name="Nusrat Begum (2521425)" userId="4d9d8d60-9ea3-47b4-856f-e014bc74dc45" providerId="ADAL" clId="{98452095-EECE-444E-AD8F-4954E4A65AD3}" dt="2026-10-10T15:52:23.710" v="21" actId="2710"/>
          <ac:spMkLst>
            <pc:docMk/>
            <pc:sldMk cId="573482216" sldId="261"/>
            <ac:spMk id="2" creationId="{83EE80A4-DBB4-D341-4F68-827856BE4227}"/>
          </ac:spMkLst>
        </pc:spChg>
      </pc:sldChg>
      <pc:sldChg chg="addSp modSp new mod">
        <pc:chgData name="Nusrat Begum (2521425)" userId="4d9d8d60-9ea3-47b4-856f-e014bc74dc45" providerId="ADAL" clId="{98452095-EECE-444E-AD8F-4954E4A65AD3}" dt="2026-10-11T09:53:13.076" v="5676" actId="113"/>
        <pc:sldMkLst>
          <pc:docMk/>
          <pc:sldMk cId="1628030444" sldId="261"/>
        </pc:sldMkLst>
        <pc:graphicFrameChg chg="add mod modGraphic">
          <ac:chgData name="Nusrat Begum (2521425)" userId="4d9d8d60-9ea3-47b4-856f-e014bc74dc45" providerId="ADAL" clId="{98452095-EECE-444E-AD8F-4954E4A65AD3}" dt="2026-10-11T09:53:13.076" v="5676" actId="113"/>
          <ac:graphicFrameMkLst>
            <pc:docMk/>
            <pc:sldMk cId="1628030444" sldId="261"/>
            <ac:graphicFrameMk id="2" creationId="{BD2B46FF-08CC-E590-E961-75CB3A654DFD}"/>
          </ac:graphicFrameMkLst>
        </pc:graphicFrameChg>
      </pc:sldChg>
      <pc:sldChg chg="new del">
        <pc:chgData name="Nusrat Begum (2521425)" userId="4d9d8d60-9ea3-47b4-856f-e014bc74dc45" providerId="ADAL" clId="{98452095-EECE-444E-AD8F-4954E4A65AD3}" dt="2026-10-10T15:54:46.623" v="27" actId="47"/>
        <pc:sldMkLst>
          <pc:docMk/>
          <pc:sldMk cId="4069106665" sldId="261"/>
        </pc:sldMkLst>
      </pc:sldChg>
      <pc:sldChg chg="addSp modSp new mod">
        <pc:chgData name="Nusrat Begum (2521425)" userId="4d9d8d60-9ea3-47b4-856f-e014bc74dc45" providerId="ADAL" clId="{98452095-EECE-444E-AD8F-4954E4A65AD3}" dt="2026-10-11T09:54:03.888" v="5689" actId="20577"/>
        <pc:sldMkLst>
          <pc:docMk/>
          <pc:sldMk cId="458341208" sldId="262"/>
        </pc:sldMkLst>
        <pc:graphicFrameChg chg="add mod modGraphic">
          <ac:chgData name="Nusrat Begum (2521425)" userId="4d9d8d60-9ea3-47b4-856f-e014bc74dc45" providerId="ADAL" clId="{98452095-EECE-444E-AD8F-4954E4A65AD3}" dt="2026-10-11T09:54:03.888" v="5689" actId="20577"/>
          <ac:graphicFrameMkLst>
            <pc:docMk/>
            <pc:sldMk cId="458341208" sldId="262"/>
            <ac:graphicFrameMk id="2" creationId="{A49DCDBB-25FB-0CFB-7C11-73481C2111A7}"/>
          </ac:graphicFrameMkLst>
        </pc:graphicFrameChg>
      </pc:sldChg>
      <pc:sldChg chg="addSp modSp new mod">
        <pc:chgData name="Nusrat Begum (2521425)" userId="4d9d8d60-9ea3-47b4-856f-e014bc74dc45" providerId="ADAL" clId="{98452095-EECE-444E-AD8F-4954E4A65AD3}" dt="2026-10-11T09:56:53.882" v="5744" actId="113"/>
        <pc:sldMkLst>
          <pc:docMk/>
          <pc:sldMk cId="1300785533" sldId="263"/>
        </pc:sldMkLst>
        <pc:graphicFrameChg chg="add mod modGraphic">
          <ac:chgData name="Nusrat Begum (2521425)" userId="4d9d8d60-9ea3-47b4-856f-e014bc74dc45" providerId="ADAL" clId="{98452095-EECE-444E-AD8F-4954E4A65AD3}" dt="2026-10-11T09:56:53.882" v="5744" actId="113"/>
          <ac:graphicFrameMkLst>
            <pc:docMk/>
            <pc:sldMk cId="1300785533" sldId="263"/>
            <ac:graphicFrameMk id="2" creationId="{770BB616-F224-5DFB-6AAA-3314F260F2B8}"/>
          </ac:graphicFrameMkLst>
        </pc:graphicFrameChg>
      </pc:sldChg>
      <pc:sldChg chg="addSp modSp new mod">
        <pc:chgData name="Nusrat Begum (2521425)" userId="4d9d8d60-9ea3-47b4-856f-e014bc74dc45" providerId="ADAL" clId="{98452095-EECE-444E-AD8F-4954E4A65AD3}" dt="2026-10-11T09:58:45.831" v="5766" actId="20577"/>
        <pc:sldMkLst>
          <pc:docMk/>
          <pc:sldMk cId="3167532095" sldId="264"/>
        </pc:sldMkLst>
        <pc:graphicFrameChg chg="add mod modGraphic">
          <ac:chgData name="Nusrat Begum (2521425)" userId="4d9d8d60-9ea3-47b4-856f-e014bc74dc45" providerId="ADAL" clId="{98452095-EECE-444E-AD8F-4954E4A65AD3}" dt="2026-10-11T09:58:45.831" v="5766" actId="20577"/>
          <ac:graphicFrameMkLst>
            <pc:docMk/>
            <pc:sldMk cId="3167532095" sldId="264"/>
            <ac:graphicFrameMk id="2" creationId="{4686FF3E-6B6F-FB1C-5FD5-FC4F76F2FD6B}"/>
          </ac:graphicFrameMkLst>
        </pc:graphicFrameChg>
      </pc:sldChg>
      <pc:sldChg chg="addSp modSp new mod">
        <pc:chgData name="Nusrat Begum (2521425)" userId="4d9d8d60-9ea3-47b4-856f-e014bc74dc45" providerId="ADAL" clId="{98452095-EECE-444E-AD8F-4954E4A65AD3}" dt="2026-10-11T14:48:20.450" v="6455" actId="20577"/>
        <pc:sldMkLst>
          <pc:docMk/>
          <pc:sldMk cId="4179268792" sldId="265"/>
        </pc:sldMkLst>
        <pc:graphicFrameChg chg="add mod modGraphic">
          <ac:chgData name="Nusrat Begum (2521425)" userId="4d9d8d60-9ea3-47b4-856f-e014bc74dc45" providerId="ADAL" clId="{98452095-EECE-444E-AD8F-4954E4A65AD3}" dt="2026-10-11T14:48:20.450" v="6455" actId="20577"/>
          <ac:graphicFrameMkLst>
            <pc:docMk/>
            <pc:sldMk cId="4179268792" sldId="265"/>
            <ac:graphicFrameMk id="2" creationId="{FCDE4D48-DCCC-FE8A-3932-29EA84AEFF4E}"/>
          </ac:graphicFrameMkLst>
        </pc:graphicFrameChg>
      </pc:sldChg>
      <pc:sldChg chg="addSp modSp new mod">
        <pc:chgData name="Nusrat Begum (2521425)" userId="4d9d8d60-9ea3-47b4-856f-e014bc74dc45" providerId="ADAL" clId="{98452095-EECE-444E-AD8F-4954E4A65AD3}" dt="2026-10-10T17:18:54.669" v="4545" actId="20577"/>
        <pc:sldMkLst>
          <pc:docMk/>
          <pc:sldMk cId="2269497583" sldId="266"/>
        </pc:sldMkLst>
        <pc:graphicFrameChg chg="add mod modGraphic">
          <ac:chgData name="Nusrat Begum (2521425)" userId="4d9d8d60-9ea3-47b4-856f-e014bc74dc45" providerId="ADAL" clId="{98452095-EECE-444E-AD8F-4954E4A65AD3}" dt="2026-10-10T17:18:54.669" v="4545" actId="20577"/>
          <ac:graphicFrameMkLst>
            <pc:docMk/>
            <pc:sldMk cId="2269497583" sldId="266"/>
            <ac:graphicFrameMk id="2" creationId="{E6A3051F-B8C8-ADE7-6FF9-CCDB6D650CBF}"/>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A7879-8BA9-9102-A0FC-0D3E581C5F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C1959A-9143-88BA-A5DE-A88A1E3B13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A1AE9F-1EEC-F92D-FD2E-96FCDD5EC5D8}"/>
              </a:ext>
            </a:extLst>
          </p:cNvPr>
          <p:cNvSpPr>
            <a:spLocks noGrp="1"/>
          </p:cNvSpPr>
          <p:nvPr>
            <p:ph type="dt" sz="half" idx="10"/>
          </p:nvPr>
        </p:nvSpPr>
        <p:spPr/>
        <p:txBody>
          <a:bodyPr/>
          <a:lstStyle/>
          <a:p>
            <a:fld id="{59C0BFCF-45F7-49C5-82F1-1F21C8065353}" type="datetimeFigureOut">
              <a:rPr lang="en-GB" smtClean="0"/>
              <a:t>11/10/2026</a:t>
            </a:fld>
            <a:endParaRPr lang="en-GB"/>
          </a:p>
        </p:txBody>
      </p:sp>
      <p:sp>
        <p:nvSpPr>
          <p:cNvPr id="5" name="Footer Placeholder 4">
            <a:extLst>
              <a:ext uri="{FF2B5EF4-FFF2-40B4-BE49-F238E27FC236}">
                <a16:creationId xmlns:a16="http://schemas.microsoft.com/office/drawing/2014/main" id="{E32452A7-FBD0-1FE4-D234-5E91DE2E68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6E6C31-27E7-D793-5481-6672073C33ED}"/>
              </a:ext>
            </a:extLst>
          </p:cNvPr>
          <p:cNvSpPr>
            <a:spLocks noGrp="1"/>
          </p:cNvSpPr>
          <p:nvPr>
            <p:ph type="sldNum" sz="quarter" idx="12"/>
          </p:nvPr>
        </p:nvSpPr>
        <p:spPr/>
        <p:txBody>
          <a:bodyPr/>
          <a:lstStyle/>
          <a:p>
            <a:fld id="{10F17ABA-6268-4668-BF30-BC082A1A59E5}" type="slidenum">
              <a:rPr lang="en-GB" smtClean="0"/>
              <a:t>‹#›</a:t>
            </a:fld>
            <a:endParaRPr lang="en-GB"/>
          </a:p>
        </p:txBody>
      </p:sp>
    </p:spTree>
    <p:extLst>
      <p:ext uri="{BB962C8B-B14F-4D97-AF65-F5344CB8AC3E}">
        <p14:creationId xmlns:p14="http://schemas.microsoft.com/office/powerpoint/2010/main" val="3872048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F0E9B-BF98-344D-21F3-FBC0AA659A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FFE115-11A5-3E87-B710-6BA457B5E0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BA1F95-D577-5C18-16C2-A19ADCBBB511}"/>
              </a:ext>
            </a:extLst>
          </p:cNvPr>
          <p:cNvSpPr>
            <a:spLocks noGrp="1"/>
          </p:cNvSpPr>
          <p:nvPr>
            <p:ph type="dt" sz="half" idx="10"/>
          </p:nvPr>
        </p:nvSpPr>
        <p:spPr/>
        <p:txBody>
          <a:bodyPr/>
          <a:lstStyle/>
          <a:p>
            <a:fld id="{59C0BFCF-45F7-49C5-82F1-1F21C8065353}" type="datetimeFigureOut">
              <a:rPr lang="en-GB" smtClean="0"/>
              <a:t>11/10/2026</a:t>
            </a:fld>
            <a:endParaRPr lang="en-GB"/>
          </a:p>
        </p:txBody>
      </p:sp>
      <p:sp>
        <p:nvSpPr>
          <p:cNvPr id="5" name="Footer Placeholder 4">
            <a:extLst>
              <a:ext uri="{FF2B5EF4-FFF2-40B4-BE49-F238E27FC236}">
                <a16:creationId xmlns:a16="http://schemas.microsoft.com/office/drawing/2014/main" id="{458A0713-ACFB-FD8B-C3E5-1971063E0A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F3C425-F3FB-9673-1258-767100D6F199}"/>
              </a:ext>
            </a:extLst>
          </p:cNvPr>
          <p:cNvSpPr>
            <a:spLocks noGrp="1"/>
          </p:cNvSpPr>
          <p:nvPr>
            <p:ph type="sldNum" sz="quarter" idx="12"/>
          </p:nvPr>
        </p:nvSpPr>
        <p:spPr/>
        <p:txBody>
          <a:bodyPr/>
          <a:lstStyle/>
          <a:p>
            <a:fld id="{10F17ABA-6268-4668-BF30-BC082A1A59E5}" type="slidenum">
              <a:rPr lang="en-GB" smtClean="0"/>
              <a:t>‹#›</a:t>
            </a:fld>
            <a:endParaRPr lang="en-GB"/>
          </a:p>
        </p:txBody>
      </p:sp>
    </p:spTree>
    <p:extLst>
      <p:ext uri="{BB962C8B-B14F-4D97-AF65-F5344CB8AC3E}">
        <p14:creationId xmlns:p14="http://schemas.microsoft.com/office/powerpoint/2010/main" val="2218763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721A6-144A-412D-B9A9-80A6AB4BEE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8DE57A-5D4C-F098-98B3-74F0EFC3476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A35DBD-5298-5790-41C0-637CB6F6B282}"/>
              </a:ext>
            </a:extLst>
          </p:cNvPr>
          <p:cNvSpPr>
            <a:spLocks noGrp="1"/>
          </p:cNvSpPr>
          <p:nvPr>
            <p:ph type="dt" sz="half" idx="10"/>
          </p:nvPr>
        </p:nvSpPr>
        <p:spPr/>
        <p:txBody>
          <a:bodyPr/>
          <a:lstStyle/>
          <a:p>
            <a:fld id="{59C0BFCF-45F7-49C5-82F1-1F21C8065353}" type="datetimeFigureOut">
              <a:rPr lang="en-GB" smtClean="0"/>
              <a:t>11/10/2026</a:t>
            </a:fld>
            <a:endParaRPr lang="en-GB"/>
          </a:p>
        </p:txBody>
      </p:sp>
      <p:sp>
        <p:nvSpPr>
          <p:cNvPr id="5" name="Footer Placeholder 4">
            <a:extLst>
              <a:ext uri="{FF2B5EF4-FFF2-40B4-BE49-F238E27FC236}">
                <a16:creationId xmlns:a16="http://schemas.microsoft.com/office/drawing/2014/main" id="{C8E0F70C-066E-099E-B3C8-9781AF3CC6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E87DD0-68F4-3D88-1B9D-4FF87248B9D8}"/>
              </a:ext>
            </a:extLst>
          </p:cNvPr>
          <p:cNvSpPr>
            <a:spLocks noGrp="1"/>
          </p:cNvSpPr>
          <p:nvPr>
            <p:ph type="sldNum" sz="quarter" idx="12"/>
          </p:nvPr>
        </p:nvSpPr>
        <p:spPr/>
        <p:txBody>
          <a:bodyPr/>
          <a:lstStyle/>
          <a:p>
            <a:fld id="{10F17ABA-6268-4668-BF30-BC082A1A59E5}" type="slidenum">
              <a:rPr lang="en-GB" smtClean="0"/>
              <a:t>‹#›</a:t>
            </a:fld>
            <a:endParaRPr lang="en-GB"/>
          </a:p>
        </p:txBody>
      </p:sp>
    </p:spTree>
    <p:extLst>
      <p:ext uri="{BB962C8B-B14F-4D97-AF65-F5344CB8AC3E}">
        <p14:creationId xmlns:p14="http://schemas.microsoft.com/office/powerpoint/2010/main" val="3617717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D4B77-A4D5-3F84-C0E3-E7CD5B7936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335848-B7B2-AB15-450A-1978783C17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A2C866-4C80-B521-47CA-D156FC8867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4331C3-33DC-8710-5808-356DCC2F2D2E}"/>
              </a:ext>
            </a:extLst>
          </p:cNvPr>
          <p:cNvSpPr>
            <a:spLocks noGrp="1"/>
          </p:cNvSpPr>
          <p:nvPr>
            <p:ph type="dt" sz="half" idx="10"/>
          </p:nvPr>
        </p:nvSpPr>
        <p:spPr/>
        <p:txBody>
          <a:bodyPr/>
          <a:lstStyle/>
          <a:p>
            <a:fld id="{59C0BFCF-45F7-49C5-82F1-1F21C8065353}" type="datetimeFigureOut">
              <a:rPr lang="en-GB" smtClean="0"/>
              <a:t>11/10/2026</a:t>
            </a:fld>
            <a:endParaRPr lang="en-GB"/>
          </a:p>
        </p:txBody>
      </p:sp>
      <p:sp>
        <p:nvSpPr>
          <p:cNvPr id="6" name="Footer Placeholder 5">
            <a:extLst>
              <a:ext uri="{FF2B5EF4-FFF2-40B4-BE49-F238E27FC236}">
                <a16:creationId xmlns:a16="http://schemas.microsoft.com/office/drawing/2014/main" id="{26F7263A-EB2B-8BE1-26D6-BBF9287D4C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435415-D78B-F7A8-B11C-60D52E4799BC}"/>
              </a:ext>
            </a:extLst>
          </p:cNvPr>
          <p:cNvSpPr>
            <a:spLocks noGrp="1"/>
          </p:cNvSpPr>
          <p:nvPr>
            <p:ph type="sldNum" sz="quarter" idx="12"/>
          </p:nvPr>
        </p:nvSpPr>
        <p:spPr/>
        <p:txBody>
          <a:bodyPr/>
          <a:lstStyle/>
          <a:p>
            <a:fld id="{10F17ABA-6268-4668-BF30-BC082A1A59E5}" type="slidenum">
              <a:rPr lang="en-GB" smtClean="0"/>
              <a:t>‹#›</a:t>
            </a:fld>
            <a:endParaRPr lang="en-GB"/>
          </a:p>
        </p:txBody>
      </p:sp>
    </p:spTree>
    <p:extLst>
      <p:ext uri="{BB962C8B-B14F-4D97-AF65-F5344CB8AC3E}">
        <p14:creationId xmlns:p14="http://schemas.microsoft.com/office/powerpoint/2010/main" val="1235670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B95D9-C0B2-68C4-E496-A3087A7A37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DC444E-BA7F-2698-A7E3-16C769F4D9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58BCA1-1ED4-30A7-EAD9-816A184047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B9C372-D195-5F4D-57EA-572106BCF6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F2C4A0-21CA-17D0-1339-B7841C66CD8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3C905D-76B9-2554-3737-F2AF3FEEBC34}"/>
              </a:ext>
            </a:extLst>
          </p:cNvPr>
          <p:cNvSpPr>
            <a:spLocks noGrp="1"/>
          </p:cNvSpPr>
          <p:nvPr>
            <p:ph type="dt" sz="half" idx="10"/>
          </p:nvPr>
        </p:nvSpPr>
        <p:spPr/>
        <p:txBody>
          <a:bodyPr/>
          <a:lstStyle/>
          <a:p>
            <a:fld id="{59C0BFCF-45F7-49C5-82F1-1F21C8065353}" type="datetimeFigureOut">
              <a:rPr lang="en-GB" smtClean="0"/>
              <a:t>11/10/2026</a:t>
            </a:fld>
            <a:endParaRPr lang="en-GB"/>
          </a:p>
        </p:txBody>
      </p:sp>
      <p:sp>
        <p:nvSpPr>
          <p:cNvPr id="8" name="Footer Placeholder 7">
            <a:extLst>
              <a:ext uri="{FF2B5EF4-FFF2-40B4-BE49-F238E27FC236}">
                <a16:creationId xmlns:a16="http://schemas.microsoft.com/office/drawing/2014/main" id="{2D44E398-191B-C37C-98D6-C21FF9FEF7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A3188E-FFB9-D4B1-5975-F6A5D1425AD6}"/>
              </a:ext>
            </a:extLst>
          </p:cNvPr>
          <p:cNvSpPr>
            <a:spLocks noGrp="1"/>
          </p:cNvSpPr>
          <p:nvPr>
            <p:ph type="sldNum" sz="quarter" idx="12"/>
          </p:nvPr>
        </p:nvSpPr>
        <p:spPr/>
        <p:txBody>
          <a:bodyPr/>
          <a:lstStyle/>
          <a:p>
            <a:fld id="{10F17ABA-6268-4668-BF30-BC082A1A59E5}" type="slidenum">
              <a:rPr lang="en-GB" smtClean="0"/>
              <a:t>‹#›</a:t>
            </a:fld>
            <a:endParaRPr lang="en-GB"/>
          </a:p>
        </p:txBody>
      </p:sp>
    </p:spTree>
    <p:extLst>
      <p:ext uri="{BB962C8B-B14F-4D97-AF65-F5344CB8AC3E}">
        <p14:creationId xmlns:p14="http://schemas.microsoft.com/office/powerpoint/2010/main" val="179901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4F27-6748-A7F0-8BB7-D04855F5E78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94CE15-F344-6300-DB5A-2DB8B1C23653}"/>
              </a:ext>
            </a:extLst>
          </p:cNvPr>
          <p:cNvSpPr>
            <a:spLocks noGrp="1"/>
          </p:cNvSpPr>
          <p:nvPr>
            <p:ph type="dt" sz="half" idx="10"/>
          </p:nvPr>
        </p:nvSpPr>
        <p:spPr/>
        <p:txBody>
          <a:bodyPr/>
          <a:lstStyle/>
          <a:p>
            <a:fld id="{59C0BFCF-45F7-49C5-82F1-1F21C8065353}" type="datetimeFigureOut">
              <a:rPr lang="en-GB" smtClean="0"/>
              <a:t>11/10/2026</a:t>
            </a:fld>
            <a:endParaRPr lang="en-GB"/>
          </a:p>
        </p:txBody>
      </p:sp>
      <p:sp>
        <p:nvSpPr>
          <p:cNvPr id="4" name="Footer Placeholder 3">
            <a:extLst>
              <a:ext uri="{FF2B5EF4-FFF2-40B4-BE49-F238E27FC236}">
                <a16:creationId xmlns:a16="http://schemas.microsoft.com/office/drawing/2014/main" id="{FEFFE769-F98C-9DCC-71FE-E10CBF721D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59257FC-F17E-24D8-EE25-324A4AB29648}"/>
              </a:ext>
            </a:extLst>
          </p:cNvPr>
          <p:cNvSpPr>
            <a:spLocks noGrp="1"/>
          </p:cNvSpPr>
          <p:nvPr>
            <p:ph type="sldNum" sz="quarter" idx="12"/>
          </p:nvPr>
        </p:nvSpPr>
        <p:spPr/>
        <p:txBody>
          <a:bodyPr/>
          <a:lstStyle/>
          <a:p>
            <a:fld id="{10F17ABA-6268-4668-BF30-BC082A1A59E5}" type="slidenum">
              <a:rPr lang="en-GB" smtClean="0"/>
              <a:t>‹#›</a:t>
            </a:fld>
            <a:endParaRPr lang="en-GB"/>
          </a:p>
        </p:txBody>
      </p:sp>
    </p:spTree>
    <p:extLst>
      <p:ext uri="{BB962C8B-B14F-4D97-AF65-F5344CB8AC3E}">
        <p14:creationId xmlns:p14="http://schemas.microsoft.com/office/powerpoint/2010/main" val="1978500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CE7651-1E41-03B8-162C-05F7264ABFBF}"/>
              </a:ext>
            </a:extLst>
          </p:cNvPr>
          <p:cNvSpPr>
            <a:spLocks noGrp="1"/>
          </p:cNvSpPr>
          <p:nvPr>
            <p:ph type="dt" sz="half" idx="10"/>
          </p:nvPr>
        </p:nvSpPr>
        <p:spPr/>
        <p:txBody>
          <a:bodyPr/>
          <a:lstStyle/>
          <a:p>
            <a:fld id="{59C0BFCF-45F7-49C5-82F1-1F21C8065353}" type="datetimeFigureOut">
              <a:rPr lang="en-GB" smtClean="0"/>
              <a:t>11/10/2026</a:t>
            </a:fld>
            <a:endParaRPr lang="en-GB"/>
          </a:p>
        </p:txBody>
      </p:sp>
      <p:sp>
        <p:nvSpPr>
          <p:cNvPr id="3" name="Footer Placeholder 2">
            <a:extLst>
              <a:ext uri="{FF2B5EF4-FFF2-40B4-BE49-F238E27FC236}">
                <a16:creationId xmlns:a16="http://schemas.microsoft.com/office/drawing/2014/main" id="{EDA41A7A-36F7-33B8-82BB-0518DE291F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D5A19B-6114-9CEA-5583-2CE9B2DFFCDF}"/>
              </a:ext>
            </a:extLst>
          </p:cNvPr>
          <p:cNvSpPr>
            <a:spLocks noGrp="1"/>
          </p:cNvSpPr>
          <p:nvPr>
            <p:ph type="sldNum" sz="quarter" idx="12"/>
          </p:nvPr>
        </p:nvSpPr>
        <p:spPr/>
        <p:txBody>
          <a:bodyPr/>
          <a:lstStyle/>
          <a:p>
            <a:fld id="{10F17ABA-6268-4668-BF30-BC082A1A59E5}" type="slidenum">
              <a:rPr lang="en-GB" smtClean="0"/>
              <a:t>‹#›</a:t>
            </a:fld>
            <a:endParaRPr lang="en-GB"/>
          </a:p>
        </p:txBody>
      </p:sp>
    </p:spTree>
    <p:extLst>
      <p:ext uri="{BB962C8B-B14F-4D97-AF65-F5344CB8AC3E}">
        <p14:creationId xmlns:p14="http://schemas.microsoft.com/office/powerpoint/2010/main" val="2610481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40558-765E-DD37-548D-52F87CFDAD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88D1ED-1C0A-1087-838E-36A2F70A72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888B7A-9B12-01CE-C114-E5B5158CF9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F09315-C1A8-BC0E-C665-1095E34D480A}"/>
              </a:ext>
            </a:extLst>
          </p:cNvPr>
          <p:cNvSpPr>
            <a:spLocks noGrp="1"/>
          </p:cNvSpPr>
          <p:nvPr>
            <p:ph type="dt" sz="half" idx="10"/>
          </p:nvPr>
        </p:nvSpPr>
        <p:spPr/>
        <p:txBody>
          <a:bodyPr/>
          <a:lstStyle/>
          <a:p>
            <a:fld id="{59C0BFCF-45F7-49C5-82F1-1F21C8065353}" type="datetimeFigureOut">
              <a:rPr lang="en-GB" smtClean="0"/>
              <a:t>11/10/2026</a:t>
            </a:fld>
            <a:endParaRPr lang="en-GB"/>
          </a:p>
        </p:txBody>
      </p:sp>
      <p:sp>
        <p:nvSpPr>
          <p:cNvPr id="6" name="Footer Placeholder 5">
            <a:extLst>
              <a:ext uri="{FF2B5EF4-FFF2-40B4-BE49-F238E27FC236}">
                <a16:creationId xmlns:a16="http://schemas.microsoft.com/office/drawing/2014/main" id="{2F54383F-DA6D-42E4-4EE7-4898400391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097151-C936-74DE-D3E1-36D79C84F566}"/>
              </a:ext>
            </a:extLst>
          </p:cNvPr>
          <p:cNvSpPr>
            <a:spLocks noGrp="1"/>
          </p:cNvSpPr>
          <p:nvPr>
            <p:ph type="sldNum" sz="quarter" idx="12"/>
          </p:nvPr>
        </p:nvSpPr>
        <p:spPr/>
        <p:txBody>
          <a:bodyPr/>
          <a:lstStyle/>
          <a:p>
            <a:fld id="{10F17ABA-6268-4668-BF30-BC082A1A59E5}" type="slidenum">
              <a:rPr lang="en-GB" smtClean="0"/>
              <a:t>‹#›</a:t>
            </a:fld>
            <a:endParaRPr lang="en-GB"/>
          </a:p>
        </p:txBody>
      </p:sp>
    </p:spTree>
    <p:extLst>
      <p:ext uri="{BB962C8B-B14F-4D97-AF65-F5344CB8AC3E}">
        <p14:creationId xmlns:p14="http://schemas.microsoft.com/office/powerpoint/2010/main" val="2949217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68D8D-94CD-4731-00A2-6A90CE6562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CB02723-7695-D29E-EDC6-7D86F60E606C}"/>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686966-334C-A767-BD79-5A09EDCA4B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AC00FC-8B79-3E5C-009D-3FCECE4B216A}"/>
              </a:ext>
            </a:extLst>
          </p:cNvPr>
          <p:cNvSpPr>
            <a:spLocks noGrp="1"/>
          </p:cNvSpPr>
          <p:nvPr>
            <p:ph type="dt" sz="half" idx="10"/>
          </p:nvPr>
        </p:nvSpPr>
        <p:spPr/>
        <p:txBody>
          <a:bodyPr/>
          <a:lstStyle/>
          <a:p>
            <a:fld id="{59C0BFCF-45F7-49C5-82F1-1F21C8065353}" type="datetimeFigureOut">
              <a:rPr lang="en-GB" smtClean="0"/>
              <a:t>11/10/2026</a:t>
            </a:fld>
            <a:endParaRPr lang="en-GB"/>
          </a:p>
        </p:txBody>
      </p:sp>
      <p:sp>
        <p:nvSpPr>
          <p:cNvPr id="6" name="Footer Placeholder 5">
            <a:extLst>
              <a:ext uri="{FF2B5EF4-FFF2-40B4-BE49-F238E27FC236}">
                <a16:creationId xmlns:a16="http://schemas.microsoft.com/office/drawing/2014/main" id="{F46B7668-8144-91A8-C4FC-F0E245F7E9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6BE3EE-6301-8894-1BAE-6F4FFC1BBF6A}"/>
              </a:ext>
            </a:extLst>
          </p:cNvPr>
          <p:cNvSpPr>
            <a:spLocks noGrp="1"/>
          </p:cNvSpPr>
          <p:nvPr>
            <p:ph type="sldNum" sz="quarter" idx="12"/>
          </p:nvPr>
        </p:nvSpPr>
        <p:spPr/>
        <p:txBody>
          <a:bodyPr/>
          <a:lstStyle/>
          <a:p>
            <a:fld id="{10F17ABA-6268-4668-BF30-BC082A1A59E5}" type="slidenum">
              <a:rPr lang="en-GB" smtClean="0"/>
              <a:t>‹#›</a:t>
            </a:fld>
            <a:endParaRPr lang="en-GB"/>
          </a:p>
        </p:txBody>
      </p:sp>
    </p:spTree>
    <p:extLst>
      <p:ext uri="{BB962C8B-B14F-4D97-AF65-F5344CB8AC3E}">
        <p14:creationId xmlns:p14="http://schemas.microsoft.com/office/powerpoint/2010/main" val="850489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47C47-5FAB-BCB2-F23F-4A6EF75433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E4B812-7FB6-BB10-1F8D-EEAEC342B0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226466-596F-6699-D05C-F6CCFE54FDAF}"/>
              </a:ext>
            </a:extLst>
          </p:cNvPr>
          <p:cNvSpPr>
            <a:spLocks noGrp="1"/>
          </p:cNvSpPr>
          <p:nvPr>
            <p:ph type="dt" sz="half" idx="10"/>
          </p:nvPr>
        </p:nvSpPr>
        <p:spPr/>
        <p:txBody>
          <a:bodyPr/>
          <a:lstStyle/>
          <a:p>
            <a:fld id="{59C0BFCF-45F7-49C5-82F1-1F21C8065353}" type="datetimeFigureOut">
              <a:rPr lang="en-GB" smtClean="0"/>
              <a:t>11/10/2026</a:t>
            </a:fld>
            <a:endParaRPr lang="en-GB"/>
          </a:p>
        </p:txBody>
      </p:sp>
      <p:sp>
        <p:nvSpPr>
          <p:cNvPr id="5" name="Footer Placeholder 4">
            <a:extLst>
              <a:ext uri="{FF2B5EF4-FFF2-40B4-BE49-F238E27FC236}">
                <a16:creationId xmlns:a16="http://schemas.microsoft.com/office/drawing/2014/main" id="{A88D26AE-E151-AC81-305B-7BC6349B0A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4EBEDF-4472-3879-5BC6-5069EF40FF8F}"/>
              </a:ext>
            </a:extLst>
          </p:cNvPr>
          <p:cNvSpPr>
            <a:spLocks noGrp="1"/>
          </p:cNvSpPr>
          <p:nvPr>
            <p:ph type="sldNum" sz="quarter" idx="12"/>
          </p:nvPr>
        </p:nvSpPr>
        <p:spPr/>
        <p:txBody>
          <a:bodyPr/>
          <a:lstStyle/>
          <a:p>
            <a:fld id="{10F17ABA-6268-4668-BF30-BC082A1A59E5}" type="slidenum">
              <a:rPr lang="en-GB" smtClean="0"/>
              <a:t>‹#›</a:t>
            </a:fld>
            <a:endParaRPr lang="en-GB"/>
          </a:p>
        </p:txBody>
      </p:sp>
    </p:spTree>
    <p:extLst>
      <p:ext uri="{BB962C8B-B14F-4D97-AF65-F5344CB8AC3E}">
        <p14:creationId xmlns:p14="http://schemas.microsoft.com/office/powerpoint/2010/main" val="3712009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07D3C2-6AD5-7AE9-1C87-F3FC656874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169D73-4B75-99B0-0505-121038194C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7575C4-AD61-5436-0C3F-F86696394256}"/>
              </a:ext>
            </a:extLst>
          </p:cNvPr>
          <p:cNvSpPr>
            <a:spLocks noGrp="1"/>
          </p:cNvSpPr>
          <p:nvPr>
            <p:ph type="dt" sz="half" idx="10"/>
          </p:nvPr>
        </p:nvSpPr>
        <p:spPr/>
        <p:txBody>
          <a:bodyPr/>
          <a:lstStyle/>
          <a:p>
            <a:fld id="{59C0BFCF-45F7-49C5-82F1-1F21C8065353}" type="datetimeFigureOut">
              <a:rPr lang="en-GB" smtClean="0"/>
              <a:t>11/10/2026</a:t>
            </a:fld>
            <a:endParaRPr lang="en-GB"/>
          </a:p>
        </p:txBody>
      </p:sp>
      <p:sp>
        <p:nvSpPr>
          <p:cNvPr id="5" name="Footer Placeholder 4">
            <a:extLst>
              <a:ext uri="{FF2B5EF4-FFF2-40B4-BE49-F238E27FC236}">
                <a16:creationId xmlns:a16="http://schemas.microsoft.com/office/drawing/2014/main" id="{A777D3A9-C854-DF38-0CF6-6B5F72A3E1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DEA918-27ED-D500-7C42-CB334C0EC08C}"/>
              </a:ext>
            </a:extLst>
          </p:cNvPr>
          <p:cNvSpPr>
            <a:spLocks noGrp="1"/>
          </p:cNvSpPr>
          <p:nvPr>
            <p:ph type="sldNum" sz="quarter" idx="12"/>
          </p:nvPr>
        </p:nvSpPr>
        <p:spPr/>
        <p:txBody>
          <a:bodyPr/>
          <a:lstStyle/>
          <a:p>
            <a:fld id="{10F17ABA-6268-4668-BF30-BC082A1A59E5}" type="slidenum">
              <a:rPr lang="en-GB" smtClean="0"/>
              <a:t>‹#›</a:t>
            </a:fld>
            <a:endParaRPr lang="en-GB"/>
          </a:p>
        </p:txBody>
      </p:sp>
    </p:spTree>
    <p:extLst>
      <p:ext uri="{BB962C8B-B14F-4D97-AF65-F5344CB8AC3E}">
        <p14:creationId xmlns:p14="http://schemas.microsoft.com/office/powerpoint/2010/main" val="1767998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45C257-89DD-23E1-6B4A-6CBBD53A67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324DF9-9A4D-53E2-B4EB-29C9F66549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DE5B2A-2AB4-7BCD-46D1-AD18E6E757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9C0BFCF-45F7-49C5-82F1-1F21C8065353}" type="datetimeFigureOut">
              <a:rPr lang="en-GB" smtClean="0"/>
              <a:t>11/10/2026</a:t>
            </a:fld>
            <a:endParaRPr lang="en-GB"/>
          </a:p>
        </p:txBody>
      </p:sp>
      <p:sp>
        <p:nvSpPr>
          <p:cNvPr id="5" name="Footer Placeholder 4">
            <a:extLst>
              <a:ext uri="{FF2B5EF4-FFF2-40B4-BE49-F238E27FC236}">
                <a16:creationId xmlns:a16="http://schemas.microsoft.com/office/drawing/2014/main" id="{8C3DAE83-5618-0256-A618-C528BB0555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1A4C453-EC94-1C1A-4ADA-C253F66F3C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0F17ABA-6268-4668-BF30-BC082A1A59E5}" type="slidenum">
              <a:rPr lang="en-GB" smtClean="0"/>
              <a:t>‹#›</a:t>
            </a:fld>
            <a:endParaRPr lang="en-GB"/>
          </a:p>
        </p:txBody>
      </p:sp>
    </p:spTree>
    <p:extLst>
      <p:ext uri="{BB962C8B-B14F-4D97-AF65-F5344CB8AC3E}">
        <p14:creationId xmlns:p14="http://schemas.microsoft.com/office/powerpoint/2010/main" val="1817942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7E9409F-1999-8AD9-4935-4696870A7069}"/>
              </a:ext>
            </a:extLst>
          </p:cNvPr>
          <p:cNvGraphicFramePr>
            <a:graphicFrameLocks noGrp="1"/>
          </p:cNvGraphicFramePr>
          <p:nvPr>
            <p:extLst>
              <p:ext uri="{D42A27DB-BD31-4B8C-83A1-F6EECF244321}">
                <p14:modId xmlns:p14="http://schemas.microsoft.com/office/powerpoint/2010/main" val="943362287"/>
              </p:ext>
            </p:extLst>
          </p:nvPr>
        </p:nvGraphicFramePr>
        <p:xfrm>
          <a:off x="1490597" y="719665"/>
          <a:ext cx="9306839" cy="4428532"/>
        </p:xfrm>
        <a:graphic>
          <a:graphicData uri="http://schemas.openxmlformats.org/drawingml/2006/table">
            <a:tbl>
              <a:tblPr firstRow="1" bandRow="1">
                <a:tableStyleId>{FABFCF23-3B69-468F-B69F-88F6DE6A72F2}</a:tableStyleId>
              </a:tblPr>
              <a:tblGrid>
                <a:gridCol w="9306839">
                  <a:extLst>
                    <a:ext uri="{9D8B030D-6E8A-4147-A177-3AD203B41FA5}">
                      <a16:colId xmlns:a16="http://schemas.microsoft.com/office/drawing/2014/main" val="2299885755"/>
                    </a:ext>
                  </a:extLst>
                </a:gridCol>
              </a:tblGrid>
              <a:tr h="4428532">
                <a:tc>
                  <a:txBody>
                    <a:bodyPr/>
                    <a:lstStyle/>
                    <a:p>
                      <a:endParaRPr lang="en-US" dirty="0"/>
                    </a:p>
                    <a:p>
                      <a:endParaRPr lang="en-US" dirty="0"/>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dirty="0"/>
                        <a:t>            </a:t>
                      </a:r>
                      <a:r>
                        <a:rPr lang="en-US" sz="1100" b="0" dirty="0">
                          <a:latin typeface="Arial" panose="020B0604020202020204" pitchFamily="34" charset="0"/>
                          <a:cs typeface="Arial" panose="020B0604020202020204" pitchFamily="34" charset="0"/>
                        </a:rPr>
                        <a:t>Name: Nusrat Begum</a:t>
                      </a:r>
                    </a:p>
                    <a:p>
                      <a:pPr>
                        <a:lnSpc>
                          <a:spcPct val="150000"/>
                        </a:lnSpc>
                      </a:pPr>
                      <a:r>
                        <a:rPr lang="en-US" sz="1100" b="0" dirty="0">
                          <a:latin typeface="Arial" panose="020B0604020202020204" pitchFamily="34" charset="0"/>
                          <a:cs typeface="Arial" panose="020B0604020202020204" pitchFamily="34" charset="0"/>
                        </a:rPr>
                        <a:t>              Student ID: 2521425</a:t>
                      </a:r>
                    </a:p>
                    <a:p>
                      <a:pPr>
                        <a:lnSpc>
                          <a:spcPct val="150000"/>
                        </a:lnSpc>
                      </a:pPr>
                      <a:r>
                        <a:rPr lang="en-US" sz="1100" b="0" dirty="0">
                          <a:latin typeface="Arial" panose="020B0604020202020204" pitchFamily="34" charset="0"/>
                          <a:cs typeface="Arial" panose="020B0604020202020204" pitchFamily="34" charset="0"/>
                        </a:rPr>
                        <a:t>              Module Code: LCHS4010</a:t>
                      </a:r>
                    </a:p>
                    <a:p>
                      <a:pPr>
                        <a:lnSpc>
                          <a:spcPct val="150000"/>
                        </a:lnSpc>
                      </a:pPr>
                      <a:r>
                        <a:rPr lang="en-US" sz="1100" b="0" dirty="0">
                          <a:latin typeface="Arial" panose="020B0604020202020204" pitchFamily="34" charset="0"/>
                          <a:cs typeface="Arial" panose="020B0604020202020204" pitchFamily="34" charset="0"/>
                        </a:rPr>
                        <a:t>              Title: Psychology in Health and Social Care</a:t>
                      </a:r>
                    </a:p>
                    <a:p>
                      <a:pPr>
                        <a:lnSpc>
                          <a:spcPct val="150000"/>
                        </a:lnSpc>
                      </a:pPr>
                      <a:r>
                        <a:rPr lang="en-US" sz="1100" b="0" dirty="0">
                          <a:latin typeface="Arial" panose="020B0604020202020204" pitchFamily="34" charset="0"/>
                          <a:cs typeface="Arial" panose="020B0604020202020204" pitchFamily="34" charset="0"/>
                        </a:rPr>
                        <a:t>              Lecturer: Rizwan Nadim</a:t>
                      </a:r>
                    </a:p>
                    <a:p>
                      <a:pPr>
                        <a:lnSpc>
                          <a:spcPct val="150000"/>
                        </a:lnSpc>
                      </a:pPr>
                      <a:r>
                        <a:rPr lang="en-US" sz="1100" b="0" dirty="0">
                          <a:latin typeface="Arial" panose="020B0604020202020204" pitchFamily="34" charset="0"/>
                          <a:cs typeface="Arial" panose="020B0604020202020204" pitchFamily="34" charset="0"/>
                        </a:rPr>
                        <a:t>              submitted 11/10/26</a:t>
                      </a:r>
                    </a:p>
                    <a:p>
                      <a:pPr>
                        <a:lnSpc>
                          <a:spcPct val="150000"/>
                        </a:lnSpc>
                      </a:pPr>
                      <a:r>
                        <a:rPr lang="en-US" sz="1100" dirty="0">
                          <a:latin typeface="Arial" panose="020B0604020202020204" pitchFamily="34" charset="0"/>
                          <a:cs typeface="Arial" panose="020B0604020202020204" pitchFamily="34" charset="0"/>
                        </a:rPr>
                        <a:t>              </a:t>
                      </a:r>
                      <a:endParaRPr lang="en-US" dirty="0"/>
                    </a:p>
                    <a:p>
                      <a:pPr>
                        <a:lnSpc>
                          <a:spcPct val="150000"/>
                        </a:lnSpc>
                      </a:pPr>
                      <a:r>
                        <a:rPr lang="en-US" dirty="0"/>
                        <a:t>                                                                                  </a:t>
                      </a:r>
                      <a:r>
                        <a:rPr lang="en-US" sz="1100" dirty="0">
                          <a:latin typeface="Arial" panose="020B0604020202020204" pitchFamily="34" charset="0"/>
                          <a:cs typeface="Arial" panose="020B0604020202020204" pitchFamily="34" charset="0"/>
                        </a:rPr>
                        <a:t>Supporting Shona</a:t>
                      </a:r>
                      <a:endParaRPr lang="en-GB" dirty="0"/>
                    </a:p>
                  </a:txBody>
                  <a:tcPr/>
                </a:tc>
                <a:extLst>
                  <a:ext uri="{0D108BD9-81ED-4DB2-BD59-A6C34878D82A}">
                    <a16:rowId xmlns:a16="http://schemas.microsoft.com/office/drawing/2014/main" val="864346891"/>
                  </a:ext>
                </a:extLst>
              </a:tr>
            </a:tbl>
          </a:graphicData>
        </a:graphic>
      </p:graphicFrame>
    </p:spTree>
    <p:extLst>
      <p:ext uri="{BB962C8B-B14F-4D97-AF65-F5344CB8AC3E}">
        <p14:creationId xmlns:p14="http://schemas.microsoft.com/office/powerpoint/2010/main" val="3976039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BBF0C71-75AB-6B73-6945-EE4C51A9C01D}"/>
              </a:ext>
            </a:extLst>
          </p:cNvPr>
          <p:cNvGraphicFramePr>
            <a:graphicFrameLocks noGrp="1"/>
          </p:cNvGraphicFramePr>
          <p:nvPr>
            <p:extLst>
              <p:ext uri="{D42A27DB-BD31-4B8C-83A1-F6EECF244321}">
                <p14:modId xmlns:p14="http://schemas.microsoft.com/office/powerpoint/2010/main" val="2865329160"/>
              </p:ext>
            </p:extLst>
          </p:nvPr>
        </p:nvGraphicFramePr>
        <p:xfrm>
          <a:off x="1465544" y="719666"/>
          <a:ext cx="9169053" cy="4127907"/>
        </p:xfrm>
        <a:graphic>
          <a:graphicData uri="http://schemas.openxmlformats.org/drawingml/2006/table">
            <a:tbl>
              <a:tblPr firstRow="1" bandRow="1">
                <a:tableStyleId>{5C22544A-7EE6-4342-B048-85BDC9FD1C3A}</a:tableStyleId>
              </a:tblPr>
              <a:tblGrid>
                <a:gridCol w="9169053">
                  <a:extLst>
                    <a:ext uri="{9D8B030D-6E8A-4147-A177-3AD203B41FA5}">
                      <a16:colId xmlns:a16="http://schemas.microsoft.com/office/drawing/2014/main" val="3430082861"/>
                    </a:ext>
                  </a:extLst>
                </a:gridCol>
              </a:tblGrid>
              <a:tr h="4127907">
                <a:tc>
                  <a:txBody>
                    <a:bodyPr/>
                    <a:lstStyle/>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Shona’s Situation</a:t>
                      </a:r>
                    </a:p>
                    <a:p>
                      <a:pPr>
                        <a:lnSpc>
                          <a:spcPct val="150000"/>
                        </a:lnSpc>
                      </a:pPr>
                      <a:endParaRPr lang="en-GB" sz="1100"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Shona is a 3 year old girl.</a:t>
                      </a: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She has recently started nursery.</a:t>
                      </a: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She becomes anxious when separated from her carers.</a:t>
                      </a: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She has limited verbal communication.</a:t>
                      </a: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She finds group play difficult.</a:t>
                      </a: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She needs support with emotional and social development.</a:t>
                      </a:r>
                    </a:p>
                    <a:p>
                      <a:pPr marL="171450" indent="-171450">
                        <a:lnSpc>
                          <a:spcPct val="150000"/>
                        </a:lnSpc>
                        <a:buFont typeface="Wingdings" panose="05000000000000000000" pitchFamily="2" charset="2"/>
                        <a:buChar char="§"/>
                      </a:pPr>
                      <a:endParaRPr lang="en-GB" sz="1100"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endParaRPr lang="en-GB" sz="1100" b="0" dirty="0">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92969000"/>
                  </a:ext>
                </a:extLst>
              </a:tr>
            </a:tbl>
          </a:graphicData>
        </a:graphic>
      </p:graphicFrame>
    </p:spTree>
    <p:extLst>
      <p:ext uri="{BB962C8B-B14F-4D97-AF65-F5344CB8AC3E}">
        <p14:creationId xmlns:p14="http://schemas.microsoft.com/office/powerpoint/2010/main" val="3125433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42AD0E8-AE7E-A5E4-11AF-EE7B17EB39EC}"/>
              </a:ext>
            </a:extLst>
          </p:cNvPr>
          <p:cNvGraphicFramePr>
            <a:graphicFrameLocks noGrp="1"/>
          </p:cNvGraphicFramePr>
          <p:nvPr>
            <p:extLst>
              <p:ext uri="{D42A27DB-BD31-4B8C-83A1-F6EECF244321}">
                <p14:modId xmlns:p14="http://schemas.microsoft.com/office/powerpoint/2010/main" val="4189498894"/>
              </p:ext>
            </p:extLst>
          </p:nvPr>
        </p:nvGraphicFramePr>
        <p:xfrm>
          <a:off x="2116898" y="719666"/>
          <a:ext cx="8043101" cy="4052750"/>
        </p:xfrm>
        <a:graphic>
          <a:graphicData uri="http://schemas.openxmlformats.org/drawingml/2006/table">
            <a:tbl>
              <a:tblPr firstRow="1" bandRow="1">
                <a:tableStyleId>{10A1B5D5-9B99-4C35-A422-299274C87663}</a:tableStyleId>
              </a:tblPr>
              <a:tblGrid>
                <a:gridCol w="8043101">
                  <a:extLst>
                    <a:ext uri="{9D8B030D-6E8A-4147-A177-3AD203B41FA5}">
                      <a16:colId xmlns:a16="http://schemas.microsoft.com/office/drawing/2014/main" val="2863459333"/>
                    </a:ext>
                  </a:extLst>
                </a:gridCol>
              </a:tblGrid>
              <a:tr h="4052750">
                <a:tc>
                  <a:txBody>
                    <a:bodyPr/>
                    <a:lstStyle/>
                    <a:p>
                      <a:r>
                        <a:rPr lang="en-US" dirty="0"/>
                        <a:t>                            </a:t>
                      </a:r>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                                  John Bowlby – Attachment Theory</a:t>
                      </a:r>
                    </a:p>
                    <a:p>
                      <a:endParaRPr lang="en-US" sz="1100" dirty="0">
                        <a:latin typeface="Arial" panose="020B0604020202020204" pitchFamily="34" charset="0"/>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US" sz="1100" b="0" dirty="0">
                          <a:latin typeface="Arial" panose="020B0604020202020204" pitchFamily="34" charset="0"/>
                          <a:cs typeface="Arial" panose="020B0604020202020204" pitchFamily="34" charset="0"/>
                        </a:rPr>
                        <a:t>Children form strong emotional bonds with caregivers.</a:t>
                      </a:r>
                    </a:p>
                    <a:p>
                      <a:pPr marL="285750" indent="-285750">
                        <a:buFont typeface="Wingdings" panose="05000000000000000000" pitchFamily="2" charset="2"/>
                        <a:buChar char="§"/>
                      </a:pPr>
                      <a:r>
                        <a:rPr lang="en-US" sz="1100" b="0" dirty="0">
                          <a:latin typeface="Arial" panose="020B0604020202020204" pitchFamily="34" charset="0"/>
                          <a:cs typeface="Arial" panose="020B0604020202020204" pitchFamily="34" charset="0"/>
                        </a:rPr>
                        <a:t>Attachment provides safety and security.</a:t>
                      </a:r>
                    </a:p>
                    <a:p>
                      <a:pPr marL="285750" indent="-285750">
                        <a:buFont typeface="Wingdings" panose="05000000000000000000" pitchFamily="2" charset="2"/>
                        <a:buChar char="§"/>
                      </a:pPr>
                      <a:r>
                        <a:rPr lang="en-US" sz="1100" b="0" dirty="0">
                          <a:latin typeface="Arial" panose="020B0604020202020204" pitchFamily="34" charset="0"/>
                          <a:cs typeface="Arial" panose="020B0604020202020204" pitchFamily="34" charset="0"/>
                        </a:rPr>
                        <a:t>Children use caregivers as a secure base.</a:t>
                      </a:r>
                    </a:p>
                    <a:p>
                      <a:pPr marL="285750" indent="-285750">
                        <a:buFont typeface="Wingdings" panose="05000000000000000000" pitchFamily="2" charset="2"/>
                        <a:buChar char="§"/>
                      </a:pPr>
                      <a:r>
                        <a:rPr lang="en-US" sz="1100" b="0" dirty="0">
                          <a:latin typeface="Arial" panose="020B0604020202020204" pitchFamily="34" charset="0"/>
                          <a:cs typeface="Arial" panose="020B0604020202020204" pitchFamily="34" charset="0"/>
                        </a:rPr>
                        <a:t>Separation can cause anxiety or distress.</a:t>
                      </a:r>
                    </a:p>
                    <a:p>
                      <a:pPr marL="285750" indent="-285750">
                        <a:buFont typeface="Wingdings" panose="05000000000000000000" pitchFamily="2" charset="2"/>
                        <a:buChar char="§"/>
                      </a:pPr>
                      <a:r>
                        <a:rPr lang="en-US" sz="1100" b="0" dirty="0">
                          <a:latin typeface="Arial" panose="020B0604020202020204" pitchFamily="34" charset="0"/>
                          <a:cs typeface="Arial" panose="020B0604020202020204" pitchFamily="34" charset="0"/>
                        </a:rPr>
                        <a:t>Early relationships can influence later social and emotional development.</a:t>
                      </a:r>
                    </a:p>
                    <a:p>
                      <a:pPr marL="0" indent="0">
                        <a:buFont typeface="Wingdings" panose="05000000000000000000" pitchFamily="2" charset="2"/>
                        <a:buNone/>
                      </a:pPr>
                      <a:endParaRPr lang="en-US" b="0" dirty="0"/>
                    </a:p>
                    <a:p>
                      <a:pPr>
                        <a:lnSpc>
                          <a:spcPct val="150000"/>
                        </a:lnSpc>
                      </a:pPr>
                      <a:endParaRPr lang="en-GB" sz="1100" b="0" dirty="0">
                        <a:latin typeface="Arial" panose="020B0604020202020204" pitchFamily="34" charset="0"/>
                        <a:cs typeface="Arial" panose="020B0604020202020204" pitchFamily="34" charset="0"/>
                      </a:endParaRPr>
                    </a:p>
                    <a:p>
                      <a:pPr>
                        <a:lnSpc>
                          <a:spcPct val="150000"/>
                        </a:lnSpc>
                      </a:pPr>
                      <a:r>
                        <a:rPr lang="en-GB" sz="1100" b="0" dirty="0">
                          <a:latin typeface="Arial" panose="020B0604020202020204" pitchFamily="34" charset="0"/>
                          <a:cs typeface="Arial" panose="020B0604020202020204" pitchFamily="34" charset="0"/>
                        </a:rPr>
                        <a:t>Bowlby developed attachment theory to explain the strong emotional relationship between children and their main caregivers.</a:t>
                      </a:r>
                    </a:p>
                    <a:p>
                      <a:pPr>
                        <a:lnSpc>
                          <a:spcPct val="150000"/>
                        </a:lnSpc>
                      </a:pPr>
                      <a:r>
                        <a:rPr lang="en-GB" sz="1100" b="0" dirty="0">
                          <a:latin typeface="Arial" panose="020B0604020202020204" pitchFamily="34" charset="0"/>
                          <a:cs typeface="Arial" panose="020B0604020202020204" pitchFamily="34" charset="0"/>
                        </a:rPr>
                        <a:t>Bowlby believed that attachment has an important survival function. One important idea is the </a:t>
                      </a:r>
                      <a:r>
                        <a:rPr lang="en-GB" sz="1100" b="1" dirty="0">
                          <a:latin typeface="Arial" panose="020B0604020202020204" pitchFamily="34" charset="0"/>
                          <a:cs typeface="Arial" panose="020B0604020202020204" pitchFamily="34" charset="0"/>
                        </a:rPr>
                        <a:t>Secure Base</a:t>
                      </a:r>
                      <a:r>
                        <a:rPr lang="en-GB" sz="1100" b="0" dirty="0">
                          <a:latin typeface="Arial" panose="020B0604020202020204" pitchFamily="34" charset="0"/>
                          <a:cs typeface="Arial" panose="020B0604020202020204" pitchFamily="34" charset="0"/>
                        </a:rPr>
                        <a:t>. When children feel safe with their caregiver and  gradually explore their surroundings. </a:t>
                      </a:r>
                    </a:p>
                    <a:p>
                      <a:pPr>
                        <a:lnSpc>
                          <a:spcPct val="150000"/>
                        </a:lnSpc>
                      </a:pPr>
                      <a:r>
                        <a:rPr lang="en-GB" sz="1100" b="0" dirty="0">
                          <a:latin typeface="Arial" panose="020B0604020202020204" pitchFamily="34" charset="0"/>
                          <a:cs typeface="Arial" panose="020B0604020202020204" pitchFamily="34" charset="0"/>
                        </a:rPr>
                        <a:t>Bowlby’s original work on attachment was </a:t>
                      </a:r>
                      <a:r>
                        <a:rPr lang="en-GB" sz="1100" b="0" i="1" dirty="0">
                          <a:latin typeface="Arial" panose="020B0604020202020204" pitchFamily="34" charset="0"/>
                          <a:cs typeface="Arial" panose="020B0604020202020204" pitchFamily="34" charset="0"/>
                        </a:rPr>
                        <a:t>published in The International Journal of Psychanalysis </a:t>
                      </a:r>
                      <a:r>
                        <a:rPr lang="en-GB" sz="1100" b="0" dirty="0">
                          <a:latin typeface="Arial" panose="020B0604020202020204" pitchFamily="34" charset="0"/>
                          <a:cs typeface="Arial" panose="020B0604020202020204" pitchFamily="34" charset="0"/>
                        </a:rPr>
                        <a:t>in 1958, followed by his major book </a:t>
                      </a:r>
                      <a:r>
                        <a:rPr lang="en-GB" sz="1100" b="0" i="1" dirty="0">
                          <a:latin typeface="Arial" panose="020B0604020202020204" pitchFamily="34" charset="0"/>
                          <a:cs typeface="Arial" panose="020B0604020202020204" pitchFamily="34" charset="0"/>
                        </a:rPr>
                        <a:t>Attachment and Loss </a:t>
                      </a:r>
                      <a:r>
                        <a:rPr lang="en-GB" sz="1100" b="0" dirty="0">
                          <a:latin typeface="Arial" panose="020B0604020202020204" pitchFamily="34" charset="0"/>
                          <a:cs typeface="Arial" panose="020B0604020202020204" pitchFamily="34" charset="0"/>
                        </a:rPr>
                        <a:t>in 1969.</a:t>
                      </a:r>
                    </a:p>
                  </a:txBody>
                  <a:tcPr/>
                </a:tc>
                <a:extLst>
                  <a:ext uri="{0D108BD9-81ED-4DB2-BD59-A6C34878D82A}">
                    <a16:rowId xmlns:a16="http://schemas.microsoft.com/office/drawing/2014/main" val="411533421"/>
                  </a:ext>
                </a:extLst>
              </a:tr>
            </a:tbl>
          </a:graphicData>
        </a:graphic>
      </p:graphicFrame>
    </p:spTree>
    <p:extLst>
      <p:ext uri="{BB962C8B-B14F-4D97-AF65-F5344CB8AC3E}">
        <p14:creationId xmlns:p14="http://schemas.microsoft.com/office/powerpoint/2010/main" val="290559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DF41551-EA11-2E3F-86A6-F1CC69515CD5}"/>
              </a:ext>
            </a:extLst>
          </p:cNvPr>
          <p:cNvGraphicFramePr>
            <a:graphicFrameLocks noGrp="1"/>
          </p:cNvGraphicFramePr>
          <p:nvPr>
            <p:extLst>
              <p:ext uri="{D42A27DB-BD31-4B8C-83A1-F6EECF244321}">
                <p14:modId xmlns:p14="http://schemas.microsoft.com/office/powerpoint/2010/main" val="3385247468"/>
              </p:ext>
            </p:extLst>
          </p:nvPr>
        </p:nvGraphicFramePr>
        <p:xfrm>
          <a:off x="2032000" y="719665"/>
          <a:ext cx="8128000" cy="3764653"/>
        </p:xfrm>
        <a:graphic>
          <a:graphicData uri="http://schemas.openxmlformats.org/drawingml/2006/table">
            <a:tbl>
              <a:tblPr firstRow="1" bandRow="1">
                <a:tableStyleId>{FABFCF23-3B69-468F-B69F-88F6DE6A72F2}</a:tableStyleId>
              </a:tblPr>
              <a:tblGrid>
                <a:gridCol w="8128000">
                  <a:extLst>
                    <a:ext uri="{9D8B030D-6E8A-4147-A177-3AD203B41FA5}">
                      <a16:colId xmlns:a16="http://schemas.microsoft.com/office/drawing/2014/main" val="2179205317"/>
                    </a:ext>
                  </a:extLst>
                </a:gridCol>
              </a:tblGrid>
              <a:tr h="3764653">
                <a:tc>
                  <a:txBody>
                    <a:bodyPr/>
                    <a:lstStyle/>
                    <a:p>
                      <a:r>
                        <a:rPr lang="en-US" dirty="0"/>
                        <a:t>      </a:t>
                      </a:r>
                    </a:p>
                    <a:p>
                      <a:r>
                        <a:rPr lang="en-US" dirty="0"/>
                        <a:t>         </a:t>
                      </a:r>
                      <a:r>
                        <a:rPr lang="en-US" sz="1100" dirty="0">
                          <a:latin typeface="Arial" panose="020B0604020202020204" pitchFamily="34" charset="0"/>
                          <a:cs typeface="Arial" panose="020B0604020202020204" pitchFamily="34" charset="0"/>
                        </a:rPr>
                        <a:t>How can attachment theory explain Shona’s </a:t>
                      </a:r>
                      <a:r>
                        <a:rPr lang="en-US" sz="1100" dirty="0" err="1">
                          <a:latin typeface="Arial" panose="020B0604020202020204" pitchFamily="34" charset="0"/>
                          <a:cs typeface="Arial" panose="020B0604020202020204" pitchFamily="34" charset="0"/>
                        </a:rPr>
                        <a:t>behaviour</a:t>
                      </a:r>
                      <a:r>
                        <a:rPr lang="en-US" sz="1100" dirty="0">
                          <a:latin typeface="Arial" panose="020B0604020202020204" pitchFamily="34" charset="0"/>
                          <a:cs typeface="Arial" panose="020B0604020202020204" pitchFamily="34" charset="0"/>
                        </a:rPr>
                        <a:t>?</a:t>
                      </a:r>
                    </a:p>
                    <a:p>
                      <a:pPr marL="0" indent="0">
                        <a:buFont typeface="Wingdings" panose="05000000000000000000" pitchFamily="2" charset="2"/>
                        <a:buNone/>
                      </a:pPr>
                      <a:endParaRPr lang="en-US" sz="1100" b="0" dirty="0">
                        <a:latin typeface="Arial" panose="020B0604020202020204" pitchFamily="34" charset="0"/>
                        <a:cs typeface="Arial" panose="020B0604020202020204" pitchFamily="34" charset="0"/>
                      </a:endParaRPr>
                    </a:p>
                    <a:p>
                      <a:pPr marL="0" indent="0">
                        <a:buFont typeface="Wingdings" panose="05000000000000000000" pitchFamily="2" charset="2"/>
                        <a:buNone/>
                      </a:pPr>
                      <a:endParaRPr lang="en-US" sz="1100" b="0" dirty="0">
                        <a:latin typeface="Arial" panose="020B0604020202020204" pitchFamily="34" charset="0"/>
                        <a:cs typeface="Arial" panose="020B0604020202020204" pitchFamily="34" charset="0"/>
                      </a:endParaRPr>
                    </a:p>
                    <a:p>
                      <a:pPr marL="0" indent="0">
                        <a:buFont typeface="Wingdings" panose="05000000000000000000" pitchFamily="2" charset="2"/>
                        <a:buNone/>
                      </a:pPr>
                      <a:r>
                        <a:rPr lang="en-US" sz="1100" b="0" dirty="0">
                          <a:latin typeface="Arial" panose="020B0604020202020204" pitchFamily="34" charset="0"/>
                          <a:cs typeface="Arial" panose="020B0604020202020204" pitchFamily="34" charset="0"/>
                        </a:rPr>
                        <a:t>                  Shona’s </a:t>
                      </a:r>
                      <a:r>
                        <a:rPr lang="en-US" sz="1100" b="0" dirty="0" err="1">
                          <a:latin typeface="Arial" panose="020B0604020202020204" pitchFamily="34" charset="0"/>
                          <a:cs typeface="Arial" panose="020B0604020202020204" pitchFamily="34" charset="0"/>
                        </a:rPr>
                        <a:t>behaviour</a:t>
                      </a:r>
                      <a:r>
                        <a:rPr lang="en-US" sz="1100" b="0" dirty="0">
                          <a:latin typeface="Arial" panose="020B0604020202020204" pitchFamily="34" charset="0"/>
                          <a:cs typeface="Arial" panose="020B0604020202020204" pitchFamily="34" charset="0"/>
                        </a:rPr>
                        <a:t>?                 Possible explanation</a:t>
                      </a:r>
                    </a:p>
                    <a:p>
                      <a:pPr marL="285750" indent="-285750">
                        <a:buFont typeface="Wingdings" panose="05000000000000000000" pitchFamily="2" charset="2"/>
                        <a:buChar char="§"/>
                      </a:pPr>
                      <a:endParaRPr lang="en-US" sz="1100" b="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Becomes anxious when carers leave – Separation from attachment figures</a:t>
                      </a:r>
                    </a:p>
                    <a:p>
                      <a:pPr marL="285750" indent="-285750">
                        <a:buFont typeface="Wingdings" panose="05000000000000000000" pitchFamily="2" charset="2"/>
                        <a:buChar char="§"/>
                      </a:pPr>
                      <a:r>
                        <a:rPr lang="en-GB" sz="1100" b="0" dirty="0">
                          <a:latin typeface="Arial" panose="020B0604020202020204" pitchFamily="34" charset="0"/>
                          <a:cs typeface="Arial" panose="020B0604020202020204" pitchFamily="34" charset="0"/>
                        </a:rPr>
                        <a:t>Finds nursery difficult – New and familiar environment</a:t>
                      </a:r>
                    </a:p>
                    <a:p>
                      <a:pPr marL="285750" indent="-285750">
                        <a:buFont typeface="Wingdings" panose="05000000000000000000" pitchFamily="2" charset="2"/>
                        <a:buChar char="§"/>
                      </a:pPr>
                      <a:r>
                        <a:rPr lang="en-GB" sz="1100" b="0" dirty="0">
                          <a:latin typeface="Arial" panose="020B0604020202020204" pitchFamily="34" charset="0"/>
                          <a:cs typeface="Arial" panose="020B0604020202020204" pitchFamily="34" charset="0"/>
                        </a:rPr>
                        <a:t>Limited communication – May make it harder to express feelings</a:t>
                      </a:r>
                    </a:p>
                    <a:p>
                      <a:pPr marL="285750" indent="-285750">
                        <a:buFont typeface="Wingdings" panose="05000000000000000000" pitchFamily="2" charset="2"/>
                        <a:buChar char="§"/>
                      </a:pPr>
                      <a:r>
                        <a:rPr lang="en-GB" sz="1100" b="0" dirty="0">
                          <a:latin typeface="Arial" panose="020B0604020202020204" pitchFamily="34" charset="0"/>
                          <a:cs typeface="Arial" panose="020B0604020202020204" pitchFamily="34" charset="0"/>
                        </a:rPr>
                        <a:t>Finds group play difficult – May not yet feel comfortable around other children</a:t>
                      </a:r>
                    </a:p>
                    <a:p>
                      <a:pPr marL="285750" indent="-285750">
                        <a:buFont typeface="Wingdings" panose="05000000000000000000" pitchFamily="2" charset="2"/>
                        <a:buChar char="§"/>
                      </a:pPr>
                      <a:r>
                        <a:rPr lang="en-GB" sz="1100" b="0" dirty="0">
                          <a:latin typeface="Arial" panose="020B0604020202020204" pitchFamily="34" charset="0"/>
                          <a:cs typeface="Arial" panose="020B0604020202020204" pitchFamily="34" charset="0"/>
                        </a:rPr>
                        <a:t>Needs reassurance – May be looking for a secure base</a:t>
                      </a:r>
                    </a:p>
                    <a:p>
                      <a:pPr marL="285750" indent="-285750">
                        <a:buFont typeface="Wingdings" panose="05000000000000000000" pitchFamily="2" charset="2"/>
                        <a:buChar char="§"/>
                      </a:pPr>
                      <a:endParaRPr lang="en-GB" sz="1100" b="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100" b="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100" b="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100" b="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100" b="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100" b="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100" b="0" dirty="0">
                        <a:latin typeface="Arial" panose="020B0604020202020204" pitchFamily="34" charset="0"/>
                        <a:cs typeface="Arial" panose="020B0604020202020204" pitchFamily="34" charset="0"/>
                      </a:endParaRPr>
                    </a:p>
                    <a:p>
                      <a:pPr marL="0" indent="0">
                        <a:buFont typeface="Wingdings" panose="05000000000000000000" pitchFamily="2" charset="2"/>
                        <a:buNone/>
                      </a:pPr>
                      <a:r>
                        <a:rPr lang="en-GB" sz="1100" b="0" dirty="0">
                          <a:latin typeface="Arial" panose="020B0604020202020204" pitchFamily="34" charset="0"/>
                          <a:cs typeface="Arial" panose="020B0604020202020204" pitchFamily="34" charset="0"/>
                        </a:rPr>
                        <a:t>   (Bowlby, 1988)</a:t>
                      </a:r>
                    </a:p>
                  </a:txBody>
                  <a:tcPr/>
                </a:tc>
                <a:extLst>
                  <a:ext uri="{0D108BD9-81ED-4DB2-BD59-A6C34878D82A}">
                    <a16:rowId xmlns:a16="http://schemas.microsoft.com/office/drawing/2014/main" val="2540042790"/>
                  </a:ext>
                </a:extLst>
              </a:tr>
            </a:tbl>
          </a:graphicData>
        </a:graphic>
      </p:graphicFrame>
    </p:spTree>
    <p:extLst>
      <p:ext uri="{BB962C8B-B14F-4D97-AF65-F5344CB8AC3E}">
        <p14:creationId xmlns:p14="http://schemas.microsoft.com/office/powerpoint/2010/main" val="434938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EAF4D67-B77B-3C8D-DE71-E02FD4F013B3}"/>
              </a:ext>
            </a:extLst>
          </p:cNvPr>
          <p:cNvGraphicFramePr>
            <a:graphicFrameLocks noGrp="1"/>
          </p:cNvGraphicFramePr>
          <p:nvPr>
            <p:extLst>
              <p:ext uri="{D42A27DB-BD31-4B8C-83A1-F6EECF244321}">
                <p14:modId xmlns:p14="http://schemas.microsoft.com/office/powerpoint/2010/main" val="2468211988"/>
              </p:ext>
            </p:extLst>
          </p:nvPr>
        </p:nvGraphicFramePr>
        <p:xfrm>
          <a:off x="2004164" y="719665"/>
          <a:ext cx="8155836" cy="4115381"/>
        </p:xfrm>
        <a:graphic>
          <a:graphicData uri="http://schemas.openxmlformats.org/drawingml/2006/table">
            <a:tbl>
              <a:tblPr firstRow="1" bandRow="1">
                <a:tableStyleId>{5C22544A-7EE6-4342-B048-85BDC9FD1C3A}</a:tableStyleId>
              </a:tblPr>
              <a:tblGrid>
                <a:gridCol w="8155836">
                  <a:extLst>
                    <a:ext uri="{9D8B030D-6E8A-4147-A177-3AD203B41FA5}">
                      <a16:colId xmlns:a16="http://schemas.microsoft.com/office/drawing/2014/main" val="889449512"/>
                    </a:ext>
                  </a:extLst>
                </a:gridCol>
              </a:tblGrid>
              <a:tr h="4115381">
                <a:tc>
                  <a:txBody>
                    <a:bodyPr/>
                    <a:lstStyle/>
                    <a:p>
                      <a:pPr>
                        <a:lnSpc>
                          <a:spcPct val="150000"/>
                        </a:lnSpc>
                      </a:pPr>
                      <a:r>
                        <a:rPr lang="en-US" sz="1100" dirty="0">
                          <a:latin typeface="Arial" panose="020B0604020202020204" pitchFamily="34" charset="0"/>
                          <a:cs typeface="Arial" panose="020B0604020202020204" pitchFamily="34" charset="0"/>
                        </a:rPr>
                        <a:t>                          </a:t>
                      </a:r>
                    </a:p>
                    <a:p>
                      <a:pPr>
                        <a:lnSpc>
                          <a:spcPct val="150000"/>
                        </a:lnSpc>
                      </a:pPr>
                      <a:r>
                        <a:rPr lang="en-US" sz="1100" dirty="0">
                          <a:latin typeface="Arial" panose="020B0604020202020204" pitchFamily="34" charset="0"/>
                          <a:cs typeface="Arial" panose="020B0604020202020204" pitchFamily="34" charset="0"/>
                        </a:rPr>
                        <a:t>                                                                              The Secure Base</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                                             Carer &gt; Safety &gt; Confidence &gt; Exploration &gt; Learning</a:t>
                      </a:r>
                    </a:p>
                    <a:p>
                      <a:pPr>
                        <a:lnSpc>
                          <a:spcPct val="150000"/>
                        </a:lnSpc>
                      </a:pPr>
                      <a:endParaRPr lang="en-US" sz="1100"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A learning adult can help a child feel safe.</a:t>
                      </a:r>
                    </a:p>
                    <a:p>
                      <a:pPr marL="171450" indent="-1714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Feeling safe can encourage exploration.</a:t>
                      </a:r>
                    </a:p>
                    <a:p>
                      <a:pPr marL="171450" indent="-1714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Exploration supports learning and development.</a:t>
                      </a:r>
                    </a:p>
                    <a:p>
                      <a:pPr marL="171450" indent="-1714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Shona may need a familiar adult at nursery.</a:t>
                      </a:r>
                    </a:p>
                    <a:p>
                      <a:pPr marL="0" indent="0">
                        <a:lnSpc>
                          <a:spcPct val="150000"/>
                        </a:lnSpc>
                        <a:buFont typeface="Wingdings" panose="05000000000000000000" pitchFamily="2" charset="2"/>
                        <a:buNone/>
                      </a:pPr>
                      <a:endParaRPr lang="en-GB" sz="1100" dirty="0">
                        <a:latin typeface="Arial" panose="020B0604020202020204" pitchFamily="34" charset="0"/>
                        <a:cs typeface="Arial" panose="020B0604020202020204" pitchFamily="34" charset="0"/>
                      </a:endParaRPr>
                    </a:p>
                    <a:p>
                      <a:pPr marL="0" indent="0">
                        <a:lnSpc>
                          <a:spcPct val="150000"/>
                        </a:lnSpc>
                        <a:buFont typeface="Wingdings" panose="05000000000000000000" pitchFamily="2" charset="2"/>
                        <a:buNone/>
                      </a:pPr>
                      <a:r>
                        <a:rPr lang="en-GB" sz="1100" dirty="0">
                          <a:latin typeface="Arial" panose="020B0604020202020204" pitchFamily="34" charset="0"/>
                          <a:cs typeface="Arial" panose="020B0604020202020204" pitchFamily="34" charset="0"/>
                        </a:rPr>
                        <a:t> </a:t>
                      </a:r>
                      <a:r>
                        <a:rPr lang="en-GB" sz="1100" b="0" dirty="0">
                          <a:latin typeface="Arial" panose="020B0604020202020204" pitchFamily="34" charset="0"/>
                          <a:cs typeface="Arial" panose="020B0604020202020204" pitchFamily="34" charset="0"/>
                        </a:rPr>
                        <a:t>research on early childhood relationships also shows that responsive interactions between children and caring adults support social, emotional and cognitive development. </a:t>
                      </a:r>
                    </a:p>
                    <a:p>
                      <a:pPr marL="0" indent="0">
                        <a:lnSpc>
                          <a:spcPct val="150000"/>
                        </a:lnSpc>
                        <a:buFont typeface="Wingdings" panose="05000000000000000000" pitchFamily="2" charset="2"/>
                        <a:buNone/>
                      </a:pPr>
                      <a:endParaRPr lang="en-GB" sz="1100" b="0" dirty="0">
                        <a:latin typeface="Arial" panose="020B0604020202020204" pitchFamily="34" charset="0"/>
                        <a:cs typeface="Arial" panose="020B0604020202020204" pitchFamily="34" charset="0"/>
                      </a:endParaRPr>
                    </a:p>
                    <a:p>
                      <a:pPr marL="0" indent="0">
                        <a:lnSpc>
                          <a:spcPct val="150000"/>
                        </a:lnSpc>
                        <a:buFont typeface="Wingdings" panose="05000000000000000000" pitchFamily="2" charset="2"/>
                        <a:buNone/>
                      </a:pPr>
                      <a:r>
                        <a:rPr lang="en-GB" sz="1100" b="0" dirty="0">
                          <a:latin typeface="Arial" panose="020B0604020202020204" pitchFamily="34" charset="0"/>
                          <a:cs typeface="Arial" panose="020B0604020202020204" pitchFamily="34" charset="0"/>
                        </a:rPr>
                        <a:t>(Harvard Child Development Centre)</a:t>
                      </a:r>
                    </a:p>
                  </a:txBody>
                  <a:tcPr/>
                </a:tc>
                <a:extLst>
                  <a:ext uri="{0D108BD9-81ED-4DB2-BD59-A6C34878D82A}">
                    <a16:rowId xmlns:a16="http://schemas.microsoft.com/office/drawing/2014/main" val="1170205883"/>
                  </a:ext>
                </a:extLst>
              </a:tr>
            </a:tbl>
          </a:graphicData>
        </a:graphic>
      </p:graphicFrame>
    </p:spTree>
    <p:extLst>
      <p:ext uri="{BB962C8B-B14F-4D97-AF65-F5344CB8AC3E}">
        <p14:creationId xmlns:p14="http://schemas.microsoft.com/office/powerpoint/2010/main" val="3784221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D2B46FF-08CC-E590-E961-75CB3A654DFD}"/>
              </a:ext>
            </a:extLst>
          </p:cNvPr>
          <p:cNvGraphicFramePr>
            <a:graphicFrameLocks noGrp="1"/>
          </p:cNvGraphicFramePr>
          <p:nvPr>
            <p:extLst>
              <p:ext uri="{D42A27DB-BD31-4B8C-83A1-F6EECF244321}">
                <p14:modId xmlns:p14="http://schemas.microsoft.com/office/powerpoint/2010/main" val="1726434459"/>
              </p:ext>
            </p:extLst>
          </p:nvPr>
        </p:nvGraphicFramePr>
        <p:xfrm>
          <a:off x="2041742" y="719665"/>
          <a:ext cx="8118258" cy="4165485"/>
        </p:xfrm>
        <a:graphic>
          <a:graphicData uri="http://schemas.openxmlformats.org/drawingml/2006/table">
            <a:tbl>
              <a:tblPr firstRow="1" bandRow="1">
                <a:tableStyleId>{10A1B5D5-9B99-4C35-A422-299274C87663}</a:tableStyleId>
              </a:tblPr>
              <a:tblGrid>
                <a:gridCol w="8118258">
                  <a:extLst>
                    <a:ext uri="{9D8B030D-6E8A-4147-A177-3AD203B41FA5}">
                      <a16:colId xmlns:a16="http://schemas.microsoft.com/office/drawing/2014/main" val="1334248341"/>
                    </a:ext>
                  </a:extLst>
                </a:gridCol>
              </a:tblGrid>
              <a:tr h="4165485">
                <a:tc>
                  <a:txBody>
                    <a:bodyPr/>
                    <a:lstStyle/>
                    <a:p>
                      <a:r>
                        <a:rPr lang="en-US" dirty="0"/>
                        <a:t>              </a:t>
                      </a:r>
                    </a:p>
                    <a:p>
                      <a:pPr>
                        <a:lnSpc>
                          <a:spcPct val="150000"/>
                        </a:lnSpc>
                      </a:pPr>
                      <a:r>
                        <a:rPr lang="en-US" dirty="0"/>
                        <a:t>                                                                </a:t>
                      </a:r>
                      <a:r>
                        <a:rPr lang="en-US" sz="1100" dirty="0">
                          <a:latin typeface="Arial" panose="020B0604020202020204" pitchFamily="34" charset="0"/>
                          <a:cs typeface="Arial" panose="020B0604020202020204" pitchFamily="34" charset="0"/>
                        </a:rPr>
                        <a:t>Practical Strategies</a:t>
                      </a:r>
                    </a:p>
                    <a:p>
                      <a:pPr>
                        <a:lnSpc>
                          <a:spcPct val="150000"/>
                        </a:lnSpc>
                      </a:pPr>
                      <a:endParaRPr lang="en-US" sz="11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Give Shona a consistent key person.</a:t>
                      </a:r>
                    </a:p>
                    <a:p>
                      <a:pPr marL="285750" indent="-2857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Keep routines predictable.</a:t>
                      </a:r>
                    </a:p>
                    <a:p>
                      <a:pPr marL="285750" indent="-2857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Use calm goodbye routine.</a:t>
                      </a:r>
                    </a:p>
                    <a:p>
                      <a:pPr marL="285750" indent="-2857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Allow her to bring a familiar comfort item if appropriate.</a:t>
                      </a:r>
                    </a:p>
                    <a:p>
                      <a:pPr marL="285750" indent="-2857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Give reassurance when she becomes upset.</a:t>
                      </a:r>
                    </a:p>
                    <a:p>
                      <a:pPr marL="285750" indent="-2857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Use simple language and visual communication.</a:t>
                      </a:r>
                    </a:p>
                    <a:p>
                      <a:pPr marL="285750" indent="-2857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Introduce group play gradually.</a:t>
                      </a:r>
                    </a:p>
                    <a:p>
                      <a:pPr marL="285750" indent="-2857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Communicate with her carers.</a:t>
                      </a:r>
                    </a:p>
                    <a:p>
                      <a:pPr marL="285750" indent="-285750">
                        <a:lnSpc>
                          <a:spcPct val="150000"/>
                        </a:lnSpc>
                        <a:buFont typeface="Wingdings" panose="05000000000000000000" pitchFamily="2" charset="2"/>
                        <a:buChar char="§"/>
                      </a:pPr>
                      <a:endParaRPr lang="en-US" sz="11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endParaRPr lang="en-US" sz="1100" dirty="0">
                        <a:latin typeface="Arial" panose="020B0604020202020204" pitchFamily="34" charset="0"/>
                        <a:cs typeface="Arial" panose="020B0604020202020204" pitchFamily="34" charset="0"/>
                      </a:endParaRPr>
                    </a:p>
                    <a:p>
                      <a:pPr marL="0" indent="0">
                        <a:lnSpc>
                          <a:spcPct val="150000"/>
                        </a:lnSpc>
                        <a:buFont typeface="Wingdings" panose="05000000000000000000" pitchFamily="2" charset="2"/>
                        <a:buNone/>
                      </a:pPr>
                      <a:r>
                        <a:rPr lang="en-US" sz="1100" dirty="0">
                          <a:latin typeface="Arial" panose="020B0604020202020204" pitchFamily="34" charset="0"/>
                          <a:cs typeface="Arial" panose="020B0604020202020204" pitchFamily="34" charset="0"/>
                        </a:rPr>
                        <a:t>(</a:t>
                      </a:r>
                      <a:r>
                        <a:rPr lang="en-US" sz="1100" b="0" dirty="0">
                          <a:latin typeface="Arial" panose="020B0604020202020204" pitchFamily="34" charset="0"/>
                          <a:cs typeface="Arial" panose="020B0604020202020204" pitchFamily="34" charset="0"/>
                        </a:rPr>
                        <a:t>NICE, 2015)</a:t>
                      </a:r>
                      <a:endParaRPr lang="en-GB" b="0" dirty="0"/>
                    </a:p>
                  </a:txBody>
                  <a:tcPr/>
                </a:tc>
                <a:extLst>
                  <a:ext uri="{0D108BD9-81ED-4DB2-BD59-A6C34878D82A}">
                    <a16:rowId xmlns:a16="http://schemas.microsoft.com/office/drawing/2014/main" val="766063160"/>
                  </a:ext>
                </a:extLst>
              </a:tr>
            </a:tbl>
          </a:graphicData>
        </a:graphic>
      </p:graphicFrame>
    </p:spTree>
    <p:extLst>
      <p:ext uri="{BB962C8B-B14F-4D97-AF65-F5344CB8AC3E}">
        <p14:creationId xmlns:p14="http://schemas.microsoft.com/office/powerpoint/2010/main" val="1628030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49DCDBB-25FB-0CFB-7C11-73481C2111A7}"/>
              </a:ext>
            </a:extLst>
          </p:cNvPr>
          <p:cNvGraphicFramePr>
            <a:graphicFrameLocks noGrp="1"/>
          </p:cNvGraphicFramePr>
          <p:nvPr>
            <p:extLst>
              <p:ext uri="{D42A27DB-BD31-4B8C-83A1-F6EECF244321}">
                <p14:modId xmlns:p14="http://schemas.microsoft.com/office/powerpoint/2010/main" val="3898873051"/>
              </p:ext>
            </p:extLst>
          </p:nvPr>
        </p:nvGraphicFramePr>
        <p:xfrm>
          <a:off x="2029216" y="719666"/>
          <a:ext cx="8130784" cy="4838129"/>
        </p:xfrm>
        <a:graphic>
          <a:graphicData uri="http://schemas.openxmlformats.org/drawingml/2006/table">
            <a:tbl>
              <a:tblPr firstRow="1" bandRow="1">
                <a:tableStyleId>{FABFCF23-3B69-468F-B69F-88F6DE6A72F2}</a:tableStyleId>
              </a:tblPr>
              <a:tblGrid>
                <a:gridCol w="8130784">
                  <a:extLst>
                    <a:ext uri="{9D8B030D-6E8A-4147-A177-3AD203B41FA5}">
                      <a16:colId xmlns:a16="http://schemas.microsoft.com/office/drawing/2014/main" val="3942159269"/>
                    </a:ext>
                  </a:extLst>
                </a:gridCol>
              </a:tblGrid>
              <a:tr h="3914964">
                <a:tc>
                  <a:txBody>
                    <a:bodyPr/>
                    <a:lstStyle/>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                                                                                 Nature and Nurture</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          nature</a:t>
                      </a: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Temperament</a:t>
                      </a: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Genetics</a:t>
                      </a: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Biological development</a:t>
                      </a: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Individual difference</a:t>
                      </a:r>
                    </a:p>
                    <a:p>
                      <a:pPr marL="0" indent="0">
                        <a:lnSpc>
                          <a:spcPct val="150000"/>
                        </a:lnSpc>
                        <a:buFont typeface="Wingdings" panose="05000000000000000000" pitchFamily="2" charset="2"/>
                        <a:buNone/>
                      </a:pPr>
                      <a:endParaRPr lang="en-GB" sz="1100" dirty="0">
                        <a:latin typeface="Arial" panose="020B0604020202020204" pitchFamily="34" charset="0"/>
                        <a:cs typeface="Arial" panose="020B0604020202020204" pitchFamily="34" charset="0"/>
                      </a:endParaRPr>
                    </a:p>
                    <a:p>
                      <a:pPr marL="0" indent="0">
                        <a:lnSpc>
                          <a:spcPct val="150000"/>
                        </a:lnSpc>
                        <a:buFont typeface="Wingdings" panose="05000000000000000000" pitchFamily="2" charset="2"/>
                        <a:buNone/>
                      </a:pPr>
                      <a:r>
                        <a:rPr lang="en-GB" sz="1100" dirty="0">
                          <a:latin typeface="Arial" panose="020B0604020202020204" pitchFamily="34" charset="0"/>
                          <a:cs typeface="Arial" panose="020B0604020202020204" pitchFamily="34" charset="0"/>
                        </a:rPr>
                        <a:t>           Nurture</a:t>
                      </a: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Relationships</a:t>
                      </a: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Parenting/caregiving</a:t>
                      </a: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Nursery environment</a:t>
                      </a: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Experiences</a:t>
                      </a:r>
                    </a:p>
                    <a:p>
                      <a:pPr marL="171450" indent="-1714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Opportunities to learn</a:t>
                      </a:r>
                    </a:p>
                    <a:p>
                      <a:pPr marL="171450" indent="-171450">
                        <a:lnSpc>
                          <a:spcPct val="150000"/>
                        </a:lnSpc>
                        <a:buFont typeface="Wingdings" panose="05000000000000000000" pitchFamily="2" charset="2"/>
                        <a:buChar char="§"/>
                      </a:pPr>
                      <a:endParaRPr lang="en-GB" sz="1100" b="0" dirty="0">
                        <a:latin typeface="Arial" panose="020B0604020202020204" pitchFamily="34" charset="0"/>
                        <a:cs typeface="Arial" panose="020B0604020202020204" pitchFamily="34" charset="0"/>
                      </a:endParaRPr>
                    </a:p>
                    <a:p>
                      <a:pPr marL="0" indent="0">
                        <a:lnSpc>
                          <a:spcPct val="150000"/>
                        </a:lnSpc>
                        <a:buFont typeface="Wingdings" panose="05000000000000000000" pitchFamily="2" charset="2"/>
                        <a:buNone/>
                      </a:pPr>
                      <a:r>
                        <a:rPr lang="en-GB" sz="1100" b="0" dirty="0">
                          <a:latin typeface="Arial" panose="020B0604020202020204" pitchFamily="34" charset="0"/>
                          <a:cs typeface="Arial" panose="020B0604020202020204" pitchFamily="34" charset="0"/>
                        </a:rPr>
                        <a:t>(WHO,2020)</a:t>
                      </a:r>
                    </a:p>
                    <a:p>
                      <a:pPr marL="0" indent="0">
                        <a:lnSpc>
                          <a:spcPct val="150000"/>
                        </a:lnSpc>
                        <a:buFont typeface="Wingdings" panose="05000000000000000000" pitchFamily="2" charset="2"/>
                        <a:buNone/>
                      </a:pPr>
                      <a:r>
                        <a:rPr lang="en-GB" sz="1100" dirty="0">
                          <a:latin typeface="Arial" panose="020B0604020202020204" pitchFamily="34" charset="0"/>
                          <a:cs typeface="Arial" panose="020B0604020202020204" pitchFamily="34" charset="0"/>
                        </a:rPr>
                        <a:t>        </a:t>
                      </a:r>
                    </a:p>
                    <a:p>
                      <a:pPr marL="171450" indent="-171450">
                        <a:lnSpc>
                          <a:spcPct val="150000"/>
                        </a:lnSpc>
                        <a:buFont typeface="Wingdings" panose="05000000000000000000" pitchFamily="2" charset="2"/>
                        <a:buChar char="§"/>
                      </a:pP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56284325"/>
                  </a:ext>
                </a:extLst>
              </a:tr>
            </a:tbl>
          </a:graphicData>
        </a:graphic>
      </p:graphicFrame>
    </p:spTree>
    <p:extLst>
      <p:ext uri="{BB962C8B-B14F-4D97-AF65-F5344CB8AC3E}">
        <p14:creationId xmlns:p14="http://schemas.microsoft.com/office/powerpoint/2010/main" val="458341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70BB616-F224-5DFB-6AAA-3314F260F2B8}"/>
              </a:ext>
            </a:extLst>
          </p:cNvPr>
          <p:cNvGraphicFramePr>
            <a:graphicFrameLocks noGrp="1"/>
          </p:cNvGraphicFramePr>
          <p:nvPr>
            <p:extLst>
              <p:ext uri="{D42A27DB-BD31-4B8C-83A1-F6EECF244321}">
                <p14:modId xmlns:p14="http://schemas.microsoft.com/office/powerpoint/2010/main" val="2823900066"/>
              </p:ext>
            </p:extLst>
          </p:nvPr>
        </p:nvGraphicFramePr>
        <p:xfrm>
          <a:off x="2104372" y="719665"/>
          <a:ext cx="8055627" cy="4228115"/>
        </p:xfrm>
        <a:graphic>
          <a:graphicData uri="http://schemas.openxmlformats.org/drawingml/2006/table">
            <a:tbl>
              <a:tblPr firstRow="1" bandRow="1">
                <a:tableStyleId>{5C22544A-7EE6-4342-B048-85BDC9FD1C3A}</a:tableStyleId>
              </a:tblPr>
              <a:tblGrid>
                <a:gridCol w="8055627">
                  <a:extLst>
                    <a:ext uri="{9D8B030D-6E8A-4147-A177-3AD203B41FA5}">
                      <a16:colId xmlns:a16="http://schemas.microsoft.com/office/drawing/2014/main" val="3765665821"/>
                    </a:ext>
                  </a:extLst>
                </a:gridCol>
              </a:tblGrid>
              <a:tr h="4228115">
                <a:tc>
                  <a:txBody>
                    <a:bodyPr/>
                    <a:lstStyle/>
                    <a:p>
                      <a:r>
                        <a:rPr lang="en-US" dirty="0"/>
                        <a:t>                        </a:t>
                      </a:r>
                    </a:p>
                    <a:p>
                      <a:pPr>
                        <a:lnSpc>
                          <a:spcPct val="150000"/>
                        </a:lnSpc>
                      </a:pPr>
                      <a:r>
                        <a:rPr lang="en-US" dirty="0"/>
                        <a:t>                                                          </a:t>
                      </a:r>
                      <a:r>
                        <a:rPr lang="en-US" sz="1100" dirty="0">
                          <a:latin typeface="Arial" panose="020B0604020202020204" pitchFamily="34" charset="0"/>
                          <a:cs typeface="Arial" panose="020B0604020202020204" pitchFamily="34" charset="0"/>
                        </a:rPr>
                        <a:t>strengths of Bowlby’s Theory</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          </a:t>
                      </a:r>
                      <a:r>
                        <a:rPr lang="en-US" sz="1100" b="0" dirty="0">
                          <a:latin typeface="Arial" panose="020B0604020202020204" pitchFamily="34" charset="0"/>
                          <a:cs typeface="Arial" panose="020B0604020202020204" pitchFamily="34" charset="0"/>
                        </a:rPr>
                        <a:t>strengths</a:t>
                      </a:r>
                    </a:p>
                    <a:p>
                      <a:pPr marL="285750" indent="-2857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Helps us understand emotional relationships.</a:t>
                      </a:r>
                    </a:p>
                    <a:p>
                      <a:pPr marL="285750" indent="-2857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Useful for understanding separation anxiety.</a:t>
                      </a:r>
                    </a:p>
                    <a:p>
                      <a:pPr marL="285750" indent="-2857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Highlights the importance of consistent caregivers.</a:t>
                      </a:r>
                    </a:p>
                    <a:p>
                      <a:pPr marL="285750" indent="-2857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Can be applied to early years practice.</a:t>
                      </a:r>
                    </a:p>
                    <a:p>
                      <a:pPr marL="285750" indent="-2857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Supports the importance of emotional security.</a:t>
                      </a:r>
                    </a:p>
                    <a:p>
                      <a:pPr marL="285750" indent="-285750">
                        <a:lnSpc>
                          <a:spcPct val="150000"/>
                        </a:lnSpc>
                        <a:buFont typeface="Wingdings" panose="05000000000000000000" pitchFamily="2" charset="2"/>
                        <a:buChar char="§"/>
                      </a:pPr>
                      <a:endParaRPr lang="en-US" sz="11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endParaRPr lang="en-US" sz="11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endParaRPr lang="en-US" sz="1100" dirty="0">
                        <a:latin typeface="Arial" panose="020B0604020202020204" pitchFamily="34" charset="0"/>
                        <a:cs typeface="Arial" panose="020B0604020202020204" pitchFamily="34" charset="0"/>
                      </a:endParaRPr>
                    </a:p>
                    <a:p>
                      <a:pPr marL="0" indent="0">
                        <a:lnSpc>
                          <a:spcPct val="150000"/>
                        </a:lnSpc>
                        <a:buFont typeface="Wingdings" panose="05000000000000000000" pitchFamily="2" charset="2"/>
                        <a:buNone/>
                      </a:pPr>
                      <a:r>
                        <a:rPr lang="en-US" sz="1100" b="0" dirty="0">
                          <a:latin typeface="Arial" panose="020B0604020202020204" pitchFamily="34" charset="0"/>
                          <a:cs typeface="Arial" panose="020B0604020202020204" pitchFamily="34" charset="0"/>
                        </a:rPr>
                        <a:t>(NICE,2015)</a:t>
                      </a:r>
                      <a:endParaRPr lang="en-GB" b="0" dirty="0"/>
                    </a:p>
                  </a:txBody>
                  <a:tcPr/>
                </a:tc>
                <a:extLst>
                  <a:ext uri="{0D108BD9-81ED-4DB2-BD59-A6C34878D82A}">
                    <a16:rowId xmlns:a16="http://schemas.microsoft.com/office/drawing/2014/main" val="2267920820"/>
                  </a:ext>
                </a:extLst>
              </a:tr>
            </a:tbl>
          </a:graphicData>
        </a:graphic>
      </p:graphicFrame>
    </p:spTree>
    <p:extLst>
      <p:ext uri="{BB962C8B-B14F-4D97-AF65-F5344CB8AC3E}">
        <p14:creationId xmlns:p14="http://schemas.microsoft.com/office/powerpoint/2010/main" val="1300785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686FF3E-6B6F-FB1C-5FD5-FC4F76F2FD6B}"/>
              </a:ext>
            </a:extLst>
          </p:cNvPr>
          <p:cNvGraphicFramePr>
            <a:graphicFrameLocks noGrp="1"/>
          </p:cNvGraphicFramePr>
          <p:nvPr>
            <p:extLst>
              <p:ext uri="{D42A27DB-BD31-4B8C-83A1-F6EECF244321}">
                <p14:modId xmlns:p14="http://schemas.microsoft.com/office/powerpoint/2010/main" val="598210286"/>
              </p:ext>
            </p:extLst>
          </p:nvPr>
        </p:nvGraphicFramePr>
        <p:xfrm>
          <a:off x="2104372" y="719665"/>
          <a:ext cx="8055627" cy="4340849"/>
        </p:xfrm>
        <a:graphic>
          <a:graphicData uri="http://schemas.openxmlformats.org/drawingml/2006/table">
            <a:tbl>
              <a:tblPr firstRow="1" bandRow="1">
                <a:tableStyleId>{10A1B5D5-9B99-4C35-A422-299274C87663}</a:tableStyleId>
              </a:tblPr>
              <a:tblGrid>
                <a:gridCol w="8055627">
                  <a:extLst>
                    <a:ext uri="{9D8B030D-6E8A-4147-A177-3AD203B41FA5}">
                      <a16:colId xmlns:a16="http://schemas.microsoft.com/office/drawing/2014/main" val="3671621515"/>
                    </a:ext>
                  </a:extLst>
                </a:gridCol>
              </a:tblGrid>
              <a:tr h="4340849">
                <a:tc>
                  <a:txBody>
                    <a:bodyPr/>
                    <a:lstStyle/>
                    <a:p>
                      <a:pPr>
                        <a:lnSpc>
                          <a:spcPct val="150000"/>
                        </a:lnSpc>
                      </a:pPr>
                      <a:r>
                        <a:rPr lang="en-US" sz="1100" dirty="0">
                          <a:latin typeface="Arial" panose="020B0604020202020204" pitchFamily="34" charset="0"/>
                          <a:cs typeface="Arial" panose="020B0604020202020204" pitchFamily="34" charset="0"/>
                        </a:rPr>
                        <a:t>                      </a:t>
                      </a:r>
                    </a:p>
                    <a:p>
                      <a:pPr>
                        <a:lnSpc>
                          <a:spcPct val="150000"/>
                        </a:lnSpc>
                      </a:pPr>
                      <a:r>
                        <a:rPr lang="en-US" sz="1100" dirty="0">
                          <a:latin typeface="Arial" panose="020B0604020202020204" pitchFamily="34" charset="0"/>
                          <a:cs typeface="Arial" panose="020B0604020202020204" pitchFamily="34" charset="0"/>
                        </a:rPr>
                        <a:t>                                                                    limitations of Bowlby’s Theory</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          limitations</a:t>
                      </a:r>
                    </a:p>
                    <a:p>
                      <a:pPr marL="171450" indent="-1714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Development is influenced by many factors.</a:t>
                      </a:r>
                    </a:p>
                    <a:p>
                      <a:pPr marL="171450" indent="-1714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Attachment theory can sometimes focus heavily on early relationships.</a:t>
                      </a:r>
                    </a:p>
                    <a:p>
                      <a:pPr marL="171450" indent="-1714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Children have different personalities and temperaments.</a:t>
                      </a:r>
                    </a:p>
                    <a:p>
                      <a:pPr marL="171450" indent="-1714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Separation anxiety can be normal at different stages.</a:t>
                      </a:r>
                    </a:p>
                    <a:p>
                      <a:pPr marL="171450" indent="-1714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One </a:t>
                      </a:r>
                      <a:r>
                        <a:rPr lang="en-US" sz="1100" b="0" dirty="0" err="1">
                          <a:latin typeface="Arial" panose="020B0604020202020204" pitchFamily="34" charset="0"/>
                          <a:cs typeface="Arial" panose="020B0604020202020204" pitchFamily="34" charset="0"/>
                        </a:rPr>
                        <a:t>behaviour</a:t>
                      </a:r>
                      <a:r>
                        <a:rPr lang="en-US" sz="1100" b="0" dirty="0">
                          <a:latin typeface="Arial" panose="020B0604020202020204" pitchFamily="34" charset="0"/>
                          <a:cs typeface="Arial" panose="020B0604020202020204" pitchFamily="34" charset="0"/>
                        </a:rPr>
                        <a:t> cannot tell us a child’s attachment type.</a:t>
                      </a:r>
                    </a:p>
                    <a:p>
                      <a:pPr marL="171450" indent="-171450">
                        <a:lnSpc>
                          <a:spcPct val="150000"/>
                        </a:lnSpc>
                        <a:buFont typeface="Wingdings" panose="05000000000000000000" pitchFamily="2" charset="2"/>
                        <a:buChar char="§"/>
                      </a:pPr>
                      <a:r>
                        <a:rPr lang="en-US" sz="1100" b="0" dirty="0">
                          <a:latin typeface="Arial" panose="020B0604020202020204" pitchFamily="34" charset="0"/>
                          <a:cs typeface="Arial" panose="020B0604020202020204" pitchFamily="34" charset="0"/>
                        </a:rPr>
                        <a:t>Modern research recognizes multiple influences on development.</a:t>
                      </a:r>
                    </a:p>
                    <a:p>
                      <a:pPr marL="171450" indent="-171450">
                        <a:lnSpc>
                          <a:spcPct val="150000"/>
                        </a:lnSpc>
                        <a:buFont typeface="Wingdings" panose="05000000000000000000" pitchFamily="2" charset="2"/>
                        <a:buChar char="§"/>
                      </a:pPr>
                      <a:endParaRPr lang="en-US" sz="1100" b="0"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endParaRPr lang="en-US" sz="1100" b="0"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
                      </a:pPr>
                      <a:endParaRPr lang="en-US" sz="1100" b="0" dirty="0">
                        <a:latin typeface="Arial" panose="020B0604020202020204" pitchFamily="34" charset="0"/>
                        <a:cs typeface="Arial" panose="020B0604020202020204" pitchFamily="34" charset="0"/>
                      </a:endParaRPr>
                    </a:p>
                    <a:p>
                      <a:pPr marL="0" indent="0">
                        <a:lnSpc>
                          <a:spcPct val="150000"/>
                        </a:lnSpc>
                        <a:buFont typeface="Wingdings" panose="05000000000000000000" pitchFamily="2" charset="2"/>
                        <a:buNone/>
                      </a:pPr>
                      <a:r>
                        <a:rPr lang="en-US" sz="1100" b="0" dirty="0">
                          <a:latin typeface="Arial" panose="020B0604020202020204" pitchFamily="34" charset="0"/>
                          <a:cs typeface="Arial" panose="020B0604020202020204" pitchFamily="34" charset="0"/>
                        </a:rPr>
                        <a:t> (Guilford Press)</a:t>
                      </a:r>
                      <a:endParaRPr lang="en-GB"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77176598"/>
                  </a:ext>
                </a:extLst>
              </a:tr>
            </a:tbl>
          </a:graphicData>
        </a:graphic>
      </p:graphicFrame>
    </p:spTree>
    <p:extLst>
      <p:ext uri="{BB962C8B-B14F-4D97-AF65-F5344CB8AC3E}">
        <p14:creationId xmlns:p14="http://schemas.microsoft.com/office/powerpoint/2010/main" val="3167532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CDE4D48-DCCC-FE8A-3932-29EA84AEFF4E}"/>
              </a:ext>
            </a:extLst>
          </p:cNvPr>
          <p:cNvGraphicFramePr>
            <a:graphicFrameLocks noGrp="1"/>
          </p:cNvGraphicFramePr>
          <p:nvPr>
            <p:extLst>
              <p:ext uri="{D42A27DB-BD31-4B8C-83A1-F6EECF244321}">
                <p14:modId xmlns:p14="http://schemas.microsoft.com/office/powerpoint/2010/main" val="3340430302"/>
              </p:ext>
            </p:extLst>
          </p:nvPr>
        </p:nvGraphicFramePr>
        <p:xfrm>
          <a:off x="1966586" y="719665"/>
          <a:ext cx="8193414" cy="5332540"/>
        </p:xfrm>
        <a:graphic>
          <a:graphicData uri="http://schemas.openxmlformats.org/drawingml/2006/table">
            <a:tbl>
              <a:tblPr firstRow="1" bandRow="1">
                <a:tableStyleId>{FABFCF23-3B69-468F-B69F-88F6DE6A72F2}</a:tableStyleId>
              </a:tblPr>
              <a:tblGrid>
                <a:gridCol w="8193414">
                  <a:extLst>
                    <a:ext uri="{9D8B030D-6E8A-4147-A177-3AD203B41FA5}">
                      <a16:colId xmlns:a16="http://schemas.microsoft.com/office/drawing/2014/main" val="1181250408"/>
                    </a:ext>
                  </a:extLst>
                </a:gridCol>
              </a:tblGrid>
              <a:tr h="4478635">
                <a:tc>
                  <a:txBody>
                    <a:bodyPr/>
                    <a:lstStyle/>
                    <a:p>
                      <a:endParaRPr lang="en-US" dirty="0"/>
                    </a:p>
                    <a:p>
                      <a:pPr>
                        <a:lnSpc>
                          <a:spcPct val="150000"/>
                        </a:lnSpc>
                      </a:pPr>
                      <a:r>
                        <a:rPr lang="en-GB" dirty="0"/>
                        <a:t>                                                                     </a:t>
                      </a:r>
                      <a:r>
                        <a:rPr lang="en-GB" sz="1100" dirty="0">
                          <a:latin typeface="Arial" panose="020B0604020202020204" pitchFamily="34" charset="0"/>
                          <a:cs typeface="Arial" panose="020B0604020202020204" pitchFamily="34" charset="0"/>
                        </a:rPr>
                        <a:t>Conclusion</a:t>
                      </a:r>
                    </a:p>
                    <a:p>
                      <a:pPr>
                        <a:lnSpc>
                          <a:spcPct val="150000"/>
                        </a:lnSpc>
                      </a:pPr>
                      <a:endParaRPr lang="en-GB" sz="1100" b="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Bowlby helps explain Shona’s separation anxiety.</a:t>
                      </a:r>
                    </a:p>
                    <a:p>
                      <a:pPr marL="285750" indent="-2857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A secure relationship can support confidence.</a:t>
                      </a:r>
                    </a:p>
                    <a:p>
                      <a:pPr marL="285750" indent="-2857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Consistency and responsive care are important.</a:t>
                      </a:r>
                    </a:p>
                    <a:p>
                      <a:pPr marL="285750" indent="-2857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Nature and nurture both influence development.</a:t>
                      </a:r>
                    </a:p>
                    <a:p>
                      <a:pPr marL="285750" indent="-2857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Shona should be supported as an individual.</a:t>
                      </a:r>
                    </a:p>
                    <a:p>
                      <a:pPr marL="285750" indent="-285750">
                        <a:lnSpc>
                          <a:spcPct val="150000"/>
                        </a:lnSpc>
                        <a:buFont typeface="Wingdings" panose="05000000000000000000" pitchFamily="2" charset="2"/>
                        <a:buChar char="§"/>
                      </a:pPr>
                      <a:r>
                        <a:rPr lang="en-GB" sz="1100" b="0" dirty="0">
                          <a:latin typeface="Arial" panose="020B0604020202020204" pitchFamily="34" charset="0"/>
                          <a:cs typeface="Arial" panose="020B0604020202020204" pitchFamily="34" charset="0"/>
                        </a:rPr>
                        <a:t>Her progress should be monitored over time.</a:t>
                      </a:r>
                    </a:p>
                    <a:p>
                      <a:pPr marL="285750" indent="-285750">
                        <a:lnSpc>
                          <a:spcPct val="150000"/>
                        </a:lnSpc>
                        <a:buFont typeface="Wingdings" panose="05000000000000000000" pitchFamily="2" charset="2"/>
                        <a:buChar char="§"/>
                      </a:pPr>
                      <a:endParaRPr lang="en-GB" sz="1100" b="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endParaRPr lang="en-GB" sz="1100" b="0" dirty="0">
                        <a:latin typeface="Arial" panose="020B0604020202020204" pitchFamily="34" charset="0"/>
                        <a:cs typeface="Arial" panose="020B0604020202020204" pitchFamily="34" charset="0"/>
                      </a:endParaRPr>
                    </a:p>
                    <a:p>
                      <a:pPr marL="0" indent="0">
                        <a:lnSpc>
                          <a:spcPct val="150000"/>
                        </a:lnSpc>
                        <a:buFont typeface="Wingdings" panose="05000000000000000000" pitchFamily="2" charset="2"/>
                        <a:buNone/>
                      </a:pPr>
                      <a:r>
                        <a:rPr lang="en-GB" sz="1100" b="0">
                          <a:latin typeface="Arial" panose="020B0604020202020204" pitchFamily="34" charset="0"/>
                          <a:cs typeface="Arial" panose="020B0604020202020204" pitchFamily="34" charset="0"/>
                        </a:rPr>
                        <a:t> To </a:t>
                      </a:r>
                      <a:r>
                        <a:rPr lang="en-GB" sz="1100" b="0" dirty="0">
                          <a:latin typeface="Arial" panose="020B0604020202020204" pitchFamily="34" charset="0"/>
                          <a:cs typeface="Arial" panose="020B0604020202020204" pitchFamily="34" charset="0"/>
                        </a:rPr>
                        <a:t>conclude, Bowlby’s theory attachment provides useful ways of understanding some of Shona’s behaviour, particularly her anxiety when separated from her caregivers. </a:t>
                      </a:r>
                    </a:p>
                    <a:p>
                      <a:pPr marL="0" indent="0">
                        <a:lnSpc>
                          <a:spcPct val="150000"/>
                        </a:lnSpc>
                        <a:buFont typeface="Wingdings" panose="05000000000000000000" pitchFamily="2" charset="2"/>
                        <a:buNone/>
                      </a:pPr>
                      <a:r>
                        <a:rPr lang="en-GB" sz="1100" b="0" dirty="0">
                          <a:latin typeface="Arial" panose="020B0604020202020204" pitchFamily="34" charset="0"/>
                          <a:cs typeface="Arial" panose="020B0604020202020204" pitchFamily="34" charset="0"/>
                        </a:rPr>
                        <a:t>At the same time, we should remember that attachment is only one part of development.</a:t>
                      </a:r>
                    </a:p>
                    <a:p>
                      <a:pPr marL="0" indent="0">
                        <a:lnSpc>
                          <a:spcPct val="150000"/>
                        </a:lnSpc>
                        <a:buFont typeface="Wingdings" panose="05000000000000000000" pitchFamily="2" charset="2"/>
                        <a:buNone/>
                      </a:pPr>
                      <a:r>
                        <a:rPr lang="en-GB" sz="1100" b="0" dirty="0">
                          <a:latin typeface="Arial" panose="020B0604020202020204" pitchFamily="34" charset="0"/>
                          <a:cs typeface="Arial" panose="020B0604020202020204" pitchFamily="34" charset="0"/>
                        </a:rPr>
                        <a:t>Biological characteristics, communication skills, previous experiences and environment will influence Shona’s behaviour. The best approach would be to get to know Shona as an individual, work closely with her carers and provide consistent, responsive support.</a:t>
                      </a:r>
                    </a:p>
                    <a:p>
                      <a:pPr marL="285750" indent="-285750">
                        <a:lnSpc>
                          <a:spcPct val="150000"/>
                        </a:lnSpc>
                        <a:buFont typeface="Wingdings" panose="05000000000000000000" pitchFamily="2" charset="2"/>
                        <a:buChar char="§"/>
                      </a:pPr>
                      <a:endParaRPr lang="en-GB" dirty="0"/>
                    </a:p>
                    <a:p>
                      <a:pPr marL="285750" indent="-285750">
                        <a:lnSpc>
                          <a:spcPct val="150000"/>
                        </a:lnSpc>
                        <a:buFont typeface="Wingdings" panose="05000000000000000000" pitchFamily="2" charset="2"/>
                        <a:buChar char="§"/>
                      </a:pPr>
                      <a:endParaRPr lang="en-GB" dirty="0"/>
                    </a:p>
                  </a:txBody>
                  <a:tcPr/>
                </a:tc>
                <a:extLst>
                  <a:ext uri="{0D108BD9-81ED-4DB2-BD59-A6C34878D82A}">
                    <a16:rowId xmlns:a16="http://schemas.microsoft.com/office/drawing/2014/main" val="3167815686"/>
                  </a:ext>
                </a:extLst>
              </a:tr>
            </a:tbl>
          </a:graphicData>
        </a:graphic>
      </p:graphicFrame>
    </p:spTree>
    <p:extLst>
      <p:ext uri="{BB962C8B-B14F-4D97-AF65-F5344CB8AC3E}">
        <p14:creationId xmlns:p14="http://schemas.microsoft.com/office/powerpoint/2010/main" val="4179268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6A3051F-B8C8-ADE7-6FF9-CCDB6D650CBF}"/>
              </a:ext>
            </a:extLst>
          </p:cNvPr>
          <p:cNvGraphicFramePr>
            <a:graphicFrameLocks noGrp="1"/>
          </p:cNvGraphicFramePr>
          <p:nvPr>
            <p:extLst>
              <p:ext uri="{D42A27DB-BD31-4B8C-83A1-F6EECF244321}">
                <p14:modId xmlns:p14="http://schemas.microsoft.com/office/powerpoint/2010/main" val="2659521276"/>
              </p:ext>
            </p:extLst>
          </p:nvPr>
        </p:nvGraphicFramePr>
        <p:xfrm>
          <a:off x="1089764" y="719665"/>
          <a:ext cx="9832932" cy="6095429"/>
        </p:xfrm>
        <a:graphic>
          <a:graphicData uri="http://schemas.openxmlformats.org/drawingml/2006/table">
            <a:tbl>
              <a:tblPr firstRow="1" bandRow="1">
                <a:tableStyleId>{5C22544A-7EE6-4342-B048-85BDC9FD1C3A}</a:tableStyleId>
              </a:tblPr>
              <a:tblGrid>
                <a:gridCol w="9832932">
                  <a:extLst>
                    <a:ext uri="{9D8B030D-6E8A-4147-A177-3AD203B41FA5}">
                      <a16:colId xmlns:a16="http://schemas.microsoft.com/office/drawing/2014/main" val="3316937680"/>
                    </a:ext>
                  </a:extLst>
                </a:gridCol>
              </a:tblGrid>
              <a:tr h="5906603">
                <a:tc>
                  <a:txBody>
                    <a:bodyPr/>
                    <a:lstStyle/>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                                                                                 Reference list</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Ainsworth, M.D.S. and Bell, S.M (1970)</a:t>
                      </a:r>
                    </a:p>
                    <a:p>
                      <a:pPr>
                        <a:lnSpc>
                          <a:spcPct val="150000"/>
                        </a:lnSpc>
                      </a:pPr>
                      <a:r>
                        <a:rPr lang="en-GB" sz="1100" b="0" dirty="0">
                          <a:latin typeface="Arial" panose="020B0604020202020204" pitchFamily="34" charset="0"/>
                          <a:cs typeface="Arial" panose="020B0604020202020204" pitchFamily="34" charset="0"/>
                        </a:rPr>
                        <a:t>‘Attachment, exploration, and separation: illustrated by the behaviour of one-year-olds in a strange situation’, </a:t>
                      </a:r>
                    </a:p>
                    <a:p>
                      <a:pPr>
                        <a:lnSpc>
                          <a:spcPct val="150000"/>
                        </a:lnSpc>
                      </a:pPr>
                      <a:r>
                        <a:rPr lang="en-GB" sz="1100" b="0" dirty="0">
                          <a:latin typeface="Arial" panose="020B0604020202020204" pitchFamily="34" charset="0"/>
                          <a:cs typeface="Arial" panose="020B0604020202020204" pitchFamily="34" charset="0"/>
                        </a:rPr>
                        <a:t> Child Development, 41(1), pp. 49-67.</a:t>
                      </a:r>
                    </a:p>
                    <a:p>
                      <a:pPr>
                        <a:lnSpc>
                          <a:spcPct val="150000"/>
                        </a:lnSpc>
                      </a:pPr>
                      <a:endParaRPr lang="en-GB" sz="1100" b="0"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Ainsworth, M.D.S., </a:t>
                      </a:r>
                      <a:r>
                        <a:rPr lang="en-GB" sz="1100" b="1" dirty="0" err="1">
                          <a:latin typeface="Arial" panose="020B0604020202020204" pitchFamily="34" charset="0"/>
                          <a:cs typeface="Arial" panose="020B0604020202020204" pitchFamily="34" charset="0"/>
                        </a:rPr>
                        <a:t>Blehar</a:t>
                      </a:r>
                      <a:r>
                        <a:rPr lang="en-GB" sz="1100" b="1" dirty="0">
                          <a:latin typeface="Arial" panose="020B0604020202020204" pitchFamily="34" charset="0"/>
                          <a:cs typeface="Arial" panose="020B0604020202020204" pitchFamily="34" charset="0"/>
                        </a:rPr>
                        <a:t>, M.C., Waters, E. and Wall, S. (1978) </a:t>
                      </a:r>
                      <a:r>
                        <a:rPr lang="en-GB" sz="1100" b="0" i="1" dirty="0">
                          <a:latin typeface="Arial" panose="020B0604020202020204" pitchFamily="34" charset="0"/>
                          <a:cs typeface="Arial" panose="020B0604020202020204" pitchFamily="34" charset="0"/>
                        </a:rPr>
                        <a:t> Patterns of Attachment: A Psychological Study of the Strange Situation. </a:t>
                      </a:r>
                      <a:r>
                        <a:rPr lang="en-GB" sz="1100" b="0" i="0" dirty="0">
                          <a:latin typeface="Arial" panose="020B0604020202020204" pitchFamily="34" charset="0"/>
                          <a:cs typeface="Arial" panose="020B0604020202020204" pitchFamily="34" charset="0"/>
                        </a:rPr>
                        <a:t>Hillsdale, NJ: Lawrence Erlbaum Associates.</a:t>
                      </a:r>
                    </a:p>
                    <a:p>
                      <a:pPr>
                        <a:lnSpc>
                          <a:spcPct val="150000"/>
                        </a:lnSpc>
                      </a:pPr>
                      <a:endParaRPr lang="en-GB" sz="1100" b="0" i="0" dirty="0">
                        <a:latin typeface="Arial" panose="020B0604020202020204" pitchFamily="34" charset="0"/>
                        <a:cs typeface="Arial" panose="020B0604020202020204" pitchFamily="34" charset="0"/>
                      </a:endParaRPr>
                    </a:p>
                    <a:p>
                      <a:pPr>
                        <a:lnSpc>
                          <a:spcPct val="150000"/>
                        </a:lnSpc>
                      </a:pPr>
                      <a:r>
                        <a:rPr lang="en-GB" sz="1100" b="1" i="0" dirty="0">
                          <a:latin typeface="Arial" panose="020B0604020202020204" pitchFamily="34" charset="0"/>
                          <a:cs typeface="Arial" panose="020B0604020202020204" pitchFamily="34" charset="0"/>
                        </a:rPr>
                        <a:t>Bowlby, J. (1958) </a:t>
                      </a:r>
                      <a:r>
                        <a:rPr lang="en-GB" sz="1100" b="0" i="0" dirty="0">
                          <a:latin typeface="Arial" panose="020B0604020202020204" pitchFamily="34" charset="0"/>
                          <a:cs typeface="Arial" panose="020B0604020202020204" pitchFamily="34" charset="0"/>
                        </a:rPr>
                        <a:t>‘The nature of the child’s tie to his mother</a:t>
                      </a:r>
                      <a:r>
                        <a:rPr lang="en-GB" sz="1100" b="1" i="0" dirty="0">
                          <a:latin typeface="Arial" panose="020B0604020202020204" pitchFamily="34" charset="0"/>
                          <a:cs typeface="Arial" panose="020B0604020202020204" pitchFamily="34" charset="0"/>
                        </a:rPr>
                        <a:t>’, </a:t>
                      </a:r>
                      <a:r>
                        <a:rPr lang="en-GB" sz="1100" b="0" i="1" dirty="0">
                          <a:latin typeface="Arial" panose="020B0604020202020204" pitchFamily="34" charset="0"/>
                          <a:cs typeface="Arial" panose="020B0604020202020204" pitchFamily="34" charset="0"/>
                        </a:rPr>
                        <a:t>International Journal of Psychanalysis, </a:t>
                      </a:r>
                      <a:r>
                        <a:rPr lang="en-GB" sz="1100" b="0" i="0" dirty="0">
                          <a:latin typeface="Arial" panose="020B0604020202020204" pitchFamily="34" charset="0"/>
                          <a:cs typeface="Arial" panose="020B0604020202020204" pitchFamily="34" charset="0"/>
                        </a:rPr>
                        <a:t>39(5), pp. 350-373.</a:t>
                      </a:r>
                    </a:p>
                    <a:p>
                      <a:pPr>
                        <a:lnSpc>
                          <a:spcPct val="150000"/>
                        </a:lnSpc>
                      </a:pPr>
                      <a:endParaRPr lang="en-GB" sz="1100" b="0" i="0" dirty="0">
                        <a:latin typeface="Arial" panose="020B0604020202020204" pitchFamily="34" charset="0"/>
                        <a:cs typeface="Arial" panose="020B0604020202020204" pitchFamily="34" charset="0"/>
                      </a:endParaRPr>
                    </a:p>
                    <a:p>
                      <a:pPr>
                        <a:lnSpc>
                          <a:spcPct val="150000"/>
                        </a:lnSpc>
                      </a:pPr>
                      <a:r>
                        <a:rPr lang="en-GB" sz="1100" b="1" i="0" dirty="0">
                          <a:latin typeface="Arial" panose="020B0604020202020204" pitchFamily="34" charset="0"/>
                          <a:cs typeface="Arial" panose="020B0604020202020204" pitchFamily="34" charset="0"/>
                        </a:rPr>
                        <a:t>Bowlby, J. (1969) </a:t>
                      </a:r>
                      <a:r>
                        <a:rPr lang="en-GB" sz="1100" b="0" i="1" dirty="0">
                          <a:latin typeface="Arial" panose="020B0604020202020204" pitchFamily="34" charset="0"/>
                          <a:cs typeface="Arial" panose="020B0604020202020204" pitchFamily="34" charset="0"/>
                        </a:rPr>
                        <a:t>Attachment and Loss: Volume 1. Attachment</a:t>
                      </a:r>
                      <a:r>
                        <a:rPr lang="en-GB" sz="1100" b="1" i="0" dirty="0">
                          <a:latin typeface="Arial" panose="020B0604020202020204" pitchFamily="34" charset="0"/>
                          <a:cs typeface="Arial" panose="020B0604020202020204" pitchFamily="34" charset="0"/>
                        </a:rPr>
                        <a:t>. </a:t>
                      </a:r>
                      <a:r>
                        <a:rPr lang="en-GB" sz="1100" b="0" i="0" dirty="0">
                          <a:latin typeface="Arial" panose="020B0604020202020204" pitchFamily="34" charset="0"/>
                          <a:cs typeface="Arial" panose="020B0604020202020204" pitchFamily="34" charset="0"/>
                        </a:rPr>
                        <a:t>London: Hogarth Press</a:t>
                      </a:r>
                      <a:r>
                        <a:rPr lang="en-GB" sz="1100" b="1" i="0" dirty="0">
                          <a:latin typeface="Arial" panose="020B0604020202020204" pitchFamily="34" charset="0"/>
                          <a:cs typeface="Arial" panose="020B0604020202020204" pitchFamily="34" charset="0"/>
                        </a:rPr>
                        <a:t>.</a:t>
                      </a:r>
                    </a:p>
                    <a:p>
                      <a:pPr>
                        <a:lnSpc>
                          <a:spcPct val="150000"/>
                        </a:lnSpc>
                      </a:pPr>
                      <a:endParaRPr lang="en-GB" sz="1100" b="1" i="0" dirty="0">
                        <a:latin typeface="Arial" panose="020B0604020202020204" pitchFamily="34" charset="0"/>
                        <a:cs typeface="Arial" panose="020B0604020202020204" pitchFamily="34" charset="0"/>
                      </a:endParaRPr>
                    </a:p>
                    <a:p>
                      <a:pPr>
                        <a:lnSpc>
                          <a:spcPct val="150000"/>
                        </a:lnSpc>
                      </a:pPr>
                      <a:r>
                        <a:rPr lang="en-GB" sz="1100" b="1" i="0" dirty="0">
                          <a:latin typeface="Arial" panose="020B0604020202020204" pitchFamily="34" charset="0"/>
                          <a:cs typeface="Arial" panose="020B0604020202020204" pitchFamily="34" charset="0"/>
                        </a:rPr>
                        <a:t>Cassidy, J. and Shaver, P.R. (eds.) (2016) </a:t>
                      </a:r>
                      <a:r>
                        <a:rPr lang="en-GB" sz="1100" b="0" i="1" dirty="0">
                          <a:latin typeface="Arial" panose="020B0604020202020204" pitchFamily="34" charset="0"/>
                          <a:cs typeface="Arial" panose="020B0604020202020204" pitchFamily="34" charset="0"/>
                        </a:rPr>
                        <a:t>Handbook of Attachment: Theory, Research, and Clinical Applications:</a:t>
                      </a:r>
                    </a:p>
                    <a:p>
                      <a:pPr>
                        <a:lnSpc>
                          <a:spcPct val="150000"/>
                        </a:lnSpc>
                      </a:pPr>
                      <a:r>
                        <a:rPr lang="en-GB" sz="1100" b="1" i="0" dirty="0">
                          <a:latin typeface="Arial" panose="020B0604020202020204" pitchFamily="34" charset="0"/>
                          <a:cs typeface="Arial" panose="020B0604020202020204" pitchFamily="34" charset="0"/>
                        </a:rPr>
                        <a:t>3</a:t>
                      </a:r>
                      <a:r>
                        <a:rPr lang="en-GB" sz="1100" b="1" i="0" baseline="30000" dirty="0">
                          <a:latin typeface="Arial" panose="020B0604020202020204" pitchFamily="34" charset="0"/>
                          <a:cs typeface="Arial" panose="020B0604020202020204" pitchFamily="34" charset="0"/>
                        </a:rPr>
                        <a:t>rd</a:t>
                      </a:r>
                      <a:r>
                        <a:rPr lang="en-GB" sz="1100" b="1" i="0" dirty="0">
                          <a:latin typeface="Arial" panose="020B0604020202020204" pitchFamily="34" charset="0"/>
                          <a:cs typeface="Arial" panose="020B0604020202020204" pitchFamily="34" charset="0"/>
                        </a:rPr>
                        <a:t> </a:t>
                      </a:r>
                      <a:r>
                        <a:rPr lang="en-GB" sz="1100" b="1" i="0" dirty="0" err="1">
                          <a:latin typeface="Arial" panose="020B0604020202020204" pitchFamily="34" charset="0"/>
                          <a:cs typeface="Arial" panose="020B0604020202020204" pitchFamily="34" charset="0"/>
                        </a:rPr>
                        <a:t>edn</a:t>
                      </a:r>
                      <a:r>
                        <a:rPr lang="en-GB" sz="1100" b="1" i="0" dirty="0">
                          <a:latin typeface="Arial" panose="020B0604020202020204" pitchFamily="34" charset="0"/>
                          <a:cs typeface="Arial" panose="020B0604020202020204" pitchFamily="34" charset="0"/>
                        </a:rPr>
                        <a:t>. New York: Guilford Press.</a:t>
                      </a:r>
                      <a:endParaRPr lang="en-GB" sz="1100" b="0" i="1" dirty="0">
                        <a:latin typeface="Arial" panose="020B0604020202020204" pitchFamily="34" charset="0"/>
                        <a:cs typeface="Arial" panose="020B0604020202020204" pitchFamily="34" charset="0"/>
                      </a:endParaRPr>
                    </a:p>
                    <a:p>
                      <a:pPr>
                        <a:lnSpc>
                          <a:spcPct val="150000"/>
                        </a:lnSpc>
                      </a:pPr>
                      <a:endParaRPr lang="en-GB" sz="1100" b="0" i="1" dirty="0">
                        <a:latin typeface="Arial" panose="020B0604020202020204" pitchFamily="34" charset="0"/>
                        <a:cs typeface="Arial" panose="020B0604020202020204" pitchFamily="34" charset="0"/>
                      </a:endParaRPr>
                    </a:p>
                    <a:p>
                      <a:pPr>
                        <a:lnSpc>
                          <a:spcPct val="150000"/>
                        </a:lnSpc>
                      </a:pPr>
                      <a:r>
                        <a:rPr lang="en-GB" sz="1100" b="1" i="0" dirty="0">
                          <a:latin typeface="Arial" panose="020B0604020202020204" pitchFamily="34" charset="0"/>
                          <a:cs typeface="Arial" panose="020B0604020202020204" pitchFamily="34" charset="0"/>
                        </a:rPr>
                        <a:t>National Scientific Council on the Developing Child (2004) </a:t>
                      </a:r>
                      <a:r>
                        <a:rPr lang="en-GB" sz="1100" b="0" i="1" dirty="0">
                          <a:latin typeface="Arial" panose="020B0604020202020204" pitchFamily="34" charset="0"/>
                          <a:cs typeface="Arial" panose="020B0604020202020204" pitchFamily="34" charset="0"/>
                        </a:rPr>
                        <a:t>Young Children Develop in an Environment of Relationships</a:t>
                      </a:r>
                      <a:r>
                        <a:rPr lang="en-GB" sz="1100" b="1" i="0" dirty="0">
                          <a:latin typeface="Arial" panose="020B0604020202020204" pitchFamily="34" charset="0"/>
                          <a:cs typeface="Arial" panose="020B0604020202020204" pitchFamily="34" charset="0"/>
                        </a:rPr>
                        <a:t>. </a:t>
                      </a:r>
                      <a:r>
                        <a:rPr lang="en-GB" sz="1100" b="0" i="0" dirty="0">
                          <a:latin typeface="Arial" panose="020B0604020202020204" pitchFamily="34" charset="0"/>
                          <a:cs typeface="Arial" panose="020B0604020202020204" pitchFamily="34" charset="0"/>
                        </a:rPr>
                        <a:t>Working Paper No 1. Harvard University.</a:t>
                      </a:r>
                    </a:p>
                    <a:p>
                      <a:pPr>
                        <a:lnSpc>
                          <a:spcPct val="150000"/>
                        </a:lnSpc>
                      </a:pPr>
                      <a:endParaRPr lang="en-GB" sz="1100" b="0" i="0" dirty="0">
                        <a:latin typeface="Arial" panose="020B0604020202020204" pitchFamily="34" charset="0"/>
                        <a:cs typeface="Arial" panose="020B0604020202020204" pitchFamily="34" charset="0"/>
                      </a:endParaRPr>
                    </a:p>
                    <a:p>
                      <a:pPr>
                        <a:lnSpc>
                          <a:spcPct val="150000"/>
                        </a:lnSpc>
                      </a:pPr>
                      <a:r>
                        <a:rPr lang="en-GB" sz="1100" b="1" i="0" dirty="0">
                          <a:latin typeface="Arial" panose="020B0604020202020204" pitchFamily="34" charset="0"/>
                          <a:cs typeface="Arial" panose="020B0604020202020204" pitchFamily="34" charset="0"/>
                        </a:rPr>
                        <a:t>World Health Organisation (2020</a:t>
                      </a:r>
                      <a:r>
                        <a:rPr lang="en-GB" sz="1100" b="0" i="0" dirty="0">
                          <a:latin typeface="Arial" panose="020B0604020202020204" pitchFamily="34" charset="0"/>
                          <a:cs typeface="Arial" panose="020B0604020202020204" pitchFamily="34" charset="0"/>
                        </a:rPr>
                        <a:t>) </a:t>
                      </a:r>
                      <a:r>
                        <a:rPr lang="en-GB" sz="1100" b="0" i="1" dirty="0">
                          <a:latin typeface="Arial" panose="020B0604020202020204" pitchFamily="34" charset="0"/>
                          <a:cs typeface="Arial" panose="020B0604020202020204" pitchFamily="34" charset="0"/>
                        </a:rPr>
                        <a:t>Improving Early Childhood Development: WHO Guideline</a:t>
                      </a:r>
                      <a:r>
                        <a:rPr lang="en-GB" sz="1100" b="0" i="0" dirty="0">
                          <a:latin typeface="Arial" panose="020B0604020202020204" pitchFamily="34" charset="0"/>
                          <a:cs typeface="Arial" panose="020B0604020202020204" pitchFamily="34" charset="0"/>
                        </a:rPr>
                        <a:t>. Geneva: World Health Organisation.</a:t>
                      </a:r>
                    </a:p>
                    <a:p>
                      <a:pPr>
                        <a:lnSpc>
                          <a:spcPct val="150000"/>
                        </a:lnSpc>
                      </a:pPr>
                      <a:endParaRPr lang="en-GB" sz="1100" b="0" i="0" dirty="0">
                        <a:latin typeface="Arial" panose="020B0604020202020204" pitchFamily="34" charset="0"/>
                        <a:cs typeface="Arial" panose="020B0604020202020204" pitchFamily="34" charset="0"/>
                      </a:endParaRPr>
                    </a:p>
                    <a:p>
                      <a:pPr>
                        <a:lnSpc>
                          <a:spcPct val="150000"/>
                        </a:lnSpc>
                      </a:pPr>
                      <a:r>
                        <a:rPr lang="en-GB" sz="1100" b="1" i="0" dirty="0">
                          <a:latin typeface="Arial" panose="020B0604020202020204" pitchFamily="34" charset="0"/>
                          <a:cs typeface="Arial" panose="020B0604020202020204" pitchFamily="34" charset="0"/>
                        </a:rPr>
                        <a:t>NICE (2015) Children’s Attachment: </a:t>
                      </a:r>
                      <a:r>
                        <a:rPr lang="en-GB" sz="1100" b="0" i="1" dirty="0">
                          <a:latin typeface="Arial" panose="020B0604020202020204" pitchFamily="34" charset="0"/>
                          <a:cs typeface="Arial" panose="020B0604020202020204" pitchFamily="34" charset="0"/>
                        </a:rPr>
                        <a:t>Attachment in Children and Young People who are Adopted from Care or at High Risk of Going into Care.</a:t>
                      </a:r>
                    </a:p>
                    <a:p>
                      <a:pPr>
                        <a:lnSpc>
                          <a:spcPct val="150000"/>
                        </a:lnSpc>
                      </a:pPr>
                      <a:r>
                        <a:rPr lang="en-GB" sz="1100" b="0" i="0" dirty="0">
                          <a:latin typeface="Arial" panose="020B0604020202020204" pitchFamily="34" charset="0"/>
                          <a:cs typeface="Arial" panose="020B0604020202020204" pitchFamily="34" charset="0"/>
                        </a:rPr>
                        <a:t>NICE Guideline NG26.</a:t>
                      </a:r>
                    </a:p>
                  </a:txBody>
                  <a:tcPr/>
                </a:tc>
                <a:extLst>
                  <a:ext uri="{0D108BD9-81ED-4DB2-BD59-A6C34878D82A}">
                    <a16:rowId xmlns:a16="http://schemas.microsoft.com/office/drawing/2014/main" val="855617926"/>
                  </a:ext>
                </a:extLst>
              </a:tr>
            </a:tbl>
          </a:graphicData>
        </a:graphic>
      </p:graphicFrame>
    </p:spTree>
    <p:extLst>
      <p:ext uri="{BB962C8B-B14F-4D97-AF65-F5344CB8AC3E}">
        <p14:creationId xmlns:p14="http://schemas.microsoft.com/office/powerpoint/2010/main" val="22694975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baf5a7b8346f08299b1d3acaa09f39be">
  <xsd:schema xmlns:xsd="http://www.w3.org/2001/XMLSchema" xmlns:xs="http://www.w3.org/2001/XMLSchema" xmlns:p="http://schemas.microsoft.com/office/2006/metadata/properties" xmlns:ns3="21f98238-5914-40fc-b2db-49ce196065c9" targetNamespace="http://schemas.microsoft.com/office/2006/metadata/properties" ma:root="true" ma:fieldsID="e15e7e146cc85bf0d329fefc615f9918"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Props1.xml><?xml version="1.0" encoding="utf-8"?>
<ds:datastoreItem xmlns:ds="http://schemas.openxmlformats.org/officeDocument/2006/customXml" ds:itemID="{7E36E3A8-905C-4676-8958-D665BCF1A450}">
  <ds:schemaRefs>
    <ds:schemaRef ds:uri="http://schemas.microsoft.com/sharepoint/v3/contenttype/forms"/>
  </ds:schemaRefs>
</ds:datastoreItem>
</file>

<file path=customXml/itemProps2.xml><?xml version="1.0" encoding="utf-8"?>
<ds:datastoreItem xmlns:ds="http://schemas.openxmlformats.org/officeDocument/2006/customXml" ds:itemID="{71E59CA4-DE69-415F-B242-D84CDE4743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D9B5B6-5131-4468-BAF1-8D5A21A93AC9}">
  <ds:schemaRefs>
    <ds:schemaRef ds:uri="http://schemas.microsoft.com/office/2006/metadata/properties"/>
    <ds:schemaRef ds:uri="http://purl.org/dc/dcmitype/"/>
    <ds:schemaRef ds:uri="21f98238-5914-40fc-b2db-49ce196065c9"/>
    <ds:schemaRef ds:uri="http://schemas.openxmlformats.org/package/2006/metadata/core-properties"/>
    <ds:schemaRef ds:uri="http://schemas.microsoft.com/office/2006/documentManagement/types"/>
    <ds:schemaRef ds:uri="http://purl.org/dc/terms/"/>
    <ds:schemaRef ds:uri="http://purl.org/dc/elements/1.1/"/>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542</TotalTime>
  <Words>945</Words>
  <Application>Microsoft Office PowerPoint</Application>
  <PresentationFormat>Widescreen</PresentationFormat>
  <Paragraphs>163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Nusrat Begum (2521425)</dc:creator>
  <cp:lastModifiedBy>Nusrat Begum (2521425)</cp:lastModifiedBy>
  <cp:revision>1</cp:revision>
  <dcterms:created xsi:type="dcterms:W3CDTF">2026-10-02T10:44:46Z</dcterms:created>
  <dcterms:modified xsi:type="dcterms:W3CDTF">2026-10-11T14:48:24Z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