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D2F6"/>
    <a:srgbClr val="F0B6F1"/>
    <a:srgbClr val="519171"/>
    <a:srgbClr val="335B47"/>
    <a:srgbClr val="192D23"/>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7628" autoAdjust="0"/>
    <p:restoredTop sz="94660"/>
  </p:normalViewPr>
  <p:slideViewPr>
    <p:cSldViewPr snapToGrid="0">
      <p:cViewPr varScale="1">
        <p:scale>
          <a:sx n="82" d="100"/>
          <a:sy n="82" d="100"/>
        </p:scale>
        <p:origin x="13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4E604-095B-61FF-4037-786452FADD2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B8C6EF-2DD4-96D4-7A22-8DA89D2A4A8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15F0064-3BE8-C1B2-C0C0-635FA395A651}"/>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5" name="Footer Placeholder 4">
            <a:extLst>
              <a:ext uri="{FF2B5EF4-FFF2-40B4-BE49-F238E27FC236}">
                <a16:creationId xmlns:a16="http://schemas.microsoft.com/office/drawing/2014/main" id="{E0600144-EED1-2F6B-C8B5-09E486D03F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E5B2FE-D66C-94C5-4A02-3E6AB87D8C03}"/>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2707799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F7BC5-C6C1-049E-0EA0-31B7DED8415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F37BEB-870D-8808-8963-AB39D04204C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AE4B442-FB07-927F-82D3-A81A123A1D95}"/>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5" name="Footer Placeholder 4">
            <a:extLst>
              <a:ext uri="{FF2B5EF4-FFF2-40B4-BE49-F238E27FC236}">
                <a16:creationId xmlns:a16="http://schemas.microsoft.com/office/drawing/2014/main" id="{EB871AD8-83CC-E8BD-EEA9-3B2415C969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A89D29-E0C2-1626-7690-863067E63089}"/>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2867229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37249-9D35-42E9-CB6B-0E1E4D63597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1EBCFF0-3E4F-270E-2411-FE321811AD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3AE1166-E888-2D53-70C9-A42BC39BE583}"/>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5" name="Footer Placeholder 4">
            <a:extLst>
              <a:ext uri="{FF2B5EF4-FFF2-40B4-BE49-F238E27FC236}">
                <a16:creationId xmlns:a16="http://schemas.microsoft.com/office/drawing/2014/main" id="{17646909-DD2E-32C2-29B0-6D70DE4672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19BB75-105C-C09F-2217-0B466EDF7627}"/>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929514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16B67-C003-022F-083B-B18BB385493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885FC4-3F76-6DB8-231F-DD78AD8874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02C9758-BC85-21CE-3CD7-BCB4F0C06B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9BADC11-F117-9EFA-A047-65F609A5EDC8}"/>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6" name="Footer Placeholder 5">
            <a:extLst>
              <a:ext uri="{FF2B5EF4-FFF2-40B4-BE49-F238E27FC236}">
                <a16:creationId xmlns:a16="http://schemas.microsoft.com/office/drawing/2014/main" id="{2DBA6343-C8EF-7157-28F8-6774E14A36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E7D7FE-D007-5C69-675D-7C60A739B0F9}"/>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3268276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B31CB-4212-B765-622C-ABEB9F87800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EDB4E2F-E997-533D-3F0B-F37CA487E7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6F020D3-DDD1-5B1E-63AB-047781B5EBC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CA094C5-B612-F55B-CC17-9C5111A0872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B003D41-467B-2CF4-7C05-B26AF773BC4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CF06DED-F89A-6C59-C34D-AAC390BF9EC6}"/>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8" name="Footer Placeholder 7">
            <a:extLst>
              <a:ext uri="{FF2B5EF4-FFF2-40B4-BE49-F238E27FC236}">
                <a16:creationId xmlns:a16="http://schemas.microsoft.com/office/drawing/2014/main" id="{3766B974-F86E-43AA-4063-81EF098DB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D8E083-07D9-B58E-4166-723A26C0A001}"/>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2403269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A1226-73E5-ABDF-7A57-E7C2A7D0672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B2E2E7F-043A-A5EC-A585-25A05A8B572C}"/>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4" name="Footer Placeholder 3">
            <a:extLst>
              <a:ext uri="{FF2B5EF4-FFF2-40B4-BE49-F238E27FC236}">
                <a16:creationId xmlns:a16="http://schemas.microsoft.com/office/drawing/2014/main" id="{F3F2F281-6E7D-65FC-3CD1-552DD39F92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D48F1B-4213-C41C-5F87-247F2AE16905}"/>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1089565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A2A2BD8-86D9-0ADD-9412-41E72CC21E92}"/>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3" name="Footer Placeholder 2">
            <a:extLst>
              <a:ext uri="{FF2B5EF4-FFF2-40B4-BE49-F238E27FC236}">
                <a16:creationId xmlns:a16="http://schemas.microsoft.com/office/drawing/2014/main" id="{ECFFE13D-09B7-D344-F577-132BCC6DB6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719620-40C2-6B2A-BC82-69505745D254}"/>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17028921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F0E48-569C-A69A-82BF-33D2D56339F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2F4911EF-28C1-4350-4905-9EB5085DBA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3B3537B-E941-65BE-0461-197527EAD5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846ACA1-711A-E34A-0849-1601E4ABC1C1}"/>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6" name="Footer Placeholder 5">
            <a:extLst>
              <a:ext uri="{FF2B5EF4-FFF2-40B4-BE49-F238E27FC236}">
                <a16:creationId xmlns:a16="http://schemas.microsoft.com/office/drawing/2014/main" id="{62A04C31-6870-11A1-6255-BB3411FB23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D3DD93-37DA-35D4-D4F7-BAFC0B93072C}"/>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3387517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9EDAB-6B36-330D-5548-1BB25AC4F7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BAF1BD3-4C81-5030-1612-B97A69D007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8003C7-6586-9313-5D2C-13B1FB41BF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B8C4FD-E933-024F-5348-3B39FCC87C7C}"/>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6" name="Footer Placeholder 5">
            <a:extLst>
              <a:ext uri="{FF2B5EF4-FFF2-40B4-BE49-F238E27FC236}">
                <a16:creationId xmlns:a16="http://schemas.microsoft.com/office/drawing/2014/main" id="{EA81CC83-FA55-BB5F-AD05-6063D2945C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25DCE6-559D-6ED7-5C42-72BEC6F72DC9}"/>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13644846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26EC-F2F2-0880-8D13-C6C4517129D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39DDCE8-FB3D-6568-413A-073B6EBABA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EE38E2-FE42-3F6C-0C00-C7CDB41D2BDF}"/>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5" name="Footer Placeholder 4">
            <a:extLst>
              <a:ext uri="{FF2B5EF4-FFF2-40B4-BE49-F238E27FC236}">
                <a16:creationId xmlns:a16="http://schemas.microsoft.com/office/drawing/2014/main" id="{9F77D7EE-6166-ED42-9EF9-9399949625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71541B-C449-1674-F188-2F57317D4D6B}"/>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1786120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DC5816-89DC-F60D-B7C3-48371320B95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8E3D7EC-DA0F-6C54-6353-A68605D3F48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3FDE96-819E-A1CE-3D83-EF26C58F8719}"/>
              </a:ext>
            </a:extLst>
          </p:cNvPr>
          <p:cNvSpPr>
            <a:spLocks noGrp="1"/>
          </p:cNvSpPr>
          <p:nvPr>
            <p:ph type="dt" sz="half" idx="10"/>
          </p:nvPr>
        </p:nvSpPr>
        <p:spPr/>
        <p:txBody>
          <a:bodyPr/>
          <a:lstStyle/>
          <a:p>
            <a:fld id="{E84D6AB8-6173-4703-9B53-951D4E71D8A2}" type="datetimeFigureOut">
              <a:rPr lang="en-GB" smtClean="0"/>
              <a:t>25/11/2023</a:t>
            </a:fld>
            <a:endParaRPr lang="en-GB"/>
          </a:p>
        </p:txBody>
      </p:sp>
      <p:sp>
        <p:nvSpPr>
          <p:cNvPr id="5" name="Footer Placeholder 4">
            <a:extLst>
              <a:ext uri="{FF2B5EF4-FFF2-40B4-BE49-F238E27FC236}">
                <a16:creationId xmlns:a16="http://schemas.microsoft.com/office/drawing/2014/main" id="{E4D59D13-B5C4-C25F-F749-0FF27DDF3A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1D2EA7-E2DD-E743-8453-B39BD30E52E2}"/>
              </a:ext>
            </a:extLst>
          </p:cNvPr>
          <p:cNvSpPr>
            <a:spLocks noGrp="1"/>
          </p:cNvSpPr>
          <p:nvPr>
            <p:ph type="sldNum" sz="quarter" idx="12"/>
          </p:nvPr>
        </p:nvSpPr>
        <p:spPr/>
        <p:txBody>
          <a:bodyPr/>
          <a:lstStyle/>
          <a:p>
            <a:fld id="{54F3D378-EF66-4D3E-BDA3-DA1CCFBEC1EB}" type="slidenum">
              <a:rPr lang="en-GB" smtClean="0"/>
              <a:t>‹#›</a:t>
            </a:fld>
            <a:endParaRPr lang="en-GB"/>
          </a:p>
        </p:txBody>
      </p:sp>
    </p:spTree>
    <p:extLst>
      <p:ext uri="{BB962C8B-B14F-4D97-AF65-F5344CB8AC3E}">
        <p14:creationId xmlns:p14="http://schemas.microsoft.com/office/powerpoint/2010/main" val="37072726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EAD843-16C2-8488-4B87-ACC296D1A0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C7CCCA1-AA3A-5D4C-D6B0-316FC92B7D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C80691-5177-3630-3CC4-EC6782FF21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4D6AB8-6173-4703-9B53-951D4E71D8A2}" type="datetimeFigureOut">
              <a:rPr lang="en-GB" smtClean="0"/>
              <a:t>25/11/2023</a:t>
            </a:fld>
            <a:endParaRPr lang="en-GB"/>
          </a:p>
        </p:txBody>
      </p:sp>
      <p:sp>
        <p:nvSpPr>
          <p:cNvPr id="5" name="Footer Placeholder 4">
            <a:extLst>
              <a:ext uri="{FF2B5EF4-FFF2-40B4-BE49-F238E27FC236}">
                <a16:creationId xmlns:a16="http://schemas.microsoft.com/office/drawing/2014/main" id="{4D6DD297-B2E3-9D31-7E30-E4EDACBAF9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48E339C-65ED-35AF-00A5-D3FC8822C20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F3D378-EF66-4D3E-BDA3-DA1CCFBEC1EB}" type="slidenum">
              <a:rPr lang="en-GB" smtClean="0"/>
              <a:t>‹#›</a:t>
            </a:fld>
            <a:endParaRPr lang="en-GB"/>
          </a:p>
        </p:txBody>
      </p:sp>
    </p:spTree>
    <p:extLst>
      <p:ext uri="{BB962C8B-B14F-4D97-AF65-F5344CB8AC3E}">
        <p14:creationId xmlns:p14="http://schemas.microsoft.com/office/powerpoint/2010/main" val="1645116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8" Type="http://schemas.openxmlformats.org/officeDocument/2006/relationships/hyperlink" Target="https://www.mentalhealth.org.uk/explore-mental-health/statistics/children-young-people-statistics#:~:text=20%25%20of%20adolescents%20may%20experience,problem%20in%20any%20given%20year.&amp;text=50%25%20of%20mental%20health%20problems,and%2075%25%20by%20age%2024." TargetMode="External"/><Relationship Id="rId3" Type="http://schemas.openxmlformats.org/officeDocument/2006/relationships/hyperlink" Target="https://www.mentalhealth.com/disorder/relationship-between-culture-and-mental-health" TargetMode="External"/><Relationship Id="rId7" Type="http://schemas.openxmlformats.org/officeDocument/2006/relationships/hyperlink" Target="https://www.mayoclinic.org/diseases-conditions/mental-illness/symptoms-causes/syc-20374968" TargetMode="External"/><Relationship Id="rId2" Type="http://schemas.openxmlformats.org/officeDocument/2006/relationships/hyperlink" Target="https://www.beateatingdisorders.org.uk/news/beats-response-to-the-news-that-the-government-has-scrapped-10-year-mental-health-and-wellbeing-plan/#:~:text=%22We%20are%20deeply%20disappointed%20to%20learn%20that%20the,the%20causes%20of%20mental%20illness%2C%20including%20eating%20disorders." TargetMode="External"/><Relationship Id="rId1" Type="http://schemas.openxmlformats.org/officeDocument/2006/relationships/slideLayout" Target="../slideLayouts/slideLayout7.xml"/><Relationship Id="rId6" Type="http://schemas.openxmlformats.org/officeDocument/2006/relationships/hyperlink" Target="https://www.verywellmind.com/social-support-for-psychological-health-4119970#:~:text=Participation%20in%20social%20groups%20has%20a%20normative%20influence,leads%20to%20poor%20or%20even%20dangerous%20health%20choices." TargetMode="External"/><Relationship Id="rId5" Type="http://schemas.openxmlformats.org/officeDocument/2006/relationships/hyperlink" Target="https://www.ons.gov.uk/peoplepopulationandcommunity/birthsdeathsandmarriages/deaths/bulletins/suicidesintheunitedkingdom/2021registrations" TargetMode="External"/><Relationship Id="rId10" Type="http://schemas.openxmlformats.org/officeDocument/2006/relationships/hyperlink" Target="https://www.healthworkscollective.com/what-is-community-based-treatment-for-mental-illness/" TargetMode="External"/><Relationship Id="rId4" Type="http://schemas.openxmlformats.org/officeDocument/2006/relationships/hyperlink" Target="https://www.cdc.gov/childrensmentalhealth/parent-behavior-therapy.html" TargetMode="External"/><Relationship Id="rId9" Type="http://schemas.openxmlformats.org/officeDocument/2006/relationships/hyperlink" Target="https://www.mind.org.uk/information-support/types-of-mental-health-problems/mental-health-problems-introduction/types-of-mental-health-proble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8ACC39E-51BF-0F8D-7B9D-E16FCF783B2D}"/>
              </a:ext>
            </a:extLst>
          </p:cNvPr>
          <p:cNvPicPr>
            <a:picLocks noChangeAspect="1"/>
          </p:cNvPicPr>
          <p:nvPr/>
        </p:nvPicPr>
        <p:blipFill>
          <a:blip r:embed="rId2"/>
          <a:stretch>
            <a:fillRect/>
          </a:stretch>
        </p:blipFill>
        <p:spPr>
          <a:xfrm>
            <a:off x="-33000" y="45047"/>
            <a:ext cx="12192000" cy="6840305"/>
          </a:xfrm>
          <a:prstGeom prst="rect">
            <a:avLst/>
          </a:prstGeom>
        </p:spPr>
      </p:pic>
      <p:sp>
        <p:nvSpPr>
          <p:cNvPr id="13" name="TextBox 12">
            <a:extLst>
              <a:ext uri="{FF2B5EF4-FFF2-40B4-BE49-F238E27FC236}">
                <a16:creationId xmlns:a16="http://schemas.microsoft.com/office/drawing/2014/main" id="{8F7925B7-48A9-FAC7-F9CA-29534D866955}"/>
              </a:ext>
            </a:extLst>
          </p:cNvPr>
          <p:cNvSpPr txBox="1"/>
          <p:nvPr/>
        </p:nvSpPr>
        <p:spPr>
          <a:xfrm>
            <a:off x="77491" y="35043"/>
            <a:ext cx="3857601" cy="2077492"/>
          </a:xfrm>
          <a:prstGeom prst="rect">
            <a:avLst/>
          </a:prstGeom>
          <a:solidFill>
            <a:schemeClr val="accent1">
              <a:lumMod val="40000"/>
              <a:lumOff val="60000"/>
              <a:alpha val="49804"/>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900" b="1" u="sng" dirty="0">
                <a:solidFill>
                  <a:schemeClr val="tx1"/>
                </a:solidFill>
              </a:rPr>
              <a:t>What is mental health? </a:t>
            </a:r>
          </a:p>
          <a:p>
            <a:r>
              <a:rPr lang="en-GB" sz="800" dirty="0">
                <a:solidFill>
                  <a:schemeClr val="tx1"/>
                </a:solidFill>
              </a:rPr>
              <a:t>Mental Health is best categorised as a significant abnormal disturbance within an individual's emotional regulation, cognition and behaviour. Mental health illness is believed to be a product of environmental and genetic factors. Inherited traits can be a contributing factor to mental illness, this is where the individual has family members with mental health. Specific genes may increase the risk of developing a mental health illness and  how they live their lifestyle may pursue it.</a:t>
            </a:r>
          </a:p>
          <a:p>
            <a:r>
              <a:rPr lang="en-GB" sz="800" dirty="0">
                <a:solidFill>
                  <a:schemeClr val="tx1"/>
                </a:solidFill>
              </a:rPr>
              <a:t>    Another statement that contributes to mental health is environmental exposures before birth, this can be the unborn child being exposed to toxins, inflammatory issues, drugs and alcohol. There are links between each of these and the development of mental health. Lastly is brain chemistry. Within the brain there are neurotransmitters that serve the purpose in carrying signals to other parts of the brain. If the neural networks that transport neurotransmitters are faulty, then this will affect the function of the nerve receptors and as a result of this the nerve systems will change and then the doorway of developing a mental health disorder is opened. </a:t>
            </a:r>
          </a:p>
          <a:p>
            <a:r>
              <a:rPr lang="en-GB" sz="800" dirty="0">
                <a:solidFill>
                  <a:schemeClr val="tx1"/>
                </a:solidFill>
              </a:rPr>
              <a:t>  (MCS,2022). </a:t>
            </a:r>
          </a:p>
        </p:txBody>
      </p:sp>
      <p:sp>
        <p:nvSpPr>
          <p:cNvPr id="15" name="TextBox 14">
            <a:extLst>
              <a:ext uri="{FF2B5EF4-FFF2-40B4-BE49-F238E27FC236}">
                <a16:creationId xmlns:a16="http://schemas.microsoft.com/office/drawing/2014/main" id="{88F24A3F-5DAF-28D6-9E15-DD96A82CD14C}"/>
              </a:ext>
            </a:extLst>
          </p:cNvPr>
          <p:cNvSpPr txBox="1"/>
          <p:nvPr/>
        </p:nvSpPr>
        <p:spPr>
          <a:xfrm>
            <a:off x="77491" y="2155212"/>
            <a:ext cx="3857601" cy="877163"/>
          </a:xfrm>
          <a:prstGeom prst="rect">
            <a:avLst/>
          </a:prstGeom>
          <a:solidFill>
            <a:schemeClr val="accent2">
              <a:lumMod val="40000"/>
              <a:lumOff val="60000"/>
              <a:alpha val="49804"/>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900" b="1" u="sng" dirty="0">
                <a:solidFill>
                  <a:schemeClr val="tx1"/>
                </a:solidFill>
              </a:rPr>
              <a:t>Mental health disorders</a:t>
            </a:r>
          </a:p>
          <a:p>
            <a:r>
              <a:rPr lang="en-GB" sz="800" dirty="0">
                <a:solidFill>
                  <a:schemeClr val="tx1"/>
                </a:solidFill>
              </a:rPr>
              <a:t>There is a large variety of mental health disorders, each of which are tailored to specific traits and behaviours. Some of the most frequently known mental health disorders are  depression, anxiety , phobias, eating disorders, schizophrenia , obsessive compulsive disorder (OCD) and bipolar. (MIND, 2023). </a:t>
            </a:r>
          </a:p>
          <a:p>
            <a:endParaRPr lang="en-GB" sz="1000" dirty="0"/>
          </a:p>
        </p:txBody>
      </p:sp>
      <p:sp>
        <p:nvSpPr>
          <p:cNvPr id="21" name="TextBox 20">
            <a:extLst>
              <a:ext uri="{FF2B5EF4-FFF2-40B4-BE49-F238E27FC236}">
                <a16:creationId xmlns:a16="http://schemas.microsoft.com/office/drawing/2014/main" id="{52C0E443-A682-84AA-5829-3D781A558DDC}"/>
              </a:ext>
            </a:extLst>
          </p:cNvPr>
          <p:cNvSpPr txBox="1"/>
          <p:nvPr/>
        </p:nvSpPr>
        <p:spPr>
          <a:xfrm>
            <a:off x="77491" y="4555972"/>
            <a:ext cx="3857601" cy="2015936"/>
          </a:xfrm>
          <a:prstGeom prst="rect">
            <a:avLst/>
          </a:prstGeom>
          <a:solidFill>
            <a:schemeClr val="accent6">
              <a:lumMod val="40000"/>
              <a:lumOff val="60000"/>
            </a:schemeClr>
          </a:solidFill>
        </p:spPr>
        <p:txBody>
          <a:bodyPr wrap="square" rtlCol="0">
            <a:spAutoFit/>
          </a:bodyPr>
          <a:lstStyle/>
          <a:p>
            <a:r>
              <a:rPr lang="en-GB" sz="900" b="1" u="sng" dirty="0"/>
              <a:t>Statistics of Mental Health</a:t>
            </a:r>
          </a:p>
          <a:p>
            <a:r>
              <a:rPr lang="en-GB" sz="800" dirty="0"/>
              <a:t>10 % of Young people and children within the category ages of 5 to 16 in the UK have a diagnosable mental health condition. However, 70% of young people and children that experience a mental health problem unfortunately do not receive appropriate intervention from a young mouldable age from mental health professionals and services.</a:t>
            </a:r>
          </a:p>
          <a:p>
            <a:r>
              <a:rPr lang="en-GB" sz="800" dirty="0"/>
              <a:t>      50%  of Mental health conditions within the UK reach the ability to be diagnosable by 14 years of age and 75% within the UK reaching a diagnoseable stage by the age of 24. (MHF,2023). </a:t>
            </a:r>
          </a:p>
          <a:p>
            <a:r>
              <a:rPr lang="en-GB" sz="800" dirty="0"/>
              <a:t>     In 2021,  across England and Wales, there was 5,583 registered suicides due to mental health illnesses. 4,129 of these registered suicides across England and Wales were male. 1,454 of these registered suicides were female. (Census, 2021).</a:t>
            </a:r>
          </a:p>
          <a:p>
            <a:endParaRPr lang="en-GB" sz="900" dirty="0">
              <a:solidFill>
                <a:schemeClr val="bg1"/>
              </a:solidFill>
            </a:endParaRPr>
          </a:p>
          <a:p>
            <a:r>
              <a:rPr lang="en-GB" sz="900" dirty="0">
                <a:solidFill>
                  <a:schemeClr val="bg1"/>
                </a:solidFill>
              </a:rPr>
              <a:t>*</a:t>
            </a:r>
          </a:p>
          <a:p>
            <a:endParaRPr lang="en-GB" sz="1000" dirty="0">
              <a:solidFill>
                <a:schemeClr val="bg1"/>
              </a:solidFill>
            </a:endParaRPr>
          </a:p>
        </p:txBody>
      </p:sp>
      <p:sp>
        <p:nvSpPr>
          <p:cNvPr id="22" name="TextBox 21">
            <a:extLst>
              <a:ext uri="{FF2B5EF4-FFF2-40B4-BE49-F238E27FC236}">
                <a16:creationId xmlns:a16="http://schemas.microsoft.com/office/drawing/2014/main" id="{BEC92863-0017-FAB4-1DCC-DE4464DADE93}"/>
              </a:ext>
            </a:extLst>
          </p:cNvPr>
          <p:cNvSpPr txBox="1"/>
          <p:nvPr/>
        </p:nvSpPr>
        <p:spPr>
          <a:xfrm>
            <a:off x="4198123" y="4544104"/>
            <a:ext cx="3848275" cy="1338828"/>
          </a:xfrm>
          <a:prstGeom prst="rect">
            <a:avLst/>
          </a:prstGeom>
          <a:solidFill>
            <a:schemeClr val="accent6">
              <a:lumMod val="60000"/>
              <a:lumOff val="40000"/>
            </a:schemeClr>
          </a:solidFill>
        </p:spPr>
        <p:txBody>
          <a:bodyPr wrap="square" rtlCol="0">
            <a:spAutoFit/>
          </a:bodyPr>
          <a:lstStyle/>
          <a:p>
            <a:r>
              <a:rPr lang="en-GB" sz="900" b="1" u="sng" dirty="0"/>
              <a:t>Political Opinion on Mental Health</a:t>
            </a:r>
          </a:p>
          <a:p>
            <a:r>
              <a:rPr lang="en-GB" sz="800" dirty="0"/>
              <a:t>The most recent political opinion on mental health involves the ’10-year Mental Health strategy’. A hand delivered letter arrived at 10 Downing Street, addressed to Rishi Sunak. The letter entailed wanting the government's decision to scrap the 10-year mental health strategy, to be reversed. It was scrapped due to wanting to create a plan that will include a broader range of illnesses such as cancer, dementia etc. Not just mental illness. This new plan is proposed to be called ‘ The major conditions strategy’. </a:t>
            </a:r>
          </a:p>
          <a:p>
            <a:r>
              <a:rPr lang="en-GB" sz="800" dirty="0"/>
              <a:t>       Andrew Radford, commented that the nation's poor mental health is being deprioritised and  there is a new failure to recognise the importance of finding the route of the cause for the mental health disorder. (BEAT,2023)</a:t>
            </a:r>
            <a:endParaRPr lang="en-GB" sz="800" u="sng" dirty="0"/>
          </a:p>
        </p:txBody>
      </p:sp>
      <p:pic>
        <p:nvPicPr>
          <p:cNvPr id="26" name="Picture 25">
            <a:extLst>
              <a:ext uri="{FF2B5EF4-FFF2-40B4-BE49-F238E27FC236}">
                <a16:creationId xmlns:a16="http://schemas.microsoft.com/office/drawing/2014/main" id="{9A7C4DB5-7537-EE7D-B9E0-3A963DD6C6FF}"/>
              </a:ext>
            </a:extLst>
          </p:cNvPr>
          <p:cNvPicPr>
            <a:picLocks noChangeAspect="1"/>
          </p:cNvPicPr>
          <p:nvPr/>
        </p:nvPicPr>
        <p:blipFill>
          <a:blip r:embed="rId3">
            <a:duotone>
              <a:schemeClr val="accent2">
                <a:shade val="45000"/>
                <a:satMod val="135000"/>
              </a:schemeClr>
              <a:prstClr val="white"/>
            </a:duotone>
            <a:extLst>
              <a:ext uri="{BEBA8EAE-BF5A-486C-A8C5-ECC9F3942E4B}">
                <a14:imgProps xmlns:a14="http://schemas.microsoft.com/office/drawing/2010/main">
                  <a14:imgLayer r:embed="rId4">
                    <a14:imgEffect>
                      <a14:colorTemperature colorTemp="1500"/>
                    </a14:imgEffect>
                    <a14:imgEffect>
                      <a14:saturation sat="7000"/>
                    </a14:imgEffect>
                  </a14:imgLayer>
                </a14:imgProps>
              </a:ext>
            </a:extLst>
          </a:blip>
          <a:stretch>
            <a:fillRect/>
          </a:stretch>
        </p:blipFill>
        <p:spPr>
          <a:xfrm>
            <a:off x="77491" y="3042379"/>
            <a:ext cx="3857601" cy="1513593"/>
          </a:xfrm>
          <a:prstGeom prst="rect">
            <a:avLst/>
          </a:prstGeom>
          <a:ln>
            <a:noFill/>
          </a:ln>
          <a:effectLst>
            <a:softEdge rad="112500"/>
          </a:effectLst>
        </p:spPr>
      </p:pic>
      <p:sp>
        <p:nvSpPr>
          <p:cNvPr id="28" name="TextBox 27">
            <a:extLst>
              <a:ext uri="{FF2B5EF4-FFF2-40B4-BE49-F238E27FC236}">
                <a16:creationId xmlns:a16="http://schemas.microsoft.com/office/drawing/2014/main" id="{E1701FF4-E67B-6902-C3E1-1C22F97918D8}"/>
              </a:ext>
            </a:extLst>
          </p:cNvPr>
          <p:cNvSpPr txBox="1"/>
          <p:nvPr/>
        </p:nvSpPr>
        <p:spPr>
          <a:xfrm>
            <a:off x="4198123" y="370972"/>
            <a:ext cx="3868445" cy="3847207"/>
          </a:xfrm>
          <a:prstGeom prst="rect">
            <a:avLst/>
          </a:prstGeom>
          <a:solidFill>
            <a:schemeClr val="bg2">
              <a:lumMod val="90000"/>
            </a:schemeClr>
          </a:solidFill>
        </p:spPr>
        <p:txBody>
          <a:bodyPr wrap="square" rtlCol="0">
            <a:spAutoFit/>
          </a:bodyPr>
          <a:lstStyle/>
          <a:p>
            <a:r>
              <a:rPr lang="en-GB" sz="900" b="1" u="sng" dirty="0"/>
              <a:t>Treatment for mental health</a:t>
            </a:r>
          </a:p>
          <a:p>
            <a:r>
              <a:rPr lang="en-GB" sz="900" dirty="0"/>
              <a:t>For young people aged between 5 and 16, the best treatment for this age category is psychological therapy. This is meant to treat the mental health condition and allow the child the tools they need to be able to manage their mental health at home, school and within their community. When the children are of a young age,  regularly their parent or guardian will accompany them. Older children may be given the opportunity to work with the therapist alone, but this will be based on individual cases, not just when they reach a certain age. </a:t>
            </a:r>
          </a:p>
          <a:p>
            <a:r>
              <a:rPr lang="en-GB" sz="900" dirty="0"/>
              <a:t>      Occasionally the therapist will work with the parent or guardian alone, in hopes of bettering the child's mental health and wellbeing.  In these parent-focused approaches the child's behaviour and feelings will be discussed. </a:t>
            </a:r>
          </a:p>
          <a:p>
            <a:r>
              <a:rPr lang="en-GB" sz="900" dirty="0"/>
              <a:t>    Psychological therapy for children may involve playing, talking or other tailored activities to allow the child to express their feelings and thoughts. Another beneficial way to help a young person is observation of the parent by the therapist, this allows comments for better ways to react to certain behaviours and feelings. </a:t>
            </a:r>
          </a:p>
          <a:p>
            <a:r>
              <a:rPr lang="en-GB" sz="900" dirty="0"/>
              <a:t> A few examples of beneficial therapy for specific conditions would be; parent-based training for behaviour works best for children with disruptive behaviour disorders and ADHD. Child behaviour therapy also works well in treating ADHD and disruptive behaviour disorders. </a:t>
            </a:r>
          </a:p>
          <a:p>
            <a:r>
              <a:rPr lang="en-GB" sz="900" dirty="0"/>
              <a:t>   Next would be cognitive behaviour therapy, this works well for anxiety, depression, ptsd and disruptive behaviour disorder. Medication is commonly turned away from within this age range, this is because psychiatric medication for mental health can improve the symptoms but not take away the underlying cause for the mental health. (CDC,2023).</a:t>
            </a:r>
            <a:endParaRPr lang="en-GB" sz="900" b="1" dirty="0"/>
          </a:p>
          <a:p>
            <a:endParaRPr lang="en-GB" sz="1000" b="1" dirty="0">
              <a:solidFill>
                <a:schemeClr val="bg1"/>
              </a:solidFill>
            </a:endParaRPr>
          </a:p>
        </p:txBody>
      </p:sp>
      <p:sp>
        <p:nvSpPr>
          <p:cNvPr id="30" name="TextBox 29">
            <a:extLst>
              <a:ext uri="{FF2B5EF4-FFF2-40B4-BE49-F238E27FC236}">
                <a16:creationId xmlns:a16="http://schemas.microsoft.com/office/drawing/2014/main" id="{1CB58A54-495A-BE86-3441-B90F71567F12}"/>
              </a:ext>
            </a:extLst>
          </p:cNvPr>
          <p:cNvSpPr txBox="1"/>
          <p:nvPr/>
        </p:nvSpPr>
        <p:spPr>
          <a:xfrm>
            <a:off x="8266234" y="372520"/>
            <a:ext cx="3848275" cy="1708160"/>
          </a:xfrm>
          <a:prstGeom prst="rect">
            <a:avLst/>
          </a:prstGeom>
          <a:solidFill>
            <a:schemeClr val="accent2">
              <a:lumMod val="40000"/>
              <a:lumOff val="60000"/>
            </a:schemeClr>
          </a:solidFill>
        </p:spPr>
        <p:txBody>
          <a:bodyPr wrap="square" rtlCol="0">
            <a:spAutoFit/>
          </a:bodyPr>
          <a:lstStyle/>
          <a:p>
            <a:r>
              <a:rPr lang="en-GB" sz="900" b="1" u="sng" dirty="0"/>
              <a:t>Community-based approaches to treat mental health </a:t>
            </a:r>
          </a:p>
          <a:p>
            <a:r>
              <a:rPr lang="en-GB" sz="800" dirty="0"/>
              <a:t>Community based  approaches to mental health focuses on allowing people with mental health illness the ability to be able to maintain important relationships with family and friends and to keep their job, whilst receiving treatment  for their mental health. </a:t>
            </a:r>
          </a:p>
          <a:p>
            <a:r>
              <a:rPr lang="en-GB" sz="800" dirty="0"/>
              <a:t>    This  includes having access to  activities that may improve their mental health. This could be outpatient care, supported housing/living, support groups, day treatment and supported employment. </a:t>
            </a:r>
          </a:p>
          <a:p>
            <a:r>
              <a:rPr lang="en-GB" sz="800" dirty="0"/>
              <a:t>   As a result of community-based approach to care there is also support groups for the people that take care of mentally unwell people, this allows them to debrief the struggles they face and to know they are not alone. </a:t>
            </a:r>
          </a:p>
          <a:p>
            <a:r>
              <a:rPr lang="en-GB" sz="800" dirty="0"/>
              <a:t>    The most prominent positive factor of community-based approaches is when a person is hospitalized for poor mental health, there is a steady and effective transition to get them back out into the community with all the right support in place. (Trotter A, 2021). </a:t>
            </a:r>
          </a:p>
        </p:txBody>
      </p:sp>
      <p:sp>
        <p:nvSpPr>
          <p:cNvPr id="31" name="TextBox 30">
            <a:extLst>
              <a:ext uri="{FF2B5EF4-FFF2-40B4-BE49-F238E27FC236}">
                <a16:creationId xmlns:a16="http://schemas.microsoft.com/office/drawing/2014/main" id="{9C5B6475-ECC7-3FA0-3CE9-48C35021C149}"/>
              </a:ext>
            </a:extLst>
          </p:cNvPr>
          <p:cNvSpPr txBox="1"/>
          <p:nvPr/>
        </p:nvSpPr>
        <p:spPr>
          <a:xfrm>
            <a:off x="8188586" y="5602412"/>
            <a:ext cx="3906763" cy="1092607"/>
          </a:xfrm>
          <a:prstGeom prst="rect">
            <a:avLst/>
          </a:prstGeom>
          <a:solidFill>
            <a:schemeClr val="tx2">
              <a:lumMod val="40000"/>
              <a:lumOff val="60000"/>
            </a:schemeClr>
          </a:solidFill>
        </p:spPr>
        <p:txBody>
          <a:bodyPr wrap="square" rtlCol="0">
            <a:spAutoFit/>
          </a:bodyPr>
          <a:lstStyle/>
          <a:p>
            <a:r>
              <a:rPr lang="en-GB" sz="900" b="1" u="sng" dirty="0"/>
              <a:t>Culture</a:t>
            </a:r>
          </a:p>
          <a:p>
            <a:r>
              <a:rPr lang="en-GB" sz="800" dirty="0"/>
              <a:t>Culture encompasses the accepted norms, values and actions within various groups. Such as different races, ethnicities, religion, socioeconomic classes, professions, genders and sexual orientations. </a:t>
            </a:r>
          </a:p>
          <a:p>
            <a:r>
              <a:rPr lang="en-GB" sz="800" dirty="0"/>
              <a:t>     Culture has a huge impact on mental health and the way it may be perceived and treated. This also influences the likeliness of the person being treated and what type of treatment that they would be willing to receive. </a:t>
            </a:r>
          </a:p>
          <a:p>
            <a:r>
              <a:rPr lang="en-GB" sz="800" dirty="0"/>
              <a:t> (Carr, N, 2023). </a:t>
            </a:r>
            <a:endParaRPr lang="en-GB" sz="800" u="sng" dirty="0"/>
          </a:p>
        </p:txBody>
      </p:sp>
      <p:sp>
        <p:nvSpPr>
          <p:cNvPr id="32" name="TextBox 31">
            <a:extLst>
              <a:ext uri="{FF2B5EF4-FFF2-40B4-BE49-F238E27FC236}">
                <a16:creationId xmlns:a16="http://schemas.microsoft.com/office/drawing/2014/main" id="{8C10C195-1337-2FD8-E836-2E8372371534}"/>
              </a:ext>
            </a:extLst>
          </p:cNvPr>
          <p:cNvSpPr txBox="1"/>
          <p:nvPr/>
        </p:nvSpPr>
        <p:spPr>
          <a:xfrm>
            <a:off x="8266234" y="2112435"/>
            <a:ext cx="3868445" cy="1892826"/>
          </a:xfrm>
          <a:prstGeom prst="rect">
            <a:avLst/>
          </a:prstGeom>
          <a:solidFill>
            <a:schemeClr val="accent1">
              <a:lumMod val="20000"/>
              <a:lumOff val="80000"/>
            </a:schemeClr>
          </a:solidFill>
        </p:spPr>
        <p:txBody>
          <a:bodyPr wrap="square" rtlCol="0">
            <a:spAutoFit/>
          </a:bodyPr>
          <a:lstStyle/>
          <a:p>
            <a:r>
              <a:rPr lang="en-GB" sz="900" b="1" u="sng" dirty="0"/>
              <a:t>Societal groups </a:t>
            </a:r>
          </a:p>
          <a:p>
            <a:r>
              <a:rPr lang="en-GB" sz="900" dirty="0"/>
              <a:t>Mental health can be influenced positively or negatively depending on the type of social group the person is involved in. It is important for someone with a mental health illness to have a positive supportive group around them. This can easily encourage and motivate the individual to want to get mentally well for themselves. On the other hand, if the individual did not have the support they needed during an experience with mental health, then this could lead to their mental health rapidly deteriorating. For example, the social group that the individual is involved in may prioritise drinking alcohol and using drugs, which will only add to the already ongoing problem of mental health as the individual may feel influenced to carry out these activities instead of looking after their mental health wellbeing. . In worse cases, this could lead to suicide from the lack of support that is needed. (Cherry K, 2023).</a:t>
            </a:r>
          </a:p>
        </p:txBody>
      </p:sp>
      <p:sp>
        <p:nvSpPr>
          <p:cNvPr id="33" name="TextBox 32">
            <a:extLst>
              <a:ext uri="{FF2B5EF4-FFF2-40B4-BE49-F238E27FC236}">
                <a16:creationId xmlns:a16="http://schemas.microsoft.com/office/drawing/2014/main" id="{7F0E0647-8F70-F718-270D-DF130A42773C}"/>
              </a:ext>
            </a:extLst>
          </p:cNvPr>
          <p:cNvSpPr txBox="1"/>
          <p:nvPr/>
        </p:nvSpPr>
        <p:spPr>
          <a:xfrm>
            <a:off x="4178600" y="3964263"/>
            <a:ext cx="3868445" cy="507831"/>
          </a:xfrm>
          <a:prstGeom prst="rect">
            <a:avLst/>
          </a:prstGeom>
          <a:solidFill>
            <a:schemeClr val="bg2">
              <a:lumMod val="90000"/>
            </a:schemeClr>
          </a:solidFill>
        </p:spPr>
        <p:txBody>
          <a:bodyPr wrap="square" rtlCol="0">
            <a:spAutoFit/>
          </a:bodyPr>
          <a:lstStyle/>
          <a:p>
            <a:r>
              <a:rPr lang="en-GB" sz="900" dirty="0"/>
              <a:t>Treatment for adults with mental health conditions is like how a child would be treated but in more depth. This can include, counselling, therapy , psychotherapy, hospitalization,  self-help plan and medication. (CDC,2023).</a:t>
            </a:r>
          </a:p>
        </p:txBody>
      </p:sp>
      <p:pic>
        <p:nvPicPr>
          <p:cNvPr id="37" name="Picture 36">
            <a:extLst>
              <a:ext uri="{FF2B5EF4-FFF2-40B4-BE49-F238E27FC236}">
                <a16:creationId xmlns:a16="http://schemas.microsoft.com/office/drawing/2014/main" id="{E8C78E92-CECA-72C5-C1DA-BF1CBEF31046}"/>
              </a:ext>
            </a:extLst>
          </p:cNvPr>
          <p:cNvPicPr>
            <a:picLocks noChangeAspect="1"/>
          </p:cNvPicPr>
          <p:nvPr/>
        </p:nvPicPr>
        <p:blipFill>
          <a:blip r:embed="rId5"/>
          <a:stretch>
            <a:fillRect/>
          </a:stretch>
        </p:blipFill>
        <p:spPr>
          <a:xfrm>
            <a:off x="8266235" y="4015264"/>
            <a:ext cx="3829114" cy="1565809"/>
          </a:xfrm>
          <a:prstGeom prst="rect">
            <a:avLst/>
          </a:prstGeom>
          <a:effectLst>
            <a:softEdge rad="165100"/>
          </a:effectLst>
        </p:spPr>
      </p:pic>
      <p:sp>
        <p:nvSpPr>
          <p:cNvPr id="39" name="Rectangle 38">
            <a:extLst>
              <a:ext uri="{FF2B5EF4-FFF2-40B4-BE49-F238E27FC236}">
                <a16:creationId xmlns:a16="http://schemas.microsoft.com/office/drawing/2014/main" id="{22D91892-FF3B-B432-43E1-A8B740B3CF90}"/>
              </a:ext>
            </a:extLst>
          </p:cNvPr>
          <p:cNvSpPr/>
          <p:nvPr/>
        </p:nvSpPr>
        <p:spPr>
          <a:xfrm>
            <a:off x="4591050" y="2370"/>
            <a:ext cx="7705215" cy="400110"/>
          </a:xfrm>
          <a:prstGeom prst="rect">
            <a:avLst/>
          </a:prstGeom>
          <a:noFill/>
        </p:spPr>
        <p:txBody>
          <a:bodyPr wrap="square" lIns="91440" tIns="45720" rIns="91440" bIns="45720">
            <a:spAutoFit/>
          </a:bodyPr>
          <a:lstStyle/>
          <a:p>
            <a:pPr algn="ctr"/>
            <a:r>
              <a:rPr lang="en-GB" sz="2000" b="1" u="sng" dirty="0">
                <a:ln w="0"/>
                <a:solidFill>
                  <a:schemeClr val="accent1"/>
                </a:solidFill>
                <a:effectLst>
                  <a:outerShdw blurRad="38100" dist="25400" dir="5400000" algn="ctr" rotWithShape="0">
                    <a:srgbClr val="6E747A">
                      <a:alpha val="43000"/>
                    </a:srgbClr>
                  </a:outerShdw>
                </a:effectLst>
              </a:rPr>
              <a:t>Mental Health </a:t>
            </a:r>
            <a:r>
              <a:rPr lang="en-GB" sz="2000" b="1" u="sng">
                <a:ln w="0"/>
                <a:solidFill>
                  <a:schemeClr val="accent1"/>
                </a:solidFill>
                <a:effectLst>
                  <a:outerShdw blurRad="38100" dist="25400" dir="5400000" algn="ctr" rotWithShape="0">
                    <a:srgbClr val="6E747A">
                      <a:alpha val="43000"/>
                    </a:srgbClr>
                  </a:outerShdw>
                </a:effectLst>
              </a:rPr>
              <a:t>Issues Amongst Young </a:t>
            </a:r>
            <a:r>
              <a:rPr lang="en-GB" sz="2000" b="1" u="sng" dirty="0">
                <a:ln w="0"/>
                <a:solidFill>
                  <a:schemeClr val="accent1"/>
                </a:solidFill>
                <a:effectLst>
                  <a:outerShdw blurRad="38100" dist="25400" dir="5400000" algn="ctr" rotWithShape="0">
                    <a:srgbClr val="6E747A">
                      <a:alpha val="43000"/>
                    </a:srgbClr>
                  </a:outerShdw>
                </a:effectLst>
              </a:rPr>
              <a:t>P</a:t>
            </a:r>
            <a:r>
              <a:rPr lang="en-GB" sz="2000" b="1" u="sng">
                <a:ln w="0"/>
                <a:solidFill>
                  <a:schemeClr val="accent1"/>
                </a:solidFill>
                <a:effectLst>
                  <a:outerShdw blurRad="38100" dist="25400" dir="5400000" algn="ctr" rotWithShape="0">
                    <a:srgbClr val="6E747A">
                      <a:alpha val="43000"/>
                    </a:srgbClr>
                  </a:outerShdw>
                </a:effectLst>
              </a:rPr>
              <a:t>eople </a:t>
            </a:r>
            <a:r>
              <a:rPr lang="en-GB" sz="2000" b="1" u="sng" dirty="0">
                <a:ln w="0"/>
                <a:solidFill>
                  <a:schemeClr val="accent1"/>
                </a:solidFill>
                <a:effectLst>
                  <a:outerShdw blurRad="38100" dist="25400" dir="5400000" algn="ctr" rotWithShape="0">
                    <a:srgbClr val="6E747A">
                      <a:alpha val="43000"/>
                    </a:srgbClr>
                  </a:outerShdw>
                </a:effectLst>
              </a:rPr>
              <a:t>(5-16) </a:t>
            </a:r>
            <a:r>
              <a:rPr lang="en-GB" sz="2000" b="1" u="sng">
                <a:ln w="0"/>
                <a:solidFill>
                  <a:schemeClr val="accent1"/>
                </a:solidFill>
                <a:effectLst>
                  <a:outerShdw blurRad="38100" dist="25400" dir="5400000" algn="ctr" rotWithShape="0">
                    <a:srgbClr val="6E747A">
                      <a:alpha val="43000"/>
                    </a:srgbClr>
                  </a:outerShdw>
                </a:effectLst>
              </a:rPr>
              <a:t>and Adults </a:t>
            </a:r>
            <a:r>
              <a:rPr lang="en-GB" sz="2000" b="1" u="sng" dirty="0">
                <a:ln w="0"/>
                <a:solidFill>
                  <a:schemeClr val="accent1"/>
                </a:solidFill>
                <a:effectLst>
                  <a:outerShdw blurRad="38100" dist="25400" dir="5400000" algn="ctr" rotWithShape="0">
                    <a:srgbClr val="6E747A">
                      <a:alpha val="43000"/>
                    </a:srgbClr>
                  </a:outerShdw>
                </a:effectLst>
              </a:rPr>
              <a:t>(18+).</a:t>
            </a:r>
          </a:p>
        </p:txBody>
      </p:sp>
      <p:pic>
        <p:nvPicPr>
          <p:cNvPr id="42" name="Picture 41">
            <a:extLst>
              <a:ext uri="{FF2B5EF4-FFF2-40B4-BE49-F238E27FC236}">
                <a16:creationId xmlns:a16="http://schemas.microsoft.com/office/drawing/2014/main" id="{48D82DB2-7A63-4091-F16C-763272FF3A34}"/>
              </a:ext>
            </a:extLst>
          </p:cNvPr>
          <p:cNvPicPr>
            <a:picLocks noChangeAspect="1"/>
          </p:cNvPicPr>
          <p:nvPr/>
        </p:nvPicPr>
        <p:blipFill>
          <a:blip r:embed="rId6"/>
          <a:stretch>
            <a:fillRect/>
          </a:stretch>
        </p:blipFill>
        <p:spPr>
          <a:xfrm>
            <a:off x="4446212" y="4877292"/>
            <a:ext cx="3153606" cy="2934177"/>
          </a:xfrm>
          <a:prstGeom prst="rect">
            <a:avLst/>
          </a:prstGeom>
        </p:spPr>
      </p:pic>
      <p:pic>
        <p:nvPicPr>
          <p:cNvPr id="45" name="Picture 44">
            <a:extLst>
              <a:ext uri="{FF2B5EF4-FFF2-40B4-BE49-F238E27FC236}">
                <a16:creationId xmlns:a16="http://schemas.microsoft.com/office/drawing/2014/main" id="{EDBCD50E-735D-0329-1F0F-F72632E09B23}"/>
              </a:ext>
            </a:extLst>
          </p:cNvPr>
          <p:cNvPicPr>
            <a:picLocks noChangeAspect="1"/>
          </p:cNvPicPr>
          <p:nvPr/>
        </p:nvPicPr>
        <p:blipFill>
          <a:blip r:embed="rId7"/>
          <a:stretch>
            <a:fillRect/>
          </a:stretch>
        </p:blipFill>
        <p:spPr>
          <a:xfrm rot="262800">
            <a:off x="3584601" y="524236"/>
            <a:ext cx="745476" cy="745476"/>
          </a:xfrm>
          <a:prstGeom prst="rect">
            <a:avLst/>
          </a:prstGeom>
        </p:spPr>
      </p:pic>
      <p:pic>
        <p:nvPicPr>
          <p:cNvPr id="46" name="Picture 45">
            <a:extLst>
              <a:ext uri="{FF2B5EF4-FFF2-40B4-BE49-F238E27FC236}">
                <a16:creationId xmlns:a16="http://schemas.microsoft.com/office/drawing/2014/main" id="{7CF72F3E-0B30-97D1-478C-3E25EB627A71}"/>
              </a:ext>
            </a:extLst>
          </p:cNvPr>
          <p:cNvPicPr>
            <a:picLocks noChangeAspect="1"/>
          </p:cNvPicPr>
          <p:nvPr/>
        </p:nvPicPr>
        <p:blipFill>
          <a:blip r:embed="rId8"/>
          <a:stretch>
            <a:fillRect/>
          </a:stretch>
        </p:blipFill>
        <p:spPr>
          <a:xfrm flipH="1">
            <a:off x="7723468" y="2863992"/>
            <a:ext cx="686200" cy="804742"/>
          </a:xfrm>
          <a:prstGeom prst="rect">
            <a:avLst/>
          </a:prstGeom>
        </p:spPr>
      </p:pic>
      <p:sp>
        <p:nvSpPr>
          <p:cNvPr id="47" name="TextBox 46">
            <a:extLst>
              <a:ext uri="{FF2B5EF4-FFF2-40B4-BE49-F238E27FC236}">
                <a16:creationId xmlns:a16="http://schemas.microsoft.com/office/drawing/2014/main" id="{8147F013-A456-F2FF-CED8-F70A64950ED5}"/>
              </a:ext>
            </a:extLst>
          </p:cNvPr>
          <p:cNvSpPr txBox="1"/>
          <p:nvPr/>
        </p:nvSpPr>
        <p:spPr>
          <a:xfrm>
            <a:off x="8266234" y="6695019"/>
            <a:ext cx="2554166" cy="246221"/>
          </a:xfrm>
          <a:prstGeom prst="rect">
            <a:avLst/>
          </a:prstGeom>
          <a:noFill/>
        </p:spPr>
        <p:txBody>
          <a:bodyPr wrap="square" rtlCol="0">
            <a:spAutoFit/>
          </a:bodyPr>
          <a:lstStyle/>
          <a:p>
            <a:r>
              <a:rPr lang="en-GB" sz="1000" dirty="0"/>
              <a:t>Alisha Beckett 2104485</a:t>
            </a:r>
          </a:p>
        </p:txBody>
      </p:sp>
    </p:spTree>
    <p:extLst>
      <p:ext uri="{BB962C8B-B14F-4D97-AF65-F5344CB8AC3E}">
        <p14:creationId xmlns:p14="http://schemas.microsoft.com/office/powerpoint/2010/main" val="645275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983F6BB-067F-A71E-E53E-63E610E9152E}"/>
              </a:ext>
            </a:extLst>
          </p:cNvPr>
          <p:cNvSpPr txBox="1"/>
          <p:nvPr/>
        </p:nvSpPr>
        <p:spPr>
          <a:xfrm>
            <a:off x="138545" y="235527"/>
            <a:ext cx="5430982" cy="5109091"/>
          </a:xfrm>
          <a:prstGeom prst="rect">
            <a:avLst/>
          </a:prstGeom>
          <a:noFill/>
        </p:spPr>
        <p:txBody>
          <a:bodyPr wrap="square" rtlCol="0">
            <a:spAutoFit/>
          </a:bodyPr>
          <a:lstStyle/>
          <a:p>
            <a:r>
              <a:rPr lang="en-GB" u="sng" dirty="0"/>
              <a:t>Reference list.</a:t>
            </a:r>
            <a:endParaRPr lang="en-GB" sz="1000" u="sng" dirty="0"/>
          </a:p>
          <a:p>
            <a:endParaRPr lang="en-GB" sz="1000" u="sng" dirty="0"/>
          </a:p>
          <a:p>
            <a:r>
              <a:rPr lang="en-GB" sz="1000" dirty="0"/>
              <a:t>BEAT. (2023). </a:t>
            </a:r>
            <a:r>
              <a:rPr lang="en-GB" sz="1000" i="1" dirty="0"/>
              <a:t>BEAT’s response to news that the government has scrapped its 10 year mental health plan. </a:t>
            </a:r>
            <a:r>
              <a:rPr lang="en-GB" sz="1000" dirty="0"/>
              <a:t>Available at: </a:t>
            </a:r>
            <a:r>
              <a:rPr lang="en-GB" sz="1000" dirty="0">
                <a:hlinkClick r:id="rId2"/>
              </a:rPr>
              <a:t>Beat’s response to news that the Government has scrapped its 10-year Mental</a:t>
            </a:r>
          </a:p>
          <a:p>
            <a:r>
              <a:rPr lang="en-GB" sz="1000" dirty="0">
                <a:hlinkClick r:id="rId2"/>
              </a:rPr>
              <a:t> Health Plan - Beat (beateatingdisorders.org.uk)</a:t>
            </a:r>
            <a:r>
              <a:rPr lang="en-GB" sz="1000" dirty="0"/>
              <a:t>. (Accessed on: 19/11/23).</a:t>
            </a:r>
          </a:p>
          <a:p>
            <a:endParaRPr lang="en-GB" sz="1000" dirty="0"/>
          </a:p>
          <a:p>
            <a:r>
              <a:rPr lang="en-GB" sz="1000" dirty="0"/>
              <a:t>Carr, N. (2023). </a:t>
            </a:r>
            <a:r>
              <a:rPr lang="en-GB" sz="1000" i="1" dirty="0"/>
              <a:t>Culture and mental health. </a:t>
            </a:r>
            <a:r>
              <a:rPr lang="en-GB" sz="1000" dirty="0"/>
              <a:t>Available at: </a:t>
            </a:r>
            <a:r>
              <a:rPr lang="en-GB" sz="1000" dirty="0">
                <a:hlinkClick r:id="rId3"/>
              </a:rPr>
              <a:t>Relationship between culture and mental health</a:t>
            </a:r>
            <a:r>
              <a:rPr lang="en-GB" sz="1000" dirty="0"/>
              <a:t>. (Accessed on: 21/11/23). </a:t>
            </a:r>
          </a:p>
          <a:p>
            <a:endParaRPr lang="en-GB" sz="1000" dirty="0"/>
          </a:p>
          <a:p>
            <a:r>
              <a:rPr lang="en-GB" sz="1000" dirty="0"/>
              <a:t>CDC. (2023). </a:t>
            </a:r>
            <a:r>
              <a:rPr lang="en-GB" sz="1000" i="1" dirty="0"/>
              <a:t>Therapy to improve Childrens mental health.</a:t>
            </a:r>
            <a:r>
              <a:rPr lang="en-GB" sz="1000" dirty="0"/>
              <a:t> Available at: </a:t>
            </a:r>
            <a:r>
              <a:rPr lang="en-GB" sz="1000" dirty="0">
                <a:hlinkClick r:id="rId4"/>
              </a:rPr>
              <a:t>Therapy to Improve Children’s Mental Health | CDC</a:t>
            </a:r>
            <a:r>
              <a:rPr lang="en-GB" sz="1000" dirty="0"/>
              <a:t>. (Accessed on 20/11/23). </a:t>
            </a:r>
          </a:p>
          <a:p>
            <a:endParaRPr lang="en-GB" sz="1000" dirty="0"/>
          </a:p>
          <a:p>
            <a:r>
              <a:rPr lang="en-GB" sz="1000" dirty="0"/>
              <a:t>Census. (2021). </a:t>
            </a:r>
            <a:r>
              <a:rPr lang="en-GB" sz="1000" i="1" dirty="0"/>
              <a:t>Suicides in England and Wales: registered in 2021. </a:t>
            </a:r>
            <a:r>
              <a:rPr lang="en-GB" sz="1000" dirty="0"/>
              <a:t>Available at: </a:t>
            </a:r>
            <a:r>
              <a:rPr lang="en-GB" sz="1000" dirty="0">
                <a:hlinkClick r:id="rId5"/>
              </a:rPr>
              <a:t>Suicides in England and Wales - Office for National Statistics (ons.gov.uk)</a:t>
            </a:r>
            <a:r>
              <a:rPr lang="en-GB" sz="1000" dirty="0"/>
              <a:t>. (Accessed on: 19/11/23).</a:t>
            </a:r>
          </a:p>
          <a:p>
            <a:endParaRPr lang="en-GB" sz="1000" dirty="0"/>
          </a:p>
          <a:p>
            <a:r>
              <a:rPr lang="en-GB" sz="1000" dirty="0"/>
              <a:t>Cherry, K. (2023). </a:t>
            </a:r>
            <a:r>
              <a:rPr lang="en-GB" sz="1000" i="1" dirty="0"/>
              <a:t>How social support contributes to psychological health. </a:t>
            </a:r>
            <a:r>
              <a:rPr lang="en-GB" sz="1000" dirty="0"/>
              <a:t>Available at: </a:t>
            </a:r>
            <a:r>
              <a:rPr lang="en-GB" sz="1000" dirty="0">
                <a:hlinkClick r:id="rId6"/>
              </a:rPr>
              <a:t>How Social Support Contributes to Mental Health (verywellmind.com)</a:t>
            </a:r>
            <a:r>
              <a:rPr lang="en-GB" sz="1000" dirty="0"/>
              <a:t>. (Accessed on: 20/11/23).</a:t>
            </a:r>
          </a:p>
          <a:p>
            <a:endParaRPr lang="en-GB" sz="1000" dirty="0"/>
          </a:p>
          <a:p>
            <a:r>
              <a:rPr lang="en-GB" sz="1000" dirty="0"/>
              <a:t>MCS. (2022). </a:t>
            </a:r>
            <a:r>
              <a:rPr lang="en-GB" sz="1000" i="1" dirty="0"/>
              <a:t>Mental illness. </a:t>
            </a:r>
            <a:r>
              <a:rPr lang="en-GB" sz="1000" dirty="0"/>
              <a:t>Available at: </a:t>
            </a:r>
            <a:r>
              <a:rPr lang="en-GB" sz="1000" dirty="0">
                <a:hlinkClick r:id="rId7"/>
              </a:rPr>
              <a:t>Mental illness - Symptoms and causes - Mayo Clinic</a:t>
            </a:r>
            <a:r>
              <a:rPr lang="en-GB" sz="1000" dirty="0"/>
              <a:t>. (Accessed on: 19/11/23).</a:t>
            </a:r>
          </a:p>
          <a:p>
            <a:endParaRPr lang="en-GB" sz="1000" dirty="0"/>
          </a:p>
          <a:p>
            <a:r>
              <a:rPr lang="en-GB" sz="1000" dirty="0"/>
              <a:t>MHF. (2023). </a:t>
            </a:r>
            <a:r>
              <a:rPr lang="en-GB" sz="1000" i="1" dirty="0"/>
              <a:t>Children and young people statistics. </a:t>
            </a:r>
            <a:r>
              <a:rPr lang="en-GB" sz="1000" dirty="0"/>
              <a:t>Available at: </a:t>
            </a:r>
            <a:r>
              <a:rPr lang="en-GB" sz="1000" dirty="0">
                <a:hlinkClick r:id="rId8"/>
              </a:rPr>
              <a:t>Children and young people: statistics | Mental Health Foundation</a:t>
            </a:r>
            <a:r>
              <a:rPr lang="en-GB" sz="1000" dirty="0"/>
              <a:t>. (Accessed on 19/11/23).</a:t>
            </a:r>
            <a:endParaRPr lang="en-GB" sz="1000" i="1" dirty="0"/>
          </a:p>
          <a:p>
            <a:endParaRPr lang="en-GB" sz="1000" dirty="0"/>
          </a:p>
          <a:p>
            <a:r>
              <a:rPr lang="en-GB" sz="1000" dirty="0"/>
              <a:t>MIND. (2023). </a:t>
            </a:r>
            <a:r>
              <a:rPr lang="en-GB" sz="1000" i="1" dirty="0"/>
              <a:t>What types are there?. </a:t>
            </a:r>
            <a:r>
              <a:rPr lang="en-GB" sz="1000" dirty="0"/>
              <a:t>Available at: </a:t>
            </a:r>
            <a:r>
              <a:rPr lang="en-GB" sz="1000" dirty="0">
                <a:hlinkClick r:id="rId9"/>
              </a:rPr>
              <a:t>Types of mental health problems – Mind</a:t>
            </a:r>
            <a:r>
              <a:rPr lang="en-GB" sz="1000" dirty="0"/>
              <a:t>. (Accessed on: 19/11/23). </a:t>
            </a:r>
          </a:p>
          <a:p>
            <a:endParaRPr lang="en-GB" sz="1000" dirty="0"/>
          </a:p>
          <a:p>
            <a:r>
              <a:rPr lang="en-GB" sz="1000" dirty="0"/>
              <a:t>Trotter, A . (2021). </a:t>
            </a:r>
            <a:r>
              <a:rPr lang="en-GB" sz="1000" i="1" dirty="0"/>
              <a:t>What is community based treatment for mental health illness. </a:t>
            </a:r>
            <a:r>
              <a:rPr lang="en-GB" sz="1000" dirty="0"/>
              <a:t>Available at: </a:t>
            </a:r>
            <a:r>
              <a:rPr lang="en-GB" sz="1000" dirty="0">
                <a:hlinkClick r:id="rId10"/>
              </a:rPr>
              <a:t>What Is Community-Based Treatment for Mental Illness? (healthworkscollective.com)</a:t>
            </a:r>
            <a:r>
              <a:rPr lang="en-GB" sz="1000" dirty="0"/>
              <a:t>. (Accessed on: 20/11/23). </a:t>
            </a:r>
          </a:p>
          <a:p>
            <a:endParaRPr lang="en-GB" dirty="0"/>
          </a:p>
        </p:txBody>
      </p:sp>
    </p:spTree>
    <p:extLst>
      <p:ext uri="{BB962C8B-B14F-4D97-AF65-F5344CB8AC3E}">
        <p14:creationId xmlns:p14="http://schemas.microsoft.com/office/powerpoint/2010/main" val="1214456879"/>
      </p:ext>
    </p:extLst>
  </p:cSld>
  <p:clrMapOvr>
    <a:masterClrMapping/>
  </p:clrMapOvr>
</p:sld>
</file>

<file path=ppt/theme/theme1.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1657</Words>
  <Application>Microsoft Office PowerPoint</Application>
  <PresentationFormat>Widescreen</PresentationFormat>
  <Paragraphs>55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Alisha Beckett</dc:creator>
  <cp:lastModifiedBy>Elle Taylor</cp:lastModifiedBy>
  <cp:revision>14</cp:revision>
  <dcterms:created xsi:type="dcterms:W3CDTF">2023-11-23T12:33:19Z</dcterms:created>
  <dcterms:modified xsi:type="dcterms:W3CDTF">2023-11-25T11:11:35Z</dcterms:modified>
</cp:coreProperties>
</file>