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9644" autoAdjust="0"/>
  </p:normalViewPr>
  <p:slideViewPr>
    <p:cSldViewPr>
      <p:cViewPr varScale="1">
        <p:scale>
          <a:sx n="82" d="100"/>
          <a:sy n="82" d="100"/>
        </p:scale>
        <p:origin x="820"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CB3F6C-1D64-4832-B844-EFCF88D61665}" type="doc">
      <dgm:prSet loTypeId="urn:microsoft.com/office/officeart/2009/layout/CircleArrowProcess" loCatId="process" qsTypeId="urn:microsoft.com/office/officeart/2005/8/quickstyle/simple4" qsCatId="simple" csTypeId="urn:microsoft.com/office/officeart/2005/8/colors/colorful5" csCatId="colorful" phldr="1"/>
      <dgm:spPr/>
      <dgm:t>
        <a:bodyPr/>
        <a:lstStyle/>
        <a:p>
          <a:endParaRPr lang="en-US"/>
        </a:p>
      </dgm:t>
    </dgm:pt>
    <dgm:pt modelId="{083F6F51-8AF6-457C-85AC-571380577F4F}">
      <dgm:prSet phldrT="[Text]"/>
      <dgm:spPr/>
      <dgm:t>
        <a:bodyPr/>
        <a:lstStyle/>
        <a:p>
          <a:r>
            <a:rPr lang="en-US" dirty="0"/>
            <a:t>Brand value</a:t>
          </a:r>
        </a:p>
      </dgm:t>
    </dgm:pt>
    <dgm:pt modelId="{452B3A52-5494-467E-83BB-008DA31A1186}" type="parTrans" cxnId="{15961BFD-540C-40F4-A42F-8FFD586DE7F2}">
      <dgm:prSet/>
      <dgm:spPr/>
      <dgm:t>
        <a:bodyPr/>
        <a:lstStyle/>
        <a:p>
          <a:endParaRPr lang="en-US"/>
        </a:p>
      </dgm:t>
    </dgm:pt>
    <dgm:pt modelId="{E2052611-4E87-4DCA-891C-4B71B0BE4BE6}" type="sibTrans" cxnId="{15961BFD-540C-40F4-A42F-8FFD586DE7F2}">
      <dgm:prSet/>
      <dgm:spPr/>
      <dgm:t>
        <a:bodyPr/>
        <a:lstStyle/>
        <a:p>
          <a:endParaRPr lang="en-US"/>
        </a:p>
      </dgm:t>
    </dgm:pt>
    <dgm:pt modelId="{D0D85CE4-C33C-41D0-8F7D-CC1CB6AE991E}">
      <dgm:prSet phldrT="[Text]"/>
      <dgm:spPr/>
      <dgm:t>
        <a:bodyPr/>
        <a:lstStyle/>
        <a:p>
          <a:r>
            <a:rPr lang="en-US" dirty="0"/>
            <a:t>Gigantic production</a:t>
          </a:r>
        </a:p>
      </dgm:t>
    </dgm:pt>
    <dgm:pt modelId="{5123D3C0-36E2-4B91-85E7-D25585784777}" type="parTrans" cxnId="{22BDCDDE-498A-47C3-B47F-B1E6C26C1506}">
      <dgm:prSet/>
      <dgm:spPr/>
      <dgm:t>
        <a:bodyPr/>
        <a:lstStyle/>
        <a:p>
          <a:endParaRPr lang="en-US"/>
        </a:p>
      </dgm:t>
    </dgm:pt>
    <dgm:pt modelId="{1BC234CB-BE65-466C-A74D-D04900B5B54D}" type="sibTrans" cxnId="{22BDCDDE-498A-47C3-B47F-B1E6C26C1506}">
      <dgm:prSet/>
      <dgm:spPr/>
      <dgm:t>
        <a:bodyPr/>
        <a:lstStyle/>
        <a:p>
          <a:endParaRPr lang="en-US"/>
        </a:p>
      </dgm:t>
    </dgm:pt>
    <dgm:pt modelId="{B689F62C-5E54-46B7-9FDA-488938F13568}">
      <dgm:prSet phldrT="[Text]"/>
      <dgm:spPr/>
      <dgm:t>
        <a:bodyPr/>
        <a:lstStyle/>
        <a:p>
          <a:r>
            <a:rPr lang="en-GB" dirty="0"/>
            <a:t>The resultant integration </a:t>
          </a:r>
          <a:endParaRPr lang="en-US" dirty="0"/>
        </a:p>
      </dgm:t>
    </dgm:pt>
    <dgm:pt modelId="{20AB15A0-2F84-44EA-B30C-BA1A62925ED9}" type="parTrans" cxnId="{31A03369-EB2E-41B8-9009-FAF75ED53C35}">
      <dgm:prSet/>
      <dgm:spPr/>
      <dgm:t>
        <a:bodyPr/>
        <a:lstStyle/>
        <a:p>
          <a:endParaRPr lang="en-US"/>
        </a:p>
      </dgm:t>
    </dgm:pt>
    <dgm:pt modelId="{1F3DA2C3-6847-4448-B3F1-C6A52407F2F9}" type="sibTrans" cxnId="{31A03369-EB2E-41B8-9009-FAF75ED53C35}">
      <dgm:prSet/>
      <dgm:spPr/>
      <dgm:t>
        <a:bodyPr/>
        <a:lstStyle/>
        <a:p>
          <a:endParaRPr lang="en-US"/>
        </a:p>
      </dgm:t>
    </dgm:pt>
    <dgm:pt modelId="{1102F94D-7259-48E1-9724-4BB1BBD6D07B}">
      <dgm:prSet phldrT="[Text]"/>
      <dgm:spPr/>
      <dgm:t>
        <a:bodyPr/>
        <a:lstStyle/>
        <a:p>
          <a:r>
            <a:rPr lang="en-GB" dirty="0"/>
            <a:t>Increased environmental awareness </a:t>
          </a:r>
          <a:endParaRPr lang="en-US" dirty="0"/>
        </a:p>
      </dgm:t>
    </dgm:pt>
    <dgm:pt modelId="{A1BAB8F5-3E28-42AE-9661-A6D6B8AB9A3F}" type="parTrans" cxnId="{AA40090C-C2AC-4EAD-8440-087C549EB839}">
      <dgm:prSet/>
      <dgm:spPr/>
      <dgm:t>
        <a:bodyPr/>
        <a:lstStyle/>
        <a:p>
          <a:endParaRPr lang="en-US"/>
        </a:p>
      </dgm:t>
    </dgm:pt>
    <dgm:pt modelId="{3810C5E0-DC95-47F0-96F6-E680EC575E8A}" type="sibTrans" cxnId="{AA40090C-C2AC-4EAD-8440-087C549EB839}">
      <dgm:prSet/>
      <dgm:spPr/>
      <dgm:t>
        <a:bodyPr/>
        <a:lstStyle/>
        <a:p>
          <a:endParaRPr lang="en-US"/>
        </a:p>
      </dgm:t>
    </dgm:pt>
    <dgm:pt modelId="{BA5FC207-C05C-40AF-B276-43CD4957ACEA}">
      <dgm:prSet phldrT="[Text]"/>
      <dgm:spPr/>
      <dgm:t>
        <a:bodyPr/>
        <a:lstStyle/>
        <a:p>
          <a:r>
            <a:rPr lang="en-GB"/>
            <a:t>Move to new markets</a:t>
          </a:r>
          <a:endParaRPr lang="en-US" dirty="0"/>
        </a:p>
      </dgm:t>
    </dgm:pt>
    <dgm:pt modelId="{FCA182B0-1BC4-47F4-9075-20313F89FB12}" type="parTrans" cxnId="{F309F37F-BC2B-404D-907B-BFE67815DBD7}">
      <dgm:prSet/>
      <dgm:spPr/>
      <dgm:t>
        <a:bodyPr/>
        <a:lstStyle/>
        <a:p>
          <a:endParaRPr lang="en-US"/>
        </a:p>
      </dgm:t>
    </dgm:pt>
    <dgm:pt modelId="{F1614FB3-1371-41CC-9105-178EE84A9BC9}" type="sibTrans" cxnId="{F309F37F-BC2B-404D-907B-BFE67815DBD7}">
      <dgm:prSet/>
      <dgm:spPr/>
      <dgm:t>
        <a:bodyPr/>
        <a:lstStyle/>
        <a:p>
          <a:endParaRPr lang="en-US"/>
        </a:p>
      </dgm:t>
    </dgm:pt>
    <dgm:pt modelId="{C4B1774A-0CF7-4F5F-8FCE-2D497A5B7764}" type="pres">
      <dgm:prSet presAssocID="{BDCB3F6C-1D64-4832-B844-EFCF88D61665}" presName="Name0" presStyleCnt="0">
        <dgm:presLayoutVars>
          <dgm:chMax val="7"/>
          <dgm:chPref val="7"/>
          <dgm:dir/>
          <dgm:animLvl val="lvl"/>
        </dgm:presLayoutVars>
      </dgm:prSet>
      <dgm:spPr/>
    </dgm:pt>
    <dgm:pt modelId="{A278F1F3-DF86-4B14-BD46-93135037A7E2}" type="pres">
      <dgm:prSet presAssocID="{083F6F51-8AF6-457C-85AC-571380577F4F}" presName="Accent1" presStyleCnt="0"/>
      <dgm:spPr/>
    </dgm:pt>
    <dgm:pt modelId="{CFE85C7E-C469-4E6F-8220-1B53FEE23375}" type="pres">
      <dgm:prSet presAssocID="{083F6F51-8AF6-457C-85AC-571380577F4F}" presName="Accent" presStyleLbl="node1" presStyleIdx="0" presStyleCnt="5"/>
      <dgm:spPr/>
    </dgm:pt>
    <dgm:pt modelId="{48E95EF6-D06E-4026-B6DF-1F44126ECDDB}" type="pres">
      <dgm:prSet presAssocID="{083F6F51-8AF6-457C-85AC-571380577F4F}" presName="Parent1" presStyleLbl="revTx" presStyleIdx="0" presStyleCnt="5">
        <dgm:presLayoutVars>
          <dgm:chMax val="1"/>
          <dgm:chPref val="1"/>
          <dgm:bulletEnabled val="1"/>
        </dgm:presLayoutVars>
      </dgm:prSet>
      <dgm:spPr/>
    </dgm:pt>
    <dgm:pt modelId="{4931AF7D-FA81-47E1-9231-F2F75A6F06A9}" type="pres">
      <dgm:prSet presAssocID="{D0D85CE4-C33C-41D0-8F7D-CC1CB6AE991E}" presName="Accent2" presStyleCnt="0"/>
      <dgm:spPr/>
    </dgm:pt>
    <dgm:pt modelId="{774F775E-AF3B-4713-BBB5-1F1362DE806B}" type="pres">
      <dgm:prSet presAssocID="{D0D85CE4-C33C-41D0-8F7D-CC1CB6AE991E}" presName="Accent" presStyleLbl="node1" presStyleIdx="1" presStyleCnt="5"/>
      <dgm:spPr/>
    </dgm:pt>
    <dgm:pt modelId="{77BB500E-60FE-4AA7-9BCC-D9D29913C3D2}" type="pres">
      <dgm:prSet presAssocID="{D0D85CE4-C33C-41D0-8F7D-CC1CB6AE991E}" presName="Parent2" presStyleLbl="revTx" presStyleIdx="1" presStyleCnt="5">
        <dgm:presLayoutVars>
          <dgm:chMax val="1"/>
          <dgm:chPref val="1"/>
          <dgm:bulletEnabled val="1"/>
        </dgm:presLayoutVars>
      </dgm:prSet>
      <dgm:spPr/>
    </dgm:pt>
    <dgm:pt modelId="{EB0E1DFE-DA17-4161-89FC-C286E75CAC30}" type="pres">
      <dgm:prSet presAssocID="{B689F62C-5E54-46B7-9FDA-488938F13568}" presName="Accent3" presStyleCnt="0"/>
      <dgm:spPr/>
    </dgm:pt>
    <dgm:pt modelId="{2DD3185D-7F7F-4D34-ACED-4FEFC183CD05}" type="pres">
      <dgm:prSet presAssocID="{B689F62C-5E54-46B7-9FDA-488938F13568}" presName="Accent" presStyleLbl="node1" presStyleIdx="2" presStyleCnt="5"/>
      <dgm:spPr/>
    </dgm:pt>
    <dgm:pt modelId="{E5059407-B4E0-4BF9-BA54-4D9FA3443FBD}" type="pres">
      <dgm:prSet presAssocID="{B689F62C-5E54-46B7-9FDA-488938F13568}" presName="Parent3" presStyleLbl="revTx" presStyleIdx="2" presStyleCnt="5">
        <dgm:presLayoutVars>
          <dgm:chMax val="1"/>
          <dgm:chPref val="1"/>
          <dgm:bulletEnabled val="1"/>
        </dgm:presLayoutVars>
      </dgm:prSet>
      <dgm:spPr/>
    </dgm:pt>
    <dgm:pt modelId="{DDC3BB30-6D46-44FD-8246-996E9ABBC084}" type="pres">
      <dgm:prSet presAssocID="{1102F94D-7259-48E1-9724-4BB1BBD6D07B}" presName="Accent4" presStyleCnt="0"/>
      <dgm:spPr/>
    </dgm:pt>
    <dgm:pt modelId="{5A57D04C-06C9-4B78-8706-A8905EE766C2}" type="pres">
      <dgm:prSet presAssocID="{1102F94D-7259-48E1-9724-4BB1BBD6D07B}" presName="Accent" presStyleLbl="node1" presStyleIdx="3" presStyleCnt="5"/>
      <dgm:spPr/>
    </dgm:pt>
    <dgm:pt modelId="{3F8F15B6-3008-4EF3-807B-0B117B9ABEE0}" type="pres">
      <dgm:prSet presAssocID="{1102F94D-7259-48E1-9724-4BB1BBD6D07B}" presName="Parent4" presStyleLbl="revTx" presStyleIdx="3" presStyleCnt="5">
        <dgm:presLayoutVars>
          <dgm:chMax val="1"/>
          <dgm:chPref val="1"/>
          <dgm:bulletEnabled val="1"/>
        </dgm:presLayoutVars>
      </dgm:prSet>
      <dgm:spPr/>
    </dgm:pt>
    <dgm:pt modelId="{681086DA-8717-4313-9F6A-155C8CB482B3}" type="pres">
      <dgm:prSet presAssocID="{BA5FC207-C05C-40AF-B276-43CD4957ACEA}" presName="Accent5" presStyleCnt="0"/>
      <dgm:spPr/>
    </dgm:pt>
    <dgm:pt modelId="{BEF62C0F-0ABB-4006-8D23-6E3BB712A936}" type="pres">
      <dgm:prSet presAssocID="{BA5FC207-C05C-40AF-B276-43CD4957ACEA}" presName="Accent" presStyleLbl="node1" presStyleIdx="4" presStyleCnt="5"/>
      <dgm:spPr/>
    </dgm:pt>
    <dgm:pt modelId="{DCF4092C-8BE3-43F8-BB8C-1C6C2A8076C5}" type="pres">
      <dgm:prSet presAssocID="{BA5FC207-C05C-40AF-B276-43CD4957ACEA}" presName="Parent5" presStyleLbl="revTx" presStyleIdx="4" presStyleCnt="5">
        <dgm:presLayoutVars>
          <dgm:chMax val="1"/>
          <dgm:chPref val="1"/>
          <dgm:bulletEnabled val="1"/>
        </dgm:presLayoutVars>
      </dgm:prSet>
      <dgm:spPr/>
    </dgm:pt>
  </dgm:ptLst>
  <dgm:cxnLst>
    <dgm:cxn modelId="{AA40090C-C2AC-4EAD-8440-087C549EB839}" srcId="{BDCB3F6C-1D64-4832-B844-EFCF88D61665}" destId="{1102F94D-7259-48E1-9724-4BB1BBD6D07B}" srcOrd="3" destOrd="0" parTransId="{A1BAB8F5-3E28-42AE-9661-A6D6B8AB9A3F}" sibTransId="{3810C5E0-DC95-47F0-96F6-E680EC575E8A}"/>
    <dgm:cxn modelId="{50E4232D-A062-4344-B8B6-30CB2C178719}" type="presOf" srcId="{B689F62C-5E54-46B7-9FDA-488938F13568}" destId="{E5059407-B4E0-4BF9-BA54-4D9FA3443FBD}" srcOrd="0" destOrd="0" presId="urn:microsoft.com/office/officeart/2009/layout/CircleArrowProcess"/>
    <dgm:cxn modelId="{31A03369-EB2E-41B8-9009-FAF75ED53C35}" srcId="{BDCB3F6C-1D64-4832-B844-EFCF88D61665}" destId="{B689F62C-5E54-46B7-9FDA-488938F13568}" srcOrd="2" destOrd="0" parTransId="{20AB15A0-2F84-44EA-B30C-BA1A62925ED9}" sibTransId="{1F3DA2C3-6847-4448-B3F1-C6A52407F2F9}"/>
    <dgm:cxn modelId="{F309F37F-BC2B-404D-907B-BFE67815DBD7}" srcId="{BDCB3F6C-1D64-4832-B844-EFCF88D61665}" destId="{BA5FC207-C05C-40AF-B276-43CD4957ACEA}" srcOrd="4" destOrd="0" parTransId="{FCA182B0-1BC4-47F4-9075-20313F89FB12}" sibTransId="{F1614FB3-1371-41CC-9105-178EE84A9BC9}"/>
    <dgm:cxn modelId="{0FE1CCA3-9030-4C72-890A-FF97A021B500}" type="presOf" srcId="{BDCB3F6C-1D64-4832-B844-EFCF88D61665}" destId="{C4B1774A-0CF7-4F5F-8FCE-2D497A5B7764}" srcOrd="0" destOrd="0" presId="urn:microsoft.com/office/officeart/2009/layout/CircleArrowProcess"/>
    <dgm:cxn modelId="{52A9CCD5-007B-403C-BA91-2C2C30844BFC}" type="presOf" srcId="{1102F94D-7259-48E1-9724-4BB1BBD6D07B}" destId="{3F8F15B6-3008-4EF3-807B-0B117B9ABEE0}" srcOrd="0" destOrd="0" presId="urn:microsoft.com/office/officeart/2009/layout/CircleArrowProcess"/>
    <dgm:cxn modelId="{033D13D6-FF37-4055-AA49-D9B0BED09417}" type="presOf" srcId="{D0D85CE4-C33C-41D0-8F7D-CC1CB6AE991E}" destId="{77BB500E-60FE-4AA7-9BCC-D9D29913C3D2}" srcOrd="0" destOrd="0" presId="urn:microsoft.com/office/officeart/2009/layout/CircleArrowProcess"/>
    <dgm:cxn modelId="{775090DA-3D9A-4680-A08D-AEB353986685}" type="presOf" srcId="{083F6F51-8AF6-457C-85AC-571380577F4F}" destId="{48E95EF6-D06E-4026-B6DF-1F44126ECDDB}" srcOrd="0" destOrd="0" presId="urn:microsoft.com/office/officeart/2009/layout/CircleArrowProcess"/>
    <dgm:cxn modelId="{22BDCDDE-498A-47C3-B47F-B1E6C26C1506}" srcId="{BDCB3F6C-1D64-4832-B844-EFCF88D61665}" destId="{D0D85CE4-C33C-41D0-8F7D-CC1CB6AE991E}" srcOrd="1" destOrd="0" parTransId="{5123D3C0-36E2-4B91-85E7-D25585784777}" sibTransId="{1BC234CB-BE65-466C-A74D-D04900B5B54D}"/>
    <dgm:cxn modelId="{4019D7E4-195B-4D9A-92B3-C42F88D7AA35}" type="presOf" srcId="{BA5FC207-C05C-40AF-B276-43CD4957ACEA}" destId="{DCF4092C-8BE3-43F8-BB8C-1C6C2A8076C5}" srcOrd="0" destOrd="0" presId="urn:microsoft.com/office/officeart/2009/layout/CircleArrowProcess"/>
    <dgm:cxn modelId="{15961BFD-540C-40F4-A42F-8FFD586DE7F2}" srcId="{BDCB3F6C-1D64-4832-B844-EFCF88D61665}" destId="{083F6F51-8AF6-457C-85AC-571380577F4F}" srcOrd="0" destOrd="0" parTransId="{452B3A52-5494-467E-83BB-008DA31A1186}" sibTransId="{E2052611-4E87-4DCA-891C-4B71B0BE4BE6}"/>
    <dgm:cxn modelId="{38A46943-AF8A-49CC-9388-D5FEB617EDC7}" type="presParOf" srcId="{C4B1774A-0CF7-4F5F-8FCE-2D497A5B7764}" destId="{A278F1F3-DF86-4B14-BD46-93135037A7E2}" srcOrd="0" destOrd="0" presId="urn:microsoft.com/office/officeart/2009/layout/CircleArrowProcess"/>
    <dgm:cxn modelId="{DED11187-BA48-4EAA-8874-41B531B579ED}" type="presParOf" srcId="{A278F1F3-DF86-4B14-BD46-93135037A7E2}" destId="{CFE85C7E-C469-4E6F-8220-1B53FEE23375}" srcOrd="0" destOrd="0" presId="urn:microsoft.com/office/officeart/2009/layout/CircleArrowProcess"/>
    <dgm:cxn modelId="{42170588-B1E0-49DF-BC24-0C5B68D11A2B}" type="presParOf" srcId="{C4B1774A-0CF7-4F5F-8FCE-2D497A5B7764}" destId="{48E95EF6-D06E-4026-B6DF-1F44126ECDDB}" srcOrd="1" destOrd="0" presId="urn:microsoft.com/office/officeart/2009/layout/CircleArrowProcess"/>
    <dgm:cxn modelId="{2119C0B9-874E-4BC0-91E6-346CCACD81DE}" type="presParOf" srcId="{C4B1774A-0CF7-4F5F-8FCE-2D497A5B7764}" destId="{4931AF7D-FA81-47E1-9231-F2F75A6F06A9}" srcOrd="2" destOrd="0" presId="urn:microsoft.com/office/officeart/2009/layout/CircleArrowProcess"/>
    <dgm:cxn modelId="{BC1E7990-E6DB-48C0-8CCD-C2369A2B52CD}" type="presParOf" srcId="{4931AF7D-FA81-47E1-9231-F2F75A6F06A9}" destId="{774F775E-AF3B-4713-BBB5-1F1362DE806B}" srcOrd="0" destOrd="0" presId="urn:microsoft.com/office/officeart/2009/layout/CircleArrowProcess"/>
    <dgm:cxn modelId="{BD6AF59B-A82F-451B-AE3B-5D564C26CD1D}" type="presParOf" srcId="{C4B1774A-0CF7-4F5F-8FCE-2D497A5B7764}" destId="{77BB500E-60FE-4AA7-9BCC-D9D29913C3D2}" srcOrd="3" destOrd="0" presId="urn:microsoft.com/office/officeart/2009/layout/CircleArrowProcess"/>
    <dgm:cxn modelId="{840618E9-23E8-4DFE-87FD-678576F0C6B3}" type="presParOf" srcId="{C4B1774A-0CF7-4F5F-8FCE-2D497A5B7764}" destId="{EB0E1DFE-DA17-4161-89FC-C286E75CAC30}" srcOrd="4" destOrd="0" presId="urn:microsoft.com/office/officeart/2009/layout/CircleArrowProcess"/>
    <dgm:cxn modelId="{DF08045C-D2DC-45FA-A342-8893CBDD38BC}" type="presParOf" srcId="{EB0E1DFE-DA17-4161-89FC-C286E75CAC30}" destId="{2DD3185D-7F7F-4D34-ACED-4FEFC183CD05}" srcOrd="0" destOrd="0" presId="urn:microsoft.com/office/officeart/2009/layout/CircleArrowProcess"/>
    <dgm:cxn modelId="{7448ECBD-45BC-4813-AADC-9E7EA1574D66}" type="presParOf" srcId="{C4B1774A-0CF7-4F5F-8FCE-2D497A5B7764}" destId="{E5059407-B4E0-4BF9-BA54-4D9FA3443FBD}" srcOrd="5" destOrd="0" presId="urn:microsoft.com/office/officeart/2009/layout/CircleArrowProcess"/>
    <dgm:cxn modelId="{B9D7F8FD-A430-4C72-B7F5-2B3F574C1CC8}" type="presParOf" srcId="{C4B1774A-0CF7-4F5F-8FCE-2D497A5B7764}" destId="{DDC3BB30-6D46-44FD-8246-996E9ABBC084}" srcOrd="6" destOrd="0" presId="urn:microsoft.com/office/officeart/2009/layout/CircleArrowProcess"/>
    <dgm:cxn modelId="{1EC4B545-6FF3-4689-8B35-B8AE62489E77}" type="presParOf" srcId="{DDC3BB30-6D46-44FD-8246-996E9ABBC084}" destId="{5A57D04C-06C9-4B78-8706-A8905EE766C2}" srcOrd="0" destOrd="0" presId="urn:microsoft.com/office/officeart/2009/layout/CircleArrowProcess"/>
    <dgm:cxn modelId="{22274882-5CDE-48CB-889F-76D0423ADC22}" type="presParOf" srcId="{C4B1774A-0CF7-4F5F-8FCE-2D497A5B7764}" destId="{3F8F15B6-3008-4EF3-807B-0B117B9ABEE0}" srcOrd="7" destOrd="0" presId="urn:microsoft.com/office/officeart/2009/layout/CircleArrowProcess"/>
    <dgm:cxn modelId="{C75F05D1-A9ED-4336-A183-7E52B6878446}" type="presParOf" srcId="{C4B1774A-0CF7-4F5F-8FCE-2D497A5B7764}" destId="{681086DA-8717-4313-9F6A-155C8CB482B3}" srcOrd="8" destOrd="0" presId="urn:microsoft.com/office/officeart/2009/layout/CircleArrowProcess"/>
    <dgm:cxn modelId="{B1BA77CA-9C6E-4942-9D9A-74AB8CCFFDA4}" type="presParOf" srcId="{681086DA-8717-4313-9F6A-155C8CB482B3}" destId="{BEF62C0F-0ABB-4006-8D23-6E3BB712A936}" srcOrd="0" destOrd="0" presId="urn:microsoft.com/office/officeart/2009/layout/CircleArrowProcess"/>
    <dgm:cxn modelId="{65BBE0D5-10E2-4E14-A195-5EF6631A9DA5}" type="presParOf" srcId="{C4B1774A-0CF7-4F5F-8FCE-2D497A5B7764}" destId="{DCF4092C-8BE3-43F8-BB8C-1C6C2A8076C5}" srcOrd="9"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B7D0A0-8081-481B-8EA7-A268638B9133}"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C4F34C37-CD40-4A27-A7AA-DE0875E384B2}">
      <dgm:prSet phldrT="[Text]"/>
      <dgm:spPr/>
      <dgm:t>
        <a:bodyPr/>
        <a:lstStyle/>
        <a:p>
          <a:r>
            <a:rPr lang="en-GB" dirty="0"/>
            <a:t>Pricing is in the high-end of the market</a:t>
          </a:r>
          <a:endParaRPr lang="en-US" dirty="0"/>
        </a:p>
      </dgm:t>
    </dgm:pt>
    <dgm:pt modelId="{F65CF351-1ADE-4B4B-9758-CE996B0CCB69}" type="parTrans" cxnId="{23B8007C-70FC-4E6E-A8E2-2E2F269F1E8E}">
      <dgm:prSet/>
      <dgm:spPr/>
      <dgm:t>
        <a:bodyPr/>
        <a:lstStyle/>
        <a:p>
          <a:endParaRPr lang="en-US"/>
        </a:p>
      </dgm:t>
    </dgm:pt>
    <dgm:pt modelId="{0F1288CB-9BE4-4ACA-A10F-20A2CB8082A4}" type="sibTrans" cxnId="{23B8007C-70FC-4E6E-A8E2-2E2F269F1E8E}">
      <dgm:prSet/>
      <dgm:spPr/>
      <dgm:t>
        <a:bodyPr/>
        <a:lstStyle/>
        <a:p>
          <a:endParaRPr lang="en-US"/>
        </a:p>
      </dgm:t>
    </dgm:pt>
    <dgm:pt modelId="{E9BEDB6F-DCF5-4549-A9DD-3C36130CF1D2}">
      <dgm:prSet phldrT="[Text]"/>
      <dgm:spPr/>
      <dgm:t>
        <a:bodyPr/>
        <a:lstStyle/>
        <a:p>
          <a:r>
            <a:rPr lang="en-GB" dirty="0"/>
            <a:t>Overly reliant on battery raw materials </a:t>
          </a:r>
          <a:endParaRPr lang="en-US" dirty="0"/>
        </a:p>
      </dgm:t>
    </dgm:pt>
    <dgm:pt modelId="{B406F78C-9BD5-424C-9A46-9649AA4DCF23}" type="parTrans" cxnId="{1007DFA5-66C0-4120-A5FA-308282EEB29E}">
      <dgm:prSet/>
      <dgm:spPr/>
      <dgm:t>
        <a:bodyPr/>
        <a:lstStyle/>
        <a:p>
          <a:endParaRPr lang="en-US"/>
        </a:p>
      </dgm:t>
    </dgm:pt>
    <dgm:pt modelId="{94EF96B6-8D74-45E3-A720-C3E2447097CA}" type="sibTrans" cxnId="{1007DFA5-66C0-4120-A5FA-308282EEB29E}">
      <dgm:prSet/>
      <dgm:spPr/>
      <dgm:t>
        <a:bodyPr/>
        <a:lstStyle/>
        <a:p>
          <a:endParaRPr lang="en-US"/>
        </a:p>
      </dgm:t>
    </dgm:pt>
    <dgm:pt modelId="{1BFB0891-E6E3-4AB6-BBD1-A3ECA1351A4B}">
      <dgm:prSet phldrT="[Text]"/>
      <dgm:spPr/>
      <dgm:t>
        <a:bodyPr/>
        <a:lstStyle/>
        <a:p>
          <a:r>
            <a:rPr lang="en-GB" dirty="0"/>
            <a:t>Aggressive growth policies </a:t>
          </a:r>
          <a:endParaRPr lang="en-US" dirty="0"/>
        </a:p>
      </dgm:t>
    </dgm:pt>
    <dgm:pt modelId="{F2EB5813-B18F-4F3B-8C17-84D8690B592A}" type="parTrans" cxnId="{6D41D5B8-11D3-40BE-AA79-EA404D3537B5}">
      <dgm:prSet/>
      <dgm:spPr/>
      <dgm:t>
        <a:bodyPr/>
        <a:lstStyle/>
        <a:p>
          <a:endParaRPr lang="en-US"/>
        </a:p>
      </dgm:t>
    </dgm:pt>
    <dgm:pt modelId="{F1B98A8A-EC17-4315-913D-BE869DA1E05F}" type="sibTrans" cxnId="{6D41D5B8-11D3-40BE-AA79-EA404D3537B5}">
      <dgm:prSet/>
      <dgm:spPr/>
      <dgm:t>
        <a:bodyPr/>
        <a:lstStyle/>
        <a:p>
          <a:endParaRPr lang="en-US"/>
        </a:p>
      </dgm:t>
    </dgm:pt>
    <dgm:pt modelId="{E59E8B14-4E14-47EE-A2A6-FEE157F484A1}">
      <dgm:prSet phldrT="[Text]"/>
      <dgm:spPr/>
      <dgm:t>
        <a:bodyPr/>
        <a:lstStyle/>
        <a:p>
          <a:r>
            <a:rPr lang="en-GB"/>
            <a:t>New competitors</a:t>
          </a:r>
          <a:endParaRPr lang="en-US" dirty="0"/>
        </a:p>
      </dgm:t>
    </dgm:pt>
    <dgm:pt modelId="{E2D8EC11-29AD-4ECF-B107-B676CDBB7D1B}" type="parTrans" cxnId="{3AC646E4-E190-48A5-8B54-54E7383BC2F4}">
      <dgm:prSet/>
      <dgm:spPr/>
      <dgm:t>
        <a:bodyPr/>
        <a:lstStyle/>
        <a:p>
          <a:endParaRPr lang="en-US"/>
        </a:p>
      </dgm:t>
    </dgm:pt>
    <dgm:pt modelId="{57A896C1-F221-4DC0-AAF9-266509BE6628}" type="sibTrans" cxnId="{3AC646E4-E190-48A5-8B54-54E7383BC2F4}">
      <dgm:prSet/>
      <dgm:spPr/>
      <dgm:t>
        <a:bodyPr/>
        <a:lstStyle/>
        <a:p>
          <a:endParaRPr lang="en-US"/>
        </a:p>
      </dgm:t>
    </dgm:pt>
    <dgm:pt modelId="{353A8195-6A13-4335-9575-B3C86A30051B}" type="pres">
      <dgm:prSet presAssocID="{C0B7D0A0-8081-481B-8EA7-A268638B9133}" presName="linear" presStyleCnt="0">
        <dgm:presLayoutVars>
          <dgm:dir/>
          <dgm:animLvl val="lvl"/>
          <dgm:resizeHandles val="exact"/>
        </dgm:presLayoutVars>
      </dgm:prSet>
      <dgm:spPr/>
    </dgm:pt>
    <dgm:pt modelId="{7CDFD9EC-B774-4EDF-9765-D7CEE9FB693F}" type="pres">
      <dgm:prSet presAssocID="{C4F34C37-CD40-4A27-A7AA-DE0875E384B2}" presName="parentLin" presStyleCnt="0"/>
      <dgm:spPr/>
    </dgm:pt>
    <dgm:pt modelId="{4FE4E328-FBD6-4A3C-93AF-C051AA584525}" type="pres">
      <dgm:prSet presAssocID="{C4F34C37-CD40-4A27-A7AA-DE0875E384B2}" presName="parentLeftMargin" presStyleLbl="node1" presStyleIdx="0" presStyleCnt="4"/>
      <dgm:spPr/>
    </dgm:pt>
    <dgm:pt modelId="{33FE2AA2-785B-44BC-B490-ADD58E084ED0}" type="pres">
      <dgm:prSet presAssocID="{C4F34C37-CD40-4A27-A7AA-DE0875E384B2}" presName="parentText" presStyleLbl="node1" presStyleIdx="0" presStyleCnt="4">
        <dgm:presLayoutVars>
          <dgm:chMax val="0"/>
          <dgm:bulletEnabled val="1"/>
        </dgm:presLayoutVars>
      </dgm:prSet>
      <dgm:spPr/>
    </dgm:pt>
    <dgm:pt modelId="{CBF59C2E-9CB7-470B-9CE1-4B8731146200}" type="pres">
      <dgm:prSet presAssocID="{C4F34C37-CD40-4A27-A7AA-DE0875E384B2}" presName="negativeSpace" presStyleCnt="0"/>
      <dgm:spPr/>
    </dgm:pt>
    <dgm:pt modelId="{FED400D6-78AC-42FE-B960-9F25D705C6EB}" type="pres">
      <dgm:prSet presAssocID="{C4F34C37-CD40-4A27-A7AA-DE0875E384B2}" presName="childText" presStyleLbl="conFgAcc1" presStyleIdx="0" presStyleCnt="4">
        <dgm:presLayoutVars>
          <dgm:bulletEnabled val="1"/>
        </dgm:presLayoutVars>
      </dgm:prSet>
      <dgm:spPr/>
    </dgm:pt>
    <dgm:pt modelId="{CFB03878-B8EB-4C9F-A28F-3C219CB341D3}" type="pres">
      <dgm:prSet presAssocID="{0F1288CB-9BE4-4ACA-A10F-20A2CB8082A4}" presName="spaceBetweenRectangles" presStyleCnt="0"/>
      <dgm:spPr/>
    </dgm:pt>
    <dgm:pt modelId="{F56BC260-D800-4C6D-8D78-8004F59ECB67}" type="pres">
      <dgm:prSet presAssocID="{E9BEDB6F-DCF5-4549-A9DD-3C36130CF1D2}" presName="parentLin" presStyleCnt="0"/>
      <dgm:spPr/>
    </dgm:pt>
    <dgm:pt modelId="{501A95AC-16EA-424D-AC99-D92B53941064}" type="pres">
      <dgm:prSet presAssocID="{E9BEDB6F-DCF5-4549-A9DD-3C36130CF1D2}" presName="parentLeftMargin" presStyleLbl="node1" presStyleIdx="0" presStyleCnt="4"/>
      <dgm:spPr/>
    </dgm:pt>
    <dgm:pt modelId="{3DD46913-2A48-45FB-8410-4CC2EA65EB8D}" type="pres">
      <dgm:prSet presAssocID="{E9BEDB6F-DCF5-4549-A9DD-3C36130CF1D2}" presName="parentText" presStyleLbl="node1" presStyleIdx="1" presStyleCnt="4">
        <dgm:presLayoutVars>
          <dgm:chMax val="0"/>
          <dgm:bulletEnabled val="1"/>
        </dgm:presLayoutVars>
      </dgm:prSet>
      <dgm:spPr/>
    </dgm:pt>
    <dgm:pt modelId="{B021182F-176F-4C87-AA21-1F4E3D188755}" type="pres">
      <dgm:prSet presAssocID="{E9BEDB6F-DCF5-4549-A9DD-3C36130CF1D2}" presName="negativeSpace" presStyleCnt="0"/>
      <dgm:spPr/>
    </dgm:pt>
    <dgm:pt modelId="{766C069A-2295-452E-B5B7-C95C50FB629F}" type="pres">
      <dgm:prSet presAssocID="{E9BEDB6F-DCF5-4549-A9DD-3C36130CF1D2}" presName="childText" presStyleLbl="conFgAcc1" presStyleIdx="1" presStyleCnt="4">
        <dgm:presLayoutVars>
          <dgm:bulletEnabled val="1"/>
        </dgm:presLayoutVars>
      </dgm:prSet>
      <dgm:spPr/>
    </dgm:pt>
    <dgm:pt modelId="{AC8A900C-9106-42BF-BB7A-565745BEBDE5}" type="pres">
      <dgm:prSet presAssocID="{94EF96B6-8D74-45E3-A720-C3E2447097CA}" presName="spaceBetweenRectangles" presStyleCnt="0"/>
      <dgm:spPr/>
    </dgm:pt>
    <dgm:pt modelId="{6424DBE9-EFFD-40C9-8514-63C9AA1D8478}" type="pres">
      <dgm:prSet presAssocID="{1BFB0891-E6E3-4AB6-BBD1-A3ECA1351A4B}" presName="parentLin" presStyleCnt="0"/>
      <dgm:spPr/>
    </dgm:pt>
    <dgm:pt modelId="{6B0AB955-4490-4F9B-88BE-74E9D2CBED02}" type="pres">
      <dgm:prSet presAssocID="{1BFB0891-E6E3-4AB6-BBD1-A3ECA1351A4B}" presName="parentLeftMargin" presStyleLbl="node1" presStyleIdx="1" presStyleCnt="4"/>
      <dgm:spPr/>
    </dgm:pt>
    <dgm:pt modelId="{AD602870-C1CD-4C95-A3FA-A1177E99B653}" type="pres">
      <dgm:prSet presAssocID="{1BFB0891-E6E3-4AB6-BBD1-A3ECA1351A4B}" presName="parentText" presStyleLbl="node1" presStyleIdx="2" presStyleCnt="4">
        <dgm:presLayoutVars>
          <dgm:chMax val="0"/>
          <dgm:bulletEnabled val="1"/>
        </dgm:presLayoutVars>
      </dgm:prSet>
      <dgm:spPr/>
    </dgm:pt>
    <dgm:pt modelId="{CB84E663-1AA7-40EF-9669-7DCEBA90575C}" type="pres">
      <dgm:prSet presAssocID="{1BFB0891-E6E3-4AB6-BBD1-A3ECA1351A4B}" presName="negativeSpace" presStyleCnt="0"/>
      <dgm:spPr/>
    </dgm:pt>
    <dgm:pt modelId="{BBE93CF2-1692-44EB-85CD-F171683B3F75}" type="pres">
      <dgm:prSet presAssocID="{1BFB0891-E6E3-4AB6-BBD1-A3ECA1351A4B}" presName="childText" presStyleLbl="conFgAcc1" presStyleIdx="2" presStyleCnt="4">
        <dgm:presLayoutVars>
          <dgm:bulletEnabled val="1"/>
        </dgm:presLayoutVars>
      </dgm:prSet>
      <dgm:spPr/>
    </dgm:pt>
    <dgm:pt modelId="{FFFCBA29-D874-44A2-9333-61875E77F95A}" type="pres">
      <dgm:prSet presAssocID="{F1B98A8A-EC17-4315-913D-BE869DA1E05F}" presName="spaceBetweenRectangles" presStyleCnt="0"/>
      <dgm:spPr/>
    </dgm:pt>
    <dgm:pt modelId="{0F537884-19FF-49A0-AF85-0B84810D09A7}" type="pres">
      <dgm:prSet presAssocID="{E59E8B14-4E14-47EE-A2A6-FEE157F484A1}" presName="parentLin" presStyleCnt="0"/>
      <dgm:spPr/>
    </dgm:pt>
    <dgm:pt modelId="{73AF9D1D-102C-4370-BE3C-CD21E5912ED3}" type="pres">
      <dgm:prSet presAssocID="{E59E8B14-4E14-47EE-A2A6-FEE157F484A1}" presName="parentLeftMargin" presStyleLbl="node1" presStyleIdx="2" presStyleCnt="4"/>
      <dgm:spPr/>
    </dgm:pt>
    <dgm:pt modelId="{83ED501F-5706-40E4-A2A8-42A9213C7BA7}" type="pres">
      <dgm:prSet presAssocID="{E59E8B14-4E14-47EE-A2A6-FEE157F484A1}" presName="parentText" presStyleLbl="node1" presStyleIdx="3" presStyleCnt="4">
        <dgm:presLayoutVars>
          <dgm:chMax val="0"/>
          <dgm:bulletEnabled val="1"/>
        </dgm:presLayoutVars>
      </dgm:prSet>
      <dgm:spPr/>
    </dgm:pt>
    <dgm:pt modelId="{5F1417F5-4F1D-452D-9382-E7CCCC8BC041}" type="pres">
      <dgm:prSet presAssocID="{E59E8B14-4E14-47EE-A2A6-FEE157F484A1}" presName="negativeSpace" presStyleCnt="0"/>
      <dgm:spPr/>
    </dgm:pt>
    <dgm:pt modelId="{793778F3-CDEB-49AD-8F3F-FB213074FF8D}" type="pres">
      <dgm:prSet presAssocID="{E59E8B14-4E14-47EE-A2A6-FEE157F484A1}" presName="childText" presStyleLbl="conFgAcc1" presStyleIdx="3" presStyleCnt="4">
        <dgm:presLayoutVars>
          <dgm:bulletEnabled val="1"/>
        </dgm:presLayoutVars>
      </dgm:prSet>
      <dgm:spPr/>
    </dgm:pt>
  </dgm:ptLst>
  <dgm:cxnLst>
    <dgm:cxn modelId="{41E48F24-3750-496D-8F20-29CCC5CAE3ED}" type="presOf" srcId="{E59E8B14-4E14-47EE-A2A6-FEE157F484A1}" destId="{83ED501F-5706-40E4-A2A8-42A9213C7BA7}" srcOrd="1" destOrd="0" presId="urn:microsoft.com/office/officeart/2005/8/layout/list1"/>
    <dgm:cxn modelId="{F3D68369-FE64-4989-BDE6-9DB2D5A13869}" type="presOf" srcId="{C4F34C37-CD40-4A27-A7AA-DE0875E384B2}" destId="{33FE2AA2-785B-44BC-B490-ADD58E084ED0}" srcOrd="1" destOrd="0" presId="urn:microsoft.com/office/officeart/2005/8/layout/list1"/>
    <dgm:cxn modelId="{AF2D2075-85CA-40ED-BCAC-4A0757A2E427}" type="presOf" srcId="{E9BEDB6F-DCF5-4549-A9DD-3C36130CF1D2}" destId="{3DD46913-2A48-45FB-8410-4CC2EA65EB8D}" srcOrd="1" destOrd="0" presId="urn:microsoft.com/office/officeart/2005/8/layout/list1"/>
    <dgm:cxn modelId="{42781257-EA7F-444F-9F54-822CD0C47794}" type="presOf" srcId="{E59E8B14-4E14-47EE-A2A6-FEE157F484A1}" destId="{73AF9D1D-102C-4370-BE3C-CD21E5912ED3}" srcOrd="0" destOrd="0" presId="urn:microsoft.com/office/officeart/2005/8/layout/list1"/>
    <dgm:cxn modelId="{23B8007C-70FC-4E6E-A8E2-2E2F269F1E8E}" srcId="{C0B7D0A0-8081-481B-8EA7-A268638B9133}" destId="{C4F34C37-CD40-4A27-A7AA-DE0875E384B2}" srcOrd="0" destOrd="0" parTransId="{F65CF351-1ADE-4B4B-9758-CE996B0CCB69}" sibTransId="{0F1288CB-9BE4-4ACA-A10F-20A2CB8082A4}"/>
    <dgm:cxn modelId="{06B1699A-892E-4CDF-A6F4-146E85AFE9AB}" type="presOf" srcId="{1BFB0891-E6E3-4AB6-BBD1-A3ECA1351A4B}" destId="{AD602870-C1CD-4C95-A3FA-A1177E99B653}" srcOrd="1" destOrd="0" presId="urn:microsoft.com/office/officeart/2005/8/layout/list1"/>
    <dgm:cxn modelId="{593A119E-EE29-4D93-8D2D-6EF67A1641C7}" type="presOf" srcId="{C4F34C37-CD40-4A27-A7AA-DE0875E384B2}" destId="{4FE4E328-FBD6-4A3C-93AF-C051AA584525}" srcOrd="0" destOrd="0" presId="urn:microsoft.com/office/officeart/2005/8/layout/list1"/>
    <dgm:cxn modelId="{1007DFA5-66C0-4120-A5FA-308282EEB29E}" srcId="{C0B7D0A0-8081-481B-8EA7-A268638B9133}" destId="{E9BEDB6F-DCF5-4549-A9DD-3C36130CF1D2}" srcOrd="1" destOrd="0" parTransId="{B406F78C-9BD5-424C-9A46-9649AA4DCF23}" sibTransId="{94EF96B6-8D74-45E3-A720-C3E2447097CA}"/>
    <dgm:cxn modelId="{6D41D5B8-11D3-40BE-AA79-EA404D3537B5}" srcId="{C0B7D0A0-8081-481B-8EA7-A268638B9133}" destId="{1BFB0891-E6E3-4AB6-BBD1-A3ECA1351A4B}" srcOrd="2" destOrd="0" parTransId="{F2EB5813-B18F-4F3B-8C17-84D8690B592A}" sibTransId="{F1B98A8A-EC17-4315-913D-BE869DA1E05F}"/>
    <dgm:cxn modelId="{49A4BFD0-460C-4569-BA66-897A83A88CED}" type="presOf" srcId="{1BFB0891-E6E3-4AB6-BBD1-A3ECA1351A4B}" destId="{6B0AB955-4490-4F9B-88BE-74E9D2CBED02}" srcOrd="0" destOrd="0" presId="urn:microsoft.com/office/officeart/2005/8/layout/list1"/>
    <dgm:cxn modelId="{3DA6C2D6-9DBB-435D-B71D-ECB589563F5E}" type="presOf" srcId="{C0B7D0A0-8081-481B-8EA7-A268638B9133}" destId="{353A8195-6A13-4335-9575-B3C86A30051B}" srcOrd="0" destOrd="0" presId="urn:microsoft.com/office/officeart/2005/8/layout/list1"/>
    <dgm:cxn modelId="{04A88FD7-F0E1-4F5D-B3C0-18B214CF152E}" type="presOf" srcId="{E9BEDB6F-DCF5-4549-A9DD-3C36130CF1D2}" destId="{501A95AC-16EA-424D-AC99-D92B53941064}" srcOrd="0" destOrd="0" presId="urn:microsoft.com/office/officeart/2005/8/layout/list1"/>
    <dgm:cxn modelId="{3AC646E4-E190-48A5-8B54-54E7383BC2F4}" srcId="{C0B7D0A0-8081-481B-8EA7-A268638B9133}" destId="{E59E8B14-4E14-47EE-A2A6-FEE157F484A1}" srcOrd="3" destOrd="0" parTransId="{E2D8EC11-29AD-4ECF-B107-B676CDBB7D1B}" sibTransId="{57A896C1-F221-4DC0-AAF9-266509BE6628}"/>
    <dgm:cxn modelId="{38373665-FFD6-425A-8E18-C5291F572D56}" type="presParOf" srcId="{353A8195-6A13-4335-9575-B3C86A30051B}" destId="{7CDFD9EC-B774-4EDF-9765-D7CEE9FB693F}" srcOrd="0" destOrd="0" presId="urn:microsoft.com/office/officeart/2005/8/layout/list1"/>
    <dgm:cxn modelId="{E4CCFB01-08D7-424A-B3A2-FFE088774AF2}" type="presParOf" srcId="{7CDFD9EC-B774-4EDF-9765-D7CEE9FB693F}" destId="{4FE4E328-FBD6-4A3C-93AF-C051AA584525}" srcOrd="0" destOrd="0" presId="urn:microsoft.com/office/officeart/2005/8/layout/list1"/>
    <dgm:cxn modelId="{DD5EAC0B-3A51-4F9F-92DD-CEB5451A0560}" type="presParOf" srcId="{7CDFD9EC-B774-4EDF-9765-D7CEE9FB693F}" destId="{33FE2AA2-785B-44BC-B490-ADD58E084ED0}" srcOrd="1" destOrd="0" presId="urn:microsoft.com/office/officeart/2005/8/layout/list1"/>
    <dgm:cxn modelId="{5A8FF0D9-5BFC-45B4-A9AA-21B3624D7D3E}" type="presParOf" srcId="{353A8195-6A13-4335-9575-B3C86A30051B}" destId="{CBF59C2E-9CB7-470B-9CE1-4B8731146200}" srcOrd="1" destOrd="0" presId="urn:microsoft.com/office/officeart/2005/8/layout/list1"/>
    <dgm:cxn modelId="{A761B527-7A81-4EBA-8998-8563FEB1BFD6}" type="presParOf" srcId="{353A8195-6A13-4335-9575-B3C86A30051B}" destId="{FED400D6-78AC-42FE-B960-9F25D705C6EB}" srcOrd="2" destOrd="0" presId="urn:microsoft.com/office/officeart/2005/8/layout/list1"/>
    <dgm:cxn modelId="{AEB4522C-5297-4535-93E9-DAD0868A5C95}" type="presParOf" srcId="{353A8195-6A13-4335-9575-B3C86A30051B}" destId="{CFB03878-B8EB-4C9F-A28F-3C219CB341D3}" srcOrd="3" destOrd="0" presId="urn:microsoft.com/office/officeart/2005/8/layout/list1"/>
    <dgm:cxn modelId="{EBA460B9-24E0-4FE2-9999-6485C19B6D72}" type="presParOf" srcId="{353A8195-6A13-4335-9575-B3C86A30051B}" destId="{F56BC260-D800-4C6D-8D78-8004F59ECB67}" srcOrd="4" destOrd="0" presId="urn:microsoft.com/office/officeart/2005/8/layout/list1"/>
    <dgm:cxn modelId="{1B49F7BE-B0F1-416C-AFA4-F221AC6EE890}" type="presParOf" srcId="{F56BC260-D800-4C6D-8D78-8004F59ECB67}" destId="{501A95AC-16EA-424D-AC99-D92B53941064}" srcOrd="0" destOrd="0" presId="urn:microsoft.com/office/officeart/2005/8/layout/list1"/>
    <dgm:cxn modelId="{58B00E45-9ADF-422B-8FB5-DBAFD24AD1B2}" type="presParOf" srcId="{F56BC260-D800-4C6D-8D78-8004F59ECB67}" destId="{3DD46913-2A48-45FB-8410-4CC2EA65EB8D}" srcOrd="1" destOrd="0" presId="urn:microsoft.com/office/officeart/2005/8/layout/list1"/>
    <dgm:cxn modelId="{FE7C8BD1-5703-44E2-A415-F8B0178306D9}" type="presParOf" srcId="{353A8195-6A13-4335-9575-B3C86A30051B}" destId="{B021182F-176F-4C87-AA21-1F4E3D188755}" srcOrd="5" destOrd="0" presId="urn:microsoft.com/office/officeart/2005/8/layout/list1"/>
    <dgm:cxn modelId="{B143B0B6-D8BE-470E-9D69-300365162921}" type="presParOf" srcId="{353A8195-6A13-4335-9575-B3C86A30051B}" destId="{766C069A-2295-452E-B5B7-C95C50FB629F}" srcOrd="6" destOrd="0" presId="urn:microsoft.com/office/officeart/2005/8/layout/list1"/>
    <dgm:cxn modelId="{4FEE1434-257C-48C6-B1F1-FCD5947FAE77}" type="presParOf" srcId="{353A8195-6A13-4335-9575-B3C86A30051B}" destId="{AC8A900C-9106-42BF-BB7A-565745BEBDE5}" srcOrd="7" destOrd="0" presId="urn:microsoft.com/office/officeart/2005/8/layout/list1"/>
    <dgm:cxn modelId="{42CD94A9-EC38-4C66-B672-7EB5C4A88073}" type="presParOf" srcId="{353A8195-6A13-4335-9575-B3C86A30051B}" destId="{6424DBE9-EFFD-40C9-8514-63C9AA1D8478}" srcOrd="8" destOrd="0" presId="urn:microsoft.com/office/officeart/2005/8/layout/list1"/>
    <dgm:cxn modelId="{67DDE7A5-1458-4F23-AB5F-92827BF36890}" type="presParOf" srcId="{6424DBE9-EFFD-40C9-8514-63C9AA1D8478}" destId="{6B0AB955-4490-4F9B-88BE-74E9D2CBED02}" srcOrd="0" destOrd="0" presId="urn:microsoft.com/office/officeart/2005/8/layout/list1"/>
    <dgm:cxn modelId="{BB5E52A1-D26D-4197-B434-A8099A7E1CDA}" type="presParOf" srcId="{6424DBE9-EFFD-40C9-8514-63C9AA1D8478}" destId="{AD602870-C1CD-4C95-A3FA-A1177E99B653}" srcOrd="1" destOrd="0" presId="urn:microsoft.com/office/officeart/2005/8/layout/list1"/>
    <dgm:cxn modelId="{A8B4C562-55F1-4C6F-8DF2-6B85EE32FE9F}" type="presParOf" srcId="{353A8195-6A13-4335-9575-B3C86A30051B}" destId="{CB84E663-1AA7-40EF-9669-7DCEBA90575C}" srcOrd="9" destOrd="0" presId="urn:microsoft.com/office/officeart/2005/8/layout/list1"/>
    <dgm:cxn modelId="{74E0EB82-F576-43C7-BEC0-74D837E52159}" type="presParOf" srcId="{353A8195-6A13-4335-9575-B3C86A30051B}" destId="{BBE93CF2-1692-44EB-85CD-F171683B3F75}" srcOrd="10" destOrd="0" presId="urn:microsoft.com/office/officeart/2005/8/layout/list1"/>
    <dgm:cxn modelId="{388941DE-B7AD-497F-B451-D311E1B909D9}" type="presParOf" srcId="{353A8195-6A13-4335-9575-B3C86A30051B}" destId="{FFFCBA29-D874-44A2-9333-61875E77F95A}" srcOrd="11" destOrd="0" presId="urn:microsoft.com/office/officeart/2005/8/layout/list1"/>
    <dgm:cxn modelId="{F22F2704-46F8-47F8-8C8D-BBC0726DE25A}" type="presParOf" srcId="{353A8195-6A13-4335-9575-B3C86A30051B}" destId="{0F537884-19FF-49A0-AF85-0B84810D09A7}" srcOrd="12" destOrd="0" presId="urn:microsoft.com/office/officeart/2005/8/layout/list1"/>
    <dgm:cxn modelId="{E8F67B85-32C7-4973-8E47-922835F20BE2}" type="presParOf" srcId="{0F537884-19FF-49A0-AF85-0B84810D09A7}" destId="{73AF9D1D-102C-4370-BE3C-CD21E5912ED3}" srcOrd="0" destOrd="0" presId="urn:microsoft.com/office/officeart/2005/8/layout/list1"/>
    <dgm:cxn modelId="{4D18CF49-47F4-440F-82C2-9064C392FF94}" type="presParOf" srcId="{0F537884-19FF-49A0-AF85-0B84810D09A7}" destId="{83ED501F-5706-40E4-A2A8-42A9213C7BA7}" srcOrd="1" destOrd="0" presId="urn:microsoft.com/office/officeart/2005/8/layout/list1"/>
    <dgm:cxn modelId="{6CD31527-B4DB-4162-9ED0-D187BCC45E72}" type="presParOf" srcId="{353A8195-6A13-4335-9575-B3C86A30051B}" destId="{5F1417F5-4F1D-452D-9382-E7CCCC8BC041}" srcOrd="13" destOrd="0" presId="urn:microsoft.com/office/officeart/2005/8/layout/list1"/>
    <dgm:cxn modelId="{B3D08EEE-D47D-43B4-A8C6-C37B1E8AB36A}" type="presParOf" srcId="{353A8195-6A13-4335-9575-B3C86A30051B}" destId="{793778F3-CDEB-49AD-8F3F-FB213074FF8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08D587-65A5-4A7D-A567-0914AD9DFF80}" type="doc">
      <dgm:prSet loTypeId="urn:microsoft.com/office/officeart/2005/8/layout/process4" loCatId="list" qsTypeId="urn:microsoft.com/office/officeart/2005/8/quickstyle/simple1" qsCatId="simple" csTypeId="urn:microsoft.com/office/officeart/2005/8/colors/colorful3" csCatId="colorful" phldr="1"/>
      <dgm:spPr/>
      <dgm:t>
        <a:bodyPr/>
        <a:lstStyle/>
        <a:p>
          <a:endParaRPr lang="en-US"/>
        </a:p>
      </dgm:t>
    </dgm:pt>
    <dgm:pt modelId="{3BF801E2-B99F-47B9-9F69-58D1F8C073A6}">
      <dgm:prSet phldrT="[Text]" custT="1"/>
      <dgm:spPr/>
      <dgm:t>
        <a:bodyPr/>
        <a:lstStyle/>
        <a:p>
          <a:r>
            <a:rPr lang="en-GB" sz="1400" dirty="0"/>
            <a:t>The world decarbonisation process</a:t>
          </a:r>
          <a:endParaRPr lang="en-US" sz="1400" dirty="0"/>
        </a:p>
      </dgm:t>
    </dgm:pt>
    <dgm:pt modelId="{FCFC7B6D-80A4-4C4E-9C07-94A7458350B4}" type="parTrans" cxnId="{02ED90AA-9CAE-4275-A88E-54640985A095}">
      <dgm:prSet/>
      <dgm:spPr/>
      <dgm:t>
        <a:bodyPr/>
        <a:lstStyle/>
        <a:p>
          <a:endParaRPr lang="en-US"/>
        </a:p>
      </dgm:t>
    </dgm:pt>
    <dgm:pt modelId="{68737BC9-A578-4042-8C84-2C2C0FAAA8CA}" type="sibTrans" cxnId="{02ED90AA-9CAE-4275-A88E-54640985A095}">
      <dgm:prSet/>
      <dgm:spPr/>
      <dgm:t>
        <a:bodyPr/>
        <a:lstStyle/>
        <a:p>
          <a:endParaRPr lang="en-US"/>
        </a:p>
      </dgm:t>
    </dgm:pt>
    <dgm:pt modelId="{C50507CC-8720-4810-B4B8-491B620D59E7}">
      <dgm:prSet phldrT="[Text]" custT="1"/>
      <dgm:spPr/>
      <dgm:t>
        <a:bodyPr/>
        <a:lstStyle/>
        <a:p>
          <a:r>
            <a:rPr lang="en-GB" sz="1400" dirty="0"/>
            <a:t>Government subsidiaries</a:t>
          </a:r>
          <a:endParaRPr lang="en-US" sz="1400" dirty="0"/>
        </a:p>
      </dgm:t>
    </dgm:pt>
    <dgm:pt modelId="{BF5BF6F6-4C24-4CD6-97AD-D855DCFB9E4E}" type="parTrans" cxnId="{B3F76BEC-5443-4E7E-92FC-05806B441DBA}">
      <dgm:prSet/>
      <dgm:spPr/>
      <dgm:t>
        <a:bodyPr/>
        <a:lstStyle/>
        <a:p>
          <a:endParaRPr lang="en-US"/>
        </a:p>
      </dgm:t>
    </dgm:pt>
    <dgm:pt modelId="{201AF07A-40BF-4604-805D-A93405088182}" type="sibTrans" cxnId="{B3F76BEC-5443-4E7E-92FC-05806B441DBA}">
      <dgm:prSet/>
      <dgm:spPr/>
      <dgm:t>
        <a:bodyPr/>
        <a:lstStyle/>
        <a:p>
          <a:endParaRPr lang="en-US"/>
        </a:p>
      </dgm:t>
    </dgm:pt>
    <dgm:pt modelId="{61FDEBAB-2E2F-4670-9549-64A399D9BDC9}">
      <dgm:prSet phldrT="[Text]"/>
      <dgm:spPr/>
      <dgm:t>
        <a:bodyPr/>
        <a:lstStyle/>
        <a:p>
          <a:r>
            <a:rPr lang="en-GB" dirty="0"/>
            <a:t>Tapping into new geographic markets </a:t>
          </a:r>
          <a:endParaRPr lang="en-US" dirty="0"/>
        </a:p>
      </dgm:t>
    </dgm:pt>
    <dgm:pt modelId="{F35C85B5-04B9-41EB-B2F2-794E80592FFE}" type="parTrans" cxnId="{3014344A-0B7B-4A21-AA91-6AB9DFBAA0FD}">
      <dgm:prSet/>
      <dgm:spPr/>
      <dgm:t>
        <a:bodyPr/>
        <a:lstStyle/>
        <a:p>
          <a:endParaRPr lang="en-US"/>
        </a:p>
      </dgm:t>
    </dgm:pt>
    <dgm:pt modelId="{14D86BD3-D2A9-4940-AE52-231879C66B34}" type="sibTrans" cxnId="{3014344A-0B7B-4A21-AA91-6AB9DFBAA0FD}">
      <dgm:prSet/>
      <dgm:spPr/>
      <dgm:t>
        <a:bodyPr/>
        <a:lstStyle/>
        <a:p>
          <a:endParaRPr lang="en-US"/>
        </a:p>
      </dgm:t>
    </dgm:pt>
    <dgm:pt modelId="{6D8FFC7D-5059-4CCA-AE7D-D3D24EBC592A}">
      <dgm:prSet phldrT="[Text]"/>
      <dgm:spPr/>
      <dgm:t>
        <a:bodyPr/>
        <a:lstStyle/>
        <a:p>
          <a:r>
            <a:rPr lang="en-GB" dirty="0"/>
            <a:t>Expand out of the car industry</a:t>
          </a:r>
          <a:endParaRPr lang="en-US" dirty="0"/>
        </a:p>
      </dgm:t>
    </dgm:pt>
    <dgm:pt modelId="{B86ED036-2861-4578-817D-4C72CC4CDA16}" type="parTrans" cxnId="{6AE1F4B8-351A-4B1B-8DE4-4599FF23EEC3}">
      <dgm:prSet/>
      <dgm:spPr/>
      <dgm:t>
        <a:bodyPr/>
        <a:lstStyle/>
        <a:p>
          <a:endParaRPr lang="en-US"/>
        </a:p>
      </dgm:t>
    </dgm:pt>
    <dgm:pt modelId="{5A2B5F64-906D-4804-845F-65512E8296A2}" type="sibTrans" cxnId="{6AE1F4B8-351A-4B1B-8DE4-4599FF23EEC3}">
      <dgm:prSet/>
      <dgm:spPr/>
      <dgm:t>
        <a:bodyPr/>
        <a:lstStyle/>
        <a:p>
          <a:endParaRPr lang="en-US"/>
        </a:p>
      </dgm:t>
    </dgm:pt>
    <dgm:pt modelId="{486FED58-687C-42FC-9BDD-75581310E49F}">
      <dgm:prSet phldrT="[Text]"/>
      <dgm:spPr/>
      <dgm:t>
        <a:bodyPr/>
        <a:lstStyle/>
        <a:p>
          <a:r>
            <a:rPr lang="en-GB" dirty="0"/>
            <a:t>The development of autonomous-driving technology and mobility-services</a:t>
          </a:r>
          <a:endParaRPr lang="en-US" dirty="0"/>
        </a:p>
      </dgm:t>
    </dgm:pt>
    <dgm:pt modelId="{25B0024A-4166-4195-A2D3-EACA0560D089}" type="parTrans" cxnId="{AA18F912-812D-4A77-B8B1-39B46244F9D2}">
      <dgm:prSet/>
      <dgm:spPr/>
      <dgm:t>
        <a:bodyPr/>
        <a:lstStyle/>
        <a:p>
          <a:endParaRPr lang="en-US"/>
        </a:p>
      </dgm:t>
    </dgm:pt>
    <dgm:pt modelId="{7D39C873-1A50-4B2C-A9CC-53EE0A14B4C4}" type="sibTrans" cxnId="{AA18F912-812D-4A77-B8B1-39B46244F9D2}">
      <dgm:prSet/>
      <dgm:spPr/>
      <dgm:t>
        <a:bodyPr/>
        <a:lstStyle/>
        <a:p>
          <a:endParaRPr lang="en-US"/>
        </a:p>
      </dgm:t>
    </dgm:pt>
    <dgm:pt modelId="{C04177C9-C689-4C83-A23E-C592F72E72CF}">
      <dgm:prSet phldrT="[Text]"/>
      <dgm:spPr/>
      <dgm:t>
        <a:bodyPr/>
        <a:lstStyle/>
        <a:p>
          <a:r>
            <a:rPr lang="en-GB" dirty="0"/>
            <a:t>Partnerships and joint ventures</a:t>
          </a:r>
          <a:endParaRPr lang="en-US" dirty="0"/>
        </a:p>
      </dgm:t>
    </dgm:pt>
    <dgm:pt modelId="{1DBA55B6-6E2F-4AA8-BED6-03ECF3FFBC05}" type="parTrans" cxnId="{211A9F1C-78C5-4F8B-A2A4-83005B3B5793}">
      <dgm:prSet/>
      <dgm:spPr/>
      <dgm:t>
        <a:bodyPr/>
        <a:lstStyle/>
        <a:p>
          <a:endParaRPr lang="en-US"/>
        </a:p>
      </dgm:t>
    </dgm:pt>
    <dgm:pt modelId="{0A047EAA-6632-4C18-A5E6-CC2C3851BB77}" type="sibTrans" cxnId="{211A9F1C-78C5-4F8B-A2A4-83005B3B5793}">
      <dgm:prSet/>
      <dgm:spPr/>
      <dgm:t>
        <a:bodyPr/>
        <a:lstStyle/>
        <a:p>
          <a:endParaRPr lang="en-US"/>
        </a:p>
      </dgm:t>
    </dgm:pt>
    <dgm:pt modelId="{36774746-DB00-4CAB-A8D7-592B15C0C8CD}">
      <dgm:prSet phldrT="[Text]"/>
      <dgm:spPr/>
      <dgm:t>
        <a:bodyPr/>
        <a:lstStyle/>
        <a:p>
          <a:r>
            <a:rPr lang="en-GB" dirty="0"/>
            <a:t>Tax-credits</a:t>
          </a:r>
          <a:endParaRPr lang="en-US" dirty="0"/>
        </a:p>
      </dgm:t>
    </dgm:pt>
    <dgm:pt modelId="{331F6FA7-8C9C-47FE-9F6C-DEFCDEDE2273}" type="parTrans" cxnId="{06179614-AAD5-4685-B4D2-108AEEC02476}">
      <dgm:prSet/>
      <dgm:spPr/>
      <dgm:t>
        <a:bodyPr/>
        <a:lstStyle/>
        <a:p>
          <a:endParaRPr lang="en-US"/>
        </a:p>
      </dgm:t>
    </dgm:pt>
    <dgm:pt modelId="{1F5F81E7-359F-4842-A6BC-94FA7DD92816}" type="sibTrans" cxnId="{06179614-AAD5-4685-B4D2-108AEEC02476}">
      <dgm:prSet/>
      <dgm:spPr/>
      <dgm:t>
        <a:bodyPr/>
        <a:lstStyle/>
        <a:p>
          <a:endParaRPr lang="en-US"/>
        </a:p>
      </dgm:t>
    </dgm:pt>
    <dgm:pt modelId="{3320F965-279C-436F-A1B4-80789A6C4BC4}">
      <dgm:prSet/>
      <dgm:spPr/>
      <dgm:t>
        <a:bodyPr/>
        <a:lstStyle/>
        <a:p>
          <a:r>
            <a:rPr lang="en-GB" dirty="0"/>
            <a:t>Regulatory assistance </a:t>
          </a:r>
        </a:p>
      </dgm:t>
    </dgm:pt>
    <dgm:pt modelId="{049C10AA-6079-4630-B0B5-1C4BCC2D4C72}" type="parTrans" cxnId="{BB64B94A-20E4-4A81-A9F8-4F5177457FDB}">
      <dgm:prSet/>
      <dgm:spPr/>
      <dgm:t>
        <a:bodyPr/>
        <a:lstStyle/>
        <a:p>
          <a:endParaRPr lang="en-US"/>
        </a:p>
      </dgm:t>
    </dgm:pt>
    <dgm:pt modelId="{992E6523-4C01-4BE2-B7C3-C8632E7F0D4B}" type="sibTrans" cxnId="{BB64B94A-20E4-4A81-A9F8-4F5177457FDB}">
      <dgm:prSet/>
      <dgm:spPr/>
      <dgm:t>
        <a:bodyPr/>
        <a:lstStyle/>
        <a:p>
          <a:endParaRPr lang="en-US"/>
        </a:p>
      </dgm:t>
    </dgm:pt>
    <dgm:pt modelId="{1B1B3609-DFA8-4DF5-A027-D1C6B34A2D22}" type="pres">
      <dgm:prSet presAssocID="{EA08D587-65A5-4A7D-A567-0914AD9DFF80}" presName="Name0" presStyleCnt="0">
        <dgm:presLayoutVars>
          <dgm:dir/>
          <dgm:animLvl val="lvl"/>
          <dgm:resizeHandles val="exact"/>
        </dgm:presLayoutVars>
      </dgm:prSet>
      <dgm:spPr/>
    </dgm:pt>
    <dgm:pt modelId="{C36FC345-560B-4D1F-9697-3B75418E5EB8}" type="pres">
      <dgm:prSet presAssocID="{C04177C9-C689-4C83-A23E-C592F72E72CF}" presName="boxAndChildren" presStyleCnt="0"/>
      <dgm:spPr/>
    </dgm:pt>
    <dgm:pt modelId="{2DFAA6F8-3C4A-4F32-A65B-715991CF2C9D}" type="pres">
      <dgm:prSet presAssocID="{C04177C9-C689-4C83-A23E-C592F72E72CF}" presName="parentTextBox" presStyleLbl="node1" presStyleIdx="0" presStyleCnt="6"/>
      <dgm:spPr/>
    </dgm:pt>
    <dgm:pt modelId="{97D5A528-59FD-4A58-BC93-CE95FBB14FBE}" type="pres">
      <dgm:prSet presAssocID="{7D39C873-1A50-4B2C-A9CC-53EE0A14B4C4}" presName="sp" presStyleCnt="0"/>
      <dgm:spPr/>
    </dgm:pt>
    <dgm:pt modelId="{93CFBE21-FE68-4A10-869B-66AB453C2815}" type="pres">
      <dgm:prSet presAssocID="{486FED58-687C-42FC-9BDD-75581310E49F}" presName="arrowAndChildren" presStyleCnt="0"/>
      <dgm:spPr/>
    </dgm:pt>
    <dgm:pt modelId="{BDE54517-4F56-497C-864C-727552B2B371}" type="pres">
      <dgm:prSet presAssocID="{486FED58-687C-42FC-9BDD-75581310E49F}" presName="parentTextArrow" presStyleLbl="node1" presStyleIdx="1" presStyleCnt="6"/>
      <dgm:spPr/>
    </dgm:pt>
    <dgm:pt modelId="{CFBB6D20-B764-42D3-816D-18B142487FF3}" type="pres">
      <dgm:prSet presAssocID="{5A2B5F64-906D-4804-845F-65512E8296A2}" presName="sp" presStyleCnt="0"/>
      <dgm:spPr/>
    </dgm:pt>
    <dgm:pt modelId="{DBBC7CE9-5697-4CD5-8778-E698C6821772}" type="pres">
      <dgm:prSet presAssocID="{6D8FFC7D-5059-4CCA-AE7D-D3D24EBC592A}" presName="arrowAndChildren" presStyleCnt="0"/>
      <dgm:spPr/>
    </dgm:pt>
    <dgm:pt modelId="{CFDC15C4-3044-4CEA-A900-F300F1A9DF07}" type="pres">
      <dgm:prSet presAssocID="{6D8FFC7D-5059-4CCA-AE7D-D3D24EBC592A}" presName="parentTextArrow" presStyleLbl="node1" presStyleIdx="2" presStyleCnt="6"/>
      <dgm:spPr/>
    </dgm:pt>
    <dgm:pt modelId="{980FDCCC-047F-46D1-B508-395A5B2225EF}" type="pres">
      <dgm:prSet presAssocID="{14D86BD3-D2A9-4940-AE52-231879C66B34}" presName="sp" presStyleCnt="0"/>
      <dgm:spPr/>
    </dgm:pt>
    <dgm:pt modelId="{3A0D76FE-1955-4C97-8770-08949EDDEAA2}" type="pres">
      <dgm:prSet presAssocID="{61FDEBAB-2E2F-4670-9549-64A399D9BDC9}" presName="arrowAndChildren" presStyleCnt="0"/>
      <dgm:spPr/>
    </dgm:pt>
    <dgm:pt modelId="{F6D2C943-701F-4703-88F2-44E339062844}" type="pres">
      <dgm:prSet presAssocID="{61FDEBAB-2E2F-4670-9549-64A399D9BDC9}" presName="parentTextArrow" presStyleLbl="node1" presStyleIdx="3" presStyleCnt="6"/>
      <dgm:spPr/>
    </dgm:pt>
    <dgm:pt modelId="{F2D40EDC-35C9-47DB-807E-4DC099D6EDE4}" type="pres">
      <dgm:prSet presAssocID="{201AF07A-40BF-4604-805D-A93405088182}" presName="sp" presStyleCnt="0"/>
      <dgm:spPr/>
    </dgm:pt>
    <dgm:pt modelId="{FEF380A8-1523-44A9-8F67-4A2BE82B3071}" type="pres">
      <dgm:prSet presAssocID="{C50507CC-8720-4810-B4B8-491B620D59E7}" presName="arrowAndChildren" presStyleCnt="0"/>
      <dgm:spPr/>
    </dgm:pt>
    <dgm:pt modelId="{8817444A-697B-48D7-96BE-9F179450AC46}" type="pres">
      <dgm:prSet presAssocID="{C50507CC-8720-4810-B4B8-491B620D59E7}" presName="parentTextArrow" presStyleLbl="node1" presStyleIdx="3" presStyleCnt="6"/>
      <dgm:spPr/>
    </dgm:pt>
    <dgm:pt modelId="{3434508F-82CD-4F0B-A316-8C9788EB8A87}" type="pres">
      <dgm:prSet presAssocID="{C50507CC-8720-4810-B4B8-491B620D59E7}" presName="arrow" presStyleLbl="node1" presStyleIdx="4" presStyleCnt="6"/>
      <dgm:spPr/>
    </dgm:pt>
    <dgm:pt modelId="{147E70B1-4DB7-450F-A1D1-BD8020BE7743}" type="pres">
      <dgm:prSet presAssocID="{C50507CC-8720-4810-B4B8-491B620D59E7}" presName="descendantArrow" presStyleCnt="0"/>
      <dgm:spPr/>
    </dgm:pt>
    <dgm:pt modelId="{0A6A794D-334C-4E66-A5E7-10716EDD4E0C}" type="pres">
      <dgm:prSet presAssocID="{36774746-DB00-4CAB-A8D7-592B15C0C8CD}" presName="childTextArrow" presStyleLbl="fgAccFollowNode1" presStyleIdx="0" presStyleCnt="2">
        <dgm:presLayoutVars>
          <dgm:bulletEnabled val="1"/>
        </dgm:presLayoutVars>
      </dgm:prSet>
      <dgm:spPr/>
    </dgm:pt>
    <dgm:pt modelId="{55854130-7673-4F69-B629-5CBEDEBC2ED4}" type="pres">
      <dgm:prSet presAssocID="{3320F965-279C-436F-A1B4-80789A6C4BC4}" presName="childTextArrow" presStyleLbl="fgAccFollowNode1" presStyleIdx="1" presStyleCnt="2">
        <dgm:presLayoutVars>
          <dgm:bulletEnabled val="1"/>
        </dgm:presLayoutVars>
      </dgm:prSet>
      <dgm:spPr/>
    </dgm:pt>
    <dgm:pt modelId="{47A140E7-1AAD-4FBD-BEE8-522CA064F68C}" type="pres">
      <dgm:prSet presAssocID="{68737BC9-A578-4042-8C84-2C2C0FAAA8CA}" presName="sp" presStyleCnt="0"/>
      <dgm:spPr/>
    </dgm:pt>
    <dgm:pt modelId="{2B55DE3D-2D8A-480B-8B7E-DAE27BF03DDB}" type="pres">
      <dgm:prSet presAssocID="{3BF801E2-B99F-47B9-9F69-58D1F8C073A6}" presName="arrowAndChildren" presStyleCnt="0"/>
      <dgm:spPr/>
    </dgm:pt>
    <dgm:pt modelId="{704FEFD3-6FB6-4905-AA02-6F09D4E130E5}" type="pres">
      <dgm:prSet presAssocID="{3BF801E2-B99F-47B9-9F69-58D1F8C073A6}" presName="parentTextArrow" presStyleLbl="node1" presStyleIdx="5" presStyleCnt="6"/>
      <dgm:spPr/>
    </dgm:pt>
  </dgm:ptLst>
  <dgm:cxnLst>
    <dgm:cxn modelId="{AA18F912-812D-4A77-B8B1-39B46244F9D2}" srcId="{EA08D587-65A5-4A7D-A567-0914AD9DFF80}" destId="{486FED58-687C-42FC-9BDD-75581310E49F}" srcOrd="4" destOrd="0" parTransId="{25B0024A-4166-4195-A2D3-EACA0560D089}" sibTransId="{7D39C873-1A50-4B2C-A9CC-53EE0A14B4C4}"/>
    <dgm:cxn modelId="{06179614-AAD5-4685-B4D2-108AEEC02476}" srcId="{C50507CC-8720-4810-B4B8-491B620D59E7}" destId="{36774746-DB00-4CAB-A8D7-592B15C0C8CD}" srcOrd="0" destOrd="0" parTransId="{331F6FA7-8C9C-47FE-9F6C-DEFCDEDE2273}" sibTransId="{1F5F81E7-359F-4842-A6BC-94FA7DD92816}"/>
    <dgm:cxn modelId="{211A9F1C-78C5-4F8B-A2A4-83005B3B5793}" srcId="{EA08D587-65A5-4A7D-A567-0914AD9DFF80}" destId="{C04177C9-C689-4C83-A23E-C592F72E72CF}" srcOrd="5" destOrd="0" parTransId="{1DBA55B6-6E2F-4AA8-BED6-03ECF3FFBC05}" sibTransId="{0A047EAA-6632-4C18-A5E6-CC2C3851BB77}"/>
    <dgm:cxn modelId="{3014344A-0B7B-4A21-AA91-6AB9DFBAA0FD}" srcId="{EA08D587-65A5-4A7D-A567-0914AD9DFF80}" destId="{61FDEBAB-2E2F-4670-9549-64A399D9BDC9}" srcOrd="2" destOrd="0" parTransId="{F35C85B5-04B9-41EB-B2F2-794E80592FFE}" sibTransId="{14D86BD3-D2A9-4940-AE52-231879C66B34}"/>
    <dgm:cxn modelId="{BB64B94A-20E4-4A81-A9F8-4F5177457FDB}" srcId="{C50507CC-8720-4810-B4B8-491B620D59E7}" destId="{3320F965-279C-436F-A1B4-80789A6C4BC4}" srcOrd="1" destOrd="0" parTransId="{049C10AA-6079-4630-B0B5-1C4BCC2D4C72}" sibTransId="{992E6523-4C01-4BE2-B7C3-C8632E7F0D4B}"/>
    <dgm:cxn modelId="{B238D351-65B6-4DA2-98A0-08BAC9D5CDD3}" type="presOf" srcId="{3BF801E2-B99F-47B9-9F69-58D1F8C073A6}" destId="{704FEFD3-6FB6-4905-AA02-6F09D4E130E5}" srcOrd="0" destOrd="0" presId="urn:microsoft.com/office/officeart/2005/8/layout/process4"/>
    <dgm:cxn modelId="{66DC5172-586A-4AE4-8728-F75D8CA4EB76}" type="presOf" srcId="{36774746-DB00-4CAB-A8D7-592B15C0C8CD}" destId="{0A6A794D-334C-4E66-A5E7-10716EDD4E0C}" srcOrd="0" destOrd="0" presId="urn:microsoft.com/office/officeart/2005/8/layout/process4"/>
    <dgm:cxn modelId="{CA0E2E78-F27E-4BBC-9AD5-DC30B733FA0D}" type="presOf" srcId="{6D8FFC7D-5059-4CCA-AE7D-D3D24EBC592A}" destId="{CFDC15C4-3044-4CEA-A900-F300F1A9DF07}" srcOrd="0" destOrd="0" presId="urn:microsoft.com/office/officeart/2005/8/layout/process4"/>
    <dgm:cxn modelId="{55B76A85-6792-4161-B08E-19FCA817441A}" type="presOf" srcId="{3320F965-279C-436F-A1B4-80789A6C4BC4}" destId="{55854130-7673-4F69-B629-5CBEDEBC2ED4}" srcOrd="0" destOrd="0" presId="urn:microsoft.com/office/officeart/2005/8/layout/process4"/>
    <dgm:cxn modelId="{52C56689-7436-4166-8D80-C61416AB47F0}" type="presOf" srcId="{C04177C9-C689-4C83-A23E-C592F72E72CF}" destId="{2DFAA6F8-3C4A-4F32-A65B-715991CF2C9D}" srcOrd="0" destOrd="0" presId="urn:microsoft.com/office/officeart/2005/8/layout/process4"/>
    <dgm:cxn modelId="{3916838C-486F-4155-AD99-89C6EC69EE2C}" type="presOf" srcId="{61FDEBAB-2E2F-4670-9549-64A399D9BDC9}" destId="{F6D2C943-701F-4703-88F2-44E339062844}" srcOrd="0" destOrd="0" presId="urn:microsoft.com/office/officeart/2005/8/layout/process4"/>
    <dgm:cxn modelId="{4D5E0792-98A6-4D93-AFF9-785A6897915D}" type="presOf" srcId="{C50507CC-8720-4810-B4B8-491B620D59E7}" destId="{3434508F-82CD-4F0B-A316-8C9788EB8A87}" srcOrd="1" destOrd="0" presId="urn:microsoft.com/office/officeart/2005/8/layout/process4"/>
    <dgm:cxn modelId="{02ED90AA-9CAE-4275-A88E-54640985A095}" srcId="{EA08D587-65A5-4A7D-A567-0914AD9DFF80}" destId="{3BF801E2-B99F-47B9-9F69-58D1F8C073A6}" srcOrd="0" destOrd="0" parTransId="{FCFC7B6D-80A4-4C4E-9C07-94A7458350B4}" sibTransId="{68737BC9-A578-4042-8C84-2C2C0FAAA8CA}"/>
    <dgm:cxn modelId="{6AE1F4B8-351A-4B1B-8DE4-4599FF23EEC3}" srcId="{EA08D587-65A5-4A7D-A567-0914AD9DFF80}" destId="{6D8FFC7D-5059-4CCA-AE7D-D3D24EBC592A}" srcOrd="3" destOrd="0" parTransId="{B86ED036-2861-4578-817D-4C72CC4CDA16}" sibTransId="{5A2B5F64-906D-4804-845F-65512E8296A2}"/>
    <dgm:cxn modelId="{076406BB-0EAD-4E7F-90E9-868F86603206}" type="presOf" srcId="{486FED58-687C-42FC-9BDD-75581310E49F}" destId="{BDE54517-4F56-497C-864C-727552B2B371}" srcOrd="0" destOrd="0" presId="urn:microsoft.com/office/officeart/2005/8/layout/process4"/>
    <dgm:cxn modelId="{B31F8DD3-D8FF-4AA9-81A6-3F37C2623F11}" type="presOf" srcId="{EA08D587-65A5-4A7D-A567-0914AD9DFF80}" destId="{1B1B3609-DFA8-4DF5-A027-D1C6B34A2D22}" srcOrd="0" destOrd="0" presId="urn:microsoft.com/office/officeart/2005/8/layout/process4"/>
    <dgm:cxn modelId="{4E9CE1DF-C656-44DE-8C19-C9E12D8D4B7B}" type="presOf" srcId="{C50507CC-8720-4810-B4B8-491B620D59E7}" destId="{8817444A-697B-48D7-96BE-9F179450AC46}" srcOrd="0" destOrd="0" presId="urn:microsoft.com/office/officeart/2005/8/layout/process4"/>
    <dgm:cxn modelId="{B3F76BEC-5443-4E7E-92FC-05806B441DBA}" srcId="{EA08D587-65A5-4A7D-A567-0914AD9DFF80}" destId="{C50507CC-8720-4810-B4B8-491B620D59E7}" srcOrd="1" destOrd="0" parTransId="{BF5BF6F6-4C24-4CD6-97AD-D855DCFB9E4E}" sibTransId="{201AF07A-40BF-4604-805D-A93405088182}"/>
    <dgm:cxn modelId="{B01A1E5B-F2F0-4E65-B1ED-DB9112C516E8}" type="presParOf" srcId="{1B1B3609-DFA8-4DF5-A027-D1C6B34A2D22}" destId="{C36FC345-560B-4D1F-9697-3B75418E5EB8}" srcOrd="0" destOrd="0" presId="urn:microsoft.com/office/officeart/2005/8/layout/process4"/>
    <dgm:cxn modelId="{F43B5885-296E-440B-B8C9-3167187DC0E1}" type="presParOf" srcId="{C36FC345-560B-4D1F-9697-3B75418E5EB8}" destId="{2DFAA6F8-3C4A-4F32-A65B-715991CF2C9D}" srcOrd="0" destOrd="0" presId="urn:microsoft.com/office/officeart/2005/8/layout/process4"/>
    <dgm:cxn modelId="{2DC2B23F-34A8-4ABF-860A-C6532F72C4F9}" type="presParOf" srcId="{1B1B3609-DFA8-4DF5-A027-D1C6B34A2D22}" destId="{97D5A528-59FD-4A58-BC93-CE95FBB14FBE}" srcOrd="1" destOrd="0" presId="urn:microsoft.com/office/officeart/2005/8/layout/process4"/>
    <dgm:cxn modelId="{D9F57703-A3B1-4548-A66D-E9B01F65301B}" type="presParOf" srcId="{1B1B3609-DFA8-4DF5-A027-D1C6B34A2D22}" destId="{93CFBE21-FE68-4A10-869B-66AB453C2815}" srcOrd="2" destOrd="0" presId="urn:microsoft.com/office/officeart/2005/8/layout/process4"/>
    <dgm:cxn modelId="{FE79946F-CAFC-4E22-968B-FC2EA9CB903F}" type="presParOf" srcId="{93CFBE21-FE68-4A10-869B-66AB453C2815}" destId="{BDE54517-4F56-497C-864C-727552B2B371}" srcOrd="0" destOrd="0" presId="urn:microsoft.com/office/officeart/2005/8/layout/process4"/>
    <dgm:cxn modelId="{3B666AB0-23C5-4E04-B744-0BB40CFC2BBE}" type="presParOf" srcId="{1B1B3609-DFA8-4DF5-A027-D1C6B34A2D22}" destId="{CFBB6D20-B764-42D3-816D-18B142487FF3}" srcOrd="3" destOrd="0" presId="urn:microsoft.com/office/officeart/2005/8/layout/process4"/>
    <dgm:cxn modelId="{20BCAFA9-3C1E-4694-8748-51A421161EC3}" type="presParOf" srcId="{1B1B3609-DFA8-4DF5-A027-D1C6B34A2D22}" destId="{DBBC7CE9-5697-4CD5-8778-E698C6821772}" srcOrd="4" destOrd="0" presId="urn:microsoft.com/office/officeart/2005/8/layout/process4"/>
    <dgm:cxn modelId="{128E7293-1FB8-4ADC-A106-33E68D34B4F3}" type="presParOf" srcId="{DBBC7CE9-5697-4CD5-8778-E698C6821772}" destId="{CFDC15C4-3044-4CEA-A900-F300F1A9DF07}" srcOrd="0" destOrd="0" presId="urn:microsoft.com/office/officeart/2005/8/layout/process4"/>
    <dgm:cxn modelId="{52ACBAAF-13B9-4312-BFCD-6B19AA07280D}" type="presParOf" srcId="{1B1B3609-DFA8-4DF5-A027-D1C6B34A2D22}" destId="{980FDCCC-047F-46D1-B508-395A5B2225EF}" srcOrd="5" destOrd="0" presId="urn:microsoft.com/office/officeart/2005/8/layout/process4"/>
    <dgm:cxn modelId="{92FFBFC4-CC84-4D85-A4A1-D23610307CBD}" type="presParOf" srcId="{1B1B3609-DFA8-4DF5-A027-D1C6B34A2D22}" destId="{3A0D76FE-1955-4C97-8770-08949EDDEAA2}" srcOrd="6" destOrd="0" presId="urn:microsoft.com/office/officeart/2005/8/layout/process4"/>
    <dgm:cxn modelId="{3414C420-7DF7-4B43-9D47-551D44CC0857}" type="presParOf" srcId="{3A0D76FE-1955-4C97-8770-08949EDDEAA2}" destId="{F6D2C943-701F-4703-88F2-44E339062844}" srcOrd="0" destOrd="0" presId="urn:microsoft.com/office/officeart/2005/8/layout/process4"/>
    <dgm:cxn modelId="{23BA84B8-08DD-4E61-8F9F-540C210C087F}" type="presParOf" srcId="{1B1B3609-DFA8-4DF5-A027-D1C6B34A2D22}" destId="{F2D40EDC-35C9-47DB-807E-4DC099D6EDE4}" srcOrd="7" destOrd="0" presId="urn:microsoft.com/office/officeart/2005/8/layout/process4"/>
    <dgm:cxn modelId="{3A9C4194-C136-4071-831F-B3CCFC781B4D}" type="presParOf" srcId="{1B1B3609-DFA8-4DF5-A027-D1C6B34A2D22}" destId="{FEF380A8-1523-44A9-8F67-4A2BE82B3071}" srcOrd="8" destOrd="0" presId="urn:microsoft.com/office/officeart/2005/8/layout/process4"/>
    <dgm:cxn modelId="{52DB3176-8AC9-47AB-8505-57F6F08ADD38}" type="presParOf" srcId="{FEF380A8-1523-44A9-8F67-4A2BE82B3071}" destId="{8817444A-697B-48D7-96BE-9F179450AC46}" srcOrd="0" destOrd="0" presId="urn:microsoft.com/office/officeart/2005/8/layout/process4"/>
    <dgm:cxn modelId="{E5F1DFCB-DE93-40FB-B33B-018B8FBD5A10}" type="presParOf" srcId="{FEF380A8-1523-44A9-8F67-4A2BE82B3071}" destId="{3434508F-82CD-4F0B-A316-8C9788EB8A87}" srcOrd="1" destOrd="0" presId="urn:microsoft.com/office/officeart/2005/8/layout/process4"/>
    <dgm:cxn modelId="{916712DC-5DD4-4317-A816-0FA83E558F6E}" type="presParOf" srcId="{FEF380A8-1523-44A9-8F67-4A2BE82B3071}" destId="{147E70B1-4DB7-450F-A1D1-BD8020BE7743}" srcOrd="2" destOrd="0" presId="urn:microsoft.com/office/officeart/2005/8/layout/process4"/>
    <dgm:cxn modelId="{D6B4120F-0BBF-4530-8347-547EF082BFF8}" type="presParOf" srcId="{147E70B1-4DB7-450F-A1D1-BD8020BE7743}" destId="{0A6A794D-334C-4E66-A5E7-10716EDD4E0C}" srcOrd="0" destOrd="0" presId="urn:microsoft.com/office/officeart/2005/8/layout/process4"/>
    <dgm:cxn modelId="{B997C4CD-7809-4EFC-B29D-91375F0BDDE4}" type="presParOf" srcId="{147E70B1-4DB7-450F-A1D1-BD8020BE7743}" destId="{55854130-7673-4F69-B629-5CBEDEBC2ED4}" srcOrd="1" destOrd="0" presId="urn:microsoft.com/office/officeart/2005/8/layout/process4"/>
    <dgm:cxn modelId="{271EC0E4-9ED1-4AC9-A6EF-4E96E9DDE04E}" type="presParOf" srcId="{1B1B3609-DFA8-4DF5-A027-D1C6B34A2D22}" destId="{47A140E7-1AAD-4FBD-BEE8-522CA064F68C}" srcOrd="9" destOrd="0" presId="urn:microsoft.com/office/officeart/2005/8/layout/process4"/>
    <dgm:cxn modelId="{A31A8E57-807C-4CEF-AB1B-08C882745EA6}" type="presParOf" srcId="{1B1B3609-DFA8-4DF5-A027-D1C6B34A2D22}" destId="{2B55DE3D-2D8A-480B-8B7E-DAE27BF03DDB}" srcOrd="10" destOrd="0" presId="urn:microsoft.com/office/officeart/2005/8/layout/process4"/>
    <dgm:cxn modelId="{7C0325E1-5446-4954-AA9C-97B8CF696E79}" type="presParOf" srcId="{2B55DE3D-2D8A-480B-8B7E-DAE27BF03DDB}" destId="{704FEFD3-6FB6-4905-AA02-6F09D4E130E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B7D302-8A07-415F-9333-88D529E93BF6}" type="doc">
      <dgm:prSet loTypeId="urn:microsoft.com/office/officeart/2005/8/layout/hProcess11" loCatId="process" qsTypeId="urn:microsoft.com/office/officeart/2005/8/quickstyle/simple1" qsCatId="simple" csTypeId="urn:microsoft.com/office/officeart/2005/8/colors/accent1_2" csCatId="accent1" phldr="1"/>
      <dgm:spPr/>
    </dgm:pt>
    <dgm:pt modelId="{C58F782A-168E-4251-BB8E-AACBFA353477}">
      <dgm:prSet phldrT="[Text]"/>
      <dgm:spPr/>
      <dgm:t>
        <a:bodyPr/>
        <a:lstStyle/>
        <a:p>
          <a:r>
            <a:rPr lang="en-GB" dirty="0"/>
            <a:t>Competition </a:t>
          </a:r>
          <a:endParaRPr lang="en-US" dirty="0"/>
        </a:p>
      </dgm:t>
    </dgm:pt>
    <dgm:pt modelId="{9CE0D65A-0987-4516-9C64-270A8B19FCAF}" type="parTrans" cxnId="{0BA027F4-2FB1-4200-96AB-47435C89404D}">
      <dgm:prSet/>
      <dgm:spPr/>
      <dgm:t>
        <a:bodyPr/>
        <a:lstStyle/>
        <a:p>
          <a:endParaRPr lang="en-US"/>
        </a:p>
      </dgm:t>
    </dgm:pt>
    <dgm:pt modelId="{F7C7DA0F-3128-4E77-A6C4-F2CE3BD17E4C}" type="sibTrans" cxnId="{0BA027F4-2FB1-4200-96AB-47435C89404D}">
      <dgm:prSet/>
      <dgm:spPr/>
      <dgm:t>
        <a:bodyPr/>
        <a:lstStyle/>
        <a:p>
          <a:endParaRPr lang="en-US"/>
        </a:p>
      </dgm:t>
    </dgm:pt>
    <dgm:pt modelId="{5965E295-F5D8-4E8C-BF64-4CF01F636334}">
      <dgm:prSet phldrT="[Text]"/>
      <dgm:spPr/>
      <dgm:t>
        <a:bodyPr/>
        <a:lstStyle/>
        <a:p>
          <a:r>
            <a:rPr lang="en-GB" dirty="0"/>
            <a:t>High risks of disruption in the global supply-chain</a:t>
          </a:r>
          <a:endParaRPr lang="en-US" dirty="0"/>
        </a:p>
      </dgm:t>
    </dgm:pt>
    <dgm:pt modelId="{E30665D5-C66E-40CC-9B04-03C2F28D29F3}" type="parTrans" cxnId="{501C2F33-C25B-4F27-8016-C37019557486}">
      <dgm:prSet/>
      <dgm:spPr/>
      <dgm:t>
        <a:bodyPr/>
        <a:lstStyle/>
        <a:p>
          <a:endParaRPr lang="en-US"/>
        </a:p>
      </dgm:t>
    </dgm:pt>
    <dgm:pt modelId="{EE54B065-A177-4C0C-84BC-09A1DB716105}" type="sibTrans" cxnId="{501C2F33-C25B-4F27-8016-C37019557486}">
      <dgm:prSet/>
      <dgm:spPr/>
      <dgm:t>
        <a:bodyPr/>
        <a:lstStyle/>
        <a:p>
          <a:endParaRPr lang="en-US"/>
        </a:p>
      </dgm:t>
    </dgm:pt>
    <dgm:pt modelId="{75DB2F0A-0402-4384-96F7-F7881FFD55B8}">
      <dgm:prSet phldrT="[Text]"/>
      <dgm:spPr/>
      <dgm:t>
        <a:bodyPr/>
        <a:lstStyle/>
        <a:p>
          <a:r>
            <a:rPr lang="en-GB" dirty="0"/>
            <a:t>US tariffs on the Chinese </a:t>
          </a:r>
          <a:r>
            <a:rPr lang="en-GB" dirty="0" err="1"/>
            <a:t>Evs</a:t>
          </a:r>
          <a:endParaRPr lang="en-US" dirty="0"/>
        </a:p>
      </dgm:t>
    </dgm:pt>
    <dgm:pt modelId="{0456690F-CC68-45DA-BCB2-F8E16FE74EC3}" type="parTrans" cxnId="{386B841B-9BEE-4044-BF9F-E0EE024F076E}">
      <dgm:prSet/>
      <dgm:spPr/>
      <dgm:t>
        <a:bodyPr/>
        <a:lstStyle/>
        <a:p>
          <a:endParaRPr lang="en-US"/>
        </a:p>
      </dgm:t>
    </dgm:pt>
    <dgm:pt modelId="{2B3CA553-0AFE-4424-8F53-20FE00A76DCF}" type="sibTrans" cxnId="{386B841B-9BEE-4044-BF9F-E0EE024F076E}">
      <dgm:prSet/>
      <dgm:spPr/>
      <dgm:t>
        <a:bodyPr/>
        <a:lstStyle/>
        <a:p>
          <a:endParaRPr lang="en-US"/>
        </a:p>
      </dgm:t>
    </dgm:pt>
    <dgm:pt modelId="{43B880D2-9431-45ED-BB38-48B25811C5DE}">
      <dgm:prSet phldrT="[Text]"/>
      <dgm:spPr/>
      <dgm:t>
        <a:bodyPr/>
        <a:lstStyle/>
        <a:p>
          <a:r>
            <a:rPr lang="en-GB" dirty="0"/>
            <a:t>Regulatory risk</a:t>
          </a:r>
          <a:endParaRPr lang="en-US" dirty="0"/>
        </a:p>
      </dgm:t>
    </dgm:pt>
    <dgm:pt modelId="{B0ABA499-93AD-4C52-808E-87A30CAB6426}" type="parTrans" cxnId="{D094ACCD-9D6D-4B8F-97F0-245FDEDDE7FE}">
      <dgm:prSet/>
      <dgm:spPr/>
      <dgm:t>
        <a:bodyPr/>
        <a:lstStyle/>
        <a:p>
          <a:endParaRPr lang="en-US"/>
        </a:p>
      </dgm:t>
    </dgm:pt>
    <dgm:pt modelId="{668C9934-D7F4-42D4-AA3B-76482D80F64A}" type="sibTrans" cxnId="{D094ACCD-9D6D-4B8F-97F0-245FDEDDE7FE}">
      <dgm:prSet/>
      <dgm:spPr/>
      <dgm:t>
        <a:bodyPr/>
        <a:lstStyle/>
        <a:p>
          <a:endParaRPr lang="en-US"/>
        </a:p>
      </dgm:t>
    </dgm:pt>
    <dgm:pt modelId="{8F72793F-E37E-45AB-942C-83DC56B07FD2}">
      <dgm:prSet phldrT="[Text]"/>
      <dgm:spPr/>
      <dgm:t>
        <a:bodyPr/>
        <a:lstStyle/>
        <a:p>
          <a:r>
            <a:rPr lang="en-GB" dirty="0"/>
            <a:t>A recession, increased interest rates, or declining consumer expenditure</a:t>
          </a:r>
          <a:endParaRPr lang="en-US" dirty="0"/>
        </a:p>
      </dgm:t>
    </dgm:pt>
    <dgm:pt modelId="{E0696359-14E0-4E62-B520-3993CE001051}" type="parTrans" cxnId="{87AC8FB1-8451-49E7-BD0E-6C7B65D3E8AB}">
      <dgm:prSet/>
      <dgm:spPr/>
      <dgm:t>
        <a:bodyPr/>
        <a:lstStyle/>
        <a:p>
          <a:endParaRPr lang="en-US"/>
        </a:p>
      </dgm:t>
    </dgm:pt>
    <dgm:pt modelId="{0265A32D-2AE5-481E-8E9E-6C15BC8E15B2}" type="sibTrans" cxnId="{87AC8FB1-8451-49E7-BD0E-6C7B65D3E8AB}">
      <dgm:prSet/>
      <dgm:spPr/>
      <dgm:t>
        <a:bodyPr/>
        <a:lstStyle/>
        <a:p>
          <a:endParaRPr lang="en-US"/>
        </a:p>
      </dgm:t>
    </dgm:pt>
    <dgm:pt modelId="{1F9897D6-0880-4B6E-A434-4EF6F436F04E}" type="pres">
      <dgm:prSet presAssocID="{22B7D302-8A07-415F-9333-88D529E93BF6}" presName="Name0" presStyleCnt="0">
        <dgm:presLayoutVars>
          <dgm:dir/>
          <dgm:resizeHandles val="exact"/>
        </dgm:presLayoutVars>
      </dgm:prSet>
      <dgm:spPr/>
    </dgm:pt>
    <dgm:pt modelId="{2B5ED5D1-B594-448E-978D-CB7437019765}" type="pres">
      <dgm:prSet presAssocID="{22B7D302-8A07-415F-9333-88D529E93BF6}" presName="arrow" presStyleLbl="bgShp" presStyleIdx="0" presStyleCnt="1"/>
      <dgm:spPr/>
    </dgm:pt>
    <dgm:pt modelId="{5C104341-3B8C-4566-A533-5320ABBCEFB0}" type="pres">
      <dgm:prSet presAssocID="{22B7D302-8A07-415F-9333-88D529E93BF6}" presName="points" presStyleCnt="0"/>
      <dgm:spPr/>
    </dgm:pt>
    <dgm:pt modelId="{A27ED4F3-2F36-49AC-8222-54A253270581}" type="pres">
      <dgm:prSet presAssocID="{C58F782A-168E-4251-BB8E-AACBFA353477}" presName="compositeA" presStyleCnt="0"/>
      <dgm:spPr/>
    </dgm:pt>
    <dgm:pt modelId="{7A4EA810-63E2-49E8-81D7-E58CCBFCE865}" type="pres">
      <dgm:prSet presAssocID="{C58F782A-168E-4251-BB8E-AACBFA353477}" presName="textA" presStyleLbl="revTx" presStyleIdx="0" presStyleCnt="5">
        <dgm:presLayoutVars>
          <dgm:bulletEnabled val="1"/>
        </dgm:presLayoutVars>
      </dgm:prSet>
      <dgm:spPr/>
    </dgm:pt>
    <dgm:pt modelId="{1F977593-21A0-4C1F-BF0A-4FA0D5AFE600}" type="pres">
      <dgm:prSet presAssocID="{C58F782A-168E-4251-BB8E-AACBFA353477}" presName="circleA" presStyleLbl="node1" presStyleIdx="0" presStyleCnt="5"/>
      <dgm:spPr/>
    </dgm:pt>
    <dgm:pt modelId="{B0ABE801-637C-493C-8935-586A11BF4F6B}" type="pres">
      <dgm:prSet presAssocID="{C58F782A-168E-4251-BB8E-AACBFA353477}" presName="spaceA" presStyleCnt="0"/>
      <dgm:spPr/>
    </dgm:pt>
    <dgm:pt modelId="{59C89DA2-B7CB-41FF-AB08-60A1C51D0D61}" type="pres">
      <dgm:prSet presAssocID="{F7C7DA0F-3128-4E77-A6C4-F2CE3BD17E4C}" presName="space" presStyleCnt="0"/>
      <dgm:spPr/>
    </dgm:pt>
    <dgm:pt modelId="{D40CA9A0-7B31-4503-A0DE-2831EDE2116D}" type="pres">
      <dgm:prSet presAssocID="{5965E295-F5D8-4E8C-BF64-4CF01F636334}" presName="compositeB" presStyleCnt="0"/>
      <dgm:spPr/>
    </dgm:pt>
    <dgm:pt modelId="{AC88DB2A-2123-421A-8BC0-54219ABB29EA}" type="pres">
      <dgm:prSet presAssocID="{5965E295-F5D8-4E8C-BF64-4CF01F636334}" presName="textB" presStyleLbl="revTx" presStyleIdx="1" presStyleCnt="5">
        <dgm:presLayoutVars>
          <dgm:bulletEnabled val="1"/>
        </dgm:presLayoutVars>
      </dgm:prSet>
      <dgm:spPr/>
    </dgm:pt>
    <dgm:pt modelId="{8BD9D155-D313-4F6A-AEAD-E2BFF86B9E70}" type="pres">
      <dgm:prSet presAssocID="{5965E295-F5D8-4E8C-BF64-4CF01F636334}" presName="circleB" presStyleLbl="node1" presStyleIdx="1" presStyleCnt="5"/>
      <dgm:spPr/>
    </dgm:pt>
    <dgm:pt modelId="{9836EBD2-23F6-4A0A-A302-0D772C0761FE}" type="pres">
      <dgm:prSet presAssocID="{5965E295-F5D8-4E8C-BF64-4CF01F636334}" presName="spaceB" presStyleCnt="0"/>
      <dgm:spPr/>
    </dgm:pt>
    <dgm:pt modelId="{A484928C-793F-461B-9E47-B57F1E73AE22}" type="pres">
      <dgm:prSet presAssocID="{EE54B065-A177-4C0C-84BC-09A1DB716105}" presName="space" presStyleCnt="0"/>
      <dgm:spPr/>
    </dgm:pt>
    <dgm:pt modelId="{7A752EB1-35BA-4F96-9C47-2FE9FD4D3FC1}" type="pres">
      <dgm:prSet presAssocID="{75DB2F0A-0402-4384-96F7-F7881FFD55B8}" presName="compositeA" presStyleCnt="0"/>
      <dgm:spPr/>
    </dgm:pt>
    <dgm:pt modelId="{8EE32F79-5835-4F57-ADFF-0ECB16AFE093}" type="pres">
      <dgm:prSet presAssocID="{75DB2F0A-0402-4384-96F7-F7881FFD55B8}" presName="textA" presStyleLbl="revTx" presStyleIdx="2" presStyleCnt="5">
        <dgm:presLayoutVars>
          <dgm:bulletEnabled val="1"/>
        </dgm:presLayoutVars>
      </dgm:prSet>
      <dgm:spPr/>
    </dgm:pt>
    <dgm:pt modelId="{6A47EF82-45FE-48B4-A1BE-FC698F4EBB9F}" type="pres">
      <dgm:prSet presAssocID="{75DB2F0A-0402-4384-96F7-F7881FFD55B8}" presName="circleA" presStyleLbl="node1" presStyleIdx="2" presStyleCnt="5"/>
      <dgm:spPr/>
    </dgm:pt>
    <dgm:pt modelId="{DBE1F28D-4295-4897-878D-2E5E9E127FC6}" type="pres">
      <dgm:prSet presAssocID="{75DB2F0A-0402-4384-96F7-F7881FFD55B8}" presName="spaceA" presStyleCnt="0"/>
      <dgm:spPr/>
    </dgm:pt>
    <dgm:pt modelId="{57CD33F7-E01F-47A6-9EC8-4605941F845C}" type="pres">
      <dgm:prSet presAssocID="{2B3CA553-0AFE-4424-8F53-20FE00A76DCF}" presName="space" presStyleCnt="0"/>
      <dgm:spPr/>
    </dgm:pt>
    <dgm:pt modelId="{497B5905-EE57-42E9-B050-075D36504C7C}" type="pres">
      <dgm:prSet presAssocID="{43B880D2-9431-45ED-BB38-48B25811C5DE}" presName="compositeB" presStyleCnt="0"/>
      <dgm:spPr/>
    </dgm:pt>
    <dgm:pt modelId="{DFFF9142-F9BB-4E42-A541-EE8CAA1FA5C5}" type="pres">
      <dgm:prSet presAssocID="{43B880D2-9431-45ED-BB38-48B25811C5DE}" presName="textB" presStyleLbl="revTx" presStyleIdx="3" presStyleCnt="5">
        <dgm:presLayoutVars>
          <dgm:bulletEnabled val="1"/>
        </dgm:presLayoutVars>
      </dgm:prSet>
      <dgm:spPr/>
    </dgm:pt>
    <dgm:pt modelId="{67CEA46E-7FA9-4CF7-8F28-30973A29FC21}" type="pres">
      <dgm:prSet presAssocID="{43B880D2-9431-45ED-BB38-48B25811C5DE}" presName="circleB" presStyleLbl="node1" presStyleIdx="3" presStyleCnt="5"/>
      <dgm:spPr/>
    </dgm:pt>
    <dgm:pt modelId="{7550CCF5-125D-4FB4-A3C7-9CA633467B93}" type="pres">
      <dgm:prSet presAssocID="{43B880D2-9431-45ED-BB38-48B25811C5DE}" presName="spaceB" presStyleCnt="0"/>
      <dgm:spPr/>
    </dgm:pt>
    <dgm:pt modelId="{DE564FC9-7714-4DE3-B843-B8A89E8635A8}" type="pres">
      <dgm:prSet presAssocID="{668C9934-D7F4-42D4-AA3B-76482D80F64A}" presName="space" presStyleCnt="0"/>
      <dgm:spPr/>
    </dgm:pt>
    <dgm:pt modelId="{FFB178EB-CBA4-424C-A0A5-6130FB6BB5EF}" type="pres">
      <dgm:prSet presAssocID="{8F72793F-E37E-45AB-942C-83DC56B07FD2}" presName="compositeA" presStyleCnt="0"/>
      <dgm:spPr/>
    </dgm:pt>
    <dgm:pt modelId="{C5CE8669-6CAD-4709-BB13-C8C8F8DD6D01}" type="pres">
      <dgm:prSet presAssocID="{8F72793F-E37E-45AB-942C-83DC56B07FD2}" presName="textA" presStyleLbl="revTx" presStyleIdx="4" presStyleCnt="5" custScaleX="200237">
        <dgm:presLayoutVars>
          <dgm:bulletEnabled val="1"/>
        </dgm:presLayoutVars>
      </dgm:prSet>
      <dgm:spPr/>
    </dgm:pt>
    <dgm:pt modelId="{FBEE7F3B-200E-4DE0-989D-190E47EDFAB2}" type="pres">
      <dgm:prSet presAssocID="{8F72793F-E37E-45AB-942C-83DC56B07FD2}" presName="circleA" presStyleLbl="node1" presStyleIdx="4" presStyleCnt="5"/>
      <dgm:spPr/>
    </dgm:pt>
    <dgm:pt modelId="{A5A6143B-4934-42AF-AE2A-D8481EB15D78}" type="pres">
      <dgm:prSet presAssocID="{8F72793F-E37E-45AB-942C-83DC56B07FD2}" presName="spaceA" presStyleCnt="0"/>
      <dgm:spPr/>
    </dgm:pt>
  </dgm:ptLst>
  <dgm:cxnLst>
    <dgm:cxn modelId="{386B841B-9BEE-4044-BF9F-E0EE024F076E}" srcId="{22B7D302-8A07-415F-9333-88D529E93BF6}" destId="{75DB2F0A-0402-4384-96F7-F7881FFD55B8}" srcOrd="2" destOrd="0" parTransId="{0456690F-CC68-45DA-BCB2-F8E16FE74EC3}" sibTransId="{2B3CA553-0AFE-4424-8F53-20FE00A76DCF}"/>
    <dgm:cxn modelId="{F5A72A2E-650B-464B-98EE-F76CB4D8A779}" type="presOf" srcId="{8F72793F-E37E-45AB-942C-83DC56B07FD2}" destId="{C5CE8669-6CAD-4709-BB13-C8C8F8DD6D01}" srcOrd="0" destOrd="0" presId="urn:microsoft.com/office/officeart/2005/8/layout/hProcess11"/>
    <dgm:cxn modelId="{501C2F33-C25B-4F27-8016-C37019557486}" srcId="{22B7D302-8A07-415F-9333-88D529E93BF6}" destId="{5965E295-F5D8-4E8C-BF64-4CF01F636334}" srcOrd="1" destOrd="0" parTransId="{E30665D5-C66E-40CC-9B04-03C2F28D29F3}" sibTransId="{EE54B065-A177-4C0C-84BC-09A1DB716105}"/>
    <dgm:cxn modelId="{CFA4FDA7-EA10-4484-8B6B-60536B90E311}" type="presOf" srcId="{43B880D2-9431-45ED-BB38-48B25811C5DE}" destId="{DFFF9142-F9BB-4E42-A541-EE8CAA1FA5C5}" srcOrd="0" destOrd="0" presId="urn:microsoft.com/office/officeart/2005/8/layout/hProcess11"/>
    <dgm:cxn modelId="{87AC8FB1-8451-49E7-BD0E-6C7B65D3E8AB}" srcId="{22B7D302-8A07-415F-9333-88D529E93BF6}" destId="{8F72793F-E37E-45AB-942C-83DC56B07FD2}" srcOrd="4" destOrd="0" parTransId="{E0696359-14E0-4E62-B520-3993CE001051}" sibTransId="{0265A32D-2AE5-481E-8E9E-6C15BC8E15B2}"/>
    <dgm:cxn modelId="{AFEC7FB6-482D-4E6F-8018-6991D9E8D7A0}" type="presOf" srcId="{75DB2F0A-0402-4384-96F7-F7881FFD55B8}" destId="{8EE32F79-5835-4F57-ADFF-0ECB16AFE093}" srcOrd="0" destOrd="0" presId="urn:microsoft.com/office/officeart/2005/8/layout/hProcess11"/>
    <dgm:cxn modelId="{D7642FCD-7A09-4251-BA9D-D6FC0A4287D5}" type="presOf" srcId="{C58F782A-168E-4251-BB8E-AACBFA353477}" destId="{7A4EA810-63E2-49E8-81D7-E58CCBFCE865}" srcOrd="0" destOrd="0" presId="urn:microsoft.com/office/officeart/2005/8/layout/hProcess11"/>
    <dgm:cxn modelId="{D094ACCD-9D6D-4B8F-97F0-245FDEDDE7FE}" srcId="{22B7D302-8A07-415F-9333-88D529E93BF6}" destId="{43B880D2-9431-45ED-BB38-48B25811C5DE}" srcOrd="3" destOrd="0" parTransId="{B0ABA499-93AD-4C52-808E-87A30CAB6426}" sibTransId="{668C9934-D7F4-42D4-AA3B-76482D80F64A}"/>
    <dgm:cxn modelId="{3888E8DD-05B7-489D-AA74-240A14658B30}" type="presOf" srcId="{5965E295-F5D8-4E8C-BF64-4CF01F636334}" destId="{AC88DB2A-2123-421A-8BC0-54219ABB29EA}" srcOrd="0" destOrd="0" presId="urn:microsoft.com/office/officeart/2005/8/layout/hProcess11"/>
    <dgm:cxn modelId="{0BB085E3-2B25-465A-9C63-EAD8856D2A8B}" type="presOf" srcId="{22B7D302-8A07-415F-9333-88D529E93BF6}" destId="{1F9897D6-0880-4B6E-A434-4EF6F436F04E}" srcOrd="0" destOrd="0" presId="urn:microsoft.com/office/officeart/2005/8/layout/hProcess11"/>
    <dgm:cxn modelId="{0BA027F4-2FB1-4200-96AB-47435C89404D}" srcId="{22B7D302-8A07-415F-9333-88D529E93BF6}" destId="{C58F782A-168E-4251-BB8E-AACBFA353477}" srcOrd="0" destOrd="0" parTransId="{9CE0D65A-0987-4516-9C64-270A8B19FCAF}" sibTransId="{F7C7DA0F-3128-4E77-A6C4-F2CE3BD17E4C}"/>
    <dgm:cxn modelId="{3DD6D940-4276-49EC-8E31-006473BCA1AE}" type="presParOf" srcId="{1F9897D6-0880-4B6E-A434-4EF6F436F04E}" destId="{2B5ED5D1-B594-448E-978D-CB7437019765}" srcOrd="0" destOrd="0" presId="urn:microsoft.com/office/officeart/2005/8/layout/hProcess11"/>
    <dgm:cxn modelId="{20A0956F-13D1-49DC-9A65-523AEDE0D39E}" type="presParOf" srcId="{1F9897D6-0880-4B6E-A434-4EF6F436F04E}" destId="{5C104341-3B8C-4566-A533-5320ABBCEFB0}" srcOrd="1" destOrd="0" presId="urn:microsoft.com/office/officeart/2005/8/layout/hProcess11"/>
    <dgm:cxn modelId="{ACC1C824-4F54-4F26-8C76-01514822D424}" type="presParOf" srcId="{5C104341-3B8C-4566-A533-5320ABBCEFB0}" destId="{A27ED4F3-2F36-49AC-8222-54A253270581}" srcOrd="0" destOrd="0" presId="urn:microsoft.com/office/officeart/2005/8/layout/hProcess11"/>
    <dgm:cxn modelId="{91C76E78-8890-4DE7-9CA9-D5BE7CE70910}" type="presParOf" srcId="{A27ED4F3-2F36-49AC-8222-54A253270581}" destId="{7A4EA810-63E2-49E8-81D7-E58CCBFCE865}" srcOrd="0" destOrd="0" presId="urn:microsoft.com/office/officeart/2005/8/layout/hProcess11"/>
    <dgm:cxn modelId="{54CAD2EF-21D0-49DF-9B71-E77E4E9D512B}" type="presParOf" srcId="{A27ED4F3-2F36-49AC-8222-54A253270581}" destId="{1F977593-21A0-4C1F-BF0A-4FA0D5AFE600}" srcOrd="1" destOrd="0" presId="urn:microsoft.com/office/officeart/2005/8/layout/hProcess11"/>
    <dgm:cxn modelId="{AFAFE33D-6E19-446D-88E1-FA2E6BDD519F}" type="presParOf" srcId="{A27ED4F3-2F36-49AC-8222-54A253270581}" destId="{B0ABE801-637C-493C-8935-586A11BF4F6B}" srcOrd="2" destOrd="0" presId="urn:microsoft.com/office/officeart/2005/8/layout/hProcess11"/>
    <dgm:cxn modelId="{58473039-0A4F-4A6F-BF6F-E8343D0D6688}" type="presParOf" srcId="{5C104341-3B8C-4566-A533-5320ABBCEFB0}" destId="{59C89DA2-B7CB-41FF-AB08-60A1C51D0D61}" srcOrd="1" destOrd="0" presId="urn:microsoft.com/office/officeart/2005/8/layout/hProcess11"/>
    <dgm:cxn modelId="{82706B87-CF90-47A8-96E8-4E0C17549250}" type="presParOf" srcId="{5C104341-3B8C-4566-A533-5320ABBCEFB0}" destId="{D40CA9A0-7B31-4503-A0DE-2831EDE2116D}" srcOrd="2" destOrd="0" presId="urn:microsoft.com/office/officeart/2005/8/layout/hProcess11"/>
    <dgm:cxn modelId="{C49D72BD-891B-42DC-92ED-5EB844613324}" type="presParOf" srcId="{D40CA9A0-7B31-4503-A0DE-2831EDE2116D}" destId="{AC88DB2A-2123-421A-8BC0-54219ABB29EA}" srcOrd="0" destOrd="0" presId="urn:microsoft.com/office/officeart/2005/8/layout/hProcess11"/>
    <dgm:cxn modelId="{5904F77F-F29E-4A8B-A66B-EA698D9759AD}" type="presParOf" srcId="{D40CA9A0-7B31-4503-A0DE-2831EDE2116D}" destId="{8BD9D155-D313-4F6A-AEAD-E2BFF86B9E70}" srcOrd="1" destOrd="0" presId="urn:microsoft.com/office/officeart/2005/8/layout/hProcess11"/>
    <dgm:cxn modelId="{0248118A-C6A6-4D7A-9A4C-C0D875CA084A}" type="presParOf" srcId="{D40CA9A0-7B31-4503-A0DE-2831EDE2116D}" destId="{9836EBD2-23F6-4A0A-A302-0D772C0761FE}" srcOrd="2" destOrd="0" presId="urn:microsoft.com/office/officeart/2005/8/layout/hProcess11"/>
    <dgm:cxn modelId="{45355A49-DBD6-4173-A562-07E59C27625E}" type="presParOf" srcId="{5C104341-3B8C-4566-A533-5320ABBCEFB0}" destId="{A484928C-793F-461B-9E47-B57F1E73AE22}" srcOrd="3" destOrd="0" presId="urn:microsoft.com/office/officeart/2005/8/layout/hProcess11"/>
    <dgm:cxn modelId="{18B5D3BB-0D25-43B3-B41B-036690EBF94B}" type="presParOf" srcId="{5C104341-3B8C-4566-A533-5320ABBCEFB0}" destId="{7A752EB1-35BA-4F96-9C47-2FE9FD4D3FC1}" srcOrd="4" destOrd="0" presId="urn:microsoft.com/office/officeart/2005/8/layout/hProcess11"/>
    <dgm:cxn modelId="{A19459B6-7621-42BA-B0D6-80BC0F179213}" type="presParOf" srcId="{7A752EB1-35BA-4F96-9C47-2FE9FD4D3FC1}" destId="{8EE32F79-5835-4F57-ADFF-0ECB16AFE093}" srcOrd="0" destOrd="0" presId="urn:microsoft.com/office/officeart/2005/8/layout/hProcess11"/>
    <dgm:cxn modelId="{99AA26C0-9E5B-475E-9FDE-FD16B428507E}" type="presParOf" srcId="{7A752EB1-35BA-4F96-9C47-2FE9FD4D3FC1}" destId="{6A47EF82-45FE-48B4-A1BE-FC698F4EBB9F}" srcOrd="1" destOrd="0" presId="urn:microsoft.com/office/officeart/2005/8/layout/hProcess11"/>
    <dgm:cxn modelId="{69C499C1-1919-4BBB-AA3A-BED15FAD769C}" type="presParOf" srcId="{7A752EB1-35BA-4F96-9C47-2FE9FD4D3FC1}" destId="{DBE1F28D-4295-4897-878D-2E5E9E127FC6}" srcOrd="2" destOrd="0" presId="urn:microsoft.com/office/officeart/2005/8/layout/hProcess11"/>
    <dgm:cxn modelId="{B780714D-8228-45FE-8013-38F47376276B}" type="presParOf" srcId="{5C104341-3B8C-4566-A533-5320ABBCEFB0}" destId="{57CD33F7-E01F-47A6-9EC8-4605941F845C}" srcOrd="5" destOrd="0" presId="urn:microsoft.com/office/officeart/2005/8/layout/hProcess11"/>
    <dgm:cxn modelId="{1BADD88F-F9D9-42B9-BB84-1B60BEC1C19E}" type="presParOf" srcId="{5C104341-3B8C-4566-A533-5320ABBCEFB0}" destId="{497B5905-EE57-42E9-B050-075D36504C7C}" srcOrd="6" destOrd="0" presId="urn:microsoft.com/office/officeart/2005/8/layout/hProcess11"/>
    <dgm:cxn modelId="{34DC4E83-8A46-481C-BCBB-2A6D29C51165}" type="presParOf" srcId="{497B5905-EE57-42E9-B050-075D36504C7C}" destId="{DFFF9142-F9BB-4E42-A541-EE8CAA1FA5C5}" srcOrd="0" destOrd="0" presId="urn:microsoft.com/office/officeart/2005/8/layout/hProcess11"/>
    <dgm:cxn modelId="{18F5FA13-D948-448C-B930-492515792111}" type="presParOf" srcId="{497B5905-EE57-42E9-B050-075D36504C7C}" destId="{67CEA46E-7FA9-4CF7-8F28-30973A29FC21}" srcOrd="1" destOrd="0" presId="urn:microsoft.com/office/officeart/2005/8/layout/hProcess11"/>
    <dgm:cxn modelId="{98AC7344-0CD4-424B-9FC0-80789DF75712}" type="presParOf" srcId="{497B5905-EE57-42E9-B050-075D36504C7C}" destId="{7550CCF5-125D-4FB4-A3C7-9CA633467B93}" srcOrd="2" destOrd="0" presId="urn:microsoft.com/office/officeart/2005/8/layout/hProcess11"/>
    <dgm:cxn modelId="{18265D79-B956-49CA-BC1D-2218E5D6420D}" type="presParOf" srcId="{5C104341-3B8C-4566-A533-5320ABBCEFB0}" destId="{DE564FC9-7714-4DE3-B843-B8A89E8635A8}" srcOrd="7" destOrd="0" presId="urn:microsoft.com/office/officeart/2005/8/layout/hProcess11"/>
    <dgm:cxn modelId="{E4425B67-32BC-4FBF-9D0E-69097AE9F251}" type="presParOf" srcId="{5C104341-3B8C-4566-A533-5320ABBCEFB0}" destId="{FFB178EB-CBA4-424C-A0A5-6130FB6BB5EF}" srcOrd="8" destOrd="0" presId="urn:microsoft.com/office/officeart/2005/8/layout/hProcess11"/>
    <dgm:cxn modelId="{7724C540-220E-40CF-8954-D1E5A40249DD}" type="presParOf" srcId="{FFB178EB-CBA4-424C-A0A5-6130FB6BB5EF}" destId="{C5CE8669-6CAD-4709-BB13-C8C8F8DD6D01}" srcOrd="0" destOrd="0" presId="urn:microsoft.com/office/officeart/2005/8/layout/hProcess11"/>
    <dgm:cxn modelId="{04611E3D-448B-450E-9657-C8CF5D0FED50}" type="presParOf" srcId="{FFB178EB-CBA4-424C-A0A5-6130FB6BB5EF}" destId="{FBEE7F3B-200E-4DE0-989D-190E47EDFAB2}" srcOrd="1" destOrd="0" presId="urn:microsoft.com/office/officeart/2005/8/layout/hProcess11"/>
    <dgm:cxn modelId="{29FD54BF-7149-4280-8E38-86BC2CFD4B70}" type="presParOf" srcId="{FFB178EB-CBA4-424C-A0A5-6130FB6BB5EF}" destId="{A5A6143B-4934-42AF-AE2A-D8481EB15D78}"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85C7E-C469-4E6F-8220-1B53FEE23375}">
      <dsp:nvSpPr>
        <dsp:cNvPr id="0" name=""/>
        <dsp:cNvSpPr/>
      </dsp:nvSpPr>
      <dsp:spPr>
        <a:xfrm>
          <a:off x="3958281" y="0"/>
          <a:ext cx="1699601" cy="1699686"/>
        </a:xfrm>
        <a:prstGeom prst="circularArrow">
          <a:avLst>
            <a:gd name="adj1" fmla="val 10980"/>
            <a:gd name="adj2" fmla="val 1142322"/>
            <a:gd name="adj3" fmla="val 4500000"/>
            <a:gd name="adj4" fmla="val 10800000"/>
            <a:gd name="adj5" fmla="val 12500"/>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sp>
    <dsp:sp modelId="{48E95EF6-D06E-4026-B6DF-1F44126ECDDB}">
      <dsp:nvSpPr>
        <dsp:cNvPr id="0" name=""/>
        <dsp:cNvSpPr/>
      </dsp:nvSpPr>
      <dsp:spPr>
        <a:xfrm>
          <a:off x="4333526" y="615574"/>
          <a:ext cx="948473" cy="474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Brand value</a:t>
          </a:r>
        </a:p>
      </dsp:txBody>
      <dsp:txXfrm>
        <a:off x="4333526" y="615574"/>
        <a:ext cx="948473" cy="474024"/>
      </dsp:txXfrm>
    </dsp:sp>
    <dsp:sp modelId="{774F775E-AF3B-4713-BBB5-1F1362DE806B}">
      <dsp:nvSpPr>
        <dsp:cNvPr id="0" name=""/>
        <dsp:cNvSpPr/>
      </dsp:nvSpPr>
      <dsp:spPr>
        <a:xfrm>
          <a:off x="3486117" y="976579"/>
          <a:ext cx="1699601" cy="1699686"/>
        </a:xfrm>
        <a:prstGeom prst="leftCircularArrow">
          <a:avLst>
            <a:gd name="adj1" fmla="val 10980"/>
            <a:gd name="adj2" fmla="val 1142322"/>
            <a:gd name="adj3" fmla="val 6300000"/>
            <a:gd name="adj4" fmla="val 18900000"/>
            <a:gd name="adj5" fmla="val 12500"/>
          </a:avLst>
        </a:prstGeom>
        <a:gradFill rotWithShape="0">
          <a:gsLst>
            <a:gs pos="0">
              <a:schemeClr val="accent5">
                <a:hueOff val="2970924"/>
                <a:satOff val="-15130"/>
                <a:lumOff val="2794"/>
                <a:alphaOff val="0"/>
                <a:tint val="92000"/>
                <a:satMod val="170000"/>
              </a:schemeClr>
            </a:gs>
            <a:gs pos="15000">
              <a:schemeClr val="accent5">
                <a:hueOff val="2970924"/>
                <a:satOff val="-15130"/>
                <a:lumOff val="2794"/>
                <a:alphaOff val="0"/>
                <a:tint val="92000"/>
                <a:shade val="99000"/>
                <a:satMod val="170000"/>
              </a:schemeClr>
            </a:gs>
            <a:gs pos="62000">
              <a:schemeClr val="accent5">
                <a:hueOff val="2970924"/>
                <a:satOff val="-15130"/>
                <a:lumOff val="2794"/>
                <a:alphaOff val="0"/>
                <a:tint val="96000"/>
                <a:shade val="80000"/>
                <a:satMod val="170000"/>
              </a:schemeClr>
            </a:gs>
            <a:gs pos="97000">
              <a:schemeClr val="accent5">
                <a:hueOff val="2970924"/>
                <a:satOff val="-15130"/>
                <a:lumOff val="2794"/>
                <a:alphaOff val="0"/>
                <a:tint val="98000"/>
                <a:shade val="63000"/>
                <a:satMod val="170000"/>
              </a:schemeClr>
            </a:gs>
            <a:gs pos="100000">
              <a:schemeClr val="accent5">
                <a:hueOff val="2970924"/>
                <a:satOff val="-15130"/>
                <a:lumOff val="2794"/>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2970924"/>
              <a:satOff val="-15130"/>
              <a:lumOff val="2794"/>
              <a:alphaOff val="0"/>
              <a:shade val="80000"/>
            </a:schemeClr>
          </a:contourClr>
        </a:sp3d>
      </dsp:spPr>
      <dsp:style>
        <a:lnRef idx="0">
          <a:scrgbClr r="0" g="0" b="0"/>
        </a:lnRef>
        <a:fillRef idx="3">
          <a:scrgbClr r="0" g="0" b="0"/>
        </a:fillRef>
        <a:effectRef idx="2">
          <a:scrgbClr r="0" g="0" b="0"/>
        </a:effectRef>
        <a:fontRef idx="minor">
          <a:schemeClr val="lt1"/>
        </a:fontRef>
      </dsp:style>
    </dsp:sp>
    <dsp:sp modelId="{77BB500E-60FE-4AA7-9BCC-D9D29913C3D2}">
      <dsp:nvSpPr>
        <dsp:cNvPr id="0" name=""/>
        <dsp:cNvSpPr/>
      </dsp:nvSpPr>
      <dsp:spPr>
        <a:xfrm>
          <a:off x="3859449" y="1594347"/>
          <a:ext cx="948473" cy="474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Gigantic production</a:t>
          </a:r>
        </a:p>
      </dsp:txBody>
      <dsp:txXfrm>
        <a:off x="3859449" y="1594347"/>
        <a:ext cx="948473" cy="474024"/>
      </dsp:txXfrm>
    </dsp:sp>
    <dsp:sp modelId="{2DD3185D-7F7F-4D34-ACED-4FEFC183CD05}">
      <dsp:nvSpPr>
        <dsp:cNvPr id="0" name=""/>
        <dsp:cNvSpPr/>
      </dsp:nvSpPr>
      <dsp:spPr>
        <a:xfrm>
          <a:off x="3958281" y="1957547"/>
          <a:ext cx="1699601" cy="1699686"/>
        </a:xfrm>
        <a:prstGeom prst="circularArrow">
          <a:avLst>
            <a:gd name="adj1" fmla="val 10980"/>
            <a:gd name="adj2" fmla="val 1142322"/>
            <a:gd name="adj3" fmla="val 4500000"/>
            <a:gd name="adj4" fmla="val 13500000"/>
            <a:gd name="adj5" fmla="val 12500"/>
          </a:avLst>
        </a:prstGeom>
        <a:gradFill rotWithShape="0">
          <a:gsLst>
            <a:gs pos="0">
              <a:schemeClr val="accent5">
                <a:hueOff val="5941847"/>
                <a:satOff val="-30260"/>
                <a:lumOff val="5588"/>
                <a:alphaOff val="0"/>
                <a:tint val="92000"/>
                <a:satMod val="170000"/>
              </a:schemeClr>
            </a:gs>
            <a:gs pos="15000">
              <a:schemeClr val="accent5">
                <a:hueOff val="5941847"/>
                <a:satOff val="-30260"/>
                <a:lumOff val="5588"/>
                <a:alphaOff val="0"/>
                <a:tint val="92000"/>
                <a:shade val="99000"/>
                <a:satMod val="170000"/>
              </a:schemeClr>
            </a:gs>
            <a:gs pos="62000">
              <a:schemeClr val="accent5">
                <a:hueOff val="5941847"/>
                <a:satOff val="-30260"/>
                <a:lumOff val="5588"/>
                <a:alphaOff val="0"/>
                <a:tint val="96000"/>
                <a:shade val="80000"/>
                <a:satMod val="170000"/>
              </a:schemeClr>
            </a:gs>
            <a:gs pos="97000">
              <a:schemeClr val="accent5">
                <a:hueOff val="5941847"/>
                <a:satOff val="-30260"/>
                <a:lumOff val="5588"/>
                <a:alphaOff val="0"/>
                <a:tint val="98000"/>
                <a:shade val="63000"/>
                <a:satMod val="170000"/>
              </a:schemeClr>
            </a:gs>
            <a:gs pos="100000">
              <a:schemeClr val="accent5">
                <a:hueOff val="5941847"/>
                <a:satOff val="-30260"/>
                <a:lumOff val="5588"/>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5941847"/>
              <a:satOff val="-30260"/>
              <a:lumOff val="5588"/>
              <a:alphaOff val="0"/>
              <a:shade val="80000"/>
            </a:schemeClr>
          </a:contourClr>
        </a:sp3d>
      </dsp:spPr>
      <dsp:style>
        <a:lnRef idx="0">
          <a:scrgbClr r="0" g="0" b="0"/>
        </a:lnRef>
        <a:fillRef idx="3">
          <a:scrgbClr r="0" g="0" b="0"/>
        </a:fillRef>
        <a:effectRef idx="2">
          <a:scrgbClr r="0" g="0" b="0"/>
        </a:effectRef>
        <a:fontRef idx="minor">
          <a:schemeClr val="lt1"/>
        </a:fontRef>
      </dsp:style>
    </dsp:sp>
    <dsp:sp modelId="{E5059407-B4E0-4BF9-BA54-4D9FA3443FBD}">
      <dsp:nvSpPr>
        <dsp:cNvPr id="0" name=""/>
        <dsp:cNvSpPr/>
      </dsp:nvSpPr>
      <dsp:spPr>
        <a:xfrm>
          <a:off x="4333526" y="2572572"/>
          <a:ext cx="948473" cy="474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The resultant integration </a:t>
          </a:r>
          <a:endParaRPr lang="en-US" sz="1100" kern="1200" dirty="0"/>
        </a:p>
      </dsp:txBody>
      <dsp:txXfrm>
        <a:off x="4333526" y="2572572"/>
        <a:ext cx="948473" cy="474024"/>
      </dsp:txXfrm>
    </dsp:sp>
    <dsp:sp modelId="{5A57D04C-06C9-4B78-8706-A8905EE766C2}">
      <dsp:nvSpPr>
        <dsp:cNvPr id="0" name=""/>
        <dsp:cNvSpPr/>
      </dsp:nvSpPr>
      <dsp:spPr>
        <a:xfrm>
          <a:off x="3486117" y="2935772"/>
          <a:ext cx="1699601" cy="1699686"/>
        </a:xfrm>
        <a:prstGeom prst="leftCircularArrow">
          <a:avLst>
            <a:gd name="adj1" fmla="val 10980"/>
            <a:gd name="adj2" fmla="val 1142322"/>
            <a:gd name="adj3" fmla="val 6300000"/>
            <a:gd name="adj4" fmla="val 18900000"/>
            <a:gd name="adj5" fmla="val 12500"/>
          </a:avLst>
        </a:prstGeom>
        <a:gradFill rotWithShape="0">
          <a:gsLst>
            <a:gs pos="0">
              <a:schemeClr val="accent5">
                <a:hueOff val="8912770"/>
                <a:satOff val="-45390"/>
                <a:lumOff val="8381"/>
                <a:alphaOff val="0"/>
                <a:tint val="92000"/>
                <a:satMod val="170000"/>
              </a:schemeClr>
            </a:gs>
            <a:gs pos="15000">
              <a:schemeClr val="accent5">
                <a:hueOff val="8912770"/>
                <a:satOff val="-45390"/>
                <a:lumOff val="8381"/>
                <a:alphaOff val="0"/>
                <a:tint val="92000"/>
                <a:shade val="99000"/>
                <a:satMod val="170000"/>
              </a:schemeClr>
            </a:gs>
            <a:gs pos="62000">
              <a:schemeClr val="accent5">
                <a:hueOff val="8912770"/>
                <a:satOff val="-45390"/>
                <a:lumOff val="8381"/>
                <a:alphaOff val="0"/>
                <a:tint val="96000"/>
                <a:shade val="80000"/>
                <a:satMod val="170000"/>
              </a:schemeClr>
            </a:gs>
            <a:gs pos="97000">
              <a:schemeClr val="accent5">
                <a:hueOff val="8912770"/>
                <a:satOff val="-45390"/>
                <a:lumOff val="8381"/>
                <a:alphaOff val="0"/>
                <a:tint val="98000"/>
                <a:shade val="63000"/>
                <a:satMod val="170000"/>
              </a:schemeClr>
            </a:gs>
            <a:gs pos="100000">
              <a:schemeClr val="accent5">
                <a:hueOff val="8912770"/>
                <a:satOff val="-45390"/>
                <a:lumOff val="8381"/>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8912770"/>
              <a:satOff val="-45390"/>
              <a:lumOff val="8381"/>
              <a:alphaOff val="0"/>
              <a:shade val="80000"/>
            </a:schemeClr>
          </a:contourClr>
        </a:sp3d>
      </dsp:spPr>
      <dsp:style>
        <a:lnRef idx="0">
          <a:scrgbClr r="0" g="0" b="0"/>
        </a:lnRef>
        <a:fillRef idx="3">
          <a:scrgbClr r="0" g="0" b="0"/>
        </a:fillRef>
        <a:effectRef idx="2">
          <a:scrgbClr r="0" g="0" b="0"/>
        </a:effectRef>
        <a:fontRef idx="minor">
          <a:schemeClr val="lt1"/>
        </a:fontRef>
      </dsp:style>
    </dsp:sp>
    <dsp:sp modelId="{3F8F15B6-3008-4EF3-807B-0B117B9ABEE0}">
      <dsp:nvSpPr>
        <dsp:cNvPr id="0" name=""/>
        <dsp:cNvSpPr/>
      </dsp:nvSpPr>
      <dsp:spPr>
        <a:xfrm>
          <a:off x="3859449" y="3551346"/>
          <a:ext cx="948473" cy="474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Increased environmental awareness </a:t>
          </a:r>
          <a:endParaRPr lang="en-US" sz="1100" kern="1200" dirty="0"/>
        </a:p>
      </dsp:txBody>
      <dsp:txXfrm>
        <a:off x="3859449" y="3551346"/>
        <a:ext cx="948473" cy="474024"/>
      </dsp:txXfrm>
    </dsp:sp>
    <dsp:sp modelId="{BEF62C0F-0ABB-4006-8D23-6E3BB712A936}">
      <dsp:nvSpPr>
        <dsp:cNvPr id="0" name=""/>
        <dsp:cNvSpPr/>
      </dsp:nvSpPr>
      <dsp:spPr>
        <a:xfrm>
          <a:off x="4079112" y="4025371"/>
          <a:ext cx="1460171" cy="1461028"/>
        </a:xfrm>
        <a:prstGeom prst="blockArc">
          <a:avLst>
            <a:gd name="adj1" fmla="val 13500000"/>
            <a:gd name="adj2" fmla="val 10800000"/>
            <a:gd name="adj3" fmla="val 12740"/>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11883694"/>
              <a:satOff val="-60520"/>
              <a:lumOff val="11175"/>
              <a:alphaOff val="0"/>
              <a:shade val="80000"/>
            </a:schemeClr>
          </a:contourClr>
        </a:sp3d>
      </dsp:spPr>
      <dsp:style>
        <a:lnRef idx="0">
          <a:scrgbClr r="0" g="0" b="0"/>
        </a:lnRef>
        <a:fillRef idx="3">
          <a:scrgbClr r="0" g="0" b="0"/>
        </a:fillRef>
        <a:effectRef idx="2">
          <a:scrgbClr r="0" g="0" b="0"/>
        </a:effectRef>
        <a:fontRef idx="minor">
          <a:schemeClr val="lt1"/>
        </a:fontRef>
      </dsp:style>
    </dsp:sp>
    <dsp:sp modelId="{DCF4092C-8BE3-43F8-BB8C-1C6C2A8076C5}">
      <dsp:nvSpPr>
        <dsp:cNvPr id="0" name=""/>
        <dsp:cNvSpPr/>
      </dsp:nvSpPr>
      <dsp:spPr>
        <a:xfrm>
          <a:off x="4333526" y="4530120"/>
          <a:ext cx="948473" cy="4740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Move to new markets</a:t>
          </a:r>
          <a:endParaRPr lang="en-US" sz="1100" kern="1200" dirty="0"/>
        </a:p>
      </dsp:txBody>
      <dsp:txXfrm>
        <a:off x="4333526" y="4530120"/>
        <a:ext cx="948473" cy="4740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400D6-78AC-42FE-B960-9F25D705C6EB}">
      <dsp:nvSpPr>
        <dsp:cNvPr id="0" name=""/>
        <dsp:cNvSpPr/>
      </dsp:nvSpPr>
      <dsp:spPr>
        <a:xfrm>
          <a:off x="0" y="444739"/>
          <a:ext cx="6553200" cy="6552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3FE2AA2-785B-44BC-B490-ADD58E084ED0}">
      <dsp:nvSpPr>
        <dsp:cNvPr id="0" name=""/>
        <dsp:cNvSpPr/>
      </dsp:nvSpPr>
      <dsp:spPr>
        <a:xfrm>
          <a:off x="327660" y="60979"/>
          <a:ext cx="4587240" cy="767520"/>
        </a:xfrm>
        <a:prstGeom prst="roundRect">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GB" sz="2600" kern="1200" dirty="0"/>
            <a:t>Pricing is in the high-end of the market</a:t>
          </a:r>
          <a:endParaRPr lang="en-US" sz="2600" kern="1200" dirty="0"/>
        </a:p>
      </dsp:txBody>
      <dsp:txXfrm>
        <a:off x="365127" y="98446"/>
        <a:ext cx="4512306" cy="692586"/>
      </dsp:txXfrm>
    </dsp:sp>
    <dsp:sp modelId="{766C069A-2295-452E-B5B7-C95C50FB629F}">
      <dsp:nvSpPr>
        <dsp:cNvPr id="0" name=""/>
        <dsp:cNvSpPr/>
      </dsp:nvSpPr>
      <dsp:spPr>
        <a:xfrm>
          <a:off x="0" y="1624099"/>
          <a:ext cx="6553200" cy="655200"/>
        </a:xfrm>
        <a:prstGeom prst="rect">
          <a:avLst/>
        </a:prstGeom>
        <a:solidFill>
          <a:schemeClr val="lt1">
            <a:alpha val="90000"/>
            <a:hueOff val="0"/>
            <a:satOff val="0"/>
            <a:lumOff val="0"/>
            <a:alphaOff val="0"/>
          </a:schemeClr>
        </a:solidFill>
        <a:ln w="9525" cap="flat" cmpd="sng" algn="ctr">
          <a:solidFill>
            <a:schemeClr val="accent5">
              <a:hueOff val="3961231"/>
              <a:satOff val="-20173"/>
              <a:lumOff val="3725"/>
              <a:alphaOff val="0"/>
            </a:schemeClr>
          </a:solidFill>
          <a:prstDash val="solid"/>
        </a:ln>
        <a:effectLst/>
      </dsp:spPr>
      <dsp:style>
        <a:lnRef idx="1">
          <a:scrgbClr r="0" g="0" b="0"/>
        </a:lnRef>
        <a:fillRef idx="1">
          <a:scrgbClr r="0" g="0" b="0"/>
        </a:fillRef>
        <a:effectRef idx="0">
          <a:scrgbClr r="0" g="0" b="0"/>
        </a:effectRef>
        <a:fontRef idx="minor"/>
      </dsp:style>
    </dsp:sp>
    <dsp:sp modelId="{3DD46913-2A48-45FB-8410-4CC2EA65EB8D}">
      <dsp:nvSpPr>
        <dsp:cNvPr id="0" name=""/>
        <dsp:cNvSpPr/>
      </dsp:nvSpPr>
      <dsp:spPr>
        <a:xfrm>
          <a:off x="327660" y="1240339"/>
          <a:ext cx="4587240" cy="767520"/>
        </a:xfrm>
        <a:prstGeom prst="roundRect">
          <a:avLst/>
        </a:prstGeom>
        <a:gradFill rotWithShape="0">
          <a:gsLst>
            <a:gs pos="0">
              <a:schemeClr val="accent5">
                <a:hueOff val="3961231"/>
                <a:satOff val="-20173"/>
                <a:lumOff val="3725"/>
                <a:alphaOff val="0"/>
                <a:tint val="92000"/>
                <a:satMod val="170000"/>
              </a:schemeClr>
            </a:gs>
            <a:gs pos="15000">
              <a:schemeClr val="accent5">
                <a:hueOff val="3961231"/>
                <a:satOff val="-20173"/>
                <a:lumOff val="3725"/>
                <a:alphaOff val="0"/>
                <a:tint val="92000"/>
                <a:shade val="99000"/>
                <a:satMod val="170000"/>
              </a:schemeClr>
            </a:gs>
            <a:gs pos="62000">
              <a:schemeClr val="accent5">
                <a:hueOff val="3961231"/>
                <a:satOff val="-20173"/>
                <a:lumOff val="3725"/>
                <a:alphaOff val="0"/>
                <a:tint val="96000"/>
                <a:shade val="80000"/>
                <a:satMod val="170000"/>
              </a:schemeClr>
            </a:gs>
            <a:gs pos="97000">
              <a:schemeClr val="accent5">
                <a:hueOff val="3961231"/>
                <a:satOff val="-20173"/>
                <a:lumOff val="3725"/>
                <a:alphaOff val="0"/>
                <a:tint val="98000"/>
                <a:shade val="63000"/>
                <a:satMod val="170000"/>
              </a:schemeClr>
            </a:gs>
            <a:gs pos="100000">
              <a:schemeClr val="accent5">
                <a:hueOff val="3961231"/>
                <a:satOff val="-20173"/>
                <a:lumOff val="372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3961231"/>
              <a:satOff val="-20173"/>
              <a:lumOff val="3725"/>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GB" sz="2600" kern="1200" dirty="0"/>
            <a:t>Overly reliant on battery raw materials </a:t>
          </a:r>
          <a:endParaRPr lang="en-US" sz="2600" kern="1200" dirty="0"/>
        </a:p>
      </dsp:txBody>
      <dsp:txXfrm>
        <a:off x="365127" y="1277806"/>
        <a:ext cx="4512306" cy="692586"/>
      </dsp:txXfrm>
    </dsp:sp>
    <dsp:sp modelId="{BBE93CF2-1692-44EB-85CD-F171683B3F75}">
      <dsp:nvSpPr>
        <dsp:cNvPr id="0" name=""/>
        <dsp:cNvSpPr/>
      </dsp:nvSpPr>
      <dsp:spPr>
        <a:xfrm>
          <a:off x="0" y="2803459"/>
          <a:ext cx="6553200" cy="655200"/>
        </a:xfrm>
        <a:prstGeom prst="rect">
          <a:avLst/>
        </a:prstGeom>
        <a:solidFill>
          <a:schemeClr val="lt1">
            <a:alpha val="90000"/>
            <a:hueOff val="0"/>
            <a:satOff val="0"/>
            <a:lumOff val="0"/>
            <a:alphaOff val="0"/>
          </a:schemeClr>
        </a:solidFill>
        <a:ln w="9525" cap="flat" cmpd="sng" algn="ctr">
          <a:solidFill>
            <a:schemeClr val="accent5">
              <a:hueOff val="7922463"/>
              <a:satOff val="-40347"/>
              <a:lumOff val="7450"/>
              <a:alphaOff val="0"/>
            </a:schemeClr>
          </a:solidFill>
          <a:prstDash val="solid"/>
        </a:ln>
        <a:effectLst/>
      </dsp:spPr>
      <dsp:style>
        <a:lnRef idx="1">
          <a:scrgbClr r="0" g="0" b="0"/>
        </a:lnRef>
        <a:fillRef idx="1">
          <a:scrgbClr r="0" g="0" b="0"/>
        </a:fillRef>
        <a:effectRef idx="0">
          <a:scrgbClr r="0" g="0" b="0"/>
        </a:effectRef>
        <a:fontRef idx="minor"/>
      </dsp:style>
    </dsp:sp>
    <dsp:sp modelId="{AD602870-C1CD-4C95-A3FA-A1177E99B653}">
      <dsp:nvSpPr>
        <dsp:cNvPr id="0" name=""/>
        <dsp:cNvSpPr/>
      </dsp:nvSpPr>
      <dsp:spPr>
        <a:xfrm>
          <a:off x="327660" y="2419699"/>
          <a:ext cx="4587240" cy="767520"/>
        </a:xfrm>
        <a:prstGeom prst="roundRect">
          <a:avLst/>
        </a:prstGeom>
        <a:gradFill rotWithShape="0">
          <a:gsLst>
            <a:gs pos="0">
              <a:schemeClr val="accent5">
                <a:hueOff val="7922463"/>
                <a:satOff val="-40347"/>
                <a:lumOff val="7450"/>
                <a:alphaOff val="0"/>
                <a:tint val="92000"/>
                <a:satMod val="170000"/>
              </a:schemeClr>
            </a:gs>
            <a:gs pos="15000">
              <a:schemeClr val="accent5">
                <a:hueOff val="7922463"/>
                <a:satOff val="-40347"/>
                <a:lumOff val="7450"/>
                <a:alphaOff val="0"/>
                <a:tint val="92000"/>
                <a:shade val="99000"/>
                <a:satMod val="170000"/>
              </a:schemeClr>
            </a:gs>
            <a:gs pos="62000">
              <a:schemeClr val="accent5">
                <a:hueOff val="7922463"/>
                <a:satOff val="-40347"/>
                <a:lumOff val="7450"/>
                <a:alphaOff val="0"/>
                <a:tint val="96000"/>
                <a:shade val="80000"/>
                <a:satMod val="170000"/>
              </a:schemeClr>
            </a:gs>
            <a:gs pos="97000">
              <a:schemeClr val="accent5">
                <a:hueOff val="7922463"/>
                <a:satOff val="-40347"/>
                <a:lumOff val="7450"/>
                <a:alphaOff val="0"/>
                <a:tint val="98000"/>
                <a:shade val="63000"/>
                <a:satMod val="170000"/>
              </a:schemeClr>
            </a:gs>
            <a:gs pos="100000">
              <a:schemeClr val="accent5">
                <a:hueOff val="7922463"/>
                <a:satOff val="-40347"/>
                <a:lumOff val="745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7922463"/>
              <a:satOff val="-40347"/>
              <a:lumOff val="745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GB" sz="2600" kern="1200" dirty="0"/>
            <a:t>Aggressive growth policies </a:t>
          </a:r>
          <a:endParaRPr lang="en-US" sz="2600" kern="1200" dirty="0"/>
        </a:p>
      </dsp:txBody>
      <dsp:txXfrm>
        <a:off x="365127" y="2457166"/>
        <a:ext cx="4512306" cy="692586"/>
      </dsp:txXfrm>
    </dsp:sp>
    <dsp:sp modelId="{793778F3-CDEB-49AD-8F3F-FB213074FF8D}">
      <dsp:nvSpPr>
        <dsp:cNvPr id="0" name=""/>
        <dsp:cNvSpPr/>
      </dsp:nvSpPr>
      <dsp:spPr>
        <a:xfrm>
          <a:off x="0" y="3982820"/>
          <a:ext cx="6553200" cy="655200"/>
        </a:xfrm>
        <a:prstGeom prst="rect">
          <a:avLst/>
        </a:prstGeom>
        <a:solidFill>
          <a:schemeClr val="lt1">
            <a:alpha val="90000"/>
            <a:hueOff val="0"/>
            <a:satOff val="0"/>
            <a:lumOff val="0"/>
            <a:alphaOff val="0"/>
          </a:schemeClr>
        </a:solidFill>
        <a:ln w="9525" cap="flat" cmpd="sng" algn="ctr">
          <a:solidFill>
            <a:schemeClr val="accent5">
              <a:hueOff val="11883694"/>
              <a:satOff val="-60520"/>
              <a:lumOff val="11175"/>
              <a:alphaOff val="0"/>
            </a:schemeClr>
          </a:solidFill>
          <a:prstDash val="solid"/>
        </a:ln>
        <a:effectLst/>
      </dsp:spPr>
      <dsp:style>
        <a:lnRef idx="1">
          <a:scrgbClr r="0" g="0" b="0"/>
        </a:lnRef>
        <a:fillRef idx="1">
          <a:scrgbClr r="0" g="0" b="0"/>
        </a:fillRef>
        <a:effectRef idx="0">
          <a:scrgbClr r="0" g="0" b="0"/>
        </a:effectRef>
        <a:fontRef idx="minor"/>
      </dsp:style>
    </dsp:sp>
    <dsp:sp modelId="{83ED501F-5706-40E4-A2A8-42A9213C7BA7}">
      <dsp:nvSpPr>
        <dsp:cNvPr id="0" name=""/>
        <dsp:cNvSpPr/>
      </dsp:nvSpPr>
      <dsp:spPr>
        <a:xfrm>
          <a:off x="327660" y="3599060"/>
          <a:ext cx="4587240" cy="767520"/>
        </a:xfrm>
        <a:prstGeom prst="roundRect">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hueOff val="11883694"/>
              <a:satOff val="-60520"/>
              <a:lumOff val="11175"/>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173387" tIns="0" rIns="173387" bIns="0" numCol="1" spcCol="1270" anchor="ctr" anchorCtr="0">
          <a:noAutofit/>
        </a:bodyPr>
        <a:lstStyle/>
        <a:p>
          <a:pPr marL="0" lvl="0" indent="0" algn="l" defTabSz="1155700">
            <a:lnSpc>
              <a:spcPct val="90000"/>
            </a:lnSpc>
            <a:spcBef>
              <a:spcPct val="0"/>
            </a:spcBef>
            <a:spcAft>
              <a:spcPct val="35000"/>
            </a:spcAft>
            <a:buNone/>
          </a:pPr>
          <a:r>
            <a:rPr lang="en-GB" sz="2600" kern="1200"/>
            <a:t>New competitors</a:t>
          </a:r>
          <a:endParaRPr lang="en-US" sz="2600" kern="1200" dirty="0"/>
        </a:p>
      </dsp:txBody>
      <dsp:txXfrm>
        <a:off x="365127" y="3636527"/>
        <a:ext cx="4512306" cy="69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FAA6F8-3C4A-4F32-A65B-715991CF2C9D}">
      <dsp:nvSpPr>
        <dsp:cNvPr id="0" name=""/>
        <dsp:cNvSpPr/>
      </dsp:nvSpPr>
      <dsp:spPr>
        <a:xfrm>
          <a:off x="0" y="4017194"/>
          <a:ext cx="6400800" cy="5272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Partnerships and joint ventures</a:t>
          </a:r>
          <a:endParaRPr lang="en-US" sz="1600" kern="1200" dirty="0"/>
        </a:p>
      </dsp:txBody>
      <dsp:txXfrm>
        <a:off x="0" y="4017194"/>
        <a:ext cx="6400800" cy="527254"/>
      </dsp:txXfrm>
    </dsp:sp>
    <dsp:sp modelId="{BDE54517-4F56-497C-864C-727552B2B371}">
      <dsp:nvSpPr>
        <dsp:cNvPr id="0" name=""/>
        <dsp:cNvSpPr/>
      </dsp:nvSpPr>
      <dsp:spPr>
        <a:xfrm rot="10800000">
          <a:off x="0" y="3214185"/>
          <a:ext cx="6400800" cy="810917"/>
        </a:xfrm>
        <a:prstGeom prst="upArrowCallout">
          <a:avLst/>
        </a:prstGeom>
        <a:solidFill>
          <a:schemeClr val="accent3">
            <a:hueOff val="-3365288"/>
            <a:satOff val="-1730"/>
            <a:lumOff val="-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The development of autonomous-driving technology and mobility-services</a:t>
          </a:r>
          <a:endParaRPr lang="en-US" sz="1600" kern="1200" dirty="0"/>
        </a:p>
      </dsp:txBody>
      <dsp:txXfrm rot="10800000">
        <a:off x="0" y="3214185"/>
        <a:ext cx="6400800" cy="526910"/>
      </dsp:txXfrm>
    </dsp:sp>
    <dsp:sp modelId="{CFDC15C4-3044-4CEA-A900-F300F1A9DF07}">
      <dsp:nvSpPr>
        <dsp:cNvPr id="0" name=""/>
        <dsp:cNvSpPr/>
      </dsp:nvSpPr>
      <dsp:spPr>
        <a:xfrm rot="10800000">
          <a:off x="0" y="2411177"/>
          <a:ext cx="6400800" cy="810917"/>
        </a:xfrm>
        <a:prstGeom prst="upArrowCallout">
          <a:avLst/>
        </a:prstGeom>
        <a:solidFill>
          <a:schemeClr val="accent3">
            <a:hueOff val="-6730576"/>
            <a:satOff val="-3461"/>
            <a:lumOff val="-1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Expand out of the car industry</a:t>
          </a:r>
          <a:endParaRPr lang="en-US" sz="1600" kern="1200" dirty="0"/>
        </a:p>
      </dsp:txBody>
      <dsp:txXfrm rot="10800000">
        <a:off x="0" y="2411177"/>
        <a:ext cx="6400800" cy="526910"/>
      </dsp:txXfrm>
    </dsp:sp>
    <dsp:sp modelId="{F6D2C943-701F-4703-88F2-44E339062844}">
      <dsp:nvSpPr>
        <dsp:cNvPr id="0" name=""/>
        <dsp:cNvSpPr/>
      </dsp:nvSpPr>
      <dsp:spPr>
        <a:xfrm rot="10800000">
          <a:off x="0" y="1608168"/>
          <a:ext cx="6400800" cy="810917"/>
        </a:xfrm>
        <a:prstGeom prst="upArrowCallout">
          <a:avLst/>
        </a:prstGeom>
        <a:solidFill>
          <a:schemeClr val="accent3">
            <a:hueOff val="-10095864"/>
            <a:satOff val="-5191"/>
            <a:lumOff val="-22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Tapping into new geographic markets </a:t>
          </a:r>
          <a:endParaRPr lang="en-US" sz="1600" kern="1200" dirty="0"/>
        </a:p>
      </dsp:txBody>
      <dsp:txXfrm rot="10800000">
        <a:off x="0" y="1608168"/>
        <a:ext cx="6400800" cy="526910"/>
      </dsp:txXfrm>
    </dsp:sp>
    <dsp:sp modelId="{3434508F-82CD-4F0B-A316-8C9788EB8A87}">
      <dsp:nvSpPr>
        <dsp:cNvPr id="0" name=""/>
        <dsp:cNvSpPr/>
      </dsp:nvSpPr>
      <dsp:spPr>
        <a:xfrm rot="10800000">
          <a:off x="0" y="805159"/>
          <a:ext cx="6400800" cy="810917"/>
        </a:xfrm>
        <a:prstGeom prst="upArrowCallout">
          <a:avLst/>
        </a:prstGeom>
        <a:solidFill>
          <a:schemeClr val="accent3">
            <a:hueOff val="-13461152"/>
            <a:satOff val="-6922"/>
            <a:lumOff val="-29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Government subsidiaries</a:t>
          </a:r>
          <a:endParaRPr lang="en-US" sz="1400" kern="1200" dirty="0"/>
        </a:p>
      </dsp:txBody>
      <dsp:txXfrm rot="-10800000">
        <a:off x="0" y="805159"/>
        <a:ext cx="6400800" cy="284632"/>
      </dsp:txXfrm>
    </dsp:sp>
    <dsp:sp modelId="{0A6A794D-334C-4E66-A5E7-10716EDD4E0C}">
      <dsp:nvSpPr>
        <dsp:cNvPr id="0" name=""/>
        <dsp:cNvSpPr/>
      </dsp:nvSpPr>
      <dsp:spPr>
        <a:xfrm>
          <a:off x="0" y="1089791"/>
          <a:ext cx="3200399" cy="242464"/>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dirty="0"/>
            <a:t>Tax-credits</a:t>
          </a:r>
          <a:endParaRPr lang="en-US" sz="1500" kern="1200" dirty="0"/>
        </a:p>
      </dsp:txBody>
      <dsp:txXfrm>
        <a:off x="0" y="1089791"/>
        <a:ext cx="3200399" cy="242464"/>
      </dsp:txXfrm>
    </dsp:sp>
    <dsp:sp modelId="{55854130-7673-4F69-B629-5CBEDEBC2ED4}">
      <dsp:nvSpPr>
        <dsp:cNvPr id="0" name=""/>
        <dsp:cNvSpPr/>
      </dsp:nvSpPr>
      <dsp:spPr>
        <a:xfrm>
          <a:off x="3200400" y="1089791"/>
          <a:ext cx="3200399" cy="242464"/>
        </a:xfrm>
        <a:prstGeom prst="rect">
          <a:avLst/>
        </a:prstGeom>
        <a:solidFill>
          <a:schemeClr val="accent3">
            <a:tint val="40000"/>
            <a:alpha val="90000"/>
            <a:hueOff val="-16376788"/>
            <a:satOff val="-13475"/>
            <a:lumOff val="-1371"/>
            <a:alphaOff val="0"/>
          </a:schemeClr>
        </a:solidFill>
        <a:ln w="25400" cap="flat" cmpd="sng" algn="ctr">
          <a:solidFill>
            <a:schemeClr val="accent3">
              <a:tint val="40000"/>
              <a:alpha val="90000"/>
              <a:hueOff val="-16376788"/>
              <a:satOff val="-13475"/>
              <a:lumOff val="-13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dirty="0"/>
            <a:t>Regulatory assistance </a:t>
          </a:r>
        </a:p>
      </dsp:txBody>
      <dsp:txXfrm>
        <a:off x="3200400" y="1089791"/>
        <a:ext cx="3200399" cy="242464"/>
      </dsp:txXfrm>
    </dsp:sp>
    <dsp:sp modelId="{704FEFD3-6FB6-4905-AA02-6F09D4E130E5}">
      <dsp:nvSpPr>
        <dsp:cNvPr id="0" name=""/>
        <dsp:cNvSpPr/>
      </dsp:nvSpPr>
      <dsp:spPr>
        <a:xfrm rot="10800000">
          <a:off x="0" y="2150"/>
          <a:ext cx="6400800" cy="810917"/>
        </a:xfrm>
        <a:prstGeom prst="upArrowCallout">
          <a:avLst/>
        </a:prstGeom>
        <a:solidFill>
          <a:schemeClr val="accent3">
            <a:hueOff val="-16826440"/>
            <a:satOff val="-8652"/>
            <a:lumOff val="-372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The world decarbonisation process</a:t>
          </a:r>
          <a:endParaRPr lang="en-US" sz="1400" kern="1200" dirty="0"/>
        </a:p>
      </dsp:txBody>
      <dsp:txXfrm rot="10800000">
        <a:off x="0" y="2150"/>
        <a:ext cx="6400800" cy="5269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ED5D1-B594-448E-978D-CB7437019765}">
      <dsp:nvSpPr>
        <dsp:cNvPr id="0" name=""/>
        <dsp:cNvSpPr/>
      </dsp:nvSpPr>
      <dsp:spPr>
        <a:xfrm>
          <a:off x="0" y="1592579"/>
          <a:ext cx="9144000" cy="212344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EA810-63E2-49E8-81D7-E58CCBFCE865}">
      <dsp:nvSpPr>
        <dsp:cNvPr id="0" name=""/>
        <dsp:cNvSpPr/>
      </dsp:nvSpPr>
      <dsp:spPr>
        <a:xfrm>
          <a:off x="2446" y="0"/>
          <a:ext cx="1326058" cy="212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GB" sz="1600" kern="1200" dirty="0"/>
            <a:t>Competition </a:t>
          </a:r>
          <a:endParaRPr lang="en-US" sz="1600" kern="1200" dirty="0"/>
        </a:p>
      </dsp:txBody>
      <dsp:txXfrm>
        <a:off x="2446" y="0"/>
        <a:ext cx="1326058" cy="2123440"/>
      </dsp:txXfrm>
    </dsp:sp>
    <dsp:sp modelId="{1F977593-21A0-4C1F-BF0A-4FA0D5AFE600}">
      <dsp:nvSpPr>
        <dsp:cNvPr id="0" name=""/>
        <dsp:cNvSpPr/>
      </dsp:nvSpPr>
      <dsp:spPr>
        <a:xfrm>
          <a:off x="400046" y="2388870"/>
          <a:ext cx="530860" cy="5308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88DB2A-2123-421A-8BC0-54219ABB29EA}">
      <dsp:nvSpPr>
        <dsp:cNvPr id="0" name=""/>
        <dsp:cNvSpPr/>
      </dsp:nvSpPr>
      <dsp:spPr>
        <a:xfrm>
          <a:off x="1394808" y="3185159"/>
          <a:ext cx="1326058" cy="212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1600" kern="1200" dirty="0"/>
            <a:t>High risks of disruption in the global supply-chain</a:t>
          </a:r>
          <a:endParaRPr lang="en-US" sz="1600" kern="1200" dirty="0"/>
        </a:p>
      </dsp:txBody>
      <dsp:txXfrm>
        <a:off x="1394808" y="3185159"/>
        <a:ext cx="1326058" cy="2123440"/>
      </dsp:txXfrm>
    </dsp:sp>
    <dsp:sp modelId="{8BD9D155-D313-4F6A-AEAD-E2BFF86B9E70}">
      <dsp:nvSpPr>
        <dsp:cNvPr id="0" name=""/>
        <dsp:cNvSpPr/>
      </dsp:nvSpPr>
      <dsp:spPr>
        <a:xfrm>
          <a:off x="1792407" y="2388870"/>
          <a:ext cx="530860" cy="5308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32F79-5835-4F57-ADFF-0ECB16AFE093}">
      <dsp:nvSpPr>
        <dsp:cNvPr id="0" name=""/>
        <dsp:cNvSpPr/>
      </dsp:nvSpPr>
      <dsp:spPr>
        <a:xfrm>
          <a:off x="2787170" y="0"/>
          <a:ext cx="1326058" cy="212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GB" sz="1600" kern="1200" dirty="0"/>
            <a:t>US tariffs on the Chinese </a:t>
          </a:r>
          <a:r>
            <a:rPr lang="en-GB" sz="1600" kern="1200" dirty="0" err="1"/>
            <a:t>Evs</a:t>
          </a:r>
          <a:endParaRPr lang="en-US" sz="1600" kern="1200" dirty="0"/>
        </a:p>
      </dsp:txBody>
      <dsp:txXfrm>
        <a:off x="2787170" y="0"/>
        <a:ext cx="1326058" cy="2123440"/>
      </dsp:txXfrm>
    </dsp:sp>
    <dsp:sp modelId="{6A47EF82-45FE-48B4-A1BE-FC698F4EBB9F}">
      <dsp:nvSpPr>
        <dsp:cNvPr id="0" name=""/>
        <dsp:cNvSpPr/>
      </dsp:nvSpPr>
      <dsp:spPr>
        <a:xfrm>
          <a:off x="3184769" y="2388870"/>
          <a:ext cx="530860" cy="5308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FF9142-F9BB-4E42-A541-EE8CAA1FA5C5}">
      <dsp:nvSpPr>
        <dsp:cNvPr id="0" name=""/>
        <dsp:cNvSpPr/>
      </dsp:nvSpPr>
      <dsp:spPr>
        <a:xfrm>
          <a:off x="4179531" y="3185159"/>
          <a:ext cx="1326058" cy="212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GB" sz="1600" kern="1200" dirty="0"/>
            <a:t>Regulatory risk</a:t>
          </a:r>
          <a:endParaRPr lang="en-US" sz="1600" kern="1200" dirty="0"/>
        </a:p>
      </dsp:txBody>
      <dsp:txXfrm>
        <a:off x="4179531" y="3185159"/>
        <a:ext cx="1326058" cy="2123440"/>
      </dsp:txXfrm>
    </dsp:sp>
    <dsp:sp modelId="{67CEA46E-7FA9-4CF7-8F28-30973A29FC21}">
      <dsp:nvSpPr>
        <dsp:cNvPr id="0" name=""/>
        <dsp:cNvSpPr/>
      </dsp:nvSpPr>
      <dsp:spPr>
        <a:xfrm>
          <a:off x="4577130" y="2388870"/>
          <a:ext cx="530860" cy="5308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CE8669-6CAD-4709-BB13-C8C8F8DD6D01}">
      <dsp:nvSpPr>
        <dsp:cNvPr id="0" name=""/>
        <dsp:cNvSpPr/>
      </dsp:nvSpPr>
      <dsp:spPr>
        <a:xfrm>
          <a:off x="5571893" y="0"/>
          <a:ext cx="2655259" cy="212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GB" sz="1600" kern="1200" dirty="0"/>
            <a:t>A recession, increased interest rates, or declining consumer expenditure</a:t>
          </a:r>
          <a:endParaRPr lang="en-US" sz="1600" kern="1200" dirty="0"/>
        </a:p>
      </dsp:txBody>
      <dsp:txXfrm>
        <a:off x="5571893" y="0"/>
        <a:ext cx="2655259" cy="2123440"/>
      </dsp:txXfrm>
    </dsp:sp>
    <dsp:sp modelId="{FBEE7F3B-200E-4DE0-989D-190E47EDFAB2}">
      <dsp:nvSpPr>
        <dsp:cNvPr id="0" name=""/>
        <dsp:cNvSpPr/>
      </dsp:nvSpPr>
      <dsp:spPr>
        <a:xfrm>
          <a:off x="6634093" y="2388870"/>
          <a:ext cx="530860" cy="5308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CC74A7-71F5-4BF3-A5ED-7FB9CEDE52B8}" type="datetimeFigureOut">
              <a:rPr lang="en-US" smtClean="0"/>
              <a:t>11/10/2025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9AC24E-9E00-4169-AC50-8A0345E3DC37}" type="slidenum">
              <a:rPr lang="en-US" smtClean="0"/>
              <a:t>‹#›</a:t>
            </a:fld>
            <a:endParaRPr lang="en-US"/>
          </a:p>
        </p:txBody>
      </p:sp>
    </p:spTree>
    <p:extLst>
      <p:ext uri="{BB962C8B-B14F-4D97-AF65-F5344CB8AC3E}">
        <p14:creationId xmlns:p14="http://schemas.microsoft.com/office/powerpoint/2010/main" val="505356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2</a:t>
            </a:fld>
            <a:endParaRPr lang="en-US"/>
          </a:p>
        </p:txBody>
      </p:sp>
    </p:spTree>
    <p:extLst>
      <p:ext uri="{BB962C8B-B14F-4D97-AF65-F5344CB8AC3E}">
        <p14:creationId xmlns:p14="http://schemas.microsoft.com/office/powerpoint/2010/main" val="3536615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automotive and clean-energy industry is evolving at a very rapid pace. The companies operating in these industries experience numerous external forces such as politics, economy, society, technology, law and environment. The knowledge of these aspects can be used to understand why some businesses are successful and some fail in a complicated global system. This assignment explains one of the most successful companies in the field of electric vehicles and eco-friendly energy. It applies a systematic examination of the business environment and internal position to make conclusions on the future. The company selected is a company based in the United States, but sells to the world and sources in numerous countries. These sections are the company overview, mission and vision, PEST analysis, detailed SWOT analysis and conclusion.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3</a:t>
            </a:fld>
            <a:endParaRPr lang="en-US"/>
          </a:p>
        </p:txBody>
      </p:sp>
    </p:spTree>
    <p:extLst>
      <p:ext uri="{BB962C8B-B14F-4D97-AF65-F5344CB8AC3E}">
        <p14:creationId xmlns:p14="http://schemas.microsoft.com/office/powerpoint/2010/main" val="2390617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Tesla Company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Inc. is a US-based automobile and electrical company manufacturing, producing and selling electric cars, battery energy storage systems and solar power products. Tesla was established in 2003 in San Carlos, California. More than 9000 employees work in this organisation (Lei, 2025). The company earned $97.7 billion in the last year. The richest person in the world </a:t>
            </a:r>
            <a:r>
              <a:rPr lang="en-GB" sz="1200" kern="1200" dirty="0" err="1">
                <a:solidFill>
                  <a:schemeClr val="tx1"/>
                </a:solidFill>
                <a:effectLst/>
                <a:latin typeface="+mn-lt"/>
                <a:ea typeface="+mn-ea"/>
                <a:cs typeface="+mn-cs"/>
              </a:rPr>
              <a:t>Elon</a:t>
            </a:r>
            <a:r>
              <a:rPr lang="en-GB" sz="1200" kern="1200" dirty="0">
                <a:solidFill>
                  <a:schemeClr val="tx1"/>
                </a:solidFill>
                <a:effectLst/>
                <a:latin typeface="+mn-lt"/>
                <a:ea typeface="+mn-ea"/>
                <a:cs typeface="+mn-cs"/>
              </a:rPr>
              <a:t> Musk is the CEO of Tesla.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4</a:t>
            </a:fld>
            <a:endParaRPr lang="en-US"/>
          </a:p>
        </p:txBody>
      </p:sp>
    </p:spTree>
    <p:extLst>
      <p:ext uri="{BB962C8B-B14F-4D97-AF65-F5344CB8AC3E}">
        <p14:creationId xmlns:p14="http://schemas.microsoft.com/office/powerpoint/2010/main" val="2781177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Mission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mission of Tesla is to hasten the process of making the world sustainable about energy.</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Vision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has a vision to establish the most interesting car company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by leading the transition of the world to electric vehicles.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5</a:t>
            </a:fld>
            <a:endParaRPr lang="en-US"/>
          </a:p>
        </p:txBody>
      </p:sp>
    </p:spTree>
    <p:extLst>
      <p:ext uri="{BB962C8B-B14F-4D97-AF65-F5344CB8AC3E}">
        <p14:creationId xmlns:p14="http://schemas.microsoft.com/office/powerpoint/2010/main" val="2678147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Political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operates in a political environment of its home country, which is the United States. Besides, it has numerous markets throughout the world. Trade policy, tariffs, tax incentives and international relations are some of the sources of influence that the US government wields. The example is that the US has declared that it will enforce a 100% tariff on Chinese electric cars under the Trade Act of 1974, Section 301. Such tariffs can increase the costs of imports or restrict access to certain models of business. Moreover, the diplomatic and trade relations between the US and some of the most important nations, like China and the European Union, influence the supply chain and market penetration of Tesla. The changes in government priorities or the introduction of protectionist actions, such as the alteration of their support of green energy or the regulation of the auto industry, may directly influence the work of Tesla (Chari, and Ferreira, 2025). Simultaneously, the politics of states within the US is at stake: certain states are making battles to lure Tesla factories with tax incentives and land offers, and others are regulating the model of vehicle sale. International politics will contribute to the spill over as well with trade regimes, sanctions, export restrictions (particularly of battery minerals) and bilateral relations that may boost or cripple Tesla in its international business. Hence, Tesla would need to keep an eye not only on its domestic political climate, but also on the climate of all countries that it enters, and change its strategy based on it.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7</a:t>
            </a:fld>
            <a:endParaRPr lang="en-US"/>
          </a:p>
        </p:txBody>
      </p:sp>
    </p:spTree>
    <p:extLst>
      <p:ext uri="{BB962C8B-B14F-4D97-AF65-F5344CB8AC3E}">
        <p14:creationId xmlns:p14="http://schemas.microsoft.com/office/powerpoint/2010/main" val="3559798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economic side, the United States is still among the wealthiest economies in the world, and it is an important market to Tesla.</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last year, the GDP per capita of the USA was $85,767, which was enough to sell the product of Tesla to the customers.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USA real GDP growth increased by 3.8 per cent in the second quarter of 2025. It is projected that the growth can slow to approximately 1.4 per cent in 2026. This wealth per capita and further growth, though at a slower pace, still enable the US be able to buy the high-end electric vehicles, which is the high-end positioning of Tesla. Nevertheless, inflation and the cost of living are also high, implying that the consumer’s disposable income could be strained. The global supply chain economics is also important: price changes in commodities (lithium, cobalt, nickel), labour costs in other countries, exchange rates and tariffs can either increase the cost base of Tesla or decrease the margins. Furthermore, Tesla’s expansion will be limited not only to the US but the world as a whole - the poor performance in Europe or developing markets will impact the EV demand. Overall, the US economic landscape is a positive indicator for Tesla’s business, yet the macroeconomic forces all over the world, increased input costs and slower growth, are potential threats that Tesla should address.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8</a:t>
            </a:fld>
            <a:endParaRPr lang="en-US"/>
          </a:p>
        </p:txBody>
      </p:sp>
    </p:spTree>
    <p:extLst>
      <p:ext uri="{BB962C8B-B14F-4D97-AF65-F5344CB8AC3E}">
        <p14:creationId xmlns:p14="http://schemas.microsoft.com/office/powerpoint/2010/main" val="866061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Social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product demand, brand image, and the adoption of electric vehicles are impacted by social factors associated with Tesla. In the US and most of the developed markets, the living standards are quite high, which justifies the acquisition of luxury EVs. Meanwhile, the level of education is elevated: approximately 79 per cent of US adults possess the level of English literacy skills that allow them to perform information tasks. This implies that there would be a population of people who can afford to use sophisticated technologies and digital car services that Tesla provides. There is also the influence of cultural and religious aspects. Although the obvious religious factor to electric-vehicle adoption does not exist in the US, lifestyle factors, including technology interest, prestige, early adoption, and environmental awareness, play a role. These social trends of sustainability, innovation and luxury are in line with the Tesla brand. Conversely, the pressure of cost of living, urban-rural disparity, charging facilities, and social willingness toward transition is also a factor (Zhou, 2023). Socio-economic stratification in certain markets can inhibit EV adoption. Additionally, the cultural perception of owning a car, brand image, and environmentalism of the consumers influence the reception of the products of Tesla. The demand perspective of Tesla is impacted by social acceptance of EVs, infrastructure, demographic trends (e.g. ageing populations), as well as urbanisation trends.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9</a:t>
            </a:fld>
            <a:endParaRPr lang="en-US"/>
          </a:p>
        </p:txBody>
      </p:sp>
    </p:spTree>
    <p:extLst>
      <p:ext uri="{BB962C8B-B14F-4D97-AF65-F5344CB8AC3E}">
        <p14:creationId xmlns:p14="http://schemas.microsoft.com/office/powerpoint/2010/main" val="2564430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Technological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industry that Tesla is in is very technology-oriented. America stands at position number three in the world in regard to the Global Innovation Index 2024, with a score of approximately 62.40 points. Investment in research and development is high in the US- gross investment in research and development in the US was estimated at approximately 3.45 per cent of the GDP in 2023. In the case of Tesla, this degree of technological infrastructure can be considered the primary benefit: it facilitates innovation in battery technology, autopilot programs, energy storage systems and production processes (Wang et al., 2021). The Tesla business is conditional on the technological leadership in battery chemistry, vehicle software development, autopilot/autonomous driving development, and mega-factory production. Nevertheless, the rapid technological shift is dangerous: new kinds of batteries, competitive software solutions, other sources of vehicle propulsion (e.g., hydrogen) and international actors that can spend much on technological aspects can diminish the Tesla advantage. The availability of high-level materials, patents, talent, and production technology is are competitive challenge as they are opportunity. Consequently, Tesla will be forced to invest intensely in research and development and keep up with the technological changes around the world to secure its place.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10</a:t>
            </a:fld>
            <a:endParaRPr lang="en-US"/>
          </a:p>
        </p:txBody>
      </p:sp>
    </p:spTree>
    <p:extLst>
      <p:ext uri="{BB962C8B-B14F-4D97-AF65-F5344CB8AC3E}">
        <p14:creationId xmlns:p14="http://schemas.microsoft.com/office/powerpoint/2010/main" val="4097644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Legal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aspects will affect Tesla’s operations both in the US and abroad. In the automotive industry of the US, such legislation as the Clean Air Act that establishes vehicles emissions standards, Corporate Average Fuel Economy (CAFE) rules that govern fuel economy and automobile emissions, individual state laws that direct-sales of cars (which in certain states does not bode well for Tesla sales operations), product liability laws, consumer protection law, competition/ antitrust regulation and labour/ employment law can be considered the key. Indicatively, the Tesla model of direct sales with no traditional dealerships has also been restricted by the legal issues of a few states in the USA (</a:t>
            </a:r>
            <a:r>
              <a:rPr lang="en-GB" sz="1200" kern="1200" dirty="0" err="1">
                <a:solidFill>
                  <a:schemeClr val="tx1"/>
                </a:solidFill>
                <a:effectLst/>
                <a:latin typeface="+mn-lt"/>
                <a:ea typeface="+mn-ea"/>
                <a:cs typeface="+mn-cs"/>
              </a:rPr>
              <a:t>Shu</a:t>
            </a:r>
            <a:r>
              <a:rPr lang="en-GB" sz="1200" kern="1200" dirty="0">
                <a:solidFill>
                  <a:schemeClr val="tx1"/>
                </a:solidFill>
                <a:effectLst/>
                <a:latin typeface="+mn-lt"/>
                <a:ea typeface="+mn-ea"/>
                <a:cs typeface="+mn-cs"/>
              </a:rPr>
              <a:t>, 2022). On a global scale, Tesla has to be aware of the global trade regulations, including the regulations of the World Trade Organisation (WTO), the dual-use technologies and battery parts export-control regulation, the anti-dumping and the countervailing duty regulation (e.g., the tariffs imposed on Chinese EVs). The intellectual property law, data-protection law (vehicle record data), and cross-border contract law are also relevant since Tesla sells internationally and also sources internationally. Legal risks include alterations in autonomous-driving laws, an issue of liability of the first movers in the self-driving systems and a safety regulation redefinition. Uncertainty in law or a harsher regulation can increase the costs or postpone the entry of the market, and Tesla will need to keep an eye on the new development of the law and keep in compliance with the various jurisdictions.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11</a:t>
            </a:fld>
            <a:endParaRPr lang="en-US"/>
          </a:p>
        </p:txBody>
      </p:sp>
    </p:spTree>
    <p:extLst>
      <p:ext uri="{BB962C8B-B14F-4D97-AF65-F5344CB8AC3E}">
        <p14:creationId xmlns:p14="http://schemas.microsoft.com/office/powerpoint/2010/main" val="3974050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Environmental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mission of sustainable energy of Tesla is based on environmental factors. Some areas of environmental laws and regulation are the automobile level of carbon emissions, battery recycling, energy sourcing regulation, factory emissions and renewable energy preferences. The Inflation Reduction Act (IRA) in the US has tax credits for the buyers of EVs and clean-energy production, a benefit to Tesla (Huang et al., 2023). Tesla has released its impact report highlighting preventive measures of hefty CO2 emissions and employing battery recycling. Conversely, when Tesla does not employ methods to mitigate environmental impact, including the issue of obtaining lithium, cobalt and other battery materials in areas with unfavourable environmental or human rights practices, it risks reputational damage or even financial fines. As an illustration, when a competitor or regulator points out the severe destruction or non-observance in the supply chain, Tesla may suffer expenses or a decrease in brand credibility. Moreover, worldwide pressure on the mining of resources and disposal of waste, emissions limits and the supply of renewable energy sources can also raise the manufacturing base of costs or limit the worldwide presence of Tesla. Thus, environmental regulation provides an incentive to business model of Tesla, as well as pressure on responsible supply-chain and production activities.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12</a:t>
            </a:fld>
            <a:endParaRPr lang="en-US"/>
          </a:p>
        </p:txBody>
      </p:sp>
    </p:spTree>
    <p:extLst>
      <p:ext uri="{BB962C8B-B14F-4D97-AF65-F5344CB8AC3E}">
        <p14:creationId xmlns:p14="http://schemas.microsoft.com/office/powerpoint/2010/main" val="2242777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Strengths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various strengths of Tesla that enable it to stay in the electric-vehicle and sustainable-energy market. Its brand is known all around the world as the pioneer of EVs and clean energy. Such a good brand reputation makes Tesla credible and enables it to sell its products at high prices in comparison with many of its competitors. The company is vertically integrated to a great degree: it produces batteries, develops its own software, its gigantic factories distributed all over the world, and controls a significant part of its supply chain. The resultant integration enables Tesla to streamline efficiencies, sustain superior margins and be flexible to shifts in demand. The increased environmental awareness and regulation in most markets make Tesla have a well-defined mission of sustainability and innovation. In terms of technology, Tesla is ahead in the field of battery engineering, software upgrades, ambitions of vehicle autonomy and integration of energy storage (Tariq, 2025). The said strengths imply that Tesla is in a good place to meet the increasing international demand in electric vehicles, renewable energy storage and solar technologies. Moreover, Tesla can scale its production, move to new markets and use established charging networks and ecosystem. This is a competitive advantage that many classic automakers are not going to copy in a short time.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14</a:t>
            </a:fld>
            <a:endParaRPr lang="en-US"/>
          </a:p>
        </p:txBody>
      </p:sp>
    </p:spTree>
    <p:extLst>
      <p:ext uri="{BB962C8B-B14F-4D97-AF65-F5344CB8AC3E}">
        <p14:creationId xmlns:p14="http://schemas.microsoft.com/office/powerpoint/2010/main" val="3427716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Weaknesses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faces a number of weaknesses that may hinder its performance or put it in danger. A disadvantage is that its pricing is in the high-end of the market: Tesla has a sizeable portion of price-sensitive markets with high-end products that are not within the reach of lower income groups. Quality problems and reliability have occasionally been a source of criticism of manufacturing, thereby sabotaging its brand promise of state-of-the-art quality and customer satisfaction. Tesla is overly reliant on battery raw materials, including lithium, cobalt and nickel, which exposes the company to the commodity-price volatility, supply-chain and geopolitical risk of resource extraction (</a:t>
            </a:r>
            <a:r>
              <a:rPr lang="en-GB" sz="1200" kern="1200" dirty="0" err="1">
                <a:solidFill>
                  <a:schemeClr val="tx1"/>
                </a:solidFill>
                <a:effectLst/>
                <a:latin typeface="+mn-lt"/>
                <a:ea typeface="+mn-ea"/>
                <a:cs typeface="+mn-cs"/>
              </a:rPr>
              <a:t>Abdelazim</a:t>
            </a:r>
            <a:r>
              <a:rPr lang="en-GB" sz="1200" kern="1200" dirty="0">
                <a:solidFill>
                  <a:schemeClr val="tx1"/>
                </a:solidFill>
                <a:effectLst/>
                <a:latin typeface="+mn-lt"/>
                <a:ea typeface="+mn-ea"/>
                <a:cs typeface="+mn-cs"/>
              </a:rPr>
              <a:t>, 2022). The aggressive growth policies and expansions to many markets and lines of products put a demand on high capital expenditure and overextension in the case of a decline in demand. Although Tesla is a pioneer in EVs, the market is currently flooded with new competitors and even established auto manufacturers spending tens of millions of dollars; this is a risk to the first-mover privilege of Tesla. The direct-sales model of Tesla is also occasionally met with resistance in some jurisdictions by dealer franchise legislation, which may impede its market penetration and its ability to flex its sales model.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15</a:t>
            </a:fld>
            <a:endParaRPr lang="en-US"/>
          </a:p>
        </p:txBody>
      </p:sp>
    </p:spTree>
    <p:extLst>
      <p:ext uri="{BB962C8B-B14F-4D97-AF65-F5344CB8AC3E}">
        <p14:creationId xmlns:p14="http://schemas.microsoft.com/office/powerpoint/2010/main" val="1669726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Opportunities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opportunities that Tesla can utilise to build on the existing position are numerous. The world decarbonisation process, the continuous rise in electric vehicles, and the government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 impactful policies provide Tesla with an expanding market for its products. Governments are providing a range of subsidies, tax credits and regulatory assistance for EVs and clean energy, and Tesla can capitalise on them (</a:t>
            </a:r>
            <a:r>
              <a:rPr lang="en-GB" sz="1200" kern="1200" dirty="0" err="1">
                <a:solidFill>
                  <a:schemeClr val="tx1"/>
                </a:solidFill>
                <a:effectLst/>
                <a:latin typeface="+mn-lt"/>
                <a:ea typeface="+mn-ea"/>
                <a:cs typeface="+mn-cs"/>
              </a:rPr>
              <a:t>Lavi</a:t>
            </a:r>
            <a:r>
              <a:rPr lang="en-GB" sz="1200" kern="1200" dirty="0">
                <a:solidFill>
                  <a:schemeClr val="tx1"/>
                </a:solidFill>
                <a:effectLst/>
                <a:latin typeface="+mn-lt"/>
                <a:ea typeface="+mn-ea"/>
                <a:cs typeface="+mn-cs"/>
              </a:rPr>
              <a:t>, and Reich, 2023). Tapping into new geographic markets that have limited EV penetration (such as certain regions of Asia, Africa, or Latin America) has a great growth opportunity since income increases and infrastructure will be enhanced. Tesla can also expand out of the car industry, to include energy storage, solar products and grid services, since it has the capacity to use its battery and software resources outside the automobile industry. The development of autonomous-driving technology and mobility services (</a:t>
            </a:r>
            <a:r>
              <a:rPr lang="en-GB" sz="1200" kern="1200" dirty="0" err="1">
                <a:solidFill>
                  <a:schemeClr val="tx1"/>
                </a:solidFill>
                <a:effectLst/>
                <a:latin typeface="+mn-lt"/>
                <a:ea typeface="+mn-ea"/>
                <a:cs typeface="+mn-cs"/>
              </a:rPr>
              <a:t>robotaxis</a:t>
            </a:r>
            <a:r>
              <a:rPr lang="en-GB" sz="1200" kern="1200" dirty="0">
                <a:solidFill>
                  <a:schemeClr val="tx1"/>
                </a:solidFill>
                <a:effectLst/>
                <a:latin typeface="+mn-lt"/>
                <a:ea typeface="+mn-ea"/>
                <a:cs typeface="+mn-cs"/>
              </a:rPr>
              <a:t>, subscriptions) introduces new sources of revenue to traditional vehicle sales. Tesla has a growth potential in partnerships and joint ventures in terms of battery manufacturing, deployment of charging infrastructure and integration of renewable energy. Using data and software, Tesla can monetise services, not hardware, which contributes to long-term value.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16</a:t>
            </a:fld>
            <a:endParaRPr lang="en-US"/>
          </a:p>
        </p:txBody>
      </p:sp>
    </p:spTree>
    <p:extLst>
      <p:ext uri="{BB962C8B-B14F-4D97-AF65-F5344CB8AC3E}">
        <p14:creationId xmlns:p14="http://schemas.microsoft.com/office/powerpoint/2010/main" val="2547439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Threats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Tesla is prone to significant threats that cannot be overlooked. Competition is one of the significant threats: not only traditional car makers but also other newcomers are investing in EVs, and most of them are earmarking Tesla’s market share to other, more affordable or more volume-oriented models. There are high risks of disruption in the global supply chain, inflation of input costs (e.g., battery materials), tariffs and restrictions on exports. To illustrate, the US tariffs on the Chinese EVs and battery parts will likely lead to retaliation or increase the prices of major inputs. The regulatory risk is also high: modifications in the emission laws, AV safety regulations, data protection regulations and changes in the EV incentives may add to cost or slow the development of the product (Liu, 2021). A recession, increased interest rates, or declining consumer expenditure may limit the demand for Tesla’s high-end cars. On the environmental front, higher battery-mining ethics, recycling-related requirements and manufacturing-emissions scrutiny may turn out to be costly and reputation-damaging in the event that Tesla does not live up to its own expectations of stakeholders. Finally, the innovation lead might be lost by Tesla in case its competitors come up with a better technology or Tesla loses technological advantage, which would invalidate its competitiveness.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9AC24E-9E00-4169-AC50-8A0345E3DC37}" type="slidenum">
              <a:rPr lang="en-US" smtClean="0"/>
              <a:t>17</a:t>
            </a:fld>
            <a:endParaRPr lang="en-US"/>
          </a:p>
        </p:txBody>
      </p:sp>
    </p:spTree>
    <p:extLst>
      <p:ext uri="{BB962C8B-B14F-4D97-AF65-F5344CB8AC3E}">
        <p14:creationId xmlns:p14="http://schemas.microsoft.com/office/powerpoint/2010/main" val="725260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sum up, Tesla is an electric car and green energy giant with an effective brand, technological strength and conformity to world trends in decarbonisation. However, the firm has to deal with intricate political, economic, social, legal and environmental environments and overcome its internal and external threats. Tesla can further expand its global presence and profitability with the appropriate strategic choices and further innovation. Nevertheless, to remain on the frontline in an evolving business, it is crucial that Tesla needs to remains agile, controls its expenses and maintains its technology.</a:t>
            </a: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49AC24E-9E00-4169-AC50-8A0345E3DC37}" type="slidenum">
              <a:rPr lang="en-US" smtClean="0"/>
              <a:t>18</a:t>
            </a:fld>
            <a:endParaRPr lang="en-US"/>
          </a:p>
        </p:txBody>
      </p:sp>
    </p:spTree>
    <p:extLst>
      <p:ext uri="{BB962C8B-B14F-4D97-AF65-F5344CB8AC3E}">
        <p14:creationId xmlns:p14="http://schemas.microsoft.com/office/powerpoint/2010/main" val="1501837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699AC171-5BE7-43CC-911F-3D8C7A783995}" type="datetimeFigureOut">
              <a:rPr lang="en-US" smtClean="0"/>
              <a:t>11/10/2025</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0464C04-B34F-4D5E-9EA5-07B295DD2537}"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99AC171-5BE7-43CC-911F-3D8C7A783995}"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99AC171-5BE7-43CC-911F-3D8C7A783995}"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99AC171-5BE7-43CC-911F-3D8C7A783995}" type="datetimeFigureOut">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699AC171-5BE7-43CC-911F-3D8C7A783995}" type="datetimeFigureOut">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699AC171-5BE7-43CC-911F-3D8C7A783995}" type="datetimeFigureOut">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0464C04-B34F-4D5E-9EA5-07B295DD2537}"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99AC171-5BE7-43CC-911F-3D8C7A783995}"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699AC171-5BE7-43CC-911F-3D8C7A783995}" type="datetimeFigureOut">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464C04-B34F-4D5E-9EA5-07B295DD2537}"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99AC171-5BE7-43CC-911F-3D8C7A783995}" type="datetimeFigureOut">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0464C04-B34F-4D5E-9EA5-07B295DD253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99AC171-5BE7-43CC-911F-3D8C7A783995}" type="datetimeFigureOut">
              <a:rPr lang="en-US" smtClean="0"/>
              <a:t>11/10/2025</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10464C04-B34F-4D5E-9EA5-07B295DD2537}"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9.png" /><Relationship Id="rId5" Type="http://schemas.openxmlformats.org/officeDocument/2006/relationships/image" Target="../media/image8.png" /><Relationship Id="rId4" Type="http://schemas.openxmlformats.org/officeDocument/2006/relationships/image" Target="../media/image7.jpe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13.jpeg" /><Relationship Id="rId4" Type="http://schemas.openxmlformats.org/officeDocument/2006/relationships/image" Target="../media/image12.png"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15.jpe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17.png" /></Relationships>
</file>

<file path=ppt/slides/_rels/slide11.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9.xml" /><Relationship Id="rId1" Type="http://schemas.openxmlformats.org/officeDocument/2006/relationships/slideLayout" Target="../slideLayouts/slideLayout2.xml" /><Relationship Id="rId5" Type="http://schemas.openxmlformats.org/officeDocument/2006/relationships/image" Target="../media/image20.jpeg" /><Relationship Id="rId4" Type="http://schemas.openxmlformats.org/officeDocument/2006/relationships/image" Target="../media/image19.jpeg"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21.pn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22.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ress Releases 2020 | University of Wales Trinity Saint David"/>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00200" y="609600"/>
            <a:ext cx="2438400" cy="762000"/>
          </a:xfrm>
          <a:prstGeom prst="rect">
            <a:avLst/>
          </a:prstGeom>
          <a:noFill/>
          <a:ln>
            <a:noFill/>
          </a:ln>
        </p:spPr>
      </p:pic>
      <p:pic>
        <p:nvPicPr>
          <p:cNvPr id="3" name="Picture 2" descr="Turnitin – The DTL Guide"/>
          <p:cNvPicPr/>
          <p:nvPr/>
        </p:nvPicPr>
        <p:blipFill rotWithShape="1">
          <a:blip r:embed="rId3" cstate="print">
            <a:extLst>
              <a:ext uri="{28A0092B-C50C-407E-A947-70E740481C1C}">
                <a14:useLocalDpi xmlns:a14="http://schemas.microsoft.com/office/drawing/2010/main" val="0"/>
              </a:ext>
            </a:extLst>
          </a:blip>
          <a:srcRect l="11965" t="27353" r="11423" b="28118"/>
          <a:stretch/>
        </p:blipFill>
        <p:spPr bwMode="auto">
          <a:xfrm>
            <a:off x="5181600" y="457200"/>
            <a:ext cx="2286000" cy="762000"/>
          </a:xfrm>
          <a:prstGeom prst="rect">
            <a:avLst/>
          </a:prstGeom>
          <a:noFill/>
          <a:ln>
            <a:noFill/>
          </a:ln>
          <a:extLst>
            <a:ext uri="{53640926-AAD7-44D8-BBD7-CCE9431645EC}">
              <a14:shadowObscured xmlns:a14="http://schemas.microsoft.com/office/drawing/2010/main"/>
            </a:ext>
          </a:extLst>
        </p:spPr>
      </p:pic>
      <p:sp>
        <p:nvSpPr>
          <p:cNvPr id="4" name="Rectangle 3"/>
          <p:cNvSpPr/>
          <p:nvPr/>
        </p:nvSpPr>
        <p:spPr>
          <a:xfrm>
            <a:off x="2807449" y="1572478"/>
            <a:ext cx="3326360" cy="322845"/>
          </a:xfrm>
          <a:prstGeom prst="rect">
            <a:avLst/>
          </a:prstGeom>
        </p:spPr>
        <p:txBody>
          <a:bodyPr wrap="square">
            <a:spAutoFit/>
          </a:bodyPr>
          <a:lstStyle/>
          <a:p>
            <a:pPr algn="ct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BMMB7026 – Managing Marketing Change</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2184629" y="1883755"/>
            <a:ext cx="4572000" cy="645754"/>
          </a:xfrm>
          <a:prstGeom prst="rect">
            <a:avLst/>
          </a:prstGeom>
        </p:spPr>
        <p:txBody>
          <a:bodyPr>
            <a:spAutoFit/>
          </a:bodyPr>
          <a:lstStyle/>
          <a:p>
            <a:pPr algn="ct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Assignment 1</a:t>
            </a:r>
            <a:endParaRPr lang="en-US" sz="1400" dirty="0">
              <a:latin typeface="Calibri" panose="020F050202020403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Submission Template</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5"/>
          <p:cNvSpPr/>
          <p:nvPr/>
        </p:nvSpPr>
        <p:spPr>
          <a:xfrm>
            <a:off x="2057400" y="2487610"/>
            <a:ext cx="5562600" cy="1054904"/>
          </a:xfrm>
          <a:prstGeom prst="rect">
            <a:avLst/>
          </a:prstGeom>
        </p:spPr>
        <p:txBody>
          <a:bodyPr wrap="square">
            <a:spAutoFit/>
          </a:bodyPr>
          <a:lstStyle/>
          <a:p>
            <a:pPr algn="ct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Printed Name: Rahat Hossain(2506481)</a:t>
            </a:r>
            <a:endParaRPr lang="en-US" sz="1400" dirty="0">
              <a:latin typeface="Calibri" panose="020F0502020204030204" pitchFamily="34" charset="0"/>
              <a:ea typeface="Calibri" panose="020F0502020204030204" pitchFamily="34" charset="0"/>
              <a:cs typeface="Arial" panose="020B0604020202020204" pitchFamily="34" charset="0"/>
            </a:endParaRPr>
          </a:p>
          <a:p>
            <a:pPr algn="ct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 Signature: Rahat Hossain</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 </a:t>
            </a:r>
            <a:r>
              <a:rPr lang="en-GB" sz="1400" dirty="0">
                <a:latin typeface="Calibri" panose="020F0502020204030204" pitchFamily="34" charset="0"/>
                <a:ea typeface="Calibri" panose="020F0502020204030204" pitchFamily="34" charset="0"/>
                <a:cs typeface="Arial" panose="020B0604020202020204" pitchFamily="34" charset="0"/>
              </a:rPr>
              <a:t>Please list your group members (names &amp; ID) in the box below:</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2111644" y="3542514"/>
            <a:ext cx="4572000" cy="1645066"/>
          </a:xfrm>
          <a:prstGeom prst="rect">
            <a:avLst/>
          </a:prstGeom>
        </p:spPr>
        <p:txBody>
          <a:bodyPr>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1. </a:t>
            </a:r>
            <a:r>
              <a:rPr lang="en-GB" sz="1400" dirty="0" err="1">
                <a:latin typeface="Calibri" panose="020F0502020204030204" pitchFamily="34" charset="0"/>
                <a:ea typeface="Calibri" panose="020F0502020204030204" pitchFamily="34" charset="0"/>
                <a:cs typeface="Arial" panose="020B0604020202020204" pitchFamily="34" charset="0"/>
              </a:rPr>
              <a:t>Sk</a:t>
            </a:r>
            <a:r>
              <a:rPr lang="en-GB" sz="1400" dirty="0">
                <a:latin typeface="Calibri" panose="020F0502020204030204" pitchFamily="34" charset="0"/>
                <a:ea typeface="Calibri" panose="020F0502020204030204" pitchFamily="34" charset="0"/>
                <a:cs typeface="Arial" panose="020B0604020202020204" pitchFamily="34" charset="0"/>
              </a:rPr>
              <a:t> </a:t>
            </a:r>
            <a:r>
              <a:rPr lang="en-GB" sz="1400" dirty="0" err="1">
                <a:latin typeface="Calibri" panose="020F0502020204030204" pitchFamily="34" charset="0"/>
                <a:ea typeface="Calibri" panose="020F0502020204030204" pitchFamily="34" charset="0"/>
                <a:cs typeface="Arial" panose="020B0604020202020204" pitchFamily="34" charset="0"/>
              </a:rPr>
              <a:t>Md</a:t>
            </a:r>
            <a:r>
              <a:rPr lang="en-GB" sz="1400" dirty="0">
                <a:latin typeface="Calibri" panose="020F0502020204030204" pitchFamily="34" charset="0"/>
                <a:ea typeface="Calibri" panose="020F0502020204030204" pitchFamily="34" charset="0"/>
                <a:cs typeface="Arial" panose="020B0604020202020204" pitchFamily="34" charset="0"/>
              </a:rPr>
              <a:t> </a:t>
            </a:r>
            <a:r>
              <a:rPr lang="en-GB" sz="1400" dirty="0" err="1">
                <a:latin typeface="Calibri" panose="020F0502020204030204" pitchFamily="34" charset="0"/>
                <a:ea typeface="Calibri" panose="020F0502020204030204" pitchFamily="34" charset="0"/>
                <a:cs typeface="Arial" panose="020B0604020202020204" pitchFamily="34" charset="0"/>
              </a:rPr>
              <a:t>Shoib</a:t>
            </a:r>
            <a:r>
              <a:rPr lang="en-GB" sz="1400" dirty="0">
                <a:latin typeface="Calibri" panose="020F0502020204030204" pitchFamily="34" charset="0"/>
                <a:ea typeface="Calibri" panose="020F0502020204030204" pitchFamily="34" charset="0"/>
                <a:cs typeface="Arial" panose="020B0604020202020204" pitchFamily="34" charset="0"/>
              </a:rPr>
              <a:t> Hasan-2505891</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2. </a:t>
            </a:r>
            <a:r>
              <a:rPr lang="en-GB" sz="1400" dirty="0" err="1">
                <a:latin typeface="Calibri" panose="020F0502020204030204" pitchFamily="34" charset="0"/>
                <a:ea typeface="Calibri" panose="020F0502020204030204" pitchFamily="34" charset="0"/>
                <a:cs typeface="Arial" panose="020B0604020202020204" pitchFamily="34" charset="0"/>
              </a:rPr>
              <a:t>Ronok</a:t>
            </a:r>
            <a:r>
              <a:rPr lang="en-GB" sz="1400" dirty="0">
                <a:latin typeface="Calibri" panose="020F0502020204030204" pitchFamily="34" charset="0"/>
                <a:ea typeface="Calibri" panose="020F0502020204030204" pitchFamily="34" charset="0"/>
                <a:cs typeface="Arial" panose="020B0604020202020204" pitchFamily="34" charset="0"/>
              </a:rPr>
              <a:t> Ahmed Shihab-2506432</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3. </a:t>
            </a:r>
            <a:r>
              <a:rPr lang="en-GB" sz="1400" dirty="0" err="1">
                <a:latin typeface="Calibri" panose="020F0502020204030204" pitchFamily="34" charset="0"/>
                <a:ea typeface="Calibri" panose="020F0502020204030204" pitchFamily="34" charset="0"/>
                <a:cs typeface="Arial" panose="020B0604020202020204" pitchFamily="34" charset="0"/>
              </a:rPr>
              <a:t>Md</a:t>
            </a:r>
            <a:r>
              <a:rPr lang="en-GB" sz="1400" dirty="0">
                <a:latin typeface="Calibri" panose="020F0502020204030204" pitchFamily="34" charset="0"/>
                <a:ea typeface="Calibri" panose="020F0502020204030204" pitchFamily="34" charset="0"/>
                <a:cs typeface="Arial" panose="020B0604020202020204" pitchFamily="34" charset="0"/>
              </a:rPr>
              <a:t> </a:t>
            </a:r>
            <a:r>
              <a:rPr lang="en-GB" sz="1400" dirty="0" err="1">
                <a:latin typeface="Calibri" panose="020F0502020204030204" pitchFamily="34" charset="0"/>
                <a:ea typeface="Calibri" panose="020F0502020204030204" pitchFamily="34" charset="0"/>
                <a:cs typeface="Arial" panose="020B0604020202020204" pitchFamily="34" charset="0"/>
              </a:rPr>
              <a:t>Rakibul</a:t>
            </a:r>
            <a:r>
              <a:rPr lang="en-GB" sz="1400" dirty="0">
                <a:latin typeface="Calibri" panose="020F0502020204030204" pitchFamily="34" charset="0"/>
                <a:ea typeface="Calibri" panose="020F0502020204030204" pitchFamily="34" charset="0"/>
                <a:cs typeface="Arial" panose="020B0604020202020204" pitchFamily="34" charset="0"/>
              </a:rPr>
              <a:t> Hasan- 2438287</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4. </a:t>
            </a:r>
            <a:r>
              <a:rPr lang="en-GB" sz="1400" dirty="0" err="1">
                <a:latin typeface="Calibri" panose="020F0502020204030204" pitchFamily="34" charset="0"/>
                <a:ea typeface="Calibri" panose="020F0502020204030204" pitchFamily="34" charset="0"/>
                <a:cs typeface="Arial" panose="020B0604020202020204" pitchFamily="34" charset="0"/>
              </a:rPr>
              <a:t>Nayem</a:t>
            </a:r>
            <a:r>
              <a:rPr lang="en-GB" sz="1400" dirty="0">
                <a:latin typeface="Calibri" panose="020F0502020204030204" pitchFamily="34" charset="0"/>
                <a:ea typeface="Calibri" panose="020F0502020204030204" pitchFamily="34" charset="0"/>
                <a:cs typeface="Arial" panose="020B0604020202020204" pitchFamily="34" charset="0"/>
              </a:rPr>
              <a:t> Mia - 2514695</a:t>
            </a:r>
            <a:endParaRPr lang="en-US" sz="1400" dirty="0">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Calibri" panose="020F0502020204030204" pitchFamily="34" charset="0"/>
                <a:ea typeface="Calibri" panose="020F0502020204030204" pitchFamily="34" charset="0"/>
                <a:cs typeface="Arial" panose="020B0604020202020204" pitchFamily="34" charset="0"/>
              </a:rPr>
              <a:t>5. </a:t>
            </a:r>
            <a:r>
              <a:rPr lang="en-GB" sz="1400" dirty="0" err="1">
                <a:latin typeface="Calibri" panose="020F0502020204030204" pitchFamily="34" charset="0"/>
                <a:ea typeface="Calibri" panose="020F0502020204030204" pitchFamily="34" charset="0"/>
                <a:cs typeface="Arial" panose="020B0604020202020204" pitchFamily="34" charset="0"/>
              </a:rPr>
              <a:t>Md</a:t>
            </a:r>
            <a:r>
              <a:rPr lang="en-GB" sz="1400" dirty="0">
                <a:latin typeface="Calibri" panose="020F0502020204030204" pitchFamily="34" charset="0"/>
                <a:ea typeface="Calibri" panose="020F0502020204030204" pitchFamily="34" charset="0"/>
                <a:cs typeface="Arial" panose="020B0604020202020204" pitchFamily="34" charset="0"/>
              </a:rPr>
              <a:t> </a:t>
            </a:r>
            <a:r>
              <a:rPr lang="en-GB" sz="1400" dirty="0" err="1">
                <a:latin typeface="Calibri" panose="020F0502020204030204" pitchFamily="34" charset="0"/>
                <a:ea typeface="Calibri" panose="020F0502020204030204" pitchFamily="34" charset="0"/>
                <a:cs typeface="Arial" panose="020B0604020202020204" pitchFamily="34" charset="0"/>
              </a:rPr>
              <a:t>Didarul</a:t>
            </a:r>
            <a:r>
              <a:rPr lang="en-GB" sz="1400" dirty="0">
                <a:latin typeface="Calibri" panose="020F0502020204030204" pitchFamily="34" charset="0"/>
                <a:ea typeface="Calibri" panose="020F0502020204030204" pitchFamily="34" charset="0"/>
                <a:cs typeface="Arial" panose="020B0604020202020204" pitchFamily="34" charset="0"/>
              </a:rPr>
              <a:t> Islam Anik-2505168</a:t>
            </a:r>
            <a:endParaRPr lang="en-US" sz="1400" dirty="0">
              <a:effectLst/>
              <a:latin typeface="Calibri" panose="020F0502020204030204" pitchFamily="34" charset="0"/>
              <a:ea typeface="Calibri" panose="020F050202020403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3037559047"/>
              </p:ext>
            </p:extLst>
          </p:nvPr>
        </p:nvGraphicFramePr>
        <p:xfrm>
          <a:off x="2133600" y="3542514"/>
          <a:ext cx="4564251" cy="1681566"/>
        </p:xfrm>
        <a:graphic>
          <a:graphicData uri="http://schemas.openxmlformats.org/drawingml/2006/table">
            <a:tbl>
              <a:tblPr/>
              <a:tblGrid>
                <a:gridCol w="4564251">
                  <a:extLst>
                    <a:ext uri="{9D8B030D-6E8A-4147-A177-3AD203B41FA5}">
                      <a16:colId xmlns:a16="http://schemas.microsoft.com/office/drawing/2014/main" val="20000"/>
                    </a:ext>
                  </a:extLst>
                </a:gridCol>
              </a:tblGrid>
              <a:tr h="1681566">
                <a:tc>
                  <a:txBody>
                    <a:bodyPr/>
                    <a:lstStyle/>
                    <a:p>
                      <a:endParaRPr lang="en-US"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000"/>
                  </a:ext>
                </a:extLst>
              </a:tr>
            </a:tbl>
          </a:graphicData>
        </a:graphic>
      </p:graphicFrame>
      <p:sp>
        <p:nvSpPr>
          <p:cNvPr id="11" name="Rectangle 10"/>
          <p:cNvSpPr/>
          <p:nvPr/>
        </p:nvSpPr>
        <p:spPr>
          <a:xfrm>
            <a:off x="1841729" y="5205474"/>
            <a:ext cx="5257800" cy="523220"/>
          </a:xfrm>
          <a:prstGeom prst="rect">
            <a:avLst/>
          </a:prstGeom>
        </p:spPr>
        <p:txBody>
          <a:bodyPr wrap="square">
            <a:spAutoFit/>
          </a:bodyPr>
          <a:lstStyle/>
          <a:p>
            <a:r>
              <a:rPr lang="en-GB" sz="1400" dirty="0">
                <a:latin typeface="Calibri" panose="020F0502020204030204" pitchFamily="34" charset="0"/>
                <a:ea typeface="Calibri" panose="020F0502020204030204" pitchFamily="34" charset="0"/>
                <a:cs typeface="Arial" panose="020B0604020202020204" pitchFamily="34" charset="0"/>
              </a:rPr>
              <a:t>Please state your chosen organisation &amp; contemporary issue in the box below: </a:t>
            </a:r>
            <a:endParaRPr lang="en-US" sz="1400" dirty="0"/>
          </a:p>
        </p:txBody>
      </p:sp>
      <p:sp>
        <p:nvSpPr>
          <p:cNvPr id="12" name="Rectangle 11"/>
          <p:cNvSpPr/>
          <p:nvPr/>
        </p:nvSpPr>
        <p:spPr>
          <a:xfrm>
            <a:off x="1849219" y="5638800"/>
            <a:ext cx="2791085" cy="359907"/>
          </a:xfrm>
          <a:prstGeom prst="rect">
            <a:avLst/>
          </a:prstGeom>
        </p:spPr>
        <p:txBody>
          <a:bodyPr wrap="none">
            <a:spAutoFit/>
          </a:bodyPr>
          <a:lstStyle/>
          <a:p>
            <a:pPr>
              <a:lnSpc>
                <a:spcPct val="107000"/>
              </a:lnSpc>
              <a:spcAft>
                <a:spcPts val="800"/>
              </a:spcAft>
            </a:pPr>
            <a:r>
              <a:rPr lang="en-GB" sz="1600" b="1" dirty="0">
                <a:latin typeface="Calibri" panose="020F0502020204030204" pitchFamily="34" charset="0"/>
                <a:ea typeface="Calibri" panose="020F0502020204030204" pitchFamily="34" charset="0"/>
                <a:cs typeface="Arial" panose="020B0604020202020204" pitchFamily="34" charset="0"/>
              </a:rPr>
              <a:t>Selected Organisation: </a:t>
            </a:r>
            <a:r>
              <a:rPr lang="en-GB" sz="1700" b="1" dirty="0">
                <a:latin typeface="Calibri" panose="020F0502020204030204" pitchFamily="34" charset="0"/>
                <a:ea typeface="Calibri" panose="020F0502020204030204" pitchFamily="34" charset="0"/>
                <a:cs typeface="Arial" panose="020B0604020202020204" pitchFamily="34" charset="0"/>
              </a:rPr>
              <a:t>‘TESLA’</a:t>
            </a:r>
            <a:endParaRPr lang="en-US" sz="17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3" name="Rectangle 12"/>
          <p:cNvSpPr/>
          <p:nvPr/>
        </p:nvSpPr>
        <p:spPr>
          <a:xfrm>
            <a:off x="1849219" y="5913919"/>
            <a:ext cx="6532781" cy="584775"/>
          </a:xfrm>
          <a:prstGeom prst="rect">
            <a:avLst/>
          </a:prstGeom>
        </p:spPr>
        <p:txBody>
          <a:bodyPr wrap="square">
            <a:spAutoFit/>
          </a:bodyPr>
          <a:lstStyle/>
          <a:p>
            <a:r>
              <a:rPr lang="en-GB" sz="1600" b="1" dirty="0">
                <a:latin typeface="Calibri" panose="020F0502020204030204" pitchFamily="34" charset="0"/>
                <a:ea typeface="Calibri" panose="020F0502020204030204" pitchFamily="34" charset="0"/>
                <a:cs typeface="Arial" panose="020B0604020202020204" pitchFamily="34" charset="0"/>
              </a:rPr>
              <a:t>Selected Key Issue: Introducing of the presentation, mission and vision describing. </a:t>
            </a:r>
            <a:endParaRPr lang="en-US" sz="1600" dirty="0"/>
          </a:p>
        </p:txBody>
      </p:sp>
    </p:spTree>
    <p:extLst>
      <p:ext uri="{BB962C8B-B14F-4D97-AF65-F5344CB8AC3E}">
        <p14:creationId xmlns:p14="http://schemas.microsoft.com/office/powerpoint/2010/main" val="3562916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685800"/>
            <a:ext cx="7772400" cy="1470025"/>
          </a:xfrm>
        </p:spPr>
        <p:txBody>
          <a:bodyPr/>
          <a:lstStyle/>
          <a:p>
            <a:r>
              <a:rPr lang="en-US" dirty="0"/>
              <a:t>A Presentation on the PESTEL and SWOT Analysis of  Tesla </a:t>
            </a:r>
          </a:p>
        </p:txBody>
      </p:sp>
      <p:sp>
        <p:nvSpPr>
          <p:cNvPr id="3" name="Subtitle 2"/>
          <p:cNvSpPr>
            <a:spLocks noGrp="1"/>
          </p:cNvSpPr>
          <p:nvPr>
            <p:ph type="subTitle" idx="1"/>
          </p:nvPr>
        </p:nvSpPr>
        <p:spPr>
          <a:xfrm>
            <a:off x="1447800" y="3429000"/>
            <a:ext cx="6400800" cy="1752600"/>
          </a:xfrm>
        </p:spPr>
        <p:txBody>
          <a:bodyPr/>
          <a:lstStyle/>
          <a:p>
            <a:r>
              <a:rPr lang="en-US" dirty="0"/>
              <a:t>Module Title</a:t>
            </a:r>
          </a:p>
          <a:p>
            <a:r>
              <a:rPr lang="en-US" dirty="0"/>
              <a:t>Managing Marketing Change </a:t>
            </a:r>
          </a:p>
        </p:txBody>
      </p:sp>
    </p:spTree>
    <p:extLst>
      <p:ext uri="{BB962C8B-B14F-4D97-AF65-F5344CB8AC3E}">
        <p14:creationId xmlns:p14="http://schemas.microsoft.com/office/powerpoint/2010/main" val="587396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a:bodyPr>
          <a:lstStyle/>
          <a:p>
            <a:r>
              <a:rPr lang="en-GB" b="1" dirty="0"/>
              <a:t>Introduction</a:t>
            </a:r>
            <a:endParaRPr lang="en-US" dirty="0"/>
          </a:p>
        </p:txBody>
      </p:sp>
      <p:sp>
        <p:nvSpPr>
          <p:cNvPr id="3" name="Content Placeholder 2"/>
          <p:cNvSpPr>
            <a:spLocks noGrp="1"/>
          </p:cNvSpPr>
          <p:nvPr>
            <p:ph idx="4294967295"/>
          </p:nvPr>
        </p:nvSpPr>
        <p:spPr>
          <a:xfrm>
            <a:off x="914400" y="1600200"/>
            <a:ext cx="8229600" cy="3648075"/>
          </a:xfrm>
        </p:spPr>
        <p:txBody>
          <a:bodyPr>
            <a:normAutofit fontScale="92500" lnSpcReduction="20000"/>
          </a:bodyPr>
          <a:lstStyle/>
          <a:p>
            <a:pPr marL="0" indent="0">
              <a:buNone/>
            </a:pPr>
            <a:r>
              <a:rPr lang="en-GB" sz="2400" dirty="0"/>
              <a:t>Industries nowadays experience numerous external forces such as</a:t>
            </a:r>
          </a:p>
          <a:p>
            <a:pPr marL="0" indent="0">
              <a:buNone/>
            </a:pPr>
            <a:endParaRPr lang="en-GB" dirty="0"/>
          </a:p>
          <a:p>
            <a:pPr lvl="1"/>
            <a:r>
              <a:rPr lang="en-GB" dirty="0"/>
              <a:t>Politics</a:t>
            </a:r>
          </a:p>
          <a:p>
            <a:pPr lvl="1"/>
            <a:r>
              <a:rPr lang="en-GB" dirty="0"/>
              <a:t>Economy</a:t>
            </a:r>
          </a:p>
          <a:p>
            <a:pPr lvl="1"/>
            <a:r>
              <a:rPr lang="en-GB" dirty="0"/>
              <a:t>Society</a:t>
            </a:r>
          </a:p>
          <a:p>
            <a:pPr lvl="1"/>
            <a:r>
              <a:rPr lang="en-GB" dirty="0"/>
              <a:t>Technology</a:t>
            </a:r>
          </a:p>
          <a:p>
            <a:pPr lvl="1"/>
            <a:r>
              <a:rPr lang="en-GB" dirty="0"/>
              <a:t>Law</a:t>
            </a:r>
          </a:p>
          <a:p>
            <a:pPr lvl="1"/>
            <a:r>
              <a:rPr lang="en-GB" dirty="0"/>
              <a:t>Environment.</a:t>
            </a:r>
          </a:p>
          <a:p>
            <a:pPr marL="0" indent="0">
              <a:buNone/>
            </a:pPr>
            <a:r>
              <a:rPr lang="en-GB" sz="1900" dirty="0"/>
              <a:t>	</a:t>
            </a:r>
            <a:endParaRPr lang="en-US" sz="1900" dirty="0"/>
          </a:p>
        </p:txBody>
      </p:sp>
      <p:sp>
        <p:nvSpPr>
          <p:cNvPr id="4" name="TextBox 3"/>
          <p:cNvSpPr txBox="1"/>
          <p:nvPr/>
        </p:nvSpPr>
        <p:spPr>
          <a:xfrm>
            <a:off x="0" y="5410200"/>
            <a:ext cx="9144000" cy="861774"/>
          </a:xfrm>
          <a:prstGeom prst="rect">
            <a:avLst/>
          </a:prstGeom>
          <a:noFill/>
        </p:spPr>
        <p:txBody>
          <a:bodyPr wrap="square" rtlCol="0">
            <a:spAutoFit/>
          </a:bodyPr>
          <a:lstStyle/>
          <a:p>
            <a:r>
              <a:rPr lang="en-GB" sz="1600" dirty="0"/>
              <a:t>	The knowledge of these aspects can be used to understand why some businesses are successful and some fail in a complicated global system. </a:t>
            </a:r>
            <a:endParaRPr lang="en-US" sz="1600" dirty="0"/>
          </a:p>
          <a:p>
            <a:endParaRPr lang="en-US"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57400"/>
            <a:ext cx="3286125" cy="3191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0904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4" descr="Tesla Logo PNG Images - Clean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5" name="Picture 11" descr="Established Icons - Free SVG &amp; PNG Established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034802"/>
            <a:ext cx="1371600" cy="1371600"/>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Revenue vs Turnover: 8 Differences for Financial Master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20889" y="1143000"/>
            <a:ext cx="1690108" cy="1263402"/>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9" descr="Ceo - Free professions and jobs ic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90234" y="3820391"/>
            <a:ext cx="1503219" cy="1503219"/>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Employees - Free user icons"/>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81200" y="3695701"/>
            <a:ext cx="1600200" cy="16002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676400" y="2590800"/>
            <a:ext cx="2209800" cy="646331"/>
          </a:xfrm>
          <a:prstGeom prst="rect">
            <a:avLst/>
          </a:prstGeom>
          <a:noFill/>
        </p:spPr>
        <p:txBody>
          <a:bodyPr wrap="square" rtlCol="0">
            <a:spAutoFit/>
          </a:bodyPr>
          <a:lstStyle/>
          <a:p>
            <a:pPr algn="ctr"/>
            <a:r>
              <a:rPr lang="en-GB" dirty="0"/>
              <a:t>2003, in San Carlos, California</a:t>
            </a:r>
            <a:endParaRPr lang="en-US" dirty="0"/>
          </a:p>
        </p:txBody>
      </p:sp>
      <p:sp>
        <p:nvSpPr>
          <p:cNvPr id="7" name="TextBox 6"/>
          <p:cNvSpPr txBox="1"/>
          <p:nvPr/>
        </p:nvSpPr>
        <p:spPr>
          <a:xfrm>
            <a:off x="5029200" y="2590800"/>
            <a:ext cx="2819400" cy="646331"/>
          </a:xfrm>
          <a:prstGeom prst="rect">
            <a:avLst/>
          </a:prstGeom>
          <a:noFill/>
        </p:spPr>
        <p:txBody>
          <a:bodyPr wrap="square" rtlCol="0">
            <a:spAutoFit/>
          </a:bodyPr>
          <a:lstStyle/>
          <a:p>
            <a:pPr algn="ctr"/>
            <a:r>
              <a:rPr lang="en-GB" dirty="0"/>
              <a:t>The company earned $97.7 billion in the last year</a:t>
            </a:r>
            <a:endParaRPr lang="en-US" dirty="0"/>
          </a:p>
        </p:txBody>
      </p:sp>
      <p:sp>
        <p:nvSpPr>
          <p:cNvPr id="8" name="TextBox 7"/>
          <p:cNvSpPr txBox="1"/>
          <p:nvPr/>
        </p:nvSpPr>
        <p:spPr>
          <a:xfrm>
            <a:off x="1905000" y="5562600"/>
            <a:ext cx="1981200" cy="646331"/>
          </a:xfrm>
          <a:prstGeom prst="rect">
            <a:avLst/>
          </a:prstGeom>
          <a:noFill/>
        </p:spPr>
        <p:txBody>
          <a:bodyPr wrap="square" rtlCol="0">
            <a:spAutoFit/>
          </a:bodyPr>
          <a:lstStyle/>
          <a:p>
            <a:pPr algn="ctr"/>
            <a:r>
              <a:rPr lang="en-GB" dirty="0"/>
              <a:t>More than 9000 employees </a:t>
            </a:r>
            <a:endParaRPr lang="en-US" dirty="0"/>
          </a:p>
        </p:txBody>
      </p:sp>
      <p:sp>
        <p:nvSpPr>
          <p:cNvPr id="9" name="TextBox 8"/>
          <p:cNvSpPr txBox="1"/>
          <p:nvPr/>
        </p:nvSpPr>
        <p:spPr>
          <a:xfrm>
            <a:off x="5520889" y="5562600"/>
            <a:ext cx="1641911" cy="369332"/>
          </a:xfrm>
          <a:prstGeom prst="rect">
            <a:avLst/>
          </a:prstGeom>
          <a:noFill/>
        </p:spPr>
        <p:txBody>
          <a:bodyPr wrap="square" rtlCol="0">
            <a:spAutoFit/>
          </a:bodyPr>
          <a:lstStyle/>
          <a:p>
            <a:pPr algn="ctr"/>
            <a:r>
              <a:rPr lang="en-GB" dirty="0" err="1"/>
              <a:t>Elon</a:t>
            </a:r>
            <a:r>
              <a:rPr lang="en-GB" dirty="0"/>
              <a:t> Musk</a:t>
            </a:r>
            <a:endParaRPr lang="en-US" dirty="0"/>
          </a:p>
        </p:txBody>
      </p:sp>
    </p:spTree>
    <p:extLst>
      <p:ext uri="{BB962C8B-B14F-4D97-AF65-F5344CB8AC3E}">
        <p14:creationId xmlns:p14="http://schemas.microsoft.com/office/powerpoint/2010/main" val="2508689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228600"/>
            <a:ext cx="9144000" cy="5897563"/>
          </a:xfrm>
        </p:spPr>
        <p:txBody>
          <a:bodyPr>
            <a:normAutofit/>
          </a:bodyPr>
          <a:lstStyle/>
          <a:p>
            <a:pPr marL="0" indent="0" algn="ctr">
              <a:buNone/>
            </a:pPr>
            <a:r>
              <a:rPr lang="en-US" b="1" dirty="0"/>
              <a:t>Mission</a:t>
            </a:r>
          </a:p>
          <a:p>
            <a:pPr marL="0" indent="0" algn="ctr">
              <a:buNone/>
            </a:pPr>
            <a:r>
              <a:rPr lang="en-GB" dirty="0"/>
              <a:t>The mission of Tesla is to hasten the process of making the world sustainable about energy.</a:t>
            </a:r>
            <a:endParaRPr lang="en-US" dirty="0"/>
          </a:p>
          <a:p>
            <a:pPr marL="0" indent="0">
              <a:buNone/>
            </a:pPr>
            <a:endParaRPr lang="en-US" dirty="0"/>
          </a:p>
          <a:p>
            <a:pPr marL="0" indent="0">
              <a:buNone/>
            </a:pPr>
            <a:endParaRPr lang="en-US" dirty="0"/>
          </a:p>
          <a:p>
            <a:pPr marL="0" indent="0" algn="ctr">
              <a:buNone/>
            </a:pPr>
            <a:r>
              <a:rPr lang="en-US" b="1" dirty="0"/>
              <a:t>Vision</a:t>
            </a:r>
          </a:p>
          <a:p>
            <a:pPr marL="0" indent="0" algn="ctr">
              <a:buNone/>
            </a:pPr>
            <a:r>
              <a:rPr lang="en-GB" dirty="0"/>
              <a:t>Tesla has a vision to establish the most interesting car company in the 21</a:t>
            </a:r>
            <a:r>
              <a:rPr lang="en-GB" baseline="30000" dirty="0"/>
              <a:t>st</a:t>
            </a:r>
            <a:r>
              <a:rPr lang="en-GB" dirty="0"/>
              <a:t> century by leading the transition of the world to electric vehicles.</a:t>
            </a:r>
            <a:endParaRPr lang="en-US" dirty="0"/>
          </a:p>
          <a:p>
            <a:pPr marL="0" indent="0">
              <a:buNone/>
            </a:pPr>
            <a:endParaRPr lang="en-US" dirty="0"/>
          </a:p>
        </p:txBody>
      </p:sp>
    </p:spTree>
    <p:extLst>
      <p:ext uri="{BB962C8B-B14F-4D97-AF65-F5344CB8AC3E}">
        <p14:creationId xmlns:p14="http://schemas.microsoft.com/office/powerpoint/2010/main" val="1345960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4636"/>
            <a:ext cx="9144000" cy="68233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89601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Political</a:t>
            </a:r>
          </a:p>
        </p:txBody>
      </p:sp>
      <p:pic>
        <p:nvPicPr>
          <p:cNvPr id="3077" name="Picture 5"/>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51214" y="3200400"/>
            <a:ext cx="2169047" cy="10757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descr="Law PNG, Vector, PSD, and Clipart With Transparent ..."/>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28750" y="1228813"/>
            <a:ext cx="1295400" cy="12954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76600" y="1323885"/>
            <a:ext cx="5638800" cy="646331"/>
          </a:xfrm>
          <a:prstGeom prst="rect">
            <a:avLst/>
          </a:prstGeom>
          <a:noFill/>
        </p:spPr>
        <p:txBody>
          <a:bodyPr wrap="square" rtlCol="0">
            <a:spAutoFit/>
          </a:bodyPr>
          <a:lstStyle/>
          <a:p>
            <a:pPr algn="ctr"/>
            <a:r>
              <a:rPr lang="en-GB" dirty="0"/>
              <a:t>100% tariff on Chinese electric cars under Trade Act of 1974 Section 301.</a:t>
            </a:r>
            <a:endParaRPr lang="en-US" dirty="0"/>
          </a:p>
        </p:txBody>
      </p:sp>
      <p:sp>
        <p:nvSpPr>
          <p:cNvPr id="6" name="TextBox 5"/>
          <p:cNvSpPr txBox="1"/>
          <p:nvPr/>
        </p:nvSpPr>
        <p:spPr>
          <a:xfrm>
            <a:off x="3733800" y="3269673"/>
            <a:ext cx="5181600" cy="646331"/>
          </a:xfrm>
          <a:prstGeom prst="rect">
            <a:avLst/>
          </a:prstGeom>
          <a:noFill/>
        </p:spPr>
        <p:txBody>
          <a:bodyPr wrap="square" rtlCol="0">
            <a:spAutoFit/>
          </a:bodyPr>
          <a:lstStyle/>
          <a:p>
            <a:pPr algn="ctr"/>
            <a:r>
              <a:rPr lang="en-US" dirty="0"/>
              <a:t>Impact of relationship with China, EU and other major nations</a:t>
            </a:r>
          </a:p>
        </p:txBody>
      </p:sp>
      <p:pic>
        <p:nvPicPr>
          <p:cNvPr id="3079" name="Picture 7" descr="Political Factors Stock Illustrations – 327 Political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6800" y="4572000"/>
            <a:ext cx="1828800" cy="18288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81400" y="4953000"/>
            <a:ext cx="5029200" cy="646331"/>
          </a:xfrm>
          <a:prstGeom prst="rect">
            <a:avLst/>
          </a:prstGeom>
          <a:noFill/>
        </p:spPr>
        <p:txBody>
          <a:bodyPr wrap="square" rtlCol="0">
            <a:spAutoFit/>
          </a:bodyPr>
          <a:lstStyle/>
          <a:p>
            <a:pPr algn="ctr"/>
            <a:r>
              <a:rPr lang="en-GB" dirty="0"/>
              <a:t>Trade policy, tariffs, tax incentives and international relations </a:t>
            </a:r>
            <a:endParaRPr lang="en-US" dirty="0"/>
          </a:p>
        </p:txBody>
      </p:sp>
    </p:spTree>
    <p:extLst>
      <p:ext uri="{BB962C8B-B14F-4D97-AF65-F5344CB8AC3E}">
        <p14:creationId xmlns:p14="http://schemas.microsoft.com/office/powerpoint/2010/main" val="3337668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Economic</a:t>
            </a:r>
          </a:p>
        </p:txBody>
      </p:sp>
      <p:pic>
        <p:nvPicPr>
          <p:cNvPr id="10" name="Content Placeholder 9"/>
          <p:cNvPicPr>
            <a:picLocks noGrp="1"/>
          </p:cNvPicPr>
          <p:nvPr>
            <p:ph idx="1"/>
          </p:nvPr>
        </p:nvPicPr>
        <p:blipFill rotWithShape="1">
          <a:blip r:embed="rId3">
            <a:extLst>
              <a:ext uri="{28A0092B-C50C-407E-A947-70E740481C1C}">
                <a14:useLocalDpi xmlns:a14="http://schemas.microsoft.com/office/drawing/2010/main" val="0"/>
              </a:ext>
            </a:extLst>
          </a:blip>
          <a:srcRect b="8667"/>
          <a:stretch/>
        </p:blipFill>
        <p:spPr bwMode="auto">
          <a:xfrm>
            <a:off x="5368636" y="2275507"/>
            <a:ext cx="3782291" cy="2226082"/>
          </a:xfrm>
          <a:prstGeom prst="rect">
            <a:avLst/>
          </a:prstGeom>
          <a:noFill/>
          <a:ln>
            <a:noFill/>
          </a:ln>
          <a:effectLst/>
          <a:extLst>
            <a:ext uri="{53640926-AAD7-44D8-BBD7-CCE9431645EC}">
              <a14:shadowObscured xmlns:a14="http://schemas.microsoft.com/office/drawing/2010/main"/>
            </a:ext>
          </a:extLst>
        </p:spPr>
      </p:pic>
      <p:pic>
        <p:nvPicPr>
          <p:cNvPr id="4103" name="Picture 7" descr="Chart: U.S. Economy Grew Faster Than Previously Thought in Q2 2025 |  Statista"/>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7466" b="16786"/>
          <a:stretch/>
        </p:blipFill>
        <p:spPr bwMode="auto">
          <a:xfrm>
            <a:off x="1239982" y="1863436"/>
            <a:ext cx="3685309" cy="2645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315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a:t>
            </a:r>
          </a:p>
        </p:txBody>
      </p:sp>
      <p:sp>
        <p:nvSpPr>
          <p:cNvPr id="3" name="Content Placeholder 2"/>
          <p:cNvSpPr>
            <a:spLocks noGrp="1"/>
          </p:cNvSpPr>
          <p:nvPr>
            <p:ph idx="1"/>
          </p:nvPr>
        </p:nvSpPr>
        <p:spPr/>
        <p:txBody>
          <a:bodyPr>
            <a:normAutofit fontScale="85000" lnSpcReduction="20000"/>
          </a:bodyPr>
          <a:lstStyle/>
          <a:p>
            <a:r>
              <a:rPr lang="en-US" dirty="0"/>
              <a:t>Influenced by Education</a:t>
            </a:r>
          </a:p>
          <a:p>
            <a:pPr lvl="1"/>
            <a:r>
              <a:rPr lang="en-GB" dirty="0"/>
              <a:t>79% of US adults possess the level of English-literacy skills that allow performing information tasks. </a:t>
            </a:r>
            <a:endParaRPr lang="en-US" dirty="0"/>
          </a:p>
          <a:p>
            <a:r>
              <a:rPr lang="en-US" dirty="0"/>
              <a:t>Influenced by Culture</a:t>
            </a:r>
          </a:p>
          <a:p>
            <a:pPr lvl="1"/>
            <a:r>
              <a:rPr lang="en-GB" dirty="0"/>
              <a:t>Lifestyle factors</a:t>
            </a:r>
          </a:p>
          <a:p>
            <a:pPr lvl="1"/>
            <a:r>
              <a:rPr lang="en-GB" dirty="0"/>
              <a:t>Including technology interest</a:t>
            </a:r>
          </a:p>
          <a:p>
            <a:pPr lvl="1"/>
            <a:r>
              <a:rPr lang="en-GB" dirty="0"/>
              <a:t>Prestige</a:t>
            </a:r>
          </a:p>
          <a:p>
            <a:pPr lvl="1"/>
            <a:r>
              <a:rPr lang="en-GB" dirty="0"/>
              <a:t>Early adoption</a:t>
            </a:r>
          </a:p>
          <a:p>
            <a:pPr lvl="1"/>
            <a:r>
              <a:rPr lang="en-GB" dirty="0"/>
              <a:t>Environmental awareness</a:t>
            </a:r>
          </a:p>
          <a:p>
            <a:r>
              <a:rPr lang="en-GB" dirty="0"/>
              <a:t>Social Trend</a:t>
            </a:r>
          </a:p>
          <a:p>
            <a:pPr lvl="1"/>
            <a:r>
              <a:rPr lang="en-GB" dirty="0"/>
              <a:t>Social trends of sustainability, innovation and luxury are in line with Tesla brand</a:t>
            </a:r>
            <a:endParaRPr lang="en-US" dirty="0"/>
          </a:p>
        </p:txBody>
      </p:sp>
    </p:spTree>
    <p:extLst>
      <p:ext uri="{BB962C8B-B14F-4D97-AF65-F5344CB8AC3E}">
        <p14:creationId xmlns:p14="http://schemas.microsoft.com/office/powerpoint/2010/main" val="67523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9144000" cy="1143000"/>
          </a:xfrm>
        </p:spPr>
        <p:txBody>
          <a:bodyPr/>
          <a:lstStyle/>
          <a:p>
            <a:r>
              <a:rPr lang="en-US" dirty="0"/>
              <a:t>Technological</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81991"/>
            <a:ext cx="16002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81539" y="1801091"/>
            <a:ext cx="1837621"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818409" y="4211782"/>
            <a:ext cx="5410200" cy="1754326"/>
          </a:xfrm>
          <a:prstGeom prst="rect">
            <a:avLst/>
          </a:prstGeom>
          <a:noFill/>
        </p:spPr>
        <p:txBody>
          <a:bodyPr wrap="square" rtlCol="0">
            <a:spAutoFit/>
          </a:bodyPr>
          <a:lstStyle/>
          <a:p>
            <a:pPr algn="ctr"/>
            <a:r>
              <a:rPr lang="en-GB" b="1" dirty="0"/>
              <a:t>Facilities</a:t>
            </a:r>
          </a:p>
          <a:p>
            <a:pPr lvl="1" algn="ctr"/>
            <a:r>
              <a:rPr lang="en-GB" dirty="0"/>
              <a:t>innovation in battery technology</a:t>
            </a:r>
          </a:p>
          <a:p>
            <a:pPr lvl="1" algn="ctr"/>
            <a:r>
              <a:rPr lang="en-GB" dirty="0"/>
              <a:t>autopilot programs</a:t>
            </a:r>
          </a:p>
          <a:p>
            <a:pPr lvl="1" algn="ctr"/>
            <a:r>
              <a:rPr lang="en-GB" dirty="0"/>
              <a:t>energy storage systems</a:t>
            </a:r>
          </a:p>
          <a:p>
            <a:pPr lvl="1" algn="ctr"/>
            <a:r>
              <a:rPr lang="en-GB" dirty="0"/>
              <a:t>production processes</a:t>
            </a:r>
            <a:endParaRPr lang="en-US" dirty="0"/>
          </a:p>
          <a:p>
            <a:endParaRPr lang="en-US" dirty="0"/>
          </a:p>
        </p:txBody>
      </p:sp>
      <p:sp>
        <p:nvSpPr>
          <p:cNvPr id="7" name="TextBox 6"/>
          <p:cNvSpPr txBox="1"/>
          <p:nvPr/>
        </p:nvSpPr>
        <p:spPr>
          <a:xfrm>
            <a:off x="685800" y="2819400"/>
            <a:ext cx="4229100" cy="923330"/>
          </a:xfrm>
          <a:prstGeom prst="rect">
            <a:avLst/>
          </a:prstGeom>
          <a:noFill/>
        </p:spPr>
        <p:txBody>
          <a:bodyPr wrap="square" rtlCol="0">
            <a:spAutoFit/>
          </a:bodyPr>
          <a:lstStyle/>
          <a:p>
            <a:pPr algn="ctr"/>
            <a:r>
              <a:rPr lang="en-GB" dirty="0"/>
              <a:t>3.45% of the GDP in 2023 invested in innovation in the USA</a:t>
            </a:r>
          </a:p>
          <a:p>
            <a:endParaRPr lang="en-US" dirty="0"/>
          </a:p>
        </p:txBody>
      </p:sp>
      <p:sp>
        <p:nvSpPr>
          <p:cNvPr id="8" name="TextBox 7"/>
          <p:cNvSpPr txBox="1"/>
          <p:nvPr/>
        </p:nvSpPr>
        <p:spPr>
          <a:xfrm>
            <a:off x="5410200" y="2836718"/>
            <a:ext cx="3581400" cy="646331"/>
          </a:xfrm>
          <a:prstGeom prst="rect">
            <a:avLst/>
          </a:prstGeom>
          <a:noFill/>
        </p:spPr>
        <p:txBody>
          <a:bodyPr wrap="square" rtlCol="0">
            <a:spAutoFit/>
          </a:bodyPr>
          <a:lstStyle/>
          <a:p>
            <a:r>
              <a:rPr lang="en-US" dirty="0"/>
              <a:t>3</a:t>
            </a:r>
            <a:r>
              <a:rPr lang="en-US" baseline="30000" dirty="0"/>
              <a:t>rd</a:t>
            </a:r>
            <a:r>
              <a:rPr lang="en-US" dirty="0"/>
              <a:t> in global technological index</a:t>
            </a:r>
          </a:p>
          <a:p>
            <a:endParaRPr lang="en-US" dirty="0"/>
          </a:p>
        </p:txBody>
      </p:sp>
    </p:spTree>
    <p:extLst>
      <p:ext uri="{BB962C8B-B14F-4D97-AF65-F5344CB8AC3E}">
        <p14:creationId xmlns:p14="http://schemas.microsoft.com/office/powerpoint/2010/main" val="1816304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a:t>
            </a: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06" y="2069926"/>
            <a:ext cx="2246987" cy="1348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descr="Corporate Average Fuel Efficiency Norms - UPSC Current Affairs 202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7564" y="2069926"/>
            <a:ext cx="2431472" cy="1355119"/>
          </a:xfrm>
          <a:prstGeom prst="rect">
            <a:avLst/>
          </a:prstGeom>
          <a:noFill/>
          <a:extLst>
            <a:ext uri="{909E8E84-426E-40DD-AFC4-6F175D3DCCD1}">
              <a14:hiddenFill xmlns:a14="http://schemas.microsoft.com/office/drawing/2010/main">
                <a:solidFill>
                  <a:srgbClr val="FFFFFF"/>
                </a:solidFill>
              </a14:hiddenFill>
            </a:ext>
          </a:extLst>
        </p:spPr>
      </p:pic>
      <p:pic>
        <p:nvPicPr>
          <p:cNvPr id="8199" name="Picture 7" descr="World Trade Organization (WTO) | World Economic Forum"/>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02137" y="1997190"/>
            <a:ext cx="1420928" cy="142092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00506" y="3733800"/>
            <a:ext cx="2037894" cy="369332"/>
          </a:xfrm>
          <a:prstGeom prst="rect">
            <a:avLst/>
          </a:prstGeom>
        </p:spPr>
        <p:txBody>
          <a:bodyPr wrap="square">
            <a:spAutoFit/>
          </a:bodyPr>
          <a:lstStyle/>
          <a:p>
            <a:pPr algn="ctr"/>
            <a:r>
              <a:rPr lang="en-GB" b="1" dirty="0"/>
              <a:t>Clean Air Act</a:t>
            </a:r>
          </a:p>
        </p:txBody>
      </p:sp>
      <p:sp>
        <p:nvSpPr>
          <p:cNvPr id="6" name="Rectangle 5"/>
          <p:cNvSpPr/>
          <p:nvPr/>
        </p:nvSpPr>
        <p:spPr>
          <a:xfrm>
            <a:off x="3135253" y="3694837"/>
            <a:ext cx="2876094" cy="646331"/>
          </a:xfrm>
          <a:prstGeom prst="rect">
            <a:avLst/>
          </a:prstGeom>
        </p:spPr>
        <p:txBody>
          <a:bodyPr wrap="square">
            <a:spAutoFit/>
          </a:bodyPr>
          <a:lstStyle/>
          <a:p>
            <a:pPr algn="ctr"/>
            <a:r>
              <a:rPr lang="en-GB" b="1" dirty="0"/>
              <a:t>Corporate Average Fuel Economy (CAFE) </a:t>
            </a:r>
          </a:p>
        </p:txBody>
      </p:sp>
      <p:sp>
        <p:nvSpPr>
          <p:cNvPr id="7" name="Rectangle 6"/>
          <p:cNvSpPr/>
          <p:nvPr/>
        </p:nvSpPr>
        <p:spPr>
          <a:xfrm>
            <a:off x="6045983" y="3602504"/>
            <a:ext cx="2945617" cy="2308324"/>
          </a:xfrm>
          <a:prstGeom prst="rect">
            <a:avLst/>
          </a:prstGeom>
        </p:spPr>
        <p:txBody>
          <a:bodyPr wrap="square">
            <a:spAutoFit/>
          </a:bodyPr>
          <a:lstStyle/>
          <a:p>
            <a:pPr algn="ctr"/>
            <a:r>
              <a:rPr lang="en-GB" b="1" dirty="0"/>
              <a:t>World Trade Organization </a:t>
            </a:r>
          </a:p>
          <a:p>
            <a:pPr marL="742950" lvl="1" indent="-285750">
              <a:buFont typeface="Wingdings" pitchFamily="2" charset="2"/>
              <a:buChar char="Ø"/>
            </a:pPr>
            <a:r>
              <a:rPr lang="en-GB" dirty="0"/>
              <a:t>Dual-use technologies</a:t>
            </a:r>
          </a:p>
          <a:p>
            <a:pPr marL="742950" lvl="1" indent="-285750">
              <a:buFont typeface="Wingdings" pitchFamily="2" charset="2"/>
              <a:buChar char="Ø"/>
            </a:pPr>
            <a:r>
              <a:rPr lang="en-GB" dirty="0"/>
              <a:t>Battery parts export-control regulation</a:t>
            </a:r>
          </a:p>
          <a:p>
            <a:pPr marL="742950" lvl="1" indent="-285750">
              <a:buFont typeface="Wingdings" pitchFamily="2" charset="2"/>
              <a:buChar char="Ø"/>
            </a:pPr>
            <a:r>
              <a:rPr lang="en-GB" dirty="0"/>
              <a:t>The anti-dumping</a:t>
            </a:r>
          </a:p>
          <a:p>
            <a:pPr marL="742950" lvl="1" indent="-285750">
              <a:buFont typeface="Wingdings" pitchFamily="2" charset="2"/>
              <a:buChar char="Ø"/>
            </a:pPr>
            <a:r>
              <a:rPr lang="en-GB" dirty="0"/>
              <a:t>The countervailing duty regulation </a:t>
            </a:r>
            <a:endParaRPr lang="en-US" dirty="0"/>
          </a:p>
        </p:txBody>
      </p:sp>
    </p:spTree>
    <p:extLst>
      <p:ext uri="{BB962C8B-B14F-4D97-AF65-F5344CB8AC3E}">
        <p14:creationId xmlns:p14="http://schemas.microsoft.com/office/powerpoint/2010/main" val="1064582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Environmental</a:t>
            </a:r>
          </a:p>
        </p:txBody>
      </p:sp>
      <p:sp>
        <p:nvSpPr>
          <p:cNvPr id="3" name="Content Placeholder 2"/>
          <p:cNvSpPr>
            <a:spLocks noGrp="1"/>
          </p:cNvSpPr>
          <p:nvPr>
            <p:ph idx="1"/>
          </p:nvPr>
        </p:nvSpPr>
        <p:spPr/>
        <p:txBody>
          <a:bodyPr/>
          <a:lstStyle/>
          <a:p>
            <a:pPr>
              <a:buFont typeface="Wingdings" pitchFamily="2" charset="2"/>
              <a:buChar char="Ø"/>
            </a:pPr>
            <a:r>
              <a:rPr lang="en-GB" dirty="0"/>
              <a:t>The Inflation Reduction Act (IRA) </a:t>
            </a:r>
          </a:p>
          <a:p>
            <a:pPr lvl="1"/>
            <a:r>
              <a:rPr lang="en-GB" dirty="0"/>
              <a:t>US has tax credits to the buyers of the EVs </a:t>
            </a:r>
          </a:p>
          <a:p>
            <a:pPr>
              <a:buFont typeface="Wingdings" pitchFamily="2" charset="2"/>
              <a:buChar char="Ø"/>
            </a:pPr>
            <a:r>
              <a:rPr lang="en-GB" dirty="0"/>
              <a:t>Hefty CO2 emission and employing battery recycling</a:t>
            </a:r>
          </a:p>
          <a:p>
            <a:pPr>
              <a:buFont typeface="Wingdings" pitchFamily="2" charset="2"/>
              <a:buChar char="Ø"/>
            </a:pPr>
            <a:r>
              <a:rPr lang="en-GB" dirty="0"/>
              <a:t>Conversely, when Tesla does not employ methods to mitigate environmental impact</a:t>
            </a:r>
            <a:endParaRPr lang="en-US" dirty="0"/>
          </a:p>
        </p:txBody>
      </p:sp>
    </p:spTree>
    <p:extLst>
      <p:ext uri="{BB962C8B-B14F-4D97-AF65-F5344CB8AC3E}">
        <p14:creationId xmlns:p14="http://schemas.microsoft.com/office/powerpoint/2010/main" val="3081644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122" name="Picture 2" descr="3 Easy Steps to Create a SWOT Analysis - BN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709"/>
            <a:ext cx="9178636" cy="6892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271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Strengths</a:t>
            </a:r>
          </a:p>
        </p:txBody>
      </p:sp>
      <p:graphicFrame>
        <p:nvGraphicFramePr>
          <p:cNvPr id="4" name="Diagram 3"/>
          <p:cNvGraphicFramePr/>
          <p:nvPr>
            <p:extLst>
              <p:ext uri="{D42A27DB-BD31-4B8C-83A1-F6EECF244321}">
                <p14:modId xmlns:p14="http://schemas.microsoft.com/office/powerpoint/2010/main" val="4241049467"/>
              </p:ext>
            </p:extLst>
          </p:nvPr>
        </p:nvGraphicFramePr>
        <p:xfrm>
          <a:off x="0" y="1371600"/>
          <a:ext cx="9144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1841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Weaknesses</a:t>
            </a:r>
          </a:p>
        </p:txBody>
      </p:sp>
      <p:graphicFrame>
        <p:nvGraphicFramePr>
          <p:cNvPr id="4" name="Diagram 3"/>
          <p:cNvGraphicFramePr/>
          <p:nvPr>
            <p:extLst>
              <p:ext uri="{D42A27DB-BD31-4B8C-83A1-F6EECF244321}">
                <p14:modId xmlns:p14="http://schemas.microsoft.com/office/powerpoint/2010/main" val="1628515480"/>
              </p:ext>
            </p:extLst>
          </p:nvPr>
        </p:nvGraphicFramePr>
        <p:xfrm>
          <a:off x="1143000" y="1447800"/>
          <a:ext cx="6553200"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328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Opportunities</a:t>
            </a:r>
            <a:endParaRPr lang="en-US" dirty="0"/>
          </a:p>
        </p:txBody>
      </p:sp>
      <p:graphicFrame>
        <p:nvGraphicFramePr>
          <p:cNvPr id="4" name="Diagram 3"/>
          <p:cNvGraphicFramePr/>
          <p:nvPr>
            <p:extLst>
              <p:ext uri="{D42A27DB-BD31-4B8C-83A1-F6EECF244321}">
                <p14:modId xmlns:p14="http://schemas.microsoft.com/office/powerpoint/2010/main" val="813126405"/>
              </p:ext>
            </p:extLst>
          </p:nvPr>
        </p:nvGraphicFramePr>
        <p:xfrm>
          <a:off x="1524000" y="1397000"/>
          <a:ext cx="6400800" cy="454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0509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Threats</a:t>
            </a:r>
            <a:endParaRPr lang="en-US" dirty="0"/>
          </a:p>
        </p:txBody>
      </p:sp>
      <p:sp>
        <p:nvSpPr>
          <p:cNvPr id="3" name="Content Placeholder 2"/>
          <p:cNvSpPr>
            <a:spLocks noGrp="1"/>
          </p:cNvSpPr>
          <p:nvPr>
            <p:ph idx="1"/>
          </p:nvPr>
        </p:nvSpPr>
        <p:spPr/>
        <p:txBody>
          <a:bodyPr/>
          <a:lstStyle/>
          <a:p>
            <a:endParaRPr lang="en-GB" dirty="0"/>
          </a:p>
          <a:p>
            <a:endParaRPr lang="en-US" dirty="0"/>
          </a:p>
        </p:txBody>
      </p:sp>
      <p:graphicFrame>
        <p:nvGraphicFramePr>
          <p:cNvPr id="4" name="Diagram 3"/>
          <p:cNvGraphicFramePr/>
          <p:nvPr>
            <p:extLst>
              <p:ext uri="{D42A27DB-BD31-4B8C-83A1-F6EECF244321}">
                <p14:modId xmlns:p14="http://schemas.microsoft.com/office/powerpoint/2010/main" val="3640038492"/>
              </p:ext>
            </p:extLst>
          </p:nvPr>
        </p:nvGraphicFramePr>
        <p:xfrm>
          <a:off x="0" y="1397000"/>
          <a:ext cx="9144000" cy="530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4694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r>
              <a:rPr lang="en-GB" dirty="0"/>
              <a:t>Tesla is an electric car and green energy giant with an effective brand</a:t>
            </a:r>
          </a:p>
          <a:p>
            <a:r>
              <a:rPr lang="en-GB" dirty="0"/>
              <a:t>Tesla can further expand its global presence and profitability </a:t>
            </a:r>
          </a:p>
          <a:p>
            <a:r>
              <a:rPr lang="en-GB" dirty="0"/>
              <a:t>Tesla needs to remain agile, control its expenses and maintain its technology.</a:t>
            </a:r>
            <a:endParaRPr lang="en-US" dirty="0"/>
          </a:p>
          <a:p>
            <a:endParaRPr lang="en-US" dirty="0"/>
          </a:p>
        </p:txBody>
      </p:sp>
    </p:spTree>
    <p:extLst>
      <p:ext uri="{BB962C8B-B14F-4D97-AF65-F5344CB8AC3E}">
        <p14:creationId xmlns:p14="http://schemas.microsoft.com/office/powerpoint/2010/main" val="603786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References</a:t>
            </a:r>
          </a:p>
        </p:txBody>
      </p:sp>
      <p:sp>
        <p:nvSpPr>
          <p:cNvPr id="3" name="Content Placeholder 2"/>
          <p:cNvSpPr>
            <a:spLocks noGrp="1"/>
          </p:cNvSpPr>
          <p:nvPr>
            <p:ph idx="1"/>
          </p:nvPr>
        </p:nvSpPr>
        <p:spPr/>
        <p:txBody>
          <a:bodyPr>
            <a:normAutofit fontScale="32500" lnSpcReduction="20000"/>
          </a:bodyPr>
          <a:lstStyle/>
          <a:p>
            <a:r>
              <a:rPr lang="en-GB" dirty="0" err="1"/>
              <a:t>Abdelazim</a:t>
            </a:r>
            <a:r>
              <a:rPr lang="en-GB" dirty="0"/>
              <a:t>, Z., 2022. Business Strategy-Automotive Business Case-Tesla. </a:t>
            </a:r>
            <a:r>
              <a:rPr lang="en-US" dirty="0"/>
              <a:t>Available at SSRN 4453857.</a:t>
            </a:r>
          </a:p>
          <a:p>
            <a:r>
              <a:rPr lang="en-GB" dirty="0"/>
              <a:t>Barrie, G., 2023. An analysis of Tesla’s market competitiveness using the SWOT-PEST analysis:(TESLA: Transnational Ecosystem Laboratory and Actions). </a:t>
            </a:r>
            <a:r>
              <a:rPr lang="en-US" dirty="0" err="1"/>
              <a:t>Вестник</a:t>
            </a:r>
            <a:r>
              <a:rPr lang="en-US" dirty="0"/>
              <a:t> </a:t>
            </a:r>
            <a:r>
              <a:rPr lang="en-US" dirty="0" err="1"/>
              <a:t>Томского</a:t>
            </a:r>
            <a:r>
              <a:rPr lang="en-US" dirty="0"/>
              <a:t> </a:t>
            </a:r>
            <a:r>
              <a:rPr lang="en-US" dirty="0" err="1"/>
              <a:t>государственного</a:t>
            </a:r>
            <a:r>
              <a:rPr lang="en-US" dirty="0"/>
              <a:t> </a:t>
            </a:r>
            <a:r>
              <a:rPr lang="en-US" dirty="0" err="1"/>
              <a:t>университета</a:t>
            </a:r>
            <a:r>
              <a:rPr lang="en-US" dirty="0"/>
              <a:t>. </a:t>
            </a:r>
            <a:r>
              <a:rPr lang="en-US" dirty="0" err="1"/>
              <a:t>Экономика</a:t>
            </a:r>
            <a:r>
              <a:rPr lang="en-US" dirty="0"/>
              <a:t>, (62), pp.159-170.</a:t>
            </a:r>
          </a:p>
          <a:p>
            <a:r>
              <a:rPr lang="en-GB" dirty="0"/>
              <a:t>Chari, M. and Ferreira, V.F.M., 2025. Strategy as What a Business Should Do Over Time to Succeed: A Case Study of Tesla, Inc. </a:t>
            </a:r>
            <a:r>
              <a:rPr lang="en-US" dirty="0"/>
              <a:t>American Business Review, 28(1), p.15.</a:t>
            </a:r>
          </a:p>
          <a:p>
            <a:r>
              <a:rPr lang="en-GB" dirty="0"/>
              <a:t>Huang, J., Jiang, X. and Wang, Y., 2023. Research on Tesla’s pricing strategy in China based on </a:t>
            </a:r>
            <a:r>
              <a:rPr lang="en-GB" dirty="0" err="1"/>
              <a:t>bertrand</a:t>
            </a:r>
            <a:r>
              <a:rPr lang="en-GB" dirty="0"/>
              <a:t> game and SWOT analysis. </a:t>
            </a:r>
            <a:r>
              <a:rPr lang="en-US" dirty="0"/>
              <a:t>BCP Bus. </a:t>
            </a:r>
            <a:r>
              <a:rPr lang="en-US" dirty="0" err="1"/>
              <a:t>Manag</a:t>
            </a:r>
            <a:r>
              <a:rPr lang="en-US" dirty="0"/>
              <a:t>, 38, pp.1373-1379.</a:t>
            </a:r>
          </a:p>
          <a:p>
            <a:r>
              <a:rPr lang="en-GB" dirty="0" err="1"/>
              <a:t>Lavi</a:t>
            </a:r>
            <a:r>
              <a:rPr lang="en-GB" dirty="0"/>
              <a:t>, E. and Reich, Y., 2023. System value analysis: Model and example. </a:t>
            </a:r>
            <a:r>
              <a:rPr lang="en-US" dirty="0"/>
              <a:t>Proceedings of the Design Society, 3, pp.3285-3294.</a:t>
            </a:r>
          </a:p>
          <a:p>
            <a:r>
              <a:rPr lang="en-GB" dirty="0"/>
              <a:t>Lei, C., 2025. Analysis of Tesla International Strategies. In </a:t>
            </a:r>
            <a:r>
              <a:rPr lang="en-US" dirty="0"/>
              <a:t>Sustainable Data Management: Navigating Big Data, Communication Technology, and Business Digital Leadership. Volume 1 (pp. 237-246).</a:t>
            </a:r>
          </a:p>
          <a:p>
            <a:r>
              <a:rPr lang="en-GB" dirty="0"/>
              <a:t>Liu, S., 2021, March. Competition and valuation: a case study of Tesla Motors. In </a:t>
            </a:r>
            <a:r>
              <a:rPr lang="en-US" dirty="0"/>
              <a:t>IOP Conference Series: Earth and Environmental Science (Vol. 692, No. 2, p. 022103). IOP Publishing.</a:t>
            </a:r>
          </a:p>
          <a:p>
            <a:r>
              <a:rPr lang="en-GB" dirty="0" err="1"/>
              <a:t>Nezhadkian</a:t>
            </a:r>
            <a:r>
              <a:rPr lang="en-GB" dirty="0"/>
              <a:t>, M. and </a:t>
            </a:r>
            <a:r>
              <a:rPr lang="en-GB" dirty="0" err="1"/>
              <a:t>Zho</a:t>
            </a:r>
            <a:r>
              <a:rPr lang="en-GB" dirty="0"/>
              <a:t>, W., 2025. Leveraging AI and </a:t>
            </a:r>
            <a:r>
              <a:rPr lang="en-GB" dirty="0" err="1"/>
              <a:t>IoT</a:t>
            </a:r>
            <a:r>
              <a:rPr lang="en-GB" dirty="0"/>
              <a:t> for Industry Transformation: A Case Study of Tesla's Technological Integration and Strategic Innovation. </a:t>
            </a:r>
            <a:r>
              <a:rPr lang="en-US" dirty="0"/>
              <a:t>Information sciences and technological innovations, 2(1), pp.24-34.</a:t>
            </a:r>
          </a:p>
          <a:p>
            <a:r>
              <a:rPr lang="en-GB" dirty="0"/>
              <a:t>Sheng, Y., </a:t>
            </a:r>
            <a:r>
              <a:rPr lang="en-GB" dirty="0" err="1"/>
              <a:t>Qazi</a:t>
            </a:r>
            <a:r>
              <a:rPr lang="en-GB" dirty="0"/>
              <a:t>, K. and </a:t>
            </a:r>
            <a:r>
              <a:rPr lang="en-GB" dirty="0" err="1"/>
              <a:t>Rahbarimanesh</a:t>
            </a:r>
            <a:r>
              <a:rPr lang="en-GB" dirty="0"/>
              <a:t>, A., 2025. Risk Identification of Electric Vehicle Infrastructure Projects: A Systematic Review. In </a:t>
            </a:r>
            <a:r>
              <a:rPr lang="en-US" dirty="0" err="1"/>
              <a:t>BUiD</a:t>
            </a:r>
            <a:r>
              <a:rPr lang="en-US" dirty="0"/>
              <a:t> Doctoral Research Conference (pp. 331-345). Springer, Cham.</a:t>
            </a:r>
          </a:p>
          <a:p>
            <a:r>
              <a:rPr lang="en-GB" dirty="0" err="1"/>
              <a:t>Shu</a:t>
            </a:r>
            <a:r>
              <a:rPr lang="en-GB" dirty="0"/>
              <a:t>, J., 2022, April. Analysing on External Environment and Industrial Competition of High-tech Companies. In </a:t>
            </a:r>
            <a:r>
              <a:rPr lang="en-US" dirty="0"/>
              <a:t>2022 7th International Conference on Social Sciences and Economic Development (ICSSED 2022) (pp. 76-80). Atlantis Press.</a:t>
            </a:r>
          </a:p>
          <a:p>
            <a:r>
              <a:rPr lang="en-GB" dirty="0"/>
              <a:t>Tariq, M.U., 2025. Vision and Strategy: Steering Modern Enterprises Towards Long-Term Success. In </a:t>
            </a:r>
            <a:r>
              <a:rPr lang="en-US" dirty="0"/>
              <a:t>Resiliency Strategies for Long-Term Business Success (pp. 51-78). IGI Global Scientific Publishing.</a:t>
            </a:r>
          </a:p>
          <a:p>
            <a:r>
              <a:rPr lang="en-GB" dirty="0"/>
              <a:t>Wang, Y., Qin, S. and Zhang, C., 2021. Tesla’s Supply Chain Vulnerabilities in the Chinese EV Market. </a:t>
            </a:r>
            <a:r>
              <a:rPr lang="en-US" dirty="0"/>
              <a:t>Frontiers, 2(4).</a:t>
            </a:r>
          </a:p>
          <a:p>
            <a:r>
              <a:rPr lang="en-GB" dirty="0"/>
              <a:t>Zhou, Z., 2023. Tesla Marketing Analysis. </a:t>
            </a:r>
            <a:r>
              <a:rPr lang="en-US" dirty="0"/>
              <a:t>Academic Journal of Business &amp; Management, 5(2), pp.171-7.</a:t>
            </a:r>
          </a:p>
          <a:p>
            <a:endParaRPr lang="en-US" dirty="0"/>
          </a:p>
        </p:txBody>
      </p:sp>
    </p:spTree>
    <p:extLst>
      <p:ext uri="{BB962C8B-B14F-4D97-AF65-F5344CB8AC3E}">
        <p14:creationId xmlns:p14="http://schemas.microsoft.com/office/powerpoint/2010/main" val="3823197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10244" name="Picture 4" descr="Free Thank you Any Questions Templa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5416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249</TotalTime>
  <Words>3363</Words>
  <Application>Microsoft Office PowerPoint</Application>
  <PresentationFormat>On-screen Show (4:3)</PresentationFormat>
  <Paragraphs>168</Paragraphs>
  <Slides>20</Slides>
  <Notes>15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Solstice</vt:lpstr>
      <vt:lpstr>PowerPoint Presentation</vt:lpstr>
      <vt:lpstr>A Presentation on the PESTEL and SWOT Analysis of  Tesla </vt:lpstr>
      <vt:lpstr>Introduction</vt:lpstr>
      <vt:lpstr>PowerPoint Presentation</vt:lpstr>
      <vt:lpstr>PowerPoint Presentation</vt:lpstr>
      <vt:lpstr>PowerPoint Presentation</vt:lpstr>
      <vt:lpstr>Political</vt:lpstr>
      <vt:lpstr>Economic</vt:lpstr>
      <vt:lpstr>Social</vt:lpstr>
      <vt:lpstr>Technological</vt:lpstr>
      <vt:lpstr>Legal</vt:lpstr>
      <vt:lpstr>Environmental</vt:lpstr>
      <vt:lpstr>PowerPoint Presentation</vt:lpstr>
      <vt:lpstr>Strengths</vt:lpstr>
      <vt:lpstr>Weaknesses</vt:lpstr>
      <vt:lpstr>Opportunities</vt:lpstr>
      <vt:lpstr>Threats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Nayeem</dc:creator>
  <cp:lastModifiedBy>Rahat Hossain</cp:lastModifiedBy>
  <cp:revision>23</cp:revision>
  <dcterms:created xsi:type="dcterms:W3CDTF">2025-11-03T15:01:09Z</dcterms:created>
  <dcterms:modified xsi:type="dcterms:W3CDTF">2025-11-10T20:17:47Z</dcterms:modified>
</cp:coreProperties>
</file>