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1" r:id="rId3"/>
    <p:sldId id="262" r:id="rId4"/>
    <p:sldId id="257" r:id="rId5"/>
    <p:sldId id="258" r:id="rId6"/>
    <p:sldId id="259" r:id="rId7"/>
    <p:sldId id="260" r:id="rId8"/>
    <p:sldId id="263" r:id="rId9"/>
  </p:sldIdLst>
  <p:sldSz cx="12192000" cy="6858000"/>
  <p:notesSz cx="6858000" cy="9144000"/>
  <p:defaultText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783D0E6-56C4-2963-6658-C0F6F3F8842D}" v="18" dt="2024-03-02T01:01:47.8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75" autoAdjust="0"/>
    <p:restoredTop sz="94660"/>
  </p:normalViewPr>
  <p:slideViewPr>
    <p:cSldViewPr snapToGrid="0">
      <p:cViewPr varScale="1">
        <p:scale>
          <a:sx n="86" d="100"/>
          <a:sy n="86" d="100"/>
        </p:scale>
        <p:origin x="666"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dirty="0"/>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latin typeface="+mn-lt"/>
              </a:defRPr>
            </a:lvl1pPr>
          </a:lstStyle>
          <a:p>
            <a:fld id="{11A6662E-FAF4-44BC-88B5-85A7CBFB6D30}" type="datetime1">
              <a:rPr lang="en-US" smtClean="0"/>
              <a:pPr/>
              <a:t>3/1/2024</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latin typeface="+mn-lt"/>
              </a:defRPr>
            </a:lvl1pPr>
          </a:lstStyle>
          <a:p>
            <a:endParaRPr lang="en-US"/>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33519837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838200" y="365760"/>
            <a:ext cx="10515600" cy="1325563"/>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3/1/2024</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0416482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3/1/2024</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946984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3/1/2024</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4443303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839788" y="1752600"/>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839788" y="2666999"/>
            <a:ext cx="5157787"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183188"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3/1/2024</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437695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p:txBody>
          <a:bodyPr/>
          <a:lstStyle/>
          <a:p>
            <a:fld id="{3AB41CFF-90C9-47B3-9DA1-F2BF8D839F7E}" type="datetime1">
              <a:rPr lang="en-US" smtClean="0"/>
              <a:t>3/1/2024</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452027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3/1/2024</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3206561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3/1/2024</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6685534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3/1/2024</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7151138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3/1/2024</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9143179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3/1/2024</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9410755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0" name="Picture 39">
            <a:extLst>
              <a:ext uri="{FF2B5EF4-FFF2-40B4-BE49-F238E27FC236}">
                <a16:creationId xmlns:a16="http://schemas.microsoft.com/office/drawing/2014/main" id="{1CB7E8AE-A3AC-4BB7-A5C6-F00EC697B265}"/>
              </a:ext>
            </a:extLst>
          </p:cNvPr>
          <p:cNvPicPr>
            <a:picLocks noChangeAspect="1"/>
          </p:cNvPicPr>
          <p:nvPr/>
        </p:nvPicPr>
        <p:blipFill>
          <a:blip r:embed="rId1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838200" y="425450"/>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838200" y="1949450"/>
            <a:ext cx="10515600"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838200" y="6324600"/>
            <a:ext cx="2743200" cy="365125"/>
          </a:xfrm>
          <a:prstGeom prst="rect">
            <a:avLst/>
          </a:prstGeom>
        </p:spPr>
        <p:txBody>
          <a:bodyPr vert="horz" lIns="91440" tIns="45720" rIns="91440" bIns="45720" rtlCol="0" anchor="ctr"/>
          <a:lstStyle>
            <a:lvl1pPr algn="l">
              <a:defRPr sz="900">
                <a:solidFill>
                  <a:schemeClr val="bg1">
                    <a:alpha val="60000"/>
                  </a:schemeClr>
                </a:solidFill>
                <a:latin typeface="+mn-lt"/>
              </a:defRPr>
            </a:lvl1pPr>
          </a:lstStyle>
          <a:p>
            <a:fld id="{57E0CF6C-748E-4B7A-BC8B-3011EF78ED13}" type="datetime1">
              <a:rPr lang="en-US" smtClean="0"/>
              <a:pPr/>
              <a:t>3/1/2024</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324600"/>
            <a:ext cx="4114800" cy="365125"/>
          </a:xfrm>
          <a:prstGeom prst="rect">
            <a:avLst/>
          </a:prstGeom>
        </p:spPr>
        <p:txBody>
          <a:bodyPr vert="horz" lIns="91440" tIns="45720" rIns="91440" bIns="45720" rtlCol="0" anchor="ctr"/>
          <a:lstStyle>
            <a:lvl1pPr algn="ctr">
              <a:defRPr sz="900">
                <a:solidFill>
                  <a:schemeClr val="bg1">
                    <a:alpha val="60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610600" y="6324600"/>
            <a:ext cx="2743200" cy="365125"/>
          </a:xfrm>
          <a:prstGeom prst="rect">
            <a:avLst/>
          </a:prstGeom>
        </p:spPr>
        <p:txBody>
          <a:bodyPr vert="horz" lIns="91440" tIns="45720" rIns="91440" bIns="45720" rtlCol="0" anchor="ctr"/>
          <a:lstStyle>
            <a:lvl1pPr algn="r">
              <a:defRPr sz="900">
                <a:solidFill>
                  <a:schemeClr val="bg1">
                    <a:alpha val="60000"/>
                  </a:schemeClr>
                </a:solidFill>
                <a:latin typeface="+mn-lt"/>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2097182230"/>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DA0203-BFB4-49DB-A205-51AD7549D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10BFCB1E-89C9-4789-A2D9-52D6C8653F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 name="Picture 3" descr="Person Pressing Counter Bell">
            <a:extLst>
              <a:ext uri="{FF2B5EF4-FFF2-40B4-BE49-F238E27FC236}">
                <a16:creationId xmlns:a16="http://schemas.microsoft.com/office/drawing/2014/main" id="{9FE4B407-70CE-8DD6-97DA-9FA56C6AD797}"/>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t="19" r="6250" b="6250"/>
          <a:stretch/>
        </p:blipFill>
        <p:spPr>
          <a:xfrm>
            <a:off x="20" y="10"/>
            <a:ext cx="12191980" cy="6856614"/>
          </a:xfrm>
          <a:prstGeom prst="rect">
            <a:avLst/>
          </a:prstGeom>
        </p:spPr>
      </p:pic>
      <p:sp>
        <p:nvSpPr>
          <p:cNvPr id="13" name="Rectangle 12">
            <a:extLst>
              <a:ext uri="{FF2B5EF4-FFF2-40B4-BE49-F238E27FC236}">
                <a16:creationId xmlns:a16="http://schemas.microsoft.com/office/drawing/2014/main" id="{16F61E84-9DCA-4F22-94BC-C901DB4999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1775"/>
            <a:ext cx="12191999" cy="5479852"/>
          </a:xfrm>
          <a:prstGeom prst="rect">
            <a:avLst/>
          </a:prstGeom>
          <a:gradFill flip="none" rotWithShape="1">
            <a:gsLst>
              <a:gs pos="50000">
                <a:schemeClr val="tx1">
                  <a:alpha val="30000"/>
                </a:schemeClr>
              </a:gs>
              <a:gs pos="80000">
                <a:schemeClr val="tx1">
                  <a:alpha val="15000"/>
                </a:schemeClr>
              </a:gs>
              <a:gs pos="0">
                <a:schemeClr val="tx1">
                  <a:alpha val="0"/>
                </a:schemeClr>
              </a:gs>
              <a:gs pos="20000">
                <a:schemeClr val="tx1">
                  <a:alpha val="15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p:cNvSpPr>
            <a:spLocks noGrp="1"/>
          </p:cNvSpPr>
          <p:nvPr>
            <p:ph type="ctrTitle"/>
          </p:nvPr>
        </p:nvSpPr>
        <p:spPr>
          <a:xfrm>
            <a:off x="1156201" y="105205"/>
            <a:ext cx="10190071" cy="3145855"/>
          </a:xfrm>
        </p:spPr>
        <p:txBody>
          <a:bodyPr anchor="b">
            <a:normAutofit/>
          </a:bodyPr>
          <a:lstStyle/>
          <a:p>
            <a:pPr>
              <a:lnSpc>
                <a:spcPct val="90000"/>
              </a:lnSpc>
            </a:pPr>
            <a:r>
              <a:rPr lang="ro-RO" sz="5400">
                <a:solidFill>
                  <a:srgbClr val="000000"/>
                </a:solidFill>
                <a:ea typeface="+mj-lt"/>
                <a:cs typeface="+mj-lt"/>
              </a:rPr>
              <a:t>The role and importance of quality service , hospitality ,  and guest services within the hotel industry</a:t>
            </a:r>
            <a:endParaRPr lang="ro-RO" sz="5400">
              <a:solidFill>
                <a:srgbClr val="000000"/>
              </a:solidFill>
            </a:endParaRPr>
          </a:p>
        </p:txBody>
      </p:sp>
    </p:spTree>
    <p:extLst>
      <p:ext uri="{BB962C8B-B14F-4D97-AF65-F5344CB8AC3E}">
        <p14:creationId xmlns:p14="http://schemas.microsoft.com/office/powerpoint/2010/main" val="24997911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8ECA69FD-570B-711A-13D3-652FB140A760}"/>
              </a:ext>
            </a:extLst>
          </p:cNvPr>
          <p:cNvSpPr>
            <a:spLocks noGrp="1"/>
          </p:cNvSpPr>
          <p:nvPr>
            <p:ph type="title"/>
          </p:nvPr>
        </p:nvSpPr>
        <p:spPr/>
        <p:txBody>
          <a:bodyPr/>
          <a:lstStyle/>
          <a:p>
            <a:r>
              <a:rPr lang="ro-RO" b="0" dirty="0">
                <a:ea typeface="+mj-lt"/>
                <a:cs typeface="+mj-lt"/>
              </a:rPr>
              <a:t>                         content table</a:t>
            </a:r>
            <a:endParaRPr lang="ro-RO" dirty="0"/>
          </a:p>
        </p:txBody>
      </p:sp>
      <p:sp>
        <p:nvSpPr>
          <p:cNvPr id="3" name="Substituent conținut 2">
            <a:extLst>
              <a:ext uri="{FF2B5EF4-FFF2-40B4-BE49-F238E27FC236}">
                <a16:creationId xmlns:a16="http://schemas.microsoft.com/office/drawing/2014/main" id="{938B7001-9E4A-EBE0-705E-57381EF94028}"/>
              </a:ext>
            </a:extLst>
          </p:cNvPr>
          <p:cNvSpPr>
            <a:spLocks noGrp="1"/>
          </p:cNvSpPr>
          <p:nvPr>
            <p:ph idx="1"/>
          </p:nvPr>
        </p:nvSpPr>
        <p:spPr/>
        <p:txBody>
          <a:bodyPr vert="horz" lIns="91440" tIns="45720" rIns="91440" bIns="45720" rtlCol="0" anchor="t">
            <a:normAutofit/>
          </a:bodyPr>
          <a:lstStyle/>
          <a:p>
            <a:r>
              <a:rPr lang="ro-RO" dirty="0" err="1"/>
              <a:t>Introducing</a:t>
            </a:r>
            <a:r>
              <a:rPr lang="ro-RO" dirty="0"/>
              <a:t> St. </a:t>
            </a:r>
            <a:r>
              <a:rPr lang="ro-RO" dirty="0" err="1"/>
              <a:t>Regis</a:t>
            </a:r>
            <a:r>
              <a:rPr lang="ro-RO" dirty="0"/>
              <a:t> Hotels &amp; </a:t>
            </a:r>
            <a:r>
              <a:rPr lang="ro-RO" dirty="0" err="1"/>
              <a:t>Resorts</a:t>
            </a:r>
            <a:r>
              <a:rPr lang="ro-RO" dirty="0"/>
              <a:t> Brand </a:t>
            </a:r>
          </a:p>
          <a:p>
            <a:r>
              <a:rPr lang="ro-RO" dirty="0" err="1"/>
              <a:t>Identifying</a:t>
            </a:r>
            <a:r>
              <a:rPr lang="ro-RO" dirty="0"/>
              <a:t> </a:t>
            </a:r>
            <a:r>
              <a:rPr lang="ro-RO" dirty="0" err="1"/>
              <a:t>the</a:t>
            </a:r>
            <a:r>
              <a:rPr lang="ro-RO" dirty="0"/>
              <a:t> </a:t>
            </a:r>
            <a:r>
              <a:rPr lang="ro-RO" dirty="0" err="1"/>
              <a:t>brand's</a:t>
            </a:r>
            <a:r>
              <a:rPr lang="ro-RO" dirty="0"/>
              <a:t> </a:t>
            </a:r>
            <a:r>
              <a:rPr lang="ro-RO" dirty="0" err="1"/>
              <a:t>main</a:t>
            </a:r>
            <a:r>
              <a:rPr lang="ro-RO" dirty="0"/>
              <a:t> </a:t>
            </a:r>
            <a:r>
              <a:rPr lang="ro-RO" dirty="0" err="1"/>
              <a:t>consumers</a:t>
            </a:r>
            <a:r>
              <a:rPr lang="ro-RO" dirty="0"/>
              <a:t> </a:t>
            </a:r>
          </a:p>
          <a:p>
            <a:r>
              <a:rPr lang="ro-RO" dirty="0" err="1">
                <a:ea typeface="+mn-lt"/>
                <a:cs typeface="+mn-lt"/>
              </a:rPr>
              <a:t>nature</a:t>
            </a:r>
            <a:r>
              <a:rPr lang="ro-RO" dirty="0">
                <a:ea typeface="+mn-lt"/>
                <a:cs typeface="+mn-lt"/>
              </a:rPr>
              <a:t>, </a:t>
            </a:r>
            <a:r>
              <a:rPr lang="ro-RO" dirty="0" err="1">
                <a:ea typeface="+mn-lt"/>
                <a:cs typeface="+mn-lt"/>
              </a:rPr>
              <a:t>scope</a:t>
            </a:r>
            <a:r>
              <a:rPr lang="ro-RO" dirty="0">
                <a:ea typeface="+mn-lt"/>
                <a:cs typeface="+mn-lt"/>
              </a:rPr>
              <a:t> </a:t>
            </a:r>
            <a:r>
              <a:rPr lang="ro-RO" dirty="0" err="1">
                <a:ea typeface="+mn-lt"/>
                <a:cs typeface="+mn-lt"/>
              </a:rPr>
              <a:t>and</a:t>
            </a:r>
            <a:r>
              <a:rPr lang="ro-RO" dirty="0">
                <a:ea typeface="+mn-lt"/>
                <a:cs typeface="+mn-lt"/>
              </a:rPr>
              <a:t> role of </a:t>
            </a:r>
            <a:r>
              <a:rPr lang="ro-RO" dirty="0" err="1">
                <a:ea typeface="+mn-lt"/>
                <a:cs typeface="+mn-lt"/>
              </a:rPr>
              <a:t>the</a:t>
            </a:r>
            <a:r>
              <a:rPr lang="ro-RO" dirty="0">
                <a:ea typeface="+mn-lt"/>
                <a:cs typeface="+mn-lt"/>
              </a:rPr>
              <a:t> </a:t>
            </a:r>
            <a:r>
              <a:rPr lang="ro-RO" dirty="0" err="1">
                <a:ea typeface="+mn-lt"/>
                <a:cs typeface="+mn-lt"/>
              </a:rPr>
              <a:t>guest</a:t>
            </a:r>
            <a:r>
              <a:rPr lang="ro-RO" dirty="0">
                <a:ea typeface="+mn-lt"/>
                <a:cs typeface="+mn-lt"/>
              </a:rPr>
              <a:t> </a:t>
            </a:r>
            <a:r>
              <a:rPr lang="ro-RO" dirty="0" err="1">
                <a:ea typeface="+mn-lt"/>
                <a:cs typeface="+mn-lt"/>
              </a:rPr>
              <a:t>services</a:t>
            </a:r>
            <a:r>
              <a:rPr lang="ro-RO" dirty="0">
                <a:ea typeface="+mn-lt"/>
                <a:cs typeface="+mn-lt"/>
              </a:rPr>
              <a:t> </a:t>
            </a:r>
            <a:r>
              <a:rPr lang="ro-RO" dirty="0" err="1">
                <a:ea typeface="+mn-lt"/>
                <a:cs typeface="+mn-lt"/>
              </a:rPr>
              <a:t>and</a:t>
            </a:r>
            <a:r>
              <a:rPr lang="ro-RO" dirty="0">
                <a:ea typeface="+mn-lt"/>
                <a:cs typeface="+mn-lt"/>
              </a:rPr>
              <a:t> </a:t>
            </a:r>
            <a:r>
              <a:rPr lang="ro-RO" dirty="0" err="1">
                <a:ea typeface="+mn-lt"/>
                <a:cs typeface="+mn-lt"/>
              </a:rPr>
              <a:t>facilities</a:t>
            </a:r>
            <a:r>
              <a:rPr lang="ro-RO" dirty="0">
                <a:ea typeface="+mn-lt"/>
                <a:cs typeface="+mn-lt"/>
              </a:rPr>
              <a:t> </a:t>
            </a:r>
          </a:p>
          <a:p>
            <a:r>
              <a:rPr lang="ro-RO" dirty="0">
                <a:ea typeface="+mn-lt"/>
                <a:cs typeface="+mn-lt"/>
              </a:rPr>
              <a:t>The role </a:t>
            </a:r>
            <a:r>
              <a:rPr lang="ro-RO" dirty="0" err="1">
                <a:ea typeface="+mn-lt"/>
                <a:cs typeface="+mn-lt"/>
              </a:rPr>
              <a:t>and</a:t>
            </a:r>
            <a:r>
              <a:rPr lang="ro-RO" dirty="0">
                <a:ea typeface="+mn-lt"/>
                <a:cs typeface="+mn-lt"/>
              </a:rPr>
              <a:t> </a:t>
            </a:r>
            <a:r>
              <a:rPr lang="ro-RO" dirty="0" err="1">
                <a:ea typeface="+mn-lt"/>
                <a:cs typeface="+mn-lt"/>
              </a:rPr>
              <a:t>function</a:t>
            </a:r>
            <a:r>
              <a:rPr lang="ro-RO" dirty="0">
                <a:ea typeface="+mn-lt"/>
                <a:cs typeface="+mn-lt"/>
              </a:rPr>
              <a:t> of </a:t>
            </a:r>
            <a:r>
              <a:rPr lang="ro-RO" dirty="0" err="1">
                <a:ea typeface="+mn-lt"/>
                <a:cs typeface="+mn-lt"/>
              </a:rPr>
              <a:t>guest</a:t>
            </a:r>
            <a:r>
              <a:rPr lang="ro-RO" dirty="0">
                <a:ea typeface="+mn-lt"/>
                <a:cs typeface="+mn-lt"/>
              </a:rPr>
              <a:t> </a:t>
            </a:r>
            <a:r>
              <a:rPr lang="ro-RO" dirty="0" err="1">
                <a:ea typeface="+mn-lt"/>
                <a:cs typeface="+mn-lt"/>
              </a:rPr>
              <a:t>services</a:t>
            </a:r>
            <a:r>
              <a:rPr lang="ro-RO" dirty="0">
                <a:ea typeface="+mn-lt"/>
                <a:cs typeface="+mn-lt"/>
              </a:rPr>
              <a:t> </a:t>
            </a:r>
          </a:p>
          <a:p>
            <a:r>
              <a:rPr lang="ro-RO" dirty="0">
                <a:ea typeface="+mn-lt"/>
                <a:cs typeface="+mn-lt"/>
              </a:rPr>
              <a:t>The </a:t>
            </a:r>
            <a:r>
              <a:rPr lang="ro-RO" dirty="0" err="1">
                <a:ea typeface="+mn-lt"/>
                <a:cs typeface="+mn-lt"/>
              </a:rPr>
              <a:t>importance</a:t>
            </a:r>
            <a:r>
              <a:rPr lang="ro-RO" dirty="0">
                <a:ea typeface="+mn-lt"/>
                <a:cs typeface="+mn-lt"/>
              </a:rPr>
              <a:t> of </a:t>
            </a:r>
            <a:r>
              <a:rPr lang="ro-RO" dirty="0" err="1">
                <a:ea typeface="+mn-lt"/>
                <a:cs typeface="+mn-lt"/>
              </a:rPr>
              <a:t>hospitality</a:t>
            </a:r>
            <a:r>
              <a:rPr lang="ro-RO" dirty="0">
                <a:ea typeface="+mn-lt"/>
                <a:cs typeface="+mn-lt"/>
              </a:rPr>
              <a:t> </a:t>
            </a:r>
            <a:r>
              <a:rPr lang="ro-RO" dirty="0" err="1">
                <a:ea typeface="+mn-lt"/>
                <a:cs typeface="+mn-lt"/>
              </a:rPr>
              <a:t>and</a:t>
            </a:r>
            <a:r>
              <a:rPr lang="ro-RO" dirty="0">
                <a:ea typeface="+mn-lt"/>
                <a:cs typeface="+mn-lt"/>
              </a:rPr>
              <a:t> </a:t>
            </a:r>
            <a:r>
              <a:rPr lang="ro-RO" dirty="0" err="1">
                <a:ea typeface="+mn-lt"/>
                <a:cs typeface="+mn-lt"/>
              </a:rPr>
              <a:t>how</a:t>
            </a:r>
            <a:r>
              <a:rPr lang="ro-RO" dirty="0">
                <a:ea typeface="+mn-lt"/>
                <a:cs typeface="+mn-lt"/>
              </a:rPr>
              <a:t> </a:t>
            </a:r>
            <a:r>
              <a:rPr lang="ro-RO" dirty="0" err="1">
                <a:ea typeface="+mn-lt"/>
                <a:cs typeface="+mn-lt"/>
              </a:rPr>
              <a:t>the</a:t>
            </a:r>
            <a:r>
              <a:rPr lang="ro-RO" dirty="0">
                <a:ea typeface="+mn-lt"/>
                <a:cs typeface="+mn-lt"/>
              </a:rPr>
              <a:t> </a:t>
            </a:r>
            <a:r>
              <a:rPr lang="ro-RO" dirty="0" err="1">
                <a:ea typeface="+mn-lt"/>
                <a:cs typeface="+mn-lt"/>
              </a:rPr>
              <a:t>hotels</a:t>
            </a:r>
            <a:r>
              <a:rPr lang="ro-RO" dirty="0">
                <a:ea typeface="+mn-lt"/>
                <a:cs typeface="+mn-lt"/>
              </a:rPr>
              <a:t> </a:t>
            </a:r>
            <a:r>
              <a:rPr lang="ro-RO" dirty="0" err="1">
                <a:ea typeface="+mn-lt"/>
                <a:cs typeface="+mn-lt"/>
              </a:rPr>
              <a:t>meet</a:t>
            </a:r>
            <a:r>
              <a:rPr lang="ro-RO" dirty="0">
                <a:ea typeface="+mn-lt"/>
                <a:cs typeface="+mn-lt"/>
              </a:rPr>
              <a:t>/</a:t>
            </a:r>
            <a:r>
              <a:rPr lang="ro-RO" dirty="0" err="1">
                <a:ea typeface="+mn-lt"/>
                <a:cs typeface="+mn-lt"/>
              </a:rPr>
              <a:t>exceed</a:t>
            </a:r>
            <a:r>
              <a:rPr lang="ro-RO" dirty="0">
                <a:ea typeface="+mn-lt"/>
                <a:cs typeface="+mn-lt"/>
              </a:rPr>
              <a:t> </a:t>
            </a:r>
            <a:r>
              <a:rPr lang="ro-RO" dirty="0" err="1">
                <a:ea typeface="+mn-lt"/>
                <a:cs typeface="+mn-lt"/>
              </a:rPr>
              <a:t>guest</a:t>
            </a:r>
            <a:r>
              <a:rPr lang="ro-RO" dirty="0">
                <a:ea typeface="+mn-lt"/>
                <a:cs typeface="+mn-lt"/>
              </a:rPr>
              <a:t> </a:t>
            </a:r>
            <a:r>
              <a:rPr lang="ro-RO" dirty="0" err="1">
                <a:ea typeface="+mn-lt"/>
                <a:cs typeface="+mn-lt"/>
              </a:rPr>
              <a:t>expectations</a:t>
            </a:r>
            <a:endParaRPr lang="ro-RO" dirty="0" err="1"/>
          </a:p>
        </p:txBody>
      </p:sp>
    </p:spTree>
    <p:extLst>
      <p:ext uri="{BB962C8B-B14F-4D97-AF65-F5344CB8AC3E}">
        <p14:creationId xmlns:p14="http://schemas.microsoft.com/office/powerpoint/2010/main" val="24427429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stituent conținut 2">
            <a:extLst>
              <a:ext uri="{FF2B5EF4-FFF2-40B4-BE49-F238E27FC236}">
                <a16:creationId xmlns:a16="http://schemas.microsoft.com/office/drawing/2014/main" id="{BB6EF73B-29B8-0D4E-8958-C6D037D525A9}"/>
              </a:ext>
            </a:extLst>
          </p:cNvPr>
          <p:cNvSpPr>
            <a:spLocks noGrp="1"/>
          </p:cNvSpPr>
          <p:nvPr>
            <p:ph idx="1"/>
          </p:nvPr>
        </p:nvSpPr>
        <p:spPr>
          <a:xfrm>
            <a:off x="913459" y="387820"/>
            <a:ext cx="10515600" cy="4195763"/>
          </a:xfrm>
        </p:spPr>
        <p:txBody>
          <a:bodyPr vert="horz" lIns="91440" tIns="45720" rIns="91440" bIns="45720" rtlCol="0" anchor="t">
            <a:normAutofit/>
          </a:bodyPr>
          <a:lstStyle/>
          <a:p>
            <a:pPr marL="0" indent="0">
              <a:buNone/>
            </a:pPr>
            <a:r>
              <a:rPr lang="ro-RO" sz="2000" dirty="0">
                <a:ea typeface="+mn-lt"/>
                <a:cs typeface="+mn-lt"/>
              </a:rPr>
              <a:t>The St. </a:t>
            </a:r>
            <a:r>
              <a:rPr lang="ro-RO" sz="2000" dirty="0" err="1">
                <a:ea typeface="+mn-lt"/>
                <a:cs typeface="+mn-lt"/>
              </a:rPr>
              <a:t>Regis</a:t>
            </a:r>
            <a:r>
              <a:rPr lang="ro-RO" sz="2000" dirty="0">
                <a:ea typeface="+mn-lt"/>
                <a:cs typeface="+mn-lt"/>
              </a:rPr>
              <a:t> Hotels  </a:t>
            </a:r>
            <a:r>
              <a:rPr lang="ro-RO" sz="2000" dirty="0" err="1">
                <a:ea typeface="+mn-lt"/>
                <a:cs typeface="+mn-lt"/>
              </a:rPr>
              <a:t>is</a:t>
            </a:r>
            <a:r>
              <a:rPr lang="ro-RO" sz="2000" dirty="0">
                <a:ea typeface="+mn-lt"/>
                <a:cs typeface="+mn-lt"/>
              </a:rPr>
              <a:t> a </a:t>
            </a:r>
            <a:r>
              <a:rPr lang="ro-RO" sz="2000" dirty="0" err="1">
                <a:ea typeface="+mn-lt"/>
                <a:cs typeface="+mn-lt"/>
              </a:rPr>
              <a:t>luxury</a:t>
            </a:r>
            <a:r>
              <a:rPr lang="ro-RO" sz="2000" dirty="0">
                <a:ea typeface="+mn-lt"/>
                <a:cs typeface="+mn-lt"/>
              </a:rPr>
              <a:t> hotel brand </a:t>
            </a:r>
            <a:r>
              <a:rPr lang="ro-RO" sz="2000" dirty="0" err="1">
                <a:ea typeface="+mn-lt"/>
                <a:cs typeface="+mn-lt"/>
              </a:rPr>
              <a:t>renowned</a:t>
            </a:r>
            <a:r>
              <a:rPr lang="ro-RO" sz="2000" dirty="0">
                <a:ea typeface="+mn-lt"/>
                <a:cs typeface="+mn-lt"/>
              </a:rPr>
              <a:t> for </a:t>
            </a:r>
            <a:r>
              <a:rPr lang="ro-RO" sz="2000" dirty="0" err="1">
                <a:ea typeface="+mn-lt"/>
                <a:cs typeface="+mn-lt"/>
              </a:rPr>
              <a:t>its</a:t>
            </a:r>
            <a:r>
              <a:rPr lang="ro-RO" sz="2000" dirty="0">
                <a:ea typeface="+mn-lt"/>
                <a:cs typeface="+mn-lt"/>
              </a:rPr>
              <a:t> </a:t>
            </a:r>
            <a:r>
              <a:rPr lang="ro-RO" sz="2000" dirty="0" err="1">
                <a:ea typeface="+mn-lt"/>
                <a:cs typeface="+mn-lt"/>
              </a:rPr>
              <a:t>timeless</a:t>
            </a:r>
            <a:r>
              <a:rPr lang="ro-RO" sz="2000" dirty="0">
                <a:ea typeface="+mn-lt"/>
                <a:cs typeface="+mn-lt"/>
              </a:rPr>
              <a:t> </a:t>
            </a:r>
            <a:r>
              <a:rPr lang="ro-RO" sz="2000" dirty="0" err="1">
                <a:ea typeface="+mn-lt"/>
                <a:cs typeface="+mn-lt"/>
              </a:rPr>
              <a:t>elegance</a:t>
            </a:r>
            <a:r>
              <a:rPr lang="ro-RO" sz="2000" dirty="0">
                <a:ea typeface="+mn-lt"/>
                <a:cs typeface="+mn-lt"/>
              </a:rPr>
              <a:t> </a:t>
            </a:r>
            <a:r>
              <a:rPr lang="ro-RO" sz="2000" dirty="0" err="1">
                <a:ea typeface="+mn-lt"/>
                <a:cs typeface="+mn-lt"/>
              </a:rPr>
              <a:t>and</a:t>
            </a:r>
            <a:r>
              <a:rPr lang="ro-RO" sz="2000" dirty="0">
                <a:ea typeface="+mn-lt"/>
                <a:cs typeface="+mn-lt"/>
              </a:rPr>
              <a:t> </a:t>
            </a:r>
            <a:r>
              <a:rPr lang="ro-RO" sz="2000" dirty="0" err="1">
                <a:ea typeface="+mn-lt"/>
                <a:cs typeface="+mn-lt"/>
              </a:rPr>
              <a:t>impeccable</a:t>
            </a:r>
            <a:r>
              <a:rPr lang="ro-RO" sz="2000" dirty="0">
                <a:ea typeface="+mn-lt"/>
                <a:cs typeface="+mn-lt"/>
              </a:rPr>
              <a:t> service. </a:t>
            </a:r>
            <a:r>
              <a:rPr lang="ro-RO" sz="2000" dirty="0" err="1">
                <a:ea typeface="+mn-lt"/>
                <a:cs typeface="+mn-lt"/>
              </a:rPr>
              <a:t>Founded</a:t>
            </a:r>
            <a:r>
              <a:rPr lang="ro-RO" sz="2000" dirty="0">
                <a:ea typeface="+mn-lt"/>
                <a:cs typeface="+mn-lt"/>
              </a:rPr>
              <a:t> in 1904 </a:t>
            </a:r>
            <a:r>
              <a:rPr lang="ro-RO" sz="2000" dirty="0" err="1">
                <a:ea typeface="+mn-lt"/>
                <a:cs typeface="+mn-lt"/>
              </a:rPr>
              <a:t>by</a:t>
            </a:r>
            <a:r>
              <a:rPr lang="ro-RO" sz="2000" dirty="0">
                <a:ea typeface="+mn-lt"/>
                <a:cs typeface="+mn-lt"/>
              </a:rPr>
              <a:t> John Jacob Astor IV, </a:t>
            </a:r>
            <a:r>
              <a:rPr lang="ro-RO" sz="2000" dirty="0" err="1">
                <a:ea typeface="+mn-lt"/>
                <a:cs typeface="+mn-lt"/>
              </a:rPr>
              <a:t>the</a:t>
            </a:r>
            <a:r>
              <a:rPr lang="ro-RO" sz="2000" dirty="0">
                <a:ea typeface="+mn-lt"/>
                <a:cs typeface="+mn-lt"/>
              </a:rPr>
              <a:t> brand </a:t>
            </a:r>
            <a:r>
              <a:rPr lang="ro-RO" sz="2000" dirty="0" err="1">
                <a:ea typeface="+mn-lt"/>
                <a:cs typeface="+mn-lt"/>
              </a:rPr>
              <a:t>has</a:t>
            </a:r>
            <a:r>
              <a:rPr lang="ro-RO" sz="2000" dirty="0">
                <a:ea typeface="+mn-lt"/>
                <a:cs typeface="+mn-lt"/>
              </a:rPr>
              <a:t> a </a:t>
            </a:r>
            <a:r>
              <a:rPr lang="ro-RO" sz="2000" dirty="0" err="1">
                <a:ea typeface="+mn-lt"/>
                <a:cs typeface="+mn-lt"/>
              </a:rPr>
              <a:t>rich</a:t>
            </a:r>
            <a:r>
              <a:rPr lang="ro-RO" sz="2000" dirty="0">
                <a:ea typeface="+mn-lt"/>
                <a:cs typeface="+mn-lt"/>
              </a:rPr>
              <a:t> </a:t>
            </a:r>
            <a:r>
              <a:rPr lang="ro-RO" sz="2000" dirty="0" err="1">
                <a:ea typeface="+mn-lt"/>
                <a:cs typeface="+mn-lt"/>
              </a:rPr>
              <a:t>heritage</a:t>
            </a:r>
            <a:r>
              <a:rPr lang="ro-RO" sz="2000" dirty="0">
                <a:ea typeface="+mn-lt"/>
                <a:cs typeface="+mn-lt"/>
              </a:rPr>
              <a:t> </a:t>
            </a:r>
            <a:r>
              <a:rPr lang="ro-RO" sz="2000" dirty="0" err="1">
                <a:ea typeface="+mn-lt"/>
                <a:cs typeface="+mn-lt"/>
              </a:rPr>
              <a:t>and</a:t>
            </a:r>
            <a:r>
              <a:rPr lang="ro-RO" sz="2000" dirty="0">
                <a:ea typeface="+mn-lt"/>
                <a:cs typeface="+mn-lt"/>
              </a:rPr>
              <a:t> a </a:t>
            </a:r>
            <a:r>
              <a:rPr lang="ro-RO" sz="2000" dirty="0" err="1">
                <a:ea typeface="+mn-lt"/>
                <a:cs typeface="+mn-lt"/>
              </a:rPr>
              <a:t>commitment</a:t>
            </a:r>
            <a:r>
              <a:rPr lang="ro-RO" sz="2000" dirty="0">
                <a:ea typeface="+mn-lt"/>
                <a:cs typeface="+mn-lt"/>
              </a:rPr>
              <a:t> </a:t>
            </a:r>
            <a:r>
              <a:rPr lang="ro-RO" sz="2000" dirty="0" err="1">
                <a:ea typeface="+mn-lt"/>
                <a:cs typeface="+mn-lt"/>
              </a:rPr>
              <a:t>to</a:t>
            </a:r>
            <a:r>
              <a:rPr lang="ro-RO" sz="2000" dirty="0">
                <a:ea typeface="+mn-lt"/>
                <a:cs typeface="+mn-lt"/>
              </a:rPr>
              <a:t> </a:t>
            </a:r>
            <a:r>
              <a:rPr lang="ro-RO" sz="2000" dirty="0" err="1">
                <a:ea typeface="+mn-lt"/>
                <a:cs typeface="+mn-lt"/>
              </a:rPr>
              <a:t>providing</a:t>
            </a:r>
            <a:r>
              <a:rPr lang="ro-RO" sz="2000" dirty="0">
                <a:ea typeface="+mn-lt"/>
                <a:cs typeface="+mn-lt"/>
              </a:rPr>
              <a:t> </a:t>
            </a:r>
            <a:r>
              <a:rPr lang="ro-RO" sz="2000" dirty="0" err="1">
                <a:ea typeface="+mn-lt"/>
                <a:cs typeface="+mn-lt"/>
              </a:rPr>
              <a:t>exceptional</a:t>
            </a:r>
            <a:r>
              <a:rPr lang="ro-RO" sz="2000" dirty="0">
                <a:ea typeface="+mn-lt"/>
                <a:cs typeface="+mn-lt"/>
              </a:rPr>
              <a:t> </a:t>
            </a:r>
            <a:r>
              <a:rPr lang="ro-RO" sz="2000" dirty="0" err="1">
                <a:ea typeface="+mn-lt"/>
                <a:cs typeface="+mn-lt"/>
              </a:rPr>
              <a:t>experiences</a:t>
            </a:r>
            <a:r>
              <a:rPr lang="ro-RO" sz="2000" dirty="0">
                <a:ea typeface="+mn-lt"/>
                <a:cs typeface="+mn-lt"/>
              </a:rPr>
              <a:t> </a:t>
            </a:r>
            <a:r>
              <a:rPr lang="ro-RO" sz="2000" dirty="0" err="1">
                <a:ea typeface="+mn-lt"/>
                <a:cs typeface="+mn-lt"/>
              </a:rPr>
              <a:t>to</a:t>
            </a:r>
            <a:r>
              <a:rPr lang="ro-RO" sz="2000" dirty="0">
                <a:ea typeface="+mn-lt"/>
                <a:cs typeface="+mn-lt"/>
              </a:rPr>
              <a:t> </a:t>
            </a:r>
            <a:r>
              <a:rPr lang="ro-RO" sz="2000" dirty="0" err="1">
                <a:ea typeface="+mn-lt"/>
                <a:cs typeface="+mn-lt"/>
              </a:rPr>
              <a:t>its</a:t>
            </a:r>
            <a:r>
              <a:rPr lang="ro-RO" sz="2000" dirty="0">
                <a:ea typeface="+mn-lt"/>
                <a:cs typeface="+mn-lt"/>
              </a:rPr>
              <a:t> </a:t>
            </a:r>
            <a:r>
              <a:rPr lang="ro-RO" sz="2000" dirty="0" err="1">
                <a:ea typeface="+mn-lt"/>
                <a:cs typeface="+mn-lt"/>
              </a:rPr>
              <a:t>guests</a:t>
            </a:r>
            <a:r>
              <a:rPr lang="ro-RO" sz="2000" dirty="0">
                <a:ea typeface="+mn-lt"/>
                <a:cs typeface="+mn-lt"/>
              </a:rPr>
              <a:t>.</a:t>
            </a:r>
            <a:endParaRPr lang="ro-RO" sz="2000"/>
          </a:p>
          <a:p>
            <a:pPr marL="0" indent="0">
              <a:buNone/>
            </a:pPr>
            <a:r>
              <a:rPr lang="ro-RO" sz="2000" dirty="0">
                <a:ea typeface="+mn-lt"/>
                <a:cs typeface="+mn-lt"/>
              </a:rPr>
              <a:t>St. </a:t>
            </a:r>
            <a:r>
              <a:rPr lang="ro-RO" sz="2000" dirty="0" err="1">
                <a:ea typeface="+mn-lt"/>
                <a:cs typeface="+mn-lt"/>
              </a:rPr>
              <a:t>Regis</a:t>
            </a:r>
            <a:r>
              <a:rPr lang="ro-RO" sz="2000" dirty="0">
                <a:ea typeface="+mn-lt"/>
                <a:cs typeface="+mn-lt"/>
              </a:rPr>
              <a:t> Hotels  </a:t>
            </a:r>
            <a:r>
              <a:rPr lang="ro-RO" sz="2000" dirty="0" err="1">
                <a:ea typeface="+mn-lt"/>
                <a:cs typeface="+mn-lt"/>
              </a:rPr>
              <a:t>features</a:t>
            </a:r>
            <a:r>
              <a:rPr lang="ro-RO" sz="2000" dirty="0">
                <a:ea typeface="+mn-lt"/>
                <a:cs typeface="+mn-lt"/>
              </a:rPr>
              <a:t> a </a:t>
            </a:r>
            <a:r>
              <a:rPr lang="ro-RO" sz="2000" dirty="0" err="1">
                <a:ea typeface="+mn-lt"/>
                <a:cs typeface="+mn-lt"/>
              </a:rPr>
              <a:t>collection</a:t>
            </a:r>
            <a:r>
              <a:rPr lang="ro-RO" sz="2000" dirty="0">
                <a:ea typeface="+mn-lt"/>
                <a:cs typeface="+mn-lt"/>
              </a:rPr>
              <a:t> of </a:t>
            </a:r>
            <a:r>
              <a:rPr lang="ro-RO" sz="2000" dirty="0" err="1">
                <a:ea typeface="+mn-lt"/>
                <a:cs typeface="+mn-lt"/>
              </a:rPr>
              <a:t>exquisite</a:t>
            </a:r>
            <a:r>
              <a:rPr lang="ro-RO" sz="2000" dirty="0">
                <a:ea typeface="+mn-lt"/>
                <a:cs typeface="+mn-lt"/>
              </a:rPr>
              <a:t> </a:t>
            </a:r>
            <a:r>
              <a:rPr lang="ro-RO" sz="2000" dirty="0" err="1">
                <a:ea typeface="+mn-lt"/>
                <a:cs typeface="+mn-lt"/>
              </a:rPr>
              <a:t>properties</a:t>
            </a:r>
            <a:r>
              <a:rPr lang="ro-RO" sz="2000" dirty="0">
                <a:ea typeface="+mn-lt"/>
                <a:cs typeface="+mn-lt"/>
              </a:rPr>
              <a:t> </a:t>
            </a:r>
            <a:r>
              <a:rPr lang="ro-RO" sz="2000" dirty="0" err="1">
                <a:ea typeface="+mn-lt"/>
                <a:cs typeface="+mn-lt"/>
              </a:rPr>
              <a:t>located</a:t>
            </a:r>
            <a:r>
              <a:rPr lang="ro-RO" sz="2000" dirty="0">
                <a:ea typeface="+mn-lt"/>
                <a:cs typeface="+mn-lt"/>
              </a:rPr>
              <a:t> in </a:t>
            </a:r>
            <a:r>
              <a:rPr lang="ro-RO" sz="2000" dirty="0" err="1">
                <a:ea typeface="+mn-lt"/>
                <a:cs typeface="+mn-lt"/>
              </a:rPr>
              <a:t>some</a:t>
            </a:r>
            <a:r>
              <a:rPr lang="ro-RO" sz="2000" dirty="0">
                <a:ea typeface="+mn-lt"/>
                <a:cs typeface="+mn-lt"/>
              </a:rPr>
              <a:t> of </a:t>
            </a:r>
            <a:r>
              <a:rPr lang="ro-RO" sz="2000" dirty="0" err="1">
                <a:ea typeface="+mn-lt"/>
                <a:cs typeface="+mn-lt"/>
              </a:rPr>
              <a:t>the</a:t>
            </a:r>
            <a:r>
              <a:rPr lang="ro-RO" sz="2000" dirty="0">
                <a:ea typeface="+mn-lt"/>
                <a:cs typeface="+mn-lt"/>
              </a:rPr>
              <a:t> </a:t>
            </a:r>
            <a:r>
              <a:rPr lang="ro-RO" sz="2000" dirty="0" err="1">
                <a:ea typeface="+mn-lt"/>
                <a:cs typeface="+mn-lt"/>
              </a:rPr>
              <a:t>most</a:t>
            </a:r>
            <a:r>
              <a:rPr lang="ro-RO" sz="2000" dirty="0">
                <a:ea typeface="+mn-lt"/>
                <a:cs typeface="+mn-lt"/>
              </a:rPr>
              <a:t> </a:t>
            </a:r>
            <a:r>
              <a:rPr lang="ro-RO" sz="2000" dirty="0" err="1">
                <a:ea typeface="+mn-lt"/>
                <a:cs typeface="+mn-lt"/>
              </a:rPr>
              <a:t>desirable</a:t>
            </a:r>
            <a:r>
              <a:rPr lang="ro-RO" sz="2000" dirty="0">
                <a:ea typeface="+mn-lt"/>
                <a:cs typeface="+mn-lt"/>
              </a:rPr>
              <a:t> </a:t>
            </a:r>
            <a:r>
              <a:rPr lang="ro-RO" sz="2000" dirty="0" err="1">
                <a:ea typeface="+mn-lt"/>
                <a:cs typeface="+mn-lt"/>
              </a:rPr>
              <a:t>destinations</a:t>
            </a:r>
            <a:r>
              <a:rPr lang="ro-RO" sz="2000" dirty="0">
                <a:ea typeface="+mn-lt"/>
                <a:cs typeface="+mn-lt"/>
              </a:rPr>
              <a:t> </a:t>
            </a:r>
            <a:r>
              <a:rPr lang="ro-RO" sz="2000" dirty="0" err="1">
                <a:ea typeface="+mn-lt"/>
                <a:cs typeface="+mn-lt"/>
              </a:rPr>
              <a:t>around</a:t>
            </a:r>
            <a:r>
              <a:rPr lang="ro-RO" sz="2000" dirty="0">
                <a:ea typeface="+mn-lt"/>
                <a:cs typeface="+mn-lt"/>
              </a:rPr>
              <a:t> </a:t>
            </a:r>
            <a:r>
              <a:rPr lang="ro-RO" sz="2000" dirty="0" err="1">
                <a:ea typeface="+mn-lt"/>
                <a:cs typeface="+mn-lt"/>
              </a:rPr>
              <a:t>the</a:t>
            </a:r>
            <a:r>
              <a:rPr lang="ro-RO" sz="2000" dirty="0">
                <a:ea typeface="+mn-lt"/>
                <a:cs typeface="+mn-lt"/>
              </a:rPr>
              <a:t> </a:t>
            </a:r>
            <a:r>
              <a:rPr lang="ro-RO" sz="2000" dirty="0" err="1">
                <a:ea typeface="+mn-lt"/>
                <a:cs typeface="+mn-lt"/>
              </a:rPr>
              <a:t>world</a:t>
            </a:r>
            <a:r>
              <a:rPr lang="ro-RO" sz="2000" dirty="0">
                <a:ea typeface="+mn-lt"/>
                <a:cs typeface="+mn-lt"/>
              </a:rPr>
              <a:t>. </a:t>
            </a:r>
            <a:r>
              <a:rPr lang="ro-RO" sz="2000" dirty="0" err="1">
                <a:ea typeface="+mn-lt"/>
                <a:cs typeface="+mn-lt"/>
              </a:rPr>
              <a:t>Each</a:t>
            </a:r>
            <a:r>
              <a:rPr lang="ro-RO" sz="2000" dirty="0">
                <a:ea typeface="+mn-lt"/>
                <a:cs typeface="+mn-lt"/>
              </a:rPr>
              <a:t> hotel </a:t>
            </a:r>
            <a:r>
              <a:rPr lang="ro-RO" sz="2000" dirty="0" err="1">
                <a:ea typeface="+mn-lt"/>
                <a:cs typeface="+mn-lt"/>
              </a:rPr>
              <a:t>embraces</a:t>
            </a:r>
            <a:r>
              <a:rPr lang="ro-RO" sz="2000" dirty="0">
                <a:ea typeface="+mn-lt"/>
                <a:cs typeface="+mn-lt"/>
              </a:rPr>
              <a:t> </a:t>
            </a:r>
            <a:r>
              <a:rPr lang="ro-RO" sz="2000" dirty="0" err="1">
                <a:ea typeface="+mn-lt"/>
                <a:cs typeface="+mn-lt"/>
              </a:rPr>
              <a:t>its</a:t>
            </a:r>
            <a:r>
              <a:rPr lang="ro-RO" sz="2000" dirty="0">
                <a:ea typeface="+mn-lt"/>
                <a:cs typeface="+mn-lt"/>
              </a:rPr>
              <a:t> </a:t>
            </a:r>
            <a:r>
              <a:rPr lang="ro-RO" sz="2000" dirty="0" err="1">
                <a:ea typeface="+mn-lt"/>
                <a:cs typeface="+mn-lt"/>
              </a:rPr>
              <a:t>unique</a:t>
            </a:r>
            <a:r>
              <a:rPr lang="ro-RO" sz="2000" dirty="0">
                <a:ea typeface="+mn-lt"/>
                <a:cs typeface="+mn-lt"/>
              </a:rPr>
              <a:t> </a:t>
            </a:r>
            <a:r>
              <a:rPr lang="ro-RO" sz="2000" dirty="0" err="1">
                <a:ea typeface="+mn-lt"/>
                <a:cs typeface="+mn-lt"/>
              </a:rPr>
              <a:t>location</a:t>
            </a:r>
            <a:r>
              <a:rPr lang="ro-RO" sz="2000" dirty="0">
                <a:ea typeface="+mn-lt"/>
                <a:cs typeface="+mn-lt"/>
              </a:rPr>
              <a:t>, </a:t>
            </a:r>
            <a:r>
              <a:rPr lang="ro-RO" sz="2000" dirty="0" err="1">
                <a:ea typeface="+mn-lt"/>
                <a:cs typeface="+mn-lt"/>
              </a:rPr>
              <a:t>blending</a:t>
            </a:r>
            <a:r>
              <a:rPr lang="ro-RO" sz="2000" dirty="0">
                <a:ea typeface="+mn-lt"/>
                <a:cs typeface="+mn-lt"/>
              </a:rPr>
              <a:t> local </a:t>
            </a:r>
            <a:r>
              <a:rPr lang="ro-RO" sz="2000" dirty="0" err="1">
                <a:ea typeface="+mn-lt"/>
                <a:cs typeface="+mn-lt"/>
              </a:rPr>
              <a:t>culture</a:t>
            </a:r>
            <a:r>
              <a:rPr lang="ro-RO" sz="2000" dirty="0">
                <a:ea typeface="+mn-lt"/>
                <a:cs typeface="+mn-lt"/>
              </a:rPr>
              <a:t>, </a:t>
            </a:r>
            <a:r>
              <a:rPr lang="ro-RO" sz="2000" dirty="0" err="1">
                <a:ea typeface="+mn-lt"/>
                <a:cs typeface="+mn-lt"/>
              </a:rPr>
              <a:t>art</a:t>
            </a:r>
            <a:r>
              <a:rPr lang="ro-RO" sz="2000" dirty="0">
                <a:ea typeface="+mn-lt"/>
                <a:cs typeface="+mn-lt"/>
              </a:rPr>
              <a:t>, </a:t>
            </a:r>
            <a:r>
              <a:rPr lang="ro-RO" sz="2000" dirty="0" err="1">
                <a:ea typeface="+mn-lt"/>
                <a:cs typeface="+mn-lt"/>
              </a:rPr>
              <a:t>and</a:t>
            </a:r>
            <a:r>
              <a:rPr lang="ro-RO" sz="2000" dirty="0">
                <a:ea typeface="+mn-lt"/>
                <a:cs typeface="+mn-lt"/>
              </a:rPr>
              <a:t> </a:t>
            </a:r>
            <a:r>
              <a:rPr lang="ro-RO" sz="2000" dirty="0" err="1">
                <a:ea typeface="+mn-lt"/>
                <a:cs typeface="+mn-lt"/>
              </a:rPr>
              <a:t>architectural</a:t>
            </a:r>
            <a:r>
              <a:rPr lang="ro-RO" sz="2000" dirty="0">
                <a:ea typeface="+mn-lt"/>
                <a:cs typeface="+mn-lt"/>
              </a:rPr>
              <a:t> </a:t>
            </a:r>
            <a:r>
              <a:rPr lang="ro-RO" sz="2000" dirty="0" err="1">
                <a:ea typeface="+mn-lt"/>
                <a:cs typeface="+mn-lt"/>
              </a:rPr>
              <a:t>styles</a:t>
            </a:r>
            <a:r>
              <a:rPr lang="ro-RO" sz="2000" dirty="0">
                <a:ea typeface="+mn-lt"/>
                <a:cs typeface="+mn-lt"/>
              </a:rPr>
              <a:t> </a:t>
            </a:r>
            <a:r>
              <a:rPr lang="ro-RO" sz="2000" dirty="0" err="1">
                <a:ea typeface="+mn-lt"/>
                <a:cs typeface="+mn-lt"/>
              </a:rPr>
              <a:t>to</a:t>
            </a:r>
            <a:r>
              <a:rPr lang="ro-RO" sz="2000" dirty="0">
                <a:ea typeface="+mn-lt"/>
                <a:cs typeface="+mn-lt"/>
              </a:rPr>
              <a:t> create a </a:t>
            </a:r>
            <a:r>
              <a:rPr lang="ro-RO" sz="2000" dirty="0" err="1">
                <a:ea typeface="+mn-lt"/>
                <a:cs typeface="+mn-lt"/>
              </a:rPr>
              <a:t>truly</a:t>
            </a:r>
            <a:r>
              <a:rPr lang="ro-RO" sz="2000" dirty="0">
                <a:ea typeface="+mn-lt"/>
                <a:cs typeface="+mn-lt"/>
              </a:rPr>
              <a:t> </a:t>
            </a:r>
            <a:r>
              <a:rPr lang="ro-RO" sz="2000" dirty="0" err="1">
                <a:ea typeface="+mn-lt"/>
                <a:cs typeface="+mn-lt"/>
              </a:rPr>
              <a:t>immersive</a:t>
            </a:r>
            <a:r>
              <a:rPr lang="ro-RO" sz="2000" dirty="0">
                <a:ea typeface="+mn-lt"/>
                <a:cs typeface="+mn-lt"/>
              </a:rPr>
              <a:t> </a:t>
            </a:r>
            <a:r>
              <a:rPr lang="ro-RO" sz="2000" dirty="0" err="1">
                <a:ea typeface="+mn-lt"/>
                <a:cs typeface="+mn-lt"/>
              </a:rPr>
              <a:t>experience</a:t>
            </a:r>
            <a:r>
              <a:rPr lang="ro-RO" sz="2000" dirty="0">
                <a:ea typeface="+mn-lt"/>
                <a:cs typeface="+mn-lt"/>
              </a:rPr>
              <a:t> for </a:t>
            </a:r>
            <a:r>
              <a:rPr lang="ro-RO" sz="2000" dirty="0" err="1">
                <a:ea typeface="+mn-lt"/>
                <a:cs typeface="+mn-lt"/>
              </a:rPr>
              <a:t>guests</a:t>
            </a:r>
            <a:r>
              <a:rPr lang="ro-RO" sz="2000" dirty="0">
                <a:ea typeface="+mn-lt"/>
                <a:cs typeface="+mn-lt"/>
              </a:rPr>
              <a:t>.</a:t>
            </a:r>
            <a:endParaRPr lang="ro-RO" sz="2000"/>
          </a:p>
          <a:p>
            <a:pPr marL="0" indent="0">
              <a:buNone/>
            </a:pPr>
            <a:r>
              <a:rPr lang="ro-RO" sz="2000" err="1">
                <a:ea typeface="+mn-lt"/>
                <a:cs typeface="+mn-lt"/>
              </a:rPr>
              <a:t>One</a:t>
            </a:r>
            <a:r>
              <a:rPr lang="ro-RO" sz="2000" dirty="0">
                <a:ea typeface="+mn-lt"/>
                <a:cs typeface="+mn-lt"/>
              </a:rPr>
              <a:t> of </a:t>
            </a:r>
            <a:r>
              <a:rPr lang="ro-RO" sz="2000" err="1">
                <a:ea typeface="+mn-lt"/>
                <a:cs typeface="+mn-lt"/>
              </a:rPr>
              <a:t>the</a:t>
            </a:r>
            <a:r>
              <a:rPr lang="ro-RO" sz="2000" dirty="0">
                <a:ea typeface="+mn-lt"/>
                <a:cs typeface="+mn-lt"/>
              </a:rPr>
              <a:t> distinctive </a:t>
            </a:r>
            <a:r>
              <a:rPr lang="ro-RO" sz="2000" err="1">
                <a:ea typeface="+mn-lt"/>
                <a:cs typeface="+mn-lt"/>
              </a:rPr>
              <a:t>features</a:t>
            </a:r>
            <a:r>
              <a:rPr lang="ro-RO" sz="2000" dirty="0">
                <a:ea typeface="+mn-lt"/>
                <a:cs typeface="+mn-lt"/>
              </a:rPr>
              <a:t> of </a:t>
            </a:r>
            <a:r>
              <a:rPr lang="ro-RO" sz="2000" err="1">
                <a:ea typeface="+mn-lt"/>
                <a:cs typeface="+mn-lt"/>
              </a:rPr>
              <a:t>the</a:t>
            </a:r>
            <a:r>
              <a:rPr lang="ro-RO" sz="2000" dirty="0">
                <a:ea typeface="+mn-lt"/>
                <a:cs typeface="+mn-lt"/>
              </a:rPr>
              <a:t> St. </a:t>
            </a:r>
            <a:r>
              <a:rPr lang="ro-RO" sz="2000" err="1">
                <a:ea typeface="+mn-lt"/>
                <a:cs typeface="+mn-lt"/>
              </a:rPr>
              <a:t>Regis</a:t>
            </a:r>
            <a:r>
              <a:rPr lang="ro-RO" sz="2000" dirty="0">
                <a:ea typeface="+mn-lt"/>
                <a:cs typeface="+mn-lt"/>
              </a:rPr>
              <a:t> brand </a:t>
            </a:r>
            <a:r>
              <a:rPr lang="ro-RO" sz="2000" err="1">
                <a:ea typeface="+mn-lt"/>
                <a:cs typeface="+mn-lt"/>
              </a:rPr>
              <a:t>is</a:t>
            </a:r>
            <a:r>
              <a:rPr lang="ro-RO" sz="2000" dirty="0">
                <a:ea typeface="+mn-lt"/>
                <a:cs typeface="+mn-lt"/>
              </a:rPr>
              <a:t> </a:t>
            </a:r>
            <a:r>
              <a:rPr lang="ro-RO" sz="2000" err="1">
                <a:ea typeface="+mn-lt"/>
                <a:cs typeface="+mn-lt"/>
              </a:rPr>
              <a:t>its</a:t>
            </a:r>
            <a:r>
              <a:rPr lang="ro-RO" sz="2000" dirty="0">
                <a:ea typeface="+mn-lt"/>
                <a:cs typeface="+mn-lt"/>
              </a:rPr>
              <a:t> </a:t>
            </a:r>
            <a:r>
              <a:rPr lang="ro-RO" sz="2000" err="1">
                <a:ea typeface="+mn-lt"/>
                <a:cs typeface="+mn-lt"/>
              </a:rPr>
              <a:t>commitment</a:t>
            </a:r>
            <a:r>
              <a:rPr lang="ro-RO" sz="2000" dirty="0">
                <a:ea typeface="+mn-lt"/>
                <a:cs typeface="+mn-lt"/>
              </a:rPr>
              <a:t> </a:t>
            </a:r>
            <a:r>
              <a:rPr lang="ro-RO" sz="2000" err="1">
                <a:ea typeface="+mn-lt"/>
                <a:cs typeface="+mn-lt"/>
              </a:rPr>
              <a:t>to</a:t>
            </a:r>
            <a:r>
              <a:rPr lang="ro-RO" sz="2000" dirty="0">
                <a:ea typeface="+mn-lt"/>
                <a:cs typeface="+mn-lt"/>
              </a:rPr>
              <a:t> </a:t>
            </a:r>
            <a:r>
              <a:rPr lang="ro-RO" sz="2000" err="1">
                <a:ea typeface="+mn-lt"/>
                <a:cs typeface="+mn-lt"/>
              </a:rPr>
              <a:t>personalized</a:t>
            </a:r>
            <a:r>
              <a:rPr lang="ro-RO" sz="2000" dirty="0">
                <a:ea typeface="+mn-lt"/>
                <a:cs typeface="+mn-lt"/>
              </a:rPr>
              <a:t> service </a:t>
            </a:r>
            <a:r>
              <a:rPr lang="ro-RO" sz="2000" err="1">
                <a:ea typeface="+mn-lt"/>
                <a:cs typeface="+mn-lt"/>
              </a:rPr>
              <a:t>and</a:t>
            </a:r>
            <a:r>
              <a:rPr lang="ro-RO" sz="2000" dirty="0">
                <a:ea typeface="+mn-lt"/>
                <a:cs typeface="+mn-lt"/>
              </a:rPr>
              <a:t> </a:t>
            </a:r>
            <a:r>
              <a:rPr lang="ro-RO" sz="2000" err="1">
                <a:ea typeface="+mn-lt"/>
                <a:cs typeface="+mn-lt"/>
              </a:rPr>
              <a:t>attention</a:t>
            </a:r>
            <a:r>
              <a:rPr lang="ro-RO" sz="2000" dirty="0">
                <a:ea typeface="+mn-lt"/>
                <a:cs typeface="+mn-lt"/>
              </a:rPr>
              <a:t> </a:t>
            </a:r>
            <a:r>
              <a:rPr lang="ro-RO" sz="2000" err="1">
                <a:ea typeface="+mn-lt"/>
                <a:cs typeface="+mn-lt"/>
              </a:rPr>
              <a:t>to</a:t>
            </a:r>
            <a:r>
              <a:rPr lang="ro-RO" sz="2000" dirty="0">
                <a:ea typeface="+mn-lt"/>
                <a:cs typeface="+mn-lt"/>
              </a:rPr>
              <a:t> detail. The St. </a:t>
            </a:r>
            <a:r>
              <a:rPr lang="ro-RO" sz="2000" err="1">
                <a:ea typeface="+mn-lt"/>
                <a:cs typeface="+mn-lt"/>
              </a:rPr>
              <a:t>Regis</a:t>
            </a:r>
            <a:r>
              <a:rPr lang="ro-RO" sz="2000" dirty="0">
                <a:ea typeface="+mn-lt"/>
                <a:cs typeface="+mn-lt"/>
              </a:rPr>
              <a:t> Butler Service </a:t>
            </a:r>
            <a:r>
              <a:rPr lang="ro-RO" sz="2000" err="1">
                <a:ea typeface="+mn-lt"/>
                <a:cs typeface="+mn-lt"/>
              </a:rPr>
              <a:t>is</a:t>
            </a:r>
            <a:r>
              <a:rPr lang="ro-RO" sz="2000" dirty="0">
                <a:ea typeface="+mn-lt"/>
                <a:cs typeface="+mn-lt"/>
              </a:rPr>
              <a:t> a </a:t>
            </a:r>
            <a:r>
              <a:rPr lang="ro-RO" sz="2000" err="1">
                <a:ea typeface="+mn-lt"/>
                <a:cs typeface="+mn-lt"/>
              </a:rPr>
              <a:t>hallmark</a:t>
            </a:r>
            <a:r>
              <a:rPr lang="ro-RO" sz="2000" dirty="0">
                <a:ea typeface="+mn-lt"/>
                <a:cs typeface="+mn-lt"/>
              </a:rPr>
              <a:t> of </a:t>
            </a:r>
            <a:r>
              <a:rPr lang="ro-RO" sz="2000" err="1">
                <a:ea typeface="+mn-lt"/>
                <a:cs typeface="+mn-lt"/>
              </a:rPr>
              <a:t>the</a:t>
            </a:r>
            <a:r>
              <a:rPr lang="ro-RO" sz="2000" dirty="0">
                <a:ea typeface="+mn-lt"/>
                <a:cs typeface="+mn-lt"/>
              </a:rPr>
              <a:t> brand, </a:t>
            </a:r>
            <a:r>
              <a:rPr lang="ro-RO" sz="2000" err="1">
                <a:ea typeface="+mn-lt"/>
                <a:cs typeface="+mn-lt"/>
              </a:rPr>
              <a:t>offering</a:t>
            </a:r>
            <a:r>
              <a:rPr lang="ro-RO" sz="2000" dirty="0">
                <a:ea typeface="+mn-lt"/>
                <a:cs typeface="+mn-lt"/>
              </a:rPr>
              <a:t> </a:t>
            </a:r>
            <a:r>
              <a:rPr lang="ro-RO" sz="2000" err="1">
                <a:ea typeface="+mn-lt"/>
                <a:cs typeface="+mn-lt"/>
              </a:rPr>
              <a:t>discreet</a:t>
            </a:r>
            <a:r>
              <a:rPr lang="ro-RO" sz="2000" dirty="0">
                <a:ea typeface="+mn-lt"/>
                <a:cs typeface="+mn-lt"/>
              </a:rPr>
              <a:t> </a:t>
            </a:r>
            <a:r>
              <a:rPr lang="ro-RO" sz="2000" err="1">
                <a:ea typeface="+mn-lt"/>
                <a:cs typeface="+mn-lt"/>
              </a:rPr>
              <a:t>and</a:t>
            </a:r>
            <a:r>
              <a:rPr lang="ro-RO" sz="2000" dirty="0">
                <a:ea typeface="+mn-lt"/>
                <a:cs typeface="+mn-lt"/>
              </a:rPr>
              <a:t> </a:t>
            </a:r>
            <a:r>
              <a:rPr lang="ro-RO" sz="2000" err="1">
                <a:ea typeface="+mn-lt"/>
                <a:cs typeface="+mn-lt"/>
              </a:rPr>
              <a:t>personalized</a:t>
            </a:r>
            <a:r>
              <a:rPr lang="ro-RO" sz="2000" dirty="0">
                <a:ea typeface="+mn-lt"/>
                <a:cs typeface="+mn-lt"/>
              </a:rPr>
              <a:t> </a:t>
            </a:r>
            <a:r>
              <a:rPr lang="ro-RO" sz="2000" err="1">
                <a:ea typeface="+mn-lt"/>
                <a:cs typeface="+mn-lt"/>
              </a:rPr>
              <a:t>assistance</a:t>
            </a:r>
            <a:r>
              <a:rPr lang="ro-RO" sz="2000" dirty="0">
                <a:ea typeface="+mn-lt"/>
                <a:cs typeface="+mn-lt"/>
              </a:rPr>
              <a:t> </a:t>
            </a:r>
            <a:r>
              <a:rPr lang="ro-RO" sz="2000" err="1">
                <a:ea typeface="+mn-lt"/>
                <a:cs typeface="+mn-lt"/>
              </a:rPr>
              <a:t>to</a:t>
            </a:r>
            <a:r>
              <a:rPr lang="ro-RO" sz="2000" dirty="0">
                <a:ea typeface="+mn-lt"/>
                <a:cs typeface="+mn-lt"/>
              </a:rPr>
              <a:t> </a:t>
            </a:r>
            <a:r>
              <a:rPr lang="ro-RO" sz="2000" err="1">
                <a:ea typeface="+mn-lt"/>
                <a:cs typeface="+mn-lt"/>
              </a:rPr>
              <a:t>fulfill</a:t>
            </a:r>
            <a:r>
              <a:rPr lang="ro-RO" sz="2000" dirty="0">
                <a:ea typeface="+mn-lt"/>
                <a:cs typeface="+mn-lt"/>
              </a:rPr>
              <a:t> </a:t>
            </a:r>
            <a:r>
              <a:rPr lang="ro-RO" sz="2000" err="1">
                <a:ea typeface="+mn-lt"/>
                <a:cs typeface="+mn-lt"/>
              </a:rPr>
              <a:t>guests</a:t>
            </a:r>
            <a:r>
              <a:rPr lang="ro-RO" sz="2000" dirty="0">
                <a:ea typeface="+mn-lt"/>
                <a:cs typeface="+mn-lt"/>
              </a:rPr>
              <a:t>' </a:t>
            </a:r>
            <a:r>
              <a:rPr lang="ro-RO" sz="2000" err="1">
                <a:ea typeface="+mn-lt"/>
                <a:cs typeface="+mn-lt"/>
              </a:rPr>
              <a:t>every</a:t>
            </a:r>
            <a:r>
              <a:rPr lang="ro-RO" sz="2000" dirty="0">
                <a:ea typeface="+mn-lt"/>
                <a:cs typeface="+mn-lt"/>
              </a:rPr>
              <a:t> </a:t>
            </a:r>
            <a:r>
              <a:rPr lang="ro-RO" sz="2000" err="1">
                <a:ea typeface="+mn-lt"/>
                <a:cs typeface="+mn-lt"/>
              </a:rPr>
              <a:t>need</a:t>
            </a:r>
            <a:r>
              <a:rPr lang="ro-RO" sz="2000" dirty="0">
                <a:ea typeface="+mn-lt"/>
                <a:cs typeface="+mn-lt"/>
              </a:rPr>
              <a:t>, </a:t>
            </a:r>
            <a:r>
              <a:rPr lang="ro-RO" sz="2000" err="1">
                <a:ea typeface="+mn-lt"/>
                <a:cs typeface="+mn-lt"/>
              </a:rPr>
              <a:t>ensuring</a:t>
            </a:r>
            <a:r>
              <a:rPr lang="ro-RO" sz="2000" dirty="0">
                <a:ea typeface="+mn-lt"/>
                <a:cs typeface="+mn-lt"/>
              </a:rPr>
              <a:t> a </a:t>
            </a:r>
            <a:r>
              <a:rPr lang="ro-RO" sz="2000" err="1">
                <a:ea typeface="+mn-lt"/>
                <a:cs typeface="+mn-lt"/>
              </a:rPr>
              <a:t>truly</a:t>
            </a:r>
            <a:r>
              <a:rPr lang="ro-RO" sz="2000" dirty="0">
                <a:ea typeface="+mn-lt"/>
                <a:cs typeface="+mn-lt"/>
              </a:rPr>
              <a:t> indulgent </a:t>
            </a:r>
            <a:r>
              <a:rPr lang="ro-RO" sz="2000" err="1">
                <a:ea typeface="+mn-lt"/>
                <a:cs typeface="+mn-lt"/>
              </a:rPr>
              <a:t>and</a:t>
            </a:r>
            <a:r>
              <a:rPr lang="ro-RO" sz="2000" dirty="0">
                <a:ea typeface="+mn-lt"/>
                <a:cs typeface="+mn-lt"/>
              </a:rPr>
              <a:t> </a:t>
            </a:r>
            <a:r>
              <a:rPr lang="ro-RO" sz="2000" err="1">
                <a:ea typeface="+mn-lt"/>
                <a:cs typeface="+mn-lt"/>
              </a:rPr>
              <a:t>memorable</a:t>
            </a:r>
            <a:r>
              <a:rPr lang="ro-RO" sz="2000" dirty="0">
                <a:ea typeface="+mn-lt"/>
                <a:cs typeface="+mn-lt"/>
              </a:rPr>
              <a:t> </a:t>
            </a:r>
            <a:r>
              <a:rPr lang="ro-RO" sz="2000" err="1">
                <a:ea typeface="+mn-lt"/>
                <a:cs typeface="+mn-lt"/>
              </a:rPr>
              <a:t>stay</a:t>
            </a:r>
            <a:r>
              <a:rPr lang="ro-RO" sz="1200" dirty="0">
                <a:solidFill>
                  <a:srgbClr val="121512"/>
                </a:solidFill>
                <a:ea typeface="+mn-lt"/>
                <a:cs typeface="+mn-lt"/>
              </a:rPr>
              <a:t>.</a:t>
            </a:r>
            <a:endParaRPr lang="ro-RO" dirty="0"/>
          </a:p>
          <a:p>
            <a:endParaRPr lang="ro-RO" dirty="0"/>
          </a:p>
        </p:txBody>
      </p:sp>
    </p:spTree>
    <p:extLst>
      <p:ext uri="{BB962C8B-B14F-4D97-AF65-F5344CB8AC3E}">
        <p14:creationId xmlns:p14="http://schemas.microsoft.com/office/powerpoint/2010/main" val="11948700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2" name="Picture 11">
            <a:extLst>
              <a:ext uri="{FF2B5EF4-FFF2-40B4-BE49-F238E27FC236}">
                <a16:creationId xmlns:a16="http://schemas.microsoft.com/office/drawing/2014/main" id="{A72D06A1-BA08-4820-BBC8-B24DDB32A3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pic>
        <p:nvPicPr>
          <p:cNvPr id="14" name="Picture 13">
            <a:extLst>
              <a:ext uri="{FF2B5EF4-FFF2-40B4-BE49-F238E27FC236}">
                <a16:creationId xmlns:a16="http://schemas.microsoft.com/office/drawing/2014/main" id="{1295E665-0408-4072-94B3-49BA5ACBCB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rot="10800000">
            <a:off x="0" y="2719662"/>
            <a:ext cx="1371600" cy="2548349"/>
          </a:xfrm>
          <a:prstGeom prst="rect">
            <a:avLst/>
          </a:prstGeom>
        </p:spPr>
      </p:pic>
      <p:sp>
        <p:nvSpPr>
          <p:cNvPr id="3" name="Substituent conținut 2">
            <a:extLst>
              <a:ext uri="{FF2B5EF4-FFF2-40B4-BE49-F238E27FC236}">
                <a16:creationId xmlns:a16="http://schemas.microsoft.com/office/drawing/2014/main" id="{30014471-8E56-2CF6-783F-7E40A521B4FB}"/>
              </a:ext>
            </a:extLst>
          </p:cNvPr>
          <p:cNvSpPr>
            <a:spLocks noGrp="1"/>
          </p:cNvSpPr>
          <p:nvPr>
            <p:ph idx="1"/>
          </p:nvPr>
        </p:nvSpPr>
        <p:spPr>
          <a:xfrm>
            <a:off x="1520439" y="1612876"/>
            <a:ext cx="10433653" cy="4330878"/>
          </a:xfrm>
        </p:spPr>
        <p:txBody>
          <a:bodyPr anchor="ctr">
            <a:normAutofit/>
          </a:bodyPr>
          <a:lstStyle/>
          <a:p>
            <a:endParaRPr lang="ro-RO" sz="1100" dirty="0">
              <a:solidFill>
                <a:srgbClr val="202122"/>
              </a:solidFill>
              <a:ea typeface="+mn-lt"/>
              <a:cs typeface="+mn-lt"/>
            </a:endParaRPr>
          </a:p>
          <a:p>
            <a:endParaRPr lang="ro-RO" sz="1100" dirty="0">
              <a:solidFill>
                <a:srgbClr val="202122"/>
              </a:solidFill>
            </a:endParaRPr>
          </a:p>
        </p:txBody>
      </p:sp>
      <p:sp>
        <p:nvSpPr>
          <p:cNvPr id="4" name="CasetăText 3">
            <a:extLst>
              <a:ext uri="{FF2B5EF4-FFF2-40B4-BE49-F238E27FC236}">
                <a16:creationId xmlns:a16="http://schemas.microsoft.com/office/drawing/2014/main" id="{D2B83C45-74BB-6EF0-2E71-AD613B3ED63C}"/>
              </a:ext>
            </a:extLst>
          </p:cNvPr>
          <p:cNvSpPr txBox="1"/>
          <p:nvPr/>
        </p:nvSpPr>
        <p:spPr>
          <a:xfrm>
            <a:off x="1053630" y="470370"/>
            <a:ext cx="9858962"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sz="2000" dirty="0">
                <a:solidFill>
                  <a:srgbClr val="121512"/>
                </a:solidFill>
                <a:ea typeface="+mn-lt"/>
                <a:cs typeface="+mn-lt"/>
              </a:rPr>
              <a:t>St </a:t>
            </a:r>
            <a:r>
              <a:rPr lang="ro-RO" sz="2000" err="1">
                <a:solidFill>
                  <a:srgbClr val="121512"/>
                </a:solidFill>
                <a:ea typeface="+mn-lt"/>
                <a:cs typeface="+mn-lt"/>
              </a:rPr>
              <a:t>Regis</a:t>
            </a:r>
            <a:r>
              <a:rPr lang="ro-RO" sz="2000" dirty="0">
                <a:solidFill>
                  <a:srgbClr val="121512"/>
                </a:solidFill>
                <a:ea typeface="+mn-lt"/>
                <a:cs typeface="+mn-lt"/>
              </a:rPr>
              <a:t> Hotels &amp; </a:t>
            </a:r>
            <a:r>
              <a:rPr lang="ro-RO" sz="2000" err="1">
                <a:solidFill>
                  <a:srgbClr val="121512"/>
                </a:solidFill>
                <a:ea typeface="+mn-lt"/>
                <a:cs typeface="+mn-lt"/>
              </a:rPr>
              <a:t>Resorts</a:t>
            </a:r>
            <a:r>
              <a:rPr lang="ro-RO" sz="2000" dirty="0">
                <a:solidFill>
                  <a:srgbClr val="121512"/>
                </a:solidFill>
                <a:ea typeface="+mn-lt"/>
                <a:cs typeface="+mn-lt"/>
              </a:rPr>
              <a:t> </a:t>
            </a:r>
            <a:r>
              <a:rPr lang="ro-RO" sz="2000" err="1">
                <a:solidFill>
                  <a:srgbClr val="121512"/>
                </a:solidFill>
                <a:ea typeface="+mn-lt"/>
                <a:cs typeface="+mn-lt"/>
              </a:rPr>
              <a:t>primarily</a:t>
            </a:r>
            <a:r>
              <a:rPr lang="ro-RO" sz="2000" dirty="0">
                <a:solidFill>
                  <a:srgbClr val="121512"/>
                </a:solidFill>
                <a:ea typeface="+mn-lt"/>
                <a:cs typeface="+mn-lt"/>
              </a:rPr>
              <a:t> </a:t>
            </a:r>
            <a:r>
              <a:rPr lang="ro-RO" sz="2000" err="1">
                <a:solidFill>
                  <a:srgbClr val="121512"/>
                </a:solidFill>
                <a:ea typeface="+mn-lt"/>
                <a:cs typeface="+mn-lt"/>
              </a:rPr>
              <a:t>caters</a:t>
            </a:r>
            <a:r>
              <a:rPr lang="ro-RO" sz="2000" dirty="0">
                <a:solidFill>
                  <a:srgbClr val="121512"/>
                </a:solidFill>
                <a:ea typeface="+mn-lt"/>
                <a:cs typeface="+mn-lt"/>
              </a:rPr>
              <a:t> </a:t>
            </a:r>
            <a:r>
              <a:rPr lang="ro-RO" sz="2000" err="1">
                <a:solidFill>
                  <a:srgbClr val="121512"/>
                </a:solidFill>
                <a:ea typeface="+mn-lt"/>
                <a:cs typeface="+mn-lt"/>
              </a:rPr>
              <a:t>to</a:t>
            </a:r>
            <a:r>
              <a:rPr lang="ro-RO" sz="2000" dirty="0">
                <a:solidFill>
                  <a:srgbClr val="121512"/>
                </a:solidFill>
                <a:ea typeface="+mn-lt"/>
                <a:cs typeface="+mn-lt"/>
              </a:rPr>
              <a:t> </a:t>
            </a:r>
            <a:r>
              <a:rPr lang="ro-RO" sz="2000" err="1">
                <a:solidFill>
                  <a:srgbClr val="121512"/>
                </a:solidFill>
                <a:ea typeface="+mn-lt"/>
                <a:cs typeface="+mn-lt"/>
              </a:rPr>
              <a:t>high-end</a:t>
            </a:r>
            <a:r>
              <a:rPr lang="ro-RO" sz="2000" dirty="0">
                <a:solidFill>
                  <a:srgbClr val="121512"/>
                </a:solidFill>
                <a:ea typeface="+mn-lt"/>
                <a:cs typeface="+mn-lt"/>
              </a:rPr>
              <a:t> </a:t>
            </a:r>
            <a:r>
              <a:rPr lang="ro-RO" sz="2000" err="1">
                <a:solidFill>
                  <a:srgbClr val="121512"/>
                </a:solidFill>
                <a:ea typeface="+mn-lt"/>
                <a:cs typeface="+mn-lt"/>
              </a:rPr>
              <a:t>luxury</a:t>
            </a:r>
            <a:r>
              <a:rPr lang="ro-RO" sz="2000" dirty="0">
                <a:solidFill>
                  <a:srgbClr val="121512"/>
                </a:solidFill>
                <a:ea typeface="+mn-lt"/>
                <a:cs typeface="+mn-lt"/>
              </a:rPr>
              <a:t> </a:t>
            </a:r>
            <a:r>
              <a:rPr lang="ro-RO" sz="2000" err="1">
                <a:solidFill>
                  <a:srgbClr val="121512"/>
                </a:solidFill>
                <a:ea typeface="+mn-lt"/>
                <a:cs typeface="+mn-lt"/>
              </a:rPr>
              <a:t>travelers</a:t>
            </a:r>
            <a:r>
              <a:rPr lang="ro-RO" sz="2000" dirty="0">
                <a:solidFill>
                  <a:srgbClr val="121512"/>
                </a:solidFill>
                <a:ea typeface="+mn-lt"/>
                <a:cs typeface="+mn-lt"/>
              </a:rPr>
              <a:t> </a:t>
            </a:r>
            <a:r>
              <a:rPr lang="ro-RO" sz="2000" err="1">
                <a:solidFill>
                  <a:srgbClr val="121512"/>
                </a:solidFill>
                <a:ea typeface="+mn-lt"/>
                <a:cs typeface="+mn-lt"/>
              </a:rPr>
              <a:t>and</a:t>
            </a:r>
            <a:r>
              <a:rPr lang="ro-RO" sz="2000" dirty="0">
                <a:solidFill>
                  <a:srgbClr val="121512"/>
                </a:solidFill>
                <a:ea typeface="+mn-lt"/>
                <a:cs typeface="+mn-lt"/>
              </a:rPr>
              <a:t> </a:t>
            </a:r>
            <a:r>
              <a:rPr lang="ro-RO" sz="2000" err="1">
                <a:solidFill>
                  <a:srgbClr val="121512"/>
                </a:solidFill>
                <a:ea typeface="+mn-lt"/>
                <a:cs typeface="+mn-lt"/>
              </a:rPr>
              <a:t>discerning</a:t>
            </a:r>
            <a:r>
              <a:rPr lang="ro-RO" sz="2000" dirty="0">
                <a:solidFill>
                  <a:srgbClr val="121512"/>
                </a:solidFill>
                <a:ea typeface="+mn-lt"/>
                <a:cs typeface="+mn-lt"/>
              </a:rPr>
              <a:t> </a:t>
            </a:r>
            <a:r>
              <a:rPr lang="ro-RO" sz="2000" err="1">
                <a:solidFill>
                  <a:srgbClr val="121512"/>
                </a:solidFill>
                <a:ea typeface="+mn-lt"/>
                <a:cs typeface="+mn-lt"/>
              </a:rPr>
              <a:t>individuals</a:t>
            </a:r>
            <a:r>
              <a:rPr lang="ro-RO" sz="2000" dirty="0">
                <a:solidFill>
                  <a:srgbClr val="121512"/>
                </a:solidFill>
                <a:ea typeface="+mn-lt"/>
                <a:cs typeface="+mn-lt"/>
              </a:rPr>
              <a:t> </a:t>
            </a:r>
            <a:r>
              <a:rPr lang="ro-RO" sz="2000" err="1">
                <a:solidFill>
                  <a:srgbClr val="121512"/>
                </a:solidFill>
                <a:ea typeface="+mn-lt"/>
                <a:cs typeface="+mn-lt"/>
              </a:rPr>
              <a:t>seeking</a:t>
            </a:r>
            <a:r>
              <a:rPr lang="ro-RO" sz="2000" dirty="0">
                <a:solidFill>
                  <a:srgbClr val="121512"/>
                </a:solidFill>
                <a:ea typeface="+mn-lt"/>
                <a:cs typeface="+mn-lt"/>
              </a:rPr>
              <a:t> a </a:t>
            </a:r>
            <a:r>
              <a:rPr lang="ro-RO" sz="2000" err="1">
                <a:solidFill>
                  <a:srgbClr val="121512"/>
                </a:solidFill>
                <a:ea typeface="+mn-lt"/>
                <a:cs typeface="+mn-lt"/>
              </a:rPr>
              <a:t>premium</a:t>
            </a:r>
            <a:r>
              <a:rPr lang="ro-RO" sz="2000" dirty="0">
                <a:solidFill>
                  <a:srgbClr val="121512"/>
                </a:solidFill>
                <a:ea typeface="+mn-lt"/>
                <a:cs typeface="+mn-lt"/>
              </a:rPr>
              <a:t> </a:t>
            </a:r>
            <a:r>
              <a:rPr lang="ro-RO" sz="2000" err="1">
                <a:solidFill>
                  <a:srgbClr val="121512"/>
                </a:solidFill>
                <a:ea typeface="+mn-lt"/>
                <a:cs typeface="+mn-lt"/>
              </a:rPr>
              <a:t>hospitality</a:t>
            </a:r>
            <a:r>
              <a:rPr lang="ro-RO" sz="2000" dirty="0">
                <a:solidFill>
                  <a:srgbClr val="121512"/>
                </a:solidFill>
                <a:ea typeface="+mn-lt"/>
                <a:cs typeface="+mn-lt"/>
              </a:rPr>
              <a:t> </a:t>
            </a:r>
            <a:r>
              <a:rPr lang="ro-RO" sz="2000" err="1">
                <a:solidFill>
                  <a:srgbClr val="121512"/>
                </a:solidFill>
                <a:ea typeface="+mn-lt"/>
                <a:cs typeface="+mn-lt"/>
              </a:rPr>
              <a:t>experience</a:t>
            </a:r>
            <a:r>
              <a:rPr lang="ro-RO" sz="2000" dirty="0">
                <a:solidFill>
                  <a:srgbClr val="121512"/>
                </a:solidFill>
                <a:ea typeface="+mn-lt"/>
                <a:cs typeface="+mn-lt"/>
              </a:rPr>
              <a:t>. The </a:t>
            </a:r>
            <a:r>
              <a:rPr lang="ro-RO" sz="2000" err="1">
                <a:solidFill>
                  <a:srgbClr val="121512"/>
                </a:solidFill>
                <a:ea typeface="+mn-lt"/>
                <a:cs typeface="+mn-lt"/>
              </a:rPr>
              <a:t>main</a:t>
            </a:r>
            <a:r>
              <a:rPr lang="ro-RO" sz="2000" dirty="0">
                <a:solidFill>
                  <a:srgbClr val="121512"/>
                </a:solidFill>
                <a:ea typeface="+mn-lt"/>
                <a:cs typeface="+mn-lt"/>
              </a:rPr>
              <a:t> </a:t>
            </a:r>
            <a:r>
              <a:rPr lang="ro-RO" sz="2000" err="1">
                <a:solidFill>
                  <a:srgbClr val="121512"/>
                </a:solidFill>
                <a:ea typeface="+mn-lt"/>
                <a:cs typeface="+mn-lt"/>
              </a:rPr>
              <a:t>consumers</a:t>
            </a:r>
            <a:r>
              <a:rPr lang="ro-RO" sz="2000" dirty="0">
                <a:solidFill>
                  <a:srgbClr val="121512"/>
                </a:solidFill>
                <a:ea typeface="+mn-lt"/>
                <a:cs typeface="+mn-lt"/>
              </a:rPr>
              <a:t> of St </a:t>
            </a:r>
            <a:r>
              <a:rPr lang="ro-RO" sz="2000" err="1">
                <a:solidFill>
                  <a:srgbClr val="121512"/>
                </a:solidFill>
                <a:ea typeface="+mn-lt"/>
                <a:cs typeface="+mn-lt"/>
              </a:rPr>
              <a:t>Regis</a:t>
            </a:r>
            <a:r>
              <a:rPr lang="ro-RO" sz="2000" dirty="0">
                <a:solidFill>
                  <a:srgbClr val="121512"/>
                </a:solidFill>
                <a:ea typeface="+mn-lt"/>
                <a:cs typeface="+mn-lt"/>
              </a:rPr>
              <a:t> Hotels &amp; </a:t>
            </a:r>
            <a:r>
              <a:rPr lang="ro-RO" sz="2000" err="1">
                <a:solidFill>
                  <a:srgbClr val="121512"/>
                </a:solidFill>
                <a:ea typeface="+mn-lt"/>
                <a:cs typeface="+mn-lt"/>
              </a:rPr>
              <a:t>Resorts</a:t>
            </a:r>
            <a:r>
              <a:rPr lang="ro-RO" sz="2000" dirty="0">
                <a:solidFill>
                  <a:srgbClr val="121512"/>
                </a:solidFill>
                <a:ea typeface="+mn-lt"/>
                <a:cs typeface="+mn-lt"/>
              </a:rPr>
              <a:t> are </a:t>
            </a:r>
            <a:r>
              <a:rPr lang="ro-RO" sz="2000" err="1">
                <a:solidFill>
                  <a:srgbClr val="121512"/>
                </a:solidFill>
                <a:ea typeface="+mn-lt"/>
                <a:cs typeface="+mn-lt"/>
              </a:rPr>
              <a:t>wealthy</a:t>
            </a:r>
            <a:r>
              <a:rPr lang="ro-RO" sz="2000" dirty="0">
                <a:solidFill>
                  <a:srgbClr val="121512"/>
                </a:solidFill>
                <a:ea typeface="+mn-lt"/>
                <a:cs typeface="+mn-lt"/>
              </a:rPr>
              <a:t> </a:t>
            </a:r>
            <a:r>
              <a:rPr lang="ro-RO" sz="2000" err="1">
                <a:solidFill>
                  <a:srgbClr val="121512"/>
                </a:solidFill>
                <a:ea typeface="+mn-lt"/>
                <a:cs typeface="+mn-lt"/>
              </a:rPr>
              <a:t>individuals</a:t>
            </a:r>
            <a:r>
              <a:rPr lang="ro-RO" sz="2000" dirty="0">
                <a:solidFill>
                  <a:srgbClr val="121512"/>
                </a:solidFill>
                <a:ea typeface="+mn-lt"/>
                <a:cs typeface="+mn-lt"/>
              </a:rPr>
              <a:t>, </a:t>
            </a:r>
            <a:r>
              <a:rPr lang="ro-RO" sz="2000" err="1">
                <a:solidFill>
                  <a:srgbClr val="121512"/>
                </a:solidFill>
                <a:ea typeface="+mn-lt"/>
                <a:cs typeface="+mn-lt"/>
              </a:rPr>
              <a:t>corporate</a:t>
            </a:r>
            <a:r>
              <a:rPr lang="ro-RO" sz="2000" dirty="0">
                <a:solidFill>
                  <a:srgbClr val="121512"/>
                </a:solidFill>
                <a:ea typeface="+mn-lt"/>
                <a:cs typeface="+mn-lt"/>
              </a:rPr>
              <a:t> </a:t>
            </a:r>
            <a:r>
              <a:rPr lang="ro-RO" sz="2000" err="1">
                <a:solidFill>
                  <a:srgbClr val="121512"/>
                </a:solidFill>
                <a:ea typeface="+mn-lt"/>
                <a:cs typeface="+mn-lt"/>
              </a:rPr>
              <a:t>professionals</a:t>
            </a:r>
            <a:r>
              <a:rPr lang="ro-RO" sz="2000" dirty="0">
                <a:solidFill>
                  <a:srgbClr val="121512"/>
                </a:solidFill>
                <a:ea typeface="+mn-lt"/>
                <a:cs typeface="+mn-lt"/>
              </a:rPr>
              <a:t>, </a:t>
            </a:r>
            <a:r>
              <a:rPr lang="ro-RO" sz="2000" err="1">
                <a:solidFill>
                  <a:srgbClr val="121512"/>
                </a:solidFill>
                <a:ea typeface="+mn-lt"/>
                <a:cs typeface="+mn-lt"/>
              </a:rPr>
              <a:t>and</a:t>
            </a:r>
            <a:r>
              <a:rPr lang="ro-RO" sz="2000" dirty="0">
                <a:solidFill>
                  <a:srgbClr val="121512"/>
                </a:solidFill>
                <a:ea typeface="+mn-lt"/>
                <a:cs typeface="+mn-lt"/>
              </a:rPr>
              <a:t> </a:t>
            </a:r>
            <a:r>
              <a:rPr lang="ro-RO" sz="2000" err="1">
                <a:solidFill>
                  <a:srgbClr val="121512"/>
                </a:solidFill>
                <a:ea typeface="+mn-lt"/>
                <a:cs typeface="+mn-lt"/>
              </a:rPr>
              <a:t>affluent</a:t>
            </a:r>
            <a:r>
              <a:rPr lang="ro-RO" sz="2000" dirty="0">
                <a:solidFill>
                  <a:srgbClr val="121512"/>
                </a:solidFill>
                <a:ea typeface="+mn-lt"/>
                <a:cs typeface="+mn-lt"/>
              </a:rPr>
              <a:t> </a:t>
            </a:r>
            <a:r>
              <a:rPr lang="ro-RO" sz="2000" err="1">
                <a:solidFill>
                  <a:srgbClr val="121512"/>
                </a:solidFill>
                <a:ea typeface="+mn-lt"/>
                <a:cs typeface="+mn-lt"/>
              </a:rPr>
              <a:t>travelers</a:t>
            </a:r>
            <a:r>
              <a:rPr lang="ro-RO" sz="2000" dirty="0">
                <a:solidFill>
                  <a:srgbClr val="121512"/>
                </a:solidFill>
                <a:ea typeface="+mn-lt"/>
                <a:cs typeface="+mn-lt"/>
              </a:rPr>
              <a:t> </a:t>
            </a:r>
            <a:r>
              <a:rPr lang="ro-RO" sz="2000" err="1">
                <a:solidFill>
                  <a:srgbClr val="121512"/>
                </a:solidFill>
                <a:ea typeface="+mn-lt"/>
                <a:cs typeface="+mn-lt"/>
              </a:rPr>
              <a:t>who</a:t>
            </a:r>
            <a:r>
              <a:rPr lang="ro-RO" sz="2000" dirty="0">
                <a:solidFill>
                  <a:srgbClr val="121512"/>
                </a:solidFill>
                <a:ea typeface="+mn-lt"/>
                <a:cs typeface="+mn-lt"/>
              </a:rPr>
              <a:t> </a:t>
            </a:r>
            <a:r>
              <a:rPr lang="ro-RO" sz="2000" err="1">
                <a:solidFill>
                  <a:srgbClr val="121512"/>
                </a:solidFill>
                <a:ea typeface="+mn-lt"/>
                <a:cs typeface="+mn-lt"/>
              </a:rPr>
              <a:t>value</a:t>
            </a:r>
            <a:r>
              <a:rPr lang="ro-RO" sz="2000" dirty="0">
                <a:solidFill>
                  <a:srgbClr val="121512"/>
                </a:solidFill>
                <a:ea typeface="+mn-lt"/>
                <a:cs typeface="+mn-lt"/>
              </a:rPr>
              <a:t> </a:t>
            </a:r>
            <a:r>
              <a:rPr lang="ro-RO" sz="2000" err="1">
                <a:solidFill>
                  <a:srgbClr val="121512"/>
                </a:solidFill>
                <a:ea typeface="+mn-lt"/>
                <a:cs typeface="+mn-lt"/>
              </a:rPr>
              <a:t>opulence</a:t>
            </a:r>
            <a:r>
              <a:rPr lang="ro-RO" sz="2000" dirty="0">
                <a:solidFill>
                  <a:srgbClr val="121512"/>
                </a:solidFill>
                <a:ea typeface="+mn-lt"/>
                <a:cs typeface="+mn-lt"/>
              </a:rPr>
              <a:t>, </a:t>
            </a:r>
            <a:r>
              <a:rPr lang="ro-RO" sz="2000" err="1">
                <a:solidFill>
                  <a:srgbClr val="121512"/>
                </a:solidFill>
                <a:ea typeface="+mn-lt"/>
                <a:cs typeface="+mn-lt"/>
              </a:rPr>
              <a:t>exceptional</a:t>
            </a:r>
            <a:r>
              <a:rPr lang="ro-RO" sz="2000" dirty="0">
                <a:solidFill>
                  <a:srgbClr val="121512"/>
                </a:solidFill>
                <a:ea typeface="+mn-lt"/>
                <a:cs typeface="+mn-lt"/>
              </a:rPr>
              <a:t> service, </a:t>
            </a:r>
            <a:r>
              <a:rPr lang="ro-RO" sz="2000" err="1">
                <a:solidFill>
                  <a:srgbClr val="121512"/>
                </a:solidFill>
                <a:ea typeface="+mn-lt"/>
                <a:cs typeface="+mn-lt"/>
              </a:rPr>
              <a:t>and</a:t>
            </a:r>
            <a:r>
              <a:rPr lang="ro-RO" sz="2000" dirty="0">
                <a:solidFill>
                  <a:srgbClr val="121512"/>
                </a:solidFill>
                <a:ea typeface="+mn-lt"/>
                <a:cs typeface="+mn-lt"/>
              </a:rPr>
              <a:t> </a:t>
            </a:r>
            <a:r>
              <a:rPr lang="ro-RO" sz="2000" err="1">
                <a:solidFill>
                  <a:srgbClr val="121512"/>
                </a:solidFill>
                <a:ea typeface="+mn-lt"/>
                <a:cs typeface="+mn-lt"/>
              </a:rPr>
              <a:t>luxurious</a:t>
            </a:r>
            <a:r>
              <a:rPr lang="ro-RO" sz="2000" dirty="0">
                <a:solidFill>
                  <a:srgbClr val="121512"/>
                </a:solidFill>
                <a:ea typeface="+mn-lt"/>
                <a:cs typeface="+mn-lt"/>
              </a:rPr>
              <a:t> </a:t>
            </a:r>
            <a:r>
              <a:rPr lang="ro-RO" sz="2000" err="1">
                <a:solidFill>
                  <a:srgbClr val="121512"/>
                </a:solidFill>
                <a:ea typeface="+mn-lt"/>
                <a:cs typeface="+mn-lt"/>
              </a:rPr>
              <a:t>amenities</a:t>
            </a:r>
            <a:r>
              <a:rPr lang="ro-RO" sz="2000" dirty="0">
                <a:solidFill>
                  <a:srgbClr val="121512"/>
                </a:solidFill>
                <a:ea typeface="+mn-lt"/>
                <a:cs typeface="+mn-lt"/>
              </a:rPr>
              <a:t> </a:t>
            </a:r>
            <a:r>
              <a:rPr lang="ro-RO" sz="2000" err="1">
                <a:solidFill>
                  <a:srgbClr val="121512"/>
                </a:solidFill>
                <a:ea typeface="+mn-lt"/>
                <a:cs typeface="+mn-lt"/>
              </a:rPr>
              <a:t>during</a:t>
            </a:r>
            <a:r>
              <a:rPr lang="ro-RO" sz="2000" dirty="0">
                <a:solidFill>
                  <a:srgbClr val="121512"/>
                </a:solidFill>
                <a:ea typeface="+mn-lt"/>
                <a:cs typeface="+mn-lt"/>
              </a:rPr>
              <a:t> </a:t>
            </a:r>
            <a:r>
              <a:rPr lang="ro-RO" sz="2000" err="1">
                <a:solidFill>
                  <a:srgbClr val="121512"/>
                </a:solidFill>
                <a:ea typeface="+mn-lt"/>
                <a:cs typeface="+mn-lt"/>
              </a:rPr>
              <a:t>their</a:t>
            </a:r>
            <a:r>
              <a:rPr lang="ro-RO" sz="2000" dirty="0">
                <a:solidFill>
                  <a:srgbClr val="121512"/>
                </a:solidFill>
                <a:ea typeface="+mn-lt"/>
                <a:cs typeface="+mn-lt"/>
              </a:rPr>
              <a:t> </a:t>
            </a:r>
            <a:r>
              <a:rPr lang="ro-RO" sz="2000" err="1">
                <a:solidFill>
                  <a:srgbClr val="121512"/>
                </a:solidFill>
                <a:ea typeface="+mn-lt"/>
                <a:cs typeface="+mn-lt"/>
              </a:rPr>
              <a:t>stay</a:t>
            </a:r>
            <a:r>
              <a:rPr lang="ro-RO" sz="2000" dirty="0">
                <a:solidFill>
                  <a:srgbClr val="121512"/>
                </a:solidFill>
                <a:ea typeface="+mn-lt"/>
                <a:cs typeface="+mn-lt"/>
              </a:rPr>
              <a:t> at a hotel. St </a:t>
            </a:r>
            <a:r>
              <a:rPr lang="ro-RO" sz="2000" err="1">
                <a:solidFill>
                  <a:srgbClr val="121512"/>
                </a:solidFill>
                <a:ea typeface="+mn-lt"/>
                <a:cs typeface="+mn-lt"/>
              </a:rPr>
              <a:t>Regis</a:t>
            </a:r>
            <a:r>
              <a:rPr lang="ro-RO" sz="2000" dirty="0">
                <a:solidFill>
                  <a:srgbClr val="121512"/>
                </a:solidFill>
                <a:ea typeface="+mn-lt"/>
                <a:cs typeface="+mn-lt"/>
              </a:rPr>
              <a:t> Hotels &amp; </a:t>
            </a:r>
            <a:r>
              <a:rPr lang="ro-RO" sz="2000" err="1">
                <a:solidFill>
                  <a:srgbClr val="121512"/>
                </a:solidFill>
                <a:ea typeface="+mn-lt"/>
                <a:cs typeface="+mn-lt"/>
              </a:rPr>
              <a:t>Resorts</a:t>
            </a:r>
            <a:r>
              <a:rPr lang="ro-RO" sz="2000" dirty="0">
                <a:solidFill>
                  <a:srgbClr val="121512"/>
                </a:solidFill>
                <a:ea typeface="+mn-lt"/>
                <a:cs typeface="+mn-lt"/>
              </a:rPr>
              <a:t> </a:t>
            </a:r>
            <a:r>
              <a:rPr lang="ro-RO" sz="2000" err="1">
                <a:solidFill>
                  <a:srgbClr val="121512"/>
                </a:solidFill>
                <a:ea typeface="+mn-lt"/>
                <a:cs typeface="+mn-lt"/>
              </a:rPr>
              <a:t>aims</a:t>
            </a:r>
            <a:r>
              <a:rPr lang="ro-RO" sz="2000" dirty="0">
                <a:solidFill>
                  <a:srgbClr val="121512"/>
                </a:solidFill>
                <a:ea typeface="+mn-lt"/>
                <a:cs typeface="+mn-lt"/>
              </a:rPr>
              <a:t> </a:t>
            </a:r>
            <a:r>
              <a:rPr lang="ro-RO" sz="2000" err="1">
                <a:solidFill>
                  <a:srgbClr val="121512"/>
                </a:solidFill>
                <a:ea typeface="+mn-lt"/>
                <a:cs typeface="+mn-lt"/>
              </a:rPr>
              <a:t>to</a:t>
            </a:r>
            <a:r>
              <a:rPr lang="ro-RO" sz="2000" dirty="0">
                <a:solidFill>
                  <a:srgbClr val="121512"/>
                </a:solidFill>
                <a:ea typeface="+mn-lt"/>
                <a:cs typeface="+mn-lt"/>
              </a:rPr>
              <a:t> </a:t>
            </a:r>
            <a:r>
              <a:rPr lang="ro-RO" sz="2000" err="1">
                <a:solidFill>
                  <a:srgbClr val="121512"/>
                </a:solidFill>
                <a:ea typeface="+mn-lt"/>
                <a:cs typeface="+mn-lt"/>
              </a:rPr>
              <a:t>provide</a:t>
            </a:r>
            <a:r>
              <a:rPr lang="ro-RO" sz="2000" dirty="0">
                <a:solidFill>
                  <a:srgbClr val="121512"/>
                </a:solidFill>
                <a:ea typeface="+mn-lt"/>
                <a:cs typeface="+mn-lt"/>
              </a:rPr>
              <a:t> </a:t>
            </a:r>
            <a:r>
              <a:rPr lang="ro-RO" sz="2000" err="1">
                <a:solidFill>
                  <a:srgbClr val="121512"/>
                </a:solidFill>
                <a:ea typeface="+mn-lt"/>
                <a:cs typeface="+mn-lt"/>
              </a:rPr>
              <a:t>their</a:t>
            </a:r>
            <a:r>
              <a:rPr lang="ro-RO" sz="2000" dirty="0">
                <a:solidFill>
                  <a:srgbClr val="121512"/>
                </a:solidFill>
                <a:ea typeface="+mn-lt"/>
                <a:cs typeface="+mn-lt"/>
              </a:rPr>
              <a:t> </a:t>
            </a:r>
            <a:r>
              <a:rPr lang="ro-RO" sz="2000" err="1">
                <a:solidFill>
                  <a:srgbClr val="121512"/>
                </a:solidFill>
                <a:ea typeface="+mn-lt"/>
                <a:cs typeface="+mn-lt"/>
              </a:rPr>
              <a:t>guests</a:t>
            </a:r>
            <a:r>
              <a:rPr lang="ro-RO" sz="2000" dirty="0">
                <a:solidFill>
                  <a:srgbClr val="121512"/>
                </a:solidFill>
                <a:ea typeface="+mn-lt"/>
                <a:cs typeface="+mn-lt"/>
              </a:rPr>
              <a:t> </a:t>
            </a:r>
            <a:r>
              <a:rPr lang="ro-RO" sz="2000" err="1">
                <a:solidFill>
                  <a:srgbClr val="121512"/>
                </a:solidFill>
                <a:ea typeface="+mn-lt"/>
                <a:cs typeface="+mn-lt"/>
              </a:rPr>
              <a:t>with</a:t>
            </a:r>
            <a:r>
              <a:rPr lang="ro-RO" sz="2000" dirty="0">
                <a:solidFill>
                  <a:srgbClr val="121512"/>
                </a:solidFill>
                <a:ea typeface="+mn-lt"/>
                <a:cs typeface="+mn-lt"/>
              </a:rPr>
              <a:t> a </a:t>
            </a:r>
            <a:r>
              <a:rPr lang="ro-RO" sz="2000" err="1">
                <a:solidFill>
                  <a:srgbClr val="121512"/>
                </a:solidFill>
                <a:ea typeface="+mn-lt"/>
                <a:cs typeface="+mn-lt"/>
              </a:rPr>
              <a:t>personalized</a:t>
            </a:r>
            <a:r>
              <a:rPr lang="ro-RO" sz="2000" dirty="0">
                <a:solidFill>
                  <a:srgbClr val="121512"/>
                </a:solidFill>
                <a:ea typeface="+mn-lt"/>
                <a:cs typeface="+mn-lt"/>
              </a:rPr>
              <a:t> </a:t>
            </a:r>
            <a:r>
              <a:rPr lang="ro-RO" sz="2000" err="1">
                <a:solidFill>
                  <a:srgbClr val="121512"/>
                </a:solidFill>
                <a:ea typeface="+mn-lt"/>
                <a:cs typeface="+mn-lt"/>
              </a:rPr>
              <a:t>and</a:t>
            </a:r>
            <a:r>
              <a:rPr lang="ro-RO" sz="2000" dirty="0">
                <a:solidFill>
                  <a:srgbClr val="121512"/>
                </a:solidFill>
                <a:ea typeface="+mn-lt"/>
                <a:cs typeface="+mn-lt"/>
              </a:rPr>
              <a:t> indulgent </a:t>
            </a:r>
            <a:r>
              <a:rPr lang="ro-RO" sz="2000" err="1">
                <a:solidFill>
                  <a:srgbClr val="121512"/>
                </a:solidFill>
                <a:ea typeface="+mn-lt"/>
                <a:cs typeface="+mn-lt"/>
              </a:rPr>
              <a:t>experience</a:t>
            </a:r>
            <a:r>
              <a:rPr lang="ro-RO" sz="2000" dirty="0">
                <a:solidFill>
                  <a:srgbClr val="121512"/>
                </a:solidFill>
                <a:ea typeface="+mn-lt"/>
                <a:cs typeface="+mn-lt"/>
              </a:rPr>
              <a:t>, </a:t>
            </a:r>
            <a:r>
              <a:rPr lang="ro-RO" sz="2000" err="1">
                <a:solidFill>
                  <a:srgbClr val="121512"/>
                </a:solidFill>
                <a:ea typeface="+mn-lt"/>
                <a:cs typeface="+mn-lt"/>
              </a:rPr>
              <a:t>making</a:t>
            </a:r>
            <a:r>
              <a:rPr lang="ro-RO" sz="2000" dirty="0">
                <a:solidFill>
                  <a:srgbClr val="121512"/>
                </a:solidFill>
                <a:ea typeface="+mn-lt"/>
                <a:cs typeface="+mn-lt"/>
              </a:rPr>
              <a:t> it </a:t>
            </a:r>
            <a:r>
              <a:rPr lang="ro-RO" sz="2000" err="1">
                <a:solidFill>
                  <a:srgbClr val="121512"/>
                </a:solidFill>
                <a:ea typeface="+mn-lt"/>
                <a:cs typeface="+mn-lt"/>
              </a:rPr>
              <a:t>the</a:t>
            </a:r>
            <a:r>
              <a:rPr lang="ro-RO" sz="2000" dirty="0">
                <a:solidFill>
                  <a:srgbClr val="121512"/>
                </a:solidFill>
                <a:ea typeface="+mn-lt"/>
                <a:cs typeface="+mn-lt"/>
              </a:rPr>
              <a:t> </a:t>
            </a:r>
            <a:r>
              <a:rPr lang="ro-RO" sz="2000" err="1">
                <a:solidFill>
                  <a:srgbClr val="121512"/>
                </a:solidFill>
                <a:ea typeface="+mn-lt"/>
                <a:cs typeface="+mn-lt"/>
              </a:rPr>
              <a:t>preferred</a:t>
            </a:r>
            <a:r>
              <a:rPr lang="ro-RO" sz="2000" dirty="0">
                <a:solidFill>
                  <a:srgbClr val="121512"/>
                </a:solidFill>
                <a:ea typeface="+mn-lt"/>
                <a:cs typeface="+mn-lt"/>
              </a:rPr>
              <a:t> </a:t>
            </a:r>
            <a:r>
              <a:rPr lang="ro-RO" sz="2000" err="1">
                <a:solidFill>
                  <a:srgbClr val="121512"/>
                </a:solidFill>
                <a:ea typeface="+mn-lt"/>
                <a:cs typeface="+mn-lt"/>
              </a:rPr>
              <a:t>choice</a:t>
            </a:r>
            <a:r>
              <a:rPr lang="ro-RO" sz="2000" dirty="0">
                <a:solidFill>
                  <a:srgbClr val="121512"/>
                </a:solidFill>
                <a:ea typeface="+mn-lt"/>
                <a:cs typeface="+mn-lt"/>
              </a:rPr>
              <a:t> for </a:t>
            </a:r>
            <a:r>
              <a:rPr lang="ro-RO" sz="2000" err="1">
                <a:solidFill>
                  <a:srgbClr val="121512"/>
                </a:solidFill>
                <a:ea typeface="+mn-lt"/>
                <a:cs typeface="+mn-lt"/>
              </a:rPr>
              <a:t>those</a:t>
            </a:r>
            <a:r>
              <a:rPr lang="ro-RO" sz="2000" dirty="0">
                <a:solidFill>
                  <a:srgbClr val="121512"/>
                </a:solidFill>
                <a:ea typeface="+mn-lt"/>
                <a:cs typeface="+mn-lt"/>
              </a:rPr>
              <a:t> </a:t>
            </a:r>
            <a:r>
              <a:rPr lang="ro-RO" sz="2000" err="1">
                <a:solidFill>
                  <a:srgbClr val="121512"/>
                </a:solidFill>
                <a:ea typeface="+mn-lt"/>
                <a:cs typeface="+mn-lt"/>
              </a:rPr>
              <a:t>seeking</a:t>
            </a:r>
            <a:r>
              <a:rPr lang="ro-RO" sz="2000" dirty="0">
                <a:solidFill>
                  <a:srgbClr val="121512"/>
                </a:solidFill>
                <a:ea typeface="+mn-lt"/>
                <a:cs typeface="+mn-lt"/>
              </a:rPr>
              <a:t> a </a:t>
            </a:r>
            <a:r>
              <a:rPr lang="ro-RO" sz="2000" err="1">
                <a:solidFill>
                  <a:srgbClr val="121512"/>
                </a:solidFill>
                <a:ea typeface="+mn-lt"/>
                <a:cs typeface="+mn-lt"/>
              </a:rPr>
              <a:t>lavish</a:t>
            </a:r>
            <a:r>
              <a:rPr lang="ro-RO" sz="2000" dirty="0">
                <a:solidFill>
                  <a:srgbClr val="121512"/>
                </a:solidFill>
                <a:ea typeface="+mn-lt"/>
                <a:cs typeface="+mn-lt"/>
              </a:rPr>
              <a:t> </a:t>
            </a:r>
            <a:r>
              <a:rPr lang="ro-RO" sz="2000" err="1">
                <a:solidFill>
                  <a:srgbClr val="121512"/>
                </a:solidFill>
                <a:ea typeface="+mn-lt"/>
                <a:cs typeface="+mn-lt"/>
              </a:rPr>
              <a:t>stay</a:t>
            </a:r>
            <a:r>
              <a:rPr lang="ro-RO" sz="2000" dirty="0">
                <a:solidFill>
                  <a:srgbClr val="121512"/>
                </a:solidFill>
                <a:ea typeface="+mn-lt"/>
                <a:cs typeface="+mn-lt"/>
              </a:rPr>
              <a:t>.</a:t>
            </a:r>
            <a:endParaRPr lang="ro-RO" sz="2000" dirty="0"/>
          </a:p>
        </p:txBody>
      </p:sp>
    </p:spTree>
    <p:extLst>
      <p:ext uri="{BB962C8B-B14F-4D97-AF65-F5344CB8AC3E}">
        <p14:creationId xmlns:p14="http://schemas.microsoft.com/office/powerpoint/2010/main" val="22491299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0" name="Picture 9">
            <a:extLst>
              <a:ext uri="{FF2B5EF4-FFF2-40B4-BE49-F238E27FC236}">
                <a16:creationId xmlns:a16="http://schemas.microsoft.com/office/drawing/2014/main" id="{1CB7E8AE-A3AC-4BB7-A5C6-F00EC697B2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12" name="Rectangle 11">
            <a:extLst>
              <a:ext uri="{FF2B5EF4-FFF2-40B4-BE49-F238E27FC236}">
                <a16:creationId xmlns:a16="http://schemas.microsoft.com/office/drawing/2014/main" id="{26B0FCFA-8A2E-4F10-87BD-34565BD7C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4" name="Rectangle 13">
            <a:extLst>
              <a:ext uri="{FF2B5EF4-FFF2-40B4-BE49-F238E27FC236}">
                <a16:creationId xmlns:a16="http://schemas.microsoft.com/office/drawing/2014/main" id="{32DA72A5-2775-4FE6-9A97-1C8DEE0E0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6" name="Picture 15">
            <a:extLst>
              <a:ext uri="{FF2B5EF4-FFF2-40B4-BE49-F238E27FC236}">
                <a16:creationId xmlns:a16="http://schemas.microsoft.com/office/drawing/2014/main" id="{28966E53-3C41-4F5A-A432-755BFE5D75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609600" y="533400"/>
            <a:ext cx="2438400" cy="2438400"/>
          </a:xfrm>
          <a:prstGeom prst="rect">
            <a:avLst/>
          </a:prstGeom>
        </p:spPr>
      </p:pic>
      <p:pic>
        <p:nvPicPr>
          <p:cNvPr id="18" name="Picture 17">
            <a:extLst>
              <a:ext uri="{FF2B5EF4-FFF2-40B4-BE49-F238E27FC236}">
                <a16:creationId xmlns:a16="http://schemas.microsoft.com/office/drawing/2014/main" id="{D47F75BB-A3CB-4161-B316-A2A9C88F72D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a:off x="10820400" y="3144779"/>
            <a:ext cx="1371600" cy="2548349"/>
          </a:xfrm>
          <a:prstGeom prst="rect">
            <a:avLst/>
          </a:prstGeom>
        </p:spPr>
      </p:pic>
      <p:sp>
        <p:nvSpPr>
          <p:cNvPr id="4" name="CasetăText 3">
            <a:extLst>
              <a:ext uri="{FF2B5EF4-FFF2-40B4-BE49-F238E27FC236}">
                <a16:creationId xmlns:a16="http://schemas.microsoft.com/office/drawing/2014/main" id="{393829CB-DE37-E177-A759-CC2C7C4FBAFB}"/>
              </a:ext>
            </a:extLst>
          </p:cNvPr>
          <p:cNvSpPr txBox="1"/>
          <p:nvPr/>
        </p:nvSpPr>
        <p:spPr>
          <a:xfrm>
            <a:off x="3264369" y="263407"/>
            <a:ext cx="8523111"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sz="2000" dirty="0">
                <a:solidFill>
                  <a:srgbClr val="121512"/>
                </a:solidFill>
                <a:ea typeface="+mn-lt"/>
                <a:cs typeface="+mn-lt"/>
              </a:rPr>
              <a:t>St. </a:t>
            </a:r>
            <a:r>
              <a:rPr lang="ro-RO" sz="2000" err="1">
                <a:solidFill>
                  <a:srgbClr val="121512"/>
                </a:solidFill>
                <a:ea typeface="+mn-lt"/>
                <a:cs typeface="+mn-lt"/>
              </a:rPr>
              <a:t>Regis</a:t>
            </a:r>
            <a:r>
              <a:rPr lang="ro-RO" sz="2000" dirty="0">
                <a:solidFill>
                  <a:srgbClr val="121512"/>
                </a:solidFill>
                <a:ea typeface="+mn-lt"/>
                <a:cs typeface="+mn-lt"/>
              </a:rPr>
              <a:t> Hotels &amp; </a:t>
            </a:r>
            <a:r>
              <a:rPr lang="ro-RO" sz="2000" err="1">
                <a:solidFill>
                  <a:srgbClr val="121512"/>
                </a:solidFill>
                <a:ea typeface="+mn-lt"/>
                <a:cs typeface="+mn-lt"/>
              </a:rPr>
              <a:t>Resorts</a:t>
            </a:r>
            <a:r>
              <a:rPr lang="ro-RO" sz="2000" dirty="0">
                <a:solidFill>
                  <a:srgbClr val="121512"/>
                </a:solidFill>
                <a:ea typeface="+mn-lt"/>
                <a:cs typeface="+mn-lt"/>
              </a:rPr>
              <a:t> </a:t>
            </a:r>
            <a:r>
              <a:rPr lang="ro-RO" sz="2000" err="1">
                <a:solidFill>
                  <a:srgbClr val="121512"/>
                </a:solidFill>
                <a:ea typeface="+mn-lt"/>
                <a:cs typeface="+mn-lt"/>
              </a:rPr>
              <a:t>provide</a:t>
            </a:r>
            <a:r>
              <a:rPr lang="ro-RO" sz="2000" dirty="0">
                <a:solidFill>
                  <a:srgbClr val="121512"/>
                </a:solidFill>
                <a:ea typeface="+mn-lt"/>
                <a:cs typeface="+mn-lt"/>
              </a:rPr>
              <a:t> </a:t>
            </a:r>
            <a:r>
              <a:rPr lang="ro-RO" sz="2000" err="1">
                <a:solidFill>
                  <a:srgbClr val="121512"/>
                </a:solidFill>
                <a:ea typeface="+mn-lt"/>
                <a:cs typeface="+mn-lt"/>
              </a:rPr>
              <a:t>personalized</a:t>
            </a:r>
            <a:r>
              <a:rPr lang="ro-RO" sz="2000" dirty="0">
                <a:solidFill>
                  <a:srgbClr val="121512"/>
                </a:solidFill>
                <a:ea typeface="+mn-lt"/>
                <a:cs typeface="+mn-lt"/>
              </a:rPr>
              <a:t> </a:t>
            </a:r>
            <a:r>
              <a:rPr lang="ro-RO" sz="2000" err="1">
                <a:solidFill>
                  <a:srgbClr val="121512"/>
                </a:solidFill>
                <a:ea typeface="+mn-lt"/>
                <a:cs typeface="+mn-lt"/>
              </a:rPr>
              <a:t>and</a:t>
            </a:r>
            <a:r>
              <a:rPr lang="ro-RO" sz="2000" dirty="0">
                <a:solidFill>
                  <a:srgbClr val="121512"/>
                </a:solidFill>
                <a:ea typeface="+mn-lt"/>
                <a:cs typeface="+mn-lt"/>
              </a:rPr>
              <a:t> </a:t>
            </a:r>
            <a:r>
              <a:rPr lang="ro-RO" sz="2000" err="1">
                <a:solidFill>
                  <a:srgbClr val="121512"/>
                </a:solidFill>
                <a:ea typeface="+mn-lt"/>
                <a:cs typeface="+mn-lt"/>
              </a:rPr>
              <a:t>high</a:t>
            </a:r>
            <a:r>
              <a:rPr lang="ro-RO" sz="2000" dirty="0">
                <a:solidFill>
                  <a:srgbClr val="121512"/>
                </a:solidFill>
                <a:ea typeface="+mn-lt"/>
                <a:cs typeface="+mn-lt"/>
              </a:rPr>
              <a:t>-quality </a:t>
            </a:r>
            <a:r>
              <a:rPr lang="ro-RO" sz="2000" err="1">
                <a:solidFill>
                  <a:srgbClr val="121512"/>
                </a:solidFill>
                <a:ea typeface="+mn-lt"/>
                <a:cs typeface="+mn-lt"/>
              </a:rPr>
              <a:t>services</a:t>
            </a:r>
            <a:r>
              <a:rPr lang="ro-RO" sz="2000" dirty="0">
                <a:solidFill>
                  <a:srgbClr val="121512"/>
                </a:solidFill>
                <a:ea typeface="+mn-lt"/>
                <a:cs typeface="+mn-lt"/>
              </a:rPr>
              <a:t>, </a:t>
            </a:r>
            <a:r>
              <a:rPr lang="ro-RO" sz="2000" err="1">
                <a:solidFill>
                  <a:srgbClr val="121512"/>
                </a:solidFill>
                <a:ea typeface="+mn-lt"/>
                <a:cs typeface="+mn-lt"/>
              </a:rPr>
              <a:t>ensuring</a:t>
            </a:r>
            <a:r>
              <a:rPr lang="ro-RO" sz="2000" dirty="0">
                <a:solidFill>
                  <a:srgbClr val="121512"/>
                </a:solidFill>
                <a:ea typeface="+mn-lt"/>
                <a:cs typeface="+mn-lt"/>
              </a:rPr>
              <a:t> </a:t>
            </a:r>
            <a:r>
              <a:rPr lang="ro-RO" sz="2000" err="1">
                <a:solidFill>
                  <a:srgbClr val="121512"/>
                </a:solidFill>
                <a:ea typeface="+mn-lt"/>
                <a:cs typeface="+mn-lt"/>
              </a:rPr>
              <a:t>attention</a:t>
            </a:r>
            <a:r>
              <a:rPr lang="ro-RO" sz="2000" dirty="0">
                <a:solidFill>
                  <a:srgbClr val="121512"/>
                </a:solidFill>
                <a:ea typeface="+mn-lt"/>
                <a:cs typeface="+mn-lt"/>
              </a:rPr>
              <a:t> </a:t>
            </a:r>
            <a:r>
              <a:rPr lang="ro-RO" sz="2000" err="1">
                <a:solidFill>
                  <a:srgbClr val="121512"/>
                </a:solidFill>
                <a:ea typeface="+mn-lt"/>
                <a:cs typeface="+mn-lt"/>
              </a:rPr>
              <a:t>to</a:t>
            </a:r>
            <a:r>
              <a:rPr lang="ro-RO" sz="2000" dirty="0">
                <a:solidFill>
                  <a:srgbClr val="121512"/>
                </a:solidFill>
                <a:ea typeface="+mn-lt"/>
                <a:cs typeface="+mn-lt"/>
              </a:rPr>
              <a:t> detail </a:t>
            </a:r>
            <a:r>
              <a:rPr lang="ro-RO" sz="2000" err="1">
                <a:solidFill>
                  <a:srgbClr val="121512"/>
                </a:solidFill>
                <a:ea typeface="+mn-lt"/>
                <a:cs typeface="+mn-lt"/>
              </a:rPr>
              <a:t>and</a:t>
            </a:r>
            <a:r>
              <a:rPr lang="ro-RO" sz="2000" dirty="0">
                <a:solidFill>
                  <a:srgbClr val="121512"/>
                </a:solidFill>
                <a:ea typeface="+mn-lt"/>
                <a:cs typeface="+mn-lt"/>
              </a:rPr>
              <a:t> 24/7 </a:t>
            </a:r>
            <a:r>
              <a:rPr lang="ro-RO" sz="2000" err="1">
                <a:solidFill>
                  <a:srgbClr val="121512"/>
                </a:solidFill>
                <a:ea typeface="+mn-lt"/>
                <a:cs typeface="+mn-lt"/>
              </a:rPr>
              <a:t>availability</a:t>
            </a:r>
            <a:r>
              <a:rPr lang="ro-RO" sz="2000" dirty="0">
                <a:solidFill>
                  <a:srgbClr val="121512"/>
                </a:solidFill>
                <a:ea typeface="+mn-lt"/>
                <a:cs typeface="+mn-lt"/>
              </a:rPr>
              <a:t> for </a:t>
            </a:r>
            <a:r>
              <a:rPr lang="ro-RO" sz="2000" err="1">
                <a:solidFill>
                  <a:srgbClr val="121512"/>
                </a:solidFill>
                <a:ea typeface="+mn-lt"/>
                <a:cs typeface="+mn-lt"/>
              </a:rPr>
              <a:t>their</a:t>
            </a:r>
            <a:r>
              <a:rPr lang="ro-RO" sz="2000" dirty="0">
                <a:solidFill>
                  <a:srgbClr val="121512"/>
                </a:solidFill>
                <a:ea typeface="+mn-lt"/>
                <a:cs typeface="+mn-lt"/>
              </a:rPr>
              <a:t> </a:t>
            </a:r>
            <a:r>
              <a:rPr lang="ro-RO" sz="2000" err="1">
                <a:solidFill>
                  <a:srgbClr val="121512"/>
                </a:solidFill>
                <a:ea typeface="+mn-lt"/>
                <a:cs typeface="+mn-lt"/>
              </a:rPr>
              <a:t>guests.They</a:t>
            </a:r>
            <a:r>
              <a:rPr lang="ro-RO" sz="2000" dirty="0">
                <a:solidFill>
                  <a:srgbClr val="121512"/>
                </a:solidFill>
                <a:ea typeface="+mn-lt"/>
                <a:cs typeface="+mn-lt"/>
              </a:rPr>
              <a:t> </a:t>
            </a:r>
            <a:r>
              <a:rPr lang="ro-RO" sz="2000" err="1">
                <a:solidFill>
                  <a:srgbClr val="121512"/>
                </a:solidFill>
                <a:ea typeface="+mn-lt"/>
                <a:cs typeface="+mn-lt"/>
              </a:rPr>
              <a:t>offer</a:t>
            </a:r>
            <a:r>
              <a:rPr lang="ro-RO" sz="2000" dirty="0">
                <a:solidFill>
                  <a:srgbClr val="121512"/>
                </a:solidFill>
                <a:ea typeface="+mn-lt"/>
                <a:cs typeface="+mn-lt"/>
              </a:rPr>
              <a:t> </a:t>
            </a:r>
            <a:r>
              <a:rPr lang="ro-RO" sz="2000" err="1">
                <a:solidFill>
                  <a:srgbClr val="121512"/>
                </a:solidFill>
                <a:ea typeface="+mn-lt"/>
                <a:cs typeface="+mn-lt"/>
              </a:rPr>
              <a:t>assistance</a:t>
            </a:r>
            <a:r>
              <a:rPr lang="ro-RO" sz="2000" dirty="0">
                <a:solidFill>
                  <a:srgbClr val="121512"/>
                </a:solidFill>
                <a:ea typeface="+mn-lt"/>
                <a:cs typeface="+mn-lt"/>
              </a:rPr>
              <a:t> </a:t>
            </a:r>
            <a:r>
              <a:rPr lang="ro-RO" sz="2000" err="1">
                <a:solidFill>
                  <a:srgbClr val="121512"/>
                </a:solidFill>
                <a:ea typeface="+mn-lt"/>
                <a:cs typeface="+mn-lt"/>
              </a:rPr>
              <a:t>during</a:t>
            </a:r>
            <a:r>
              <a:rPr lang="ro-RO" sz="2000" dirty="0">
                <a:solidFill>
                  <a:srgbClr val="121512"/>
                </a:solidFill>
                <a:ea typeface="+mn-lt"/>
                <a:cs typeface="+mn-lt"/>
              </a:rPr>
              <a:t> </a:t>
            </a:r>
            <a:r>
              <a:rPr lang="ro-RO" sz="2000" err="1">
                <a:solidFill>
                  <a:srgbClr val="121512"/>
                </a:solidFill>
                <a:ea typeface="+mn-lt"/>
                <a:cs typeface="+mn-lt"/>
              </a:rPr>
              <a:t>arrivals</a:t>
            </a:r>
            <a:r>
              <a:rPr lang="ro-RO" sz="2000" dirty="0">
                <a:solidFill>
                  <a:srgbClr val="121512"/>
                </a:solidFill>
                <a:ea typeface="+mn-lt"/>
                <a:cs typeface="+mn-lt"/>
              </a:rPr>
              <a:t> </a:t>
            </a:r>
            <a:r>
              <a:rPr lang="ro-RO" sz="2000" err="1">
                <a:solidFill>
                  <a:srgbClr val="121512"/>
                </a:solidFill>
                <a:ea typeface="+mn-lt"/>
                <a:cs typeface="+mn-lt"/>
              </a:rPr>
              <a:t>and</a:t>
            </a:r>
            <a:r>
              <a:rPr lang="ro-RO" sz="2000" dirty="0">
                <a:solidFill>
                  <a:srgbClr val="121512"/>
                </a:solidFill>
                <a:ea typeface="+mn-lt"/>
                <a:cs typeface="+mn-lt"/>
              </a:rPr>
              <a:t> </a:t>
            </a:r>
            <a:r>
              <a:rPr lang="ro-RO" sz="2000" err="1">
                <a:solidFill>
                  <a:srgbClr val="121512"/>
                </a:solidFill>
                <a:ea typeface="+mn-lt"/>
                <a:cs typeface="+mn-lt"/>
              </a:rPr>
              <a:t>departures</a:t>
            </a:r>
            <a:r>
              <a:rPr lang="ro-RO" sz="2000" dirty="0">
                <a:solidFill>
                  <a:srgbClr val="121512"/>
                </a:solidFill>
                <a:ea typeface="+mn-lt"/>
                <a:cs typeface="+mn-lt"/>
              </a:rPr>
              <a:t>, </a:t>
            </a:r>
            <a:r>
              <a:rPr lang="ro-RO" sz="2000" err="1">
                <a:solidFill>
                  <a:srgbClr val="121512"/>
                </a:solidFill>
                <a:ea typeface="+mn-lt"/>
                <a:cs typeface="+mn-lt"/>
              </a:rPr>
              <a:t>concierge</a:t>
            </a:r>
            <a:r>
              <a:rPr lang="ro-RO" sz="2000" dirty="0">
                <a:solidFill>
                  <a:srgbClr val="121512"/>
                </a:solidFill>
                <a:ea typeface="+mn-lt"/>
                <a:cs typeface="+mn-lt"/>
              </a:rPr>
              <a:t> </a:t>
            </a:r>
            <a:r>
              <a:rPr lang="ro-RO" sz="2000" err="1">
                <a:solidFill>
                  <a:srgbClr val="121512"/>
                </a:solidFill>
                <a:ea typeface="+mn-lt"/>
                <a:cs typeface="+mn-lt"/>
              </a:rPr>
              <a:t>services</a:t>
            </a:r>
            <a:r>
              <a:rPr lang="ro-RO" sz="2000" dirty="0">
                <a:solidFill>
                  <a:srgbClr val="121512"/>
                </a:solidFill>
                <a:ea typeface="+mn-lt"/>
                <a:cs typeface="+mn-lt"/>
              </a:rPr>
              <a:t>, </a:t>
            </a:r>
            <a:r>
              <a:rPr lang="ro-RO" sz="2000" err="1">
                <a:solidFill>
                  <a:srgbClr val="121512"/>
                </a:solidFill>
                <a:ea typeface="+mn-lt"/>
                <a:cs typeface="+mn-lt"/>
              </a:rPr>
              <a:t>luxurious</a:t>
            </a:r>
            <a:r>
              <a:rPr lang="ro-RO" sz="2000" dirty="0">
                <a:solidFill>
                  <a:srgbClr val="121512"/>
                </a:solidFill>
                <a:ea typeface="+mn-lt"/>
                <a:cs typeface="+mn-lt"/>
              </a:rPr>
              <a:t> room </a:t>
            </a:r>
            <a:r>
              <a:rPr lang="ro-RO" sz="2000" err="1">
                <a:solidFill>
                  <a:srgbClr val="121512"/>
                </a:solidFill>
                <a:ea typeface="+mn-lt"/>
                <a:cs typeface="+mn-lt"/>
              </a:rPr>
              <a:t>amenities</a:t>
            </a:r>
            <a:r>
              <a:rPr lang="ro-RO" sz="2000" dirty="0">
                <a:solidFill>
                  <a:srgbClr val="121512"/>
                </a:solidFill>
                <a:ea typeface="+mn-lt"/>
                <a:cs typeface="+mn-lt"/>
              </a:rPr>
              <a:t>, diverse </a:t>
            </a:r>
            <a:r>
              <a:rPr lang="ro-RO" sz="2000" err="1">
                <a:solidFill>
                  <a:srgbClr val="121512"/>
                </a:solidFill>
                <a:ea typeface="+mn-lt"/>
                <a:cs typeface="+mn-lt"/>
              </a:rPr>
              <a:t>dining</a:t>
            </a:r>
            <a:r>
              <a:rPr lang="ro-RO" sz="2000" dirty="0">
                <a:solidFill>
                  <a:srgbClr val="121512"/>
                </a:solidFill>
                <a:ea typeface="+mn-lt"/>
                <a:cs typeface="+mn-lt"/>
              </a:rPr>
              <a:t> </a:t>
            </a:r>
            <a:r>
              <a:rPr lang="ro-RO" sz="2000" err="1">
                <a:solidFill>
                  <a:srgbClr val="121512"/>
                </a:solidFill>
                <a:ea typeface="+mn-lt"/>
                <a:cs typeface="+mn-lt"/>
              </a:rPr>
              <a:t>experiences</a:t>
            </a:r>
            <a:r>
              <a:rPr lang="ro-RO" sz="2000" dirty="0">
                <a:solidFill>
                  <a:srgbClr val="121512"/>
                </a:solidFill>
                <a:ea typeface="+mn-lt"/>
                <a:cs typeface="+mn-lt"/>
              </a:rPr>
              <a:t>, </a:t>
            </a:r>
            <a:r>
              <a:rPr lang="ro-RO" sz="2000" err="1">
                <a:solidFill>
                  <a:srgbClr val="121512"/>
                </a:solidFill>
                <a:ea typeface="+mn-lt"/>
                <a:cs typeface="+mn-lt"/>
              </a:rPr>
              <a:t>spa</a:t>
            </a:r>
            <a:r>
              <a:rPr lang="ro-RO" sz="2000" dirty="0">
                <a:solidFill>
                  <a:srgbClr val="121512"/>
                </a:solidFill>
                <a:ea typeface="+mn-lt"/>
                <a:cs typeface="+mn-lt"/>
              </a:rPr>
              <a:t> </a:t>
            </a:r>
            <a:r>
              <a:rPr lang="ro-RO" sz="2000" err="1">
                <a:solidFill>
                  <a:srgbClr val="121512"/>
                </a:solidFill>
                <a:ea typeface="+mn-lt"/>
                <a:cs typeface="+mn-lt"/>
              </a:rPr>
              <a:t>and</a:t>
            </a:r>
            <a:r>
              <a:rPr lang="ro-RO" sz="2000" dirty="0">
                <a:solidFill>
                  <a:srgbClr val="121512"/>
                </a:solidFill>
                <a:ea typeface="+mn-lt"/>
                <a:cs typeface="+mn-lt"/>
              </a:rPr>
              <a:t> </a:t>
            </a:r>
            <a:r>
              <a:rPr lang="ro-RO" sz="2000" err="1">
                <a:solidFill>
                  <a:srgbClr val="121512"/>
                </a:solidFill>
                <a:ea typeface="+mn-lt"/>
                <a:cs typeface="+mn-lt"/>
              </a:rPr>
              <a:t>wellness</a:t>
            </a:r>
            <a:r>
              <a:rPr lang="ro-RO" sz="2000" dirty="0">
                <a:solidFill>
                  <a:srgbClr val="121512"/>
                </a:solidFill>
                <a:ea typeface="+mn-lt"/>
                <a:cs typeface="+mn-lt"/>
              </a:rPr>
              <a:t> </a:t>
            </a:r>
            <a:r>
              <a:rPr lang="ro-RO" sz="2000" err="1">
                <a:solidFill>
                  <a:srgbClr val="121512"/>
                </a:solidFill>
                <a:ea typeface="+mn-lt"/>
                <a:cs typeface="+mn-lt"/>
              </a:rPr>
              <a:t>facilities</a:t>
            </a:r>
            <a:r>
              <a:rPr lang="ro-RO" sz="2000" dirty="0">
                <a:solidFill>
                  <a:srgbClr val="121512"/>
                </a:solidFill>
                <a:ea typeface="+mn-lt"/>
                <a:cs typeface="+mn-lt"/>
              </a:rPr>
              <a:t>, fitness </a:t>
            </a:r>
            <a:r>
              <a:rPr lang="ro-RO" sz="2000" err="1">
                <a:solidFill>
                  <a:srgbClr val="121512"/>
                </a:solidFill>
                <a:ea typeface="+mn-lt"/>
                <a:cs typeface="+mn-lt"/>
              </a:rPr>
              <a:t>centers</a:t>
            </a:r>
            <a:r>
              <a:rPr lang="ro-RO" sz="2000" dirty="0">
                <a:solidFill>
                  <a:srgbClr val="121512"/>
                </a:solidFill>
                <a:ea typeface="+mn-lt"/>
                <a:cs typeface="+mn-lt"/>
              </a:rPr>
              <a:t>, </a:t>
            </a:r>
            <a:r>
              <a:rPr lang="ro-RO" sz="2000" err="1">
                <a:solidFill>
                  <a:srgbClr val="121512"/>
                </a:solidFill>
                <a:ea typeface="+mn-lt"/>
                <a:cs typeface="+mn-lt"/>
              </a:rPr>
              <a:t>recreational</a:t>
            </a:r>
            <a:r>
              <a:rPr lang="ro-RO" sz="2000" dirty="0">
                <a:solidFill>
                  <a:srgbClr val="121512"/>
                </a:solidFill>
                <a:ea typeface="+mn-lt"/>
                <a:cs typeface="+mn-lt"/>
              </a:rPr>
              <a:t> </a:t>
            </a:r>
            <a:r>
              <a:rPr lang="ro-RO" sz="2000" err="1">
                <a:solidFill>
                  <a:srgbClr val="121512"/>
                </a:solidFill>
                <a:ea typeface="+mn-lt"/>
                <a:cs typeface="+mn-lt"/>
              </a:rPr>
              <a:t>activities</a:t>
            </a:r>
            <a:r>
              <a:rPr lang="ro-RO" sz="2000" dirty="0">
                <a:solidFill>
                  <a:srgbClr val="121512"/>
                </a:solidFill>
                <a:ea typeface="+mn-lt"/>
                <a:cs typeface="+mn-lt"/>
              </a:rPr>
              <a:t>, </a:t>
            </a:r>
            <a:r>
              <a:rPr lang="ro-RO" sz="2000" err="1">
                <a:solidFill>
                  <a:srgbClr val="121512"/>
                </a:solidFill>
                <a:ea typeface="+mn-lt"/>
                <a:cs typeface="+mn-lt"/>
              </a:rPr>
              <a:t>and</a:t>
            </a:r>
            <a:r>
              <a:rPr lang="ro-RO" sz="2000" dirty="0">
                <a:solidFill>
                  <a:srgbClr val="121512"/>
                </a:solidFill>
                <a:ea typeface="+mn-lt"/>
                <a:cs typeface="+mn-lt"/>
              </a:rPr>
              <a:t> comprehensive business </a:t>
            </a:r>
            <a:r>
              <a:rPr lang="ro-RO" sz="2000" err="1">
                <a:solidFill>
                  <a:srgbClr val="121512"/>
                </a:solidFill>
                <a:ea typeface="+mn-lt"/>
                <a:cs typeface="+mn-lt"/>
              </a:rPr>
              <a:t>and</a:t>
            </a:r>
            <a:r>
              <a:rPr lang="ro-RO" sz="2000" dirty="0">
                <a:solidFill>
                  <a:srgbClr val="121512"/>
                </a:solidFill>
                <a:ea typeface="+mn-lt"/>
                <a:cs typeface="+mn-lt"/>
              </a:rPr>
              <a:t> event </a:t>
            </a:r>
            <a:r>
              <a:rPr lang="ro-RO" sz="2000" err="1">
                <a:solidFill>
                  <a:srgbClr val="121512"/>
                </a:solidFill>
                <a:ea typeface="+mn-lt"/>
                <a:cs typeface="+mn-lt"/>
              </a:rPr>
              <a:t>services</a:t>
            </a:r>
            <a:r>
              <a:rPr lang="ro-RO" sz="2000" dirty="0">
                <a:solidFill>
                  <a:srgbClr val="121512"/>
                </a:solidFill>
                <a:ea typeface="+mn-lt"/>
                <a:cs typeface="+mn-lt"/>
              </a:rPr>
              <a:t>.</a:t>
            </a:r>
            <a:endParaRPr lang="ro-RO" sz="2000" dirty="0"/>
          </a:p>
        </p:txBody>
      </p:sp>
      <p:sp>
        <p:nvSpPr>
          <p:cNvPr id="5" name="CasetăText 4">
            <a:extLst>
              <a:ext uri="{FF2B5EF4-FFF2-40B4-BE49-F238E27FC236}">
                <a16:creationId xmlns:a16="http://schemas.microsoft.com/office/drawing/2014/main" id="{F9A5A4D9-B3F7-4284-368A-8358E03C91DC}"/>
              </a:ext>
            </a:extLst>
          </p:cNvPr>
          <p:cNvSpPr txBox="1"/>
          <p:nvPr/>
        </p:nvSpPr>
        <p:spPr>
          <a:xfrm>
            <a:off x="705555" y="3499555"/>
            <a:ext cx="47037" cy="470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ro-RO"/>
          </a:p>
        </p:txBody>
      </p:sp>
      <p:sp>
        <p:nvSpPr>
          <p:cNvPr id="6" name="CasetăText 5">
            <a:extLst>
              <a:ext uri="{FF2B5EF4-FFF2-40B4-BE49-F238E27FC236}">
                <a16:creationId xmlns:a16="http://schemas.microsoft.com/office/drawing/2014/main" id="{F14EA47A-2F6C-F8D0-234B-92873E1C5BE0}"/>
              </a:ext>
            </a:extLst>
          </p:cNvPr>
          <p:cNvSpPr txBox="1"/>
          <p:nvPr/>
        </p:nvSpPr>
        <p:spPr>
          <a:xfrm>
            <a:off x="809037" y="3377259"/>
            <a:ext cx="9911644"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sz="2000" dirty="0">
                <a:solidFill>
                  <a:srgbClr val="121512"/>
                </a:solidFill>
                <a:ea typeface="+mn-lt"/>
                <a:cs typeface="+mn-lt"/>
              </a:rPr>
              <a:t>The </a:t>
            </a:r>
            <a:r>
              <a:rPr lang="ro-RO" sz="2000" err="1">
                <a:solidFill>
                  <a:srgbClr val="121512"/>
                </a:solidFill>
                <a:ea typeface="+mn-lt"/>
                <a:cs typeface="+mn-lt"/>
              </a:rPr>
              <a:t>services</a:t>
            </a:r>
            <a:r>
              <a:rPr lang="ro-RO" sz="2000" dirty="0">
                <a:solidFill>
                  <a:srgbClr val="121512"/>
                </a:solidFill>
                <a:ea typeface="+mn-lt"/>
                <a:cs typeface="+mn-lt"/>
              </a:rPr>
              <a:t> </a:t>
            </a:r>
            <a:r>
              <a:rPr lang="ro-RO" sz="2000" err="1">
                <a:solidFill>
                  <a:srgbClr val="121512"/>
                </a:solidFill>
                <a:ea typeface="+mn-lt"/>
                <a:cs typeface="+mn-lt"/>
              </a:rPr>
              <a:t>and</a:t>
            </a:r>
            <a:r>
              <a:rPr lang="ro-RO" sz="2000" dirty="0">
                <a:solidFill>
                  <a:srgbClr val="121512"/>
                </a:solidFill>
                <a:ea typeface="+mn-lt"/>
                <a:cs typeface="+mn-lt"/>
              </a:rPr>
              <a:t> </a:t>
            </a:r>
            <a:r>
              <a:rPr lang="ro-RO" sz="2000" err="1">
                <a:solidFill>
                  <a:srgbClr val="121512"/>
                </a:solidFill>
                <a:ea typeface="+mn-lt"/>
                <a:cs typeface="+mn-lt"/>
              </a:rPr>
              <a:t>facilities</a:t>
            </a:r>
            <a:r>
              <a:rPr lang="ro-RO" sz="2000" dirty="0">
                <a:solidFill>
                  <a:srgbClr val="121512"/>
                </a:solidFill>
                <a:ea typeface="+mn-lt"/>
                <a:cs typeface="+mn-lt"/>
              </a:rPr>
              <a:t> </a:t>
            </a:r>
            <a:r>
              <a:rPr lang="ro-RO" sz="2000" err="1">
                <a:solidFill>
                  <a:srgbClr val="121512"/>
                </a:solidFill>
                <a:ea typeface="+mn-lt"/>
                <a:cs typeface="+mn-lt"/>
              </a:rPr>
              <a:t>aim</a:t>
            </a:r>
            <a:r>
              <a:rPr lang="ro-RO" sz="2000" dirty="0">
                <a:solidFill>
                  <a:srgbClr val="121512"/>
                </a:solidFill>
                <a:ea typeface="+mn-lt"/>
                <a:cs typeface="+mn-lt"/>
              </a:rPr>
              <a:t> </a:t>
            </a:r>
            <a:r>
              <a:rPr lang="ro-RO" sz="2000" err="1">
                <a:solidFill>
                  <a:srgbClr val="121512"/>
                </a:solidFill>
                <a:ea typeface="+mn-lt"/>
                <a:cs typeface="+mn-lt"/>
              </a:rPr>
              <a:t>to</a:t>
            </a:r>
            <a:r>
              <a:rPr lang="ro-RO" sz="2000" dirty="0">
                <a:solidFill>
                  <a:srgbClr val="121512"/>
                </a:solidFill>
                <a:ea typeface="+mn-lt"/>
                <a:cs typeface="+mn-lt"/>
              </a:rPr>
              <a:t> </a:t>
            </a:r>
            <a:r>
              <a:rPr lang="ro-RO" sz="2000" err="1">
                <a:solidFill>
                  <a:srgbClr val="121512"/>
                </a:solidFill>
                <a:ea typeface="+mn-lt"/>
                <a:cs typeface="+mn-lt"/>
              </a:rPr>
              <a:t>enhance</a:t>
            </a:r>
            <a:r>
              <a:rPr lang="ro-RO" sz="2000" dirty="0">
                <a:solidFill>
                  <a:srgbClr val="121512"/>
                </a:solidFill>
                <a:ea typeface="+mn-lt"/>
                <a:cs typeface="+mn-lt"/>
              </a:rPr>
              <a:t> </a:t>
            </a:r>
            <a:r>
              <a:rPr lang="ro-RO" sz="2000" err="1">
                <a:solidFill>
                  <a:srgbClr val="121512"/>
                </a:solidFill>
                <a:ea typeface="+mn-lt"/>
                <a:cs typeface="+mn-lt"/>
              </a:rPr>
              <a:t>the</a:t>
            </a:r>
            <a:r>
              <a:rPr lang="ro-RO" sz="2000" dirty="0">
                <a:solidFill>
                  <a:srgbClr val="121512"/>
                </a:solidFill>
                <a:ea typeface="+mn-lt"/>
                <a:cs typeface="+mn-lt"/>
              </a:rPr>
              <a:t> </a:t>
            </a:r>
            <a:r>
              <a:rPr lang="ro-RO" sz="2000" err="1">
                <a:solidFill>
                  <a:srgbClr val="121512"/>
                </a:solidFill>
                <a:ea typeface="+mn-lt"/>
                <a:cs typeface="+mn-lt"/>
              </a:rPr>
              <a:t>guest</a:t>
            </a:r>
            <a:r>
              <a:rPr lang="ro-RO" sz="2000" dirty="0">
                <a:solidFill>
                  <a:srgbClr val="121512"/>
                </a:solidFill>
                <a:ea typeface="+mn-lt"/>
                <a:cs typeface="+mn-lt"/>
              </a:rPr>
              <a:t> </a:t>
            </a:r>
            <a:r>
              <a:rPr lang="ro-RO" sz="2000" err="1">
                <a:solidFill>
                  <a:srgbClr val="121512"/>
                </a:solidFill>
                <a:ea typeface="+mn-lt"/>
                <a:cs typeface="+mn-lt"/>
              </a:rPr>
              <a:t>experience</a:t>
            </a:r>
            <a:r>
              <a:rPr lang="ro-RO" sz="2000" dirty="0">
                <a:solidFill>
                  <a:srgbClr val="121512"/>
                </a:solidFill>
                <a:ea typeface="+mn-lt"/>
                <a:cs typeface="+mn-lt"/>
              </a:rPr>
              <a:t>, </a:t>
            </a:r>
            <a:r>
              <a:rPr lang="ro-RO" sz="2000" err="1">
                <a:solidFill>
                  <a:srgbClr val="121512"/>
                </a:solidFill>
                <a:ea typeface="+mn-lt"/>
                <a:cs typeface="+mn-lt"/>
              </a:rPr>
              <a:t>differentiate</a:t>
            </a:r>
            <a:r>
              <a:rPr lang="ro-RO" sz="2000" dirty="0">
                <a:solidFill>
                  <a:srgbClr val="121512"/>
                </a:solidFill>
                <a:ea typeface="+mn-lt"/>
                <a:cs typeface="+mn-lt"/>
              </a:rPr>
              <a:t> </a:t>
            </a:r>
            <a:r>
              <a:rPr lang="ro-RO" sz="2000" err="1">
                <a:solidFill>
                  <a:srgbClr val="121512"/>
                </a:solidFill>
                <a:ea typeface="+mn-lt"/>
                <a:cs typeface="+mn-lt"/>
              </a:rPr>
              <a:t>the</a:t>
            </a:r>
            <a:r>
              <a:rPr lang="ro-RO" sz="2000" dirty="0">
                <a:solidFill>
                  <a:srgbClr val="121512"/>
                </a:solidFill>
                <a:ea typeface="+mn-lt"/>
                <a:cs typeface="+mn-lt"/>
              </a:rPr>
              <a:t> brand </a:t>
            </a:r>
            <a:r>
              <a:rPr lang="ro-RO" sz="2000" err="1">
                <a:solidFill>
                  <a:srgbClr val="121512"/>
                </a:solidFill>
                <a:ea typeface="+mn-lt"/>
                <a:cs typeface="+mn-lt"/>
              </a:rPr>
              <a:t>from</a:t>
            </a:r>
            <a:r>
              <a:rPr lang="ro-RO" sz="2000" dirty="0">
                <a:solidFill>
                  <a:srgbClr val="121512"/>
                </a:solidFill>
                <a:ea typeface="+mn-lt"/>
                <a:cs typeface="+mn-lt"/>
              </a:rPr>
              <a:t> </a:t>
            </a:r>
            <a:r>
              <a:rPr lang="ro-RO" sz="2000" err="1">
                <a:solidFill>
                  <a:srgbClr val="121512"/>
                </a:solidFill>
                <a:ea typeface="+mn-lt"/>
                <a:cs typeface="+mn-lt"/>
              </a:rPr>
              <a:t>others</a:t>
            </a:r>
            <a:r>
              <a:rPr lang="ro-RO" sz="2000" dirty="0">
                <a:solidFill>
                  <a:srgbClr val="121512"/>
                </a:solidFill>
                <a:ea typeface="+mn-lt"/>
                <a:cs typeface="+mn-lt"/>
              </a:rPr>
              <a:t>, </a:t>
            </a:r>
            <a:r>
              <a:rPr lang="ro-RO" sz="2000" err="1">
                <a:solidFill>
                  <a:srgbClr val="121512"/>
                </a:solidFill>
                <a:ea typeface="+mn-lt"/>
                <a:cs typeface="+mn-lt"/>
              </a:rPr>
              <a:t>and</a:t>
            </a:r>
            <a:r>
              <a:rPr lang="ro-RO" sz="2000" dirty="0">
                <a:solidFill>
                  <a:srgbClr val="121512"/>
                </a:solidFill>
                <a:ea typeface="+mn-lt"/>
                <a:cs typeface="+mn-lt"/>
              </a:rPr>
              <a:t> create </a:t>
            </a:r>
            <a:r>
              <a:rPr lang="ro-RO" sz="2000" err="1">
                <a:solidFill>
                  <a:srgbClr val="121512"/>
                </a:solidFill>
                <a:ea typeface="+mn-lt"/>
                <a:cs typeface="+mn-lt"/>
              </a:rPr>
              <a:t>memorable</a:t>
            </a:r>
            <a:r>
              <a:rPr lang="ro-RO" sz="2000" dirty="0">
                <a:solidFill>
                  <a:srgbClr val="121512"/>
                </a:solidFill>
                <a:ea typeface="+mn-lt"/>
                <a:cs typeface="+mn-lt"/>
              </a:rPr>
              <a:t> </a:t>
            </a:r>
            <a:r>
              <a:rPr lang="ro-RO" sz="2000" err="1">
                <a:solidFill>
                  <a:srgbClr val="121512"/>
                </a:solidFill>
                <a:ea typeface="+mn-lt"/>
                <a:cs typeface="+mn-lt"/>
              </a:rPr>
              <a:t>moments</a:t>
            </a:r>
            <a:r>
              <a:rPr lang="ro-RO" sz="2000" dirty="0">
                <a:solidFill>
                  <a:srgbClr val="121512"/>
                </a:solidFill>
                <a:ea typeface="+mn-lt"/>
                <a:cs typeface="+mn-lt"/>
              </a:rPr>
              <a:t> of </a:t>
            </a:r>
            <a:r>
              <a:rPr lang="ro-RO" sz="2000" err="1">
                <a:solidFill>
                  <a:srgbClr val="121512"/>
                </a:solidFill>
                <a:ea typeface="+mn-lt"/>
                <a:cs typeface="+mn-lt"/>
              </a:rPr>
              <a:t>comfort</a:t>
            </a:r>
            <a:r>
              <a:rPr lang="ro-RO" sz="2000" dirty="0">
                <a:solidFill>
                  <a:srgbClr val="121512"/>
                </a:solidFill>
                <a:ea typeface="+mn-lt"/>
                <a:cs typeface="+mn-lt"/>
              </a:rPr>
              <a:t>, </a:t>
            </a:r>
            <a:r>
              <a:rPr lang="ro-RO" sz="2000" err="1">
                <a:solidFill>
                  <a:srgbClr val="121512"/>
                </a:solidFill>
                <a:ea typeface="+mn-lt"/>
                <a:cs typeface="+mn-lt"/>
              </a:rPr>
              <a:t>convenience</a:t>
            </a:r>
            <a:r>
              <a:rPr lang="ro-RO" sz="2000" dirty="0">
                <a:solidFill>
                  <a:srgbClr val="121512"/>
                </a:solidFill>
                <a:ea typeface="+mn-lt"/>
                <a:cs typeface="+mn-lt"/>
              </a:rPr>
              <a:t>, </a:t>
            </a:r>
            <a:r>
              <a:rPr lang="ro-RO" sz="2000" err="1">
                <a:solidFill>
                  <a:srgbClr val="121512"/>
                </a:solidFill>
                <a:ea typeface="+mn-lt"/>
                <a:cs typeface="+mn-lt"/>
              </a:rPr>
              <a:t>luxury</a:t>
            </a:r>
            <a:r>
              <a:rPr lang="ro-RO" sz="2000" dirty="0">
                <a:solidFill>
                  <a:srgbClr val="121512"/>
                </a:solidFill>
                <a:ea typeface="+mn-lt"/>
                <a:cs typeface="+mn-lt"/>
              </a:rPr>
              <a:t>, </a:t>
            </a:r>
            <a:r>
              <a:rPr lang="ro-RO" sz="2000" err="1">
                <a:solidFill>
                  <a:srgbClr val="121512"/>
                </a:solidFill>
                <a:ea typeface="+mn-lt"/>
                <a:cs typeface="+mn-lt"/>
              </a:rPr>
              <a:t>and</a:t>
            </a:r>
            <a:r>
              <a:rPr lang="ro-RO" sz="2000" dirty="0">
                <a:solidFill>
                  <a:srgbClr val="121512"/>
                </a:solidFill>
                <a:ea typeface="+mn-lt"/>
                <a:cs typeface="+mn-lt"/>
              </a:rPr>
              <a:t> </a:t>
            </a:r>
            <a:r>
              <a:rPr lang="ro-RO" sz="2000" err="1">
                <a:solidFill>
                  <a:srgbClr val="121512"/>
                </a:solidFill>
                <a:ea typeface="+mn-lt"/>
                <a:cs typeface="+mn-lt"/>
              </a:rPr>
              <a:t>satisfaction</a:t>
            </a:r>
            <a:r>
              <a:rPr lang="ro-RO" sz="2000" dirty="0">
                <a:solidFill>
                  <a:srgbClr val="121512"/>
                </a:solidFill>
                <a:ea typeface="+mn-lt"/>
                <a:cs typeface="+mn-lt"/>
              </a:rPr>
              <a:t>.</a:t>
            </a:r>
            <a:endParaRPr lang="ro-RO" sz="2000" dirty="0"/>
          </a:p>
        </p:txBody>
      </p:sp>
    </p:spTree>
    <p:extLst>
      <p:ext uri="{BB962C8B-B14F-4D97-AF65-F5344CB8AC3E}">
        <p14:creationId xmlns:p14="http://schemas.microsoft.com/office/powerpoint/2010/main" val="17220678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1" name="Rectangle 2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3" name="Rectangle 22">
            <a:extLst>
              <a:ext uri="{FF2B5EF4-FFF2-40B4-BE49-F238E27FC236}">
                <a16:creationId xmlns:a16="http://schemas.microsoft.com/office/drawing/2014/main" id="{111EAB55-6361-4D2E-B9A0-72953AB11C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3429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E2584305-C834-4AD0-AC2F-60906D91C0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3429000"/>
          </a:xfrm>
          <a:prstGeom prst="rect">
            <a:avLst/>
          </a:prstGeom>
          <a:blipFill dpi="0" rotWithShape="1">
            <a:blip r:embed="rId2">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asetăText 3">
            <a:extLst>
              <a:ext uri="{FF2B5EF4-FFF2-40B4-BE49-F238E27FC236}">
                <a16:creationId xmlns:a16="http://schemas.microsoft.com/office/drawing/2014/main" id="{B8B774CA-ED5A-E381-A6CB-06D5CAFA771B}"/>
              </a:ext>
            </a:extLst>
          </p:cNvPr>
          <p:cNvSpPr txBox="1"/>
          <p:nvPr/>
        </p:nvSpPr>
        <p:spPr>
          <a:xfrm>
            <a:off x="2005091" y="3657600"/>
            <a:ext cx="8188033" cy="245548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gn="ctr">
              <a:lnSpc>
                <a:spcPct val="110000"/>
              </a:lnSpc>
              <a:spcAft>
                <a:spcPts val="600"/>
              </a:spcAft>
              <a:buClr>
                <a:schemeClr val="accent1"/>
              </a:buClr>
              <a:buFont typeface="Arial" panose="020B0604020202020204" pitchFamily="34" charset="0"/>
              <a:buChar char="•"/>
            </a:pPr>
            <a:r>
              <a:rPr lang="en-US"/>
              <a:t>The role and function of guest services in the hotel industry is essential to provide exceptional experiences, meet guest expectations, build loyalty, and maintain a positive reputation. By investing in guest services, hotels can differentiate themselves from competitors, achieve higher guest satisfaction levels, and ultimately drive success in a highly competitive industry.</a:t>
            </a:r>
          </a:p>
        </p:txBody>
      </p:sp>
    </p:spTree>
    <p:extLst>
      <p:ext uri="{BB962C8B-B14F-4D97-AF65-F5344CB8AC3E}">
        <p14:creationId xmlns:p14="http://schemas.microsoft.com/office/powerpoint/2010/main" val="34316161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1" name="Rectangle 20">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3" name="Rectangle 22">
            <a:extLst>
              <a:ext uri="{FF2B5EF4-FFF2-40B4-BE49-F238E27FC236}">
                <a16:creationId xmlns:a16="http://schemas.microsoft.com/office/drawing/2014/main" id="{3B6A4C79-62F0-4DFD-A156-0F1AB7D26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61" y="0"/>
            <a:ext cx="1219199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7F7FF257-5D01-4829-AD0B-B2D6076B34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asetăText 4">
            <a:extLst>
              <a:ext uri="{FF2B5EF4-FFF2-40B4-BE49-F238E27FC236}">
                <a16:creationId xmlns:a16="http://schemas.microsoft.com/office/drawing/2014/main" id="{C7509EA8-90F5-30E1-75E6-E0E920D05493}"/>
              </a:ext>
            </a:extLst>
          </p:cNvPr>
          <p:cNvSpPr txBox="1"/>
          <p:nvPr/>
        </p:nvSpPr>
        <p:spPr>
          <a:xfrm>
            <a:off x="1143000" y="3200400"/>
            <a:ext cx="5410200" cy="259080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spcAft>
                <a:spcPts val="600"/>
              </a:spcAft>
              <a:buClr>
                <a:schemeClr val="accent1"/>
              </a:buClr>
              <a:buFont typeface="Arial" panose="020B0604020202020204" pitchFamily="34" charset="0"/>
              <a:buChar char="•"/>
            </a:pPr>
            <a:r>
              <a:rPr lang="en-US" sz="1500">
                <a:solidFill>
                  <a:schemeClr val="tx2"/>
                </a:solidFill>
              </a:rPr>
              <a:t>The importance of hospitality in the hotel industry lies in creating a warm and welcoming atmosphere, providing personalized experiences, and exceeding guest expectations. Hotels achieve this through attentive and friendly staff, exceptional service delivery, going above and beyond, cultural sensitivity, and continuous improvements based on guest feedback. Attention to detail is also crucial in meeting and exceeding guest expectations. Overall, hospitality sets the foundation for a memorable and satisfying hotel stay experience. </a:t>
            </a:r>
          </a:p>
        </p:txBody>
      </p:sp>
      <p:pic>
        <p:nvPicPr>
          <p:cNvPr id="2" name="Imagine 1" descr="O imagine care conține text, Font, simbol, siglă&#10;&#10;Descriere generată automat">
            <a:extLst>
              <a:ext uri="{FF2B5EF4-FFF2-40B4-BE49-F238E27FC236}">
                <a16:creationId xmlns:a16="http://schemas.microsoft.com/office/drawing/2014/main" id="{1DB57DC3-5449-8992-11F2-117AAD7FDC7A}"/>
              </a:ext>
            </a:extLst>
          </p:cNvPr>
          <p:cNvPicPr>
            <a:picLocks noChangeAspect="1"/>
          </p:cNvPicPr>
          <p:nvPr/>
        </p:nvPicPr>
        <p:blipFill>
          <a:blip r:embed="rId3"/>
          <a:stretch>
            <a:fillRect/>
          </a:stretch>
        </p:blipFill>
        <p:spPr>
          <a:xfrm>
            <a:off x="7010400" y="1324187"/>
            <a:ext cx="4209625" cy="4209625"/>
          </a:xfrm>
          <a:prstGeom prst="rect">
            <a:avLst/>
          </a:prstGeom>
        </p:spPr>
      </p:pic>
      <p:sp>
        <p:nvSpPr>
          <p:cNvPr id="4" name="CasetăText 3">
            <a:extLst>
              <a:ext uri="{FF2B5EF4-FFF2-40B4-BE49-F238E27FC236}">
                <a16:creationId xmlns:a16="http://schemas.microsoft.com/office/drawing/2014/main" id="{114C6C86-1B3A-0C29-22E2-47F55D24B0C8}"/>
              </a:ext>
            </a:extLst>
          </p:cNvPr>
          <p:cNvSpPr txBox="1"/>
          <p:nvPr/>
        </p:nvSpPr>
        <p:spPr>
          <a:xfrm>
            <a:off x="5155259" y="319851"/>
            <a:ext cx="122296" cy="940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ro-RO"/>
          </a:p>
        </p:txBody>
      </p:sp>
    </p:spTree>
    <p:extLst>
      <p:ext uri="{BB962C8B-B14F-4D97-AF65-F5344CB8AC3E}">
        <p14:creationId xmlns:p14="http://schemas.microsoft.com/office/powerpoint/2010/main" val="24727580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C379B398-722A-AF1B-1037-4A5E85B84E52}"/>
              </a:ext>
            </a:extLst>
          </p:cNvPr>
          <p:cNvSpPr>
            <a:spLocks noGrp="1"/>
          </p:cNvSpPr>
          <p:nvPr>
            <p:ph type="title"/>
          </p:nvPr>
        </p:nvSpPr>
        <p:spPr/>
        <p:txBody>
          <a:bodyPr/>
          <a:lstStyle/>
          <a:p>
            <a:r>
              <a:rPr lang="ro-RO" dirty="0" err="1"/>
              <a:t>References</a:t>
            </a:r>
            <a:r>
              <a:rPr lang="ro-RO" dirty="0"/>
              <a:t> </a:t>
            </a:r>
            <a:r>
              <a:rPr lang="ro-RO" dirty="0" err="1"/>
              <a:t>list</a:t>
            </a:r>
            <a:r>
              <a:rPr lang="ro-RO" dirty="0"/>
              <a:t> </a:t>
            </a:r>
          </a:p>
        </p:txBody>
      </p:sp>
      <p:sp>
        <p:nvSpPr>
          <p:cNvPr id="3" name="Substituent conținut 2">
            <a:extLst>
              <a:ext uri="{FF2B5EF4-FFF2-40B4-BE49-F238E27FC236}">
                <a16:creationId xmlns:a16="http://schemas.microsoft.com/office/drawing/2014/main" id="{26F5B094-4562-F32E-5DC6-67135D8AFB80}"/>
              </a:ext>
            </a:extLst>
          </p:cNvPr>
          <p:cNvSpPr>
            <a:spLocks noGrp="1"/>
          </p:cNvSpPr>
          <p:nvPr>
            <p:ph idx="1"/>
          </p:nvPr>
        </p:nvSpPr>
        <p:spPr/>
        <p:txBody>
          <a:bodyPr vert="horz" lIns="91440" tIns="45720" rIns="91440" bIns="45720" rtlCol="0" anchor="t">
            <a:normAutofit/>
          </a:bodyPr>
          <a:lstStyle/>
          <a:p>
            <a:r>
              <a:rPr lang="ro-RO" dirty="0"/>
              <a:t>St </a:t>
            </a:r>
            <a:r>
              <a:rPr lang="ro-RO" dirty="0" err="1"/>
              <a:t>Regis</a:t>
            </a:r>
            <a:r>
              <a:rPr lang="ro-RO"/>
              <a:t> Logo- </a:t>
            </a:r>
            <a:r>
              <a:rPr lang="ro-RO">
                <a:ea typeface="+mn-lt"/>
                <a:cs typeface="+mn-lt"/>
              </a:rPr>
              <a:t>https://news.marriott.com/brands/st-regis</a:t>
            </a:r>
            <a:endParaRPr lang="ro-RO"/>
          </a:p>
        </p:txBody>
      </p:sp>
    </p:spTree>
    <p:extLst>
      <p:ext uri="{BB962C8B-B14F-4D97-AF65-F5344CB8AC3E}">
        <p14:creationId xmlns:p14="http://schemas.microsoft.com/office/powerpoint/2010/main" val="3010231587"/>
      </p:ext>
    </p:extLst>
  </p:cSld>
  <p:clrMapOvr>
    <a:masterClrMapping/>
  </p:clrMapOvr>
</p:sld>
</file>

<file path=ppt/theme/theme1.xml><?xml version="1.0" encoding="utf-8"?>
<a:theme xmlns:a="http://schemas.openxmlformats.org/drawingml/2006/main" name="BlockprintVTI">
  <a:themeElements>
    <a:clrScheme name="AnalogousFromLightSeedRightStep">
      <a:dk1>
        <a:srgbClr val="000000"/>
      </a:dk1>
      <a:lt1>
        <a:srgbClr val="FFFFFF"/>
      </a:lt1>
      <a:dk2>
        <a:srgbClr val="412824"/>
      </a:dk2>
      <a:lt2>
        <a:srgbClr val="E2E8E4"/>
      </a:lt2>
      <a:accent1>
        <a:srgbClr val="C593B6"/>
      </a:accent1>
      <a:accent2>
        <a:srgbClr val="BA7F90"/>
      </a:accent2>
      <a:accent3>
        <a:srgbClr val="C59A94"/>
      </a:accent3>
      <a:accent4>
        <a:srgbClr val="BA9F7F"/>
      </a:accent4>
      <a:accent5>
        <a:srgbClr val="A7A57E"/>
      </a:accent5>
      <a:accent6>
        <a:srgbClr val="97AB75"/>
      </a:accent6>
      <a:hlink>
        <a:srgbClr val="568E66"/>
      </a:hlink>
      <a:folHlink>
        <a:srgbClr val="7F7F7F"/>
      </a:folHlink>
    </a:clrScheme>
    <a:fontScheme name="Custom 56">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printVTI" id="{AA8C8908-6BA4-477C-AEA4-CB6C32A1FE3B}" vid="{36392749-7C1D-4938-93BB-440CD2A1B0AB}"/>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Ecran lat</PresentationFormat>
  <Paragraphs>0</Paragraphs>
  <Slides>8</Slides>
  <Notes>0</Notes>
  <HiddenSlides>0</HiddenSlides>
  <MMClips>0</MMClips>
  <ScaleCrop>false</ScaleCrop>
  <HeadingPairs>
    <vt:vector size="4" baseType="variant">
      <vt:variant>
        <vt:lpstr>Temă</vt:lpstr>
      </vt:variant>
      <vt:variant>
        <vt:i4>1</vt:i4>
      </vt:variant>
      <vt:variant>
        <vt:lpstr>Titluri diapozitive</vt:lpstr>
      </vt:variant>
      <vt:variant>
        <vt:i4>8</vt:i4>
      </vt:variant>
    </vt:vector>
  </HeadingPairs>
  <TitlesOfParts>
    <vt:vector size="9" baseType="lpstr">
      <vt:lpstr>BlockprintVTI</vt:lpstr>
      <vt:lpstr>The role and importance of quality service , hospitality ,  and guest services within the hotel industry</vt:lpstr>
      <vt:lpstr>                         content table</vt:lpstr>
      <vt:lpstr>Prezentare PowerPoint</vt:lpstr>
      <vt:lpstr>Prezentare PowerPoint</vt:lpstr>
      <vt:lpstr>Prezentare PowerPoint</vt:lpstr>
      <vt:lpstr>Prezentare PowerPoint</vt:lpstr>
      <vt:lpstr>Prezentare PowerPoint</vt:lpstr>
      <vt:lpstr>References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Prezentare PowerPoint</dc:title>
  <dc:creator/>
  <cp:lastModifiedBy/>
  <cp:revision>94</cp:revision>
  <dcterms:created xsi:type="dcterms:W3CDTF">2023-10-22T18:20:01Z</dcterms:created>
  <dcterms:modified xsi:type="dcterms:W3CDTF">2024-03-02T01:01:53Z</dcterms:modified>
</cp:coreProperties>
</file>