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8"/>
  </p:notesMasterIdLst>
  <p:handoutMasterIdLst>
    <p:handoutMasterId r:id="rId39"/>
  </p:handoutMasterIdLst>
  <p:sldIdLst>
    <p:sldId id="363" r:id="rId2"/>
    <p:sldId id="331" r:id="rId3"/>
    <p:sldId id="370" r:id="rId4"/>
    <p:sldId id="259" r:id="rId5"/>
    <p:sldId id="1825" r:id="rId6"/>
    <p:sldId id="1816" r:id="rId7"/>
    <p:sldId id="306" r:id="rId8"/>
    <p:sldId id="1815" r:id="rId9"/>
    <p:sldId id="307" r:id="rId10"/>
    <p:sldId id="784" r:id="rId11"/>
    <p:sldId id="308" r:id="rId12"/>
    <p:sldId id="309" r:id="rId13"/>
    <p:sldId id="310" r:id="rId14"/>
    <p:sldId id="311" r:id="rId15"/>
    <p:sldId id="312" r:id="rId16"/>
    <p:sldId id="1827" r:id="rId17"/>
    <p:sldId id="1828" r:id="rId18"/>
    <p:sldId id="313" r:id="rId19"/>
    <p:sldId id="269" r:id="rId20"/>
    <p:sldId id="270" r:id="rId21"/>
    <p:sldId id="273" r:id="rId22"/>
    <p:sldId id="274" r:id="rId23"/>
    <p:sldId id="275" r:id="rId24"/>
    <p:sldId id="276" r:id="rId25"/>
    <p:sldId id="1817" r:id="rId26"/>
    <p:sldId id="281" r:id="rId27"/>
    <p:sldId id="286" r:id="rId28"/>
    <p:sldId id="832" r:id="rId29"/>
    <p:sldId id="291" r:id="rId30"/>
    <p:sldId id="292" r:id="rId31"/>
    <p:sldId id="293" r:id="rId32"/>
    <p:sldId id="297" r:id="rId33"/>
    <p:sldId id="298" r:id="rId34"/>
    <p:sldId id="299" r:id="rId35"/>
    <p:sldId id="1818" r:id="rId36"/>
    <p:sldId id="1819" r:id="rId3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5033" autoAdjust="0"/>
  </p:normalViewPr>
  <p:slideViewPr>
    <p:cSldViewPr>
      <p:cViewPr>
        <p:scale>
          <a:sx n="70" d="100"/>
          <a:sy n="70" d="100"/>
        </p:scale>
        <p:origin x="1022" y="32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2784"/>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639FDB-A3CA-4586-984B-68A38516F32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AU"/>
        </a:p>
      </dgm:t>
    </dgm:pt>
    <dgm:pt modelId="{B04866A9-43B2-4EB2-9FF9-60B58015C57B}">
      <dgm:prSet phldrT="[Text]" custT="1"/>
      <dgm:spPr>
        <a:solidFill>
          <a:schemeClr val="bg2"/>
        </a:solidFill>
      </dgm:spPr>
      <dgm:t>
        <a:bodyPr/>
        <a:lstStyle/>
        <a:p>
          <a:pPr>
            <a:lnSpc>
              <a:spcPct val="100000"/>
            </a:lnSpc>
          </a:pPr>
          <a:r>
            <a:rPr lang="en-US" sz="1800" b="1" dirty="0">
              <a:solidFill>
                <a:schemeClr val="tx2"/>
              </a:solidFill>
            </a:rPr>
            <a:t>Team improvement </a:t>
          </a:r>
          <a:br>
            <a:rPr lang="en-US" sz="1800" b="1" dirty="0">
              <a:solidFill>
                <a:schemeClr val="tx2"/>
              </a:solidFill>
            </a:rPr>
          </a:br>
          <a:r>
            <a:rPr lang="en-US" sz="1800" dirty="0">
              <a:solidFill>
                <a:schemeClr val="tx2"/>
              </a:solidFill>
            </a:rPr>
            <a:t>over specific individual results</a:t>
          </a:r>
        </a:p>
      </dgm:t>
    </dgm:pt>
    <dgm:pt modelId="{BC492ADB-41C0-4307-81C5-09A8717B8A1A}" type="parTrans" cxnId="{AB25FDE9-252C-47BF-846E-09D1CFFD3EAB}">
      <dgm:prSet/>
      <dgm:spPr/>
      <dgm:t>
        <a:bodyPr/>
        <a:lstStyle/>
        <a:p>
          <a:endParaRPr lang="en-AU"/>
        </a:p>
      </dgm:t>
    </dgm:pt>
    <dgm:pt modelId="{EE51A0A4-294E-4949-96B2-C397D9C25428}" type="sibTrans" cxnId="{AB25FDE9-252C-47BF-846E-09D1CFFD3EAB}">
      <dgm:prSet/>
      <dgm:spPr/>
      <dgm:t>
        <a:bodyPr/>
        <a:lstStyle/>
        <a:p>
          <a:endParaRPr lang="en-AU"/>
        </a:p>
      </dgm:t>
    </dgm:pt>
    <dgm:pt modelId="{4D462883-81D3-4D87-9327-85A7337A6D28}">
      <dgm:prSet phldrT="[Text]" custT="1"/>
      <dgm:spPr>
        <a:solidFill>
          <a:schemeClr val="bg2"/>
        </a:solidFill>
      </dgm:spPr>
      <dgm:t>
        <a:bodyPr/>
        <a:lstStyle/>
        <a:p>
          <a:r>
            <a:rPr lang="en-US" sz="1800" b="1" dirty="0">
              <a:solidFill>
                <a:schemeClr val="tx2"/>
              </a:solidFill>
            </a:rPr>
            <a:t>Business value-driven delivery </a:t>
          </a:r>
          <a:r>
            <a:rPr lang="en-US" sz="1800" dirty="0">
              <a:solidFill>
                <a:schemeClr val="tx2"/>
              </a:solidFill>
            </a:rPr>
            <a:t>over meeting targets</a:t>
          </a:r>
        </a:p>
      </dgm:t>
    </dgm:pt>
    <dgm:pt modelId="{E7EAE23E-A113-440F-9FE1-93878CCD44BD}" type="parTrans" cxnId="{6451777B-36D1-4EA4-B6EF-CAD20E71EE79}">
      <dgm:prSet/>
      <dgm:spPr/>
      <dgm:t>
        <a:bodyPr/>
        <a:lstStyle/>
        <a:p>
          <a:endParaRPr lang="en-AU"/>
        </a:p>
      </dgm:t>
    </dgm:pt>
    <dgm:pt modelId="{6B274BAF-F651-45E0-9B70-F1432701C224}" type="sibTrans" cxnId="{6451777B-36D1-4EA4-B6EF-CAD20E71EE79}">
      <dgm:prSet/>
      <dgm:spPr/>
      <dgm:t>
        <a:bodyPr/>
        <a:lstStyle/>
        <a:p>
          <a:endParaRPr lang="en-AU"/>
        </a:p>
      </dgm:t>
    </dgm:pt>
    <dgm:pt modelId="{E5E7DB04-6EC6-4897-82F6-408250C04F4E}">
      <dgm:prSet phldrT="[Text]" custT="1"/>
      <dgm:spPr>
        <a:solidFill>
          <a:schemeClr val="bg2"/>
        </a:solidFill>
      </dgm:spPr>
      <dgm:t>
        <a:bodyPr/>
        <a:lstStyle/>
        <a:p>
          <a:pPr>
            <a:lnSpc>
              <a:spcPct val="100000"/>
            </a:lnSpc>
          </a:pPr>
          <a:r>
            <a:rPr lang="en-NZ" sz="1800" b="1" dirty="0">
              <a:solidFill>
                <a:schemeClr val="tx2"/>
              </a:solidFill>
            </a:rPr>
            <a:t>Guiding principles </a:t>
          </a:r>
          <a:r>
            <a:rPr lang="en-NZ" sz="1800" b="0" dirty="0">
              <a:solidFill>
                <a:schemeClr val="tx2"/>
              </a:solidFill>
            </a:rPr>
            <a:t>over rules and procedures</a:t>
          </a:r>
        </a:p>
      </dgm:t>
    </dgm:pt>
    <dgm:pt modelId="{C52982F6-43EB-4B53-AA8C-DB77AC408E3C}" type="parTrans" cxnId="{9F9A003F-85B9-4E6C-BC90-4254C9AF2944}">
      <dgm:prSet/>
      <dgm:spPr/>
      <dgm:t>
        <a:bodyPr/>
        <a:lstStyle/>
        <a:p>
          <a:endParaRPr lang="en-AU"/>
        </a:p>
      </dgm:t>
    </dgm:pt>
    <dgm:pt modelId="{C13EFFDB-68EC-45DB-83E1-0B205CD17EA3}" type="sibTrans" cxnId="{9F9A003F-85B9-4E6C-BC90-4254C9AF2944}">
      <dgm:prSet/>
      <dgm:spPr/>
      <dgm:t>
        <a:bodyPr/>
        <a:lstStyle/>
        <a:p>
          <a:endParaRPr lang="en-AU"/>
        </a:p>
      </dgm:t>
    </dgm:pt>
    <dgm:pt modelId="{162CC5F1-8452-4F9E-B4DB-7329CB3C480F}">
      <dgm:prSet phldrT="[Text]" custT="1"/>
      <dgm:spPr>
        <a:solidFill>
          <a:schemeClr val="bg2"/>
        </a:solidFill>
      </dgm:spPr>
      <dgm:t>
        <a:bodyPr/>
        <a:lstStyle/>
        <a:p>
          <a:pPr>
            <a:lnSpc>
              <a:spcPct val="100000"/>
            </a:lnSpc>
            <a:spcAft>
              <a:spcPts val="0"/>
            </a:spcAft>
          </a:pPr>
          <a:r>
            <a:rPr lang="en-US" sz="1800" b="1" dirty="0">
              <a:solidFill>
                <a:schemeClr val="tx2"/>
              </a:solidFill>
            </a:rPr>
            <a:t>Curiosity and trust</a:t>
          </a:r>
          <a:br>
            <a:rPr lang="en-US" sz="1800" b="1" dirty="0">
              <a:solidFill>
                <a:schemeClr val="tx2"/>
              </a:solidFill>
            </a:rPr>
          </a:br>
          <a:r>
            <a:rPr lang="en-US" sz="1800" dirty="0">
              <a:solidFill>
                <a:schemeClr val="tx2"/>
              </a:solidFill>
            </a:rPr>
            <a:t>over judging or </a:t>
          </a:r>
        </a:p>
        <a:p>
          <a:pPr>
            <a:lnSpc>
              <a:spcPct val="100000"/>
            </a:lnSpc>
            <a:spcAft>
              <a:spcPct val="35000"/>
            </a:spcAft>
          </a:pPr>
          <a:r>
            <a:rPr lang="en-US" sz="1800" dirty="0">
              <a:solidFill>
                <a:schemeClr val="tx2"/>
              </a:solidFill>
            </a:rPr>
            <a:t>manipulating</a:t>
          </a:r>
        </a:p>
      </dgm:t>
    </dgm:pt>
    <dgm:pt modelId="{D6F4ED72-1549-498C-B10E-7B0C36826674}" type="parTrans" cxnId="{039793C2-FA6D-46C9-8DCB-F6644F3D88B1}">
      <dgm:prSet/>
      <dgm:spPr/>
      <dgm:t>
        <a:bodyPr/>
        <a:lstStyle/>
        <a:p>
          <a:endParaRPr lang="en-AU"/>
        </a:p>
      </dgm:t>
    </dgm:pt>
    <dgm:pt modelId="{7BD9E1BD-4990-44A2-B832-C4E5C6C69103}" type="sibTrans" cxnId="{039793C2-FA6D-46C9-8DCB-F6644F3D88B1}">
      <dgm:prSet/>
      <dgm:spPr/>
      <dgm:t>
        <a:bodyPr/>
        <a:lstStyle/>
        <a:p>
          <a:endParaRPr lang="en-AU"/>
        </a:p>
      </dgm:t>
    </dgm:pt>
    <dgm:pt modelId="{6219EC24-17FB-492C-AE6C-270956D3FDF7}">
      <dgm:prSet phldrT="[Text]" custT="1"/>
      <dgm:spPr>
        <a:solidFill>
          <a:schemeClr val="bg2"/>
        </a:solidFill>
      </dgm:spPr>
      <dgm:t>
        <a:bodyPr/>
        <a:lstStyle/>
        <a:p>
          <a:pPr>
            <a:lnSpc>
              <a:spcPct val="100000"/>
            </a:lnSpc>
            <a:spcAft>
              <a:spcPts val="0"/>
            </a:spcAft>
          </a:pPr>
          <a:r>
            <a:rPr lang="en-US" sz="1800" b="1" dirty="0">
              <a:solidFill>
                <a:schemeClr val="tx2"/>
              </a:solidFill>
            </a:rPr>
            <a:t>Learning and empowerment </a:t>
          </a:r>
          <a:r>
            <a:rPr lang="en-US" sz="1800" dirty="0">
              <a:solidFill>
                <a:schemeClr val="tx2"/>
              </a:solidFill>
            </a:rPr>
            <a:t>over </a:t>
          </a:r>
        </a:p>
        <a:p>
          <a:pPr>
            <a:lnSpc>
              <a:spcPct val="100000"/>
            </a:lnSpc>
            <a:spcAft>
              <a:spcPct val="35000"/>
            </a:spcAft>
          </a:pPr>
          <a:r>
            <a:rPr lang="en-US" sz="1800" dirty="0">
              <a:solidFill>
                <a:schemeClr val="tx2"/>
              </a:solidFill>
            </a:rPr>
            <a:t>“doing it for them”</a:t>
          </a:r>
        </a:p>
      </dgm:t>
    </dgm:pt>
    <dgm:pt modelId="{7011D9D4-08FD-429E-AA08-1472592B9898}" type="parTrans" cxnId="{F85097AE-6713-49F9-AA6D-9AF52766667F}">
      <dgm:prSet/>
      <dgm:spPr/>
      <dgm:t>
        <a:bodyPr/>
        <a:lstStyle/>
        <a:p>
          <a:endParaRPr lang="en-AU"/>
        </a:p>
      </dgm:t>
    </dgm:pt>
    <dgm:pt modelId="{26447C3F-CF6D-48AD-96BC-82C486997F38}" type="sibTrans" cxnId="{F85097AE-6713-49F9-AA6D-9AF52766667F}">
      <dgm:prSet/>
      <dgm:spPr/>
      <dgm:t>
        <a:bodyPr/>
        <a:lstStyle/>
        <a:p>
          <a:endParaRPr lang="en-AU"/>
        </a:p>
      </dgm:t>
    </dgm:pt>
    <dgm:pt modelId="{DC886DDE-9EEE-4D4B-8941-354080BA0985}">
      <dgm:prSet phldrT="[Text]" custT="1"/>
      <dgm:spPr>
        <a:solidFill>
          <a:schemeClr val="bg2"/>
        </a:solidFill>
      </dgm:spPr>
      <dgm:t>
        <a:bodyPr/>
        <a:lstStyle/>
        <a:p>
          <a:pPr>
            <a:lnSpc>
              <a:spcPct val="100000"/>
            </a:lnSpc>
          </a:pPr>
          <a:r>
            <a:rPr lang="en-US" sz="1800" b="1" dirty="0">
              <a:solidFill>
                <a:schemeClr val="tx2"/>
              </a:solidFill>
            </a:rPr>
            <a:t>“Servant as leader” style </a:t>
          </a:r>
          <a:r>
            <a:rPr lang="en-US" sz="1800" dirty="0">
              <a:solidFill>
                <a:schemeClr val="tx2"/>
              </a:solidFill>
            </a:rPr>
            <a:t>over management by “telling” style</a:t>
          </a:r>
        </a:p>
      </dgm:t>
    </dgm:pt>
    <dgm:pt modelId="{E84B117F-59D7-4B87-B773-902BB52E1293}" type="parTrans" cxnId="{72DDC630-63FF-43F7-B290-78CF927B6C32}">
      <dgm:prSet/>
      <dgm:spPr/>
      <dgm:t>
        <a:bodyPr/>
        <a:lstStyle/>
        <a:p>
          <a:endParaRPr lang="en-AU"/>
        </a:p>
      </dgm:t>
    </dgm:pt>
    <dgm:pt modelId="{EB4BA7D2-4856-478D-968A-F14DD9F6E4AA}" type="sibTrans" cxnId="{72DDC630-63FF-43F7-B290-78CF927B6C32}">
      <dgm:prSet/>
      <dgm:spPr/>
      <dgm:t>
        <a:bodyPr/>
        <a:lstStyle/>
        <a:p>
          <a:endParaRPr lang="en-AU"/>
        </a:p>
      </dgm:t>
    </dgm:pt>
    <dgm:pt modelId="{DE103FF3-6168-4FE7-8B29-3DF3BA580454}" type="pres">
      <dgm:prSet presAssocID="{7D639FDB-A3CA-4586-984B-68A38516F32A}" presName="diagram" presStyleCnt="0">
        <dgm:presLayoutVars>
          <dgm:dir/>
          <dgm:resizeHandles val="exact"/>
        </dgm:presLayoutVars>
      </dgm:prSet>
      <dgm:spPr/>
    </dgm:pt>
    <dgm:pt modelId="{11DA4832-EC43-4688-8B8E-63C49ADCFDE2}" type="pres">
      <dgm:prSet presAssocID="{B04866A9-43B2-4EB2-9FF9-60B58015C57B}" presName="node" presStyleLbl="node1" presStyleIdx="0" presStyleCnt="6">
        <dgm:presLayoutVars>
          <dgm:bulletEnabled val="1"/>
        </dgm:presLayoutVars>
      </dgm:prSet>
      <dgm:spPr/>
    </dgm:pt>
    <dgm:pt modelId="{CC8780B2-AA0C-4782-B4CD-A5DF5D6D3F67}" type="pres">
      <dgm:prSet presAssocID="{EE51A0A4-294E-4949-96B2-C397D9C25428}" presName="sibTrans" presStyleCnt="0"/>
      <dgm:spPr/>
    </dgm:pt>
    <dgm:pt modelId="{FDDC6EE2-60BF-4AB9-84CB-B9E20096B9A0}" type="pres">
      <dgm:prSet presAssocID="{4D462883-81D3-4D87-9327-85A7337A6D28}" presName="node" presStyleLbl="node1" presStyleIdx="1" presStyleCnt="6">
        <dgm:presLayoutVars>
          <dgm:bulletEnabled val="1"/>
        </dgm:presLayoutVars>
      </dgm:prSet>
      <dgm:spPr/>
    </dgm:pt>
    <dgm:pt modelId="{780811CB-D225-413E-A9E0-2FF0A75D0C19}" type="pres">
      <dgm:prSet presAssocID="{6B274BAF-F651-45E0-9B70-F1432701C224}" presName="sibTrans" presStyleCnt="0"/>
      <dgm:spPr/>
    </dgm:pt>
    <dgm:pt modelId="{9EB52FDD-2F6D-44BC-95B8-38974D62FA60}" type="pres">
      <dgm:prSet presAssocID="{E5E7DB04-6EC6-4897-82F6-408250C04F4E}" presName="node" presStyleLbl="node1" presStyleIdx="2" presStyleCnt="6">
        <dgm:presLayoutVars>
          <dgm:bulletEnabled val="1"/>
        </dgm:presLayoutVars>
      </dgm:prSet>
      <dgm:spPr/>
    </dgm:pt>
    <dgm:pt modelId="{EA478A79-1A09-4EF4-98AD-277784D0D6D7}" type="pres">
      <dgm:prSet presAssocID="{C13EFFDB-68EC-45DB-83E1-0B205CD17EA3}" presName="sibTrans" presStyleCnt="0"/>
      <dgm:spPr/>
    </dgm:pt>
    <dgm:pt modelId="{B66C84C4-3697-41AF-80E7-C49FAF7C17E2}" type="pres">
      <dgm:prSet presAssocID="{162CC5F1-8452-4F9E-B4DB-7329CB3C480F}" presName="node" presStyleLbl="node1" presStyleIdx="3" presStyleCnt="6">
        <dgm:presLayoutVars>
          <dgm:bulletEnabled val="1"/>
        </dgm:presLayoutVars>
      </dgm:prSet>
      <dgm:spPr/>
    </dgm:pt>
    <dgm:pt modelId="{3A272932-7F1C-4E29-9273-6ECA84C48BA0}" type="pres">
      <dgm:prSet presAssocID="{7BD9E1BD-4990-44A2-B832-C4E5C6C69103}" presName="sibTrans" presStyleCnt="0"/>
      <dgm:spPr/>
    </dgm:pt>
    <dgm:pt modelId="{9C9F28BA-8000-4589-921F-C8D70D6F4B88}" type="pres">
      <dgm:prSet presAssocID="{6219EC24-17FB-492C-AE6C-270956D3FDF7}" presName="node" presStyleLbl="node1" presStyleIdx="4" presStyleCnt="6">
        <dgm:presLayoutVars>
          <dgm:bulletEnabled val="1"/>
        </dgm:presLayoutVars>
      </dgm:prSet>
      <dgm:spPr/>
    </dgm:pt>
    <dgm:pt modelId="{7BF8AC89-C3CB-425B-8922-835606F51490}" type="pres">
      <dgm:prSet presAssocID="{26447C3F-CF6D-48AD-96BC-82C486997F38}" presName="sibTrans" presStyleCnt="0"/>
      <dgm:spPr/>
    </dgm:pt>
    <dgm:pt modelId="{3B1A2594-3A30-4F96-A9A9-4E927A028836}" type="pres">
      <dgm:prSet presAssocID="{DC886DDE-9EEE-4D4B-8941-354080BA0985}" presName="node" presStyleLbl="node1" presStyleIdx="5" presStyleCnt="6">
        <dgm:presLayoutVars>
          <dgm:bulletEnabled val="1"/>
        </dgm:presLayoutVars>
      </dgm:prSet>
      <dgm:spPr/>
    </dgm:pt>
  </dgm:ptLst>
  <dgm:cxnLst>
    <dgm:cxn modelId="{72DDC630-63FF-43F7-B290-78CF927B6C32}" srcId="{7D639FDB-A3CA-4586-984B-68A38516F32A}" destId="{DC886DDE-9EEE-4D4B-8941-354080BA0985}" srcOrd="5" destOrd="0" parTransId="{E84B117F-59D7-4B87-B773-902BB52E1293}" sibTransId="{EB4BA7D2-4856-478D-968A-F14DD9F6E4AA}"/>
    <dgm:cxn modelId="{9F9A003F-85B9-4E6C-BC90-4254C9AF2944}" srcId="{7D639FDB-A3CA-4586-984B-68A38516F32A}" destId="{E5E7DB04-6EC6-4897-82F6-408250C04F4E}" srcOrd="2" destOrd="0" parTransId="{C52982F6-43EB-4B53-AA8C-DB77AC408E3C}" sibTransId="{C13EFFDB-68EC-45DB-83E1-0B205CD17EA3}"/>
    <dgm:cxn modelId="{1B1DC66F-3D7C-440B-8353-BED9B53F90F1}" type="presOf" srcId="{162CC5F1-8452-4F9E-B4DB-7329CB3C480F}" destId="{B66C84C4-3697-41AF-80E7-C49FAF7C17E2}" srcOrd="0" destOrd="0" presId="urn:microsoft.com/office/officeart/2005/8/layout/default"/>
    <dgm:cxn modelId="{4BC56D54-2644-492F-8C73-8EE2583D88F3}" type="presOf" srcId="{E5E7DB04-6EC6-4897-82F6-408250C04F4E}" destId="{9EB52FDD-2F6D-44BC-95B8-38974D62FA60}" srcOrd="0" destOrd="0" presId="urn:microsoft.com/office/officeart/2005/8/layout/default"/>
    <dgm:cxn modelId="{6451777B-36D1-4EA4-B6EF-CAD20E71EE79}" srcId="{7D639FDB-A3CA-4586-984B-68A38516F32A}" destId="{4D462883-81D3-4D87-9327-85A7337A6D28}" srcOrd="1" destOrd="0" parTransId="{E7EAE23E-A113-440F-9FE1-93878CCD44BD}" sibTransId="{6B274BAF-F651-45E0-9B70-F1432701C224}"/>
    <dgm:cxn modelId="{4E5B9E95-B9B9-486E-9E05-90CFD807F5F8}" type="presOf" srcId="{6219EC24-17FB-492C-AE6C-270956D3FDF7}" destId="{9C9F28BA-8000-4589-921F-C8D70D6F4B88}" srcOrd="0" destOrd="0" presId="urn:microsoft.com/office/officeart/2005/8/layout/default"/>
    <dgm:cxn modelId="{F85097AE-6713-49F9-AA6D-9AF52766667F}" srcId="{7D639FDB-A3CA-4586-984B-68A38516F32A}" destId="{6219EC24-17FB-492C-AE6C-270956D3FDF7}" srcOrd="4" destOrd="0" parTransId="{7011D9D4-08FD-429E-AA08-1472592B9898}" sibTransId="{26447C3F-CF6D-48AD-96BC-82C486997F38}"/>
    <dgm:cxn modelId="{611078AF-B426-4368-B242-452F56EE8244}" type="presOf" srcId="{B04866A9-43B2-4EB2-9FF9-60B58015C57B}" destId="{11DA4832-EC43-4688-8B8E-63C49ADCFDE2}" srcOrd="0" destOrd="0" presId="urn:microsoft.com/office/officeart/2005/8/layout/default"/>
    <dgm:cxn modelId="{728689B3-57C4-4774-8953-5D71D0EA2DE0}" type="presOf" srcId="{4D462883-81D3-4D87-9327-85A7337A6D28}" destId="{FDDC6EE2-60BF-4AB9-84CB-B9E20096B9A0}" srcOrd="0" destOrd="0" presId="urn:microsoft.com/office/officeart/2005/8/layout/default"/>
    <dgm:cxn modelId="{039793C2-FA6D-46C9-8DCB-F6644F3D88B1}" srcId="{7D639FDB-A3CA-4586-984B-68A38516F32A}" destId="{162CC5F1-8452-4F9E-B4DB-7329CB3C480F}" srcOrd="3" destOrd="0" parTransId="{D6F4ED72-1549-498C-B10E-7B0C36826674}" sibTransId="{7BD9E1BD-4990-44A2-B832-C4E5C6C69103}"/>
    <dgm:cxn modelId="{CF6F6DC3-AD5B-4E41-9A61-7BD57BE5A93F}" type="presOf" srcId="{7D639FDB-A3CA-4586-984B-68A38516F32A}" destId="{DE103FF3-6168-4FE7-8B29-3DF3BA580454}" srcOrd="0" destOrd="0" presId="urn:microsoft.com/office/officeart/2005/8/layout/default"/>
    <dgm:cxn modelId="{FCD9ACC9-1771-4BC4-AC9D-0142A7AA5837}" type="presOf" srcId="{DC886DDE-9EEE-4D4B-8941-354080BA0985}" destId="{3B1A2594-3A30-4F96-A9A9-4E927A028836}" srcOrd="0" destOrd="0" presId="urn:microsoft.com/office/officeart/2005/8/layout/default"/>
    <dgm:cxn modelId="{AB25FDE9-252C-47BF-846E-09D1CFFD3EAB}" srcId="{7D639FDB-A3CA-4586-984B-68A38516F32A}" destId="{B04866A9-43B2-4EB2-9FF9-60B58015C57B}" srcOrd="0" destOrd="0" parTransId="{BC492ADB-41C0-4307-81C5-09A8717B8A1A}" sibTransId="{EE51A0A4-294E-4949-96B2-C397D9C25428}"/>
    <dgm:cxn modelId="{0745EE0D-569C-40D4-A1FA-6D217E0385E3}" type="presParOf" srcId="{DE103FF3-6168-4FE7-8B29-3DF3BA580454}" destId="{11DA4832-EC43-4688-8B8E-63C49ADCFDE2}" srcOrd="0" destOrd="0" presId="urn:microsoft.com/office/officeart/2005/8/layout/default"/>
    <dgm:cxn modelId="{5AA34081-7965-4628-97BD-FFEA776E240E}" type="presParOf" srcId="{DE103FF3-6168-4FE7-8B29-3DF3BA580454}" destId="{CC8780B2-AA0C-4782-B4CD-A5DF5D6D3F67}" srcOrd="1" destOrd="0" presId="urn:microsoft.com/office/officeart/2005/8/layout/default"/>
    <dgm:cxn modelId="{2B6BB28B-B3A3-43EB-8B77-38F9C5DBAC64}" type="presParOf" srcId="{DE103FF3-6168-4FE7-8B29-3DF3BA580454}" destId="{FDDC6EE2-60BF-4AB9-84CB-B9E20096B9A0}" srcOrd="2" destOrd="0" presId="urn:microsoft.com/office/officeart/2005/8/layout/default"/>
    <dgm:cxn modelId="{27D4389B-F1E6-47FA-AEEC-AF75311FC2B4}" type="presParOf" srcId="{DE103FF3-6168-4FE7-8B29-3DF3BA580454}" destId="{780811CB-D225-413E-A9E0-2FF0A75D0C19}" srcOrd="3" destOrd="0" presId="urn:microsoft.com/office/officeart/2005/8/layout/default"/>
    <dgm:cxn modelId="{E21CF547-9F91-460E-AC73-CEE0BBE83F3A}" type="presParOf" srcId="{DE103FF3-6168-4FE7-8B29-3DF3BA580454}" destId="{9EB52FDD-2F6D-44BC-95B8-38974D62FA60}" srcOrd="4" destOrd="0" presId="urn:microsoft.com/office/officeart/2005/8/layout/default"/>
    <dgm:cxn modelId="{46D8C17E-395F-4FDF-BF40-2A19E9F2B590}" type="presParOf" srcId="{DE103FF3-6168-4FE7-8B29-3DF3BA580454}" destId="{EA478A79-1A09-4EF4-98AD-277784D0D6D7}" srcOrd="5" destOrd="0" presId="urn:microsoft.com/office/officeart/2005/8/layout/default"/>
    <dgm:cxn modelId="{FE82274B-D63C-4730-9C0C-AD106626AE98}" type="presParOf" srcId="{DE103FF3-6168-4FE7-8B29-3DF3BA580454}" destId="{B66C84C4-3697-41AF-80E7-C49FAF7C17E2}" srcOrd="6" destOrd="0" presId="urn:microsoft.com/office/officeart/2005/8/layout/default"/>
    <dgm:cxn modelId="{E60045B4-6D32-4B8F-8DCD-7A6B36472BD4}" type="presParOf" srcId="{DE103FF3-6168-4FE7-8B29-3DF3BA580454}" destId="{3A272932-7F1C-4E29-9273-6ECA84C48BA0}" srcOrd="7" destOrd="0" presId="urn:microsoft.com/office/officeart/2005/8/layout/default"/>
    <dgm:cxn modelId="{2E863ADF-E7C2-4099-A58E-D8B7105D1F05}" type="presParOf" srcId="{DE103FF3-6168-4FE7-8B29-3DF3BA580454}" destId="{9C9F28BA-8000-4589-921F-C8D70D6F4B88}" srcOrd="8" destOrd="0" presId="urn:microsoft.com/office/officeart/2005/8/layout/default"/>
    <dgm:cxn modelId="{F4D206A8-072A-4C0A-9C61-6CAE66051982}" type="presParOf" srcId="{DE103FF3-6168-4FE7-8B29-3DF3BA580454}" destId="{7BF8AC89-C3CB-425B-8922-835606F51490}" srcOrd="9" destOrd="0" presId="urn:microsoft.com/office/officeart/2005/8/layout/default"/>
    <dgm:cxn modelId="{61178F07-8D41-434F-81E3-F34003B66130}" type="presParOf" srcId="{DE103FF3-6168-4FE7-8B29-3DF3BA580454}" destId="{3B1A2594-3A30-4F96-A9A9-4E927A02883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036258-599F-4F89-927B-A910493EC865}" type="doc">
      <dgm:prSet loTypeId="urn:microsoft.com/office/officeart/2009/3/layout/SubStepProcess" loCatId="process" qsTypeId="urn:microsoft.com/office/officeart/2005/8/quickstyle/simple1" qsCatId="simple" csTypeId="urn:microsoft.com/office/officeart/2005/8/colors/accent1_2" csCatId="accent1" phldr="1"/>
      <dgm:spPr/>
      <dgm:t>
        <a:bodyPr/>
        <a:lstStyle/>
        <a:p>
          <a:endParaRPr lang="en-AU"/>
        </a:p>
      </dgm:t>
    </dgm:pt>
    <dgm:pt modelId="{F25978BB-C67A-4C41-80B7-BAD8B8F5F98D}">
      <dgm:prSet phldrT="[Text]" custT="1"/>
      <dgm:spPr>
        <a:solidFill>
          <a:schemeClr val="bg2"/>
        </a:solidFill>
      </dgm:spPr>
      <dgm:t>
        <a:bodyPr/>
        <a:lstStyle/>
        <a:p>
          <a:pPr>
            <a:lnSpc>
              <a:spcPct val="100000"/>
            </a:lnSpc>
          </a:pPr>
          <a:r>
            <a:rPr lang="en-US" sz="1800" b="1" dirty="0"/>
            <a:t>Resist</a:t>
          </a:r>
          <a:r>
            <a:rPr lang="en-US" sz="1800" b="0" dirty="0"/>
            <a:t> the urge to jump in</a:t>
          </a:r>
        </a:p>
      </dgm:t>
    </dgm:pt>
    <dgm:pt modelId="{FC286C63-2C82-47C8-A4A4-6141887CB9F5}" type="parTrans" cxnId="{72ED0963-EC86-4D75-AC7F-82489E4709A9}">
      <dgm:prSet/>
      <dgm:spPr/>
      <dgm:t>
        <a:bodyPr/>
        <a:lstStyle/>
        <a:p>
          <a:pPr>
            <a:lnSpc>
              <a:spcPct val="100000"/>
            </a:lnSpc>
          </a:pPr>
          <a:endParaRPr lang="en-AU" sz="1800"/>
        </a:p>
      </dgm:t>
    </dgm:pt>
    <dgm:pt modelId="{7864CA1F-276D-4F11-B950-C70B7871C98C}" type="sibTrans" cxnId="{72ED0963-EC86-4D75-AC7F-82489E4709A9}">
      <dgm:prSet/>
      <dgm:spPr/>
      <dgm:t>
        <a:bodyPr/>
        <a:lstStyle/>
        <a:p>
          <a:pPr>
            <a:lnSpc>
              <a:spcPct val="100000"/>
            </a:lnSpc>
          </a:pPr>
          <a:endParaRPr lang="en-AU" sz="1800"/>
        </a:p>
      </dgm:t>
    </dgm:pt>
    <dgm:pt modelId="{CC4CC103-F5CE-4E4C-B7C8-EAA2A5132E6D}">
      <dgm:prSet phldrT="[Text]" custT="1"/>
      <dgm:spPr>
        <a:solidFill>
          <a:schemeClr val="bg2"/>
        </a:solidFill>
      </dgm:spPr>
      <dgm:t>
        <a:bodyPr/>
        <a:lstStyle/>
        <a:p>
          <a:pPr>
            <a:lnSpc>
              <a:spcPct val="100000"/>
            </a:lnSpc>
          </a:pPr>
          <a:r>
            <a:rPr lang="en-US" sz="1800" b="1" dirty="0"/>
            <a:t>Wait</a:t>
          </a:r>
          <a:r>
            <a:rPr lang="en-US" sz="1800" b="0" dirty="0"/>
            <a:t> and count to 10</a:t>
          </a:r>
          <a:endParaRPr lang="en-US" sz="1800" dirty="0"/>
        </a:p>
      </dgm:t>
    </dgm:pt>
    <dgm:pt modelId="{32A8CFFD-9A6F-4F2B-BDD9-5D67DFD30771}" type="parTrans" cxnId="{23A7E896-9002-4848-BF23-2C18C8946B6F}">
      <dgm:prSet/>
      <dgm:spPr/>
      <dgm:t>
        <a:bodyPr/>
        <a:lstStyle/>
        <a:p>
          <a:pPr>
            <a:lnSpc>
              <a:spcPct val="100000"/>
            </a:lnSpc>
          </a:pPr>
          <a:endParaRPr lang="en-AU" sz="1800"/>
        </a:p>
      </dgm:t>
    </dgm:pt>
    <dgm:pt modelId="{8FC42C1A-C419-4390-8490-7D70B97F340A}" type="sibTrans" cxnId="{23A7E896-9002-4848-BF23-2C18C8946B6F}">
      <dgm:prSet/>
      <dgm:spPr/>
      <dgm:t>
        <a:bodyPr/>
        <a:lstStyle/>
        <a:p>
          <a:pPr>
            <a:lnSpc>
              <a:spcPct val="100000"/>
            </a:lnSpc>
          </a:pPr>
          <a:endParaRPr lang="en-AU" sz="1800"/>
        </a:p>
      </dgm:t>
    </dgm:pt>
    <dgm:pt modelId="{CC835179-ED25-41D0-B2BD-B6151A4E4842}">
      <dgm:prSet phldrT="[Text]" custT="1"/>
      <dgm:spPr>
        <a:solidFill>
          <a:schemeClr val="bg2"/>
        </a:solidFill>
      </dgm:spPr>
      <dgm:t>
        <a:bodyPr/>
        <a:lstStyle/>
        <a:p>
          <a:pPr>
            <a:lnSpc>
              <a:spcPct val="100000"/>
            </a:lnSpc>
          </a:pPr>
          <a:r>
            <a:rPr lang="en-US" sz="1800" b="0" dirty="0"/>
            <a:t>In a group environment </a:t>
          </a:r>
          <a:r>
            <a:rPr lang="en-US" sz="1800" b="1" dirty="0"/>
            <a:t>look around </a:t>
          </a:r>
          <a:r>
            <a:rPr lang="en-US" sz="1800" b="0" dirty="0"/>
            <a:t>at other team members</a:t>
          </a:r>
        </a:p>
      </dgm:t>
    </dgm:pt>
    <dgm:pt modelId="{5E5F96F2-D07A-4A0E-8CEE-2E1AE456818F}" type="parTrans" cxnId="{65EB34C8-47E4-4C1B-9497-B705016F43CE}">
      <dgm:prSet/>
      <dgm:spPr/>
      <dgm:t>
        <a:bodyPr/>
        <a:lstStyle/>
        <a:p>
          <a:pPr>
            <a:lnSpc>
              <a:spcPct val="100000"/>
            </a:lnSpc>
          </a:pPr>
          <a:endParaRPr lang="en-AU" sz="1800"/>
        </a:p>
      </dgm:t>
    </dgm:pt>
    <dgm:pt modelId="{0E1751B4-B45D-4724-B414-06BFE83AB5FB}" type="sibTrans" cxnId="{65EB34C8-47E4-4C1B-9497-B705016F43CE}">
      <dgm:prSet/>
      <dgm:spPr/>
      <dgm:t>
        <a:bodyPr/>
        <a:lstStyle/>
        <a:p>
          <a:pPr>
            <a:lnSpc>
              <a:spcPct val="100000"/>
            </a:lnSpc>
          </a:pPr>
          <a:endParaRPr lang="en-AU" sz="1800"/>
        </a:p>
      </dgm:t>
    </dgm:pt>
    <dgm:pt modelId="{E8B39617-87D2-492C-AFF3-9EA1C0B61AA1}" type="pres">
      <dgm:prSet presAssocID="{FD036258-599F-4F89-927B-A910493EC865}" presName="Name0" presStyleCnt="0">
        <dgm:presLayoutVars>
          <dgm:chMax val="7"/>
          <dgm:dir/>
          <dgm:animOne val="branch"/>
        </dgm:presLayoutVars>
      </dgm:prSet>
      <dgm:spPr/>
    </dgm:pt>
    <dgm:pt modelId="{79869956-94B2-40C2-B435-73974586C6EA}" type="pres">
      <dgm:prSet presAssocID="{F25978BB-C67A-4C41-80B7-BAD8B8F5F98D}" presName="parTx1" presStyleLbl="node1" presStyleIdx="0" presStyleCnt="3"/>
      <dgm:spPr/>
    </dgm:pt>
    <dgm:pt modelId="{ADA873AB-0FAA-4E6D-A90D-F6DFB055A413}" type="pres">
      <dgm:prSet presAssocID="{CC4CC103-F5CE-4E4C-B7C8-EAA2A5132E6D}" presName="parTx2" presStyleLbl="node1" presStyleIdx="1" presStyleCnt="3"/>
      <dgm:spPr/>
    </dgm:pt>
    <dgm:pt modelId="{82D33ECC-2E65-4126-9123-B4D00F3E8608}" type="pres">
      <dgm:prSet presAssocID="{CC835179-ED25-41D0-B2BD-B6151A4E4842}" presName="parTx3" presStyleLbl="node1" presStyleIdx="2" presStyleCnt="3"/>
      <dgm:spPr/>
    </dgm:pt>
  </dgm:ptLst>
  <dgm:cxnLst>
    <dgm:cxn modelId="{101DDB21-8CBB-4A97-AB6D-BE5F59F49AE9}" type="presOf" srcId="{CC4CC103-F5CE-4E4C-B7C8-EAA2A5132E6D}" destId="{ADA873AB-0FAA-4E6D-A90D-F6DFB055A413}" srcOrd="0" destOrd="0" presId="urn:microsoft.com/office/officeart/2009/3/layout/SubStepProcess"/>
    <dgm:cxn modelId="{D5CBD827-6F56-4D73-8252-C7E256612E71}" type="presOf" srcId="{CC835179-ED25-41D0-B2BD-B6151A4E4842}" destId="{82D33ECC-2E65-4126-9123-B4D00F3E8608}" srcOrd="0" destOrd="0" presId="urn:microsoft.com/office/officeart/2009/3/layout/SubStepProcess"/>
    <dgm:cxn modelId="{72ED0963-EC86-4D75-AC7F-82489E4709A9}" srcId="{FD036258-599F-4F89-927B-A910493EC865}" destId="{F25978BB-C67A-4C41-80B7-BAD8B8F5F98D}" srcOrd="0" destOrd="0" parTransId="{FC286C63-2C82-47C8-A4A4-6141887CB9F5}" sibTransId="{7864CA1F-276D-4F11-B950-C70B7871C98C}"/>
    <dgm:cxn modelId="{5E6E745A-C2E8-40B7-BEF9-83D563F7FB51}" type="presOf" srcId="{F25978BB-C67A-4C41-80B7-BAD8B8F5F98D}" destId="{79869956-94B2-40C2-B435-73974586C6EA}" srcOrd="0" destOrd="0" presId="urn:microsoft.com/office/officeart/2009/3/layout/SubStepProcess"/>
    <dgm:cxn modelId="{C9DC1683-5C45-4C7C-9EAA-2AD07C6D2456}" type="presOf" srcId="{FD036258-599F-4F89-927B-A910493EC865}" destId="{E8B39617-87D2-492C-AFF3-9EA1C0B61AA1}" srcOrd="0" destOrd="0" presId="urn:microsoft.com/office/officeart/2009/3/layout/SubStepProcess"/>
    <dgm:cxn modelId="{23A7E896-9002-4848-BF23-2C18C8946B6F}" srcId="{FD036258-599F-4F89-927B-A910493EC865}" destId="{CC4CC103-F5CE-4E4C-B7C8-EAA2A5132E6D}" srcOrd="1" destOrd="0" parTransId="{32A8CFFD-9A6F-4F2B-BDD9-5D67DFD30771}" sibTransId="{8FC42C1A-C419-4390-8490-7D70B97F340A}"/>
    <dgm:cxn modelId="{65EB34C8-47E4-4C1B-9497-B705016F43CE}" srcId="{FD036258-599F-4F89-927B-A910493EC865}" destId="{CC835179-ED25-41D0-B2BD-B6151A4E4842}" srcOrd="2" destOrd="0" parTransId="{5E5F96F2-D07A-4A0E-8CEE-2E1AE456818F}" sibTransId="{0E1751B4-B45D-4724-B414-06BFE83AB5FB}"/>
    <dgm:cxn modelId="{73756AFD-BD0C-4C53-BE32-6B2058A7CBC1}" type="presParOf" srcId="{E8B39617-87D2-492C-AFF3-9EA1C0B61AA1}" destId="{79869956-94B2-40C2-B435-73974586C6EA}" srcOrd="0" destOrd="0" presId="urn:microsoft.com/office/officeart/2009/3/layout/SubStepProcess"/>
    <dgm:cxn modelId="{7C8C333B-FB0A-480B-8441-BDF56EE302E9}" type="presParOf" srcId="{E8B39617-87D2-492C-AFF3-9EA1C0B61AA1}" destId="{ADA873AB-0FAA-4E6D-A90D-F6DFB055A413}" srcOrd="1" destOrd="0" presId="urn:microsoft.com/office/officeart/2009/3/layout/SubStepProcess"/>
    <dgm:cxn modelId="{484F9D93-578B-45D5-8649-A547AFECB7E3}" type="presParOf" srcId="{E8B39617-87D2-492C-AFF3-9EA1C0B61AA1}" destId="{82D33ECC-2E65-4126-9123-B4D00F3E8608}" srcOrd="2" destOrd="0" presId="urn:microsoft.com/office/officeart/2009/3/layout/SubSte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DA4832-EC43-4688-8B8E-63C49ADCFDE2}">
      <dsp:nvSpPr>
        <dsp:cNvPr id="0" name=""/>
        <dsp:cNvSpPr/>
      </dsp:nvSpPr>
      <dsp:spPr>
        <a:xfrm>
          <a:off x="326254" y="119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US" sz="1800" b="1" kern="1200" dirty="0">
              <a:solidFill>
                <a:schemeClr val="tx2"/>
              </a:solidFill>
            </a:rPr>
            <a:t>Team improvement </a:t>
          </a:r>
          <a:br>
            <a:rPr lang="en-US" sz="1800" b="1" kern="1200" dirty="0">
              <a:solidFill>
                <a:schemeClr val="tx2"/>
              </a:solidFill>
            </a:rPr>
          </a:br>
          <a:r>
            <a:rPr lang="en-US" sz="1800" kern="1200" dirty="0">
              <a:solidFill>
                <a:schemeClr val="tx2"/>
              </a:solidFill>
            </a:rPr>
            <a:t>over specific individual results</a:t>
          </a:r>
        </a:p>
      </dsp:txBody>
      <dsp:txXfrm>
        <a:off x="326254" y="1198"/>
        <a:ext cx="2305743" cy="1383445"/>
      </dsp:txXfrm>
    </dsp:sp>
    <dsp:sp modelId="{FDDC6EE2-60BF-4AB9-84CB-B9E20096B9A0}">
      <dsp:nvSpPr>
        <dsp:cNvPr id="0" name=""/>
        <dsp:cNvSpPr/>
      </dsp:nvSpPr>
      <dsp:spPr>
        <a:xfrm>
          <a:off x="2862572" y="119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2"/>
              </a:solidFill>
            </a:rPr>
            <a:t>Business value-driven delivery </a:t>
          </a:r>
          <a:r>
            <a:rPr lang="en-US" sz="1800" kern="1200" dirty="0">
              <a:solidFill>
                <a:schemeClr val="tx2"/>
              </a:solidFill>
            </a:rPr>
            <a:t>over meeting targets</a:t>
          </a:r>
        </a:p>
      </dsp:txBody>
      <dsp:txXfrm>
        <a:off x="2862572" y="1198"/>
        <a:ext cx="2305743" cy="1383445"/>
      </dsp:txXfrm>
    </dsp:sp>
    <dsp:sp modelId="{9EB52FDD-2F6D-44BC-95B8-38974D62FA60}">
      <dsp:nvSpPr>
        <dsp:cNvPr id="0" name=""/>
        <dsp:cNvSpPr/>
      </dsp:nvSpPr>
      <dsp:spPr>
        <a:xfrm>
          <a:off x="5398889" y="119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NZ" sz="1800" b="1" kern="1200" dirty="0">
              <a:solidFill>
                <a:schemeClr val="tx2"/>
              </a:solidFill>
            </a:rPr>
            <a:t>Guiding principles </a:t>
          </a:r>
          <a:r>
            <a:rPr lang="en-NZ" sz="1800" b="0" kern="1200" dirty="0">
              <a:solidFill>
                <a:schemeClr val="tx2"/>
              </a:solidFill>
            </a:rPr>
            <a:t>over rules and procedures</a:t>
          </a:r>
        </a:p>
      </dsp:txBody>
      <dsp:txXfrm>
        <a:off x="5398889" y="1198"/>
        <a:ext cx="2305743" cy="1383445"/>
      </dsp:txXfrm>
    </dsp:sp>
    <dsp:sp modelId="{B66C84C4-3697-41AF-80E7-C49FAF7C17E2}">
      <dsp:nvSpPr>
        <dsp:cNvPr id="0" name=""/>
        <dsp:cNvSpPr/>
      </dsp:nvSpPr>
      <dsp:spPr>
        <a:xfrm>
          <a:off x="326254" y="161521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ts val="0"/>
            </a:spcAft>
            <a:buNone/>
          </a:pPr>
          <a:r>
            <a:rPr lang="en-US" sz="1800" b="1" kern="1200" dirty="0">
              <a:solidFill>
                <a:schemeClr val="tx2"/>
              </a:solidFill>
            </a:rPr>
            <a:t>Curiosity and trust</a:t>
          </a:r>
          <a:br>
            <a:rPr lang="en-US" sz="1800" b="1" kern="1200" dirty="0">
              <a:solidFill>
                <a:schemeClr val="tx2"/>
              </a:solidFill>
            </a:rPr>
          </a:br>
          <a:r>
            <a:rPr lang="en-US" sz="1800" kern="1200" dirty="0">
              <a:solidFill>
                <a:schemeClr val="tx2"/>
              </a:solidFill>
            </a:rPr>
            <a:t>over judging or </a:t>
          </a:r>
        </a:p>
        <a:p>
          <a:pPr marL="0" lvl="0" indent="0" algn="ctr" defTabSz="800100">
            <a:lnSpc>
              <a:spcPct val="100000"/>
            </a:lnSpc>
            <a:spcBef>
              <a:spcPct val="0"/>
            </a:spcBef>
            <a:spcAft>
              <a:spcPct val="35000"/>
            </a:spcAft>
            <a:buNone/>
          </a:pPr>
          <a:r>
            <a:rPr lang="en-US" sz="1800" kern="1200" dirty="0">
              <a:solidFill>
                <a:schemeClr val="tx2"/>
              </a:solidFill>
            </a:rPr>
            <a:t>manipulating</a:t>
          </a:r>
        </a:p>
      </dsp:txBody>
      <dsp:txXfrm>
        <a:off x="326254" y="1615218"/>
        <a:ext cx="2305743" cy="1383445"/>
      </dsp:txXfrm>
    </dsp:sp>
    <dsp:sp modelId="{9C9F28BA-8000-4589-921F-C8D70D6F4B88}">
      <dsp:nvSpPr>
        <dsp:cNvPr id="0" name=""/>
        <dsp:cNvSpPr/>
      </dsp:nvSpPr>
      <dsp:spPr>
        <a:xfrm>
          <a:off x="2862572" y="161521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ts val="0"/>
            </a:spcAft>
            <a:buNone/>
          </a:pPr>
          <a:r>
            <a:rPr lang="en-US" sz="1800" b="1" kern="1200" dirty="0">
              <a:solidFill>
                <a:schemeClr val="tx2"/>
              </a:solidFill>
            </a:rPr>
            <a:t>Learning and empowerment </a:t>
          </a:r>
          <a:r>
            <a:rPr lang="en-US" sz="1800" kern="1200" dirty="0">
              <a:solidFill>
                <a:schemeClr val="tx2"/>
              </a:solidFill>
            </a:rPr>
            <a:t>over </a:t>
          </a:r>
        </a:p>
        <a:p>
          <a:pPr marL="0" lvl="0" indent="0" algn="ctr" defTabSz="800100">
            <a:lnSpc>
              <a:spcPct val="100000"/>
            </a:lnSpc>
            <a:spcBef>
              <a:spcPct val="0"/>
            </a:spcBef>
            <a:spcAft>
              <a:spcPct val="35000"/>
            </a:spcAft>
            <a:buNone/>
          </a:pPr>
          <a:r>
            <a:rPr lang="en-US" sz="1800" kern="1200" dirty="0">
              <a:solidFill>
                <a:schemeClr val="tx2"/>
              </a:solidFill>
            </a:rPr>
            <a:t>“doing it for them”</a:t>
          </a:r>
        </a:p>
      </dsp:txBody>
      <dsp:txXfrm>
        <a:off x="2862572" y="1615218"/>
        <a:ext cx="2305743" cy="1383445"/>
      </dsp:txXfrm>
    </dsp:sp>
    <dsp:sp modelId="{3B1A2594-3A30-4F96-A9A9-4E927A028836}">
      <dsp:nvSpPr>
        <dsp:cNvPr id="0" name=""/>
        <dsp:cNvSpPr/>
      </dsp:nvSpPr>
      <dsp:spPr>
        <a:xfrm>
          <a:off x="5398889" y="161521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US" sz="1800" b="1" kern="1200" dirty="0">
              <a:solidFill>
                <a:schemeClr val="tx2"/>
              </a:solidFill>
            </a:rPr>
            <a:t>“Servant as leader” style </a:t>
          </a:r>
          <a:r>
            <a:rPr lang="en-US" sz="1800" kern="1200" dirty="0">
              <a:solidFill>
                <a:schemeClr val="tx2"/>
              </a:solidFill>
            </a:rPr>
            <a:t>over management by “telling” style</a:t>
          </a:r>
        </a:p>
      </dsp:txBody>
      <dsp:txXfrm>
        <a:off x="5398889" y="1615218"/>
        <a:ext cx="2305743" cy="13834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869956-94B2-40C2-B435-73974586C6EA}">
      <dsp:nvSpPr>
        <dsp:cNvPr id="0" name=""/>
        <dsp:cNvSpPr/>
      </dsp:nvSpPr>
      <dsp:spPr>
        <a:xfrm>
          <a:off x="1212476" y="0"/>
          <a:ext cx="1872332" cy="1872332"/>
        </a:xfrm>
        <a:prstGeom prst="ellipse">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100000"/>
            </a:lnSpc>
            <a:spcBef>
              <a:spcPct val="0"/>
            </a:spcBef>
            <a:spcAft>
              <a:spcPct val="35000"/>
            </a:spcAft>
            <a:buNone/>
          </a:pPr>
          <a:r>
            <a:rPr lang="en-US" sz="1800" b="1" kern="1200" dirty="0"/>
            <a:t>Resist</a:t>
          </a:r>
          <a:r>
            <a:rPr lang="en-US" sz="1800" b="0" kern="1200" dirty="0"/>
            <a:t> the urge to jump in</a:t>
          </a:r>
        </a:p>
      </dsp:txBody>
      <dsp:txXfrm>
        <a:off x="1486673" y="274197"/>
        <a:ext cx="1323938" cy="1323938"/>
      </dsp:txXfrm>
    </dsp:sp>
    <dsp:sp modelId="{ADA873AB-0FAA-4E6D-A90D-F6DFB055A413}">
      <dsp:nvSpPr>
        <dsp:cNvPr id="0" name=""/>
        <dsp:cNvSpPr/>
      </dsp:nvSpPr>
      <dsp:spPr>
        <a:xfrm>
          <a:off x="3084808" y="0"/>
          <a:ext cx="1872332" cy="1872332"/>
        </a:xfrm>
        <a:prstGeom prst="ellipse">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100000"/>
            </a:lnSpc>
            <a:spcBef>
              <a:spcPct val="0"/>
            </a:spcBef>
            <a:spcAft>
              <a:spcPct val="35000"/>
            </a:spcAft>
            <a:buNone/>
          </a:pPr>
          <a:r>
            <a:rPr lang="en-US" sz="1800" b="1" kern="1200" dirty="0"/>
            <a:t>Wait</a:t>
          </a:r>
          <a:r>
            <a:rPr lang="en-US" sz="1800" b="0" kern="1200" dirty="0"/>
            <a:t> and count to 10</a:t>
          </a:r>
          <a:endParaRPr lang="en-US" sz="1800" kern="1200" dirty="0"/>
        </a:p>
      </dsp:txBody>
      <dsp:txXfrm>
        <a:off x="3359005" y="274197"/>
        <a:ext cx="1323938" cy="1323938"/>
      </dsp:txXfrm>
    </dsp:sp>
    <dsp:sp modelId="{82D33ECC-2E65-4126-9123-B4D00F3E8608}">
      <dsp:nvSpPr>
        <dsp:cNvPr id="0" name=""/>
        <dsp:cNvSpPr/>
      </dsp:nvSpPr>
      <dsp:spPr>
        <a:xfrm>
          <a:off x="4957140" y="0"/>
          <a:ext cx="1872332" cy="1872332"/>
        </a:xfrm>
        <a:prstGeom prst="ellipse">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100000"/>
            </a:lnSpc>
            <a:spcBef>
              <a:spcPct val="0"/>
            </a:spcBef>
            <a:spcAft>
              <a:spcPct val="35000"/>
            </a:spcAft>
            <a:buNone/>
          </a:pPr>
          <a:r>
            <a:rPr lang="en-US" sz="1800" b="0" kern="1200" dirty="0"/>
            <a:t>In a group environment </a:t>
          </a:r>
          <a:r>
            <a:rPr lang="en-US" sz="1800" b="1" kern="1200" dirty="0"/>
            <a:t>look around </a:t>
          </a:r>
          <a:r>
            <a:rPr lang="en-US" sz="1800" b="0" kern="1200" dirty="0"/>
            <a:t>at other team members</a:t>
          </a:r>
        </a:p>
      </dsp:txBody>
      <dsp:txXfrm>
        <a:off x="5231337" y="274197"/>
        <a:ext cx="1323938" cy="132393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cognitive-edge.com/videos/cynefin-framework-introduction/"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3: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7" name="Google Shape;217;p3: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lvl="0" indent="-228600" algn="l" rtl="0">
              <a:lnSpc>
                <a:spcPct val="100000"/>
              </a:lnSpc>
              <a:spcBef>
                <a:spcPts val="0"/>
              </a:spcBef>
              <a:spcAft>
                <a:spcPts val="0"/>
              </a:spcAft>
              <a:buSzPts val="1400"/>
              <a:buNone/>
            </a:pPr>
            <a:r>
              <a:rPr lang="en-AU" b="1">
                <a:latin typeface="Arial"/>
                <a:ea typeface="Arial"/>
                <a:cs typeface="Arial"/>
                <a:sym typeface="Arial"/>
              </a:rPr>
              <a:t>Preactive - predict the future</a:t>
            </a:r>
            <a:endParaRPr/>
          </a:p>
          <a:p>
            <a:pPr marL="457200" lvl="0" indent="-228600" algn="l" rtl="0">
              <a:lnSpc>
                <a:spcPct val="100000"/>
              </a:lnSpc>
              <a:spcBef>
                <a:spcPts val="0"/>
              </a:spcBef>
              <a:spcAft>
                <a:spcPts val="0"/>
              </a:spcAft>
              <a:buSzPts val="1400"/>
              <a:buNone/>
            </a:pPr>
            <a:r>
              <a:rPr lang="en-AU">
                <a:latin typeface="Arial"/>
                <a:ea typeface="Arial"/>
                <a:cs typeface="Arial"/>
                <a:sym typeface="Arial"/>
              </a:rPr>
              <a:t>Preactive planning is an attempt to predict the future and then to plan for that predicted future.  Oftentimes, technological change is seen as the driving force bringing about the future, which will be better than the present or the past.  The planning process will seek to position the organisation to take advantage of the change that is happening around them. </a:t>
            </a:r>
            <a:endParaRPr/>
          </a:p>
          <a:p>
            <a:pPr marL="457200" lvl="0" indent="-228600" algn="l" rtl="0">
              <a:lnSpc>
                <a:spcPct val="100000"/>
              </a:lnSpc>
              <a:spcBef>
                <a:spcPts val="0"/>
              </a:spcBef>
              <a:spcAft>
                <a:spcPts val="0"/>
              </a:spcAft>
              <a:buSzPts val="1400"/>
              <a:buNone/>
            </a:pPr>
            <a:br>
              <a:rPr lang="en-AU">
                <a:latin typeface="Arial"/>
                <a:ea typeface="Arial"/>
                <a:cs typeface="Arial"/>
                <a:sym typeface="Arial"/>
              </a:rPr>
            </a:br>
            <a:endParaRPr>
              <a:latin typeface="Arial"/>
              <a:ea typeface="Arial"/>
              <a:cs typeface="Arial"/>
              <a:sym typeface="Arial"/>
            </a:endParaRPr>
          </a:p>
          <a:p>
            <a:pPr marL="457200" lvl="0" indent="-228600" algn="l" rtl="0">
              <a:lnSpc>
                <a:spcPct val="100000"/>
              </a:lnSpc>
              <a:spcBef>
                <a:spcPts val="0"/>
              </a:spcBef>
              <a:spcAft>
                <a:spcPts val="0"/>
              </a:spcAft>
              <a:buSzPts val="1400"/>
              <a:buNone/>
            </a:pPr>
            <a:r>
              <a:rPr lang="en-AU" b="1">
                <a:latin typeface="Arial"/>
                <a:ea typeface="Arial"/>
                <a:cs typeface="Arial"/>
                <a:sym typeface="Arial"/>
              </a:rPr>
              <a:t>Proactive - create the future</a:t>
            </a:r>
            <a:endParaRPr/>
          </a:p>
          <a:p>
            <a:pPr marL="457200" lvl="0" indent="-228600" algn="l" rtl="0">
              <a:lnSpc>
                <a:spcPct val="100000"/>
              </a:lnSpc>
              <a:spcBef>
                <a:spcPts val="0"/>
              </a:spcBef>
              <a:spcAft>
                <a:spcPts val="0"/>
              </a:spcAft>
              <a:buSzPts val="1400"/>
              <a:buNone/>
            </a:pPr>
            <a:r>
              <a:rPr lang="en-AU">
                <a:latin typeface="Arial"/>
                <a:ea typeface="Arial"/>
                <a:cs typeface="Arial"/>
                <a:sym typeface="Arial"/>
              </a:rPr>
              <a:t>Proactive planning involves designing a desired future and then inventing ways to create that future state.  Not only is the future a preferred state, but the organisation believes it can actively control (or at least influence) the outcome.  Planners actively shape the future, rather than just trying to get ahead of events outside of their control.  The predicted changes of the preactive planner are seen not as absolute constraints, but as obstacles that can be addressed and overcome.</a:t>
            </a:r>
            <a:endParaRPr/>
          </a:p>
        </p:txBody>
      </p:sp>
      <p:sp>
        <p:nvSpPr>
          <p:cNvPr id="218" name="Google Shape;218;p3: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Adaptive Leadership</a:t>
            </a:r>
            <a:endParaRPr/>
          </a:p>
        </p:txBody>
      </p:sp>
      <p:sp>
        <p:nvSpPr>
          <p:cNvPr id="219" name="Google Shape;219;p3: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pic>
        <p:nvPicPr>
          <p:cNvPr id="220" name="Google Shape;220;p3:notes"/>
          <p:cNvPicPr preferRelativeResize="0"/>
          <p:nvPr/>
        </p:nvPicPr>
        <p:blipFill rotWithShape="1">
          <a:blip r:embed="rId3">
            <a:alphaModFix/>
          </a:blip>
          <a:srcRect/>
          <a:stretch/>
        </p:blipFill>
        <p:spPr>
          <a:xfrm>
            <a:off x="808038" y="4846638"/>
            <a:ext cx="5480260" cy="3079751"/>
          </a:xfrm>
          <a:prstGeom prst="rect">
            <a:avLst/>
          </a:prstGeom>
          <a:noFill/>
          <a:ln>
            <a:noFill/>
          </a:ln>
        </p:spPr>
      </p:pic>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p9: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300" name="Google Shape;300;p9: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251190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4: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234" name="Google Shape;234;p4: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610" name="Rectangle 1"/>
          <p:cNvSpPr>
            <a:spLocks noGrp="1" noRot="1" noChangeAspect="1" noChangeArrowheads="1" noTextEdit="1"/>
          </p:cNvSpPr>
          <p:nvPr>
            <p:ph type="sldImg"/>
          </p:nvPr>
        </p:nvSpPr>
        <p:spPr>
          <a:xfrm>
            <a:off x="382588" y="685800"/>
            <a:ext cx="6094412" cy="3429000"/>
          </a:xfrm>
          <a:solidFill>
            <a:srgbClr val="FFFFFF"/>
          </a:solidFill>
          <a:ln/>
        </p:spPr>
      </p:sp>
      <p:sp>
        <p:nvSpPr>
          <p:cNvPr id="324611"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NZ" altLang="en-US" dirty="0">
                <a:solidFill>
                  <a:srgbClr val="000000"/>
                </a:solidFill>
                <a:latin typeface="Arial" pitchFamily="34" charset="0"/>
                <a:cs typeface="Arial" pitchFamily="34" charset="0"/>
                <a:sym typeface="Arial" pitchFamily="34" charset="0"/>
              </a:rPr>
              <a:t>On what it means to be a leader and tie that in to what it means to be an agile leader (with the basic definition of how do we measure our agility – re: readiness to change; embracing change, etc.):  Change</a:t>
            </a:r>
            <a:endParaRPr lang="en-NZ" altLang="en-US" dirty="0">
              <a:solidFill>
                <a:srgbClr val="000000"/>
              </a:solidFill>
              <a:latin typeface="Arial" pitchFamily="34" charset="0"/>
              <a:sym typeface="Gill Sans"/>
            </a:endParaRPr>
          </a:p>
          <a:p>
            <a:pPr eaLnBrk="1" hangingPunct="1"/>
            <a:r>
              <a:rPr lang="en-NZ" altLang="en-US" dirty="0">
                <a:solidFill>
                  <a:srgbClr val="000000"/>
                </a:solidFill>
                <a:latin typeface="Arial" pitchFamily="34" charset="0"/>
                <a:cs typeface="Arial" pitchFamily="34" charset="0"/>
                <a:sym typeface="Arial" pitchFamily="34" charset="0"/>
              </a:rPr>
              <a:t>What it means to </a:t>
            </a:r>
            <a:r>
              <a:rPr lang="en-NZ" altLang="en-US" u="sng" dirty="0">
                <a:solidFill>
                  <a:srgbClr val="000000"/>
                </a:solidFill>
                <a:latin typeface="Arial" pitchFamily="34" charset="0"/>
                <a:cs typeface="Arial" pitchFamily="34" charset="0"/>
                <a:sym typeface="Arial" pitchFamily="34" charset="0"/>
              </a:rPr>
              <a:t>be</a:t>
            </a:r>
            <a:r>
              <a:rPr lang="en-NZ" altLang="en-US" dirty="0">
                <a:solidFill>
                  <a:srgbClr val="000000"/>
                </a:solidFill>
                <a:latin typeface="Arial" pitchFamily="34" charset="0"/>
                <a:cs typeface="Arial" pitchFamily="34" charset="0"/>
                <a:sym typeface="Arial" pitchFamily="34" charset="0"/>
              </a:rPr>
              <a:t> agile:  Live and Breathe Agile Values and Principles – Leading Transformational Change</a:t>
            </a:r>
            <a:endParaRPr lang="en-NZ" altLang="en-US" dirty="0">
              <a:solidFill>
                <a:srgbClr val="000000"/>
              </a:solidFill>
              <a:latin typeface="Arial" pitchFamily="34" charset="0"/>
              <a:sym typeface="Gill Sans"/>
            </a:endParaRPr>
          </a:p>
          <a:p>
            <a:pPr eaLnBrk="1" hangingPunct="1"/>
            <a:r>
              <a:rPr lang="en-NZ" altLang="ja-JP" dirty="0">
                <a:solidFill>
                  <a:srgbClr val="000000"/>
                </a:solidFill>
                <a:latin typeface="Arial" pitchFamily="34" charset="0"/>
                <a:cs typeface="Arial" pitchFamily="34" charset="0"/>
                <a:sym typeface="Arial" pitchFamily="34" charset="0"/>
              </a:rPr>
              <a:t>“Be the change you want to see in the world” Mahatma </a:t>
            </a:r>
            <a:r>
              <a:rPr lang="en-NZ" altLang="ja-JP" dirty="0" err="1">
                <a:solidFill>
                  <a:srgbClr val="000000"/>
                </a:solidFill>
                <a:latin typeface="Arial" pitchFamily="34" charset="0"/>
                <a:cs typeface="Arial" pitchFamily="34" charset="0"/>
                <a:sym typeface="Arial" pitchFamily="34" charset="0"/>
              </a:rPr>
              <a:t>Ghandi</a:t>
            </a:r>
            <a:endParaRPr lang="en-NZ" altLang="ja-JP" dirty="0">
              <a:solidFill>
                <a:srgbClr val="000000"/>
              </a:solidFill>
              <a:latin typeface="Arial" pitchFamily="34" charset="0"/>
              <a:sym typeface="Gill Sans"/>
            </a:endParaRPr>
          </a:p>
          <a:p>
            <a:pPr eaLnBrk="1" hangingPunct="1"/>
            <a:endParaRPr lang="en-NZ" altLang="en-US" dirty="0">
              <a:solidFill>
                <a:srgbClr val="000000"/>
              </a:solidFill>
              <a:latin typeface="Arial" pitchFamily="34" charset="0"/>
              <a:cs typeface="Arial" pitchFamily="34" charset="0"/>
              <a:sym typeface="Arial" pitchFamily="34" charset="0"/>
            </a:endParaRPr>
          </a:p>
          <a:p>
            <a:pPr eaLnBrk="1" hangingPunct="1"/>
            <a:r>
              <a:rPr lang="en-NZ" altLang="en-US" dirty="0">
                <a:solidFill>
                  <a:srgbClr val="000000"/>
                </a:solidFill>
                <a:latin typeface="Arial" pitchFamily="34" charset="0"/>
                <a:cs typeface="Arial" pitchFamily="34" charset="0"/>
                <a:sym typeface="Arial" pitchFamily="34" charset="0"/>
              </a:rPr>
              <a:t>A central theme of today</a:t>
            </a:r>
            <a:r>
              <a:rPr lang="en-NZ" altLang="ja-JP" dirty="0">
                <a:solidFill>
                  <a:srgbClr val="000000"/>
                </a:solidFill>
                <a:latin typeface="Arial" pitchFamily="34" charset="0"/>
                <a:cs typeface="Arial" pitchFamily="34" charset="0"/>
                <a:sym typeface="Arial" pitchFamily="34" charset="0"/>
              </a:rPr>
              <a:t>’s presentation is change.  Meaningful change comes only with execution (at all levels).</a:t>
            </a:r>
            <a:endParaRPr lang="en-NZ" altLang="ja-JP" dirty="0">
              <a:solidFill>
                <a:srgbClr val="000000"/>
              </a:solidFill>
              <a:latin typeface="Arial" pitchFamily="34" charset="0"/>
              <a:sym typeface="Gill Sans"/>
            </a:endParaRPr>
          </a:p>
          <a:p>
            <a:pPr eaLnBrk="1" hangingPunct="1"/>
            <a:endParaRPr lang="en-NZ" altLang="en-US" dirty="0">
              <a:solidFill>
                <a:srgbClr val="000000"/>
              </a:solidFill>
              <a:latin typeface="Arial" pitchFamily="34" charset="0"/>
              <a:cs typeface="Arial" pitchFamily="34" charset="0"/>
              <a:sym typeface="Arial" pitchFamily="34" charset="0"/>
            </a:endParaRPr>
          </a:p>
          <a:p>
            <a:pPr eaLnBrk="1" hangingPunct="1"/>
            <a:r>
              <a:rPr lang="en-NZ" altLang="en-US" dirty="0">
                <a:solidFill>
                  <a:srgbClr val="000000"/>
                </a:solidFill>
                <a:latin typeface="Arial" pitchFamily="34" charset="0"/>
                <a:cs typeface="Arial" pitchFamily="34" charset="0"/>
                <a:sym typeface="Arial" pitchFamily="34" charset="0"/>
              </a:rPr>
              <a:t>Activity:  Agile Strategy Map</a:t>
            </a:r>
          </a:p>
        </p:txBody>
      </p:sp>
      <p:pic>
        <p:nvPicPr>
          <p:cNvPr id="2" name="Picture 1"/>
          <p:cNvPicPr>
            <a:picLocks noChangeAspect="1"/>
          </p:cNvPicPr>
          <p:nvPr/>
        </p:nvPicPr>
        <p:blipFill>
          <a:blip r:embed="rId3"/>
          <a:stretch>
            <a:fillRect/>
          </a:stretch>
        </p:blipFill>
        <p:spPr>
          <a:xfrm>
            <a:off x="7431614" y="1333260"/>
            <a:ext cx="6096851" cy="3429479"/>
          </a:xfrm>
          <a:prstGeom prst="rect">
            <a:avLst/>
          </a:prstGeom>
        </p:spPr>
      </p:pic>
    </p:spTree>
    <p:extLst>
      <p:ext uri="{BB962C8B-B14F-4D97-AF65-F5344CB8AC3E}">
        <p14:creationId xmlns:p14="http://schemas.microsoft.com/office/powerpoint/2010/main" val="1849497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5: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240" name="Google Shape;240;p5: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1013" y="1279525"/>
            <a:ext cx="6138862" cy="3454400"/>
          </a:xfrm>
        </p:spPr>
      </p:sp>
      <p:sp>
        <p:nvSpPr>
          <p:cNvPr id="3" name="Notes Placeholder 2"/>
          <p:cNvSpPr>
            <a:spLocks noGrp="1"/>
          </p:cNvSpPr>
          <p:nvPr>
            <p:ph type="body" idx="1"/>
          </p:nvPr>
        </p:nvSpPr>
        <p:spPr/>
        <p:txBody>
          <a:bodyPr/>
          <a:lstStyle/>
          <a:p>
            <a:r>
              <a:rPr lang="en-US" dirty="0"/>
              <a:t>LO1.3.3</a:t>
            </a:r>
          </a:p>
          <a:p>
            <a:endParaRPr lang="en-US" dirty="0"/>
          </a:p>
          <a:p>
            <a:r>
              <a:rPr lang="en-US" dirty="0"/>
              <a:t>The stress is upon the coach’s desire to serve the individual and the team even when this imperative supersedes organizational objectives</a:t>
            </a:r>
          </a:p>
          <a:p>
            <a:endParaRPr lang="en-US" dirty="0"/>
          </a:p>
          <a:p>
            <a:r>
              <a:rPr lang="en-US" dirty="0"/>
              <a:t>The Agile coach holds a belief that organizational goals are achieved on a long-term basis only by first facilitating the growth, development, and general well-being of the individuals who comprise the organization</a:t>
            </a:r>
          </a:p>
          <a:p>
            <a:endParaRPr lang="en-US" dirty="0"/>
          </a:p>
          <a:p>
            <a:r>
              <a:rPr lang="en-US" dirty="0"/>
              <a:t>The Agile coaches primary objective is the individuals and the team, and their growth, then the customer base, and finally organizational performance</a:t>
            </a:r>
          </a:p>
        </p:txBody>
      </p:sp>
    </p:spTree>
    <p:extLst>
      <p:ext uri="{BB962C8B-B14F-4D97-AF65-F5344CB8AC3E}">
        <p14:creationId xmlns:p14="http://schemas.microsoft.com/office/powerpoint/2010/main" val="25881710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6: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6" name="Google Shape;246;p6:notes"/>
          <p:cNvSpPr txBox="1">
            <a:spLocks noGrp="1"/>
          </p:cNvSpPr>
          <p:nvPr>
            <p:ph type="body" idx="1"/>
          </p:nvPr>
        </p:nvSpPr>
        <p:spPr>
          <a:xfrm>
            <a:off x="114668" y="4160837"/>
            <a:ext cx="7010399" cy="4224597"/>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AU"/>
              <a:t>Core Leadership is… </a:t>
            </a:r>
            <a:r>
              <a:rPr lang="en-AU" b="1"/>
              <a:t>Strategy – </a:t>
            </a:r>
            <a:r>
              <a:rPr lang="en-AU"/>
              <a:t>Talent hits a target that no one else can hit, but genius hits a target no one else can see. Strategy is knowing how to look ahead, spot the trends, and anticipate the course of action you will follow to maximize your success. </a:t>
            </a:r>
            <a:r>
              <a:rPr lang="en-AU" b="1"/>
              <a:t>Action – </a:t>
            </a:r>
            <a:r>
              <a:rPr lang="en-AU"/>
              <a:t>An idea is a curious thing; it will not work unless you do. For most leaders, desire is not the factor that holds them back; it’s knowing how to execute. </a:t>
            </a:r>
            <a:r>
              <a:rPr lang="en-AU" b="1"/>
              <a:t>Results – </a:t>
            </a:r>
            <a:r>
              <a:rPr lang="en-AU"/>
              <a:t>It’s a myth that hard work is enough to achieve results. Far too often obstacles are thrown in a leader’s path that require a special set of skills to reach the finish line.</a:t>
            </a:r>
            <a:endParaRPr/>
          </a:p>
          <a:p>
            <a:pPr marL="457200" marR="0" lvl="0" indent="-228600" algn="l" rtl="0">
              <a:lnSpc>
                <a:spcPct val="100000"/>
              </a:lnSpc>
              <a:spcBef>
                <a:spcPts val="0"/>
              </a:spcBef>
              <a:spcAft>
                <a:spcPts val="0"/>
              </a:spcAft>
              <a:buClr>
                <a:srgbClr val="000000"/>
              </a:buClr>
              <a:buSzPts val="1400"/>
              <a:buFont typeface="Arial"/>
              <a:buNone/>
            </a:pPr>
            <a:r>
              <a:rPr lang="en-AU" b="1"/>
              <a:t>Adaptive Leadership:  </a:t>
            </a:r>
            <a:r>
              <a:rPr lang="en-AU"/>
              <a:t>The Adaptive Leadership skills represent the major discovery of what sets great leaders apart: these skills represent the otherwise intangible qualities that great leaders have in common. Adaptive Leadership is a unique combination of skills, perspective, and guided effort that enable true change and effectiveness in a VUCA world; future excellence. The Adaptive Leadership skills can take a leader at any level to places others cannot go.</a:t>
            </a:r>
            <a:endParaRPr/>
          </a:p>
          <a:p>
            <a:pPr marL="457200" marR="0" lvl="0" indent="-228600" algn="l" rtl="0">
              <a:lnSpc>
                <a:spcPct val="100000"/>
              </a:lnSpc>
              <a:spcBef>
                <a:spcPts val="0"/>
              </a:spcBef>
              <a:spcAft>
                <a:spcPts val="0"/>
              </a:spcAft>
              <a:buClr>
                <a:srgbClr val="000000"/>
              </a:buClr>
              <a:buSzPts val="1400"/>
              <a:buFont typeface="Arial"/>
              <a:buNone/>
            </a:pPr>
            <a:r>
              <a:rPr lang="en-AU"/>
              <a:t>Adaptive Leadership is…</a:t>
            </a:r>
            <a:endParaRPr/>
          </a:p>
          <a:p>
            <a:pPr marL="457200" marR="0" lvl="0" indent="-228600" algn="l" rtl="0">
              <a:lnSpc>
                <a:spcPct val="100000"/>
              </a:lnSpc>
              <a:spcBef>
                <a:spcPts val="0"/>
              </a:spcBef>
              <a:spcAft>
                <a:spcPts val="0"/>
              </a:spcAft>
              <a:buClr>
                <a:srgbClr val="000000"/>
              </a:buClr>
              <a:buSzPts val="1400"/>
              <a:buFont typeface="Arial"/>
              <a:buNone/>
            </a:pPr>
            <a:r>
              <a:rPr lang="en-AU" b="1"/>
              <a:t>Emotional Intelligence</a:t>
            </a:r>
            <a:r>
              <a:rPr lang="en-AU"/>
              <a:t> -Emotional intelligence is a set of skills that capture our awareness of our own emotions and the emotions of others and how we use this awareness to manage ourselves effectively and form quality relationships.  It enables us to create meaning and make sense; for us to be effective in leading our teams and organisation through uncertainty we need to really know who we are; and role model authentic Adaptive Leadership with cohesion; </a:t>
            </a:r>
            <a:endParaRPr/>
          </a:p>
          <a:p>
            <a:pPr marL="457200" marR="0" lvl="0" indent="-228600" algn="l" rtl="0">
              <a:lnSpc>
                <a:spcPct val="100000"/>
              </a:lnSpc>
              <a:spcBef>
                <a:spcPts val="0"/>
              </a:spcBef>
              <a:spcAft>
                <a:spcPts val="0"/>
              </a:spcAft>
              <a:buClr>
                <a:srgbClr val="000000"/>
              </a:buClr>
              <a:buSzPts val="1400"/>
              <a:buFont typeface="Arial"/>
              <a:buNone/>
            </a:pPr>
            <a:r>
              <a:rPr lang="en-AU" b="1"/>
              <a:t>Organizational Justice – </a:t>
            </a:r>
            <a:r>
              <a:rPr lang="en-AU"/>
              <a:t>Great leaders don’t shy away from the truth. They know how to integrate what people think, what they want to hear, and how they want to hear it with the facts. This makes people feel respected and valued.</a:t>
            </a:r>
            <a:endParaRPr/>
          </a:p>
          <a:p>
            <a:pPr marL="457200" marR="0" lvl="0" indent="-228600" algn="l" rtl="0">
              <a:lnSpc>
                <a:spcPct val="100000"/>
              </a:lnSpc>
              <a:spcBef>
                <a:spcPts val="0"/>
              </a:spcBef>
              <a:spcAft>
                <a:spcPts val="0"/>
              </a:spcAft>
              <a:buClr>
                <a:srgbClr val="000000"/>
              </a:buClr>
              <a:buSzPts val="1400"/>
              <a:buFont typeface="Arial"/>
              <a:buNone/>
            </a:pPr>
            <a:r>
              <a:rPr lang="en-AU" b="1"/>
              <a:t>Character – </a:t>
            </a:r>
            <a:r>
              <a:rPr lang="en-AU"/>
              <a:t>Leaders who embody a true sense of character are transparent and forthcoming. They aren’t perfect, but they earn people’s respect by walking their talk.</a:t>
            </a:r>
            <a:endParaRPr/>
          </a:p>
          <a:p>
            <a:pPr marL="457200" marR="0" lvl="0" indent="-228600" algn="l" rtl="0">
              <a:lnSpc>
                <a:spcPct val="100000"/>
              </a:lnSpc>
              <a:spcBef>
                <a:spcPts val="0"/>
              </a:spcBef>
              <a:spcAft>
                <a:spcPts val="0"/>
              </a:spcAft>
              <a:buClr>
                <a:srgbClr val="000000"/>
              </a:buClr>
              <a:buSzPts val="1400"/>
              <a:buFont typeface="Arial"/>
              <a:buNone/>
            </a:pPr>
            <a:r>
              <a:rPr lang="en-AU" b="1"/>
              <a:t>Development – </a:t>
            </a:r>
            <a:r>
              <a:rPr lang="en-AU"/>
              <a:t>The moment leaders think they have nothing more to learn and have no obligation to help develop those they lead is the moment they ensure they’ll never know their true potential.</a:t>
            </a:r>
            <a:endParaRPr/>
          </a:p>
          <a:p>
            <a:pPr marL="457200" marR="0" lvl="0" indent="-228600" algn="l" rtl="0">
              <a:lnSpc>
                <a:spcPct val="100000"/>
              </a:lnSpc>
              <a:spcBef>
                <a:spcPts val="0"/>
              </a:spcBef>
              <a:spcAft>
                <a:spcPts val="0"/>
              </a:spcAft>
              <a:buClr>
                <a:srgbClr val="000000"/>
              </a:buClr>
              <a:buSzPts val="1400"/>
              <a:buFont typeface="Arial"/>
              <a:buNone/>
            </a:pPr>
            <a:r>
              <a:rPr lang="en-AU"/>
              <a:t>In addition to separating great leaders from the rest of the pack, Adaptive Leadership skills are what leaders overestimate their abilities in the most. </a:t>
            </a:r>
            <a:endParaRPr/>
          </a:p>
          <a:p>
            <a:pPr marL="457200" marR="0" lvl="0" indent="-228600" algn="l" rtl="0">
              <a:lnSpc>
                <a:spcPct val="100000"/>
              </a:lnSpc>
              <a:spcBef>
                <a:spcPts val="0"/>
              </a:spcBef>
              <a:spcAft>
                <a:spcPts val="0"/>
              </a:spcAft>
              <a:buClr>
                <a:srgbClr val="000000"/>
              </a:buClr>
              <a:buSzPts val="1400"/>
              <a:buFont typeface="Arial"/>
              <a:buNone/>
            </a:pPr>
            <a:endParaRPr/>
          </a:p>
          <a:p>
            <a:pPr marL="457200" marR="0" lvl="0" indent="-228600" algn="l" rtl="0">
              <a:lnSpc>
                <a:spcPct val="100000"/>
              </a:lnSpc>
              <a:spcBef>
                <a:spcPts val="0"/>
              </a:spcBef>
              <a:spcAft>
                <a:spcPts val="0"/>
              </a:spcAft>
              <a:buClr>
                <a:srgbClr val="000000"/>
              </a:buClr>
              <a:buSzPts val="1400"/>
              <a:buFont typeface="Arial"/>
              <a:buNone/>
            </a:pPr>
            <a:r>
              <a:rPr lang="en-AU">
                <a:latin typeface="Arial"/>
                <a:ea typeface="Arial"/>
                <a:cs typeface="Arial"/>
                <a:sym typeface="Arial"/>
              </a:rPr>
              <a:t>Great leaders take people out of their comfort zone and overcome their fear of stretching beyond what they think they can do. You do that by ‘seeing’ the potential in people that they can’t see themselves. Walt Disney was great at doing this </a:t>
            </a:r>
            <a:endParaRPr/>
          </a:p>
          <a:p>
            <a:pPr marL="457200" marR="0" lvl="0" indent="-228600" algn="l" rtl="0">
              <a:lnSpc>
                <a:spcPct val="100000"/>
              </a:lnSpc>
              <a:spcBef>
                <a:spcPts val="0"/>
              </a:spcBef>
              <a:spcAft>
                <a:spcPts val="0"/>
              </a:spcAft>
              <a:buClr>
                <a:srgbClr val="000000"/>
              </a:buClr>
              <a:buSzPts val="1400"/>
              <a:buFont typeface="Arial"/>
              <a:buNone/>
            </a:pPr>
            <a:endParaRPr>
              <a:latin typeface="Arial"/>
              <a:ea typeface="Arial"/>
              <a:cs typeface="Arial"/>
              <a:sym typeface="Arial"/>
            </a:endParaRPr>
          </a:p>
          <a:p>
            <a:pPr marL="457200" marR="0" lvl="0" indent="-228600" algn="l" rtl="0">
              <a:lnSpc>
                <a:spcPct val="100000"/>
              </a:lnSpc>
              <a:spcBef>
                <a:spcPts val="0"/>
              </a:spcBef>
              <a:spcAft>
                <a:spcPts val="0"/>
              </a:spcAft>
              <a:buClr>
                <a:srgbClr val="000000"/>
              </a:buClr>
              <a:buSzPts val="1400"/>
              <a:buFont typeface="Arial"/>
              <a:buNone/>
            </a:pPr>
            <a:r>
              <a:rPr lang="en-AU" i="1">
                <a:latin typeface="Arial"/>
                <a:ea typeface="Arial"/>
                <a:cs typeface="Arial"/>
                <a:sym typeface="Arial"/>
              </a:rPr>
              <a:t>“Come to the edge”, he said.</a:t>
            </a:r>
            <a:endParaRPr/>
          </a:p>
          <a:p>
            <a:pPr marL="457200" marR="0" lvl="0" indent="-228600" algn="l" rtl="0">
              <a:lnSpc>
                <a:spcPct val="100000"/>
              </a:lnSpc>
              <a:spcBef>
                <a:spcPts val="0"/>
              </a:spcBef>
              <a:spcAft>
                <a:spcPts val="0"/>
              </a:spcAft>
              <a:buClr>
                <a:srgbClr val="000000"/>
              </a:buClr>
              <a:buSzPts val="1400"/>
              <a:buFont typeface="Arial"/>
              <a:buNone/>
            </a:pPr>
            <a:r>
              <a:rPr lang="en-AU" i="1">
                <a:latin typeface="Arial"/>
                <a:ea typeface="Arial"/>
                <a:cs typeface="Arial"/>
                <a:sym typeface="Arial"/>
              </a:rPr>
              <a:t>They said, “We are afraid.”</a:t>
            </a:r>
            <a:endParaRPr/>
          </a:p>
          <a:p>
            <a:pPr marL="457200" marR="0" lvl="0" indent="-228600" algn="l" rtl="0">
              <a:lnSpc>
                <a:spcPct val="100000"/>
              </a:lnSpc>
              <a:spcBef>
                <a:spcPts val="0"/>
              </a:spcBef>
              <a:spcAft>
                <a:spcPts val="0"/>
              </a:spcAft>
              <a:buClr>
                <a:srgbClr val="000000"/>
              </a:buClr>
              <a:buSzPts val="1400"/>
              <a:buFont typeface="Arial"/>
              <a:buNone/>
            </a:pPr>
            <a:r>
              <a:rPr lang="en-AU" i="1">
                <a:latin typeface="Arial"/>
                <a:ea typeface="Arial"/>
                <a:cs typeface="Arial"/>
                <a:sym typeface="Arial"/>
              </a:rPr>
              <a:t>“Come to the edge”, he said.</a:t>
            </a:r>
            <a:endParaRPr/>
          </a:p>
          <a:p>
            <a:pPr marL="457200" marR="0" lvl="0" indent="-228600" algn="l" rtl="0">
              <a:lnSpc>
                <a:spcPct val="100000"/>
              </a:lnSpc>
              <a:spcBef>
                <a:spcPts val="0"/>
              </a:spcBef>
              <a:spcAft>
                <a:spcPts val="0"/>
              </a:spcAft>
              <a:buClr>
                <a:srgbClr val="000000"/>
              </a:buClr>
              <a:buSzPts val="1400"/>
              <a:buFont typeface="Arial"/>
              <a:buNone/>
            </a:pPr>
            <a:r>
              <a:rPr lang="en-AU" i="1">
                <a:latin typeface="Arial"/>
                <a:ea typeface="Arial"/>
                <a:cs typeface="Arial"/>
                <a:sym typeface="Arial"/>
              </a:rPr>
              <a:t>They came.</a:t>
            </a:r>
            <a:endParaRPr/>
          </a:p>
          <a:p>
            <a:pPr marL="457200" marR="0" lvl="0" indent="-228600" algn="l" rtl="0">
              <a:lnSpc>
                <a:spcPct val="100000"/>
              </a:lnSpc>
              <a:spcBef>
                <a:spcPts val="0"/>
              </a:spcBef>
              <a:spcAft>
                <a:spcPts val="0"/>
              </a:spcAft>
              <a:buClr>
                <a:srgbClr val="000000"/>
              </a:buClr>
              <a:buSzPts val="1400"/>
              <a:buFont typeface="Arial"/>
              <a:buNone/>
            </a:pPr>
            <a:r>
              <a:rPr lang="en-AU" i="1">
                <a:latin typeface="Arial"/>
                <a:ea typeface="Arial"/>
                <a:cs typeface="Arial"/>
                <a:sym typeface="Arial"/>
              </a:rPr>
              <a:t>He pushed them.</a:t>
            </a:r>
            <a:endParaRPr/>
          </a:p>
          <a:p>
            <a:pPr marL="457200" marR="0" lvl="0" indent="-228600" algn="l" rtl="0">
              <a:lnSpc>
                <a:spcPct val="100000"/>
              </a:lnSpc>
              <a:spcBef>
                <a:spcPts val="0"/>
              </a:spcBef>
              <a:spcAft>
                <a:spcPts val="0"/>
              </a:spcAft>
              <a:buClr>
                <a:srgbClr val="000000"/>
              </a:buClr>
              <a:buSzPts val="1400"/>
              <a:buFont typeface="Arial"/>
              <a:buNone/>
            </a:pPr>
            <a:r>
              <a:rPr lang="en-AU" i="1">
                <a:latin typeface="Arial"/>
                <a:ea typeface="Arial"/>
                <a:cs typeface="Arial"/>
                <a:sym typeface="Arial"/>
              </a:rPr>
              <a:t>And they flew.</a:t>
            </a:r>
            <a:endParaRPr/>
          </a:p>
          <a:p>
            <a:pPr marL="457200" marR="0" lvl="0" indent="-228600" algn="l" rtl="0">
              <a:lnSpc>
                <a:spcPct val="100000"/>
              </a:lnSpc>
              <a:spcBef>
                <a:spcPts val="0"/>
              </a:spcBef>
              <a:spcAft>
                <a:spcPts val="0"/>
              </a:spcAft>
              <a:buClr>
                <a:srgbClr val="000000"/>
              </a:buClr>
              <a:buSzPts val="1400"/>
              <a:buFont typeface="Arial"/>
              <a:buNone/>
            </a:pPr>
            <a:r>
              <a:rPr lang="en-AU" b="1">
                <a:latin typeface="Arial"/>
                <a:ea typeface="Arial"/>
                <a:cs typeface="Arial"/>
                <a:sym typeface="Arial"/>
              </a:rPr>
              <a:t>- Christopher Logue</a:t>
            </a:r>
            <a:endParaRPr/>
          </a:p>
          <a:p>
            <a:pPr marL="457200" marR="0" lvl="0" indent="-228600" algn="l" rtl="0">
              <a:lnSpc>
                <a:spcPct val="100000"/>
              </a:lnSpc>
              <a:spcBef>
                <a:spcPts val="0"/>
              </a:spcBef>
              <a:spcAft>
                <a:spcPts val="0"/>
              </a:spcAft>
              <a:buClr>
                <a:srgbClr val="000000"/>
              </a:buClr>
              <a:buSzPts val="1400"/>
              <a:buFont typeface="Arial"/>
              <a:buNone/>
            </a:pPr>
            <a:r>
              <a:rPr lang="en-AU">
                <a:latin typeface="Arial"/>
                <a:ea typeface="Arial"/>
                <a:cs typeface="Arial"/>
                <a:sym typeface="Arial"/>
              </a:rPr>
              <a:t>(</a:t>
            </a:r>
            <a:endParaRPr/>
          </a:p>
        </p:txBody>
      </p:sp>
      <p:sp>
        <p:nvSpPr>
          <p:cNvPr id="247" name="Google Shape;247;p6: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Business Agility</a:t>
            </a:r>
            <a:endParaRPr/>
          </a:p>
        </p:txBody>
      </p:sp>
      <p:sp>
        <p:nvSpPr>
          <p:cNvPr id="248" name="Google Shape;248;p6: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7: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6" name="Google Shape;286;p7:notes"/>
          <p:cNvSpPr txBox="1">
            <a:spLocks noGrp="1"/>
          </p:cNvSpPr>
          <p:nvPr>
            <p:ph type="body" idx="1"/>
          </p:nvPr>
        </p:nvSpPr>
        <p:spPr>
          <a:xfrm>
            <a:off x="122238" y="4237037"/>
            <a:ext cx="6781799" cy="4446611"/>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AU" sz="1000" b="1"/>
              <a:t>Leadership Competencies and Change </a:t>
            </a:r>
            <a:r>
              <a:rPr lang="en-AU" sz="1000"/>
              <a:t>The growing need for change leadership in organisations is widely acknowledged as some estimates are as high as 70% of all large scale change initiatives fail to meet the objectives delineated at the beginning of the process.  The research and literature on change indicates that a primary reason for the success or failure of a change initiative hinges on the skills and knowledge of the individuals responsible for leading the change.  In light of this, one obvious question arises:  </a:t>
            </a:r>
            <a:r>
              <a:rPr lang="en-AU" sz="1000" i="1"/>
              <a:t>What leadership behaviors or competencies are most strongly associated with effectively leading or overseeing change initiatives? </a:t>
            </a:r>
            <a:endParaRPr sz="1000"/>
          </a:p>
          <a:p>
            <a:pPr marL="457200" marR="0" lvl="0" indent="-228600" algn="l" rtl="0">
              <a:lnSpc>
                <a:spcPct val="100000"/>
              </a:lnSpc>
              <a:spcBef>
                <a:spcPts val="0"/>
              </a:spcBef>
              <a:spcAft>
                <a:spcPts val="0"/>
              </a:spcAft>
              <a:buClr>
                <a:srgbClr val="000000"/>
              </a:buClr>
              <a:buSzPts val="1400"/>
              <a:buFont typeface="Arial"/>
              <a:buNone/>
            </a:pPr>
            <a:r>
              <a:rPr lang="en-AU" sz="1000"/>
              <a:t>In my opinion there are six competency areas that enhance the capacity of a leader to coordinate and drive organisational change: </a:t>
            </a:r>
            <a:r>
              <a:rPr lang="en-AU" sz="1000" i="1"/>
              <a:t>Systems Thinking, Strategic Savvy, Organizational Agility, Capacity Building, Creative Communication, and Courage.</a:t>
            </a:r>
            <a:r>
              <a:rPr lang="en-AU" sz="1000"/>
              <a:t> I am going to introduce the first three in this blog entry and will follow up with an overview of the other three next week.  It is important to note that these competencies are intended to correspond most directly with individuals that are in a mid-level leader role, within medium to large organisations, and with responsibility for overseeing or leading the actual change initiative.</a:t>
            </a:r>
            <a:endParaRPr/>
          </a:p>
          <a:p>
            <a:pPr marL="457200" marR="0" lvl="0" indent="-228600" algn="l" rtl="0">
              <a:lnSpc>
                <a:spcPct val="100000"/>
              </a:lnSpc>
              <a:spcBef>
                <a:spcPts val="0"/>
              </a:spcBef>
              <a:spcAft>
                <a:spcPts val="0"/>
              </a:spcAft>
              <a:buClr>
                <a:srgbClr val="000000"/>
              </a:buClr>
              <a:buSzPts val="1400"/>
              <a:buFont typeface="Arial"/>
              <a:buNone/>
            </a:pPr>
            <a:r>
              <a:rPr lang="en-AU" sz="1000" b="1"/>
              <a:t>Systems Thinking </a:t>
            </a:r>
            <a:r>
              <a:rPr lang="en-AU" sz="1000"/>
              <a:t>This is an advance understanding of how an organisation is in fact an interrelated set of relationships, processes, strategies, and cultural influences.  It is the ability to see the broader context of the organisation and sensitivity to how the different elements are apt to influence and interact with each other when a significant change is introduced into the system.  And while it is impossible for anyone to predict exactly all the ripple effects of change in a system – the leader with the capacity for thinking systemically will accurately anticipate enough of the ripples to make a significant difference.</a:t>
            </a:r>
            <a:endParaRPr/>
          </a:p>
          <a:p>
            <a:pPr marL="457200" marR="0" lvl="0" indent="-228600" algn="l" rtl="0">
              <a:lnSpc>
                <a:spcPct val="100000"/>
              </a:lnSpc>
              <a:spcBef>
                <a:spcPts val="0"/>
              </a:spcBef>
              <a:spcAft>
                <a:spcPts val="0"/>
              </a:spcAft>
              <a:buClr>
                <a:srgbClr val="000000"/>
              </a:buClr>
              <a:buSzPts val="1400"/>
              <a:buFont typeface="Arial"/>
              <a:buNone/>
            </a:pPr>
            <a:r>
              <a:rPr lang="en-AU" sz="1000" b="1"/>
              <a:t>Strategic Savvy and Change Savvy </a:t>
            </a:r>
            <a:r>
              <a:rPr lang="en-AU" sz="1000"/>
              <a:t>This is basically an advanced knowledge of the factors that are most critical to the success of an organisational change initiative.   And it isn’t just the knowledge of these factors — it is the ability to use them in support of the change process.   In essence, it is the understanding and wherewithal to develop and oversee a coherent change strategy.  It is an appreciation for factors such as change sponsorship, communication strategies, and success metrics.  And of course it isn’t just an understanding of the factors – it is the ability and willingness to leverage the factors to drive change.</a:t>
            </a:r>
            <a:endParaRPr/>
          </a:p>
          <a:p>
            <a:pPr marL="457200" marR="0" lvl="0" indent="-228600" algn="l" rtl="0">
              <a:lnSpc>
                <a:spcPct val="100000"/>
              </a:lnSpc>
              <a:spcBef>
                <a:spcPts val="0"/>
              </a:spcBef>
              <a:spcAft>
                <a:spcPts val="0"/>
              </a:spcAft>
              <a:buClr>
                <a:srgbClr val="000000"/>
              </a:buClr>
              <a:buSzPts val="1400"/>
              <a:buFont typeface="Arial"/>
              <a:buNone/>
            </a:pPr>
            <a:r>
              <a:rPr lang="en-AU" sz="1000" b="1"/>
              <a:t>Organizational Agility</a:t>
            </a:r>
            <a:endParaRPr/>
          </a:p>
          <a:p>
            <a:pPr marL="457200" marR="0" lvl="0" indent="-228600" algn="l" rtl="0">
              <a:lnSpc>
                <a:spcPct val="100000"/>
              </a:lnSpc>
              <a:spcBef>
                <a:spcPts val="0"/>
              </a:spcBef>
              <a:spcAft>
                <a:spcPts val="0"/>
              </a:spcAft>
              <a:buClr>
                <a:srgbClr val="000000"/>
              </a:buClr>
              <a:buSzPts val="1400"/>
              <a:buFont typeface="Arial"/>
              <a:buNone/>
            </a:pPr>
            <a:r>
              <a:rPr lang="en-AU" sz="1000"/>
              <a:t>This is about knowing </a:t>
            </a:r>
            <a:r>
              <a:rPr lang="en-AU" sz="1000" u="sng"/>
              <a:t>who</a:t>
            </a:r>
            <a:r>
              <a:rPr lang="en-AU" sz="1000"/>
              <a:t> to get involved and knowing </a:t>
            </a:r>
            <a:r>
              <a:rPr lang="en-AU" sz="1000" u="sng"/>
              <a:t>how</a:t>
            </a:r>
            <a:r>
              <a:rPr lang="en-AU" sz="1000"/>
              <a:t> to get them involved in order effect positive organisational change.  It entails a finely honed understanding of the larger relationship network within an organisation — and the requisite skills to navigate, influence, and establish the involvement and/or support of key players pursuant to the change initiative. The person that is organisationally agile has solid interpersonal influence and, what might be referred to as, an advance level of applied emotional intelligence.</a:t>
            </a:r>
            <a:endParaRPr/>
          </a:p>
        </p:txBody>
      </p:sp>
      <p:sp>
        <p:nvSpPr>
          <p:cNvPr id="287" name="Google Shape;287;p7: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Business Agility</a:t>
            </a:r>
            <a:endParaRPr/>
          </a:p>
        </p:txBody>
      </p:sp>
      <p:sp>
        <p:nvSpPr>
          <p:cNvPr id="288" name="Google Shape;288;p7: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p8:notes"/>
          <p:cNvSpPr>
            <a:spLocks noGrp="1" noRot="1" noChangeAspect="1"/>
          </p:cNvSpPr>
          <p:nvPr>
            <p:ph type="sldImg" idx="2"/>
          </p:nvPr>
        </p:nvSpPr>
        <p:spPr>
          <a:xfrm>
            <a:off x="165100" y="781050"/>
            <a:ext cx="6840538" cy="3848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94" name="Google Shape;294;p8: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0" marR="0" lvl="0" indent="0" algn="l" rtl="0">
              <a:lnSpc>
                <a:spcPct val="100000"/>
              </a:lnSpc>
              <a:spcBef>
                <a:spcPts val="0"/>
              </a:spcBef>
              <a:spcAft>
                <a:spcPts val="0"/>
              </a:spcAft>
              <a:buClr>
                <a:schemeClr val="dk1"/>
              </a:buClr>
              <a:buSzPts val="1200"/>
              <a:buFont typeface="Proxima Nova"/>
              <a:buNone/>
            </a:pPr>
            <a:r>
              <a:rPr lang="en-AU">
                <a:latin typeface="Proxima Nova"/>
                <a:ea typeface="Proxima Nova"/>
                <a:cs typeface="Proxima Nova"/>
                <a:sym typeface="Proxima Nova"/>
              </a:rPr>
              <a:t>LO4.1.1</a:t>
            </a:r>
            <a:endParaRPr sz="1200">
              <a:solidFill>
                <a:schemeClr val="dk1"/>
              </a:solidFill>
              <a:latin typeface="Proxima Nova"/>
              <a:ea typeface="Proxima Nova"/>
              <a:cs typeface="Proxima Nova"/>
              <a:sym typeface="Proxima Nova"/>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p9: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300" name="Google Shape;300;p9: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p10: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6" name="Google Shape;306;p10: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lvl="0" indent="-228600" algn="l" rtl="0">
              <a:lnSpc>
                <a:spcPct val="100000"/>
              </a:lnSpc>
              <a:spcBef>
                <a:spcPts val="0"/>
              </a:spcBef>
              <a:spcAft>
                <a:spcPts val="0"/>
              </a:spcAft>
              <a:buSzPts val="1400"/>
              <a:buNone/>
            </a:pPr>
            <a:r>
              <a:rPr lang="en-AU" u="sng">
                <a:solidFill>
                  <a:schemeClr val="hlink"/>
                </a:solidFill>
                <a:latin typeface="Proxima Nova"/>
                <a:ea typeface="Proxima Nova"/>
                <a:cs typeface="Proxima Nova"/>
                <a:sym typeface="Proxima Nova"/>
                <a:hlinkClick r:id="rId3"/>
              </a:rPr>
              <a:t>https://cognitive-edge.com/videos/cynefin-framework-introduction/</a:t>
            </a:r>
            <a:r>
              <a:rPr lang="en-AU" u="sng">
                <a:latin typeface="Proxima Nova"/>
                <a:ea typeface="Proxima Nova"/>
                <a:cs typeface="Proxima Nova"/>
                <a:sym typeface="Proxima Nova"/>
              </a:rPr>
              <a:t> </a:t>
            </a:r>
            <a:r>
              <a:rPr lang="en-AU" u="none">
                <a:solidFill>
                  <a:srgbClr val="000000"/>
                </a:solidFill>
              </a:rPr>
              <a:t>- this video has an introduction to the model – watch it as background, optionally play it. 8mins 37</a:t>
            </a:r>
            <a:endParaRPr/>
          </a:p>
          <a:p>
            <a:pPr marL="457200" marR="0" lvl="0" indent="-228600" algn="l" rtl="0">
              <a:lnSpc>
                <a:spcPct val="100000"/>
              </a:lnSpc>
              <a:spcBef>
                <a:spcPts val="0"/>
              </a:spcBef>
              <a:spcAft>
                <a:spcPts val="0"/>
              </a:spcAft>
              <a:buClr>
                <a:srgbClr val="000000"/>
              </a:buClr>
              <a:buSzPts val="1400"/>
              <a:buFont typeface="Arial"/>
              <a:buNone/>
            </a:pPr>
            <a:endParaRPr u="none">
              <a:solidFill>
                <a:srgbClr val="000000"/>
              </a:solidFill>
            </a:endParaRPr>
          </a:p>
          <a:p>
            <a:pPr marL="457200" marR="0" lvl="0" indent="-228600" algn="l" rtl="0">
              <a:lnSpc>
                <a:spcPct val="100000"/>
              </a:lnSpc>
              <a:spcBef>
                <a:spcPts val="0"/>
              </a:spcBef>
              <a:spcAft>
                <a:spcPts val="0"/>
              </a:spcAft>
              <a:buClr>
                <a:srgbClr val="000000"/>
              </a:buClr>
              <a:buSzPts val="1400"/>
              <a:buFont typeface="Arial"/>
              <a:buNone/>
            </a:pPr>
            <a:r>
              <a:rPr lang="en-AU"/>
              <a:t>http://www.mpiweb.org/CMS/uploadedFiles/Article%20for%20Marketing%20-%20Mary%20Boone.pdf</a:t>
            </a:r>
            <a:endParaRPr/>
          </a:p>
          <a:p>
            <a:pPr marL="457200" marR="0" lvl="0" indent="-228600" algn="l" rtl="0">
              <a:lnSpc>
                <a:spcPct val="100000"/>
              </a:lnSpc>
              <a:spcBef>
                <a:spcPts val="0"/>
              </a:spcBef>
              <a:spcAft>
                <a:spcPts val="0"/>
              </a:spcAft>
              <a:buClr>
                <a:srgbClr val="000000"/>
              </a:buClr>
              <a:buSzPts val="1400"/>
              <a:buFont typeface="Arial"/>
              <a:buNone/>
            </a:pPr>
            <a:r>
              <a:rPr lang="en-AU"/>
              <a:t>A Leader’s Framework for Decision Making</a:t>
            </a:r>
            <a:endParaRPr/>
          </a:p>
          <a:p>
            <a:pPr marL="457200" marR="0" lvl="0" indent="-228600" algn="l" rtl="0">
              <a:lnSpc>
                <a:spcPct val="100000"/>
              </a:lnSpc>
              <a:spcBef>
                <a:spcPts val="0"/>
              </a:spcBef>
              <a:spcAft>
                <a:spcPts val="0"/>
              </a:spcAft>
              <a:buClr>
                <a:srgbClr val="000000"/>
              </a:buClr>
              <a:buSzPts val="1400"/>
              <a:buFont typeface="Arial"/>
              <a:buNone/>
            </a:pPr>
            <a:endParaRPr/>
          </a:p>
          <a:p>
            <a:pPr marL="457200" marR="0" lvl="0" indent="-228600" algn="l" rtl="0">
              <a:lnSpc>
                <a:spcPct val="100000"/>
              </a:lnSpc>
              <a:spcBef>
                <a:spcPts val="0"/>
              </a:spcBef>
              <a:spcAft>
                <a:spcPts val="0"/>
              </a:spcAft>
              <a:buClr>
                <a:srgbClr val="000000"/>
              </a:buClr>
              <a:buSzPts val="1400"/>
              <a:buFont typeface="Arial"/>
              <a:buNone/>
            </a:pPr>
            <a:r>
              <a:rPr lang="en-AU"/>
              <a:t>“Kyn-ef-in”</a:t>
            </a:r>
            <a:endParaRPr/>
          </a:p>
          <a:p>
            <a:pPr marL="457200" marR="0" lvl="0" indent="-228600" algn="l" rtl="0">
              <a:lnSpc>
                <a:spcPct val="100000"/>
              </a:lnSpc>
              <a:spcBef>
                <a:spcPts val="0"/>
              </a:spcBef>
              <a:spcAft>
                <a:spcPts val="0"/>
              </a:spcAft>
              <a:buClr>
                <a:srgbClr val="000000"/>
              </a:buClr>
              <a:buSzPts val="1400"/>
              <a:buFont typeface="Arial"/>
              <a:buNone/>
            </a:pPr>
            <a:endParaRPr/>
          </a:p>
          <a:p>
            <a:pPr marL="457200" lvl="0" indent="-228600" algn="l" rtl="0">
              <a:lnSpc>
                <a:spcPct val="100000"/>
              </a:lnSpc>
              <a:spcBef>
                <a:spcPts val="0"/>
              </a:spcBef>
              <a:spcAft>
                <a:spcPts val="0"/>
              </a:spcAft>
              <a:buSzPts val="1400"/>
              <a:buNone/>
            </a:pPr>
            <a:r>
              <a:rPr lang="en-AU"/>
              <a:t>The Cynefin framework draws on research into complex adaptive systems theory, cognitive science, anthropology and narrative patterns, as well as evolutionary psychology. It "explores the relationship between man, experience and context" and proposes new  approaches to communication, decision-making, policy-making and knowledge  management in complex social environments. </a:t>
            </a:r>
            <a:endParaRPr/>
          </a:p>
          <a:p>
            <a:pPr marL="457200" lvl="0" indent="-228600" algn="l" rtl="0">
              <a:lnSpc>
                <a:spcPct val="100000"/>
              </a:lnSpc>
              <a:spcBef>
                <a:spcPts val="0"/>
              </a:spcBef>
              <a:spcAft>
                <a:spcPts val="0"/>
              </a:spcAft>
              <a:buSzPts val="1400"/>
              <a:buNone/>
            </a:pPr>
            <a:endParaRPr/>
          </a:p>
          <a:p>
            <a:pPr marL="457200" lvl="0" indent="-228600" algn="l" rtl="0">
              <a:lnSpc>
                <a:spcPct val="100000"/>
              </a:lnSpc>
              <a:spcBef>
                <a:spcPts val="0"/>
              </a:spcBef>
              <a:spcAft>
                <a:spcPts val="0"/>
              </a:spcAft>
              <a:buSzPts val="1400"/>
              <a:buNone/>
            </a:pPr>
            <a:r>
              <a:rPr lang="en-AU"/>
              <a:t>Knowledge intensive product development projects are normally Complicated (problem is understood, solution is not), some are Complex where uncertainty around problem and solution are high</a:t>
            </a:r>
            <a:endParaRPr/>
          </a:p>
          <a:p>
            <a:pPr marL="457200" lvl="0" indent="-228600" algn="l" rtl="0">
              <a:lnSpc>
                <a:spcPct val="100000"/>
              </a:lnSpc>
              <a:spcBef>
                <a:spcPts val="0"/>
              </a:spcBef>
              <a:spcAft>
                <a:spcPts val="0"/>
              </a:spcAft>
              <a:buSzPts val="1400"/>
              <a:buNone/>
            </a:pPr>
            <a:endParaRPr/>
          </a:p>
          <a:p>
            <a:pPr marL="0" marR="0" lvl="0" indent="0" algn="l" rtl="0">
              <a:lnSpc>
                <a:spcPct val="100000"/>
              </a:lnSpc>
              <a:spcBef>
                <a:spcPts val="0"/>
              </a:spcBef>
              <a:spcAft>
                <a:spcPts val="0"/>
              </a:spcAft>
              <a:buClr>
                <a:schemeClr val="dk1"/>
              </a:buClr>
              <a:buSzPts val="1200"/>
              <a:buFont typeface="Calibri"/>
              <a:buNone/>
            </a:pPr>
            <a:r>
              <a:rPr lang="en-AU"/>
              <a:t>LO4.1.1</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p11:notes"/>
          <p:cNvSpPr>
            <a:spLocks noGrp="1" noRot="1" noChangeAspect="1"/>
          </p:cNvSpPr>
          <p:nvPr>
            <p:ph type="sldImg" idx="2"/>
          </p:nvPr>
        </p:nvSpPr>
        <p:spPr>
          <a:xfrm>
            <a:off x="165100" y="781050"/>
            <a:ext cx="6840538" cy="3848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15" name="Google Shape;315;p11: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0" marR="0" lvl="0" indent="0" algn="l" rtl="0">
              <a:lnSpc>
                <a:spcPct val="100000"/>
              </a:lnSpc>
              <a:spcBef>
                <a:spcPts val="0"/>
              </a:spcBef>
              <a:spcAft>
                <a:spcPts val="0"/>
              </a:spcAft>
              <a:buClr>
                <a:schemeClr val="dk1"/>
              </a:buClr>
              <a:buSzPts val="1200"/>
              <a:buFont typeface="Proxima Nova"/>
              <a:buNone/>
            </a:pPr>
            <a:r>
              <a:rPr lang="en-AU">
                <a:latin typeface="Proxima Nova"/>
                <a:ea typeface="Proxima Nova"/>
                <a:cs typeface="Proxima Nova"/>
                <a:sym typeface="Proxima Nova"/>
              </a:rPr>
              <a:t>LO4.1.1</a:t>
            </a:r>
            <a:endParaRPr sz="1200">
              <a:solidFill>
                <a:schemeClr val="dk1"/>
              </a:solidFill>
              <a:latin typeface="Proxima Nova"/>
              <a:ea typeface="Proxima Nova"/>
              <a:cs typeface="Proxima Nova"/>
              <a:sym typeface="Proxima Nova"/>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p12: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1" name="Google Shape;321;p12: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p13: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328" name="Google Shape;328;p13: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Google Shape;365;p16: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6" name="Google Shape;366;p16: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AU" dirty="0"/>
              <a:t>, be they biological or human, </a:t>
            </a:r>
            <a:endParaRPr dirty="0"/>
          </a:p>
        </p:txBody>
      </p:sp>
      <p:sp>
        <p:nvSpPr>
          <p:cNvPr id="367" name="Google Shape;367;p16: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Business Agility</a:t>
            </a:r>
            <a:endParaRPr/>
          </a:p>
        </p:txBody>
      </p:sp>
      <p:sp>
        <p:nvSpPr>
          <p:cNvPr id="368" name="Google Shape;368;p16: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
        <p:cNvGrpSpPr/>
        <p:nvPr/>
      </p:nvGrpSpPr>
      <p:grpSpPr>
        <a:xfrm>
          <a:off x="0" y="0"/>
          <a:ext cx="0" cy="0"/>
          <a:chOff x="0" y="0"/>
          <a:chExt cx="0" cy="0"/>
        </a:xfrm>
      </p:grpSpPr>
      <p:sp>
        <p:nvSpPr>
          <p:cNvPr id="373" name="Google Shape;373;p17: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374" name="Google Shape;374;p17: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8"/>
        <p:cNvGrpSpPr/>
        <p:nvPr/>
      </p:nvGrpSpPr>
      <p:grpSpPr>
        <a:xfrm>
          <a:off x="0" y="0"/>
          <a:ext cx="0" cy="0"/>
          <a:chOff x="0" y="0"/>
          <a:chExt cx="0" cy="0"/>
        </a:xfrm>
      </p:grpSpPr>
      <p:sp>
        <p:nvSpPr>
          <p:cNvPr id="379" name="Google Shape;379;p18: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80" name="Google Shape;380;p18: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AU"/>
              <a:t> Identifying adaptive challenges is a challenge in itself</a:t>
            </a:r>
            <a:endParaRPr/>
          </a:p>
          <a:p>
            <a:pPr marL="457200" marR="0" lvl="0" indent="-228600" algn="l" rtl="0">
              <a:lnSpc>
                <a:spcPct val="100000"/>
              </a:lnSpc>
              <a:spcBef>
                <a:spcPts val="0"/>
              </a:spcBef>
              <a:spcAft>
                <a:spcPts val="0"/>
              </a:spcAft>
              <a:buClr>
                <a:srgbClr val="000000"/>
              </a:buClr>
              <a:buSzPts val="1400"/>
              <a:buFont typeface="Arial"/>
              <a:buNone/>
            </a:pPr>
            <a:endParaRPr/>
          </a:p>
        </p:txBody>
      </p:sp>
      <p:sp>
        <p:nvSpPr>
          <p:cNvPr id="381" name="Google Shape;381;p18:notes"/>
          <p:cNvSpPr txBox="1">
            <a:spLocks noGrp="1"/>
          </p:cNvSpPr>
          <p:nvPr>
            <p:ph type="sldNum" idx="12"/>
          </p:nvPr>
        </p:nvSpPr>
        <p:spPr>
          <a:xfrm>
            <a:off x="4023092" y="8917422"/>
            <a:ext cx="3077739" cy="469424"/>
          </a:xfrm>
          <a:prstGeom prst="rect">
            <a:avLst/>
          </a:prstGeom>
          <a:noFill/>
          <a:ln>
            <a:noFill/>
          </a:ln>
        </p:spPr>
        <p:txBody>
          <a:bodyPr spcFirstLastPara="1" wrap="square" lIns="94200" tIns="47100" rIns="94200" bIns="47100" anchor="b" anchorCtr="0">
            <a:noAutofit/>
          </a:bodyPr>
          <a:lstStyle/>
          <a:p>
            <a:pPr marL="0" lvl="0" indent="0" algn="l" rtl="0">
              <a:lnSpc>
                <a:spcPct val="100000"/>
              </a:lnSpc>
              <a:spcBef>
                <a:spcPts val="0"/>
              </a:spcBef>
              <a:spcAft>
                <a:spcPts val="0"/>
              </a:spcAft>
              <a:buNone/>
            </a:pPr>
            <a:fld id="{00000000-1234-1234-1234-123412341234}" type="slidenum">
              <a:rPr lang="en-AU"/>
              <a:t>23</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p19: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389" name="Google Shape;389;p19: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p20: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95" name="Google Shape;395;p20: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lvl="0" indent="-228600" algn="l" rtl="0">
              <a:lnSpc>
                <a:spcPct val="100000"/>
              </a:lnSpc>
              <a:spcBef>
                <a:spcPts val="0"/>
              </a:spcBef>
              <a:spcAft>
                <a:spcPts val="0"/>
              </a:spcAft>
              <a:buSzPts val="1400"/>
              <a:buFont typeface="Arial"/>
              <a:buNone/>
            </a:pPr>
            <a:r>
              <a:rPr lang="en-AU" b="0">
                <a:latin typeface="Arial"/>
                <a:ea typeface="Arial"/>
                <a:cs typeface="Arial"/>
                <a:sym typeface="Arial"/>
              </a:rPr>
              <a:t>We think you have to think of this process holistically, as a lifecycle where your customers engage with your brand. And it starts with a need – always. People don’t engage with you as a brand unless they have a need they want to fulfill. Then they’ll begin to research what’s available and who’s available to meet that need. They’ll then select the product or service, and ultimately convert.</a:t>
            </a:r>
            <a:endParaRPr/>
          </a:p>
          <a:p>
            <a:pPr marL="457200" lvl="0" indent="-228600" algn="l" rtl="0">
              <a:lnSpc>
                <a:spcPct val="100000"/>
              </a:lnSpc>
              <a:spcBef>
                <a:spcPts val="0"/>
              </a:spcBef>
              <a:spcAft>
                <a:spcPts val="0"/>
              </a:spcAft>
              <a:buSzPts val="1400"/>
              <a:buFont typeface="Arial"/>
              <a:buNone/>
            </a:pPr>
            <a:endParaRPr b="0">
              <a:latin typeface="Arial"/>
              <a:ea typeface="Arial"/>
              <a:cs typeface="Arial"/>
              <a:sym typeface="Arial"/>
            </a:endParaRPr>
          </a:p>
          <a:p>
            <a:pPr marL="457200" lvl="0" indent="-228600" algn="l" rtl="0">
              <a:lnSpc>
                <a:spcPct val="100000"/>
              </a:lnSpc>
              <a:spcBef>
                <a:spcPts val="0"/>
              </a:spcBef>
              <a:spcAft>
                <a:spcPts val="0"/>
              </a:spcAft>
              <a:buSzPts val="1400"/>
              <a:buFont typeface="Arial"/>
              <a:buNone/>
            </a:pPr>
            <a:r>
              <a:rPr lang="en-AU" b="0">
                <a:latin typeface="Arial"/>
                <a:ea typeface="Arial"/>
                <a:cs typeface="Arial"/>
                <a:sym typeface="Arial"/>
              </a:rPr>
              <a:t>We make our promise as a brand over here. Over here, this where that promise is delivered and must come alive. And if it’s working correctly, we get loyalty. We get customers that come back and continue to do business with us. If we’re doing it really well, we get advocacy, they recommend us to other people, and those other people drop into our lifecycle.</a:t>
            </a:r>
            <a:endParaRPr/>
          </a:p>
          <a:p>
            <a:pPr marL="457200" lvl="0" indent="-228600" algn="l" rtl="0">
              <a:lnSpc>
                <a:spcPct val="100000"/>
              </a:lnSpc>
              <a:spcBef>
                <a:spcPts val="0"/>
              </a:spcBef>
              <a:spcAft>
                <a:spcPts val="0"/>
              </a:spcAft>
              <a:buSzPts val="1400"/>
              <a:buFont typeface="Arial"/>
              <a:buNone/>
            </a:pPr>
            <a:endParaRPr b="0">
              <a:latin typeface="Arial"/>
              <a:ea typeface="Arial"/>
              <a:cs typeface="Arial"/>
              <a:sym typeface="Arial"/>
            </a:endParaRPr>
          </a:p>
          <a:p>
            <a:pPr marL="457200" lvl="0" indent="-228600" algn="l" rtl="0">
              <a:lnSpc>
                <a:spcPct val="100000"/>
              </a:lnSpc>
              <a:spcBef>
                <a:spcPts val="0"/>
              </a:spcBef>
              <a:spcAft>
                <a:spcPts val="0"/>
              </a:spcAft>
              <a:buSzPts val="1400"/>
              <a:buFont typeface="Arial"/>
              <a:buNone/>
            </a:pPr>
            <a:r>
              <a:rPr lang="en-AU" b="0">
                <a:latin typeface="Arial"/>
                <a:ea typeface="Arial"/>
                <a:cs typeface="Arial"/>
                <a:sym typeface="Arial"/>
              </a:rPr>
              <a:t>There are multiple moments that matter along this lifecycle, and we have to deliver relevant experiences along the entire journey. If we fail, what happens? Customers leave. They’ll go somewhere else because switching costs are lower than they’ve ever been before.</a:t>
            </a:r>
            <a:endParaRPr/>
          </a:p>
          <a:p>
            <a:pPr marL="457200" lvl="0" indent="-228600" algn="l" rtl="0">
              <a:lnSpc>
                <a:spcPct val="100000"/>
              </a:lnSpc>
              <a:spcBef>
                <a:spcPts val="0"/>
              </a:spcBef>
              <a:spcAft>
                <a:spcPts val="0"/>
              </a:spcAft>
              <a:buSzPts val="1400"/>
              <a:buFont typeface="Arial"/>
              <a:buNone/>
            </a:pPr>
            <a:endParaRPr b="0">
              <a:latin typeface="Arial"/>
              <a:ea typeface="Arial"/>
              <a:cs typeface="Arial"/>
              <a:sym typeface="Aria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6"/>
        <p:cNvGrpSpPr/>
        <p:nvPr/>
      </p:nvGrpSpPr>
      <p:grpSpPr>
        <a:xfrm>
          <a:off x="0" y="0"/>
          <a:ext cx="0" cy="0"/>
          <a:chOff x="0" y="0"/>
          <a:chExt cx="0" cy="0"/>
        </a:xfrm>
      </p:grpSpPr>
      <p:sp>
        <p:nvSpPr>
          <p:cNvPr id="487" name="Google Shape;487;p24: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88" name="Google Shape;488;p24: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AU">
                <a:latin typeface="Arial"/>
                <a:ea typeface="Arial"/>
                <a:cs typeface="Arial"/>
                <a:sym typeface="Arial"/>
              </a:rPr>
              <a:t> </a:t>
            </a:r>
            <a:endParaRPr/>
          </a:p>
          <a:p>
            <a:pPr marL="457200" marR="0" lvl="0" indent="-228600" algn="l" rtl="0">
              <a:lnSpc>
                <a:spcPct val="100000"/>
              </a:lnSpc>
              <a:spcBef>
                <a:spcPts val="0"/>
              </a:spcBef>
              <a:spcAft>
                <a:spcPts val="0"/>
              </a:spcAft>
              <a:buClr>
                <a:srgbClr val="000000"/>
              </a:buClr>
              <a:buSzPts val="1400"/>
              <a:buFont typeface="Arial"/>
              <a:buNone/>
            </a:pPr>
            <a:r>
              <a:rPr lang="en-AU"/>
              <a:t>Reality: Appreciative Inquiry, Mental models, Ladders of Inference,  OODA Loops</a:t>
            </a:r>
            <a:endParaRPr/>
          </a:p>
          <a:p>
            <a:pPr marL="457200" marR="0" lvl="0" indent="-228600" algn="l" rtl="0">
              <a:lnSpc>
                <a:spcPct val="100000"/>
              </a:lnSpc>
              <a:spcBef>
                <a:spcPts val="0"/>
              </a:spcBef>
              <a:spcAft>
                <a:spcPts val="0"/>
              </a:spcAft>
              <a:buClr>
                <a:srgbClr val="000000"/>
              </a:buClr>
              <a:buSzPts val="1400"/>
              <a:buFont typeface="Arial"/>
              <a:buNone/>
            </a:pPr>
            <a:r>
              <a:rPr lang="en-AU"/>
              <a:t>Complexity: Cynefin, SenseMaking, Simple Rules</a:t>
            </a:r>
            <a:endParaRPr/>
          </a:p>
          <a:p>
            <a:pPr marL="457200" marR="0" lvl="0" indent="-228600" algn="l" rtl="0">
              <a:lnSpc>
                <a:spcPct val="100000"/>
              </a:lnSpc>
              <a:spcBef>
                <a:spcPts val="0"/>
              </a:spcBef>
              <a:spcAft>
                <a:spcPts val="0"/>
              </a:spcAft>
              <a:buClr>
                <a:srgbClr val="000000"/>
              </a:buClr>
              <a:buSzPts val="1400"/>
              <a:buFont typeface="Arial"/>
              <a:buNone/>
            </a:pPr>
            <a:r>
              <a:rPr lang="en-AU"/>
              <a:t>Value: Value Model, Value Stream Maps and Dials</a:t>
            </a:r>
            <a:endParaRPr/>
          </a:p>
          <a:p>
            <a:pPr marL="457200" marR="0" lvl="0" indent="-228600" algn="l" rtl="0">
              <a:lnSpc>
                <a:spcPct val="100000"/>
              </a:lnSpc>
              <a:spcBef>
                <a:spcPts val="0"/>
              </a:spcBef>
              <a:spcAft>
                <a:spcPts val="0"/>
              </a:spcAft>
              <a:buClr>
                <a:srgbClr val="000000"/>
              </a:buClr>
              <a:buSzPts val="1400"/>
              <a:buFont typeface="Arial"/>
              <a:buNone/>
            </a:pPr>
            <a:r>
              <a:rPr lang="en-AU"/>
              <a:t>Perspective:  Zoom in ….. Zoom out, Framing, Reframing, NLP</a:t>
            </a:r>
            <a:endParaRPr/>
          </a:p>
          <a:p>
            <a:pPr marL="457200" marR="0" lvl="0" indent="-228600" algn="l" rtl="0">
              <a:lnSpc>
                <a:spcPct val="100000"/>
              </a:lnSpc>
              <a:spcBef>
                <a:spcPts val="0"/>
              </a:spcBef>
              <a:spcAft>
                <a:spcPts val="0"/>
              </a:spcAft>
              <a:buClr>
                <a:srgbClr val="000000"/>
              </a:buClr>
              <a:buSzPts val="1400"/>
              <a:buFont typeface="Arial"/>
              <a:buNone/>
            </a:pPr>
            <a:r>
              <a:rPr lang="en-AU"/>
              <a:t>Critical Thinking:  Questions, Assessments (self, team, org)</a:t>
            </a:r>
            <a:endParaRPr/>
          </a:p>
          <a:p>
            <a:pPr marL="457200" marR="0" lvl="0" indent="-228600" algn="l" rtl="0">
              <a:lnSpc>
                <a:spcPct val="100000"/>
              </a:lnSpc>
              <a:spcBef>
                <a:spcPts val="0"/>
              </a:spcBef>
              <a:spcAft>
                <a:spcPts val="0"/>
              </a:spcAft>
              <a:buClr>
                <a:srgbClr val="000000"/>
              </a:buClr>
              <a:buSzPts val="1400"/>
              <a:buFont typeface="Arial"/>
              <a:buNone/>
            </a:pPr>
            <a:r>
              <a:rPr lang="en-AU"/>
              <a:t>Empathy:  Maps &amp; Personas:  Customers, Partners, Teams</a:t>
            </a:r>
            <a:endParaRPr/>
          </a:p>
          <a:p>
            <a:pPr marL="0" lvl="0" indent="0" algn="l" rtl="0">
              <a:lnSpc>
                <a:spcPct val="100000"/>
              </a:lnSpc>
              <a:spcBef>
                <a:spcPts val="0"/>
              </a:spcBef>
              <a:spcAft>
                <a:spcPts val="0"/>
              </a:spcAft>
              <a:buSzPts val="1400"/>
              <a:buNone/>
            </a:pPr>
            <a:r>
              <a:rPr lang="en-AU"/>
              <a:t>Look – look closer --- see what’s really there</a:t>
            </a:r>
            <a:endParaRPr/>
          </a:p>
        </p:txBody>
      </p:sp>
      <p:sp>
        <p:nvSpPr>
          <p:cNvPr id="489" name="Google Shape;489;p24:notes"/>
          <p:cNvSpPr txBox="1">
            <a:spLocks noGrp="1"/>
          </p:cNvSpPr>
          <p:nvPr>
            <p:ph type="sldNum" idx="12"/>
          </p:nvPr>
        </p:nvSpPr>
        <p:spPr>
          <a:xfrm>
            <a:off x="4023093" y="8917422"/>
            <a:ext cx="3077739" cy="469424"/>
          </a:xfrm>
          <a:prstGeom prst="rect">
            <a:avLst/>
          </a:prstGeom>
          <a:noFill/>
          <a:ln>
            <a:noFill/>
          </a:ln>
        </p:spPr>
        <p:txBody>
          <a:bodyPr spcFirstLastPara="1" wrap="square" lIns="99025" tIns="49500" rIns="99025" bIns="49500" anchor="b" anchorCtr="0">
            <a:noAutofit/>
          </a:bodyPr>
          <a:lstStyle/>
          <a:p>
            <a:pPr marL="0" marR="0" lvl="0" indent="0" algn="l" rtl="0">
              <a:lnSpc>
                <a:spcPct val="100000"/>
              </a:lnSpc>
              <a:spcBef>
                <a:spcPts val="0"/>
              </a:spcBef>
              <a:spcAft>
                <a:spcPts val="0"/>
              </a:spcAft>
              <a:buNone/>
            </a:pPr>
            <a:fld id="{00000000-1234-1234-1234-123412341234}" type="slidenum">
              <a:rPr lang="en-AU" sz="1400" b="0" i="0" u="none" strike="noStrike" cap="none">
                <a:solidFill>
                  <a:schemeClr val="dk1"/>
                </a:solidFill>
                <a:latin typeface="Arial"/>
                <a:ea typeface="Arial"/>
                <a:cs typeface="Arial"/>
                <a:sym typeface="Arial"/>
              </a:rPr>
              <a:t>26</a:t>
            </a:fld>
            <a:endParaRPr sz="14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8"/>
        <p:cNvGrpSpPr/>
        <p:nvPr/>
      </p:nvGrpSpPr>
      <p:grpSpPr>
        <a:xfrm>
          <a:off x="0" y="0"/>
          <a:ext cx="0" cy="0"/>
          <a:chOff x="0" y="0"/>
          <a:chExt cx="0" cy="0"/>
        </a:xfrm>
      </p:grpSpPr>
      <p:sp>
        <p:nvSpPr>
          <p:cNvPr id="529" name="Google Shape;529;p29: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30" name="Google Shape;530;p29: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a:p>
        </p:txBody>
      </p:sp>
      <p:sp>
        <p:nvSpPr>
          <p:cNvPr id="531" name="Google Shape;531;p29: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Adaptive Leadership</a:t>
            </a:r>
            <a:endParaRPr/>
          </a:p>
        </p:txBody>
      </p:sp>
      <p:sp>
        <p:nvSpPr>
          <p:cNvPr id="532" name="Google Shape;532;p29: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1013" y="1279525"/>
            <a:ext cx="6138862" cy="3454400"/>
          </a:xfrm>
        </p:spPr>
      </p:sp>
      <p:sp>
        <p:nvSpPr>
          <p:cNvPr id="3" name="Notes Placeholder 2"/>
          <p:cNvSpPr>
            <a:spLocks noGrp="1"/>
          </p:cNvSpPr>
          <p:nvPr>
            <p:ph type="body" idx="1"/>
          </p:nvPr>
        </p:nvSpPr>
        <p:spPr/>
        <p:txBody>
          <a:bodyPr/>
          <a:lstStyle/>
          <a:p>
            <a:r>
              <a:rPr lang="en-US" dirty="0"/>
              <a:t>LO3.1.4</a:t>
            </a:r>
          </a:p>
        </p:txBody>
      </p:sp>
    </p:spTree>
    <p:extLst>
      <p:ext uri="{BB962C8B-B14F-4D97-AF65-F5344CB8AC3E}">
        <p14:creationId xmlns:p14="http://schemas.microsoft.com/office/powerpoint/2010/main" val="24072082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1"/>
        <p:cNvGrpSpPr/>
        <p:nvPr/>
      </p:nvGrpSpPr>
      <p:grpSpPr>
        <a:xfrm>
          <a:off x="0" y="0"/>
          <a:ext cx="0" cy="0"/>
          <a:chOff x="0" y="0"/>
          <a:chExt cx="0" cy="0"/>
        </a:xfrm>
      </p:grpSpPr>
      <p:sp>
        <p:nvSpPr>
          <p:cNvPr id="632" name="Google Shape;632;g85e632a49d_0_3: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3" name="Google Shape;633;g85e632a49d_0_3:notes"/>
          <p:cNvSpPr txBox="1">
            <a:spLocks noGrp="1"/>
          </p:cNvSpPr>
          <p:nvPr>
            <p:ph type="body" idx="1"/>
          </p:nvPr>
        </p:nvSpPr>
        <p:spPr>
          <a:xfrm>
            <a:off x="709930" y="4925408"/>
            <a:ext cx="5679300" cy="4029900"/>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634" name="Google Shape;634;g85e632a49d_0_3:notes"/>
          <p:cNvSpPr txBox="1">
            <a:spLocks noGrp="1"/>
          </p:cNvSpPr>
          <p:nvPr>
            <p:ph type="sldNum" idx="12"/>
          </p:nvPr>
        </p:nvSpPr>
        <p:spPr>
          <a:xfrm>
            <a:off x="4021295" y="9721108"/>
            <a:ext cx="3076500" cy="513600"/>
          </a:xfrm>
          <a:prstGeom prst="rect">
            <a:avLst/>
          </a:prstGeom>
        </p:spPr>
        <p:txBody>
          <a:bodyPr spcFirstLastPara="1" wrap="square" lIns="99075" tIns="49525" rIns="99075" bIns="49525" anchor="b" anchorCtr="0">
            <a:noAutofit/>
          </a:bodyPr>
          <a:lstStyle/>
          <a:p>
            <a:pPr marL="0" lvl="0" indent="0" algn="r" rtl="0">
              <a:spcBef>
                <a:spcPts val="0"/>
              </a:spcBef>
              <a:spcAft>
                <a:spcPts val="0"/>
              </a:spcAft>
              <a:buNone/>
            </a:pPr>
            <a:fld id="{00000000-1234-1234-1234-123412341234}" type="slidenum">
              <a:rPr lang="en-AU"/>
              <a:t>29</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8"/>
        <p:cNvGrpSpPr/>
        <p:nvPr/>
      </p:nvGrpSpPr>
      <p:grpSpPr>
        <a:xfrm>
          <a:off x="0" y="0"/>
          <a:ext cx="0" cy="0"/>
          <a:chOff x="0" y="0"/>
          <a:chExt cx="0" cy="0"/>
        </a:xfrm>
      </p:grpSpPr>
      <p:sp>
        <p:nvSpPr>
          <p:cNvPr id="639" name="Google Shape;639;p34: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640" name="Google Shape;640;p34: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4"/>
        <p:cNvGrpSpPr/>
        <p:nvPr/>
      </p:nvGrpSpPr>
      <p:grpSpPr>
        <a:xfrm>
          <a:off x="0" y="0"/>
          <a:ext cx="0" cy="0"/>
          <a:chOff x="0" y="0"/>
          <a:chExt cx="0" cy="0"/>
        </a:xfrm>
      </p:grpSpPr>
      <p:sp>
        <p:nvSpPr>
          <p:cNvPr id="645" name="Google Shape;645;p35: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646" name="Google Shape;646;p35: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9"/>
        <p:cNvGrpSpPr/>
        <p:nvPr/>
      </p:nvGrpSpPr>
      <p:grpSpPr>
        <a:xfrm>
          <a:off x="0" y="0"/>
          <a:ext cx="0" cy="0"/>
          <a:chOff x="0" y="0"/>
          <a:chExt cx="0" cy="0"/>
        </a:xfrm>
      </p:grpSpPr>
      <p:sp>
        <p:nvSpPr>
          <p:cNvPr id="760" name="Google Shape;760;p39:notes"/>
          <p:cNvSpPr txBox="1">
            <a:spLocks noGrp="1"/>
          </p:cNvSpPr>
          <p:nvPr>
            <p:ph type="sldNum" idx="12"/>
          </p:nvPr>
        </p:nvSpPr>
        <p:spPr>
          <a:xfrm>
            <a:off x="4023092" y="8917422"/>
            <a:ext cx="3077739" cy="469424"/>
          </a:xfrm>
          <a:prstGeom prst="rect">
            <a:avLst/>
          </a:prstGeom>
          <a:noFill/>
          <a:ln>
            <a:noFill/>
          </a:ln>
        </p:spPr>
        <p:txBody>
          <a:bodyPr spcFirstLastPara="1" wrap="square" lIns="94200" tIns="47100" rIns="94200" bIns="47100" anchor="b" anchorCtr="0">
            <a:noAutofit/>
          </a:bodyPr>
          <a:lstStyle/>
          <a:p>
            <a:pPr marL="0" marR="0" lvl="0" indent="0" algn="l" rtl="0">
              <a:lnSpc>
                <a:spcPct val="100000"/>
              </a:lnSpc>
              <a:spcBef>
                <a:spcPts val="0"/>
              </a:spcBef>
              <a:spcAft>
                <a:spcPts val="0"/>
              </a:spcAft>
              <a:buNone/>
            </a:pPr>
            <a:fld id="{00000000-1234-1234-1234-123412341234}" type="slidenum">
              <a:rPr lang="en-AU" sz="1200" b="0" i="0" u="none" strike="noStrike" cap="none">
                <a:solidFill>
                  <a:schemeClr val="dk1"/>
                </a:solidFill>
                <a:latin typeface="Arial"/>
                <a:ea typeface="Arial"/>
                <a:cs typeface="Arial"/>
                <a:sym typeface="Arial"/>
              </a:rPr>
              <a:t>32</a:t>
            </a:fld>
            <a:endParaRPr sz="1200" b="0" i="0" u="none" strike="noStrike" cap="none">
              <a:solidFill>
                <a:schemeClr val="dk1"/>
              </a:solidFill>
              <a:latin typeface="Arial"/>
              <a:ea typeface="Arial"/>
              <a:cs typeface="Arial"/>
              <a:sym typeface="Arial"/>
            </a:endParaRPr>
          </a:p>
        </p:txBody>
      </p:sp>
      <p:sp>
        <p:nvSpPr>
          <p:cNvPr id="761" name="Google Shape;761;p39: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762" name="Google Shape;762;p39:notes"/>
          <p:cNvSpPr txBox="1">
            <a:spLocks noGrp="1"/>
          </p:cNvSpPr>
          <p:nvPr>
            <p:ph type="body" idx="1"/>
          </p:nvPr>
        </p:nvSpPr>
        <p:spPr>
          <a:xfrm>
            <a:off x="122237" y="4084637"/>
            <a:ext cx="6980238" cy="4224597"/>
          </a:xfrm>
          <a:prstGeom prst="rect">
            <a:avLst/>
          </a:prstGeom>
          <a:noFill/>
          <a:ln>
            <a:noFill/>
          </a:ln>
        </p:spPr>
        <p:txBody>
          <a:bodyPr spcFirstLastPara="1" wrap="square" lIns="99075" tIns="49525" rIns="99075" bIns="49525" anchor="t" anchorCtr="0">
            <a:noAutofit/>
          </a:bodyPr>
          <a:lstStyle/>
          <a:p>
            <a:pPr marL="457200" lvl="0" indent="-228600" algn="l" rtl="0">
              <a:lnSpc>
                <a:spcPct val="100000"/>
              </a:lnSpc>
              <a:spcBef>
                <a:spcPts val="0"/>
              </a:spcBef>
              <a:spcAft>
                <a:spcPts val="0"/>
              </a:spcAft>
              <a:buSzPts val="1400"/>
              <a:buNone/>
            </a:pPr>
            <a:r>
              <a:rPr lang="en-AU">
                <a:latin typeface="Arial"/>
                <a:ea typeface="Arial"/>
                <a:cs typeface="Arial"/>
                <a:sym typeface="Arial"/>
              </a:rPr>
              <a:t> Understanding and knowing how to regulate stress, tension and conflict is one of the most differentiating and important Adaptive Leadership skills…..let’s explore why</a:t>
            </a:r>
            <a:endParaRPr>
              <a:latin typeface="Arial"/>
              <a:ea typeface="Arial"/>
              <a:cs typeface="Arial"/>
              <a:sym typeface="Arial"/>
            </a:endParaRPr>
          </a:p>
          <a:p>
            <a:pPr marL="457200" lvl="0" indent="-165100" algn="l" rtl="0">
              <a:lnSpc>
                <a:spcPct val="100000"/>
              </a:lnSpc>
              <a:spcBef>
                <a:spcPts val="0"/>
              </a:spcBef>
              <a:spcAft>
                <a:spcPts val="0"/>
              </a:spcAft>
              <a:buClr>
                <a:srgbClr val="002060"/>
              </a:buClr>
              <a:buSzPts val="1000"/>
              <a:buFont typeface="Noto Sans Symbols"/>
              <a:buNone/>
            </a:pPr>
            <a:endParaRPr sz="1000"/>
          </a:p>
          <a:p>
            <a:pPr marL="457200" lvl="0" indent="-165100" algn="l" rtl="0">
              <a:lnSpc>
                <a:spcPct val="100000"/>
              </a:lnSpc>
              <a:spcBef>
                <a:spcPts val="0"/>
              </a:spcBef>
              <a:spcAft>
                <a:spcPts val="0"/>
              </a:spcAft>
              <a:buClr>
                <a:srgbClr val="002060"/>
              </a:buClr>
              <a:buSzPts val="1000"/>
              <a:buFont typeface="Noto Sans Symbols"/>
              <a:buNone/>
            </a:pPr>
            <a:endParaRPr sz="1000"/>
          </a:p>
          <a:p>
            <a:pPr marL="457200" lvl="0" indent="-228600" algn="l" rtl="0">
              <a:lnSpc>
                <a:spcPct val="100000"/>
              </a:lnSpc>
              <a:spcBef>
                <a:spcPts val="0"/>
              </a:spcBef>
              <a:spcAft>
                <a:spcPts val="0"/>
              </a:spcAft>
              <a:buClr>
                <a:srgbClr val="002060"/>
              </a:buClr>
              <a:buSzPts val="1000"/>
              <a:buFont typeface="Noto Sans Symbols"/>
              <a:buChar char="▪"/>
            </a:pPr>
            <a:r>
              <a:rPr lang="en-AU" sz="1000"/>
              <a:t>Disequilibrium in the social system context is an increased level of urgency, conflict and </a:t>
            </a:r>
            <a:r>
              <a:rPr lang="en-AU" sz="1000">
                <a:solidFill>
                  <a:srgbClr val="0000FF"/>
                </a:solidFill>
              </a:rPr>
              <a:t>tension generated by adaptive challenges. </a:t>
            </a:r>
            <a:endParaRPr sz="1000"/>
          </a:p>
          <a:p>
            <a:pPr marL="457200" lvl="0" indent="-228600" algn="l" rtl="0">
              <a:lnSpc>
                <a:spcPct val="100000"/>
              </a:lnSpc>
              <a:spcBef>
                <a:spcPts val="0"/>
              </a:spcBef>
              <a:spcAft>
                <a:spcPts val="0"/>
              </a:spcAft>
              <a:buClr>
                <a:srgbClr val="002060"/>
              </a:buClr>
              <a:buSzPts val="1000"/>
              <a:buFont typeface="Noto Sans Symbols"/>
              <a:buChar char="▪"/>
            </a:pPr>
            <a:r>
              <a:rPr lang="en-AU" sz="1000"/>
              <a:t>To exercise leadership one must </a:t>
            </a:r>
            <a:r>
              <a:rPr lang="en-AU" sz="1000">
                <a:solidFill>
                  <a:srgbClr val="0000FF"/>
                </a:solidFill>
              </a:rPr>
              <a:t>overcome the work evasion mechanisms</a:t>
            </a:r>
            <a:r>
              <a:rPr lang="en-AU" sz="1000"/>
              <a:t> and help people learn </a:t>
            </a:r>
            <a:r>
              <a:rPr lang="en-AU" sz="1000">
                <a:solidFill>
                  <a:schemeClr val="hlink"/>
                </a:solidFill>
              </a:rPr>
              <a:t>despite their resistance</a:t>
            </a:r>
            <a:r>
              <a:rPr lang="en-AU" sz="1000"/>
              <a:t>.</a:t>
            </a:r>
            <a:endParaRPr sz="1000">
              <a:latin typeface="Arial"/>
              <a:ea typeface="Arial"/>
              <a:cs typeface="Arial"/>
              <a:sym typeface="Arial"/>
            </a:endParaRPr>
          </a:p>
          <a:p>
            <a:pPr marL="457200" lvl="0" indent="-228600" algn="l" rtl="0">
              <a:lnSpc>
                <a:spcPct val="100000"/>
              </a:lnSpc>
              <a:spcBef>
                <a:spcPts val="0"/>
              </a:spcBef>
              <a:spcAft>
                <a:spcPts val="0"/>
              </a:spcAft>
              <a:buSzPts val="1400"/>
              <a:buNone/>
            </a:pPr>
            <a:r>
              <a:rPr lang="en-AU" sz="1000">
                <a:latin typeface="Arial"/>
                <a:ea typeface="Arial"/>
                <a:cs typeface="Arial"/>
                <a:sym typeface="Arial"/>
              </a:rPr>
              <a:t>Let’s talk more about that challenge to your basic assumptions and values. Leadership authors Ronald Heifetz and Marty Linsky present Adaptive Learning as a model for looking at how people learn and make changes to their perspectives, needs, biases, values or beliefs. Successfully changing your basic assumptions—that is </a:t>
            </a:r>
            <a:r>
              <a:rPr lang="en-AU" sz="1000" i="1">
                <a:latin typeface="Arial"/>
                <a:ea typeface="Arial"/>
                <a:cs typeface="Arial"/>
                <a:sym typeface="Arial"/>
              </a:rPr>
              <a:t>adapting—requires</a:t>
            </a:r>
            <a:r>
              <a:rPr lang="en-AU" sz="1000">
                <a:latin typeface="Arial"/>
                <a:ea typeface="Arial"/>
                <a:cs typeface="Arial"/>
                <a:sym typeface="Arial"/>
              </a:rPr>
              <a:t> some level of discomfort, which they refer to as disequilibrium.  If the level of disequilibrium is too low, then people just avoid the work or the problem is merely a technical one, and not an adaptive one. This is depicted in the yellow zone on the screen. If your group is here they are not motivated to learn and grow at all. Whatever adaptive problem you are facing won’t be solved. </a:t>
            </a:r>
            <a:endParaRPr/>
          </a:p>
          <a:p>
            <a:pPr marL="457200" lvl="0" indent="-228600" algn="l" rtl="0">
              <a:lnSpc>
                <a:spcPct val="100000"/>
              </a:lnSpc>
              <a:spcBef>
                <a:spcPts val="0"/>
              </a:spcBef>
              <a:spcAft>
                <a:spcPts val="0"/>
              </a:spcAft>
              <a:buSzPts val="1400"/>
              <a:buNone/>
            </a:pPr>
            <a:r>
              <a:rPr lang="en-AU" sz="1000">
                <a:latin typeface="Arial"/>
                <a:ea typeface="Arial"/>
                <a:cs typeface="Arial"/>
                <a:sym typeface="Arial"/>
              </a:rPr>
              <a:t>Now take a look at the zone in red: If you push people too hard, in effect turn up too much heat under the issue or make the pace too fast, then you exceed their limits of tolerance—and they don’t adapt. They just melt down. They retreat Innovation and productivity both evaporate! </a:t>
            </a:r>
            <a:endParaRPr/>
          </a:p>
          <a:p>
            <a:pPr marL="457200" lvl="0" indent="-228600" algn="l" rtl="0">
              <a:lnSpc>
                <a:spcPct val="100000"/>
              </a:lnSpc>
              <a:spcBef>
                <a:spcPts val="0"/>
              </a:spcBef>
              <a:spcAft>
                <a:spcPts val="0"/>
              </a:spcAft>
              <a:buSzPts val="1400"/>
              <a:buNone/>
            </a:pPr>
            <a:r>
              <a:rPr lang="en-AU" sz="1000">
                <a:latin typeface="Arial"/>
                <a:ea typeface="Arial"/>
                <a:cs typeface="Arial"/>
                <a:sym typeface="Arial"/>
              </a:rPr>
              <a:t>Now focus on the green zone: that’s the area of productive distress. </a:t>
            </a:r>
            <a:r>
              <a:rPr lang="en-AU" sz="1000" i="1">
                <a:latin typeface="Arial"/>
                <a:ea typeface="Arial"/>
                <a:cs typeface="Arial"/>
                <a:sym typeface="Arial"/>
              </a:rPr>
              <a:t>That’s</a:t>
            </a:r>
            <a:r>
              <a:rPr lang="en-AU" sz="1000">
                <a:latin typeface="Arial"/>
                <a:ea typeface="Arial"/>
                <a:cs typeface="Arial"/>
                <a:sym typeface="Arial"/>
              </a:rPr>
              <a:t> where innovation happens. The point of this is—if people can’t adapt, then they can’t learn. If they can’t learn then they can’t change and grow. If they can’t do these things then they cannot innovate. As a leader, you need to find that significant point where people are pushed </a:t>
            </a:r>
            <a:r>
              <a:rPr lang="en-AU" sz="1000" i="1">
                <a:latin typeface="Arial"/>
                <a:ea typeface="Arial"/>
                <a:cs typeface="Arial"/>
                <a:sym typeface="Arial"/>
              </a:rPr>
              <a:t>just enough</a:t>
            </a:r>
            <a:r>
              <a:rPr lang="en-AU" sz="1000">
                <a:latin typeface="Arial"/>
                <a:ea typeface="Arial"/>
                <a:cs typeface="Arial"/>
                <a:sym typeface="Arial"/>
              </a:rPr>
              <a:t> out of their comfort zones so that they do learn, change their perspectives, and grow, in short—they function as a learning organisation. As a leader, you have to find the right pace, the right motivators, create just the right sense of urgency, to bring your team into this range of “productive distress”.  </a:t>
            </a:r>
            <a:endParaRPr/>
          </a:p>
          <a:p>
            <a:pPr marL="457200" lvl="0" indent="-228600" algn="l" rtl="0">
              <a:lnSpc>
                <a:spcPct val="100000"/>
              </a:lnSpc>
              <a:spcBef>
                <a:spcPts val="0"/>
              </a:spcBef>
              <a:spcAft>
                <a:spcPts val="0"/>
              </a:spcAft>
              <a:buSzPts val="1400"/>
              <a:buNone/>
            </a:pPr>
            <a:r>
              <a:rPr lang="en-AU" sz="1000">
                <a:latin typeface="Arial"/>
                <a:ea typeface="Arial"/>
                <a:cs typeface="Arial"/>
                <a:sym typeface="Arial"/>
              </a:rPr>
              <a:t>Keeping your team in the green zone requires that you as a leader keep close tabs on the stress level of the group so that the proverbial heat isn’t up too high for them to function. As the leader, you have to help the team be brutally honest about what is real, what the current reality is like, and help them constantly gauge how far they are from their vision.  You will need to encourage them so they feel the future they’re creating is worth what they are losing by changing and giving up their status quo. Leaders need to hold the group responsible for the work at hand and make sure they implement their decisions and are accountable for their results. Praising and celebrating success is essential once they have accomplished their tasks.</a:t>
            </a:r>
            <a:endParaRPr/>
          </a:p>
          <a:p>
            <a:pPr marL="457200" lvl="0" indent="-228600" algn="l" rtl="0">
              <a:lnSpc>
                <a:spcPct val="100000"/>
              </a:lnSpc>
              <a:spcBef>
                <a:spcPts val="0"/>
              </a:spcBef>
              <a:spcAft>
                <a:spcPts val="0"/>
              </a:spcAft>
              <a:buSzPts val="1400"/>
              <a:buNone/>
            </a:pPr>
            <a:endParaRPr sz="1000">
              <a:latin typeface="Arial"/>
              <a:ea typeface="Arial"/>
              <a:cs typeface="Arial"/>
              <a:sym typeface="Arial"/>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9"/>
        <p:cNvGrpSpPr/>
        <p:nvPr/>
      </p:nvGrpSpPr>
      <p:grpSpPr>
        <a:xfrm>
          <a:off x="0" y="0"/>
          <a:ext cx="0" cy="0"/>
          <a:chOff x="0" y="0"/>
          <a:chExt cx="0" cy="0"/>
        </a:xfrm>
      </p:grpSpPr>
      <p:sp>
        <p:nvSpPr>
          <p:cNvPr id="790" name="Google Shape;790;p40: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791" name="Google Shape;791;p40: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5"/>
        <p:cNvGrpSpPr/>
        <p:nvPr/>
      </p:nvGrpSpPr>
      <p:grpSpPr>
        <a:xfrm>
          <a:off x="0" y="0"/>
          <a:ext cx="0" cy="0"/>
          <a:chOff x="0" y="0"/>
          <a:chExt cx="0" cy="0"/>
        </a:xfrm>
      </p:grpSpPr>
      <p:sp>
        <p:nvSpPr>
          <p:cNvPr id="796" name="Google Shape;796;p41: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97" name="Google Shape;797;p41: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a:p>
        </p:txBody>
      </p:sp>
      <p:sp>
        <p:nvSpPr>
          <p:cNvPr id="798" name="Google Shape;798;p41:notes"/>
          <p:cNvSpPr txBox="1">
            <a:spLocks noGrp="1"/>
          </p:cNvSpPr>
          <p:nvPr>
            <p:ph type="sldNum" idx="12"/>
          </p:nvPr>
        </p:nvSpPr>
        <p:spPr>
          <a:xfrm>
            <a:off x="4021295" y="9721108"/>
            <a:ext cx="3076363" cy="513507"/>
          </a:xfrm>
          <a:prstGeom prst="rect">
            <a:avLst/>
          </a:prstGeom>
          <a:noFill/>
          <a:ln>
            <a:noFill/>
          </a:ln>
        </p:spPr>
        <p:txBody>
          <a:bodyPr spcFirstLastPara="1" wrap="square" lIns="99075" tIns="49525" rIns="99075" bIns="49525" anchor="b" anchorCtr="0">
            <a:noAutofit/>
          </a:bodyPr>
          <a:lstStyle/>
          <a:p>
            <a:pPr marL="0" lvl="0" indent="0" algn="l" rtl="0">
              <a:lnSpc>
                <a:spcPct val="100000"/>
              </a:lnSpc>
              <a:spcBef>
                <a:spcPts val="0"/>
              </a:spcBef>
              <a:spcAft>
                <a:spcPts val="0"/>
              </a:spcAft>
              <a:buNone/>
            </a:pPr>
            <a:fld id="{00000000-1234-1234-1234-123412341234}" type="slidenum">
              <a:rPr lang="en-AU"/>
              <a:t>34</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How much time a week do you think you spend on actual valuable work?</a:t>
            </a:r>
          </a:p>
          <a:p>
            <a:pPr marL="1422624" lvl="1" indent="-711312">
              <a:buFont typeface="+mj-lt"/>
              <a:buAutoNum type="arabicPeriod"/>
            </a:pPr>
            <a:r>
              <a:rPr lang="en-NZ" dirty="0"/>
              <a:t>1-10 hours</a:t>
            </a:r>
          </a:p>
          <a:p>
            <a:pPr marL="1422624" lvl="1" indent="-711312">
              <a:buFont typeface="+mj-lt"/>
              <a:buAutoNum type="arabicPeriod"/>
            </a:pPr>
            <a:r>
              <a:rPr lang="en-NZ" dirty="0"/>
              <a:t>11-20 hours</a:t>
            </a:r>
          </a:p>
          <a:p>
            <a:pPr marL="1422624" lvl="1" indent="-711312">
              <a:buFont typeface="+mj-lt"/>
              <a:buAutoNum type="arabicPeriod"/>
            </a:pPr>
            <a:r>
              <a:rPr lang="en-NZ" dirty="0"/>
              <a:t>21-30 hours</a:t>
            </a:r>
          </a:p>
          <a:p>
            <a:pPr marL="1422624" lvl="1" indent="-711312">
              <a:buFont typeface="+mj-lt"/>
              <a:buAutoNum type="arabicPeriod"/>
            </a:pPr>
            <a:r>
              <a:rPr lang="en-NZ" dirty="0"/>
              <a:t>31-40 hours</a:t>
            </a:r>
          </a:p>
          <a:p>
            <a:endParaRPr lang="en-NZ" dirty="0"/>
          </a:p>
          <a:p>
            <a:endParaRPr lang="en-NZ" dirty="0"/>
          </a:p>
          <a:p>
            <a:pPr marL="266742" indent="-266742">
              <a:buFont typeface="Arial" panose="020B0604020202020204" pitchFamily="34" charset="0"/>
              <a:buChar char="•"/>
            </a:pPr>
            <a:r>
              <a:rPr lang="en-NZ" dirty="0"/>
              <a:t>Research suggests that, on average, managers have fewer than seven hours per week of uninterrupted time to do deep versus shallow work</a:t>
            </a:r>
          </a:p>
          <a:p>
            <a:pPr marL="266742" indent="-266742">
              <a:buFont typeface="Arial" panose="020B0604020202020204" pitchFamily="34" charset="0"/>
              <a:buChar char="•"/>
            </a:pPr>
            <a:r>
              <a:rPr lang="en-NZ" dirty="0"/>
              <a:t>They spend the rest of their time attending meetings, sending e-communications or working in time increments of less than 20 minutes</a:t>
            </a:r>
          </a:p>
          <a:p>
            <a:pPr marL="266742" indent="-266742">
              <a:buFont typeface="Arial" panose="020B0604020202020204" pitchFamily="34" charset="0"/>
              <a:buChar char="•"/>
            </a:pPr>
            <a:r>
              <a:rPr lang="en-NZ" dirty="0"/>
              <a:t>Busyness drains energy, equals less innovation and engagement</a:t>
            </a:r>
          </a:p>
          <a:p>
            <a:pPr marL="266742" indent="-266742">
              <a:buFont typeface="Arial" panose="020B0604020202020204" pitchFamily="34" charset="0"/>
              <a:buChar char="•"/>
            </a:pPr>
            <a:r>
              <a:rPr lang="en-NZ" dirty="0"/>
              <a:t>Labour Productivity - measure of how efficiently inputs (capital and labour) are used in the economy to produce outputs – (goods and services), has been declining over the last 5 years and sits at less than 1% per annum</a:t>
            </a:r>
          </a:p>
          <a:p>
            <a:pPr marL="266742" indent="-266742">
              <a:buFont typeface="Arial" panose="020B0604020202020204" pitchFamily="34" charset="0"/>
              <a:buChar char="•"/>
            </a:pPr>
            <a:r>
              <a:rPr lang="en-NZ" dirty="0"/>
              <a:t>Perhaps explained by the fact that only 14% of employees are engaged in their jobs and showing up to work enthusiastic and motivated to be highly productive</a:t>
            </a:r>
          </a:p>
          <a:p>
            <a:endParaRPr lang="en-NZ" dirty="0"/>
          </a:p>
        </p:txBody>
      </p:sp>
      <p:sp>
        <p:nvSpPr>
          <p:cNvPr id="4" name="Slide Number Placeholder 3"/>
          <p:cNvSpPr>
            <a:spLocks noGrp="1"/>
          </p:cNvSpPr>
          <p:nvPr>
            <p:ph type="sldNum" sz="quarter" idx="5"/>
          </p:nvPr>
        </p:nvSpPr>
        <p:spPr/>
        <p:txBody>
          <a:bodyPr/>
          <a:lstStyle/>
          <a:p>
            <a:fld id="{20C7557C-4AE6-EA4F-81DB-276FE467BEAE}" type="slidenum">
              <a:rPr lang="en-US" smtClean="0"/>
              <a:pPr/>
              <a:t>35</a:t>
            </a:fld>
            <a:endParaRPr lang="en-US" dirty="0"/>
          </a:p>
        </p:txBody>
      </p:sp>
    </p:spTree>
    <p:extLst>
      <p:ext uri="{BB962C8B-B14F-4D97-AF65-F5344CB8AC3E}">
        <p14:creationId xmlns:p14="http://schemas.microsoft.com/office/powerpoint/2010/main" val="9247516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dirty="0"/>
          </a:p>
        </p:txBody>
      </p:sp>
      <p:sp>
        <p:nvSpPr>
          <p:cNvPr id="4" name="Slide Number Placeholder 3"/>
          <p:cNvSpPr>
            <a:spLocks noGrp="1"/>
          </p:cNvSpPr>
          <p:nvPr>
            <p:ph type="sldNum" sz="quarter" idx="5"/>
          </p:nvPr>
        </p:nvSpPr>
        <p:spPr/>
        <p:txBody>
          <a:bodyPr/>
          <a:lstStyle/>
          <a:p>
            <a:fld id="{20C7557C-4AE6-EA4F-81DB-276FE467BEAE}" type="slidenum">
              <a:rPr lang="en-US" smtClean="0"/>
              <a:pPr/>
              <a:t>36</a:t>
            </a:fld>
            <a:endParaRPr lang="en-US" dirty="0"/>
          </a:p>
        </p:txBody>
      </p:sp>
    </p:spTree>
    <p:extLst>
      <p:ext uri="{BB962C8B-B14F-4D97-AF65-F5344CB8AC3E}">
        <p14:creationId xmlns:p14="http://schemas.microsoft.com/office/powerpoint/2010/main" val="37298403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18/01/2025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18/01/2025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18/01/2025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18/01/2025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18/01/2025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18/01/2025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18/01/2025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18/01/2025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18/01/2025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18/01/2025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18/01/2025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Section Header">
  <p:cSld name="1_Section Header">
    <p:bg>
      <p:bgPr>
        <a:solidFill>
          <a:schemeClr val="lt2"/>
        </a:solidFill>
        <a:effectLst/>
      </p:bgPr>
    </p:bg>
    <p:spTree>
      <p:nvGrpSpPr>
        <p:cNvPr id="1" name="Shape 39"/>
        <p:cNvGrpSpPr/>
        <p:nvPr/>
      </p:nvGrpSpPr>
      <p:grpSpPr>
        <a:xfrm>
          <a:off x="0" y="0"/>
          <a:ext cx="0" cy="0"/>
          <a:chOff x="0" y="0"/>
          <a:chExt cx="0" cy="0"/>
        </a:xfrm>
      </p:grpSpPr>
      <p:sp>
        <p:nvSpPr>
          <p:cNvPr id="40" name="Google Shape;40;p52"/>
          <p:cNvSpPr txBox="1">
            <a:spLocks noGrp="1"/>
          </p:cNvSpPr>
          <p:nvPr>
            <p:ph type="ctrTitle"/>
          </p:nvPr>
        </p:nvSpPr>
        <p:spPr>
          <a:xfrm>
            <a:off x="1" y="3214800"/>
            <a:ext cx="12193201" cy="784800"/>
          </a:xfrm>
          <a:prstGeom prst="rect">
            <a:avLst/>
          </a:prstGeom>
          <a:noFill/>
          <a:ln>
            <a:noFill/>
          </a:ln>
        </p:spPr>
        <p:txBody>
          <a:bodyPr spcFirstLastPara="1" wrap="square" lIns="91425" tIns="45700" rIns="91425" bIns="45700" anchor="t" anchorCtr="0">
            <a:noAutofit/>
          </a:bodyPr>
          <a:lstStyle>
            <a:lvl1pPr lvl="0" algn="ctr">
              <a:lnSpc>
                <a:spcPct val="90000"/>
              </a:lnSpc>
              <a:spcBef>
                <a:spcPts val="0"/>
              </a:spcBef>
              <a:spcAft>
                <a:spcPts val="0"/>
              </a:spcAft>
              <a:buClr>
                <a:schemeClr val="lt1"/>
              </a:buClr>
              <a:buSzPts val="7200"/>
              <a:buFont typeface="Play"/>
              <a:buNone/>
              <a:defRPr sz="5400">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52"/>
          <p:cNvSpPr txBox="1">
            <a:spLocks noGrp="1"/>
          </p:cNvSpPr>
          <p:nvPr>
            <p:ph type="subTitle" idx="1"/>
          </p:nvPr>
        </p:nvSpPr>
        <p:spPr>
          <a:xfrm>
            <a:off x="1126800" y="4294801"/>
            <a:ext cx="9939600" cy="381859"/>
          </a:xfrm>
          <a:prstGeom prst="rect">
            <a:avLst/>
          </a:prstGeom>
          <a:noFill/>
          <a:ln>
            <a:noFill/>
          </a:ln>
        </p:spPr>
        <p:txBody>
          <a:bodyPr spcFirstLastPara="1" wrap="square" lIns="91425" tIns="45700" rIns="91425" bIns="45700" anchor="t" anchorCtr="0">
            <a:spAutoFit/>
          </a:bodyPr>
          <a:lstStyle>
            <a:lvl1pPr lvl="0" algn="l">
              <a:lnSpc>
                <a:spcPct val="90000"/>
              </a:lnSpc>
              <a:spcBef>
                <a:spcPts val="750"/>
              </a:spcBef>
              <a:spcAft>
                <a:spcPts val="0"/>
              </a:spcAft>
              <a:buClr>
                <a:schemeClr val="lt1"/>
              </a:buClr>
              <a:buSzPts val="1800"/>
              <a:buFont typeface="Arial"/>
              <a:buChar char="•"/>
              <a:defRPr sz="1350" b="0">
                <a:solidFill>
                  <a:schemeClr val="lt1"/>
                </a:solidFill>
                <a:latin typeface="Arial"/>
                <a:ea typeface="Arial"/>
                <a:cs typeface="Arial"/>
                <a:sym typeface="Arial"/>
              </a:defRPr>
            </a:lvl1pPr>
            <a:lvl2pPr lvl="1" algn="ctr">
              <a:lnSpc>
                <a:spcPct val="90000"/>
              </a:lnSpc>
              <a:spcBef>
                <a:spcPts val="375"/>
              </a:spcBef>
              <a:spcAft>
                <a:spcPts val="0"/>
              </a:spcAft>
              <a:buClr>
                <a:schemeClr val="dk1"/>
              </a:buClr>
              <a:buSzPts val="2000"/>
              <a:buNone/>
              <a:defRPr sz="1500"/>
            </a:lvl2pPr>
            <a:lvl3pPr lvl="2" algn="ctr">
              <a:lnSpc>
                <a:spcPct val="90000"/>
              </a:lnSpc>
              <a:spcBef>
                <a:spcPts val="375"/>
              </a:spcBef>
              <a:spcAft>
                <a:spcPts val="0"/>
              </a:spcAft>
              <a:buClr>
                <a:schemeClr val="dk1"/>
              </a:buClr>
              <a:buSzPts val="1800"/>
              <a:buNone/>
              <a:defRPr sz="1350"/>
            </a:lvl3pPr>
            <a:lvl4pPr lvl="3" algn="ctr">
              <a:lnSpc>
                <a:spcPct val="90000"/>
              </a:lnSpc>
              <a:spcBef>
                <a:spcPts val="375"/>
              </a:spcBef>
              <a:spcAft>
                <a:spcPts val="0"/>
              </a:spcAft>
              <a:buClr>
                <a:schemeClr val="dk1"/>
              </a:buClr>
              <a:buSzPts val="1600"/>
              <a:buNone/>
              <a:defRPr sz="1200"/>
            </a:lvl4pPr>
            <a:lvl5pPr lvl="4" algn="ctr">
              <a:lnSpc>
                <a:spcPct val="90000"/>
              </a:lnSpc>
              <a:spcBef>
                <a:spcPts val="375"/>
              </a:spcBef>
              <a:spcAft>
                <a:spcPts val="0"/>
              </a:spcAft>
              <a:buClr>
                <a:schemeClr val="dk1"/>
              </a:buClr>
              <a:buSzPts val="1600"/>
              <a:buNone/>
              <a:defRPr sz="1200"/>
            </a:lvl5pPr>
            <a:lvl6pPr lvl="5" algn="ctr">
              <a:lnSpc>
                <a:spcPct val="90000"/>
              </a:lnSpc>
              <a:spcBef>
                <a:spcPts val="375"/>
              </a:spcBef>
              <a:spcAft>
                <a:spcPts val="0"/>
              </a:spcAft>
              <a:buClr>
                <a:schemeClr val="dk1"/>
              </a:buClr>
              <a:buSzPts val="1600"/>
              <a:buNone/>
              <a:defRPr sz="1200"/>
            </a:lvl6pPr>
            <a:lvl7pPr lvl="6" algn="ctr">
              <a:lnSpc>
                <a:spcPct val="90000"/>
              </a:lnSpc>
              <a:spcBef>
                <a:spcPts val="375"/>
              </a:spcBef>
              <a:spcAft>
                <a:spcPts val="0"/>
              </a:spcAft>
              <a:buClr>
                <a:schemeClr val="dk1"/>
              </a:buClr>
              <a:buSzPts val="1600"/>
              <a:buNone/>
              <a:defRPr sz="1200"/>
            </a:lvl7pPr>
            <a:lvl8pPr lvl="7" algn="ctr">
              <a:lnSpc>
                <a:spcPct val="90000"/>
              </a:lnSpc>
              <a:spcBef>
                <a:spcPts val="375"/>
              </a:spcBef>
              <a:spcAft>
                <a:spcPts val="0"/>
              </a:spcAft>
              <a:buClr>
                <a:schemeClr val="dk1"/>
              </a:buClr>
              <a:buSzPts val="1600"/>
              <a:buNone/>
              <a:defRPr sz="1200"/>
            </a:lvl8pPr>
            <a:lvl9pPr lvl="8" algn="ctr">
              <a:lnSpc>
                <a:spcPct val="90000"/>
              </a:lnSpc>
              <a:spcBef>
                <a:spcPts val="375"/>
              </a:spcBef>
              <a:spcAft>
                <a:spcPts val="0"/>
              </a:spcAft>
              <a:buClr>
                <a:schemeClr val="dk1"/>
              </a:buClr>
              <a:buSzPts val="1600"/>
              <a:buNone/>
              <a:defRPr sz="1200"/>
            </a:lvl9pPr>
          </a:lstStyle>
          <a:p>
            <a:endParaRPr/>
          </a:p>
        </p:txBody>
      </p:sp>
    </p:spTree>
    <p:extLst>
      <p:ext uri="{BB962C8B-B14F-4D97-AF65-F5344CB8AC3E}">
        <p14:creationId xmlns:p14="http://schemas.microsoft.com/office/powerpoint/2010/main" val="12713979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29"/>
        <p:cNvGrpSpPr/>
        <p:nvPr/>
      </p:nvGrpSpPr>
      <p:grpSpPr>
        <a:xfrm>
          <a:off x="0" y="0"/>
          <a:ext cx="0" cy="0"/>
          <a:chOff x="0" y="0"/>
          <a:chExt cx="0" cy="0"/>
        </a:xfrm>
      </p:grpSpPr>
      <p:sp>
        <p:nvSpPr>
          <p:cNvPr id="30" name="Google Shape;30;p50"/>
          <p:cNvSpPr/>
          <p:nvPr/>
        </p:nvSpPr>
        <p:spPr>
          <a:xfrm>
            <a:off x="-25813" y="970627"/>
            <a:ext cx="11435183" cy="5887381"/>
          </a:xfrm>
          <a:prstGeom prst="rect">
            <a:avLst/>
          </a:prstGeom>
          <a:solidFill>
            <a:srgbClr val="00ABDE">
              <a:alpha val="5882"/>
            </a:srgbClr>
          </a:solidFill>
          <a:ln>
            <a:noFill/>
          </a:ln>
        </p:spPr>
        <p:txBody>
          <a:bodyPr spcFirstLastPara="1" wrap="square" lIns="68569" tIns="34275" rIns="68569" bIns="34275" anchor="ctr" anchorCtr="0">
            <a:noAutofit/>
          </a:bodyPr>
          <a:lstStyle/>
          <a:p>
            <a:pPr marL="0" marR="0" lvl="0" indent="0" algn="ctr" rtl="0">
              <a:lnSpc>
                <a:spcPct val="100000"/>
              </a:lnSpc>
              <a:spcBef>
                <a:spcPts val="0"/>
              </a:spcBef>
              <a:spcAft>
                <a:spcPts val="0"/>
              </a:spcAft>
              <a:buClr>
                <a:srgbClr val="000000"/>
              </a:buClr>
              <a:buSzPts val="2117"/>
              <a:buFont typeface="Arial"/>
              <a:buNone/>
            </a:pPr>
            <a:endParaRPr sz="1588" b="0" i="0" u="none" strike="noStrike" cap="none">
              <a:solidFill>
                <a:schemeClr val="lt1"/>
              </a:solidFill>
              <a:latin typeface="Arial"/>
              <a:ea typeface="Arial"/>
              <a:cs typeface="Arial"/>
              <a:sym typeface="Arial"/>
            </a:endParaRPr>
          </a:p>
        </p:txBody>
      </p:sp>
      <p:sp>
        <p:nvSpPr>
          <p:cNvPr id="31" name="Google Shape;31;p50"/>
          <p:cNvSpPr txBox="1">
            <a:spLocks noGrp="1"/>
          </p:cNvSpPr>
          <p:nvPr>
            <p:ph type="title"/>
          </p:nvPr>
        </p:nvSpPr>
        <p:spPr>
          <a:xfrm>
            <a:off x="608407" y="403200"/>
            <a:ext cx="10799999" cy="5652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50"/>
          <p:cNvSpPr/>
          <p:nvPr/>
        </p:nvSpPr>
        <p:spPr>
          <a:xfrm>
            <a:off x="0" y="972147"/>
            <a:ext cx="11409363" cy="80590"/>
          </a:xfrm>
          <a:prstGeom prst="rect">
            <a:avLst/>
          </a:prstGeom>
          <a:solidFill>
            <a:schemeClr val="accent1"/>
          </a:solidFill>
          <a:ln>
            <a:noFill/>
          </a:ln>
        </p:spPr>
        <p:txBody>
          <a:bodyPr spcFirstLastPara="1" wrap="square" lIns="68569" tIns="34275" rIns="68569" bIns="34275" anchor="ctr" anchorCtr="0">
            <a:noAutofit/>
          </a:bodyPr>
          <a:lstStyle/>
          <a:p>
            <a:pPr marL="0" marR="0" lvl="0" indent="0" algn="ctr" rtl="0">
              <a:lnSpc>
                <a:spcPct val="100000"/>
              </a:lnSpc>
              <a:spcBef>
                <a:spcPts val="0"/>
              </a:spcBef>
              <a:spcAft>
                <a:spcPts val="0"/>
              </a:spcAft>
              <a:buClr>
                <a:srgbClr val="000000"/>
              </a:buClr>
              <a:buSzPts val="1000"/>
              <a:buFont typeface="Arial"/>
              <a:buNone/>
            </a:pPr>
            <a:endParaRPr sz="750" b="0" i="0" u="none" strike="noStrike" cap="none">
              <a:solidFill>
                <a:srgbClr val="00ABDE"/>
              </a:solidFill>
              <a:latin typeface="Arial"/>
              <a:ea typeface="Arial"/>
              <a:cs typeface="Arial"/>
              <a:sym typeface="Arial"/>
            </a:endParaRPr>
          </a:p>
        </p:txBody>
      </p:sp>
      <p:sp>
        <p:nvSpPr>
          <p:cNvPr id="33" name="Google Shape;33;p50"/>
          <p:cNvSpPr txBox="1"/>
          <p:nvPr/>
        </p:nvSpPr>
        <p:spPr>
          <a:xfrm>
            <a:off x="539761" y="1490417"/>
            <a:ext cx="1725177" cy="2389075"/>
          </a:xfrm>
          <a:prstGeom prst="rect">
            <a:avLst/>
          </a:prstGeom>
          <a:noFill/>
          <a:ln>
            <a:noFill/>
          </a:ln>
        </p:spPr>
        <p:txBody>
          <a:bodyPr spcFirstLastPara="1" wrap="square" lIns="68569" tIns="34275" rIns="68569" bIns="34275" anchor="t" anchorCtr="0">
            <a:spAutoFit/>
          </a:bodyPr>
          <a:lstStyle/>
          <a:p>
            <a:pPr marL="0" marR="0" lvl="0" indent="0" algn="l" rtl="0">
              <a:lnSpc>
                <a:spcPct val="100000"/>
              </a:lnSpc>
              <a:spcBef>
                <a:spcPts val="0"/>
              </a:spcBef>
              <a:spcAft>
                <a:spcPts val="0"/>
              </a:spcAft>
              <a:buClr>
                <a:srgbClr val="000000"/>
              </a:buClr>
              <a:buSzPts val="19900"/>
              <a:buFont typeface="Arial"/>
              <a:buNone/>
            </a:pPr>
            <a:r>
              <a:rPr lang="en-AU" sz="14925" b="0" i="0" u="none" strike="noStrike" cap="none">
                <a:solidFill>
                  <a:srgbClr val="0091C1"/>
                </a:solidFill>
                <a:latin typeface="Play"/>
                <a:ea typeface="Play"/>
                <a:cs typeface="Play"/>
                <a:sym typeface="Play"/>
              </a:rPr>
              <a:t>“</a:t>
            </a:r>
            <a:endParaRPr sz="1050" b="0" i="0" u="none" strike="noStrike" cap="none">
              <a:solidFill>
                <a:srgbClr val="000000"/>
              </a:solidFill>
              <a:latin typeface="Arial"/>
              <a:ea typeface="Arial"/>
              <a:cs typeface="Arial"/>
              <a:sym typeface="Arial"/>
            </a:endParaRPr>
          </a:p>
        </p:txBody>
      </p:sp>
      <p:sp>
        <p:nvSpPr>
          <p:cNvPr id="34" name="Google Shape;34;p50"/>
          <p:cNvSpPr txBox="1">
            <a:spLocks noGrp="1"/>
          </p:cNvSpPr>
          <p:nvPr>
            <p:ph type="body" idx="1"/>
          </p:nvPr>
        </p:nvSpPr>
        <p:spPr>
          <a:xfrm>
            <a:off x="1816099" y="2298458"/>
            <a:ext cx="8232000" cy="3887999"/>
          </a:xfrm>
          <a:prstGeom prst="rect">
            <a:avLst/>
          </a:prstGeom>
          <a:noFill/>
          <a:ln>
            <a:noFill/>
          </a:ln>
        </p:spPr>
        <p:txBody>
          <a:bodyPr spcFirstLastPara="1" wrap="square" lIns="91425" tIns="45700" rIns="91425" bIns="45700" anchor="t" anchorCtr="0">
            <a:normAutofit/>
          </a:bodyPr>
          <a:lstStyle>
            <a:lvl1pPr marL="342900" lvl="0" indent="-171450" algn="l">
              <a:lnSpc>
                <a:spcPct val="90000"/>
              </a:lnSpc>
              <a:spcBef>
                <a:spcPts val="750"/>
              </a:spcBef>
              <a:spcAft>
                <a:spcPts val="0"/>
              </a:spcAft>
              <a:buClr>
                <a:schemeClr val="dk1"/>
              </a:buClr>
              <a:buSzPts val="2400"/>
              <a:buNone/>
              <a:defRPr sz="1800"/>
            </a:lvl1pPr>
            <a:lvl2pPr marL="685800" lvl="1" indent="-257175" algn="l">
              <a:lnSpc>
                <a:spcPct val="90000"/>
              </a:lnSpc>
              <a:spcBef>
                <a:spcPts val="375"/>
              </a:spcBef>
              <a:spcAft>
                <a:spcPts val="0"/>
              </a:spcAft>
              <a:buClr>
                <a:schemeClr val="dk1"/>
              </a:buClr>
              <a:buSzPts val="1800"/>
              <a:buChar char="•"/>
              <a:defRPr/>
            </a:lvl2pPr>
            <a:lvl3pPr marL="1028700" lvl="2" indent="-257175" algn="l">
              <a:lnSpc>
                <a:spcPct val="90000"/>
              </a:lnSpc>
              <a:spcBef>
                <a:spcPts val="375"/>
              </a:spcBef>
              <a:spcAft>
                <a:spcPts val="0"/>
              </a:spcAft>
              <a:buClr>
                <a:schemeClr val="dk1"/>
              </a:buClr>
              <a:buSzPts val="1800"/>
              <a:buChar char="•"/>
              <a:defRPr/>
            </a:lvl3pPr>
            <a:lvl4pPr marL="1371600" lvl="3" indent="-257175" algn="l">
              <a:lnSpc>
                <a:spcPct val="90000"/>
              </a:lnSpc>
              <a:spcBef>
                <a:spcPts val="375"/>
              </a:spcBef>
              <a:spcAft>
                <a:spcPts val="0"/>
              </a:spcAft>
              <a:buClr>
                <a:schemeClr val="dk1"/>
              </a:buClr>
              <a:buSzPts val="1800"/>
              <a:buChar char="•"/>
              <a:defRPr/>
            </a:lvl4pPr>
            <a:lvl5pPr marL="1714500" lvl="4" indent="-257175" algn="l">
              <a:lnSpc>
                <a:spcPct val="90000"/>
              </a:lnSpc>
              <a:spcBef>
                <a:spcPts val="375"/>
              </a:spcBef>
              <a:spcAft>
                <a:spcPts val="0"/>
              </a:spcAft>
              <a:buClr>
                <a:schemeClr val="dk1"/>
              </a:buClr>
              <a:buSzPts val="1800"/>
              <a:buChar char="•"/>
              <a:defRPr/>
            </a:lvl5pPr>
            <a:lvl6pPr marL="2057400" lvl="5" indent="-257175" algn="l">
              <a:lnSpc>
                <a:spcPct val="90000"/>
              </a:lnSpc>
              <a:spcBef>
                <a:spcPts val="375"/>
              </a:spcBef>
              <a:spcAft>
                <a:spcPts val="0"/>
              </a:spcAft>
              <a:buClr>
                <a:schemeClr val="dk1"/>
              </a:buClr>
              <a:buSzPts val="1800"/>
              <a:buChar char="•"/>
              <a:defRPr/>
            </a:lvl6pPr>
            <a:lvl7pPr marL="2400300" lvl="6" indent="-257175" algn="l">
              <a:lnSpc>
                <a:spcPct val="90000"/>
              </a:lnSpc>
              <a:spcBef>
                <a:spcPts val="375"/>
              </a:spcBef>
              <a:spcAft>
                <a:spcPts val="0"/>
              </a:spcAft>
              <a:buClr>
                <a:schemeClr val="dk1"/>
              </a:buClr>
              <a:buSzPts val="1800"/>
              <a:buChar char="•"/>
              <a:defRPr/>
            </a:lvl7pPr>
            <a:lvl8pPr marL="2743200" lvl="7" indent="-257175" algn="l">
              <a:lnSpc>
                <a:spcPct val="90000"/>
              </a:lnSpc>
              <a:spcBef>
                <a:spcPts val="375"/>
              </a:spcBef>
              <a:spcAft>
                <a:spcPts val="0"/>
              </a:spcAft>
              <a:buClr>
                <a:schemeClr val="dk1"/>
              </a:buClr>
              <a:buSzPts val="1800"/>
              <a:buChar char="•"/>
              <a:defRPr/>
            </a:lvl8pPr>
            <a:lvl9pPr marL="3086100" lvl="8" indent="-257175" algn="l">
              <a:lnSpc>
                <a:spcPct val="90000"/>
              </a:lnSpc>
              <a:spcBef>
                <a:spcPts val="375"/>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466606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Exercise">
  <p:cSld name="Exercise">
    <p:spTree>
      <p:nvGrpSpPr>
        <p:cNvPr id="1" name="Shape 25"/>
        <p:cNvGrpSpPr/>
        <p:nvPr/>
      </p:nvGrpSpPr>
      <p:grpSpPr>
        <a:xfrm>
          <a:off x="0" y="0"/>
          <a:ext cx="0" cy="0"/>
          <a:chOff x="0" y="0"/>
          <a:chExt cx="0" cy="0"/>
        </a:xfrm>
      </p:grpSpPr>
      <p:sp>
        <p:nvSpPr>
          <p:cNvPr id="26" name="Google Shape;26;p51"/>
          <p:cNvSpPr/>
          <p:nvPr/>
        </p:nvSpPr>
        <p:spPr>
          <a:xfrm>
            <a:off x="-25813" y="970627"/>
            <a:ext cx="11435183" cy="5887381"/>
          </a:xfrm>
          <a:prstGeom prst="rect">
            <a:avLst/>
          </a:prstGeom>
          <a:solidFill>
            <a:schemeClr val="lt2"/>
          </a:solidFill>
          <a:ln>
            <a:noFill/>
          </a:ln>
        </p:spPr>
        <p:txBody>
          <a:bodyPr spcFirstLastPara="1" wrap="square" lIns="68569" tIns="34275" rIns="68569" bIns="34275" anchor="ctr" anchorCtr="0">
            <a:noAutofit/>
          </a:bodyPr>
          <a:lstStyle/>
          <a:p>
            <a:pPr marL="0" marR="0" lvl="0" indent="0" algn="ctr" rtl="0">
              <a:lnSpc>
                <a:spcPct val="100000"/>
              </a:lnSpc>
              <a:spcBef>
                <a:spcPts val="0"/>
              </a:spcBef>
              <a:spcAft>
                <a:spcPts val="0"/>
              </a:spcAft>
              <a:buClr>
                <a:srgbClr val="000000"/>
              </a:buClr>
              <a:buSzPts val="2117"/>
              <a:buFont typeface="Arial"/>
              <a:buNone/>
            </a:pPr>
            <a:endParaRPr sz="1588" b="0" i="0" u="none" strike="noStrike" cap="none">
              <a:solidFill>
                <a:schemeClr val="lt1"/>
              </a:solidFill>
              <a:latin typeface="Arial"/>
              <a:ea typeface="Arial"/>
              <a:cs typeface="Arial"/>
              <a:sym typeface="Arial"/>
            </a:endParaRPr>
          </a:p>
        </p:txBody>
      </p:sp>
      <p:sp>
        <p:nvSpPr>
          <p:cNvPr id="27" name="Google Shape;27;p51"/>
          <p:cNvSpPr txBox="1">
            <a:spLocks noGrp="1"/>
          </p:cNvSpPr>
          <p:nvPr>
            <p:ph type="title"/>
          </p:nvPr>
        </p:nvSpPr>
        <p:spPr>
          <a:xfrm>
            <a:off x="608407" y="403200"/>
            <a:ext cx="10799999" cy="5652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 name="Google Shape;28;p51"/>
          <p:cNvSpPr txBox="1">
            <a:spLocks noGrp="1"/>
          </p:cNvSpPr>
          <p:nvPr>
            <p:ph type="body" idx="1"/>
          </p:nvPr>
        </p:nvSpPr>
        <p:spPr>
          <a:xfrm>
            <a:off x="608409" y="1771200"/>
            <a:ext cx="10458993" cy="3888000"/>
          </a:xfrm>
          <a:prstGeom prst="rect">
            <a:avLst/>
          </a:prstGeom>
          <a:noFill/>
          <a:ln>
            <a:noFill/>
          </a:ln>
        </p:spPr>
        <p:txBody>
          <a:bodyPr spcFirstLastPara="1" wrap="square" lIns="91425" tIns="45700" rIns="91425" bIns="45700" anchor="t" anchorCtr="0">
            <a:normAutofit/>
          </a:bodyPr>
          <a:lstStyle>
            <a:lvl1pPr marL="342900" lvl="0" indent="-257175" algn="l">
              <a:lnSpc>
                <a:spcPct val="90000"/>
              </a:lnSpc>
              <a:spcBef>
                <a:spcPts val="750"/>
              </a:spcBef>
              <a:spcAft>
                <a:spcPts val="0"/>
              </a:spcAft>
              <a:buClr>
                <a:schemeClr val="lt1"/>
              </a:buClr>
              <a:buSzPts val="1800"/>
              <a:buChar char="•"/>
              <a:defRPr>
                <a:solidFill>
                  <a:schemeClr val="lt1"/>
                </a:solidFill>
              </a:defRPr>
            </a:lvl1pPr>
            <a:lvl2pPr marL="685800" lvl="1" indent="-257175" algn="l">
              <a:lnSpc>
                <a:spcPct val="90000"/>
              </a:lnSpc>
              <a:spcBef>
                <a:spcPts val="375"/>
              </a:spcBef>
              <a:spcAft>
                <a:spcPts val="0"/>
              </a:spcAft>
              <a:buClr>
                <a:schemeClr val="lt1"/>
              </a:buClr>
              <a:buSzPts val="1800"/>
              <a:buChar char="•"/>
              <a:defRPr>
                <a:solidFill>
                  <a:schemeClr val="lt1"/>
                </a:solidFill>
              </a:defRPr>
            </a:lvl2pPr>
            <a:lvl3pPr marL="1028700" lvl="2" indent="-257175" algn="l">
              <a:lnSpc>
                <a:spcPct val="90000"/>
              </a:lnSpc>
              <a:spcBef>
                <a:spcPts val="375"/>
              </a:spcBef>
              <a:spcAft>
                <a:spcPts val="0"/>
              </a:spcAft>
              <a:buClr>
                <a:schemeClr val="lt1"/>
              </a:buClr>
              <a:buSzPts val="1800"/>
              <a:buChar char="•"/>
              <a:defRPr>
                <a:solidFill>
                  <a:schemeClr val="lt1"/>
                </a:solidFill>
              </a:defRPr>
            </a:lvl3pPr>
            <a:lvl4pPr marL="1371600" lvl="3" indent="-266700" algn="l">
              <a:lnSpc>
                <a:spcPct val="90000"/>
              </a:lnSpc>
              <a:spcBef>
                <a:spcPts val="375"/>
              </a:spcBef>
              <a:spcAft>
                <a:spcPts val="0"/>
              </a:spcAft>
              <a:buClr>
                <a:schemeClr val="lt1"/>
              </a:buClr>
              <a:buSzPts val="2000"/>
              <a:buChar char="•"/>
              <a:defRPr sz="1500">
                <a:solidFill>
                  <a:schemeClr val="lt1"/>
                </a:solidFill>
              </a:defRPr>
            </a:lvl4pPr>
            <a:lvl5pPr marL="1714500" lvl="4" indent="-257175" algn="l">
              <a:lnSpc>
                <a:spcPct val="90000"/>
              </a:lnSpc>
              <a:spcBef>
                <a:spcPts val="375"/>
              </a:spcBef>
              <a:spcAft>
                <a:spcPts val="0"/>
              </a:spcAft>
              <a:buClr>
                <a:schemeClr val="lt1"/>
              </a:buClr>
              <a:buSzPts val="1800"/>
              <a:buChar char="•"/>
              <a:defRPr>
                <a:solidFill>
                  <a:schemeClr val="lt1"/>
                </a:solidFill>
              </a:defRPr>
            </a:lvl5pPr>
            <a:lvl6pPr marL="2057400" lvl="5" indent="-257175" algn="l">
              <a:lnSpc>
                <a:spcPct val="90000"/>
              </a:lnSpc>
              <a:spcBef>
                <a:spcPts val="375"/>
              </a:spcBef>
              <a:spcAft>
                <a:spcPts val="0"/>
              </a:spcAft>
              <a:buClr>
                <a:schemeClr val="dk1"/>
              </a:buClr>
              <a:buSzPts val="1800"/>
              <a:buChar char="•"/>
              <a:defRPr/>
            </a:lvl6pPr>
            <a:lvl7pPr marL="2400300" lvl="6" indent="-257175" algn="l">
              <a:lnSpc>
                <a:spcPct val="90000"/>
              </a:lnSpc>
              <a:spcBef>
                <a:spcPts val="375"/>
              </a:spcBef>
              <a:spcAft>
                <a:spcPts val="0"/>
              </a:spcAft>
              <a:buClr>
                <a:schemeClr val="dk1"/>
              </a:buClr>
              <a:buSzPts val="1800"/>
              <a:buChar char="•"/>
              <a:defRPr/>
            </a:lvl7pPr>
            <a:lvl8pPr marL="2743200" lvl="7" indent="-257175" algn="l">
              <a:lnSpc>
                <a:spcPct val="90000"/>
              </a:lnSpc>
              <a:spcBef>
                <a:spcPts val="375"/>
              </a:spcBef>
              <a:spcAft>
                <a:spcPts val="0"/>
              </a:spcAft>
              <a:buClr>
                <a:schemeClr val="dk1"/>
              </a:buClr>
              <a:buSzPts val="1800"/>
              <a:buChar char="•"/>
              <a:defRPr/>
            </a:lvl8pPr>
            <a:lvl9pPr marL="3086100" lvl="8" indent="-257175" algn="l">
              <a:lnSpc>
                <a:spcPct val="90000"/>
              </a:lnSpc>
              <a:spcBef>
                <a:spcPts val="375"/>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041064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18/01/2025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hbr.org/2014/09/a-framework-for-understanding-vuca"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hbr.org/2021/06/words-and-phrases-to-avoid-in-a-difficult-conversation"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innovation-pedagogique.fr/article7320.html"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www.forbes.com/sites/travisbradberry/2012/11/09/leadership-2-0-are-you-an-adaptive-leader/"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11424" y="443711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VUCA Analysis </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Concepts</a:t>
            </a:r>
            <a:endParaRPr lang="en-GB" altLang="en-US"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VUCA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268760"/>
            <a:ext cx="10729191" cy="4464496"/>
          </a:xfrm>
          <a:prstGeom prst="rect">
            <a:avLst/>
          </a:prstGeom>
        </p:spPr>
        <p:txBody>
          <a:bodyPr/>
          <a:lstStyle/>
          <a:p>
            <a:pPr marL="0" indent="0" eaLnBrk="1" hangingPunct="1">
              <a:buNone/>
              <a:defRPr/>
            </a:pPr>
            <a:r>
              <a:rPr lang="en-GB" sz="2400" dirty="0"/>
              <a:t>It’s become a trendy managerial acronym: </a:t>
            </a:r>
            <a:r>
              <a:rPr lang="en-GB" sz="2400" dirty="0">
                <a:hlinkClick r:id="rId3"/>
              </a:rPr>
              <a:t>VUCA, short for </a:t>
            </a:r>
            <a:r>
              <a:rPr lang="en-GB" sz="2400" i="1" dirty="0">
                <a:hlinkClick r:id="rId3"/>
              </a:rPr>
              <a:t>volatility, uncertainty, complexity, and ambiguity</a:t>
            </a:r>
            <a:r>
              <a:rPr lang="en-GB" sz="2400" i="1" dirty="0"/>
              <a:t>,</a:t>
            </a:r>
            <a:r>
              <a:rPr lang="en-GB" sz="2400" dirty="0"/>
              <a:t> and a catchall for “Hey, it’s crazy out there!” It’s also misleading: VUCA conflates four distinct types of challenges that demand four distinct types of responses. That makes it difficult to know how to approach a </a:t>
            </a:r>
            <a:r>
              <a:rPr lang="en-GB" sz="2400" dirty="0">
                <a:hlinkClick r:id="rId4"/>
              </a:rPr>
              <a:t>challenging situation</a:t>
            </a:r>
            <a:r>
              <a:rPr lang="en-GB" sz="2400" dirty="0"/>
              <a:t> and easy to use VUCA as a crutch, a way to throw off the hard work of strategy and planning—after all, you can’t prepare for a VUCA world, right?</a:t>
            </a:r>
            <a:endParaRPr lang="en-GB" altLang="en-US" sz="2400" dirty="0"/>
          </a:p>
        </p:txBody>
      </p:sp>
      <p:sp>
        <p:nvSpPr>
          <p:cNvPr id="4" name="Footer Placeholder 1">
            <a:extLst>
              <a:ext uri="{FF2B5EF4-FFF2-40B4-BE49-F238E27FC236}">
                <a16:creationId xmlns:a16="http://schemas.microsoft.com/office/drawing/2014/main" id="{0E10DDE2-39CE-6BFD-EE80-2EEE7FAFFB3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575839"/>
          </a:xfrm>
        </p:spPr>
        <p:txBody>
          <a:bodyPr/>
          <a:lstStyle/>
          <a:p>
            <a:pPr eaLnBrk="1" hangingPunct="1"/>
            <a:r>
              <a:rPr lang="en-GB" altLang="en-US" sz="3600" b="1" dirty="0">
                <a:solidFill>
                  <a:schemeClr val="tx2">
                    <a:lumMod val="75000"/>
                  </a:schemeClr>
                </a:solidFill>
              </a:rPr>
              <a:t>VUCA FRAMEWORK</a:t>
            </a:r>
          </a:p>
        </p:txBody>
      </p:sp>
      <p:sp>
        <p:nvSpPr>
          <p:cNvPr id="2" name="Footer Placeholder 1">
            <a:extLst>
              <a:ext uri="{FF2B5EF4-FFF2-40B4-BE49-F238E27FC236}">
                <a16:creationId xmlns:a16="http://schemas.microsoft.com/office/drawing/2014/main" id="{87228900-10D0-112D-6F44-DD6180A8F38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4" name="Picture 3">
            <a:extLst>
              <a:ext uri="{FF2B5EF4-FFF2-40B4-BE49-F238E27FC236}">
                <a16:creationId xmlns:a16="http://schemas.microsoft.com/office/drawing/2014/main" id="{C49DEF02-77B3-4B9A-82EB-6F77EC8C7C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5480" y="575839"/>
            <a:ext cx="8928991" cy="5373441"/>
          </a:xfrm>
          <a:prstGeom prst="rect">
            <a:avLst/>
          </a:prstGeom>
        </p:spPr>
      </p:pic>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
          <p:cNvSpPr txBox="1"/>
          <p:nvPr/>
        </p:nvSpPr>
        <p:spPr>
          <a:xfrm>
            <a:off x="2402685" y="1940093"/>
            <a:ext cx="2267425" cy="1731213"/>
          </a:xfrm>
          <a:prstGeom prst="rect">
            <a:avLst/>
          </a:prstGeom>
          <a:noFill/>
          <a:ln>
            <a:noFill/>
          </a:ln>
        </p:spPr>
        <p:txBody>
          <a:bodyPr spcFirstLastPara="1" wrap="square" lIns="68569" tIns="34275" rIns="68569" bIns="34275" anchor="t" anchorCtr="0">
            <a:spAutoFit/>
          </a:bodyPr>
          <a:lstStyle/>
          <a:p>
            <a:pPr>
              <a:spcBef>
                <a:spcPts val="0"/>
              </a:spcBef>
              <a:spcAft>
                <a:spcPts val="0"/>
              </a:spcAft>
            </a:pPr>
            <a:r>
              <a:rPr lang="en-AU">
                <a:solidFill>
                  <a:srgbClr val="000000"/>
                </a:solidFill>
                <a:latin typeface="Arial"/>
                <a:ea typeface="Arial"/>
                <a:cs typeface="Arial"/>
                <a:sym typeface="Arial"/>
              </a:rPr>
              <a:t>“The average lifespan of an S&amp;P 500 company has decreased from: 67 years (1920’s) to 15 years (today).”</a:t>
            </a:r>
            <a:endParaRPr/>
          </a:p>
        </p:txBody>
      </p:sp>
      <p:sp>
        <p:nvSpPr>
          <p:cNvPr id="223" name="Google Shape;223;p3"/>
          <p:cNvSpPr/>
          <p:nvPr/>
        </p:nvSpPr>
        <p:spPr>
          <a:xfrm>
            <a:off x="5182786" y="1652297"/>
            <a:ext cx="4536282" cy="3627596"/>
          </a:xfrm>
          <a:prstGeom prst="rect">
            <a:avLst/>
          </a:prstGeom>
          <a:solidFill>
            <a:schemeClr val="lt1"/>
          </a:solidFill>
          <a:ln>
            <a:noFill/>
          </a:ln>
          <a:effectLst>
            <a:outerShdw dist="38100" dir="5400000" algn="t" rotWithShape="0">
              <a:schemeClr val="dk2">
                <a:alpha val="20000"/>
              </a:schemeClr>
            </a:outerShdw>
          </a:effectLst>
        </p:spPr>
        <p:txBody>
          <a:bodyPr spcFirstLastPara="1" wrap="square" lIns="68569" tIns="34275" rIns="68569" bIns="34275" anchor="ctr" anchorCtr="0">
            <a:noAutofit/>
          </a:bodyPr>
          <a:lstStyle/>
          <a:p>
            <a:pPr algn="ctr">
              <a:lnSpc>
                <a:spcPct val="95000"/>
              </a:lnSpc>
              <a:spcBef>
                <a:spcPts val="0"/>
              </a:spcBef>
              <a:spcAft>
                <a:spcPts val="0"/>
              </a:spcAft>
            </a:pPr>
            <a:r>
              <a:rPr lang="en-AU" sz="2880" b="1">
                <a:solidFill>
                  <a:schemeClr val="dk1"/>
                </a:solidFill>
                <a:latin typeface="Arial"/>
                <a:ea typeface="Arial"/>
                <a:cs typeface="Arial"/>
                <a:sym typeface="Arial"/>
              </a:rPr>
              <a:t>V</a:t>
            </a:r>
            <a:r>
              <a:rPr lang="en-AU" sz="2880" b="1">
                <a:solidFill>
                  <a:srgbClr val="7F7F7F"/>
                </a:solidFill>
                <a:latin typeface="Arial"/>
                <a:ea typeface="Arial"/>
                <a:cs typeface="Arial"/>
                <a:sym typeface="Arial"/>
              </a:rPr>
              <a:t>olatility</a:t>
            </a:r>
            <a:endParaRPr/>
          </a:p>
          <a:p>
            <a:pPr algn="ctr">
              <a:lnSpc>
                <a:spcPct val="95000"/>
              </a:lnSpc>
              <a:spcBef>
                <a:spcPts val="0"/>
              </a:spcBef>
              <a:spcAft>
                <a:spcPts val="0"/>
              </a:spcAft>
            </a:pPr>
            <a:r>
              <a:rPr lang="en-AU" sz="2880" b="1">
                <a:solidFill>
                  <a:schemeClr val="dk1"/>
                </a:solidFill>
                <a:latin typeface="Arial"/>
                <a:ea typeface="Arial"/>
                <a:cs typeface="Arial"/>
                <a:sym typeface="Arial"/>
              </a:rPr>
              <a:t>U</a:t>
            </a:r>
            <a:r>
              <a:rPr lang="en-AU" sz="2880" b="1">
                <a:solidFill>
                  <a:srgbClr val="7F7F7F"/>
                </a:solidFill>
                <a:latin typeface="Arial"/>
                <a:ea typeface="Arial"/>
                <a:cs typeface="Arial"/>
                <a:sym typeface="Arial"/>
              </a:rPr>
              <a:t>ncertainty</a:t>
            </a:r>
            <a:endParaRPr/>
          </a:p>
          <a:p>
            <a:pPr algn="ctr">
              <a:lnSpc>
                <a:spcPct val="95000"/>
              </a:lnSpc>
              <a:spcBef>
                <a:spcPts val="0"/>
              </a:spcBef>
              <a:spcAft>
                <a:spcPts val="0"/>
              </a:spcAft>
            </a:pPr>
            <a:r>
              <a:rPr lang="en-AU" sz="10350" b="1">
                <a:solidFill>
                  <a:schemeClr val="dk1"/>
                </a:solidFill>
                <a:latin typeface="Arial"/>
                <a:ea typeface="Arial"/>
                <a:cs typeface="Arial"/>
                <a:sym typeface="Arial"/>
              </a:rPr>
              <a:t>VUCA</a:t>
            </a:r>
            <a:endParaRPr/>
          </a:p>
          <a:p>
            <a:pPr algn="ctr">
              <a:lnSpc>
                <a:spcPct val="95000"/>
              </a:lnSpc>
              <a:spcBef>
                <a:spcPts val="0"/>
              </a:spcBef>
              <a:spcAft>
                <a:spcPts val="0"/>
              </a:spcAft>
            </a:pPr>
            <a:r>
              <a:rPr lang="en-AU" sz="2880" b="1">
                <a:solidFill>
                  <a:schemeClr val="dk1"/>
                </a:solidFill>
                <a:latin typeface="Arial"/>
                <a:ea typeface="Arial"/>
                <a:cs typeface="Arial"/>
                <a:sym typeface="Arial"/>
              </a:rPr>
              <a:t>C</a:t>
            </a:r>
            <a:r>
              <a:rPr lang="en-AU" sz="2880" b="1">
                <a:solidFill>
                  <a:srgbClr val="7F7F7F"/>
                </a:solidFill>
                <a:latin typeface="Arial"/>
                <a:ea typeface="Arial"/>
                <a:cs typeface="Arial"/>
                <a:sym typeface="Arial"/>
              </a:rPr>
              <a:t>omplexity</a:t>
            </a:r>
            <a:endParaRPr/>
          </a:p>
          <a:p>
            <a:pPr algn="ctr">
              <a:lnSpc>
                <a:spcPct val="95000"/>
              </a:lnSpc>
              <a:spcBef>
                <a:spcPts val="0"/>
              </a:spcBef>
              <a:spcAft>
                <a:spcPts val="0"/>
              </a:spcAft>
            </a:pPr>
            <a:r>
              <a:rPr lang="en-AU" sz="2880" b="1">
                <a:solidFill>
                  <a:schemeClr val="dk1"/>
                </a:solidFill>
                <a:latin typeface="Arial"/>
                <a:ea typeface="Arial"/>
                <a:cs typeface="Arial"/>
                <a:sym typeface="Arial"/>
              </a:rPr>
              <a:t>A</a:t>
            </a:r>
            <a:r>
              <a:rPr lang="en-AU" sz="2880" b="1">
                <a:solidFill>
                  <a:srgbClr val="7F7F7F"/>
                </a:solidFill>
                <a:latin typeface="Arial"/>
                <a:ea typeface="Arial"/>
                <a:cs typeface="Arial"/>
                <a:sym typeface="Arial"/>
              </a:rPr>
              <a:t>mbiguity</a:t>
            </a:r>
            <a:endParaRPr/>
          </a:p>
        </p:txBody>
      </p:sp>
      <p:sp>
        <p:nvSpPr>
          <p:cNvPr id="224" name="Google Shape;224;p3"/>
          <p:cNvSpPr txBox="1">
            <a:spLocks noGrp="1"/>
          </p:cNvSpPr>
          <p:nvPr>
            <p:ph type="sldNum" idx="4294967295"/>
          </p:nvPr>
        </p:nvSpPr>
        <p:spPr>
          <a:xfrm>
            <a:off x="10189200" y="6382808"/>
            <a:ext cx="2743200" cy="365125"/>
          </a:xfrm>
          <a:prstGeom prst="rect">
            <a:avLst/>
          </a:prstGeom>
          <a:noFill/>
          <a:ln>
            <a:noFill/>
          </a:ln>
        </p:spPr>
        <p:txBody>
          <a:bodyPr spcFirstLastPara="1" vert="horz" wrap="square" lIns="91425" tIns="45700" rIns="91425" bIns="45700" numCol="1" anchor="ctr" anchorCtr="0" compatLnSpc="1">
            <a:prstTxWarp prst="textNoShape">
              <a:avLst/>
            </a:prstTxWarp>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9pPr>
          </a:lstStyle>
          <a:p>
            <a:fld id="{00000000-1234-1234-1234-123412341234}" type="slidenum">
              <a:rPr lang="en-AU" smtClean="0"/>
              <a:pPr/>
              <a:t>4</a:t>
            </a:fld>
            <a:endParaRPr sz="563">
              <a:solidFill>
                <a:schemeClr val="dk1"/>
              </a:solidFil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AA1460-1D8E-49F8-8571-C39811BDC57A}"/>
              </a:ext>
            </a:extLst>
          </p:cNvPr>
          <p:cNvSpPr txBox="1"/>
          <p:nvPr/>
        </p:nvSpPr>
        <p:spPr>
          <a:xfrm>
            <a:off x="695400" y="2204864"/>
            <a:ext cx="6094070" cy="3262432"/>
          </a:xfrm>
          <a:prstGeom prst="rect">
            <a:avLst/>
          </a:prstGeom>
          <a:noFill/>
        </p:spPr>
        <p:txBody>
          <a:bodyPr wrap="square">
            <a:spAutoFit/>
          </a:bodyPr>
          <a:lstStyle/>
          <a:p>
            <a:r>
              <a:rPr lang="en-GB" sz="2000" dirty="0">
                <a:solidFill>
                  <a:schemeClr val="tx2"/>
                </a:solidFill>
              </a:rPr>
              <a:t>Challenging environments influences attitudes to leadership</a:t>
            </a:r>
          </a:p>
          <a:p>
            <a:r>
              <a:rPr lang="en-GB" sz="2000" dirty="0">
                <a:solidFill>
                  <a:schemeClr val="tx2"/>
                </a:solidFill>
              </a:rPr>
              <a:t>Leaders both mistrusted and seen as offering solutions</a:t>
            </a:r>
          </a:p>
          <a:p>
            <a:endParaRPr lang="en-GB" dirty="0">
              <a:solidFill>
                <a:schemeClr val="tx2"/>
              </a:solidFill>
            </a:endParaRPr>
          </a:p>
          <a:p>
            <a:pPr marL="0" indent="0">
              <a:buNone/>
            </a:pPr>
            <a:r>
              <a:rPr lang="en-GB" dirty="0">
                <a:solidFill>
                  <a:schemeClr val="tx2"/>
                </a:solidFill>
              </a:rPr>
              <a:t>What are the key changes in your working environment in the last 5-10 years? </a:t>
            </a:r>
          </a:p>
          <a:p>
            <a:pPr marL="0" indent="0">
              <a:buNone/>
            </a:pPr>
            <a:r>
              <a:rPr lang="en-GB" dirty="0">
                <a:solidFill>
                  <a:schemeClr val="tx2"/>
                </a:solidFill>
              </a:rPr>
              <a:t>How do you think they have affected the practice of (effective) leadership?</a:t>
            </a:r>
          </a:p>
          <a:p>
            <a:pPr marL="0" indent="0">
              <a:buNone/>
            </a:pPr>
            <a:endParaRPr lang="en-GB" dirty="0">
              <a:solidFill>
                <a:schemeClr val="tx2"/>
              </a:solidFill>
            </a:endParaRPr>
          </a:p>
          <a:p>
            <a:pPr marL="0" indent="0">
              <a:buNone/>
            </a:pPr>
            <a:endParaRPr lang="en-GB" dirty="0">
              <a:solidFill>
                <a:schemeClr val="tx2"/>
              </a:solidFill>
            </a:endParaRPr>
          </a:p>
        </p:txBody>
      </p:sp>
      <p:sp>
        <p:nvSpPr>
          <p:cNvPr id="4" name="Title 2">
            <a:extLst>
              <a:ext uri="{FF2B5EF4-FFF2-40B4-BE49-F238E27FC236}">
                <a16:creationId xmlns:a16="http://schemas.microsoft.com/office/drawing/2014/main" id="{FF6A8D76-E507-4429-9C34-41EDC869F098}"/>
              </a:ext>
            </a:extLst>
          </p:cNvPr>
          <p:cNvSpPr txBox="1">
            <a:spLocks/>
          </p:cNvSpPr>
          <p:nvPr/>
        </p:nvSpPr>
        <p:spPr>
          <a:xfrm>
            <a:off x="-384720" y="810461"/>
            <a:ext cx="7848872" cy="574453"/>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dirty="0">
                <a:solidFill>
                  <a:schemeClr val="tx2"/>
                </a:solidFill>
              </a:rPr>
              <a:t>Complex environments</a:t>
            </a:r>
          </a:p>
        </p:txBody>
      </p:sp>
      <p:pic>
        <p:nvPicPr>
          <p:cNvPr id="7" name="Picture Placeholder 7">
            <a:extLst>
              <a:ext uri="{FF2B5EF4-FFF2-40B4-BE49-F238E27FC236}">
                <a16:creationId xmlns:a16="http://schemas.microsoft.com/office/drawing/2014/main" id="{6DCD98EC-44FA-421C-9CD4-B73CDECC9020}"/>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7032104" y="1041150"/>
            <a:ext cx="4284671" cy="4426146"/>
          </a:xfrm>
          <a:prstGeom prst="rect">
            <a:avLst/>
          </a:prstGeom>
        </p:spPr>
      </p:pic>
    </p:spTree>
    <p:extLst>
      <p:ext uri="{BB962C8B-B14F-4D97-AF65-F5344CB8AC3E}">
        <p14:creationId xmlns:p14="http://schemas.microsoft.com/office/powerpoint/2010/main" val="16766954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9"/>
          <p:cNvSpPr txBox="1">
            <a:spLocks noGrp="1"/>
          </p:cNvSpPr>
          <p:nvPr>
            <p:ph type="ctrTitle"/>
          </p:nvPr>
        </p:nvSpPr>
        <p:spPr>
          <a:xfrm>
            <a:off x="1524001" y="3268350"/>
            <a:ext cx="9144901" cy="5886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r>
              <a:rPr lang="en-AU" dirty="0">
                <a:solidFill>
                  <a:schemeClr val="tx2"/>
                </a:solidFill>
              </a:rPr>
              <a:t>Adaptive Leadership Primer</a:t>
            </a:r>
            <a:endParaRPr dirty="0">
              <a:solidFill>
                <a:schemeClr val="tx2"/>
              </a:solidFill>
            </a:endParaRPr>
          </a:p>
        </p:txBody>
      </p:sp>
    </p:spTree>
    <p:extLst>
      <p:ext uri="{BB962C8B-B14F-4D97-AF65-F5344CB8AC3E}">
        <p14:creationId xmlns:p14="http://schemas.microsoft.com/office/powerpoint/2010/main" val="429059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4"/>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r>
              <a:rPr lang="en-AU"/>
              <a:t>What is Adaptive Leadership?</a:t>
            </a:r>
            <a:endParaRPr/>
          </a:p>
        </p:txBody>
      </p:sp>
      <p:sp>
        <p:nvSpPr>
          <p:cNvPr id="237" name="Google Shape;237;p4"/>
          <p:cNvSpPr txBox="1">
            <a:spLocks noGrp="1"/>
          </p:cNvSpPr>
          <p:nvPr>
            <p:ph type="body" idx="1"/>
          </p:nvPr>
        </p:nvSpPr>
        <p:spPr>
          <a:xfrm>
            <a:off x="2886074" y="2581094"/>
            <a:ext cx="6174000" cy="2915999"/>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a:lnSpc>
                <a:spcPct val="80000"/>
              </a:lnSpc>
            </a:pPr>
            <a:r>
              <a:rPr lang="en-AU"/>
              <a:t>“Adaptive Leadership is a practical leadership</a:t>
            </a:r>
            <a:endParaRPr/>
          </a:p>
          <a:p>
            <a:pPr>
              <a:lnSpc>
                <a:spcPct val="80000"/>
              </a:lnSpc>
            </a:pPr>
            <a:r>
              <a:rPr lang="en-AU"/>
              <a:t>framework that helps individuals and</a:t>
            </a:r>
            <a:endParaRPr/>
          </a:p>
          <a:p>
            <a:pPr>
              <a:lnSpc>
                <a:spcPct val="80000"/>
              </a:lnSpc>
            </a:pPr>
            <a:r>
              <a:rPr lang="en-AU"/>
              <a:t>organisations adapt and thrive in challenging</a:t>
            </a:r>
            <a:endParaRPr/>
          </a:p>
          <a:p>
            <a:pPr>
              <a:lnSpc>
                <a:spcPct val="80000"/>
              </a:lnSpc>
            </a:pPr>
            <a:r>
              <a:rPr lang="en-AU"/>
              <a:t>environments. It is being able, both individually</a:t>
            </a:r>
            <a:endParaRPr/>
          </a:p>
          <a:p>
            <a:pPr>
              <a:lnSpc>
                <a:spcPct val="80000"/>
              </a:lnSpc>
            </a:pPr>
            <a:r>
              <a:rPr lang="en-AU"/>
              <a:t>and collectively, to take on the gradual but</a:t>
            </a:r>
            <a:endParaRPr/>
          </a:p>
          <a:p>
            <a:pPr>
              <a:lnSpc>
                <a:spcPct val="80000"/>
              </a:lnSpc>
            </a:pPr>
            <a:r>
              <a:rPr lang="en-AU"/>
              <a:t>meaningful process of change. It is about</a:t>
            </a:r>
            <a:endParaRPr/>
          </a:p>
          <a:p>
            <a:pPr>
              <a:lnSpc>
                <a:spcPct val="80000"/>
              </a:lnSpc>
            </a:pPr>
            <a:r>
              <a:rPr lang="en-AU"/>
              <a:t>diagnosing the essential from the expendable and</a:t>
            </a:r>
            <a:endParaRPr/>
          </a:p>
          <a:p>
            <a:pPr>
              <a:lnSpc>
                <a:spcPct val="80000"/>
              </a:lnSpc>
            </a:pPr>
            <a:r>
              <a:rPr lang="en-AU"/>
              <a:t>bringing about a real challenge to the status quo.”</a:t>
            </a:r>
            <a:br>
              <a:rPr lang="en-AU"/>
            </a:br>
            <a:r>
              <a:rPr lang="en-AU" sz="1350"/>
              <a:t>~ Cambridge Leadership Associates</a:t>
            </a:r>
            <a:endParaRPr/>
          </a:p>
          <a:p>
            <a:pPr>
              <a:lnSpc>
                <a:spcPct val="80000"/>
              </a:lnSpc>
            </a:pP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ody of water with a mountain in the background&#10;&#10;Description generated with high confidence">
            <a:extLst>
              <a:ext uri="{FF2B5EF4-FFF2-40B4-BE49-F238E27FC236}">
                <a16:creationId xmlns:a16="http://schemas.microsoft.com/office/drawing/2014/main" id="{DA278E24-BD6E-4A95-9CD3-988B552782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6689" y="1339852"/>
            <a:ext cx="2769345" cy="4057649"/>
          </a:xfrm>
          <a:prstGeom prst="rect">
            <a:avLst/>
          </a:prstGeom>
        </p:spPr>
      </p:pic>
      <p:sp>
        <p:nvSpPr>
          <p:cNvPr id="105477" name="Rectangle 4"/>
          <p:cNvSpPr>
            <a:spLocks noGrp="1" noChangeArrowheads="1"/>
          </p:cNvSpPr>
          <p:nvPr>
            <p:ph type="title"/>
          </p:nvPr>
        </p:nvSpPr>
        <p:spPr>
          <a:xfrm>
            <a:off x="2006600" y="1339851"/>
            <a:ext cx="2859314" cy="1296033"/>
          </a:xfrm>
          <a:noFill/>
          <a:ln>
            <a:solidFill>
              <a:schemeClr val="bg1"/>
            </a:solidFill>
          </a:ln>
        </p:spPr>
        <p:txBody>
          <a:bodyPr wrap="square">
            <a:normAutofit fontScale="90000"/>
          </a:bodyPr>
          <a:lstStyle/>
          <a:p>
            <a:r>
              <a:rPr lang="en-NZ" altLang="en-US" dirty="0">
                <a:solidFill>
                  <a:schemeClr val="tx1"/>
                </a:solidFill>
              </a:rPr>
              <a:t>What Adaptive Leaders do</a:t>
            </a:r>
            <a:r>
              <a:rPr lang="en-NZ" altLang="en-US" dirty="0">
                <a:solidFill>
                  <a:schemeClr val="bg1"/>
                </a:solidFill>
              </a:rPr>
              <a:t> Really Do</a:t>
            </a:r>
          </a:p>
        </p:txBody>
      </p:sp>
      <p:sp>
        <p:nvSpPr>
          <p:cNvPr id="105478" name="Rectangle 5"/>
          <p:cNvSpPr>
            <a:spLocks noGrp="1" noChangeArrowheads="1"/>
          </p:cNvSpPr>
          <p:nvPr>
            <p:ph idx="1"/>
          </p:nvPr>
        </p:nvSpPr>
        <p:spPr>
          <a:xfrm>
            <a:off x="2204722" y="2956434"/>
            <a:ext cx="2522981" cy="2561717"/>
          </a:xfrm>
        </p:spPr>
        <p:txBody>
          <a:bodyPr>
            <a:normAutofit fontScale="62500" lnSpcReduction="20000"/>
          </a:bodyPr>
          <a:lstStyle/>
          <a:p>
            <a:pPr eaLnBrk="1" hangingPunct="1">
              <a:buFont typeface="Times" pitchFamily="18" charset="0"/>
              <a:buNone/>
            </a:pPr>
            <a:r>
              <a:rPr lang="en-NZ" altLang="ja-JP" sz="2300" dirty="0">
                <a:latin typeface="Arial" pitchFamily="34" charset="0"/>
                <a:ea typeface="ヒラギノ角ゴ ProN W3"/>
                <a:cs typeface="ヒラギノ角ゴ ProN W3"/>
                <a:sym typeface="Myriad Pro Semibold"/>
              </a:rPr>
              <a:t>“</a:t>
            </a:r>
            <a:r>
              <a:rPr lang="en-NZ" altLang="ja-JP" sz="2300" dirty="0">
                <a:latin typeface="Myriad Pro Semibold"/>
                <a:ea typeface="ヒラギノ角ゴ ProN W3"/>
                <a:cs typeface="ヒラギノ角ゴ ProN W3"/>
                <a:sym typeface="Myriad Pro Semibold"/>
              </a:rPr>
              <a:t>They don</a:t>
            </a:r>
            <a:r>
              <a:rPr lang="en-NZ" altLang="ja-JP" sz="2300" dirty="0">
                <a:latin typeface="Arial" pitchFamily="34" charset="0"/>
                <a:ea typeface="ヒラギノ角ゴ ProN W3"/>
                <a:cs typeface="ヒラギノ角ゴ ProN W3"/>
                <a:sym typeface="Myriad Pro Semibold"/>
              </a:rPr>
              <a:t>’</a:t>
            </a:r>
            <a:r>
              <a:rPr lang="en-NZ" altLang="ja-JP" sz="2300" dirty="0">
                <a:latin typeface="Myriad Pro Semibold"/>
                <a:ea typeface="ヒラギノ角ゴ ProN W3"/>
                <a:cs typeface="ヒラギノ角ゴ ProN W3"/>
                <a:sym typeface="Myriad Pro Semibold"/>
              </a:rPr>
              <a:t>t make plans; they don</a:t>
            </a:r>
            <a:r>
              <a:rPr lang="en-NZ" altLang="ja-JP" sz="2300" dirty="0">
                <a:latin typeface="Arial" pitchFamily="34" charset="0"/>
                <a:ea typeface="ヒラギノ角ゴ ProN W3"/>
                <a:cs typeface="ヒラギノ角ゴ ProN W3"/>
                <a:sym typeface="Myriad Pro Semibold"/>
              </a:rPr>
              <a:t>’</a:t>
            </a:r>
            <a:r>
              <a:rPr lang="en-NZ" altLang="ja-JP" sz="2300" dirty="0">
                <a:latin typeface="Myriad Pro Semibold"/>
                <a:ea typeface="ヒラギノ角ゴ ProN W3"/>
                <a:cs typeface="ヒラギノ角ゴ ProN W3"/>
                <a:sym typeface="Myriad Pro Semibold"/>
              </a:rPr>
              <a:t>t solve problems; they don</a:t>
            </a:r>
            <a:r>
              <a:rPr lang="en-NZ" altLang="ja-JP" sz="2300" dirty="0">
                <a:latin typeface="Arial" pitchFamily="34" charset="0"/>
                <a:ea typeface="ヒラギノ角ゴ ProN W3"/>
                <a:cs typeface="ヒラギノ角ゴ ProN W3"/>
                <a:sym typeface="Myriad Pro Semibold"/>
              </a:rPr>
              <a:t>’</a:t>
            </a:r>
            <a:r>
              <a:rPr lang="en-NZ" altLang="ja-JP" sz="2300" dirty="0">
                <a:latin typeface="Myriad Pro Semibold"/>
                <a:ea typeface="ヒラギノ角ゴ ProN W3"/>
                <a:cs typeface="ヒラギノ角ゴ ProN W3"/>
                <a:sym typeface="Myriad Pro Semibold"/>
              </a:rPr>
              <a:t>t even organise people.  What leaders really do is prepare organisations for change and help them cope as they struggle through it.</a:t>
            </a:r>
            <a:r>
              <a:rPr lang="en-NZ" altLang="ja-JP" sz="2300" dirty="0">
                <a:latin typeface="Arial" pitchFamily="34" charset="0"/>
                <a:ea typeface="ヒラギノ角ゴ ProN W3"/>
                <a:cs typeface="ヒラギノ角ゴ ProN W3"/>
                <a:sym typeface="Myriad Pro Semibold"/>
              </a:rPr>
              <a:t>”</a:t>
            </a:r>
            <a:endParaRPr lang="en-NZ" altLang="ja-JP" sz="2300" dirty="0">
              <a:latin typeface="Myriad Pro Semibold"/>
              <a:ea typeface="ヒラギノ角ゴ ProN W6"/>
              <a:cs typeface="ヒラギノ角ゴ ProN W6"/>
              <a:sym typeface="Myriad Pro Semibold"/>
            </a:endParaRPr>
          </a:p>
          <a:p>
            <a:pPr eaLnBrk="1" hangingPunct="1">
              <a:buFont typeface="Times" pitchFamily="18" charset="0"/>
              <a:buNone/>
            </a:pPr>
            <a:r>
              <a:rPr lang="en-NZ" altLang="en-US" i="1" dirty="0">
                <a:solidFill>
                  <a:schemeClr val="tx1"/>
                </a:solidFill>
                <a:latin typeface="Helvetica Neue"/>
                <a:ea typeface="ヒラギノ角ゴ ProN W3"/>
                <a:cs typeface="ヒラギノ角ゴ ProN W3"/>
                <a:sym typeface="Helvetica Neue"/>
              </a:rPr>
              <a:t>		</a:t>
            </a:r>
            <a:r>
              <a:rPr lang="en-NZ" altLang="en-US" i="1" dirty="0">
                <a:solidFill>
                  <a:schemeClr val="bg1"/>
                </a:solidFill>
                <a:latin typeface="Helvetica Neue"/>
                <a:ea typeface="ヒラギノ角ゴ ProN W3"/>
                <a:cs typeface="ヒラギノ角ゴ ProN W3"/>
                <a:sym typeface="Helvetica Neue"/>
              </a:rPr>
              <a:t>		John P. Kotter</a:t>
            </a:r>
          </a:p>
        </p:txBody>
      </p:sp>
    </p:spTree>
    <p:extLst>
      <p:ext uri="{BB962C8B-B14F-4D97-AF65-F5344CB8AC3E}">
        <p14:creationId xmlns:p14="http://schemas.microsoft.com/office/powerpoint/2010/main" val="3680827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5"/>
          <p:cNvSpPr txBox="1">
            <a:spLocks noGrp="1"/>
          </p:cNvSpPr>
          <p:nvPr>
            <p:ph type="title"/>
          </p:nvPr>
        </p:nvSpPr>
        <p:spPr>
          <a:xfrm>
            <a:off x="2046001" y="600492"/>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dirty="0"/>
              <a:t>Characteristics of an Adaptive Leader</a:t>
            </a:r>
            <a:endParaRPr dirty="0"/>
          </a:p>
        </p:txBody>
      </p:sp>
      <p:pic>
        <p:nvPicPr>
          <p:cNvPr id="243" name="Google Shape;243;p5"/>
          <p:cNvPicPr preferRelativeResize="0"/>
          <p:nvPr/>
        </p:nvPicPr>
        <p:blipFill rotWithShape="1">
          <a:blip r:embed="rId3">
            <a:alphaModFix/>
          </a:blip>
          <a:srcRect t="11852"/>
          <a:stretch/>
        </p:blipFill>
        <p:spPr>
          <a:xfrm>
            <a:off x="2216840" y="1762126"/>
            <a:ext cx="6961451" cy="4164332"/>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5AA3BF-3DA7-4E9A-AC74-F4B29E61E090}"/>
              </a:ext>
            </a:extLst>
          </p:cNvPr>
          <p:cNvSpPr>
            <a:spLocks noGrp="1"/>
          </p:cNvSpPr>
          <p:nvPr>
            <p:ph type="title"/>
          </p:nvPr>
        </p:nvSpPr>
        <p:spPr/>
        <p:txBody>
          <a:bodyPr/>
          <a:lstStyle/>
          <a:p>
            <a:r>
              <a:rPr lang="en-US" dirty="0"/>
              <a:t>Essential Mindset Shifts</a:t>
            </a:r>
          </a:p>
        </p:txBody>
      </p:sp>
      <p:sp>
        <p:nvSpPr>
          <p:cNvPr id="5" name="Content Placeholder 4">
            <a:extLst>
              <a:ext uri="{FF2B5EF4-FFF2-40B4-BE49-F238E27FC236}">
                <a16:creationId xmlns:a16="http://schemas.microsoft.com/office/drawing/2014/main" id="{F0020DBF-A89E-4C62-9B52-60C0D63CEA9F}"/>
              </a:ext>
            </a:extLst>
          </p:cNvPr>
          <p:cNvSpPr>
            <a:spLocks noGrp="1"/>
          </p:cNvSpPr>
          <p:nvPr>
            <p:ph idx="1"/>
          </p:nvPr>
        </p:nvSpPr>
        <p:spPr>
          <a:xfrm>
            <a:off x="1980307" y="1909121"/>
            <a:ext cx="7453880" cy="489546"/>
          </a:xfrm>
        </p:spPr>
        <p:txBody>
          <a:bodyPr>
            <a:noAutofit/>
          </a:bodyPr>
          <a:lstStyle/>
          <a:p>
            <a:pPr marL="0" indent="0">
              <a:buNone/>
            </a:pPr>
            <a:r>
              <a:rPr lang="en-US" sz="1350" dirty="0">
                <a:solidFill>
                  <a:schemeClr val="tx1">
                    <a:lumMod val="65000"/>
                    <a:lumOff val="35000"/>
                  </a:schemeClr>
                </a:solidFill>
              </a:rPr>
              <a:t>Adaptive Leaders should serve as a living example of how one can thrive with a </a:t>
            </a:r>
            <a:r>
              <a:rPr lang="en-US" sz="1350" b="1" dirty="0">
                <a:solidFill>
                  <a:schemeClr val="tx1">
                    <a:lumMod val="65000"/>
                    <a:lumOff val="35000"/>
                  </a:schemeClr>
                </a:solidFill>
              </a:rPr>
              <a:t>shift in mindset</a:t>
            </a:r>
            <a:r>
              <a:rPr lang="en-US" sz="1350" dirty="0">
                <a:solidFill>
                  <a:schemeClr val="tx1">
                    <a:lumMod val="65000"/>
                    <a:lumOff val="35000"/>
                  </a:schemeClr>
                </a:solidFill>
              </a:rPr>
              <a:t>. The leader should focus on:</a:t>
            </a:r>
          </a:p>
        </p:txBody>
      </p:sp>
      <p:graphicFrame>
        <p:nvGraphicFramePr>
          <p:cNvPr id="9" name="Diagram 8">
            <a:extLst>
              <a:ext uri="{FF2B5EF4-FFF2-40B4-BE49-F238E27FC236}">
                <a16:creationId xmlns:a16="http://schemas.microsoft.com/office/drawing/2014/main" id="{8708721B-DBAD-4354-B481-BF468FE8FBA3}"/>
              </a:ext>
            </a:extLst>
          </p:cNvPr>
          <p:cNvGraphicFramePr/>
          <p:nvPr>
            <p:extLst>
              <p:ext uri="{D42A27DB-BD31-4B8C-83A1-F6EECF244321}">
                <p14:modId xmlns:p14="http://schemas.microsoft.com/office/powerpoint/2010/main" val="1131235692"/>
              </p:ext>
            </p:extLst>
          </p:nvPr>
        </p:nvGraphicFramePr>
        <p:xfrm>
          <a:off x="1738326" y="2661431"/>
          <a:ext cx="8030888" cy="2999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656167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grpSp>
        <p:nvGrpSpPr>
          <p:cNvPr id="250" name="Google Shape;250;p6"/>
          <p:cNvGrpSpPr/>
          <p:nvPr/>
        </p:nvGrpSpPr>
        <p:grpSpPr>
          <a:xfrm>
            <a:off x="3474610" y="3897701"/>
            <a:ext cx="5242785" cy="1230144"/>
            <a:chOff x="2630" y="242749"/>
            <a:chExt cx="6990380" cy="1640192"/>
          </a:xfrm>
        </p:grpSpPr>
        <p:sp>
          <p:nvSpPr>
            <p:cNvPr id="251" name="Google Shape;251;p6"/>
            <p:cNvSpPr/>
            <p:nvPr/>
          </p:nvSpPr>
          <p:spPr>
            <a:xfrm>
              <a:off x="2630" y="242749"/>
              <a:ext cx="1581534" cy="516114"/>
            </a:xfrm>
            <a:prstGeom prst="rect">
              <a:avLst/>
            </a:prstGeom>
            <a:solidFill>
              <a:srgbClr val="C5DBAD"/>
            </a:solidFill>
            <a:ln w="25400" cap="flat" cmpd="sng">
              <a:solidFill>
                <a:srgbClr val="C5DBAD"/>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52" name="Google Shape;252;p6"/>
            <p:cNvSpPr txBox="1"/>
            <p:nvPr/>
          </p:nvSpPr>
          <p:spPr>
            <a:xfrm>
              <a:off x="2630" y="242749"/>
              <a:ext cx="1581534" cy="516114"/>
            </a:xfrm>
            <a:prstGeom prst="rect">
              <a:avLst/>
            </a:prstGeom>
            <a:noFill/>
            <a:ln>
              <a:noFill/>
            </a:ln>
          </p:spPr>
          <p:txBody>
            <a:bodyPr spcFirstLastPara="1" wrap="square" lIns="69338" tIns="39619" rIns="69338" bIns="39619" anchor="ctr" anchorCtr="0">
              <a:noAutofit/>
            </a:bodyPr>
            <a:lstStyle/>
            <a:p>
              <a:pPr algn="ctr">
                <a:lnSpc>
                  <a:spcPct val="90000"/>
                </a:lnSpc>
                <a:spcBef>
                  <a:spcPts val="0"/>
                </a:spcBef>
                <a:spcAft>
                  <a:spcPts val="0"/>
                </a:spcAft>
                <a:buClr>
                  <a:srgbClr val="000000"/>
                </a:buClr>
                <a:buSzPts val="1300"/>
              </a:pPr>
              <a:r>
                <a:rPr lang="en-AU" sz="975" b="1">
                  <a:solidFill>
                    <a:schemeClr val="lt1"/>
                  </a:solidFill>
                  <a:latin typeface="Arial"/>
                  <a:ea typeface="Arial"/>
                  <a:cs typeface="Arial"/>
                  <a:sym typeface="Arial"/>
                </a:rPr>
                <a:t>Emotional Intelligence</a:t>
              </a:r>
              <a:endParaRPr sz="975" b="1">
                <a:solidFill>
                  <a:schemeClr val="lt1"/>
                </a:solidFill>
                <a:latin typeface="Arial"/>
                <a:ea typeface="Arial"/>
                <a:cs typeface="Arial"/>
                <a:sym typeface="Arial"/>
              </a:endParaRPr>
            </a:p>
          </p:txBody>
        </p:sp>
        <p:sp>
          <p:nvSpPr>
            <p:cNvPr id="253" name="Google Shape;253;p6"/>
            <p:cNvSpPr/>
            <p:nvPr/>
          </p:nvSpPr>
          <p:spPr>
            <a:xfrm>
              <a:off x="2630" y="758864"/>
              <a:ext cx="1581534" cy="1124077"/>
            </a:xfrm>
            <a:prstGeom prst="rect">
              <a:avLst/>
            </a:prstGeom>
            <a:solidFill>
              <a:srgbClr val="EAF2E3">
                <a:alpha val="89803"/>
              </a:srgbClr>
            </a:solidFill>
            <a:ln w="25400" cap="flat" cmpd="sng">
              <a:solidFill>
                <a:srgbClr val="EAF2E3">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54" name="Google Shape;254;p6"/>
            <p:cNvSpPr txBox="1"/>
            <p:nvPr/>
          </p:nvSpPr>
          <p:spPr>
            <a:xfrm>
              <a:off x="2630" y="758864"/>
              <a:ext cx="1581534" cy="1124077"/>
            </a:xfrm>
            <a:prstGeom prst="rect">
              <a:avLst/>
            </a:prstGeom>
            <a:noFill/>
            <a:ln>
              <a:noFill/>
            </a:ln>
          </p:spPr>
          <p:txBody>
            <a:bodyPr spcFirstLastPara="1" wrap="square" lIns="51994" tIns="51994" rIns="69338" bIns="78000" anchor="t" anchorCtr="0">
              <a:noAutofit/>
            </a:bodyPr>
            <a:lstStyle/>
            <a:p>
              <a:pPr marL="85725" lvl="1" indent="-85725">
                <a:lnSpc>
                  <a:spcPct val="90000"/>
                </a:lnSpc>
                <a:spcBef>
                  <a:spcPts val="0"/>
                </a:spcBef>
                <a:spcAft>
                  <a:spcPts val="0"/>
                </a:spcAft>
                <a:buClr>
                  <a:srgbClr val="000000"/>
                </a:buClr>
                <a:buSzPts val="1300"/>
                <a:buFont typeface="Arial"/>
                <a:buChar char="•"/>
              </a:pPr>
              <a:r>
                <a:rPr lang="en-AU" sz="975">
                  <a:solidFill>
                    <a:srgbClr val="000000"/>
                  </a:solidFill>
                  <a:latin typeface="Arial"/>
                  <a:ea typeface="Arial"/>
                  <a:cs typeface="Arial"/>
                  <a:sym typeface="Arial"/>
                </a:rPr>
                <a:t>Self-awareness</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Self-management</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Social awareness</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Relationship management</a:t>
              </a:r>
              <a:endParaRPr/>
            </a:p>
          </p:txBody>
        </p:sp>
        <p:sp>
          <p:nvSpPr>
            <p:cNvPr id="255" name="Google Shape;255;p6"/>
            <p:cNvSpPr/>
            <p:nvPr/>
          </p:nvSpPr>
          <p:spPr>
            <a:xfrm>
              <a:off x="1805579" y="242749"/>
              <a:ext cx="1581534" cy="516114"/>
            </a:xfrm>
            <a:prstGeom prst="rect">
              <a:avLst/>
            </a:prstGeom>
            <a:solidFill>
              <a:srgbClr val="86C299"/>
            </a:solidFill>
            <a:ln w="25400" cap="flat" cmpd="sng">
              <a:solidFill>
                <a:srgbClr val="86C299"/>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56" name="Google Shape;256;p6"/>
            <p:cNvSpPr txBox="1"/>
            <p:nvPr/>
          </p:nvSpPr>
          <p:spPr>
            <a:xfrm>
              <a:off x="1805579" y="242749"/>
              <a:ext cx="1581534" cy="516114"/>
            </a:xfrm>
            <a:prstGeom prst="rect">
              <a:avLst/>
            </a:prstGeom>
            <a:noFill/>
            <a:ln>
              <a:noFill/>
            </a:ln>
          </p:spPr>
          <p:txBody>
            <a:bodyPr spcFirstLastPara="1" wrap="square" lIns="69338" tIns="39619" rIns="69338" bIns="39619" anchor="ctr" anchorCtr="0">
              <a:noAutofit/>
            </a:bodyPr>
            <a:lstStyle/>
            <a:p>
              <a:pPr algn="ctr">
                <a:lnSpc>
                  <a:spcPct val="90000"/>
                </a:lnSpc>
                <a:spcBef>
                  <a:spcPts val="0"/>
                </a:spcBef>
                <a:spcAft>
                  <a:spcPts val="0"/>
                </a:spcAft>
                <a:buClr>
                  <a:srgbClr val="000000"/>
                </a:buClr>
                <a:buSzPts val="1300"/>
              </a:pPr>
              <a:r>
                <a:rPr lang="en-AU" sz="975" b="1">
                  <a:solidFill>
                    <a:schemeClr val="lt1"/>
                  </a:solidFill>
                  <a:latin typeface="Arial"/>
                  <a:ea typeface="Arial"/>
                  <a:cs typeface="Arial"/>
                  <a:sym typeface="Arial"/>
                </a:rPr>
                <a:t>Organisational</a:t>
              </a:r>
              <a:endParaRPr/>
            </a:p>
            <a:p>
              <a:pPr algn="ctr">
                <a:lnSpc>
                  <a:spcPct val="90000"/>
                </a:lnSpc>
                <a:spcBef>
                  <a:spcPts val="341"/>
                </a:spcBef>
                <a:spcAft>
                  <a:spcPts val="0"/>
                </a:spcAft>
                <a:buClr>
                  <a:srgbClr val="000000"/>
                </a:buClr>
                <a:buSzPts val="1300"/>
              </a:pPr>
              <a:r>
                <a:rPr lang="en-AU" sz="975" b="1">
                  <a:solidFill>
                    <a:schemeClr val="lt1"/>
                  </a:solidFill>
                  <a:latin typeface="Arial"/>
                  <a:ea typeface="Arial"/>
                  <a:cs typeface="Arial"/>
                  <a:sym typeface="Arial"/>
                </a:rPr>
                <a:t>Justice</a:t>
              </a:r>
              <a:endParaRPr sz="975" b="1">
                <a:solidFill>
                  <a:schemeClr val="lt1"/>
                </a:solidFill>
                <a:latin typeface="Arial"/>
                <a:ea typeface="Arial"/>
                <a:cs typeface="Arial"/>
                <a:sym typeface="Arial"/>
              </a:endParaRPr>
            </a:p>
          </p:txBody>
        </p:sp>
        <p:sp>
          <p:nvSpPr>
            <p:cNvPr id="257" name="Google Shape;257;p6"/>
            <p:cNvSpPr/>
            <p:nvPr/>
          </p:nvSpPr>
          <p:spPr>
            <a:xfrm>
              <a:off x="1805579" y="758864"/>
              <a:ext cx="1581534" cy="1124077"/>
            </a:xfrm>
            <a:prstGeom prst="rect">
              <a:avLst/>
            </a:prstGeom>
            <a:solidFill>
              <a:srgbClr val="DAEADE">
                <a:alpha val="89803"/>
              </a:srgbClr>
            </a:solidFill>
            <a:ln w="25400" cap="flat" cmpd="sng">
              <a:solidFill>
                <a:srgbClr val="DAEADE">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58" name="Google Shape;258;p6"/>
            <p:cNvSpPr txBox="1"/>
            <p:nvPr/>
          </p:nvSpPr>
          <p:spPr>
            <a:xfrm>
              <a:off x="1805579" y="758864"/>
              <a:ext cx="1581534" cy="1124077"/>
            </a:xfrm>
            <a:prstGeom prst="rect">
              <a:avLst/>
            </a:prstGeom>
            <a:noFill/>
            <a:ln>
              <a:noFill/>
            </a:ln>
          </p:spPr>
          <p:txBody>
            <a:bodyPr spcFirstLastPara="1" wrap="square" lIns="51994" tIns="51994" rIns="69338" bIns="78000" anchor="t" anchorCtr="0">
              <a:noAutofit/>
            </a:bodyPr>
            <a:lstStyle/>
            <a:p>
              <a:pPr marL="85725" lvl="1" indent="-85725">
                <a:lnSpc>
                  <a:spcPct val="90000"/>
                </a:lnSpc>
                <a:spcBef>
                  <a:spcPts val="0"/>
                </a:spcBef>
                <a:spcAft>
                  <a:spcPts val="0"/>
                </a:spcAft>
                <a:buClr>
                  <a:srgbClr val="000000"/>
                </a:buClr>
                <a:buSzPts val="1300"/>
                <a:buFont typeface="Arial"/>
                <a:buChar char="•"/>
              </a:pPr>
              <a:r>
                <a:rPr lang="en-AU" sz="975">
                  <a:solidFill>
                    <a:srgbClr val="000000"/>
                  </a:solidFill>
                  <a:latin typeface="Arial"/>
                  <a:ea typeface="Arial"/>
                  <a:cs typeface="Arial"/>
                  <a:sym typeface="Arial"/>
                </a:rPr>
                <a:t>Decision fairness</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Information sharing</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Outcome concern</a:t>
              </a:r>
              <a:endParaRPr/>
            </a:p>
          </p:txBody>
        </p:sp>
        <p:sp>
          <p:nvSpPr>
            <p:cNvPr id="259" name="Google Shape;259;p6"/>
            <p:cNvSpPr/>
            <p:nvPr/>
          </p:nvSpPr>
          <p:spPr>
            <a:xfrm>
              <a:off x="3608527" y="242749"/>
              <a:ext cx="1581534" cy="516114"/>
            </a:xfrm>
            <a:prstGeom prst="rect">
              <a:avLst/>
            </a:prstGeom>
            <a:solidFill>
              <a:srgbClr val="62A1A7"/>
            </a:solidFill>
            <a:ln w="25400" cap="flat" cmpd="sng">
              <a:solidFill>
                <a:srgbClr val="62A1A7"/>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60" name="Google Shape;260;p6"/>
            <p:cNvSpPr txBox="1"/>
            <p:nvPr/>
          </p:nvSpPr>
          <p:spPr>
            <a:xfrm>
              <a:off x="3608527" y="242749"/>
              <a:ext cx="1581534" cy="516114"/>
            </a:xfrm>
            <a:prstGeom prst="rect">
              <a:avLst/>
            </a:prstGeom>
            <a:noFill/>
            <a:ln>
              <a:noFill/>
            </a:ln>
          </p:spPr>
          <p:txBody>
            <a:bodyPr spcFirstLastPara="1" wrap="square" lIns="69338" tIns="39619" rIns="69338" bIns="39619" anchor="ctr" anchorCtr="0">
              <a:noAutofit/>
            </a:bodyPr>
            <a:lstStyle/>
            <a:p>
              <a:pPr algn="ctr">
                <a:lnSpc>
                  <a:spcPct val="90000"/>
                </a:lnSpc>
                <a:spcBef>
                  <a:spcPts val="0"/>
                </a:spcBef>
                <a:spcAft>
                  <a:spcPts val="0"/>
                </a:spcAft>
                <a:buClr>
                  <a:srgbClr val="000000"/>
                </a:buClr>
                <a:buSzPts val="1300"/>
              </a:pPr>
              <a:r>
                <a:rPr lang="en-AU" sz="975" b="1">
                  <a:solidFill>
                    <a:schemeClr val="lt1"/>
                  </a:solidFill>
                  <a:latin typeface="Arial"/>
                  <a:ea typeface="Arial"/>
                  <a:cs typeface="Arial"/>
                  <a:sym typeface="Arial"/>
                </a:rPr>
                <a:t>Character</a:t>
              </a:r>
              <a:endParaRPr sz="975" b="1">
                <a:solidFill>
                  <a:schemeClr val="lt1"/>
                </a:solidFill>
                <a:latin typeface="Arial"/>
                <a:ea typeface="Arial"/>
                <a:cs typeface="Arial"/>
                <a:sym typeface="Arial"/>
              </a:endParaRPr>
            </a:p>
          </p:txBody>
        </p:sp>
        <p:sp>
          <p:nvSpPr>
            <p:cNvPr id="261" name="Google Shape;261;p6"/>
            <p:cNvSpPr/>
            <p:nvPr/>
          </p:nvSpPr>
          <p:spPr>
            <a:xfrm>
              <a:off x="3608527" y="758864"/>
              <a:ext cx="1581534" cy="1124077"/>
            </a:xfrm>
            <a:prstGeom prst="rect">
              <a:avLst/>
            </a:prstGeom>
            <a:solidFill>
              <a:srgbClr val="D3DFE1">
                <a:alpha val="89803"/>
              </a:srgbClr>
            </a:solidFill>
            <a:ln w="25400" cap="flat" cmpd="sng">
              <a:solidFill>
                <a:srgbClr val="D3DFE1">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62" name="Google Shape;262;p6"/>
            <p:cNvSpPr txBox="1"/>
            <p:nvPr/>
          </p:nvSpPr>
          <p:spPr>
            <a:xfrm>
              <a:off x="3608527" y="758864"/>
              <a:ext cx="1581534" cy="1124077"/>
            </a:xfrm>
            <a:prstGeom prst="rect">
              <a:avLst/>
            </a:prstGeom>
            <a:noFill/>
            <a:ln>
              <a:noFill/>
            </a:ln>
          </p:spPr>
          <p:txBody>
            <a:bodyPr spcFirstLastPara="1" wrap="square" lIns="51994" tIns="51994" rIns="69338" bIns="78000" anchor="t" anchorCtr="0">
              <a:noAutofit/>
            </a:bodyPr>
            <a:lstStyle/>
            <a:p>
              <a:pPr marL="85725" lvl="1" indent="-85725">
                <a:lnSpc>
                  <a:spcPct val="90000"/>
                </a:lnSpc>
                <a:spcBef>
                  <a:spcPts val="0"/>
                </a:spcBef>
                <a:spcAft>
                  <a:spcPts val="0"/>
                </a:spcAft>
                <a:buClr>
                  <a:srgbClr val="000000"/>
                </a:buClr>
                <a:buSzPts val="1300"/>
                <a:buFont typeface="Arial"/>
                <a:buChar char="•"/>
              </a:pPr>
              <a:r>
                <a:rPr lang="en-AU" sz="975">
                  <a:solidFill>
                    <a:srgbClr val="000000"/>
                  </a:solidFill>
                  <a:latin typeface="Arial"/>
                  <a:ea typeface="Arial"/>
                  <a:cs typeface="Arial"/>
                  <a:sym typeface="Arial"/>
                </a:rPr>
                <a:t>Integrity</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Credibility</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Values differences</a:t>
              </a:r>
              <a:endParaRPr/>
            </a:p>
          </p:txBody>
        </p:sp>
        <p:sp>
          <p:nvSpPr>
            <p:cNvPr id="263" name="Google Shape;263;p6"/>
            <p:cNvSpPr/>
            <p:nvPr/>
          </p:nvSpPr>
          <p:spPr>
            <a:xfrm>
              <a:off x="5411476" y="242749"/>
              <a:ext cx="1581534" cy="516114"/>
            </a:xfrm>
            <a:prstGeom prst="rect">
              <a:avLst/>
            </a:prstGeom>
            <a:solidFill>
              <a:srgbClr val="4D527C"/>
            </a:solidFill>
            <a:ln w="25400" cap="flat" cmpd="sng">
              <a:solidFill>
                <a:srgbClr val="4D527C"/>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64" name="Google Shape;264;p6"/>
            <p:cNvSpPr txBox="1"/>
            <p:nvPr/>
          </p:nvSpPr>
          <p:spPr>
            <a:xfrm>
              <a:off x="5411476" y="242749"/>
              <a:ext cx="1581534" cy="516114"/>
            </a:xfrm>
            <a:prstGeom prst="rect">
              <a:avLst/>
            </a:prstGeom>
            <a:noFill/>
            <a:ln>
              <a:noFill/>
            </a:ln>
          </p:spPr>
          <p:txBody>
            <a:bodyPr spcFirstLastPara="1" wrap="square" lIns="69338" tIns="39619" rIns="69338" bIns="39619" anchor="ctr" anchorCtr="0">
              <a:noAutofit/>
            </a:bodyPr>
            <a:lstStyle/>
            <a:p>
              <a:pPr algn="ctr">
                <a:lnSpc>
                  <a:spcPct val="90000"/>
                </a:lnSpc>
                <a:spcBef>
                  <a:spcPts val="0"/>
                </a:spcBef>
                <a:spcAft>
                  <a:spcPts val="0"/>
                </a:spcAft>
                <a:buClr>
                  <a:srgbClr val="000000"/>
                </a:buClr>
                <a:buSzPts val="1300"/>
              </a:pPr>
              <a:r>
                <a:rPr lang="en-AU" sz="975" b="1">
                  <a:solidFill>
                    <a:schemeClr val="lt1"/>
                  </a:solidFill>
                  <a:latin typeface="Arial"/>
                  <a:ea typeface="Arial"/>
                  <a:cs typeface="Arial"/>
                  <a:sym typeface="Arial"/>
                </a:rPr>
                <a:t>Development</a:t>
              </a:r>
              <a:endParaRPr sz="975" b="1">
                <a:solidFill>
                  <a:schemeClr val="lt1"/>
                </a:solidFill>
                <a:latin typeface="Arial"/>
                <a:ea typeface="Arial"/>
                <a:cs typeface="Arial"/>
                <a:sym typeface="Arial"/>
              </a:endParaRPr>
            </a:p>
          </p:txBody>
        </p:sp>
        <p:sp>
          <p:nvSpPr>
            <p:cNvPr id="265" name="Google Shape;265;p6"/>
            <p:cNvSpPr/>
            <p:nvPr/>
          </p:nvSpPr>
          <p:spPr>
            <a:xfrm>
              <a:off x="5411476" y="758864"/>
              <a:ext cx="1581534" cy="1124077"/>
            </a:xfrm>
            <a:prstGeom prst="rect">
              <a:avLst/>
            </a:prstGeom>
            <a:solidFill>
              <a:srgbClr val="CECED7">
                <a:alpha val="89803"/>
              </a:srgbClr>
            </a:solidFill>
            <a:ln w="25400" cap="flat" cmpd="sng">
              <a:solidFill>
                <a:srgbClr val="CECED7">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66" name="Google Shape;266;p6"/>
            <p:cNvSpPr txBox="1"/>
            <p:nvPr/>
          </p:nvSpPr>
          <p:spPr>
            <a:xfrm>
              <a:off x="5411476" y="758864"/>
              <a:ext cx="1581534" cy="1124077"/>
            </a:xfrm>
            <a:prstGeom prst="rect">
              <a:avLst/>
            </a:prstGeom>
            <a:noFill/>
            <a:ln>
              <a:noFill/>
            </a:ln>
          </p:spPr>
          <p:txBody>
            <a:bodyPr spcFirstLastPara="1" wrap="square" lIns="51994" tIns="51994" rIns="69338" bIns="78000" anchor="t" anchorCtr="0">
              <a:noAutofit/>
            </a:bodyPr>
            <a:lstStyle/>
            <a:p>
              <a:pPr marL="85725" lvl="1" indent="-85725">
                <a:lnSpc>
                  <a:spcPct val="90000"/>
                </a:lnSpc>
                <a:spcBef>
                  <a:spcPts val="0"/>
                </a:spcBef>
                <a:spcAft>
                  <a:spcPts val="0"/>
                </a:spcAft>
                <a:buClr>
                  <a:srgbClr val="000000"/>
                </a:buClr>
                <a:buSzPts val="1300"/>
                <a:buFont typeface="Arial"/>
                <a:buChar char="•"/>
              </a:pPr>
              <a:r>
                <a:rPr lang="en-AU" sz="975" dirty="0">
                  <a:solidFill>
                    <a:srgbClr val="000000"/>
                  </a:solidFill>
                  <a:latin typeface="Arial"/>
                  <a:ea typeface="Arial"/>
                  <a:cs typeface="Arial"/>
                  <a:sym typeface="Arial"/>
                </a:rPr>
                <a:t>Lifelong learning</a:t>
              </a:r>
              <a:endParaRPr dirty="0"/>
            </a:p>
            <a:p>
              <a:pPr marL="85725" lvl="1" indent="-85725">
                <a:lnSpc>
                  <a:spcPct val="90000"/>
                </a:lnSpc>
                <a:spcBef>
                  <a:spcPts val="146"/>
                </a:spcBef>
                <a:spcAft>
                  <a:spcPts val="0"/>
                </a:spcAft>
                <a:buClr>
                  <a:srgbClr val="000000"/>
                </a:buClr>
                <a:buSzPts val="1300"/>
                <a:buFont typeface="Arial"/>
                <a:buChar char="•"/>
              </a:pPr>
              <a:r>
                <a:rPr lang="en-AU" sz="975" dirty="0">
                  <a:solidFill>
                    <a:srgbClr val="000000"/>
                  </a:solidFill>
                  <a:latin typeface="Arial"/>
                  <a:ea typeface="Arial"/>
                  <a:cs typeface="Arial"/>
                  <a:sym typeface="Arial"/>
                </a:rPr>
                <a:t>Developing others</a:t>
              </a:r>
            </a:p>
            <a:p>
              <a:pPr marL="85725" lvl="1" indent="-85725">
                <a:lnSpc>
                  <a:spcPct val="90000"/>
                </a:lnSpc>
                <a:spcBef>
                  <a:spcPts val="146"/>
                </a:spcBef>
                <a:spcAft>
                  <a:spcPts val="0"/>
                </a:spcAft>
                <a:buClr>
                  <a:srgbClr val="000000"/>
                </a:buClr>
                <a:buSzPts val="1300"/>
                <a:buFont typeface="Arial"/>
                <a:buChar char="•"/>
              </a:pPr>
              <a:r>
                <a:rPr lang="en-AU" sz="975" dirty="0">
                  <a:solidFill>
                    <a:srgbClr val="000000"/>
                  </a:solidFill>
                  <a:latin typeface="Arial"/>
                  <a:cs typeface="Arial"/>
                  <a:sym typeface="Arial"/>
                </a:rPr>
                <a:t>Growth Mindset</a:t>
              </a:r>
              <a:endParaRPr dirty="0"/>
            </a:p>
          </p:txBody>
        </p:sp>
      </p:grpSp>
      <p:sp>
        <p:nvSpPr>
          <p:cNvPr id="267" name="Google Shape;267;p6"/>
          <p:cNvSpPr txBox="1">
            <a:spLocks noGrp="1"/>
          </p:cNvSpPr>
          <p:nvPr>
            <p:ph type="title"/>
          </p:nvPr>
        </p:nvSpPr>
        <p:spPr>
          <a:xfrm>
            <a:off x="1962973" y="32132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dirty="0"/>
              <a:t>Core Leadership Versus Adaptive Leadership</a:t>
            </a:r>
            <a:endParaRPr dirty="0"/>
          </a:p>
        </p:txBody>
      </p:sp>
      <p:sp>
        <p:nvSpPr>
          <p:cNvPr id="268" name="Google Shape;268;p6"/>
          <p:cNvSpPr/>
          <p:nvPr/>
        </p:nvSpPr>
        <p:spPr>
          <a:xfrm>
            <a:off x="2120980" y="5278986"/>
            <a:ext cx="7386638" cy="207719"/>
          </a:xfrm>
          <a:prstGeom prst="rect">
            <a:avLst/>
          </a:prstGeom>
          <a:noFill/>
          <a:ln>
            <a:noFill/>
          </a:ln>
        </p:spPr>
        <p:txBody>
          <a:bodyPr spcFirstLastPara="1" wrap="square" lIns="68569" tIns="34275" rIns="68569" bIns="34275" anchor="t" anchorCtr="0">
            <a:spAutoFit/>
          </a:bodyPr>
          <a:lstStyle/>
          <a:p>
            <a:pPr>
              <a:spcBef>
                <a:spcPts val="0"/>
              </a:spcBef>
              <a:spcAft>
                <a:spcPts val="0"/>
              </a:spcAft>
            </a:pPr>
            <a:r>
              <a:rPr lang="en-AU" sz="900" b="1">
                <a:solidFill>
                  <a:srgbClr val="000000"/>
                </a:solidFill>
                <a:latin typeface="Arial"/>
                <a:ea typeface="Arial"/>
                <a:cs typeface="Arial"/>
                <a:sym typeface="Arial"/>
              </a:rPr>
              <a:t>Source:</a:t>
            </a:r>
            <a:r>
              <a:rPr lang="en-AU" sz="900">
                <a:solidFill>
                  <a:srgbClr val="000000"/>
                </a:solidFill>
                <a:latin typeface="Arial"/>
                <a:ea typeface="Arial"/>
                <a:cs typeface="Arial"/>
                <a:sym typeface="Arial"/>
              </a:rPr>
              <a:t> </a:t>
            </a:r>
            <a:r>
              <a:rPr lang="en-AU" sz="900" u="sng">
                <a:solidFill>
                  <a:srgbClr val="000000"/>
                </a:solidFill>
                <a:latin typeface="Arial"/>
                <a:ea typeface="Arial"/>
                <a:cs typeface="Arial"/>
                <a:sym typeface="Arial"/>
                <a:hlinkClick r:id="rId3"/>
              </a:rPr>
              <a:t>http://www.forbes.com/sites/travisbradberry/2012/11/09/leadership-2-0-are-you-an-adaptive-leader/</a:t>
            </a:r>
            <a:endParaRPr sz="900">
              <a:solidFill>
                <a:srgbClr val="000000"/>
              </a:solidFill>
              <a:latin typeface="Arial"/>
              <a:ea typeface="Arial"/>
              <a:cs typeface="Arial"/>
              <a:sym typeface="Arial"/>
            </a:endParaRPr>
          </a:p>
        </p:txBody>
      </p:sp>
      <p:grpSp>
        <p:nvGrpSpPr>
          <p:cNvPr id="269" name="Google Shape;269;p6"/>
          <p:cNvGrpSpPr/>
          <p:nvPr/>
        </p:nvGrpSpPr>
        <p:grpSpPr>
          <a:xfrm>
            <a:off x="4140890" y="1928876"/>
            <a:ext cx="3910224" cy="1185539"/>
            <a:chOff x="1630" y="224533"/>
            <a:chExt cx="5213632" cy="1580719"/>
          </a:xfrm>
        </p:grpSpPr>
        <p:sp>
          <p:nvSpPr>
            <p:cNvPr id="270" name="Google Shape;270;p6"/>
            <p:cNvSpPr/>
            <p:nvPr/>
          </p:nvSpPr>
          <p:spPr>
            <a:xfrm>
              <a:off x="1630" y="224533"/>
              <a:ext cx="1589522" cy="403200"/>
            </a:xfrm>
            <a:prstGeom prst="rect">
              <a:avLst/>
            </a:prstGeom>
            <a:solidFill>
              <a:srgbClr val="26386C"/>
            </a:solidFill>
            <a:ln w="25400" cap="flat" cmpd="sng">
              <a:solidFill>
                <a:srgbClr val="26386C"/>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1" name="Google Shape;271;p6"/>
            <p:cNvSpPr txBox="1"/>
            <p:nvPr/>
          </p:nvSpPr>
          <p:spPr>
            <a:xfrm>
              <a:off x="1630" y="224533"/>
              <a:ext cx="1589522" cy="403200"/>
            </a:xfrm>
            <a:prstGeom prst="rect">
              <a:avLst/>
            </a:prstGeom>
            <a:noFill/>
            <a:ln>
              <a:noFill/>
            </a:ln>
          </p:spPr>
          <p:txBody>
            <a:bodyPr spcFirstLastPara="1" wrap="square" lIns="74663" tIns="42656" rIns="74663" bIns="42656" anchor="ctr" anchorCtr="0">
              <a:noAutofit/>
            </a:bodyPr>
            <a:lstStyle/>
            <a:p>
              <a:pPr algn="ctr">
                <a:lnSpc>
                  <a:spcPct val="90000"/>
                </a:lnSpc>
                <a:spcBef>
                  <a:spcPts val="0"/>
                </a:spcBef>
                <a:spcAft>
                  <a:spcPts val="0"/>
                </a:spcAft>
                <a:buClr>
                  <a:srgbClr val="000000"/>
                </a:buClr>
                <a:buSzPts val="1400"/>
              </a:pPr>
              <a:r>
                <a:rPr lang="en-AU" sz="1050" b="1">
                  <a:solidFill>
                    <a:schemeClr val="lt1"/>
                  </a:solidFill>
                  <a:latin typeface="Arial"/>
                  <a:ea typeface="Arial"/>
                  <a:cs typeface="Arial"/>
                  <a:sym typeface="Arial"/>
                </a:rPr>
                <a:t>Strategy</a:t>
              </a:r>
              <a:endParaRPr sz="1050" b="1">
                <a:solidFill>
                  <a:schemeClr val="lt1"/>
                </a:solidFill>
                <a:latin typeface="Arial"/>
                <a:ea typeface="Arial"/>
                <a:cs typeface="Arial"/>
                <a:sym typeface="Arial"/>
              </a:endParaRPr>
            </a:p>
          </p:txBody>
        </p:sp>
        <p:sp>
          <p:nvSpPr>
            <p:cNvPr id="272" name="Google Shape;272;p6"/>
            <p:cNvSpPr/>
            <p:nvPr/>
          </p:nvSpPr>
          <p:spPr>
            <a:xfrm>
              <a:off x="1630" y="627733"/>
              <a:ext cx="1589522" cy="1177519"/>
            </a:xfrm>
            <a:prstGeom prst="rect">
              <a:avLst/>
            </a:prstGeom>
            <a:solidFill>
              <a:srgbClr val="CBCCD3">
                <a:alpha val="89803"/>
              </a:srgbClr>
            </a:solidFill>
            <a:ln w="25400" cap="flat" cmpd="sng">
              <a:solidFill>
                <a:srgbClr val="CBCCD3">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3" name="Google Shape;273;p6"/>
            <p:cNvSpPr txBox="1"/>
            <p:nvPr/>
          </p:nvSpPr>
          <p:spPr>
            <a:xfrm>
              <a:off x="1630" y="627733"/>
              <a:ext cx="1589522" cy="1177519"/>
            </a:xfrm>
            <a:prstGeom prst="rect">
              <a:avLst/>
            </a:prstGeom>
            <a:noFill/>
            <a:ln>
              <a:noFill/>
            </a:ln>
          </p:spPr>
          <p:txBody>
            <a:bodyPr spcFirstLastPara="1" wrap="square" lIns="56006" tIns="56006" rIns="74663" bIns="84000" anchor="t" anchorCtr="0">
              <a:noAutofit/>
            </a:bodyPr>
            <a:lstStyle/>
            <a:p>
              <a:pPr marL="85725" lvl="1" indent="-85725">
                <a:lnSpc>
                  <a:spcPct val="90000"/>
                </a:lnSpc>
                <a:spcBef>
                  <a:spcPts val="0"/>
                </a:spcBef>
                <a:spcAft>
                  <a:spcPts val="0"/>
                </a:spcAft>
                <a:buClr>
                  <a:srgbClr val="000000"/>
                </a:buClr>
                <a:buSzPts val="1400"/>
                <a:buFont typeface="Arial"/>
                <a:buChar char="•"/>
              </a:pPr>
              <a:r>
                <a:rPr lang="en-AU" sz="1050" dirty="0">
                  <a:solidFill>
                    <a:srgbClr val="000000"/>
                  </a:solidFill>
                  <a:latin typeface="Arial"/>
                  <a:ea typeface="Arial"/>
                  <a:cs typeface="Arial"/>
                  <a:sym typeface="Arial"/>
                </a:rPr>
                <a:t>Vision</a:t>
              </a:r>
              <a:endParaRPr dirty="0"/>
            </a:p>
            <a:p>
              <a:pPr marL="85725" lvl="1" indent="-85725">
                <a:lnSpc>
                  <a:spcPct val="90000"/>
                </a:lnSpc>
                <a:spcBef>
                  <a:spcPts val="158"/>
                </a:spcBef>
                <a:spcAft>
                  <a:spcPts val="0"/>
                </a:spcAft>
                <a:buClr>
                  <a:srgbClr val="000000"/>
                </a:buClr>
                <a:buSzPts val="1400"/>
                <a:buFont typeface="Arial"/>
                <a:buChar char="•"/>
              </a:pPr>
              <a:r>
                <a:rPr lang="en-AU" sz="1050" dirty="0">
                  <a:solidFill>
                    <a:srgbClr val="000000"/>
                  </a:solidFill>
                  <a:latin typeface="Arial"/>
                  <a:ea typeface="Arial"/>
                  <a:cs typeface="Arial"/>
                  <a:sym typeface="Arial"/>
                </a:rPr>
                <a:t>Acumen</a:t>
              </a:r>
              <a:endParaRPr dirty="0"/>
            </a:p>
            <a:p>
              <a:pPr marL="85725" lvl="1" indent="-85725">
                <a:lnSpc>
                  <a:spcPct val="90000"/>
                </a:lnSpc>
                <a:spcBef>
                  <a:spcPts val="158"/>
                </a:spcBef>
                <a:spcAft>
                  <a:spcPts val="0"/>
                </a:spcAft>
                <a:buClr>
                  <a:srgbClr val="000000"/>
                </a:buClr>
                <a:buSzPts val="1400"/>
                <a:buFont typeface="Arial"/>
                <a:buChar char="•"/>
              </a:pPr>
              <a:r>
                <a:rPr lang="en-AU" sz="1050" dirty="0">
                  <a:solidFill>
                    <a:srgbClr val="000000"/>
                  </a:solidFill>
                  <a:latin typeface="Arial"/>
                  <a:ea typeface="Arial"/>
                  <a:cs typeface="Arial"/>
                  <a:sym typeface="Arial"/>
                </a:rPr>
                <a:t>Planning</a:t>
              </a:r>
              <a:endParaRPr dirty="0"/>
            </a:p>
            <a:p>
              <a:pPr marL="85725" lvl="1" indent="-85725">
                <a:lnSpc>
                  <a:spcPct val="90000"/>
                </a:lnSpc>
                <a:spcBef>
                  <a:spcPts val="158"/>
                </a:spcBef>
                <a:spcAft>
                  <a:spcPts val="0"/>
                </a:spcAft>
                <a:buClr>
                  <a:srgbClr val="000000"/>
                </a:buClr>
                <a:buSzPts val="1400"/>
                <a:buFont typeface="Arial"/>
                <a:buChar char="•"/>
              </a:pPr>
              <a:r>
                <a:rPr lang="en-AU" sz="1050" dirty="0">
                  <a:solidFill>
                    <a:srgbClr val="000000"/>
                  </a:solidFill>
                  <a:latin typeface="Arial"/>
                  <a:ea typeface="Arial"/>
                  <a:cs typeface="Arial"/>
                  <a:sym typeface="Arial"/>
                </a:rPr>
                <a:t>Courage to lead</a:t>
              </a:r>
              <a:endParaRPr dirty="0"/>
            </a:p>
          </p:txBody>
        </p:sp>
        <p:sp>
          <p:nvSpPr>
            <p:cNvPr id="274" name="Google Shape;274;p6"/>
            <p:cNvSpPr/>
            <p:nvPr/>
          </p:nvSpPr>
          <p:spPr>
            <a:xfrm>
              <a:off x="1813685" y="224533"/>
              <a:ext cx="1589522" cy="403200"/>
            </a:xfrm>
            <a:prstGeom prst="rect">
              <a:avLst/>
            </a:prstGeom>
            <a:solidFill>
              <a:srgbClr val="C34C1B"/>
            </a:solidFill>
            <a:ln w="25400" cap="flat" cmpd="sng">
              <a:solidFill>
                <a:srgbClr val="C34C1B"/>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5" name="Google Shape;275;p6"/>
            <p:cNvSpPr txBox="1"/>
            <p:nvPr/>
          </p:nvSpPr>
          <p:spPr>
            <a:xfrm>
              <a:off x="1813685" y="224533"/>
              <a:ext cx="1589522" cy="403200"/>
            </a:xfrm>
            <a:prstGeom prst="rect">
              <a:avLst/>
            </a:prstGeom>
            <a:noFill/>
            <a:ln>
              <a:noFill/>
            </a:ln>
          </p:spPr>
          <p:txBody>
            <a:bodyPr spcFirstLastPara="1" wrap="square" lIns="74663" tIns="42656" rIns="74663" bIns="42656" anchor="ctr" anchorCtr="0">
              <a:noAutofit/>
            </a:bodyPr>
            <a:lstStyle/>
            <a:p>
              <a:pPr algn="ctr">
                <a:lnSpc>
                  <a:spcPct val="90000"/>
                </a:lnSpc>
                <a:spcBef>
                  <a:spcPts val="0"/>
                </a:spcBef>
                <a:spcAft>
                  <a:spcPts val="0"/>
                </a:spcAft>
                <a:buClr>
                  <a:srgbClr val="000000"/>
                </a:buClr>
                <a:buSzPts val="1400"/>
              </a:pPr>
              <a:r>
                <a:rPr lang="en-AU" sz="1050" b="1">
                  <a:solidFill>
                    <a:schemeClr val="lt1"/>
                  </a:solidFill>
                  <a:latin typeface="Arial"/>
                  <a:ea typeface="Arial"/>
                  <a:cs typeface="Arial"/>
                  <a:sym typeface="Arial"/>
                </a:rPr>
                <a:t>Action</a:t>
              </a:r>
              <a:endParaRPr sz="1050" b="1">
                <a:solidFill>
                  <a:schemeClr val="lt1"/>
                </a:solidFill>
                <a:latin typeface="Arial"/>
                <a:ea typeface="Arial"/>
                <a:cs typeface="Arial"/>
                <a:sym typeface="Arial"/>
              </a:endParaRPr>
            </a:p>
          </p:txBody>
        </p:sp>
        <p:sp>
          <p:nvSpPr>
            <p:cNvPr id="276" name="Google Shape;276;p6"/>
            <p:cNvSpPr/>
            <p:nvPr/>
          </p:nvSpPr>
          <p:spPr>
            <a:xfrm>
              <a:off x="1813685" y="627733"/>
              <a:ext cx="1589522" cy="1177519"/>
            </a:xfrm>
            <a:prstGeom prst="rect">
              <a:avLst/>
            </a:prstGeom>
            <a:solidFill>
              <a:srgbClr val="E8CECA">
                <a:alpha val="89803"/>
              </a:srgbClr>
            </a:solidFill>
            <a:ln w="25400" cap="flat" cmpd="sng">
              <a:solidFill>
                <a:srgbClr val="E8CECA">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7" name="Google Shape;277;p6"/>
            <p:cNvSpPr txBox="1"/>
            <p:nvPr/>
          </p:nvSpPr>
          <p:spPr>
            <a:xfrm>
              <a:off x="1813685" y="627733"/>
              <a:ext cx="1589522" cy="1177519"/>
            </a:xfrm>
            <a:prstGeom prst="rect">
              <a:avLst/>
            </a:prstGeom>
            <a:noFill/>
            <a:ln>
              <a:noFill/>
            </a:ln>
          </p:spPr>
          <p:txBody>
            <a:bodyPr spcFirstLastPara="1" wrap="square" lIns="56006" tIns="56006" rIns="74663" bIns="84000" anchor="t" anchorCtr="0">
              <a:noAutofit/>
            </a:bodyPr>
            <a:lstStyle/>
            <a:p>
              <a:pPr marL="85725" lvl="1" indent="-85725">
                <a:lnSpc>
                  <a:spcPct val="90000"/>
                </a:lnSpc>
                <a:spcBef>
                  <a:spcPts val="0"/>
                </a:spcBef>
                <a:spcAft>
                  <a:spcPts val="0"/>
                </a:spcAft>
                <a:buClr>
                  <a:srgbClr val="000000"/>
                </a:buClr>
                <a:buSzPts val="1400"/>
                <a:buFont typeface="Arial"/>
                <a:buChar char="•"/>
              </a:pPr>
              <a:r>
                <a:rPr lang="en-AU" sz="1050">
                  <a:solidFill>
                    <a:srgbClr val="000000"/>
                  </a:solidFill>
                  <a:latin typeface="Arial"/>
                  <a:ea typeface="Arial"/>
                  <a:cs typeface="Arial"/>
                  <a:sym typeface="Arial"/>
                </a:rPr>
                <a:t>Decision making</a:t>
              </a:r>
              <a:endParaRPr/>
            </a:p>
            <a:p>
              <a:pPr marL="85725" lvl="1" indent="-85725">
                <a:lnSpc>
                  <a:spcPct val="90000"/>
                </a:lnSpc>
                <a:spcBef>
                  <a:spcPts val="158"/>
                </a:spcBef>
                <a:spcAft>
                  <a:spcPts val="0"/>
                </a:spcAft>
                <a:buClr>
                  <a:srgbClr val="000000"/>
                </a:buClr>
                <a:buSzPts val="1400"/>
                <a:buFont typeface="Arial"/>
                <a:buChar char="•"/>
              </a:pPr>
              <a:r>
                <a:rPr lang="en-AU" sz="1050">
                  <a:solidFill>
                    <a:srgbClr val="000000"/>
                  </a:solidFill>
                  <a:latin typeface="Arial"/>
                  <a:ea typeface="Arial"/>
                  <a:cs typeface="Arial"/>
                  <a:sym typeface="Arial"/>
                </a:rPr>
                <a:t>Communication</a:t>
              </a:r>
              <a:endParaRPr/>
            </a:p>
            <a:p>
              <a:pPr marL="85725" lvl="1" indent="-85725">
                <a:lnSpc>
                  <a:spcPct val="90000"/>
                </a:lnSpc>
                <a:spcBef>
                  <a:spcPts val="158"/>
                </a:spcBef>
                <a:spcAft>
                  <a:spcPts val="0"/>
                </a:spcAft>
                <a:buClr>
                  <a:srgbClr val="000000"/>
                </a:buClr>
                <a:buSzPts val="1400"/>
                <a:buFont typeface="Arial"/>
                <a:buChar char="•"/>
              </a:pPr>
              <a:r>
                <a:rPr lang="en-AU" sz="1050">
                  <a:solidFill>
                    <a:srgbClr val="000000"/>
                  </a:solidFill>
                  <a:latin typeface="Arial"/>
                  <a:ea typeface="Arial"/>
                  <a:cs typeface="Arial"/>
                  <a:sym typeface="Arial"/>
                </a:rPr>
                <a:t>Mobilising others</a:t>
              </a:r>
              <a:endParaRPr/>
            </a:p>
          </p:txBody>
        </p:sp>
        <p:sp>
          <p:nvSpPr>
            <p:cNvPr id="278" name="Google Shape;278;p6"/>
            <p:cNvSpPr/>
            <p:nvPr/>
          </p:nvSpPr>
          <p:spPr>
            <a:xfrm>
              <a:off x="3625740" y="224533"/>
              <a:ext cx="1589522" cy="403200"/>
            </a:xfrm>
            <a:prstGeom prst="rect">
              <a:avLst/>
            </a:prstGeom>
            <a:solidFill>
              <a:srgbClr val="3B6E26"/>
            </a:solidFill>
            <a:ln w="25400" cap="flat" cmpd="sng">
              <a:solidFill>
                <a:srgbClr val="3B6E26"/>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9" name="Google Shape;279;p6"/>
            <p:cNvSpPr txBox="1"/>
            <p:nvPr/>
          </p:nvSpPr>
          <p:spPr>
            <a:xfrm>
              <a:off x="3625740" y="224533"/>
              <a:ext cx="1589522" cy="403200"/>
            </a:xfrm>
            <a:prstGeom prst="rect">
              <a:avLst/>
            </a:prstGeom>
            <a:noFill/>
            <a:ln>
              <a:noFill/>
            </a:ln>
          </p:spPr>
          <p:txBody>
            <a:bodyPr spcFirstLastPara="1" wrap="square" lIns="74663" tIns="42656" rIns="74663" bIns="42656" anchor="ctr" anchorCtr="0">
              <a:noAutofit/>
            </a:bodyPr>
            <a:lstStyle/>
            <a:p>
              <a:pPr algn="ctr">
                <a:lnSpc>
                  <a:spcPct val="90000"/>
                </a:lnSpc>
                <a:spcBef>
                  <a:spcPts val="0"/>
                </a:spcBef>
                <a:spcAft>
                  <a:spcPts val="0"/>
                </a:spcAft>
                <a:buClr>
                  <a:srgbClr val="000000"/>
                </a:buClr>
                <a:buSzPts val="1400"/>
              </a:pPr>
              <a:r>
                <a:rPr lang="en-AU" sz="1050" b="1">
                  <a:solidFill>
                    <a:schemeClr val="lt1"/>
                  </a:solidFill>
                  <a:latin typeface="Arial"/>
                  <a:ea typeface="Arial"/>
                  <a:cs typeface="Arial"/>
                  <a:sym typeface="Arial"/>
                </a:rPr>
                <a:t>Results</a:t>
              </a:r>
              <a:endParaRPr sz="1050" b="1">
                <a:solidFill>
                  <a:schemeClr val="lt1"/>
                </a:solidFill>
                <a:latin typeface="Arial"/>
                <a:ea typeface="Arial"/>
                <a:cs typeface="Arial"/>
                <a:sym typeface="Arial"/>
              </a:endParaRPr>
            </a:p>
          </p:txBody>
        </p:sp>
        <p:sp>
          <p:nvSpPr>
            <p:cNvPr id="280" name="Google Shape;280;p6"/>
            <p:cNvSpPr/>
            <p:nvPr/>
          </p:nvSpPr>
          <p:spPr>
            <a:xfrm>
              <a:off x="3625740" y="627733"/>
              <a:ext cx="1589522" cy="1177519"/>
            </a:xfrm>
            <a:prstGeom prst="rect">
              <a:avLst/>
            </a:prstGeom>
            <a:solidFill>
              <a:srgbClr val="CDD3CB">
                <a:alpha val="89803"/>
              </a:srgbClr>
            </a:solidFill>
            <a:ln w="25400" cap="flat" cmpd="sng">
              <a:solidFill>
                <a:srgbClr val="CDD3CB">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81" name="Google Shape;281;p6"/>
            <p:cNvSpPr txBox="1"/>
            <p:nvPr/>
          </p:nvSpPr>
          <p:spPr>
            <a:xfrm>
              <a:off x="3625740" y="627733"/>
              <a:ext cx="1589522" cy="1177519"/>
            </a:xfrm>
            <a:prstGeom prst="rect">
              <a:avLst/>
            </a:prstGeom>
            <a:noFill/>
            <a:ln>
              <a:noFill/>
            </a:ln>
          </p:spPr>
          <p:txBody>
            <a:bodyPr spcFirstLastPara="1" wrap="square" lIns="56006" tIns="56006" rIns="74663" bIns="84000" anchor="t" anchorCtr="0">
              <a:noAutofit/>
            </a:bodyPr>
            <a:lstStyle/>
            <a:p>
              <a:pPr marL="85725" lvl="1" indent="-85725">
                <a:lnSpc>
                  <a:spcPct val="90000"/>
                </a:lnSpc>
                <a:spcBef>
                  <a:spcPts val="0"/>
                </a:spcBef>
                <a:spcAft>
                  <a:spcPts val="0"/>
                </a:spcAft>
                <a:buClr>
                  <a:srgbClr val="000000"/>
                </a:buClr>
                <a:buSzPts val="1400"/>
                <a:buFont typeface="Arial"/>
                <a:buChar char="•"/>
              </a:pPr>
              <a:r>
                <a:rPr lang="en-AU" sz="1050">
                  <a:solidFill>
                    <a:srgbClr val="000000"/>
                  </a:solidFill>
                  <a:latin typeface="Arial"/>
                  <a:ea typeface="Arial"/>
                  <a:cs typeface="Arial"/>
                  <a:sym typeface="Arial"/>
                </a:rPr>
                <a:t>Risk taking</a:t>
              </a:r>
              <a:endParaRPr/>
            </a:p>
            <a:p>
              <a:pPr marL="85725" lvl="1" indent="-85725">
                <a:lnSpc>
                  <a:spcPct val="90000"/>
                </a:lnSpc>
                <a:spcBef>
                  <a:spcPts val="158"/>
                </a:spcBef>
                <a:spcAft>
                  <a:spcPts val="0"/>
                </a:spcAft>
                <a:buClr>
                  <a:srgbClr val="000000"/>
                </a:buClr>
                <a:buSzPts val="1400"/>
                <a:buFont typeface="Arial"/>
                <a:buChar char="•"/>
              </a:pPr>
              <a:r>
                <a:rPr lang="en-AU" sz="1050">
                  <a:solidFill>
                    <a:srgbClr val="000000"/>
                  </a:solidFill>
                  <a:latin typeface="Arial"/>
                  <a:ea typeface="Arial"/>
                  <a:cs typeface="Arial"/>
                  <a:sym typeface="Arial"/>
                </a:rPr>
                <a:t>Results focus</a:t>
              </a:r>
              <a:endParaRPr/>
            </a:p>
            <a:p>
              <a:pPr marL="85725" lvl="1" indent="-85725">
                <a:lnSpc>
                  <a:spcPct val="90000"/>
                </a:lnSpc>
                <a:spcBef>
                  <a:spcPts val="158"/>
                </a:spcBef>
                <a:spcAft>
                  <a:spcPts val="0"/>
                </a:spcAft>
                <a:buClr>
                  <a:srgbClr val="000000"/>
                </a:buClr>
                <a:buSzPts val="1400"/>
                <a:buFont typeface="Arial"/>
                <a:buChar char="•"/>
              </a:pPr>
              <a:r>
                <a:rPr lang="en-AU" sz="1050">
                  <a:solidFill>
                    <a:srgbClr val="000000"/>
                  </a:solidFill>
                  <a:latin typeface="Arial"/>
                  <a:ea typeface="Arial"/>
                  <a:cs typeface="Arial"/>
                  <a:sym typeface="Arial"/>
                </a:rPr>
                <a:t>Agility</a:t>
              </a:r>
              <a:endParaRPr/>
            </a:p>
          </p:txBody>
        </p:sp>
      </p:grpSp>
      <p:sp>
        <p:nvSpPr>
          <p:cNvPr id="282" name="Google Shape;282;p6"/>
          <p:cNvSpPr txBox="1"/>
          <p:nvPr/>
        </p:nvSpPr>
        <p:spPr>
          <a:xfrm>
            <a:off x="2120980" y="3261812"/>
            <a:ext cx="7396638" cy="401618"/>
          </a:xfrm>
          <a:prstGeom prst="rect">
            <a:avLst/>
          </a:prstGeom>
          <a:noFill/>
          <a:ln>
            <a:noFill/>
          </a:ln>
        </p:spPr>
        <p:txBody>
          <a:bodyPr spcFirstLastPara="1" wrap="square" lIns="68569" tIns="34275" rIns="68569" bIns="34275" anchor="t" anchorCtr="0">
            <a:spAutoFit/>
          </a:bodyPr>
          <a:lstStyle/>
          <a:p>
            <a:pPr>
              <a:lnSpc>
                <a:spcPct val="90000"/>
              </a:lnSpc>
              <a:spcBef>
                <a:spcPts val="0"/>
              </a:spcBef>
              <a:spcAft>
                <a:spcPts val="0"/>
              </a:spcAft>
            </a:pPr>
            <a:r>
              <a:rPr lang="en-AU" sz="2400" b="1" dirty="0">
                <a:solidFill>
                  <a:srgbClr val="F47B20"/>
                </a:solidFill>
                <a:latin typeface="Arial Black" panose="020B0A04020102020204" pitchFamily="34" charset="0"/>
                <a:ea typeface="+mj-ea"/>
                <a:cs typeface="Arial"/>
                <a:sym typeface="Play"/>
              </a:rPr>
              <a:t>Adaptive</a:t>
            </a:r>
            <a:r>
              <a:rPr lang="en-AU" sz="2400" b="1" dirty="0">
                <a:solidFill>
                  <a:schemeClr val="lt2"/>
                </a:solidFill>
                <a:latin typeface="Play"/>
                <a:ea typeface="Play"/>
                <a:cs typeface="Play"/>
                <a:sym typeface="Play"/>
              </a:rPr>
              <a:t> </a:t>
            </a:r>
            <a:r>
              <a:rPr lang="en-AU" sz="2400" b="1" dirty="0">
                <a:solidFill>
                  <a:srgbClr val="F47B20"/>
                </a:solidFill>
                <a:latin typeface="Arial Black" panose="020B0A04020102020204" pitchFamily="34" charset="0"/>
                <a:ea typeface="+mj-ea"/>
                <a:cs typeface="Arial"/>
                <a:sym typeface="Play"/>
              </a:rPr>
              <a:t>Leadership</a:t>
            </a:r>
            <a:endParaRPr sz="2400" b="1" dirty="0">
              <a:solidFill>
                <a:srgbClr val="F47B20"/>
              </a:solidFill>
              <a:latin typeface="Arial Black" panose="020B0A04020102020204" pitchFamily="34" charset="0"/>
              <a:ea typeface="+mj-ea"/>
              <a:cs typeface="Arial"/>
            </a:endParaRPr>
          </a:p>
        </p:txBody>
      </p:sp>
      <p:sp>
        <p:nvSpPr>
          <p:cNvPr id="283" name="Google Shape;283;p6"/>
          <p:cNvSpPr txBox="1">
            <a:spLocks noGrp="1"/>
          </p:cNvSpPr>
          <p:nvPr>
            <p:ph type="sldNum" idx="12"/>
          </p:nvPr>
        </p:nvSpPr>
        <p:spPr>
          <a:xfrm>
            <a:off x="10189200" y="6382808"/>
            <a:ext cx="2743200" cy="365125"/>
          </a:xfrm>
          <a:prstGeom prst="rect">
            <a:avLst/>
          </a:prstGeom>
          <a:noFill/>
          <a:ln>
            <a:noFill/>
          </a:ln>
        </p:spPr>
        <p:txBody>
          <a:bodyPr spcFirstLastPara="1" vert="horz" wrap="square" lIns="91425" tIns="45700" rIns="91425" bIns="45700" numCol="1" anchor="ctr" anchorCtr="0" compatLnSpc="1">
            <a:prstTxWarp prst="textNoShape">
              <a:avLst/>
            </a:prstTxWarp>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9pPr>
          </a:lstStyle>
          <a:p>
            <a:fld id="{00000000-1234-1234-1234-123412341234}" type="slidenum">
              <a:rPr lang="en-AU" smtClean="0"/>
              <a:pPr/>
              <a:t>11</a:t>
            </a:fld>
            <a:endParaRPr/>
          </a:p>
        </p:txBody>
      </p:sp>
      <p:sp>
        <p:nvSpPr>
          <p:cNvPr id="36" name="Google Shape;282;p6">
            <a:extLst>
              <a:ext uri="{FF2B5EF4-FFF2-40B4-BE49-F238E27FC236}">
                <a16:creationId xmlns:a16="http://schemas.microsoft.com/office/drawing/2014/main" id="{3AEA3BFE-2C4F-412A-9062-7147A8BB3E18}"/>
              </a:ext>
            </a:extLst>
          </p:cNvPr>
          <p:cNvSpPr txBox="1"/>
          <p:nvPr/>
        </p:nvSpPr>
        <p:spPr>
          <a:xfrm>
            <a:off x="2120980" y="1453558"/>
            <a:ext cx="7396638" cy="401618"/>
          </a:xfrm>
          <a:prstGeom prst="rect">
            <a:avLst/>
          </a:prstGeom>
          <a:noFill/>
          <a:ln>
            <a:noFill/>
          </a:ln>
        </p:spPr>
        <p:txBody>
          <a:bodyPr spcFirstLastPara="1" wrap="square" lIns="68569" tIns="34275" rIns="68569" bIns="34275" anchor="t" anchorCtr="0">
            <a:spAutoFit/>
          </a:bodyPr>
          <a:lstStyle/>
          <a:p>
            <a:pPr>
              <a:lnSpc>
                <a:spcPct val="90000"/>
              </a:lnSpc>
              <a:spcBef>
                <a:spcPts val="0"/>
              </a:spcBef>
              <a:spcAft>
                <a:spcPts val="0"/>
              </a:spcAft>
            </a:pPr>
            <a:r>
              <a:rPr lang="en-AU" sz="2400" b="1" dirty="0">
                <a:solidFill>
                  <a:srgbClr val="F47B20"/>
                </a:solidFill>
                <a:latin typeface="Arial Black" panose="020B0A04020102020204" pitchFamily="34" charset="0"/>
                <a:ea typeface="+mj-ea"/>
                <a:cs typeface="Arial"/>
                <a:sym typeface="Play"/>
              </a:rPr>
              <a:t>Core Leadership </a:t>
            </a:r>
            <a:r>
              <a:rPr lang="en-AU" sz="2400" b="1">
                <a:solidFill>
                  <a:srgbClr val="F47B20"/>
                </a:solidFill>
                <a:latin typeface="Arial Black" panose="020B0A04020102020204" pitchFamily="34" charset="0"/>
                <a:ea typeface="+mj-ea"/>
                <a:cs typeface="Arial"/>
                <a:sym typeface="Play"/>
              </a:rPr>
              <a:t>aka “Heroic”</a:t>
            </a:r>
            <a:endParaRPr sz="2400" b="1" dirty="0">
              <a:solidFill>
                <a:srgbClr val="F47B20"/>
              </a:solidFill>
              <a:latin typeface="Arial Black" panose="020B0A04020102020204" pitchFamily="34" charset="0"/>
              <a:ea typeface="+mj-ea"/>
              <a:cs typeface="Aria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sp>
        <p:nvSpPr>
          <p:cNvPr id="290" name="Google Shape;290;p7"/>
          <p:cNvSpPr txBox="1">
            <a:spLocks noGrp="1"/>
          </p:cNvSpPr>
          <p:nvPr>
            <p:ph type="title"/>
          </p:nvPr>
        </p:nvSpPr>
        <p:spPr>
          <a:xfrm>
            <a:off x="1980306" y="94770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a:t>Adaptive Change Leadership Competencies</a:t>
            </a:r>
            <a:endParaRPr/>
          </a:p>
        </p:txBody>
      </p:sp>
      <p:sp>
        <p:nvSpPr>
          <p:cNvPr id="291" name="Google Shape;291;p7"/>
          <p:cNvSpPr txBox="1">
            <a:spLocks noGrp="1"/>
          </p:cNvSpPr>
          <p:nvPr>
            <p:ph type="body" idx="1"/>
          </p:nvPr>
        </p:nvSpPr>
        <p:spPr>
          <a:xfrm>
            <a:off x="1980305" y="1971000"/>
            <a:ext cx="8100000" cy="2916000"/>
          </a:xfrm>
          <a:prstGeom prst="rect">
            <a:avLst/>
          </a:prstGeom>
          <a:noFill/>
          <a:ln>
            <a:noFill/>
          </a:ln>
        </p:spPr>
        <p:txBody>
          <a:bodyPr spcFirstLastPara="1" vert="horz" wrap="square" lIns="68569" tIns="34275" rIns="68569" bIns="34275" numCol="1" anchor="t" anchorCtr="0" compatLnSpc="1">
            <a:prstTxWarp prst="textNoShape">
              <a:avLst/>
            </a:prstTxWarp>
            <a:normAutofit fontScale="47500" lnSpcReduction="20000"/>
          </a:bodyPr>
          <a:lstStyle/>
          <a:p>
            <a:pPr indent="-257175">
              <a:lnSpc>
                <a:spcPct val="90000"/>
              </a:lnSpc>
              <a:spcBef>
                <a:spcPts val="750"/>
              </a:spcBef>
              <a:spcAft>
                <a:spcPts val="0"/>
              </a:spcAft>
              <a:buClr>
                <a:schemeClr val="dk1"/>
              </a:buClr>
              <a:buSzPts val="1800"/>
            </a:pPr>
            <a:r>
              <a:rPr lang="en-AU" dirty="0">
                <a:solidFill>
                  <a:srgbClr val="595959"/>
                </a:solidFill>
              </a:rPr>
              <a:t>Systems thinking</a:t>
            </a:r>
            <a:endParaRPr dirty="0"/>
          </a:p>
          <a:p>
            <a:pPr indent="-257175">
              <a:lnSpc>
                <a:spcPct val="90000"/>
              </a:lnSpc>
              <a:spcBef>
                <a:spcPts val="750"/>
              </a:spcBef>
              <a:spcAft>
                <a:spcPts val="0"/>
              </a:spcAft>
              <a:buClr>
                <a:schemeClr val="dk1"/>
              </a:buClr>
              <a:buSzPts val="1800"/>
            </a:pPr>
            <a:r>
              <a:rPr lang="en-AU" dirty="0">
                <a:solidFill>
                  <a:srgbClr val="595959"/>
                </a:solidFill>
              </a:rPr>
              <a:t>Leadership agility</a:t>
            </a:r>
            <a:endParaRPr dirty="0"/>
          </a:p>
          <a:p>
            <a:pPr indent="-257175">
              <a:lnSpc>
                <a:spcPct val="90000"/>
              </a:lnSpc>
              <a:spcBef>
                <a:spcPts val="750"/>
              </a:spcBef>
              <a:spcAft>
                <a:spcPts val="0"/>
              </a:spcAft>
              <a:buClr>
                <a:schemeClr val="dk1"/>
              </a:buClr>
              <a:buSzPts val="1800"/>
            </a:pPr>
            <a:r>
              <a:rPr lang="en-AU" dirty="0">
                <a:solidFill>
                  <a:srgbClr val="595959"/>
                </a:solidFill>
              </a:rPr>
              <a:t>Strategic savvy</a:t>
            </a:r>
            <a:endParaRPr dirty="0"/>
          </a:p>
          <a:p>
            <a:pPr indent="-257175">
              <a:lnSpc>
                <a:spcPct val="90000"/>
              </a:lnSpc>
              <a:spcBef>
                <a:spcPts val="750"/>
              </a:spcBef>
              <a:spcAft>
                <a:spcPts val="0"/>
              </a:spcAft>
              <a:buClr>
                <a:schemeClr val="dk1"/>
              </a:buClr>
              <a:buSzPts val="1800"/>
            </a:pPr>
            <a:r>
              <a:rPr lang="en-AU" dirty="0">
                <a:solidFill>
                  <a:srgbClr val="595959"/>
                </a:solidFill>
              </a:rPr>
              <a:t>Change savvy </a:t>
            </a:r>
            <a:endParaRPr dirty="0"/>
          </a:p>
          <a:p>
            <a:pPr indent="-257175">
              <a:lnSpc>
                <a:spcPct val="90000"/>
              </a:lnSpc>
              <a:spcBef>
                <a:spcPts val="750"/>
              </a:spcBef>
              <a:spcAft>
                <a:spcPts val="0"/>
              </a:spcAft>
              <a:buClr>
                <a:schemeClr val="dk1"/>
              </a:buClr>
              <a:buSzPts val="1800"/>
            </a:pPr>
            <a:r>
              <a:rPr lang="en-AU" dirty="0">
                <a:solidFill>
                  <a:srgbClr val="595959"/>
                </a:solidFill>
              </a:rPr>
              <a:t>Organizational agility</a:t>
            </a:r>
            <a:endParaRPr dirty="0"/>
          </a:p>
          <a:p>
            <a:pPr indent="-257175">
              <a:lnSpc>
                <a:spcPct val="90000"/>
              </a:lnSpc>
              <a:spcBef>
                <a:spcPts val="750"/>
              </a:spcBef>
              <a:spcAft>
                <a:spcPts val="0"/>
              </a:spcAft>
              <a:buClr>
                <a:schemeClr val="dk1"/>
              </a:buClr>
              <a:buSzPts val="1800"/>
            </a:pPr>
            <a:r>
              <a:rPr lang="en-AU" dirty="0">
                <a:solidFill>
                  <a:srgbClr val="595959"/>
                </a:solidFill>
              </a:rPr>
              <a:t>Collaboration savvy—co creating</a:t>
            </a:r>
            <a:endParaRPr dirty="0"/>
          </a:p>
          <a:p>
            <a:pPr indent="-257175">
              <a:lnSpc>
                <a:spcPct val="90000"/>
              </a:lnSpc>
              <a:spcBef>
                <a:spcPts val="750"/>
              </a:spcBef>
              <a:spcAft>
                <a:spcPts val="0"/>
              </a:spcAft>
              <a:buClr>
                <a:schemeClr val="dk1"/>
              </a:buClr>
              <a:buSzPts val="1800"/>
            </a:pPr>
            <a:r>
              <a:rPr lang="en-AU" dirty="0">
                <a:solidFill>
                  <a:srgbClr val="595959"/>
                </a:solidFill>
              </a:rPr>
              <a:t>Relationship building</a:t>
            </a:r>
            <a:endParaRPr dirty="0"/>
          </a:p>
          <a:p>
            <a:pPr indent="-257175">
              <a:lnSpc>
                <a:spcPct val="90000"/>
              </a:lnSpc>
              <a:spcBef>
                <a:spcPts val="750"/>
              </a:spcBef>
              <a:spcAft>
                <a:spcPts val="0"/>
              </a:spcAft>
              <a:buClr>
                <a:schemeClr val="dk1"/>
              </a:buClr>
              <a:buSzPts val="1800"/>
            </a:pPr>
            <a:r>
              <a:rPr lang="en-AU" dirty="0">
                <a:solidFill>
                  <a:srgbClr val="595959"/>
                </a:solidFill>
              </a:rPr>
              <a:t>Creative fluid communications</a:t>
            </a:r>
            <a:endParaRPr dirty="0"/>
          </a:p>
          <a:p>
            <a:pPr indent="-257175">
              <a:lnSpc>
                <a:spcPct val="90000"/>
              </a:lnSpc>
              <a:spcBef>
                <a:spcPts val="750"/>
              </a:spcBef>
              <a:spcAft>
                <a:spcPts val="0"/>
              </a:spcAft>
              <a:buClr>
                <a:schemeClr val="dk1"/>
              </a:buClr>
              <a:buSzPts val="1800"/>
            </a:pPr>
            <a:r>
              <a:rPr lang="en-AU" dirty="0">
                <a:solidFill>
                  <a:srgbClr val="595959"/>
                </a:solidFill>
              </a:rPr>
              <a:t>Innovation savvy</a:t>
            </a:r>
            <a:endParaRPr dirty="0"/>
          </a:p>
          <a:p>
            <a:pPr indent="-257175">
              <a:lnSpc>
                <a:spcPct val="90000"/>
              </a:lnSpc>
              <a:spcBef>
                <a:spcPts val="750"/>
              </a:spcBef>
              <a:spcAft>
                <a:spcPts val="0"/>
              </a:spcAft>
              <a:buClr>
                <a:schemeClr val="dk1"/>
              </a:buClr>
              <a:buSzPts val="1800"/>
            </a:pPr>
            <a:r>
              <a:rPr lang="en-AU" dirty="0">
                <a:solidFill>
                  <a:srgbClr val="595959"/>
                </a:solidFill>
              </a:rPr>
              <a:t>Courage</a:t>
            </a:r>
            <a:endParaRPr dirty="0"/>
          </a:p>
          <a:p>
            <a:pPr indent="-171450">
              <a:lnSpc>
                <a:spcPct val="90000"/>
              </a:lnSpc>
              <a:spcBef>
                <a:spcPts val="750"/>
              </a:spcBef>
              <a:spcAft>
                <a:spcPts val="0"/>
              </a:spcAft>
              <a:buClr>
                <a:schemeClr val="dk1"/>
              </a:buClr>
              <a:buSzPts val="1800"/>
              <a:buNone/>
            </a:pPr>
            <a:endParaRPr dirty="0"/>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6" name="Google Shape;296;p8"/>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r>
              <a:rPr lang="en-AU" sz="3200" dirty="0">
                <a:solidFill>
                  <a:schemeClr val="tx2"/>
                </a:solidFill>
              </a:rPr>
              <a:t>Self Exercise: Growth Areas/Growth Mindset</a:t>
            </a:r>
            <a:br>
              <a:rPr lang="en-AU" dirty="0">
                <a:solidFill>
                  <a:schemeClr val="tx2"/>
                </a:solidFill>
              </a:rPr>
            </a:br>
            <a:endParaRPr dirty="0">
              <a:solidFill>
                <a:schemeClr val="tx2"/>
              </a:solidFill>
            </a:endParaRPr>
          </a:p>
        </p:txBody>
      </p:sp>
      <p:sp>
        <p:nvSpPr>
          <p:cNvPr id="297" name="Google Shape;297;p8"/>
          <p:cNvSpPr txBox="1"/>
          <p:nvPr/>
        </p:nvSpPr>
        <p:spPr>
          <a:xfrm>
            <a:off x="1980301" y="2125579"/>
            <a:ext cx="6706501" cy="2398015"/>
          </a:xfrm>
          <a:prstGeom prst="rect">
            <a:avLst/>
          </a:prstGeom>
          <a:noFill/>
          <a:ln>
            <a:noFill/>
          </a:ln>
        </p:spPr>
        <p:txBody>
          <a:bodyPr spcFirstLastPara="1" wrap="square" lIns="68569" tIns="34275" rIns="68569" bIns="34275" anchor="t" anchorCtr="0">
            <a:normAutofit/>
          </a:bodyPr>
          <a:lstStyle/>
          <a:p>
            <a:pPr marL="203597" indent="-203597">
              <a:spcBef>
                <a:spcPts val="0"/>
              </a:spcBef>
              <a:spcAft>
                <a:spcPts val="0"/>
              </a:spcAft>
              <a:buClr>
                <a:schemeClr val="lt1"/>
              </a:buClr>
              <a:buSzPts val="1800"/>
              <a:buFont typeface="Arial"/>
              <a:buChar char="•"/>
            </a:pPr>
            <a:r>
              <a:rPr lang="en-AU" sz="1600" dirty="0">
                <a:solidFill>
                  <a:schemeClr val="tx2"/>
                </a:solidFill>
                <a:latin typeface="Arial"/>
                <a:ea typeface="Arial"/>
                <a:cs typeface="Arial"/>
                <a:sym typeface="Arial"/>
              </a:rPr>
              <a:t>What are your main growth areas to being an Adaptive Leader?</a:t>
            </a:r>
          </a:p>
          <a:p>
            <a:pPr marL="660797" lvl="1" indent="-203597">
              <a:spcBef>
                <a:spcPts val="0"/>
              </a:spcBef>
              <a:spcAft>
                <a:spcPts val="0"/>
              </a:spcAft>
              <a:buClr>
                <a:schemeClr val="lt1"/>
              </a:buClr>
              <a:buSzPts val="1800"/>
              <a:buFont typeface="Arial"/>
              <a:buChar char="•"/>
            </a:pPr>
            <a:r>
              <a:rPr lang="en-AU" sz="1600" dirty="0">
                <a:solidFill>
                  <a:schemeClr val="tx2"/>
                </a:solidFill>
                <a:latin typeface="Arial"/>
                <a:cs typeface="Arial"/>
                <a:sym typeface="Arial"/>
              </a:rPr>
              <a:t>Write them down next to you</a:t>
            </a:r>
          </a:p>
          <a:p>
            <a:pPr marL="660797" lvl="1" indent="-203597">
              <a:spcBef>
                <a:spcPts val="0"/>
              </a:spcBef>
              <a:spcAft>
                <a:spcPts val="0"/>
              </a:spcAft>
              <a:buClr>
                <a:schemeClr val="lt1"/>
              </a:buClr>
              <a:buSzPts val="1800"/>
              <a:buFont typeface="Arial"/>
              <a:buChar char="•"/>
            </a:pPr>
            <a:r>
              <a:rPr lang="en-AU" sz="1600" dirty="0">
                <a:solidFill>
                  <a:schemeClr val="tx2"/>
                </a:solidFill>
                <a:latin typeface="Arial"/>
                <a:cs typeface="Arial"/>
                <a:sym typeface="Arial"/>
              </a:rPr>
              <a:t>Type some thoughts into chat </a:t>
            </a:r>
          </a:p>
          <a:p>
            <a:pPr marL="660797" lvl="1" indent="-203597">
              <a:spcBef>
                <a:spcPts val="0"/>
              </a:spcBef>
              <a:spcAft>
                <a:spcPts val="0"/>
              </a:spcAft>
              <a:buClr>
                <a:schemeClr val="lt1"/>
              </a:buClr>
              <a:buSzPts val="1800"/>
              <a:buFont typeface="Arial"/>
              <a:buChar char="•"/>
            </a:pPr>
            <a:endParaRPr lang="en-AU" sz="1600" dirty="0">
              <a:solidFill>
                <a:schemeClr val="tx2"/>
              </a:solidFill>
              <a:latin typeface="Arial"/>
              <a:cs typeface="Arial"/>
              <a:sym typeface="Arial"/>
            </a:endParaRPr>
          </a:p>
          <a:p>
            <a:pPr marL="203597" indent="-203597">
              <a:spcBef>
                <a:spcPts val="0"/>
              </a:spcBef>
              <a:spcAft>
                <a:spcPts val="0"/>
              </a:spcAft>
              <a:buClr>
                <a:schemeClr val="lt1"/>
              </a:buClr>
              <a:buSzPts val="1800"/>
              <a:buFont typeface="Arial"/>
              <a:buChar char="•"/>
            </a:pPr>
            <a:r>
              <a:rPr lang="en-AU" sz="1600" dirty="0">
                <a:solidFill>
                  <a:schemeClr val="tx2"/>
                </a:solidFill>
                <a:latin typeface="Arial"/>
                <a:cs typeface="Arial"/>
                <a:sym typeface="Arial"/>
              </a:rPr>
              <a:t>What is a growth mindset?</a:t>
            </a:r>
          </a:p>
          <a:p>
            <a:pPr marL="660797" lvl="1" indent="-203597">
              <a:spcBef>
                <a:spcPts val="0"/>
              </a:spcBef>
              <a:spcAft>
                <a:spcPts val="0"/>
              </a:spcAft>
              <a:buClr>
                <a:schemeClr val="lt1"/>
              </a:buClr>
              <a:buSzPts val="1800"/>
              <a:buFont typeface="Arial"/>
              <a:buChar char="•"/>
            </a:pPr>
            <a:endParaRPr sz="1600" dirty="0">
              <a:solidFill>
                <a:schemeClr val="tx2"/>
              </a:solidFil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9"/>
          <p:cNvSpPr txBox="1">
            <a:spLocks noGrp="1"/>
          </p:cNvSpPr>
          <p:nvPr>
            <p:ph type="ctrTitle"/>
          </p:nvPr>
        </p:nvSpPr>
        <p:spPr>
          <a:xfrm>
            <a:off x="1524001" y="3268350"/>
            <a:ext cx="9144901" cy="5886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r>
              <a:rPr lang="en-AU">
                <a:solidFill>
                  <a:schemeClr val="tx2"/>
                </a:solidFill>
              </a:rPr>
              <a:t>Dealing with Complexity</a:t>
            </a:r>
            <a:endParaRPr>
              <a:solidFill>
                <a:schemeClr val="tx2"/>
              </a:solidFill>
            </a:endParaRPr>
          </a:p>
        </p:txBody>
      </p:sp>
      <p:sp>
        <p:nvSpPr>
          <p:cNvPr id="303" name="Google Shape;303;p9"/>
          <p:cNvSpPr txBox="1">
            <a:spLocks noGrp="1"/>
          </p:cNvSpPr>
          <p:nvPr>
            <p:ph type="subTitle" idx="1"/>
          </p:nvPr>
        </p:nvSpPr>
        <p:spPr>
          <a:xfrm>
            <a:off x="2369100" y="4078351"/>
            <a:ext cx="7454700" cy="358786"/>
          </a:xfrm>
          <a:prstGeom prst="rect">
            <a:avLst/>
          </a:prstGeom>
          <a:noFill/>
          <a:ln>
            <a:noFill/>
          </a:ln>
        </p:spPr>
        <p:txBody>
          <a:bodyPr spcFirstLastPara="1" vert="horz" wrap="square" lIns="68569" tIns="34275" rIns="68569" bIns="34275" numCol="1" anchor="t" anchorCtr="0" compatLnSpc="1">
            <a:prstTxWarp prst="textNoShape">
              <a:avLst/>
            </a:prstTxWarp>
            <a:spAutoFit/>
          </a:bodyPr>
          <a:lstStyle/>
          <a:p>
            <a:pPr indent="-171450">
              <a:buNone/>
            </a:pPr>
            <a:endParaRPr dirty="0">
              <a:solidFill>
                <a:schemeClr val="tx2"/>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sp>
        <p:nvSpPr>
          <p:cNvPr id="308" name="Google Shape;308;p10"/>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a:lnSpc>
                <a:spcPct val="90000"/>
              </a:lnSpc>
              <a:spcBef>
                <a:spcPts val="0"/>
              </a:spcBef>
              <a:spcAft>
                <a:spcPts val="0"/>
              </a:spcAft>
              <a:buSzPts val="1800"/>
            </a:pPr>
            <a:r>
              <a:rPr lang="en-AU" sz="2400" dirty="0" err="1"/>
              <a:t>Cynefin</a:t>
            </a:r>
            <a:r>
              <a:rPr lang="en-AU" sz="2400" dirty="0"/>
              <a:t> Framework</a:t>
            </a:r>
            <a:endParaRPr dirty="0"/>
          </a:p>
        </p:txBody>
      </p:sp>
      <p:sp>
        <p:nvSpPr>
          <p:cNvPr id="309" name="Google Shape;309;p10"/>
          <p:cNvSpPr txBox="1"/>
          <p:nvPr/>
        </p:nvSpPr>
        <p:spPr>
          <a:xfrm>
            <a:off x="6834744" y="5644055"/>
            <a:ext cx="3245556" cy="196177"/>
          </a:xfrm>
          <a:prstGeom prst="rect">
            <a:avLst/>
          </a:prstGeom>
          <a:noFill/>
          <a:ln>
            <a:noFill/>
          </a:ln>
        </p:spPr>
        <p:txBody>
          <a:bodyPr spcFirstLastPara="1" wrap="square" lIns="34275" tIns="34275" rIns="34275" bIns="34275" anchor="t" anchorCtr="0">
            <a:spAutoFit/>
          </a:bodyPr>
          <a:lstStyle/>
          <a:p>
            <a:pPr algn="r">
              <a:spcBef>
                <a:spcPts val="0"/>
              </a:spcBef>
              <a:spcAft>
                <a:spcPts val="0"/>
              </a:spcAft>
            </a:pPr>
            <a:r>
              <a:rPr lang="en-AU" sz="825">
                <a:solidFill>
                  <a:srgbClr val="595959"/>
                </a:solidFill>
                <a:latin typeface="Arial"/>
                <a:ea typeface="Arial"/>
                <a:cs typeface="Arial"/>
                <a:sym typeface="Arial"/>
              </a:rPr>
              <a:t>source https://cognitive-edge.com</a:t>
            </a:r>
            <a:endParaRPr/>
          </a:p>
        </p:txBody>
      </p:sp>
      <p:sp>
        <p:nvSpPr>
          <p:cNvPr id="310" name="Google Shape;310;p10"/>
          <p:cNvSpPr/>
          <p:nvPr/>
        </p:nvSpPr>
        <p:spPr>
          <a:xfrm>
            <a:off x="1524000" y="1586361"/>
            <a:ext cx="8557022" cy="60443"/>
          </a:xfrm>
          <a:prstGeom prst="rect">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750">
              <a:solidFill>
                <a:srgbClr val="00ABDE"/>
              </a:solidFill>
              <a:latin typeface="Arial"/>
              <a:ea typeface="Arial"/>
              <a:cs typeface="Arial"/>
              <a:sym typeface="Arial"/>
            </a:endParaRPr>
          </a:p>
        </p:txBody>
      </p:sp>
      <p:sp>
        <p:nvSpPr>
          <p:cNvPr id="311" name="Google Shape;311;p10"/>
          <p:cNvSpPr txBox="1"/>
          <p:nvPr/>
        </p:nvSpPr>
        <p:spPr>
          <a:xfrm>
            <a:off x="6325471" y="3241917"/>
            <a:ext cx="3390140" cy="519343"/>
          </a:xfrm>
          <a:prstGeom prst="rect">
            <a:avLst/>
          </a:prstGeom>
          <a:noFill/>
          <a:ln>
            <a:noFill/>
          </a:ln>
        </p:spPr>
        <p:txBody>
          <a:bodyPr spcFirstLastPara="1" wrap="square" lIns="68569" tIns="34275" rIns="68569" bIns="34275" anchor="t" anchorCtr="0">
            <a:spAutoFit/>
          </a:bodyPr>
          <a:lstStyle/>
          <a:p>
            <a:pPr>
              <a:spcBef>
                <a:spcPts val="0"/>
              </a:spcBef>
              <a:spcAft>
                <a:spcPts val="0"/>
              </a:spcAft>
            </a:pPr>
            <a:r>
              <a:rPr lang="en-AU" sz="1200" b="1">
                <a:solidFill>
                  <a:schemeClr val="accent2"/>
                </a:solidFill>
                <a:latin typeface="Arial"/>
                <a:ea typeface="Arial"/>
                <a:cs typeface="Arial"/>
                <a:sym typeface="Arial"/>
              </a:rPr>
              <a:t>The dark domain in the centre is disorder</a:t>
            </a:r>
            <a:endParaRPr/>
          </a:p>
          <a:p>
            <a:pPr>
              <a:spcBef>
                <a:spcPts val="0"/>
              </a:spcBef>
              <a:spcAft>
                <a:spcPts val="0"/>
              </a:spcAft>
            </a:pPr>
            <a:endParaRPr sz="525" b="1">
              <a:solidFill>
                <a:srgbClr val="595959"/>
              </a:solidFill>
              <a:latin typeface="Arial"/>
              <a:ea typeface="Arial"/>
              <a:cs typeface="Arial"/>
              <a:sym typeface="Arial"/>
            </a:endParaRPr>
          </a:p>
          <a:p>
            <a:pPr>
              <a:spcBef>
                <a:spcPts val="0"/>
              </a:spcBef>
              <a:spcAft>
                <a:spcPts val="0"/>
              </a:spcAft>
            </a:pPr>
            <a:r>
              <a:rPr lang="en-AU" sz="1200">
                <a:solidFill>
                  <a:srgbClr val="595959"/>
                </a:solidFill>
                <a:latin typeface="Arial"/>
                <a:ea typeface="Arial"/>
                <a:cs typeface="Arial"/>
                <a:sym typeface="Arial"/>
              </a:rPr>
              <a:t>“Obvious” is sometimes labelled “Simple”</a:t>
            </a:r>
            <a:endParaRPr/>
          </a:p>
        </p:txBody>
      </p:sp>
      <p:pic>
        <p:nvPicPr>
          <p:cNvPr id="312" name="Google Shape;312;p10"/>
          <p:cNvPicPr preferRelativeResize="0"/>
          <p:nvPr/>
        </p:nvPicPr>
        <p:blipFill rotWithShape="1">
          <a:blip r:embed="rId3">
            <a:alphaModFix/>
          </a:blip>
          <a:srcRect/>
          <a:stretch/>
        </p:blipFill>
        <p:spPr>
          <a:xfrm>
            <a:off x="1980301" y="1968329"/>
            <a:ext cx="3446387" cy="3675727"/>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4C4A278E-1F13-539D-C4FB-B0C3EE3CBA06}"/>
              </a:ext>
            </a:extLst>
          </p:cNvPr>
          <p:cNvSpPr>
            <a:spLocks noGrp="1"/>
          </p:cNvSpPr>
          <p:nvPr>
            <p:ph type="ftr" sz="quarter" idx="11"/>
          </p:nvPr>
        </p:nvSpPr>
        <p:spPr/>
        <p:txBody>
          <a:bodyPr/>
          <a:lstStyle/>
          <a:p>
            <a:pPr>
              <a:defRPr/>
            </a:pPr>
            <a:r>
              <a:rPr lang="en-GB" altLang="en-US"/>
              <a:t>UWTSD - Copy right 2023</a:t>
            </a:r>
            <a:endParaRPr lang="en-GB" altLang="en-US" dirty="0"/>
          </a:p>
        </p:txBody>
      </p:sp>
      <p:pic>
        <p:nvPicPr>
          <p:cNvPr id="7" name="Picture 6">
            <a:extLst>
              <a:ext uri="{FF2B5EF4-FFF2-40B4-BE49-F238E27FC236}">
                <a16:creationId xmlns:a16="http://schemas.microsoft.com/office/drawing/2014/main" id="{E46620BA-FE6D-C98F-D2F8-32CAA045BD4F}"/>
              </a:ext>
            </a:extLst>
          </p:cNvPr>
          <p:cNvPicPr>
            <a:picLocks noChangeAspect="1"/>
          </p:cNvPicPr>
          <p:nvPr/>
        </p:nvPicPr>
        <p:blipFill>
          <a:blip r:embed="rId2"/>
          <a:stretch>
            <a:fillRect/>
          </a:stretch>
        </p:blipFill>
        <p:spPr>
          <a:xfrm>
            <a:off x="899179" y="44624"/>
            <a:ext cx="10414810" cy="5630320"/>
          </a:xfrm>
          <a:prstGeom prst="rect">
            <a:avLst/>
          </a:prstGeom>
        </p:spPr>
      </p:pic>
    </p:spTree>
    <p:extLst>
      <p:ext uri="{BB962C8B-B14F-4D97-AF65-F5344CB8AC3E}">
        <p14:creationId xmlns:p14="http://schemas.microsoft.com/office/powerpoint/2010/main" val="233967408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9FEB813-3DB7-6E0A-E560-BE73900C88A1}"/>
              </a:ext>
            </a:extLst>
          </p:cNvPr>
          <p:cNvSpPr>
            <a:spLocks noGrp="1"/>
          </p:cNvSpPr>
          <p:nvPr>
            <p:ph type="ftr" sz="quarter" idx="11"/>
          </p:nvPr>
        </p:nvSpPr>
        <p:spPr/>
        <p:txBody>
          <a:bodyPr/>
          <a:lstStyle/>
          <a:p>
            <a:pPr>
              <a:defRPr/>
            </a:pPr>
            <a:r>
              <a:rPr lang="en-GB" altLang="en-US"/>
              <a:t>UWTSD - Copy right 2023</a:t>
            </a:r>
            <a:endParaRPr lang="en-GB" altLang="en-US" dirty="0"/>
          </a:p>
        </p:txBody>
      </p:sp>
      <p:pic>
        <p:nvPicPr>
          <p:cNvPr id="6" name="Picture 5">
            <a:extLst>
              <a:ext uri="{FF2B5EF4-FFF2-40B4-BE49-F238E27FC236}">
                <a16:creationId xmlns:a16="http://schemas.microsoft.com/office/drawing/2014/main" id="{00DDA5C5-51C6-F3C1-06D4-8BB6A64B0944}"/>
              </a:ext>
            </a:extLst>
          </p:cNvPr>
          <p:cNvPicPr>
            <a:picLocks noChangeAspect="1"/>
          </p:cNvPicPr>
          <p:nvPr/>
        </p:nvPicPr>
        <p:blipFill>
          <a:blip r:embed="rId2"/>
          <a:stretch>
            <a:fillRect/>
          </a:stretch>
        </p:blipFill>
        <p:spPr>
          <a:xfrm>
            <a:off x="1375980" y="260648"/>
            <a:ext cx="9440040" cy="5436108"/>
          </a:xfrm>
          <a:prstGeom prst="rect">
            <a:avLst/>
          </a:prstGeom>
        </p:spPr>
      </p:pic>
    </p:spTree>
    <p:extLst>
      <p:ext uri="{BB962C8B-B14F-4D97-AF65-F5344CB8AC3E}">
        <p14:creationId xmlns:p14="http://schemas.microsoft.com/office/powerpoint/2010/main" val="261894455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317" name="Google Shape;317;p11"/>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r>
              <a:rPr lang="en-AU" sz="3200" dirty="0">
                <a:solidFill>
                  <a:schemeClr val="tx2"/>
                </a:solidFill>
              </a:rPr>
              <a:t>Exercise: </a:t>
            </a:r>
            <a:r>
              <a:rPr lang="en-AU" sz="3200" dirty="0" err="1">
                <a:solidFill>
                  <a:schemeClr val="tx2"/>
                </a:solidFill>
              </a:rPr>
              <a:t>Cynefin</a:t>
            </a:r>
            <a:r>
              <a:rPr lang="en-AU" sz="3200" dirty="0">
                <a:solidFill>
                  <a:schemeClr val="tx2"/>
                </a:solidFill>
              </a:rPr>
              <a:t> and Your Work</a:t>
            </a:r>
            <a:br>
              <a:rPr lang="en-AU" dirty="0">
                <a:solidFill>
                  <a:schemeClr val="tx2"/>
                </a:solidFill>
              </a:rPr>
            </a:br>
            <a:endParaRPr dirty="0">
              <a:solidFill>
                <a:schemeClr val="tx2"/>
              </a:solidFill>
            </a:endParaRPr>
          </a:p>
        </p:txBody>
      </p:sp>
      <p:sp>
        <p:nvSpPr>
          <p:cNvPr id="318" name="Google Shape;318;p11"/>
          <p:cNvSpPr txBox="1"/>
          <p:nvPr/>
        </p:nvSpPr>
        <p:spPr>
          <a:xfrm>
            <a:off x="1980301" y="2125579"/>
            <a:ext cx="6706501" cy="2398015"/>
          </a:xfrm>
          <a:prstGeom prst="rect">
            <a:avLst/>
          </a:prstGeom>
          <a:noFill/>
          <a:ln>
            <a:noFill/>
          </a:ln>
        </p:spPr>
        <p:txBody>
          <a:bodyPr spcFirstLastPara="1" wrap="square" lIns="68569" tIns="34275" rIns="68569" bIns="34275" anchor="t" anchorCtr="0">
            <a:normAutofit/>
          </a:bodyPr>
          <a:lstStyle/>
          <a:p>
            <a:pPr marL="203597" indent="-203597">
              <a:spcBef>
                <a:spcPts val="0"/>
              </a:spcBef>
              <a:spcAft>
                <a:spcPts val="0"/>
              </a:spcAft>
              <a:buClr>
                <a:schemeClr val="lt1"/>
              </a:buClr>
              <a:buSzPts val="1800"/>
              <a:buFont typeface="Arial"/>
              <a:buChar char="•"/>
            </a:pPr>
            <a:r>
              <a:rPr lang="en-AU" sz="1350" dirty="0">
                <a:solidFill>
                  <a:schemeClr val="tx2"/>
                </a:solidFill>
                <a:latin typeface="Arial"/>
                <a:ea typeface="Arial"/>
                <a:cs typeface="Arial"/>
                <a:sym typeface="Arial"/>
              </a:rPr>
              <a:t>List the top two or three of your work areas currently and put them in the Cynefin model, where do they stand?</a:t>
            </a:r>
            <a:endParaRPr dirty="0">
              <a:solidFill>
                <a:schemeClr val="tx2"/>
              </a:solidFil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graphicFrame>
        <p:nvGraphicFramePr>
          <p:cNvPr id="323" name="Google Shape;323;p12"/>
          <p:cNvGraphicFramePr/>
          <p:nvPr/>
        </p:nvGraphicFramePr>
        <p:xfrm>
          <a:off x="2092904" y="1944622"/>
          <a:ext cx="7874776" cy="3807600"/>
        </p:xfrm>
        <a:graphic>
          <a:graphicData uri="http://schemas.openxmlformats.org/drawingml/2006/table">
            <a:tbl>
              <a:tblPr firstRow="1" firstCol="1">
                <a:noFill/>
              </a:tblPr>
              <a:tblGrid>
                <a:gridCol w="1968694">
                  <a:extLst>
                    <a:ext uri="{9D8B030D-6E8A-4147-A177-3AD203B41FA5}">
                      <a16:colId xmlns:a16="http://schemas.microsoft.com/office/drawing/2014/main" val="20000"/>
                    </a:ext>
                  </a:extLst>
                </a:gridCol>
                <a:gridCol w="1968694">
                  <a:extLst>
                    <a:ext uri="{9D8B030D-6E8A-4147-A177-3AD203B41FA5}">
                      <a16:colId xmlns:a16="http://schemas.microsoft.com/office/drawing/2014/main" val="20001"/>
                    </a:ext>
                  </a:extLst>
                </a:gridCol>
                <a:gridCol w="1968694">
                  <a:extLst>
                    <a:ext uri="{9D8B030D-6E8A-4147-A177-3AD203B41FA5}">
                      <a16:colId xmlns:a16="http://schemas.microsoft.com/office/drawing/2014/main" val="20002"/>
                    </a:ext>
                  </a:extLst>
                </a:gridCol>
                <a:gridCol w="1968694">
                  <a:extLst>
                    <a:ext uri="{9D8B030D-6E8A-4147-A177-3AD203B41FA5}">
                      <a16:colId xmlns:a16="http://schemas.microsoft.com/office/drawing/2014/main" val="20003"/>
                    </a:ext>
                  </a:extLst>
                </a:gridCol>
              </a:tblGrid>
              <a:tr h="951900">
                <a:tc>
                  <a:txBody>
                    <a:bodyPr/>
                    <a:lstStyle/>
                    <a:p>
                      <a:pPr marL="0" marR="0" lvl="0" indent="0" algn="ctr" rtl="0">
                        <a:lnSpc>
                          <a:spcPct val="100000"/>
                        </a:lnSpc>
                        <a:spcBef>
                          <a:spcPts val="0"/>
                        </a:spcBef>
                        <a:spcAft>
                          <a:spcPts val="0"/>
                        </a:spcAft>
                        <a:buNone/>
                      </a:pPr>
                      <a:r>
                        <a:rPr lang="en-AU" sz="1200" b="1" u="none" strike="noStrike" cap="none"/>
                        <a:t>Kind of Challenge</a:t>
                      </a:r>
                      <a:endParaRPr sz="1200" b="1" u="none" strike="noStrike" cap="none">
                        <a:solidFill>
                          <a:srgbClr val="FFFFFF"/>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None/>
                      </a:pPr>
                      <a:r>
                        <a:rPr lang="en-AU" sz="1200" b="1" u="none" strike="noStrike" cap="none"/>
                        <a:t>Problem Definition</a:t>
                      </a:r>
                      <a:endParaRPr sz="1200" b="1" u="none" strike="noStrike" cap="none">
                        <a:solidFill>
                          <a:srgbClr val="FFFFFF"/>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None/>
                      </a:pPr>
                      <a:r>
                        <a:rPr lang="en-AU" sz="1200" b="1" u="none" strike="noStrike" cap="none"/>
                        <a:t>Solution</a:t>
                      </a:r>
                      <a:endParaRPr sz="1200" b="1" u="none" strike="noStrike" cap="none">
                        <a:solidFill>
                          <a:srgbClr val="FFFFFF"/>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None/>
                      </a:pPr>
                      <a:r>
                        <a:rPr lang="en-AU" sz="1200" b="1" u="none" strike="noStrike" cap="none"/>
                        <a:t>Locus of Work</a:t>
                      </a:r>
                      <a:endParaRPr sz="1200" b="1" u="none" strike="noStrike" cap="none">
                        <a:solidFill>
                          <a:srgbClr val="FFFFFF"/>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951900">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Technical</a:t>
                      </a:r>
                      <a:br>
                        <a:rPr lang="en-AU" sz="1200" u="none" strike="noStrike" cap="none">
                          <a:solidFill>
                            <a:srgbClr val="595959"/>
                          </a:solidFill>
                        </a:rPr>
                      </a:br>
                      <a:r>
                        <a:rPr lang="en-AU" sz="1200" u="none" strike="noStrike" cap="none">
                          <a:solidFill>
                            <a:srgbClr val="595959"/>
                          </a:solidFill>
                        </a:rPr>
                        <a:t>(Complicated)</a:t>
                      </a:r>
                      <a:endParaRPr sz="1200" b="1" u="none" strike="noStrike" cap="none">
                        <a:solidFill>
                          <a:srgbClr val="595959"/>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Clear</a:t>
                      </a:r>
                      <a:endParaRPr sz="1200" u="none" strike="noStrike" cap="none">
                        <a:solidFill>
                          <a:srgbClr val="595959"/>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Clear</a:t>
                      </a:r>
                      <a:endParaRPr sz="1200" u="none" strike="noStrike" cap="none">
                        <a:solidFill>
                          <a:srgbClr val="595959"/>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Authority (expert)</a:t>
                      </a:r>
                      <a:endParaRPr sz="1400"/>
                    </a:p>
                    <a:p>
                      <a:pPr marL="0" marR="0" lvl="0" indent="0" algn="ctr" rtl="0">
                        <a:lnSpc>
                          <a:spcPct val="100000"/>
                        </a:lnSpc>
                        <a:spcBef>
                          <a:spcPts val="0"/>
                        </a:spcBef>
                        <a:spcAft>
                          <a:spcPts val="0"/>
                        </a:spcAft>
                        <a:buNone/>
                      </a:pPr>
                      <a:r>
                        <a:rPr lang="en-AU" sz="1200" u="none" strike="noStrike" cap="none">
                          <a:solidFill>
                            <a:srgbClr val="595959"/>
                          </a:solidFill>
                        </a:rPr>
                        <a:t>will implement</a:t>
                      </a:r>
                      <a:endParaRPr sz="1400"/>
                    </a:p>
                    <a:p>
                      <a:pPr marL="0" marR="0" lvl="0" indent="0" algn="ctr" rtl="0">
                        <a:lnSpc>
                          <a:spcPct val="100000"/>
                        </a:lnSpc>
                        <a:spcBef>
                          <a:spcPts val="0"/>
                        </a:spcBef>
                        <a:spcAft>
                          <a:spcPts val="0"/>
                        </a:spcAft>
                        <a:buNone/>
                      </a:pPr>
                      <a:r>
                        <a:rPr lang="en-AU" sz="1200" u="none" strike="noStrike" cap="none">
                          <a:solidFill>
                            <a:srgbClr val="595959"/>
                          </a:solidFill>
                        </a:rPr>
                        <a:t>existing structures</a:t>
                      </a:r>
                      <a:endParaRPr sz="1400"/>
                    </a:p>
                    <a:p>
                      <a:pPr marL="0" marR="0" lvl="0" indent="0" algn="ctr" rtl="0">
                        <a:lnSpc>
                          <a:spcPct val="100000"/>
                        </a:lnSpc>
                        <a:spcBef>
                          <a:spcPts val="0"/>
                        </a:spcBef>
                        <a:spcAft>
                          <a:spcPts val="0"/>
                        </a:spcAft>
                        <a:buNone/>
                      </a:pPr>
                      <a:r>
                        <a:rPr lang="en-AU" sz="1200" u="none" strike="noStrike" cap="none">
                          <a:solidFill>
                            <a:srgbClr val="595959"/>
                          </a:solidFill>
                        </a:rPr>
                        <a:t>and roles</a:t>
                      </a:r>
                      <a:endParaRPr sz="1400"/>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1"/>
                  </a:ext>
                </a:extLst>
              </a:tr>
              <a:tr h="951900">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Technical &amp; Adaptive</a:t>
                      </a:r>
                      <a:endParaRPr sz="1200" b="1" u="none" strike="noStrike" cap="none">
                        <a:solidFill>
                          <a:srgbClr val="595959"/>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Clear</a:t>
                      </a:r>
                      <a:endParaRPr sz="1200" u="none" strike="noStrike" cap="none">
                        <a:solidFill>
                          <a:srgbClr val="595959"/>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Requires Learning</a:t>
                      </a:r>
                      <a:endParaRPr sz="1200" u="none" strike="noStrike" cap="none">
                        <a:solidFill>
                          <a:srgbClr val="595959"/>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Authority will have</a:t>
                      </a:r>
                      <a:endParaRPr sz="1400"/>
                    </a:p>
                    <a:p>
                      <a:pPr marL="0" marR="0" lvl="0" indent="0" algn="ctr" rtl="0">
                        <a:lnSpc>
                          <a:spcPct val="100000"/>
                        </a:lnSpc>
                        <a:spcBef>
                          <a:spcPts val="0"/>
                        </a:spcBef>
                        <a:spcAft>
                          <a:spcPts val="0"/>
                        </a:spcAft>
                        <a:buNone/>
                      </a:pPr>
                      <a:r>
                        <a:rPr lang="en-AU" sz="1200" u="none" strike="noStrike" cap="none">
                          <a:solidFill>
                            <a:srgbClr val="595959"/>
                          </a:solidFill>
                        </a:rPr>
                        <a:t>to consult with</a:t>
                      </a:r>
                      <a:endParaRPr sz="1400"/>
                    </a:p>
                    <a:p>
                      <a:pPr marL="0" marR="0" lvl="0" indent="0" algn="ctr" rtl="0">
                        <a:lnSpc>
                          <a:spcPct val="100000"/>
                        </a:lnSpc>
                        <a:spcBef>
                          <a:spcPts val="0"/>
                        </a:spcBef>
                        <a:spcAft>
                          <a:spcPts val="0"/>
                        </a:spcAft>
                        <a:buNone/>
                      </a:pPr>
                      <a:r>
                        <a:rPr lang="en-AU" sz="1200" u="none" strike="noStrike" cap="none">
                          <a:solidFill>
                            <a:srgbClr val="595959"/>
                          </a:solidFill>
                        </a:rPr>
                        <a:t>stakeholders</a:t>
                      </a:r>
                      <a:endParaRPr sz="1400"/>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2"/>
                  </a:ext>
                </a:extLst>
              </a:tr>
              <a:tr h="951900">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Adaptive</a:t>
                      </a:r>
                      <a:endParaRPr sz="1400"/>
                    </a:p>
                    <a:p>
                      <a:pPr marL="0" marR="0" lvl="0" indent="0" algn="ctr" rtl="0">
                        <a:lnSpc>
                          <a:spcPct val="100000"/>
                        </a:lnSpc>
                        <a:spcBef>
                          <a:spcPts val="0"/>
                        </a:spcBef>
                        <a:spcAft>
                          <a:spcPts val="0"/>
                        </a:spcAft>
                        <a:buNone/>
                      </a:pPr>
                      <a:r>
                        <a:rPr lang="en-AU" sz="1200" u="none" strike="noStrike" cap="none">
                          <a:solidFill>
                            <a:srgbClr val="595959"/>
                          </a:solidFill>
                          <a:latin typeface="Helvetica Neue"/>
                          <a:ea typeface="Helvetica Neue"/>
                          <a:cs typeface="Helvetica Neue"/>
                          <a:sym typeface="Helvetica Neue"/>
                        </a:rPr>
                        <a:t>(Complex)</a:t>
                      </a:r>
                      <a:endParaRPr sz="1400"/>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Requires Learning</a:t>
                      </a:r>
                      <a:endParaRPr sz="1200" u="none" strike="noStrike" cap="none">
                        <a:solidFill>
                          <a:srgbClr val="595959"/>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Requires Learning</a:t>
                      </a:r>
                      <a:endParaRPr sz="1200" u="none" strike="noStrike" cap="none">
                        <a:solidFill>
                          <a:srgbClr val="595959"/>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Stakeholders</a:t>
                      </a:r>
                      <a:endParaRPr sz="1400"/>
                    </a:p>
                    <a:p>
                      <a:pPr marL="0" marR="0" lvl="0" indent="0" algn="ctr" rtl="0">
                        <a:lnSpc>
                          <a:spcPct val="100000"/>
                        </a:lnSpc>
                        <a:spcBef>
                          <a:spcPts val="0"/>
                        </a:spcBef>
                        <a:spcAft>
                          <a:spcPts val="0"/>
                        </a:spcAft>
                        <a:buNone/>
                      </a:pPr>
                      <a:r>
                        <a:rPr lang="en-AU" sz="1200" u="none" strike="noStrike" cap="none">
                          <a:solidFill>
                            <a:srgbClr val="595959"/>
                          </a:solidFill>
                        </a:rPr>
                        <a:t>(Shared Leadership)</a:t>
                      </a:r>
                      <a:endParaRPr sz="1200" u="none" strike="noStrike" cap="none">
                        <a:solidFill>
                          <a:srgbClr val="595959"/>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3"/>
                  </a:ext>
                </a:extLst>
              </a:tr>
            </a:tbl>
          </a:graphicData>
        </a:graphic>
      </p:graphicFrame>
      <p:sp>
        <p:nvSpPr>
          <p:cNvPr id="324" name="Google Shape;324;p12"/>
          <p:cNvSpPr txBox="1">
            <a:spLocks noGrp="1"/>
          </p:cNvSpPr>
          <p:nvPr>
            <p:ph type="title"/>
          </p:nvPr>
        </p:nvSpPr>
        <p:spPr>
          <a:xfrm>
            <a:off x="2046001" y="457285"/>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pPr>
              <a:lnSpc>
                <a:spcPct val="90000"/>
              </a:lnSpc>
              <a:spcBef>
                <a:spcPts val="0"/>
              </a:spcBef>
              <a:spcAft>
                <a:spcPts val="0"/>
              </a:spcAft>
              <a:buClr>
                <a:schemeClr val="lt2"/>
              </a:buClr>
              <a:buSzPts val="1800"/>
            </a:pPr>
            <a:r>
              <a:rPr lang="en-AU" dirty="0"/>
              <a:t>Technical vs. Adaptive Challenges</a:t>
            </a:r>
            <a:br>
              <a:rPr lang="en-AU" dirty="0"/>
            </a:br>
            <a:endParaRPr dirty="0"/>
          </a:p>
        </p:txBody>
      </p:sp>
      <p:sp>
        <p:nvSpPr>
          <p:cNvPr id="325" name="Google Shape;325;p12"/>
          <p:cNvSpPr/>
          <p:nvPr/>
        </p:nvSpPr>
        <p:spPr>
          <a:xfrm>
            <a:off x="1524000" y="1586361"/>
            <a:ext cx="8557022" cy="60443"/>
          </a:xfrm>
          <a:prstGeom prst="rect">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750">
              <a:solidFill>
                <a:srgbClr val="00ABDE"/>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sp>
        <p:nvSpPr>
          <p:cNvPr id="330" name="Google Shape;330;p13"/>
          <p:cNvSpPr txBox="1">
            <a:spLocks noGrp="1"/>
          </p:cNvSpPr>
          <p:nvPr>
            <p:ph type="title"/>
          </p:nvPr>
        </p:nvSpPr>
        <p:spPr>
          <a:xfrm>
            <a:off x="1980306" y="94770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dirty="0"/>
              <a:t>Technical versus Adaptive Example</a:t>
            </a:r>
            <a:endParaRPr dirty="0"/>
          </a:p>
        </p:txBody>
      </p:sp>
      <p:pic>
        <p:nvPicPr>
          <p:cNvPr id="331" name="Google Shape;331;p13"/>
          <p:cNvPicPr preferRelativeResize="0"/>
          <p:nvPr/>
        </p:nvPicPr>
        <p:blipFill rotWithShape="1">
          <a:blip r:embed="rId3">
            <a:alphaModFix/>
          </a:blip>
          <a:srcRect t="18813" b="17148"/>
          <a:stretch/>
        </p:blipFill>
        <p:spPr>
          <a:xfrm>
            <a:off x="1824845" y="1710788"/>
            <a:ext cx="5043240" cy="4175663"/>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69"/>
        <p:cNvGrpSpPr/>
        <p:nvPr/>
      </p:nvGrpSpPr>
      <p:grpSpPr>
        <a:xfrm>
          <a:off x="0" y="0"/>
          <a:ext cx="0" cy="0"/>
          <a:chOff x="0" y="0"/>
          <a:chExt cx="0" cy="0"/>
        </a:xfrm>
      </p:grpSpPr>
      <p:sp>
        <p:nvSpPr>
          <p:cNvPr id="370" name="Google Shape;370;p16"/>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a:t>Five Key Ideas About Complex Systems</a:t>
            </a:r>
            <a:endParaRPr/>
          </a:p>
        </p:txBody>
      </p:sp>
      <p:sp>
        <p:nvSpPr>
          <p:cNvPr id="371" name="Google Shape;371;p16"/>
          <p:cNvSpPr txBox="1">
            <a:spLocks noGrp="1"/>
          </p:cNvSpPr>
          <p:nvPr>
            <p:ph type="body" idx="1"/>
          </p:nvPr>
        </p:nvSpPr>
        <p:spPr>
          <a:xfrm>
            <a:off x="1980300" y="2185650"/>
            <a:ext cx="8100000" cy="2916000"/>
          </a:xfrm>
          <a:prstGeom prst="rect">
            <a:avLst/>
          </a:prstGeom>
          <a:noFill/>
          <a:ln>
            <a:noFill/>
          </a:ln>
        </p:spPr>
        <p:txBody>
          <a:bodyPr spcFirstLastPara="1" vert="horz" wrap="square" lIns="68569" tIns="34275" rIns="68569" bIns="34275" numCol="1" anchor="t" anchorCtr="0" compatLnSpc="1">
            <a:prstTxWarp prst="textNoShape">
              <a:avLst/>
            </a:prstTxWarp>
            <a:normAutofit fontScale="62500" lnSpcReduction="20000"/>
          </a:bodyPr>
          <a:lstStyle/>
          <a:p>
            <a:pPr indent="-257175">
              <a:lnSpc>
                <a:spcPct val="90000"/>
              </a:lnSpc>
              <a:spcBef>
                <a:spcPts val="750"/>
              </a:spcBef>
              <a:spcAft>
                <a:spcPts val="0"/>
              </a:spcAft>
              <a:buClr>
                <a:schemeClr val="dk1"/>
              </a:buClr>
              <a:buSzPts val="1800"/>
            </a:pPr>
            <a:r>
              <a:rPr lang="en-AU"/>
              <a:t>Complex systems are composed of independent, decentralised agents. </a:t>
            </a:r>
            <a:endParaRPr/>
          </a:p>
          <a:p>
            <a:pPr indent="-257175">
              <a:lnSpc>
                <a:spcPct val="90000"/>
              </a:lnSpc>
              <a:spcBef>
                <a:spcPts val="750"/>
              </a:spcBef>
              <a:spcAft>
                <a:spcPts val="0"/>
              </a:spcAft>
              <a:buClr>
                <a:schemeClr val="dk1"/>
              </a:buClr>
              <a:buSzPts val="1800"/>
            </a:pPr>
            <a:r>
              <a:rPr lang="en-AU"/>
              <a:t>These independent agents, in the absence of centralised control, will self-organise. </a:t>
            </a:r>
            <a:endParaRPr/>
          </a:p>
          <a:p>
            <a:pPr indent="-257175">
              <a:lnSpc>
                <a:spcPct val="90000"/>
              </a:lnSpc>
              <a:spcBef>
                <a:spcPts val="750"/>
              </a:spcBef>
              <a:spcAft>
                <a:spcPts val="0"/>
              </a:spcAft>
              <a:buClr>
                <a:schemeClr val="dk1"/>
              </a:buClr>
              <a:buSzPts val="1800"/>
            </a:pPr>
            <a:r>
              <a:rPr lang="en-AU"/>
              <a:t>Self-organisation will create complex behaviour and emergent results that are not evident from studying the agents themselves. </a:t>
            </a:r>
            <a:endParaRPr/>
          </a:p>
          <a:p>
            <a:pPr indent="-257175">
              <a:lnSpc>
                <a:spcPct val="90000"/>
              </a:lnSpc>
              <a:spcBef>
                <a:spcPts val="750"/>
              </a:spcBef>
              <a:spcAft>
                <a:spcPts val="0"/>
              </a:spcAft>
              <a:buClr>
                <a:schemeClr val="dk1"/>
              </a:buClr>
              <a:buSzPts val="1800"/>
            </a:pPr>
            <a:r>
              <a:rPr lang="en-AU"/>
              <a:t>Rich information flows in an ecosystem balanced at the edge of chaos define the most effective pattern for generating emergent results. </a:t>
            </a:r>
            <a:endParaRPr/>
          </a:p>
          <a:p>
            <a:pPr indent="-257175">
              <a:lnSpc>
                <a:spcPct val="90000"/>
              </a:lnSpc>
              <a:spcBef>
                <a:spcPts val="750"/>
              </a:spcBef>
              <a:spcAft>
                <a:spcPts val="0"/>
              </a:spcAft>
              <a:buClr>
                <a:schemeClr val="dk1"/>
              </a:buClr>
              <a:buSzPts val="1800"/>
            </a:pPr>
            <a:r>
              <a:rPr lang="en-AU"/>
              <a:t>Simple, generative rules guide the creation of complex behaviours. </a:t>
            </a:r>
            <a:endParaRPr/>
          </a:p>
          <a:p>
            <a:pPr indent="-171450">
              <a:lnSpc>
                <a:spcPct val="90000"/>
              </a:lnSpc>
              <a:spcBef>
                <a:spcPts val="750"/>
              </a:spcBef>
              <a:spcAft>
                <a:spcPts val="0"/>
              </a:spcAft>
              <a:buClr>
                <a:schemeClr val="dk1"/>
              </a:buClr>
              <a:buSzPts val="1800"/>
              <a:buNone/>
            </a:pPr>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75"/>
        <p:cNvGrpSpPr/>
        <p:nvPr/>
      </p:nvGrpSpPr>
      <p:grpSpPr>
        <a:xfrm>
          <a:off x="0" y="0"/>
          <a:ext cx="0" cy="0"/>
          <a:chOff x="0" y="0"/>
          <a:chExt cx="0" cy="0"/>
        </a:xfrm>
      </p:grpSpPr>
      <p:sp>
        <p:nvSpPr>
          <p:cNvPr id="376" name="Google Shape;376;p17"/>
          <p:cNvSpPr txBox="1">
            <a:spLocks noGrp="1"/>
          </p:cNvSpPr>
          <p:nvPr>
            <p:ph type="ctrTitle"/>
          </p:nvPr>
        </p:nvSpPr>
        <p:spPr>
          <a:xfrm>
            <a:off x="1524001" y="3268350"/>
            <a:ext cx="9144901" cy="5886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r>
              <a:rPr lang="en-AU" dirty="0">
                <a:solidFill>
                  <a:schemeClr val="tx2"/>
                </a:solidFill>
              </a:rPr>
              <a:t>Adaptive Challenges and Tools</a:t>
            </a:r>
            <a:endParaRPr dirty="0">
              <a:solidFill>
                <a:schemeClr val="tx2"/>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82"/>
        <p:cNvGrpSpPr/>
        <p:nvPr/>
      </p:nvGrpSpPr>
      <p:grpSpPr>
        <a:xfrm>
          <a:off x="0" y="0"/>
          <a:ext cx="0" cy="0"/>
          <a:chOff x="0" y="0"/>
          <a:chExt cx="0" cy="0"/>
        </a:xfrm>
      </p:grpSpPr>
      <p:pic>
        <p:nvPicPr>
          <p:cNvPr id="383" name="Google Shape;383;p18"/>
          <p:cNvPicPr preferRelativeResize="0"/>
          <p:nvPr/>
        </p:nvPicPr>
        <p:blipFill rotWithShape="1">
          <a:blip r:embed="rId3">
            <a:alphaModFix/>
          </a:blip>
          <a:srcRect/>
          <a:stretch/>
        </p:blipFill>
        <p:spPr>
          <a:xfrm>
            <a:off x="1981203" y="1873094"/>
            <a:ext cx="8229599" cy="4127658"/>
          </a:xfrm>
          <a:prstGeom prst="rect">
            <a:avLst/>
          </a:prstGeom>
          <a:noFill/>
          <a:ln>
            <a:noFill/>
          </a:ln>
        </p:spPr>
      </p:pic>
      <p:sp>
        <p:nvSpPr>
          <p:cNvPr id="384" name="Google Shape;384;p18"/>
          <p:cNvSpPr/>
          <p:nvPr/>
        </p:nvSpPr>
        <p:spPr>
          <a:xfrm>
            <a:off x="1980300" y="1764371"/>
            <a:ext cx="8229600" cy="4127658"/>
          </a:xfrm>
          <a:prstGeom prst="rect">
            <a:avLst/>
          </a:prstGeom>
          <a:gradFill>
            <a:gsLst>
              <a:gs pos="0">
                <a:schemeClr val="lt1"/>
              </a:gs>
              <a:gs pos="100000">
                <a:srgbClr val="FFFFFF">
                  <a:alpha val="60784"/>
                </a:srgbClr>
              </a:gs>
            </a:gsLst>
            <a:lin ang="5400000" scaled="0"/>
          </a:gradFill>
          <a:ln>
            <a:noFill/>
          </a:ln>
        </p:spPr>
        <p:txBody>
          <a:bodyPr spcFirstLastPara="1" wrap="square" lIns="68569" tIns="34275" rIns="68569" bIns="34275" anchor="ctr" anchorCtr="0">
            <a:noAutofit/>
          </a:bodyPr>
          <a:lstStyle/>
          <a:p>
            <a:pPr algn="ctr">
              <a:spcBef>
                <a:spcPts val="0"/>
              </a:spcBef>
              <a:spcAft>
                <a:spcPts val="0"/>
              </a:spcAft>
            </a:pPr>
            <a:endParaRPr sz="1215">
              <a:solidFill>
                <a:schemeClr val="lt1"/>
              </a:solidFill>
              <a:latin typeface="Raleway"/>
              <a:ea typeface="Raleway"/>
              <a:cs typeface="Raleway"/>
              <a:sym typeface="Raleway"/>
            </a:endParaRPr>
          </a:p>
        </p:txBody>
      </p:sp>
      <p:sp>
        <p:nvSpPr>
          <p:cNvPr id="385" name="Google Shape;385;p18"/>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a:t>Adaptive Challenges</a:t>
            </a:r>
            <a:endParaRPr/>
          </a:p>
        </p:txBody>
      </p:sp>
      <p:sp>
        <p:nvSpPr>
          <p:cNvPr id="386" name="Google Shape;386;p18"/>
          <p:cNvSpPr txBox="1">
            <a:spLocks noGrp="1"/>
          </p:cNvSpPr>
          <p:nvPr>
            <p:ph type="body" idx="1"/>
          </p:nvPr>
        </p:nvSpPr>
        <p:spPr>
          <a:xfrm>
            <a:off x="1980300" y="1926386"/>
            <a:ext cx="8100000" cy="2916000"/>
          </a:xfrm>
          <a:prstGeom prst="rect">
            <a:avLst/>
          </a:prstGeom>
          <a:noFill/>
          <a:ln>
            <a:noFill/>
          </a:ln>
        </p:spPr>
        <p:txBody>
          <a:bodyPr spcFirstLastPara="1" vert="horz" wrap="square" lIns="68569" tIns="34275" rIns="68569" bIns="34275" numCol="1" anchor="t" anchorCtr="0" compatLnSpc="1">
            <a:prstTxWarp prst="textNoShape">
              <a:avLst/>
            </a:prstTxWarp>
            <a:normAutofit lnSpcReduction="10000"/>
          </a:bodyPr>
          <a:lstStyle/>
          <a:p>
            <a:pPr marL="0" indent="0">
              <a:lnSpc>
                <a:spcPct val="90000"/>
              </a:lnSpc>
              <a:spcBef>
                <a:spcPts val="750"/>
              </a:spcBef>
              <a:spcAft>
                <a:spcPts val="0"/>
              </a:spcAft>
              <a:buSzPts val="1800"/>
              <a:buNone/>
            </a:pPr>
            <a:r>
              <a:rPr lang="en-AU">
                <a:solidFill>
                  <a:srgbClr val="595959"/>
                </a:solidFill>
              </a:rPr>
              <a:t>Unlike technical problems where the know how already exists. Adaptive challenges require learning to overcome the conflicts in values, or reduce the gap between the espoused values and reality. They require changes in values, attitudes and habits of behaviour.</a:t>
            </a:r>
            <a:endParaRPr/>
          </a:p>
          <a:p>
            <a:pPr indent="-171450">
              <a:lnSpc>
                <a:spcPct val="90000"/>
              </a:lnSpc>
              <a:spcBef>
                <a:spcPts val="750"/>
              </a:spcBef>
              <a:spcAft>
                <a:spcPts val="0"/>
              </a:spcAft>
              <a:buClr>
                <a:schemeClr val="dk1"/>
              </a:buClr>
              <a:buSzPts val="1800"/>
              <a:buNone/>
            </a:pPr>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sp>
        <p:nvSpPr>
          <p:cNvPr id="391" name="Google Shape;391;p19"/>
          <p:cNvSpPr txBox="1">
            <a:spLocks noGrp="1"/>
          </p:cNvSpPr>
          <p:nvPr>
            <p:ph type="title"/>
          </p:nvPr>
        </p:nvSpPr>
        <p:spPr>
          <a:xfrm>
            <a:off x="2046001" y="7357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dirty="0"/>
              <a:t>Adaptive Challenge Flags. Test = 3 or More</a:t>
            </a:r>
            <a:endParaRPr dirty="0"/>
          </a:p>
        </p:txBody>
      </p:sp>
      <p:sp>
        <p:nvSpPr>
          <p:cNvPr id="392" name="Google Shape;392;p19"/>
          <p:cNvSpPr txBox="1">
            <a:spLocks noGrp="1"/>
          </p:cNvSpPr>
          <p:nvPr>
            <p:ph type="body" idx="1"/>
          </p:nvPr>
        </p:nvSpPr>
        <p:spPr>
          <a:xfrm>
            <a:off x="1980300" y="1727045"/>
            <a:ext cx="8100000" cy="4107698"/>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indent="-257175">
              <a:lnSpc>
                <a:spcPct val="90000"/>
              </a:lnSpc>
              <a:spcBef>
                <a:spcPts val="750"/>
              </a:spcBef>
              <a:spcAft>
                <a:spcPts val="0"/>
              </a:spcAft>
              <a:buClr>
                <a:schemeClr val="dk1"/>
              </a:buClr>
              <a:buSzPts val="1800"/>
            </a:pPr>
            <a:r>
              <a:rPr lang="en-AU" sz="1080" b="1" dirty="0">
                <a:solidFill>
                  <a:srgbClr val="7F7F7F"/>
                </a:solidFill>
              </a:rPr>
              <a:t>No known solution</a:t>
            </a:r>
            <a:r>
              <a:rPr lang="en-AU" sz="1080" dirty="0">
                <a:solidFill>
                  <a:srgbClr val="7F7F7F"/>
                </a:solidFill>
              </a:rPr>
              <a:t>—There is a gap between the current reality and aspiration that you don’t have the skills or knowledge to close.</a:t>
            </a:r>
            <a:endParaRPr dirty="0"/>
          </a:p>
          <a:p>
            <a:pPr indent="-257175">
              <a:lnSpc>
                <a:spcPct val="90000"/>
              </a:lnSpc>
              <a:spcBef>
                <a:spcPts val="750"/>
              </a:spcBef>
              <a:spcAft>
                <a:spcPts val="0"/>
              </a:spcAft>
              <a:buClr>
                <a:schemeClr val="dk1"/>
              </a:buClr>
              <a:buSzPts val="1800"/>
            </a:pPr>
            <a:r>
              <a:rPr lang="en-AU" sz="1080" b="1" dirty="0">
                <a:solidFill>
                  <a:srgbClr val="7F7F7F"/>
                </a:solidFill>
              </a:rPr>
              <a:t>People would rather avoid the issue</a:t>
            </a:r>
            <a:r>
              <a:rPr lang="en-AU" sz="1080" dirty="0">
                <a:solidFill>
                  <a:srgbClr val="7F7F7F"/>
                </a:solidFill>
              </a:rPr>
              <a:t>—Balancing two ideas is not possible; therefore, working on the challenge creates tension and conflict.</a:t>
            </a:r>
            <a:endParaRPr dirty="0"/>
          </a:p>
          <a:p>
            <a:pPr indent="-257175">
              <a:lnSpc>
                <a:spcPct val="90000"/>
              </a:lnSpc>
              <a:spcBef>
                <a:spcPts val="750"/>
              </a:spcBef>
              <a:spcAft>
                <a:spcPts val="0"/>
              </a:spcAft>
              <a:buClr>
                <a:schemeClr val="dk1"/>
              </a:buClr>
              <a:buSzPts val="1800"/>
            </a:pPr>
            <a:r>
              <a:rPr lang="en-AU" sz="1080" b="1" dirty="0">
                <a:solidFill>
                  <a:srgbClr val="7F7F7F"/>
                </a:solidFill>
              </a:rPr>
              <a:t>Reason and logic alone won’t get you there</a:t>
            </a:r>
            <a:r>
              <a:rPr lang="en-AU" sz="1080" dirty="0">
                <a:solidFill>
                  <a:srgbClr val="7F7F7F"/>
                </a:solidFill>
              </a:rPr>
              <a:t>—There are competing values at play or there is a gap between what people say and what they do. For example: “Is there an issue that you/your team/your organisation continually talks about but can’t solve?”.</a:t>
            </a:r>
            <a:endParaRPr dirty="0"/>
          </a:p>
          <a:p>
            <a:pPr indent="-257175">
              <a:lnSpc>
                <a:spcPct val="90000"/>
              </a:lnSpc>
              <a:spcBef>
                <a:spcPts val="750"/>
              </a:spcBef>
              <a:spcAft>
                <a:spcPts val="0"/>
              </a:spcAft>
              <a:buClr>
                <a:schemeClr val="dk1"/>
              </a:buClr>
              <a:buSzPts val="1800"/>
            </a:pPr>
            <a:r>
              <a:rPr lang="en-AU" sz="1080" b="1" dirty="0">
                <a:solidFill>
                  <a:srgbClr val="7F7F7F"/>
                </a:solidFill>
              </a:rPr>
              <a:t>Recurring problem</a:t>
            </a:r>
            <a:r>
              <a:rPr lang="en-AU" sz="1080" dirty="0">
                <a:solidFill>
                  <a:srgbClr val="7F7F7F"/>
                </a:solidFill>
              </a:rPr>
              <a:t>—Challenge reappears after fix is applied. For example: “Have you tried to fix a problem the same way multiple times but it keeps coming back?”.</a:t>
            </a:r>
            <a:endParaRPr dirty="0"/>
          </a:p>
          <a:p>
            <a:pPr indent="-257175">
              <a:lnSpc>
                <a:spcPct val="90000"/>
              </a:lnSpc>
              <a:spcBef>
                <a:spcPts val="750"/>
              </a:spcBef>
              <a:spcAft>
                <a:spcPts val="0"/>
              </a:spcAft>
              <a:buClr>
                <a:schemeClr val="dk1"/>
              </a:buClr>
              <a:buSzPts val="1800"/>
            </a:pPr>
            <a:r>
              <a:rPr lang="en-AU" sz="1080" b="1" dirty="0">
                <a:solidFill>
                  <a:srgbClr val="7F7F7F"/>
                </a:solidFill>
              </a:rPr>
              <a:t>Emotional response</a:t>
            </a:r>
            <a:r>
              <a:rPr lang="en-AU" sz="1080" dirty="0">
                <a:solidFill>
                  <a:srgbClr val="7F7F7F"/>
                </a:solidFill>
              </a:rPr>
              <a:t>—Working on this challenge makes people feel uncomfortable; they experience an emotional response such as a feeling in their gut or a knot in a muscle. For example: “When does an emotional reaction shut down an issue?”.</a:t>
            </a:r>
            <a:endParaRPr dirty="0"/>
          </a:p>
          <a:p>
            <a:pPr indent="-257175">
              <a:lnSpc>
                <a:spcPct val="90000"/>
              </a:lnSpc>
              <a:spcBef>
                <a:spcPts val="750"/>
              </a:spcBef>
              <a:spcAft>
                <a:spcPts val="0"/>
              </a:spcAft>
              <a:buClr>
                <a:schemeClr val="dk1"/>
              </a:buClr>
              <a:buSzPts val="1800"/>
            </a:pPr>
            <a:r>
              <a:rPr lang="en-AU" sz="1080" b="1" dirty="0">
                <a:solidFill>
                  <a:srgbClr val="7F7F7F"/>
                </a:solidFill>
              </a:rPr>
              <a:t>Failure to resolve competing priorities</a:t>
            </a:r>
            <a:r>
              <a:rPr lang="en-AU" sz="1080" dirty="0">
                <a:solidFill>
                  <a:srgbClr val="7F7F7F"/>
                </a:solidFill>
              </a:rPr>
              <a:t>—You are being asked to do more with less instead of making tough trade offs.</a:t>
            </a:r>
            <a:endParaRPr dirty="0"/>
          </a:p>
          <a:p>
            <a:pPr indent="-257175">
              <a:lnSpc>
                <a:spcPct val="90000"/>
              </a:lnSpc>
              <a:spcBef>
                <a:spcPts val="750"/>
              </a:spcBef>
              <a:spcAft>
                <a:spcPts val="0"/>
              </a:spcAft>
              <a:buClr>
                <a:schemeClr val="dk1"/>
              </a:buClr>
              <a:buSzPts val="1800"/>
            </a:pPr>
            <a:r>
              <a:rPr lang="en-AU" sz="1080" b="1" dirty="0">
                <a:solidFill>
                  <a:srgbClr val="7F7F7F"/>
                </a:solidFill>
              </a:rPr>
              <a:t>Moving forward feels risky</a:t>
            </a:r>
            <a:r>
              <a:rPr lang="en-AU" sz="1080" dirty="0">
                <a:solidFill>
                  <a:srgbClr val="7F7F7F"/>
                </a:solidFill>
              </a:rPr>
              <a:t>—Making progress on this challenge means putting your reputation, relationship, and job at risk.</a:t>
            </a:r>
            <a:endParaRPr dirty="0"/>
          </a:p>
          <a:p>
            <a:pPr indent="-257175">
              <a:lnSpc>
                <a:spcPct val="90000"/>
              </a:lnSpc>
              <a:spcBef>
                <a:spcPts val="750"/>
              </a:spcBef>
              <a:spcAft>
                <a:spcPts val="0"/>
              </a:spcAft>
              <a:buClr>
                <a:schemeClr val="dk1"/>
              </a:buClr>
              <a:buSzPts val="1800"/>
            </a:pPr>
            <a:r>
              <a:rPr lang="en-AU" sz="1080" b="1" dirty="0">
                <a:solidFill>
                  <a:srgbClr val="7F7F7F"/>
                </a:solidFill>
              </a:rPr>
              <a:t>Casualties</a:t>
            </a:r>
            <a:r>
              <a:rPr lang="en-AU" sz="1080" dirty="0">
                <a:solidFill>
                  <a:srgbClr val="7F7F7F"/>
                </a:solidFill>
              </a:rPr>
              <a:t>—In order to move forward, some people may be left behind.</a:t>
            </a:r>
            <a:endParaRPr dirty="0"/>
          </a:p>
          <a:p>
            <a:pPr indent="-257175">
              <a:lnSpc>
                <a:spcPct val="90000"/>
              </a:lnSpc>
              <a:spcBef>
                <a:spcPts val="750"/>
              </a:spcBef>
              <a:spcAft>
                <a:spcPts val="0"/>
              </a:spcAft>
              <a:buClr>
                <a:schemeClr val="dk1"/>
              </a:buClr>
              <a:buSzPts val="1800"/>
            </a:pPr>
            <a:r>
              <a:rPr lang="en-AU" sz="1080" b="1" dirty="0">
                <a:solidFill>
                  <a:srgbClr val="7F7F7F"/>
                </a:solidFill>
              </a:rPr>
              <a:t>People must work across boundaries</a:t>
            </a:r>
            <a:r>
              <a:rPr lang="en-AU" sz="1080" dirty="0">
                <a:solidFill>
                  <a:srgbClr val="7F7F7F"/>
                </a:solidFill>
              </a:rPr>
              <a:t>—No one person or group can fix the problem alone.</a:t>
            </a:r>
            <a:endParaRPr dirty="0"/>
          </a:p>
          <a:p>
            <a:pPr indent="-257175">
              <a:lnSpc>
                <a:spcPct val="90000"/>
              </a:lnSpc>
              <a:spcBef>
                <a:spcPts val="750"/>
              </a:spcBef>
              <a:spcAft>
                <a:spcPts val="0"/>
              </a:spcAft>
              <a:buClr>
                <a:schemeClr val="dk1"/>
              </a:buClr>
              <a:buSzPts val="1800"/>
            </a:pPr>
            <a:r>
              <a:rPr lang="en-AU" sz="1080" b="1" dirty="0">
                <a:solidFill>
                  <a:srgbClr val="7F7F7F"/>
                </a:solidFill>
              </a:rPr>
              <a:t>Progress is not linear</a:t>
            </a:r>
            <a:r>
              <a:rPr lang="en-AU" sz="1080" dirty="0">
                <a:solidFill>
                  <a:srgbClr val="7F7F7F"/>
                </a:solidFill>
              </a:rPr>
              <a:t>—No direct path to get to a better outcome; trial and error is necessary.</a:t>
            </a:r>
            <a:endParaRPr dirty="0"/>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20"/>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a:t>Adaptive Leadership Iteration</a:t>
            </a:r>
            <a:endParaRPr/>
          </a:p>
        </p:txBody>
      </p:sp>
      <p:grpSp>
        <p:nvGrpSpPr>
          <p:cNvPr id="398" name="Google Shape;398;p20"/>
          <p:cNvGrpSpPr/>
          <p:nvPr/>
        </p:nvGrpSpPr>
        <p:grpSpPr>
          <a:xfrm>
            <a:off x="2260663" y="3959870"/>
            <a:ext cx="1553233" cy="1553233"/>
            <a:chOff x="528399" y="0"/>
            <a:chExt cx="2070977" cy="2070977"/>
          </a:xfrm>
        </p:grpSpPr>
        <p:sp>
          <p:nvSpPr>
            <p:cNvPr id="399" name="Google Shape;399;p20"/>
            <p:cNvSpPr/>
            <p:nvPr/>
          </p:nvSpPr>
          <p:spPr>
            <a:xfrm>
              <a:off x="528399" y="0"/>
              <a:ext cx="2070977" cy="2070977"/>
            </a:xfrm>
            <a:prstGeom prst="quadArrow">
              <a:avLst>
                <a:gd name="adj1" fmla="val 2000"/>
                <a:gd name="adj2" fmla="val 4000"/>
                <a:gd name="adj3" fmla="val 5000"/>
              </a:avLst>
            </a:prstGeom>
            <a:solidFill>
              <a:srgbClr val="D5E8F1"/>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400" name="Google Shape;400;p20"/>
            <p:cNvSpPr/>
            <p:nvPr/>
          </p:nvSpPr>
          <p:spPr>
            <a:xfrm>
              <a:off x="663013" y="134613"/>
              <a:ext cx="828390" cy="828390"/>
            </a:xfrm>
            <a:prstGeom prst="roundRect">
              <a:avLst>
                <a:gd name="adj" fmla="val 16667"/>
              </a:avLst>
            </a:prstGeom>
            <a:solidFill>
              <a:srgbClr val="7ABFDA"/>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401" name="Google Shape;401;p20"/>
            <p:cNvSpPr txBox="1"/>
            <p:nvPr/>
          </p:nvSpPr>
          <p:spPr>
            <a:xfrm>
              <a:off x="703452" y="175052"/>
              <a:ext cx="747512" cy="747512"/>
            </a:xfrm>
            <a:prstGeom prst="rect">
              <a:avLst/>
            </a:prstGeom>
            <a:noFill/>
            <a:ln>
              <a:noFill/>
            </a:ln>
          </p:spPr>
          <p:txBody>
            <a:bodyPr spcFirstLastPara="1" wrap="square" lIns="34275" tIns="34275" rIns="34275" bIns="34275" anchor="ctr" anchorCtr="0">
              <a:noAutofit/>
            </a:bodyPr>
            <a:lstStyle/>
            <a:p>
              <a:pPr algn="ctr">
                <a:lnSpc>
                  <a:spcPct val="90000"/>
                </a:lnSpc>
                <a:spcBef>
                  <a:spcPts val="0"/>
                </a:spcBef>
                <a:spcAft>
                  <a:spcPts val="0"/>
                </a:spcAft>
                <a:buClr>
                  <a:srgbClr val="000000"/>
                </a:buClr>
                <a:buSzPts val="1200"/>
              </a:pPr>
              <a:r>
                <a:rPr lang="en-AU" sz="900">
                  <a:solidFill>
                    <a:schemeClr val="lt1"/>
                  </a:solidFill>
                  <a:latin typeface="Arial"/>
                  <a:ea typeface="Arial"/>
                  <a:cs typeface="Arial"/>
                  <a:sym typeface="Arial"/>
                </a:rPr>
                <a:t>Mindset</a:t>
              </a:r>
              <a:endParaRPr/>
            </a:p>
          </p:txBody>
        </p:sp>
        <p:sp>
          <p:nvSpPr>
            <p:cNvPr id="402" name="Google Shape;402;p20"/>
            <p:cNvSpPr/>
            <p:nvPr/>
          </p:nvSpPr>
          <p:spPr>
            <a:xfrm>
              <a:off x="1636372" y="134613"/>
              <a:ext cx="828390" cy="828390"/>
            </a:xfrm>
            <a:prstGeom prst="roundRect">
              <a:avLst>
                <a:gd name="adj" fmla="val 16667"/>
              </a:avLst>
            </a:prstGeom>
            <a:solidFill>
              <a:srgbClr val="7ABFDA"/>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403" name="Google Shape;403;p20"/>
            <p:cNvSpPr txBox="1"/>
            <p:nvPr/>
          </p:nvSpPr>
          <p:spPr>
            <a:xfrm>
              <a:off x="1676811" y="175052"/>
              <a:ext cx="747512" cy="747512"/>
            </a:xfrm>
            <a:prstGeom prst="rect">
              <a:avLst/>
            </a:prstGeom>
            <a:noFill/>
            <a:ln>
              <a:noFill/>
            </a:ln>
          </p:spPr>
          <p:txBody>
            <a:bodyPr spcFirstLastPara="1" wrap="square" lIns="34275" tIns="34275" rIns="34275" bIns="34275" anchor="ctr" anchorCtr="0">
              <a:noAutofit/>
            </a:bodyPr>
            <a:lstStyle/>
            <a:p>
              <a:pPr algn="ctr">
                <a:lnSpc>
                  <a:spcPct val="90000"/>
                </a:lnSpc>
                <a:spcBef>
                  <a:spcPts val="0"/>
                </a:spcBef>
                <a:spcAft>
                  <a:spcPts val="0"/>
                </a:spcAft>
                <a:buClr>
                  <a:srgbClr val="000000"/>
                </a:buClr>
                <a:buSzPts val="1200"/>
              </a:pPr>
              <a:r>
                <a:rPr lang="en-AU" sz="900">
                  <a:solidFill>
                    <a:schemeClr val="lt1"/>
                  </a:solidFill>
                  <a:latin typeface="Arial"/>
                  <a:ea typeface="Arial"/>
                  <a:cs typeface="Arial"/>
                  <a:sym typeface="Arial"/>
                </a:rPr>
                <a:t>Behavior</a:t>
              </a:r>
              <a:endParaRPr/>
            </a:p>
          </p:txBody>
        </p:sp>
        <p:sp>
          <p:nvSpPr>
            <p:cNvPr id="404" name="Google Shape;404;p20"/>
            <p:cNvSpPr/>
            <p:nvPr/>
          </p:nvSpPr>
          <p:spPr>
            <a:xfrm>
              <a:off x="663013" y="1107972"/>
              <a:ext cx="828390" cy="828390"/>
            </a:xfrm>
            <a:prstGeom prst="roundRect">
              <a:avLst>
                <a:gd name="adj" fmla="val 16667"/>
              </a:avLst>
            </a:prstGeom>
            <a:solidFill>
              <a:srgbClr val="7ABFDA"/>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405" name="Google Shape;405;p20"/>
            <p:cNvSpPr txBox="1"/>
            <p:nvPr/>
          </p:nvSpPr>
          <p:spPr>
            <a:xfrm>
              <a:off x="703452" y="1148411"/>
              <a:ext cx="747512" cy="747512"/>
            </a:xfrm>
            <a:prstGeom prst="rect">
              <a:avLst/>
            </a:prstGeom>
            <a:noFill/>
            <a:ln>
              <a:noFill/>
            </a:ln>
          </p:spPr>
          <p:txBody>
            <a:bodyPr spcFirstLastPara="1" wrap="square" lIns="34275" tIns="34275" rIns="34275" bIns="34275" anchor="ctr" anchorCtr="0">
              <a:noAutofit/>
            </a:bodyPr>
            <a:lstStyle/>
            <a:p>
              <a:pPr algn="ctr">
                <a:lnSpc>
                  <a:spcPct val="90000"/>
                </a:lnSpc>
                <a:spcBef>
                  <a:spcPts val="0"/>
                </a:spcBef>
                <a:spcAft>
                  <a:spcPts val="0"/>
                </a:spcAft>
                <a:buClr>
                  <a:srgbClr val="000000"/>
                </a:buClr>
                <a:buSzPts val="1200"/>
              </a:pPr>
              <a:r>
                <a:rPr lang="en-AU" sz="900">
                  <a:solidFill>
                    <a:schemeClr val="lt1"/>
                  </a:solidFill>
                  <a:latin typeface="Arial"/>
                  <a:ea typeface="Arial"/>
                  <a:cs typeface="Arial"/>
                  <a:sym typeface="Arial"/>
                </a:rPr>
                <a:t>Culture</a:t>
              </a:r>
              <a:endParaRPr/>
            </a:p>
          </p:txBody>
        </p:sp>
        <p:sp>
          <p:nvSpPr>
            <p:cNvPr id="406" name="Google Shape;406;p20"/>
            <p:cNvSpPr/>
            <p:nvPr/>
          </p:nvSpPr>
          <p:spPr>
            <a:xfrm>
              <a:off x="1636372" y="1107972"/>
              <a:ext cx="828390" cy="828390"/>
            </a:xfrm>
            <a:prstGeom prst="roundRect">
              <a:avLst>
                <a:gd name="adj" fmla="val 16667"/>
              </a:avLst>
            </a:prstGeom>
            <a:solidFill>
              <a:srgbClr val="7ABFDA"/>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407" name="Google Shape;407;p20"/>
            <p:cNvSpPr txBox="1"/>
            <p:nvPr/>
          </p:nvSpPr>
          <p:spPr>
            <a:xfrm>
              <a:off x="1676811" y="1148411"/>
              <a:ext cx="747512" cy="747512"/>
            </a:xfrm>
            <a:prstGeom prst="rect">
              <a:avLst/>
            </a:prstGeom>
            <a:noFill/>
            <a:ln>
              <a:noFill/>
            </a:ln>
          </p:spPr>
          <p:txBody>
            <a:bodyPr spcFirstLastPara="1" wrap="square" lIns="34275" tIns="34275" rIns="34275" bIns="34275" anchor="ctr" anchorCtr="0">
              <a:noAutofit/>
            </a:bodyPr>
            <a:lstStyle/>
            <a:p>
              <a:pPr algn="ctr">
                <a:lnSpc>
                  <a:spcPct val="90000"/>
                </a:lnSpc>
                <a:spcBef>
                  <a:spcPts val="0"/>
                </a:spcBef>
                <a:spcAft>
                  <a:spcPts val="0"/>
                </a:spcAft>
                <a:buClr>
                  <a:srgbClr val="000000"/>
                </a:buClr>
                <a:buSzPts val="1200"/>
              </a:pPr>
              <a:r>
                <a:rPr lang="en-AU" sz="900">
                  <a:solidFill>
                    <a:schemeClr val="lt1"/>
                  </a:solidFill>
                  <a:latin typeface="Arial"/>
                  <a:ea typeface="Arial"/>
                  <a:cs typeface="Arial"/>
                  <a:sym typeface="Arial"/>
                </a:rPr>
                <a:t>Systems</a:t>
              </a:r>
              <a:endParaRPr/>
            </a:p>
          </p:txBody>
        </p:sp>
      </p:grpSp>
      <p:grpSp>
        <p:nvGrpSpPr>
          <p:cNvPr id="408" name="Google Shape;408;p20"/>
          <p:cNvGrpSpPr/>
          <p:nvPr/>
        </p:nvGrpSpPr>
        <p:grpSpPr>
          <a:xfrm>
            <a:off x="2386535" y="1691959"/>
            <a:ext cx="7725228" cy="3537636"/>
            <a:chOff x="1119346" y="1546302"/>
            <a:chExt cx="9938082" cy="4550976"/>
          </a:xfrm>
        </p:grpSpPr>
        <p:cxnSp>
          <p:nvCxnSpPr>
            <p:cNvPr id="409" name="Google Shape;409;p20"/>
            <p:cNvCxnSpPr/>
            <p:nvPr/>
          </p:nvCxnSpPr>
          <p:spPr>
            <a:xfrm flipH="1">
              <a:off x="4063705" y="1990344"/>
              <a:ext cx="3648" cy="219456"/>
            </a:xfrm>
            <a:prstGeom prst="straightConnector1">
              <a:avLst/>
            </a:prstGeom>
            <a:noFill/>
            <a:ln w="9525" cap="flat" cmpd="sng">
              <a:solidFill>
                <a:srgbClr val="006C90"/>
              </a:solidFill>
              <a:prstDash val="solid"/>
              <a:round/>
              <a:headEnd type="none" w="sm" len="sm"/>
              <a:tailEnd type="none" w="sm" len="sm"/>
            </a:ln>
          </p:spPr>
        </p:cxnSp>
        <p:cxnSp>
          <p:nvCxnSpPr>
            <p:cNvPr id="410" name="Google Shape;410;p20"/>
            <p:cNvCxnSpPr/>
            <p:nvPr/>
          </p:nvCxnSpPr>
          <p:spPr>
            <a:xfrm>
              <a:off x="8012741" y="1864664"/>
              <a:ext cx="0" cy="188596"/>
            </a:xfrm>
            <a:prstGeom prst="straightConnector1">
              <a:avLst/>
            </a:prstGeom>
            <a:noFill/>
            <a:ln w="9525" cap="flat" cmpd="sng">
              <a:solidFill>
                <a:srgbClr val="006C90"/>
              </a:solidFill>
              <a:prstDash val="solid"/>
              <a:round/>
              <a:headEnd type="none" w="sm" len="sm"/>
              <a:tailEnd type="none" w="sm" len="sm"/>
            </a:ln>
          </p:spPr>
        </p:cxnSp>
        <p:cxnSp>
          <p:nvCxnSpPr>
            <p:cNvPr id="411" name="Google Shape;411;p20"/>
            <p:cNvCxnSpPr/>
            <p:nvPr/>
          </p:nvCxnSpPr>
          <p:spPr>
            <a:xfrm>
              <a:off x="3999553" y="5152496"/>
              <a:ext cx="0" cy="365760"/>
            </a:xfrm>
            <a:prstGeom prst="straightConnector1">
              <a:avLst/>
            </a:prstGeom>
            <a:noFill/>
            <a:ln w="9525" cap="flat" cmpd="sng">
              <a:solidFill>
                <a:srgbClr val="006C90"/>
              </a:solidFill>
              <a:prstDash val="solid"/>
              <a:round/>
              <a:headEnd type="none" w="sm" len="sm"/>
              <a:tailEnd type="none" w="sm" len="sm"/>
            </a:ln>
          </p:spPr>
        </p:cxnSp>
        <p:cxnSp>
          <p:nvCxnSpPr>
            <p:cNvPr id="412" name="Google Shape;412;p20"/>
            <p:cNvCxnSpPr/>
            <p:nvPr/>
          </p:nvCxnSpPr>
          <p:spPr>
            <a:xfrm>
              <a:off x="5560744" y="4475236"/>
              <a:ext cx="0" cy="1021080"/>
            </a:xfrm>
            <a:prstGeom prst="straightConnector1">
              <a:avLst/>
            </a:prstGeom>
            <a:noFill/>
            <a:ln w="9525" cap="flat" cmpd="sng">
              <a:solidFill>
                <a:srgbClr val="006C90"/>
              </a:solidFill>
              <a:prstDash val="solid"/>
              <a:round/>
              <a:headEnd type="none" w="sm" len="sm"/>
              <a:tailEnd type="none" w="sm" len="sm"/>
            </a:ln>
          </p:spPr>
        </p:cxnSp>
        <p:cxnSp>
          <p:nvCxnSpPr>
            <p:cNvPr id="413" name="Google Shape;413;p20"/>
            <p:cNvCxnSpPr/>
            <p:nvPr/>
          </p:nvCxnSpPr>
          <p:spPr>
            <a:xfrm>
              <a:off x="6409806" y="4256513"/>
              <a:ext cx="0" cy="772688"/>
            </a:xfrm>
            <a:prstGeom prst="straightConnector1">
              <a:avLst/>
            </a:prstGeom>
            <a:noFill/>
            <a:ln w="9525" cap="flat" cmpd="sng">
              <a:solidFill>
                <a:srgbClr val="006C90"/>
              </a:solidFill>
              <a:prstDash val="solid"/>
              <a:round/>
              <a:headEnd type="none" w="sm" len="sm"/>
              <a:tailEnd type="none" w="sm" len="sm"/>
            </a:ln>
          </p:spPr>
        </p:cxnSp>
        <p:cxnSp>
          <p:nvCxnSpPr>
            <p:cNvPr id="414" name="Google Shape;414;p20"/>
            <p:cNvCxnSpPr/>
            <p:nvPr/>
          </p:nvCxnSpPr>
          <p:spPr>
            <a:xfrm>
              <a:off x="7869011" y="5090526"/>
              <a:ext cx="0" cy="304800"/>
            </a:xfrm>
            <a:prstGeom prst="straightConnector1">
              <a:avLst/>
            </a:prstGeom>
            <a:noFill/>
            <a:ln w="9525" cap="flat" cmpd="sng">
              <a:solidFill>
                <a:srgbClr val="006C90"/>
              </a:solidFill>
              <a:prstDash val="solid"/>
              <a:round/>
              <a:headEnd type="none" w="sm" len="sm"/>
              <a:tailEnd type="none" w="sm" len="sm"/>
            </a:ln>
          </p:spPr>
        </p:cxnSp>
        <p:sp>
          <p:nvSpPr>
            <p:cNvPr id="415" name="Google Shape;415;p20"/>
            <p:cNvSpPr txBox="1"/>
            <p:nvPr/>
          </p:nvSpPr>
          <p:spPr>
            <a:xfrm>
              <a:off x="2686477" y="1691086"/>
              <a:ext cx="2781809" cy="377537"/>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4. </a:t>
              </a:r>
              <a:r>
                <a:rPr lang="en-AU" sz="1259">
                  <a:solidFill>
                    <a:srgbClr val="000000"/>
                  </a:solidFill>
                  <a:latin typeface="Arial"/>
                  <a:ea typeface="Arial"/>
                  <a:cs typeface="Arial"/>
                  <a:sym typeface="Arial"/>
                </a:rPr>
                <a:t>Prioritise Hypotheses</a:t>
              </a:r>
              <a:endParaRPr/>
            </a:p>
          </p:txBody>
        </p:sp>
        <p:sp>
          <p:nvSpPr>
            <p:cNvPr id="416" name="Google Shape;416;p20"/>
            <p:cNvSpPr txBox="1"/>
            <p:nvPr/>
          </p:nvSpPr>
          <p:spPr>
            <a:xfrm>
              <a:off x="6748856" y="1546302"/>
              <a:ext cx="2781809" cy="377537"/>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8. </a:t>
              </a:r>
              <a:r>
                <a:rPr lang="en-AU" sz="1259">
                  <a:solidFill>
                    <a:srgbClr val="000000"/>
                  </a:solidFill>
                  <a:latin typeface="Arial"/>
                  <a:ea typeface="Arial"/>
                  <a:cs typeface="Arial"/>
                  <a:sym typeface="Arial"/>
                </a:rPr>
                <a:t>Learn Continuously</a:t>
              </a:r>
              <a:endParaRPr/>
            </a:p>
          </p:txBody>
        </p:sp>
        <p:sp>
          <p:nvSpPr>
            <p:cNvPr id="417" name="Google Shape;417;p20"/>
            <p:cNvSpPr txBox="1"/>
            <p:nvPr/>
          </p:nvSpPr>
          <p:spPr>
            <a:xfrm>
              <a:off x="9495492" y="3096642"/>
              <a:ext cx="1561936" cy="876089"/>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7. </a:t>
              </a:r>
              <a:r>
                <a:rPr lang="en-AU" sz="1259">
                  <a:solidFill>
                    <a:srgbClr val="000000"/>
                  </a:solidFill>
                  <a:latin typeface="Arial"/>
                  <a:ea typeface="Arial"/>
                  <a:cs typeface="Arial"/>
                  <a:sym typeface="Arial"/>
                </a:rPr>
                <a:t>Create an </a:t>
              </a:r>
              <a:endParaRPr/>
            </a:p>
            <a:p>
              <a:pPr algn="ctr">
                <a:spcBef>
                  <a:spcPts val="0"/>
                </a:spcBef>
                <a:spcAft>
                  <a:spcPts val="0"/>
                </a:spcAft>
              </a:pPr>
              <a:r>
                <a:rPr lang="en-AU" sz="1259">
                  <a:solidFill>
                    <a:srgbClr val="000000"/>
                  </a:solidFill>
                  <a:latin typeface="Arial"/>
                  <a:ea typeface="Arial"/>
                  <a:cs typeface="Arial"/>
                  <a:sym typeface="Arial"/>
                </a:rPr>
                <a:t>Adaptive</a:t>
              </a:r>
              <a:endParaRPr/>
            </a:p>
            <a:p>
              <a:pPr algn="ctr">
                <a:spcBef>
                  <a:spcPts val="0"/>
                </a:spcBef>
                <a:spcAft>
                  <a:spcPts val="0"/>
                </a:spcAft>
              </a:pPr>
              <a:r>
                <a:rPr lang="en-AU" sz="1259">
                  <a:solidFill>
                    <a:srgbClr val="000000"/>
                  </a:solidFill>
                  <a:latin typeface="Arial"/>
                  <a:ea typeface="Arial"/>
                  <a:cs typeface="Arial"/>
                  <a:sym typeface="Arial"/>
                </a:rPr>
                <a:t>Culture</a:t>
              </a:r>
              <a:endParaRPr/>
            </a:p>
          </p:txBody>
        </p:sp>
        <p:sp>
          <p:nvSpPr>
            <p:cNvPr id="418" name="Google Shape;418;p20"/>
            <p:cNvSpPr txBox="1"/>
            <p:nvPr/>
          </p:nvSpPr>
          <p:spPr>
            <a:xfrm>
              <a:off x="3318750" y="5523932"/>
              <a:ext cx="1551093" cy="377537"/>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2. </a:t>
              </a:r>
              <a:r>
                <a:rPr lang="en-AU" sz="1259">
                  <a:solidFill>
                    <a:srgbClr val="000000"/>
                  </a:solidFill>
                  <a:latin typeface="Arial"/>
                  <a:ea typeface="Arial"/>
                  <a:cs typeface="Arial"/>
                  <a:sym typeface="Arial"/>
                </a:rPr>
                <a:t>Diagnosis</a:t>
              </a:r>
              <a:endParaRPr/>
            </a:p>
          </p:txBody>
        </p:sp>
        <p:sp>
          <p:nvSpPr>
            <p:cNvPr id="419" name="Google Shape;419;p20"/>
            <p:cNvSpPr txBox="1"/>
            <p:nvPr/>
          </p:nvSpPr>
          <p:spPr>
            <a:xfrm>
              <a:off x="4896503" y="5470465"/>
              <a:ext cx="1370433" cy="626813"/>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1. </a:t>
              </a:r>
              <a:r>
                <a:rPr lang="en-AU" sz="1259">
                  <a:solidFill>
                    <a:srgbClr val="000000"/>
                  </a:solidFill>
                  <a:latin typeface="Arial"/>
                  <a:ea typeface="Arial"/>
                  <a:cs typeface="Arial"/>
                  <a:sym typeface="Arial"/>
                </a:rPr>
                <a:t>Discovery</a:t>
              </a:r>
              <a:endParaRPr/>
            </a:p>
          </p:txBody>
        </p:sp>
        <p:sp>
          <p:nvSpPr>
            <p:cNvPr id="420" name="Google Shape;420;p20"/>
            <p:cNvSpPr txBox="1"/>
            <p:nvPr/>
          </p:nvSpPr>
          <p:spPr>
            <a:xfrm>
              <a:off x="6885435" y="5369100"/>
              <a:ext cx="2429751" cy="626813"/>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6. </a:t>
              </a:r>
              <a:r>
                <a:rPr lang="en-AU" sz="1259">
                  <a:solidFill>
                    <a:srgbClr val="000000"/>
                  </a:solidFill>
                  <a:latin typeface="Arial"/>
                  <a:ea typeface="Arial"/>
                  <a:cs typeface="Arial"/>
                  <a:sym typeface="Arial"/>
                </a:rPr>
                <a:t>Orchestrate the Conflict/Intervention</a:t>
              </a:r>
              <a:endParaRPr/>
            </a:p>
          </p:txBody>
        </p:sp>
        <p:grpSp>
          <p:nvGrpSpPr>
            <p:cNvPr id="421" name="Google Shape;421;p20"/>
            <p:cNvGrpSpPr/>
            <p:nvPr/>
          </p:nvGrpSpPr>
          <p:grpSpPr>
            <a:xfrm>
              <a:off x="5453598" y="3942828"/>
              <a:ext cx="310103" cy="302854"/>
              <a:chOff x="4131465" y="3632631"/>
              <a:chExt cx="269875" cy="252377"/>
            </a:xfrm>
          </p:grpSpPr>
          <p:sp>
            <p:nvSpPr>
              <p:cNvPr id="422" name="Google Shape;422;p20"/>
              <p:cNvSpPr/>
              <p:nvPr/>
            </p:nvSpPr>
            <p:spPr>
              <a:xfrm>
                <a:off x="4144668" y="3655252"/>
                <a:ext cx="216368" cy="216368"/>
              </a:xfrm>
              <a:prstGeom prst="ellipse">
                <a:avLst/>
              </a:prstGeom>
              <a:solidFill>
                <a:schemeClr val="accent6"/>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rgbClr val="FFFFFF"/>
                  </a:solidFill>
                  <a:latin typeface="Arial"/>
                  <a:ea typeface="Arial"/>
                  <a:cs typeface="Arial"/>
                  <a:sym typeface="Arial"/>
                </a:endParaRPr>
              </a:p>
            </p:txBody>
          </p:sp>
          <p:sp>
            <p:nvSpPr>
              <p:cNvPr id="423" name="Google Shape;423;p20"/>
              <p:cNvSpPr txBox="1"/>
              <p:nvPr/>
            </p:nvSpPr>
            <p:spPr>
              <a:xfrm>
                <a:off x="4131465" y="3632631"/>
                <a:ext cx="269875" cy="252377"/>
              </a:xfrm>
              <a:prstGeom prst="rect">
                <a:avLst/>
              </a:prstGeom>
              <a:noFill/>
              <a:ln>
                <a:noFill/>
              </a:ln>
            </p:spPr>
            <p:txBody>
              <a:bodyPr spcFirstLastPara="1" wrap="square" lIns="68569" tIns="34275" rIns="68569" bIns="34275" anchor="t" anchorCtr="0">
                <a:spAutoFit/>
              </a:bodyPr>
              <a:lstStyle/>
              <a:p>
                <a:pPr>
                  <a:spcBef>
                    <a:spcPts val="0"/>
                  </a:spcBef>
                  <a:spcAft>
                    <a:spcPts val="0"/>
                  </a:spcAft>
                </a:pPr>
                <a:r>
                  <a:rPr lang="en-AU" sz="1080" b="1">
                    <a:solidFill>
                      <a:schemeClr val="lt1"/>
                    </a:solidFill>
                    <a:latin typeface="Arial"/>
                    <a:ea typeface="Arial"/>
                    <a:cs typeface="Arial"/>
                    <a:sym typeface="Arial"/>
                  </a:rPr>
                  <a:t>1</a:t>
                </a:r>
                <a:endParaRPr/>
              </a:p>
            </p:txBody>
          </p:sp>
        </p:grpSp>
        <p:grpSp>
          <p:nvGrpSpPr>
            <p:cNvPr id="424" name="Google Shape;424;p20"/>
            <p:cNvGrpSpPr/>
            <p:nvPr/>
          </p:nvGrpSpPr>
          <p:grpSpPr>
            <a:xfrm>
              <a:off x="6252136" y="3942590"/>
              <a:ext cx="308279" cy="302853"/>
              <a:chOff x="4937541" y="4153155"/>
              <a:chExt cx="268287" cy="252378"/>
            </a:xfrm>
          </p:grpSpPr>
          <p:sp>
            <p:nvSpPr>
              <p:cNvPr id="425" name="Google Shape;425;p20"/>
              <p:cNvSpPr/>
              <p:nvPr/>
            </p:nvSpPr>
            <p:spPr>
              <a:xfrm>
                <a:off x="4965699" y="4171718"/>
                <a:ext cx="216368" cy="216368"/>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rgbClr val="FFFFFF"/>
                  </a:solidFill>
                  <a:latin typeface="Arial"/>
                  <a:ea typeface="Arial"/>
                  <a:cs typeface="Arial"/>
                  <a:sym typeface="Arial"/>
                </a:endParaRPr>
              </a:p>
            </p:txBody>
          </p:sp>
          <p:sp>
            <p:nvSpPr>
              <p:cNvPr id="426" name="Google Shape;426;p20"/>
              <p:cNvSpPr txBox="1"/>
              <p:nvPr/>
            </p:nvSpPr>
            <p:spPr>
              <a:xfrm>
                <a:off x="4937541" y="4153155"/>
                <a:ext cx="268287" cy="252378"/>
              </a:xfrm>
              <a:prstGeom prst="rect">
                <a:avLst/>
              </a:prstGeom>
              <a:noFill/>
              <a:ln>
                <a:noFill/>
              </a:ln>
            </p:spPr>
            <p:txBody>
              <a:bodyPr spcFirstLastPara="1" wrap="square" lIns="68569" tIns="34275" rIns="68569" bIns="34275" anchor="t" anchorCtr="0">
                <a:spAutoFit/>
              </a:bodyPr>
              <a:lstStyle/>
              <a:p>
                <a:pPr>
                  <a:spcBef>
                    <a:spcPts val="0"/>
                  </a:spcBef>
                  <a:spcAft>
                    <a:spcPts val="0"/>
                  </a:spcAft>
                </a:pPr>
                <a:endParaRPr sz="1080" b="1">
                  <a:solidFill>
                    <a:schemeClr val="lt1"/>
                  </a:solidFill>
                  <a:latin typeface="Arial"/>
                  <a:ea typeface="Arial"/>
                  <a:cs typeface="Arial"/>
                  <a:sym typeface="Arial"/>
                </a:endParaRPr>
              </a:p>
            </p:txBody>
          </p:sp>
        </p:grpSp>
        <p:cxnSp>
          <p:nvCxnSpPr>
            <p:cNvPr id="427" name="Google Shape;427;p20"/>
            <p:cNvCxnSpPr/>
            <p:nvPr/>
          </p:nvCxnSpPr>
          <p:spPr>
            <a:xfrm>
              <a:off x="2357309" y="3276600"/>
              <a:ext cx="233490" cy="0"/>
            </a:xfrm>
            <a:prstGeom prst="straightConnector1">
              <a:avLst/>
            </a:prstGeom>
            <a:noFill/>
            <a:ln w="9525" cap="flat" cmpd="sng">
              <a:solidFill>
                <a:srgbClr val="006C90"/>
              </a:solidFill>
              <a:prstDash val="solid"/>
              <a:round/>
              <a:headEnd type="none" w="sm" len="sm"/>
              <a:tailEnd type="none" w="sm" len="sm"/>
            </a:ln>
          </p:spPr>
        </p:cxnSp>
        <p:sp>
          <p:nvSpPr>
            <p:cNvPr id="428" name="Google Shape;428;p20"/>
            <p:cNvSpPr txBox="1"/>
            <p:nvPr/>
          </p:nvSpPr>
          <p:spPr>
            <a:xfrm>
              <a:off x="1119346" y="3076310"/>
              <a:ext cx="1456917" cy="876089"/>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3. </a:t>
              </a:r>
              <a:r>
                <a:rPr lang="en-AU" sz="1259">
                  <a:solidFill>
                    <a:srgbClr val="000000"/>
                  </a:solidFill>
                  <a:latin typeface="Arial"/>
                  <a:ea typeface="Arial"/>
                  <a:cs typeface="Arial"/>
                  <a:sym typeface="Arial"/>
                </a:rPr>
                <a:t>Design</a:t>
              </a:r>
              <a:endParaRPr/>
            </a:p>
            <a:p>
              <a:pPr algn="ctr">
                <a:spcBef>
                  <a:spcPts val="0"/>
                </a:spcBef>
                <a:spcAft>
                  <a:spcPts val="0"/>
                </a:spcAft>
              </a:pPr>
              <a:r>
                <a:rPr lang="en-AU" sz="1259">
                  <a:solidFill>
                    <a:srgbClr val="000000"/>
                  </a:solidFill>
                  <a:latin typeface="Arial"/>
                  <a:ea typeface="Arial"/>
                  <a:cs typeface="Arial"/>
                  <a:sym typeface="Arial"/>
                </a:rPr>
                <a:t>Thought</a:t>
              </a:r>
              <a:endParaRPr/>
            </a:p>
            <a:p>
              <a:pPr algn="ctr">
                <a:spcBef>
                  <a:spcPts val="0"/>
                </a:spcBef>
                <a:spcAft>
                  <a:spcPts val="0"/>
                </a:spcAft>
              </a:pPr>
              <a:r>
                <a:rPr lang="en-AU" sz="1259">
                  <a:solidFill>
                    <a:srgbClr val="000000"/>
                  </a:solidFill>
                  <a:latin typeface="Arial"/>
                  <a:ea typeface="Arial"/>
                  <a:cs typeface="Arial"/>
                  <a:sym typeface="Arial"/>
                </a:rPr>
                <a:t>Experiments</a:t>
              </a:r>
              <a:endParaRPr/>
            </a:p>
          </p:txBody>
        </p:sp>
        <p:sp>
          <p:nvSpPr>
            <p:cNvPr id="429" name="Google Shape;429;p20"/>
            <p:cNvSpPr txBox="1"/>
            <p:nvPr/>
          </p:nvSpPr>
          <p:spPr>
            <a:xfrm>
              <a:off x="3081157" y="3139934"/>
              <a:ext cx="2493599" cy="626978"/>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2519" b="1">
                  <a:solidFill>
                    <a:srgbClr val="4D4D4D"/>
                  </a:solidFill>
                  <a:latin typeface="Arial"/>
                  <a:ea typeface="Arial"/>
                  <a:cs typeface="Arial"/>
                  <a:sym typeface="Arial"/>
                </a:rPr>
                <a:t>Awareness</a:t>
              </a:r>
              <a:endParaRPr/>
            </a:p>
          </p:txBody>
        </p:sp>
        <p:sp>
          <p:nvSpPr>
            <p:cNvPr id="430" name="Google Shape;430;p20"/>
            <p:cNvSpPr txBox="1"/>
            <p:nvPr/>
          </p:nvSpPr>
          <p:spPr>
            <a:xfrm>
              <a:off x="6646085" y="3127611"/>
              <a:ext cx="2364081" cy="626978"/>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2519" b="1">
                  <a:solidFill>
                    <a:srgbClr val="4D4D4D"/>
                  </a:solidFill>
                  <a:latin typeface="Arial"/>
                  <a:ea typeface="Arial"/>
                  <a:cs typeface="Arial"/>
                  <a:sym typeface="Arial"/>
                </a:rPr>
                <a:t>Action</a:t>
              </a:r>
              <a:endParaRPr/>
            </a:p>
          </p:txBody>
        </p:sp>
        <p:sp>
          <p:nvSpPr>
            <p:cNvPr id="431" name="Google Shape;431;p20"/>
            <p:cNvSpPr txBox="1"/>
            <p:nvPr/>
          </p:nvSpPr>
          <p:spPr>
            <a:xfrm>
              <a:off x="6591360" y="3594334"/>
              <a:ext cx="2473530" cy="626813"/>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a:solidFill>
                    <a:schemeClr val="lt2"/>
                  </a:solidFill>
                  <a:latin typeface="Arial"/>
                  <a:ea typeface="Arial"/>
                  <a:cs typeface="Arial"/>
                  <a:sym typeface="Arial"/>
                </a:rPr>
                <a:t>Mobilise, Support &amp; Serve</a:t>
              </a:r>
              <a:endParaRPr/>
            </a:p>
          </p:txBody>
        </p:sp>
        <p:sp>
          <p:nvSpPr>
            <p:cNvPr id="432" name="Google Shape;432;p20"/>
            <p:cNvSpPr txBox="1"/>
            <p:nvPr/>
          </p:nvSpPr>
          <p:spPr>
            <a:xfrm>
              <a:off x="3103044" y="3595226"/>
              <a:ext cx="2331247" cy="626813"/>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a:solidFill>
                    <a:schemeClr val="lt2"/>
                  </a:solidFill>
                  <a:latin typeface="Arial"/>
                  <a:ea typeface="Arial"/>
                  <a:cs typeface="Arial"/>
                  <a:sym typeface="Arial"/>
                </a:rPr>
                <a:t>Observe events &amp; patterns</a:t>
              </a:r>
              <a:endParaRPr/>
            </a:p>
          </p:txBody>
        </p:sp>
        <p:cxnSp>
          <p:nvCxnSpPr>
            <p:cNvPr id="433" name="Google Shape;433;p20"/>
            <p:cNvCxnSpPr/>
            <p:nvPr/>
          </p:nvCxnSpPr>
          <p:spPr>
            <a:xfrm>
              <a:off x="9408207" y="3293481"/>
              <a:ext cx="233490" cy="0"/>
            </a:xfrm>
            <a:prstGeom prst="straightConnector1">
              <a:avLst/>
            </a:prstGeom>
            <a:noFill/>
            <a:ln w="9525" cap="flat" cmpd="sng">
              <a:solidFill>
                <a:srgbClr val="006C90"/>
              </a:solidFill>
              <a:prstDash val="solid"/>
              <a:round/>
              <a:headEnd type="none" w="sm" len="sm"/>
              <a:tailEnd type="none" w="sm" len="sm"/>
            </a:ln>
          </p:spPr>
        </p:cxnSp>
        <p:sp>
          <p:nvSpPr>
            <p:cNvPr id="434" name="Google Shape;434;p20"/>
            <p:cNvSpPr txBox="1"/>
            <p:nvPr/>
          </p:nvSpPr>
          <p:spPr>
            <a:xfrm>
              <a:off x="5742470" y="5021380"/>
              <a:ext cx="1581284" cy="377537"/>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5. </a:t>
              </a:r>
              <a:r>
                <a:rPr lang="en-AU" sz="1259">
                  <a:solidFill>
                    <a:srgbClr val="000000"/>
                  </a:solidFill>
                  <a:latin typeface="Arial"/>
                  <a:ea typeface="Arial"/>
                  <a:cs typeface="Arial"/>
                  <a:sym typeface="Arial"/>
                </a:rPr>
                <a:t>Experiment</a:t>
              </a:r>
              <a:endParaRPr/>
            </a:p>
          </p:txBody>
        </p:sp>
        <p:grpSp>
          <p:nvGrpSpPr>
            <p:cNvPr id="435" name="Google Shape;435;p20"/>
            <p:cNvGrpSpPr/>
            <p:nvPr/>
          </p:nvGrpSpPr>
          <p:grpSpPr>
            <a:xfrm>
              <a:off x="2621630" y="2099805"/>
              <a:ext cx="6773852" cy="3012169"/>
              <a:chOff x="3813322" y="2788469"/>
              <a:chExt cx="4949678" cy="2201003"/>
            </a:xfrm>
          </p:grpSpPr>
          <p:sp>
            <p:nvSpPr>
              <p:cNvPr id="436" name="Google Shape;436;p20"/>
              <p:cNvSpPr/>
              <p:nvPr/>
            </p:nvSpPr>
            <p:spPr>
              <a:xfrm>
                <a:off x="5755340" y="4114800"/>
                <a:ext cx="381000" cy="3810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37" name="Google Shape;437;p20"/>
              <p:cNvSpPr/>
              <p:nvPr/>
            </p:nvSpPr>
            <p:spPr>
              <a:xfrm>
                <a:off x="6974540" y="2984679"/>
                <a:ext cx="381000" cy="3810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38" name="Google Shape;438;p20"/>
              <p:cNvSpPr/>
              <p:nvPr/>
            </p:nvSpPr>
            <p:spPr>
              <a:xfrm>
                <a:off x="8155640" y="3055169"/>
                <a:ext cx="381000" cy="3810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39" name="Google Shape;439;p20"/>
              <p:cNvSpPr/>
              <p:nvPr/>
            </p:nvSpPr>
            <p:spPr>
              <a:xfrm>
                <a:off x="5221940" y="4419600"/>
                <a:ext cx="381000" cy="3810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0" name="Google Shape;440;p20"/>
              <p:cNvSpPr/>
              <p:nvPr/>
            </p:nvSpPr>
            <p:spPr>
              <a:xfrm>
                <a:off x="4078940" y="4419599"/>
                <a:ext cx="341273" cy="341273"/>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1" name="Google Shape;441;p20"/>
              <p:cNvSpPr/>
              <p:nvPr/>
            </p:nvSpPr>
            <p:spPr>
              <a:xfrm>
                <a:off x="3813322" y="3964027"/>
                <a:ext cx="341273" cy="341273"/>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2" name="Google Shape;442;p20"/>
              <p:cNvSpPr/>
              <p:nvPr/>
            </p:nvSpPr>
            <p:spPr>
              <a:xfrm>
                <a:off x="6545185" y="3352800"/>
                <a:ext cx="341273" cy="341273"/>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3" name="Google Shape;443;p20"/>
              <p:cNvSpPr/>
              <p:nvPr/>
            </p:nvSpPr>
            <p:spPr>
              <a:xfrm>
                <a:off x="8421727" y="3504495"/>
                <a:ext cx="341273" cy="341273"/>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4" name="Google Shape;444;p20"/>
              <p:cNvSpPr/>
              <p:nvPr/>
            </p:nvSpPr>
            <p:spPr>
              <a:xfrm>
                <a:off x="4592476" y="4532272"/>
                <a:ext cx="457200" cy="4572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5" name="Google Shape;445;p20"/>
              <p:cNvSpPr/>
              <p:nvPr/>
            </p:nvSpPr>
            <p:spPr>
              <a:xfrm>
                <a:off x="7532356" y="2788469"/>
                <a:ext cx="457200" cy="4572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6" name="Google Shape;446;p20"/>
              <p:cNvSpPr/>
              <p:nvPr/>
            </p:nvSpPr>
            <p:spPr>
              <a:xfrm>
                <a:off x="8207662" y="4357322"/>
                <a:ext cx="276955" cy="27695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7" name="Google Shape;447;p20"/>
              <p:cNvSpPr/>
              <p:nvPr/>
            </p:nvSpPr>
            <p:spPr>
              <a:xfrm>
                <a:off x="4085655" y="3166622"/>
                <a:ext cx="276955" cy="27695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8" name="Google Shape;448;p20"/>
              <p:cNvSpPr/>
              <p:nvPr/>
            </p:nvSpPr>
            <p:spPr>
              <a:xfrm>
                <a:off x="3818313" y="3502005"/>
                <a:ext cx="310225" cy="31022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9" name="Google Shape;449;p20"/>
              <p:cNvSpPr/>
              <p:nvPr/>
            </p:nvSpPr>
            <p:spPr>
              <a:xfrm>
                <a:off x="8437250" y="3995075"/>
                <a:ext cx="310225" cy="31022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0" name="Google Shape;450;p20"/>
              <p:cNvSpPr/>
              <p:nvPr/>
            </p:nvSpPr>
            <p:spPr>
              <a:xfrm>
                <a:off x="6146077" y="3733800"/>
                <a:ext cx="310225" cy="31022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1" name="Google Shape;451;p20"/>
              <p:cNvSpPr/>
              <p:nvPr/>
            </p:nvSpPr>
            <p:spPr>
              <a:xfrm>
                <a:off x="4448000" y="2984679"/>
                <a:ext cx="222114" cy="222114"/>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2" name="Google Shape;452;p20"/>
              <p:cNvSpPr/>
              <p:nvPr/>
            </p:nvSpPr>
            <p:spPr>
              <a:xfrm>
                <a:off x="7911880" y="4610100"/>
                <a:ext cx="222114" cy="222114"/>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3" name="Google Shape;453;p20"/>
              <p:cNvSpPr/>
              <p:nvPr/>
            </p:nvSpPr>
            <p:spPr>
              <a:xfrm>
                <a:off x="7542417" y="4706875"/>
                <a:ext cx="222114" cy="222114"/>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4" name="Google Shape;454;p20"/>
              <p:cNvSpPr/>
              <p:nvPr/>
            </p:nvSpPr>
            <p:spPr>
              <a:xfrm>
                <a:off x="4765951" y="2906012"/>
                <a:ext cx="222114" cy="222114"/>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5" name="Google Shape;455;p20"/>
              <p:cNvSpPr/>
              <p:nvPr/>
            </p:nvSpPr>
            <p:spPr>
              <a:xfrm>
                <a:off x="5139164" y="2934293"/>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6" name="Google Shape;456;p20"/>
              <p:cNvSpPr/>
              <p:nvPr/>
            </p:nvSpPr>
            <p:spPr>
              <a:xfrm>
                <a:off x="7272764" y="4692345"/>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7" name="Google Shape;457;p20"/>
              <p:cNvSpPr/>
              <p:nvPr/>
            </p:nvSpPr>
            <p:spPr>
              <a:xfrm>
                <a:off x="6986071" y="4581288"/>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8" name="Google Shape;458;p20"/>
              <p:cNvSpPr/>
              <p:nvPr/>
            </p:nvSpPr>
            <p:spPr>
              <a:xfrm>
                <a:off x="5416998" y="3055169"/>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9" name="Google Shape;459;p20"/>
              <p:cNvSpPr/>
              <p:nvPr/>
            </p:nvSpPr>
            <p:spPr>
              <a:xfrm>
                <a:off x="5664287" y="3222388"/>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60" name="Google Shape;460;p20"/>
              <p:cNvSpPr/>
              <p:nvPr/>
            </p:nvSpPr>
            <p:spPr>
              <a:xfrm>
                <a:off x="5893384" y="3408890"/>
                <a:ext cx="152400" cy="1524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61" name="Google Shape;461;p20"/>
              <p:cNvSpPr/>
              <p:nvPr/>
            </p:nvSpPr>
            <p:spPr>
              <a:xfrm>
                <a:off x="6752901" y="4417973"/>
                <a:ext cx="152400" cy="1524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gr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490"/>
        <p:cNvGrpSpPr/>
        <p:nvPr/>
      </p:nvGrpSpPr>
      <p:grpSpPr>
        <a:xfrm>
          <a:off x="0" y="0"/>
          <a:ext cx="0" cy="0"/>
          <a:chOff x="0" y="0"/>
          <a:chExt cx="0" cy="0"/>
        </a:xfrm>
      </p:grpSpPr>
      <p:sp>
        <p:nvSpPr>
          <p:cNvPr id="491" name="Google Shape;491;p24"/>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a:t>Adaptive Leadership Tools</a:t>
            </a:r>
            <a:endParaRPr/>
          </a:p>
        </p:txBody>
      </p:sp>
      <p:sp>
        <p:nvSpPr>
          <p:cNvPr id="492" name="Google Shape;492;p24"/>
          <p:cNvSpPr txBox="1">
            <a:spLocks noGrp="1"/>
          </p:cNvSpPr>
          <p:nvPr>
            <p:ph type="body" idx="1"/>
          </p:nvPr>
        </p:nvSpPr>
        <p:spPr>
          <a:xfrm>
            <a:off x="1980300" y="2185651"/>
            <a:ext cx="3885300" cy="3732549"/>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indent="-257175">
              <a:lnSpc>
                <a:spcPct val="90000"/>
              </a:lnSpc>
              <a:spcBef>
                <a:spcPts val="0"/>
              </a:spcBef>
              <a:spcAft>
                <a:spcPts val="0"/>
              </a:spcAft>
              <a:buSzPts val="1800"/>
            </a:pPr>
            <a:r>
              <a:rPr lang="en-AU" sz="1249">
                <a:solidFill>
                  <a:srgbClr val="7F7F7F"/>
                </a:solidFill>
              </a:rPr>
              <a:t>Systems: Awareness and Creating Experiences</a:t>
            </a:r>
            <a:endParaRPr/>
          </a:p>
          <a:p>
            <a:pPr indent="-257175">
              <a:lnSpc>
                <a:spcPct val="90000"/>
              </a:lnSpc>
              <a:spcBef>
                <a:spcPts val="0"/>
              </a:spcBef>
              <a:spcAft>
                <a:spcPts val="0"/>
              </a:spcAft>
              <a:buSzPts val="1800"/>
            </a:pPr>
            <a:r>
              <a:rPr lang="en-AU" sz="1249">
                <a:solidFill>
                  <a:srgbClr val="7F7F7F"/>
                </a:solidFill>
              </a:rPr>
              <a:t>Connecting: Conversations, Dialogue</a:t>
            </a:r>
            <a:endParaRPr/>
          </a:p>
          <a:p>
            <a:pPr indent="-257175">
              <a:lnSpc>
                <a:spcPct val="90000"/>
              </a:lnSpc>
              <a:spcBef>
                <a:spcPts val="0"/>
              </a:spcBef>
              <a:spcAft>
                <a:spcPts val="0"/>
              </a:spcAft>
              <a:buSzPts val="1800"/>
            </a:pPr>
            <a:r>
              <a:rPr lang="en-AU" sz="1249">
                <a:solidFill>
                  <a:srgbClr val="7F7F7F"/>
                </a:solidFill>
              </a:rPr>
              <a:t>Complexity: Cynefin, Simple Rules</a:t>
            </a:r>
            <a:endParaRPr/>
          </a:p>
          <a:p>
            <a:pPr indent="-257175">
              <a:lnSpc>
                <a:spcPct val="90000"/>
              </a:lnSpc>
              <a:spcBef>
                <a:spcPts val="0"/>
              </a:spcBef>
              <a:spcAft>
                <a:spcPts val="0"/>
              </a:spcAft>
              <a:buSzPts val="1800"/>
            </a:pPr>
            <a:r>
              <a:rPr lang="en-AU" sz="1249">
                <a:solidFill>
                  <a:srgbClr val="7F7F7F"/>
                </a:solidFill>
              </a:rPr>
              <a:t>Perspective: High performance questions to zoom in and zoom out; Design Thinking</a:t>
            </a:r>
            <a:endParaRPr/>
          </a:p>
          <a:p>
            <a:pPr indent="-257175">
              <a:lnSpc>
                <a:spcPct val="90000"/>
              </a:lnSpc>
              <a:spcBef>
                <a:spcPts val="0"/>
              </a:spcBef>
              <a:spcAft>
                <a:spcPts val="0"/>
              </a:spcAft>
              <a:buSzPts val="1800"/>
            </a:pPr>
            <a:r>
              <a:rPr lang="en-AU" sz="1249">
                <a:solidFill>
                  <a:srgbClr val="7F7F7F"/>
                </a:solidFill>
              </a:rPr>
              <a:t>Appreciative inquiry to frame and reframe perspective</a:t>
            </a:r>
            <a:endParaRPr/>
          </a:p>
          <a:p>
            <a:pPr indent="-257175">
              <a:lnSpc>
                <a:spcPct val="90000"/>
              </a:lnSpc>
              <a:spcBef>
                <a:spcPts val="0"/>
              </a:spcBef>
              <a:spcAft>
                <a:spcPts val="0"/>
              </a:spcAft>
              <a:buSzPts val="1800"/>
            </a:pPr>
            <a:r>
              <a:rPr lang="en-AU" sz="1249">
                <a:solidFill>
                  <a:srgbClr val="7F7F7F"/>
                </a:solidFill>
              </a:rPr>
              <a:t>High Performance Questions, creating space and timeboxing; Continuous Learning (70/20/10)</a:t>
            </a:r>
            <a:endParaRPr/>
          </a:p>
          <a:p>
            <a:pPr indent="-257175">
              <a:lnSpc>
                <a:spcPct val="90000"/>
              </a:lnSpc>
              <a:spcBef>
                <a:spcPts val="0"/>
              </a:spcBef>
              <a:spcAft>
                <a:spcPts val="0"/>
              </a:spcAft>
              <a:buSzPts val="1800"/>
            </a:pPr>
            <a:r>
              <a:rPr lang="en-AU" sz="1249">
                <a:solidFill>
                  <a:srgbClr val="7F7F7F"/>
                </a:solidFill>
              </a:rPr>
              <a:t>Presencing to suspend disbelief and voice of judgment  </a:t>
            </a:r>
            <a:endParaRPr/>
          </a:p>
          <a:p>
            <a:pPr indent="-257175">
              <a:lnSpc>
                <a:spcPct val="90000"/>
              </a:lnSpc>
              <a:spcBef>
                <a:spcPts val="0"/>
              </a:spcBef>
              <a:spcAft>
                <a:spcPts val="0"/>
              </a:spcAft>
              <a:buSzPts val="1800"/>
            </a:pPr>
            <a:r>
              <a:rPr lang="en-AU" sz="1249">
                <a:solidFill>
                  <a:srgbClr val="7F7F7F"/>
                </a:solidFill>
              </a:rPr>
              <a:t>Balcony, GEMBA Walks, Assess reality from multiple angles and perspectives</a:t>
            </a:r>
            <a:endParaRPr/>
          </a:p>
          <a:p>
            <a:pPr indent="-257175">
              <a:lnSpc>
                <a:spcPct val="90000"/>
              </a:lnSpc>
              <a:spcBef>
                <a:spcPts val="0"/>
              </a:spcBef>
              <a:spcAft>
                <a:spcPts val="0"/>
              </a:spcAft>
              <a:buSzPts val="1800"/>
            </a:pPr>
            <a:r>
              <a:rPr lang="en-AU" sz="1249">
                <a:solidFill>
                  <a:srgbClr val="7F7F7F"/>
                </a:solidFill>
              </a:rPr>
              <a:t>Reframing: NLP, OODA loops and ladders of inference to expand mental models </a:t>
            </a:r>
            <a:endParaRPr/>
          </a:p>
          <a:p>
            <a:pPr indent="-257175">
              <a:lnSpc>
                <a:spcPct val="90000"/>
              </a:lnSpc>
              <a:spcBef>
                <a:spcPts val="0"/>
              </a:spcBef>
              <a:spcAft>
                <a:spcPts val="0"/>
              </a:spcAft>
              <a:buSzPts val="1800"/>
            </a:pPr>
            <a:r>
              <a:rPr lang="en-AU" sz="1249">
                <a:solidFill>
                  <a:srgbClr val="7F7F7F"/>
                </a:solidFill>
              </a:rPr>
              <a:t>Attention: Expand field of vision and avoid blind spots</a:t>
            </a:r>
            <a:endParaRPr/>
          </a:p>
        </p:txBody>
      </p:sp>
      <p:sp>
        <p:nvSpPr>
          <p:cNvPr id="493" name="Google Shape;493;p24"/>
          <p:cNvSpPr txBox="1">
            <a:spLocks noGrp="1"/>
          </p:cNvSpPr>
          <p:nvPr>
            <p:ph type="body" idx="2"/>
          </p:nvPr>
        </p:nvSpPr>
        <p:spPr>
          <a:xfrm>
            <a:off x="6195000" y="2185650"/>
            <a:ext cx="3885300" cy="3512700"/>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indent="-257175">
              <a:lnSpc>
                <a:spcPct val="90000"/>
              </a:lnSpc>
              <a:spcBef>
                <a:spcPts val="0"/>
              </a:spcBef>
              <a:spcAft>
                <a:spcPts val="0"/>
              </a:spcAft>
              <a:buSzPts val="1800"/>
            </a:pPr>
            <a:r>
              <a:rPr lang="en-AU" sz="1249">
                <a:solidFill>
                  <a:srgbClr val="7F7F7F"/>
                </a:solidFill>
              </a:rPr>
              <a:t>SenseMaking: Patterns, whole self, all senses  </a:t>
            </a:r>
            <a:endParaRPr/>
          </a:p>
          <a:p>
            <a:pPr indent="-257175">
              <a:lnSpc>
                <a:spcPct val="90000"/>
              </a:lnSpc>
              <a:spcBef>
                <a:spcPts val="0"/>
              </a:spcBef>
              <a:spcAft>
                <a:spcPts val="0"/>
              </a:spcAft>
              <a:buSzPts val="1800"/>
            </a:pPr>
            <a:r>
              <a:rPr lang="en-AU" sz="1249">
                <a:solidFill>
                  <a:srgbClr val="7F7F7F"/>
                </a:solidFill>
              </a:rPr>
              <a:t>Collaboration, Storytelling, candour and transparency - help each other (diversity of perspectives; wisdom of the crowd) </a:t>
            </a:r>
            <a:endParaRPr/>
          </a:p>
          <a:p>
            <a:pPr indent="-257175">
              <a:lnSpc>
                <a:spcPct val="90000"/>
              </a:lnSpc>
              <a:spcBef>
                <a:spcPts val="0"/>
              </a:spcBef>
              <a:spcAft>
                <a:spcPts val="0"/>
              </a:spcAft>
              <a:buSzPts val="1800"/>
            </a:pPr>
            <a:r>
              <a:rPr lang="en-AU" sz="1249">
                <a:solidFill>
                  <a:srgbClr val="7F7F7F"/>
                </a:solidFill>
              </a:rPr>
              <a:t>Practice: “What haven’t I noticed lately?”; 5 minutes 50 questions; timebox; iterate</a:t>
            </a:r>
            <a:endParaRPr/>
          </a:p>
          <a:p>
            <a:pPr indent="-257175">
              <a:lnSpc>
                <a:spcPct val="90000"/>
              </a:lnSpc>
              <a:spcBef>
                <a:spcPts val="0"/>
              </a:spcBef>
              <a:spcAft>
                <a:spcPts val="0"/>
              </a:spcAft>
              <a:buSzPts val="1800"/>
            </a:pPr>
            <a:r>
              <a:rPr lang="en-AU" sz="1249">
                <a:solidFill>
                  <a:srgbClr val="7F7F7F"/>
                </a:solidFill>
              </a:rPr>
              <a:t>Journaling, Reflecting, Mindfulness, Fierce Conversations, Pull vs. Push, Start with WHY </a:t>
            </a:r>
            <a:endParaRPr/>
          </a:p>
          <a:p>
            <a:pPr indent="-257175">
              <a:lnSpc>
                <a:spcPct val="90000"/>
              </a:lnSpc>
              <a:spcBef>
                <a:spcPts val="0"/>
              </a:spcBef>
              <a:spcAft>
                <a:spcPts val="0"/>
              </a:spcAft>
              <a:buSzPts val="1800"/>
            </a:pPr>
            <a:r>
              <a:rPr lang="en-AU" sz="1249">
                <a:solidFill>
                  <a:srgbClr val="7F7F7F"/>
                </a:solidFill>
              </a:rPr>
              <a:t>Polarity Management and making the invisible visible (FEAR, VALUE, CHANGE, FUTURE) (Polarities, Paradigms, Dilemmas, Patterns…expanding awareness)</a:t>
            </a:r>
            <a:endParaRPr/>
          </a:p>
          <a:p>
            <a:pPr indent="-257175">
              <a:lnSpc>
                <a:spcPct val="90000"/>
              </a:lnSpc>
              <a:spcBef>
                <a:spcPts val="0"/>
              </a:spcBef>
              <a:spcAft>
                <a:spcPts val="0"/>
              </a:spcAft>
              <a:buSzPts val="1800"/>
            </a:pPr>
            <a:r>
              <a:rPr lang="en-AU" sz="1249">
                <a:solidFill>
                  <a:srgbClr val="7F7F7F"/>
                </a:solidFill>
              </a:rPr>
              <a:t>Neuroscience and Quantum Thinking, Vulnerability, SCARF, SOAR</a:t>
            </a:r>
            <a:endParaRPr/>
          </a:p>
          <a:p>
            <a:pPr indent="-257175">
              <a:lnSpc>
                <a:spcPct val="90000"/>
              </a:lnSpc>
              <a:spcBef>
                <a:spcPts val="0"/>
              </a:spcBef>
              <a:spcAft>
                <a:spcPts val="0"/>
              </a:spcAft>
              <a:buSzPts val="1800"/>
            </a:pPr>
            <a:r>
              <a:rPr lang="en-AU" sz="1249">
                <a:solidFill>
                  <a:srgbClr val="7F7F7F"/>
                </a:solidFill>
              </a:rPr>
              <a:t>Leadership Agility and Leading Change</a:t>
            </a:r>
            <a:endParaRPr/>
          </a:p>
          <a:p>
            <a:pPr indent="-257175">
              <a:lnSpc>
                <a:spcPct val="90000"/>
              </a:lnSpc>
              <a:spcBef>
                <a:spcPts val="0"/>
              </a:spcBef>
              <a:spcAft>
                <a:spcPts val="0"/>
              </a:spcAft>
              <a:buSzPts val="1800"/>
            </a:pPr>
            <a:r>
              <a:rPr lang="en-AU" sz="1249">
                <a:solidFill>
                  <a:srgbClr val="7F7F7F"/>
                </a:solidFill>
              </a:rPr>
              <a:t>Networking, Relationship Building</a:t>
            </a:r>
            <a:endParaRPr/>
          </a:p>
          <a:p>
            <a:pPr indent="-257175">
              <a:lnSpc>
                <a:spcPct val="90000"/>
              </a:lnSpc>
              <a:spcBef>
                <a:spcPts val="0"/>
              </a:spcBef>
              <a:spcAft>
                <a:spcPts val="0"/>
              </a:spcAft>
              <a:buSzPts val="1800"/>
            </a:pPr>
            <a:r>
              <a:rPr lang="en-AU" sz="1249">
                <a:solidFill>
                  <a:srgbClr val="7F7F7F"/>
                </a:solidFill>
              </a:rPr>
              <a:t>Metrics That Matter; Big Visible Charts; Information Radiators</a:t>
            </a:r>
            <a:endParaRPr/>
          </a:p>
          <a:p>
            <a:pPr indent="-257175">
              <a:lnSpc>
                <a:spcPct val="90000"/>
              </a:lnSpc>
              <a:spcBef>
                <a:spcPts val="0"/>
              </a:spcBef>
              <a:spcAft>
                <a:spcPts val="0"/>
              </a:spcAft>
              <a:buSzPts val="1800"/>
            </a:pPr>
            <a:r>
              <a:rPr lang="en-AU" sz="1249">
                <a:solidFill>
                  <a:srgbClr val="7F7F7F"/>
                </a:solidFill>
              </a:rPr>
              <a:t>Games, Creativity, Innovation, Imagining</a:t>
            </a:r>
            <a:endParaRPr/>
          </a:p>
        </p:txBody>
      </p:sp>
      <p:sp>
        <p:nvSpPr>
          <p:cNvPr id="494" name="Google Shape;494;p24"/>
          <p:cNvSpPr txBox="1">
            <a:spLocks noGrp="1"/>
          </p:cNvSpPr>
          <p:nvPr>
            <p:ph type="sldNum" idx="12"/>
          </p:nvPr>
        </p:nvSpPr>
        <p:spPr>
          <a:xfrm>
            <a:off x="10189200" y="6382808"/>
            <a:ext cx="2743200"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9pPr>
          </a:lstStyle>
          <a:p>
            <a:fld id="{00000000-1234-1234-1234-123412341234}" type="slidenum">
              <a:rPr lang="en-AU" smtClean="0"/>
              <a:pPr/>
              <a:t>26</a:t>
            </a:fld>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533"/>
        <p:cNvGrpSpPr/>
        <p:nvPr/>
      </p:nvGrpSpPr>
      <p:grpSpPr>
        <a:xfrm>
          <a:off x="0" y="0"/>
          <a:ext cx="0" cy="0"/>
          <a:chOff x="0" y="0"/>
          <a:chExt cx="0" cy="0"/>
        </a:xfrm>
      </p:grpSpPr>
      <p:sp>
        <p:nvSpPr>
          <p:cNvPr id="534" name="Google Shape;534;p29"/>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a:t>7 Powerful Innovation Questions</a:t>
            </a:r>
            <a:endParaRPr/>
          </a:p>
        </p:txBody>
      </p:sp>
      <p:grpSp>
        <p:nvGrpSpPr>
          <p:cNvPr id="535" name="Google Shape;535;p29"/>
          <p:cNvGrpSpPr/>
          <p:nvPr/>
        </p:nvGrpSpPr>
        <p:grpSpPr>
          <a:xfrm>
            <a:off x="2111410" y="1863091"/>
            <a:ext cx="8124914" cy="3549015"/>
            <a:chOff x="257" y="0"/>
            <a:chExt cx="10833218" cy="4732020"/>
          </a:xfrm>
        </p:grpSpPr>
        <p:sp>
          <p:nvSpPr>
            <p:cNvPr id="536" name="Google Shape;536;p29"/>
            <p:cNvSpPr/>
            <p:nvPr/>
          </p:nvSpPr>
          <p:spPr>
            <a:xfrm>
              <a:off x="257"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37" name="Google Shape;537;p29"/>
            <p:cNvSpPr txBox="1"/>
            <p:nvPr/>
          </p:nvSpPr>
          <p:spPr>
            <a:xfrm>
              <a:off x="257"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Imagine</a:t>
              </a:r>
              <a:endParaRPr/>
            </a:p>
          </p:txBody>
        </p:sp>
        <p:sp>
          <p:nvSpPr>
            <p:cNvPr id="538" name="Google Shape;538;p29"/>
            <p:cNvSpPr/>
            <p:nvPr/>
          </p:nvSpPr>
          <p:spPr>
            <a:xfrm>
              <a:off x="2708" y="1421107"/>
              <a:ext cx="1463125" cy="3072809"/>
            </a:xfrm>
            <a:prstGeom prst="roundRect">
              <a:avLst>
                <a:gd name="adj" fmla="val 10000"/>
              </a:avLst>
            </a:prstGeom>
            <a:solidFill>
              <a:srgbClr val="26386C"/>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39" name="Google Shape;539;p29"/>
            <p:cNvSpPr txBox="1"/>
            <p:nvPr/>
          </p:nvSpPr>
          <p:spPr>
            <a:xfrm>
              <a:off x="45561"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imagine that should create a great experience?</a:t>
              </a:r>
              <a:endParaRPr/>
            </a:p>
          </p:txBody>
        </p:sp>
        <p:sp>
          <p:nvSpPr>
            <p:cNvPr id="540" name="Google Shape;540;p29"/>
            <p:cNvSpPr/>
            <p:nvPr/>
          </p:nvSpPr>
          <p:spPr>
            <a:xfrm>
              <a:off x="1561123"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41" name="Google Shape;541;p29"/>
            <p:cNvSpPr txBox="1"/>
            <p:nvPr/>
          </p:nvSpPr>
          <p:spPr>
            <a:xfrm>
              <a:off x="1561123"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Look</a:t>
              </a:r>
              <a:endParaRPr sz="1275" b="1">
                <a:solidFill>
                  <a:srgbClr val="000000"/>
                </a:solidFill>
                <a:latin typeface="Arial"/>
                <a:ea typeface="Arial"/>
                <a:cs typeface="Arial"/>
                <a:sym typeface="Arial"/>
              </a:endParaRPr>
            </a:p>
          </p:txBody>
        </p:sp>
        <p:sp>
          <p:nvSpPr>
            <p:cNvPr id="542" name="Google Shape;542;p29"/>
            <p:cNvSpPr/>
            <p:nvPr/>
          </p:nvSpPr>
          <p:spPr>
            <a:xfrm>
              <a:off x="1563574" y="1421107"/>
              <a:ext cx="1463125" cy="3072809"/>
            </a:xfrm>
            <a:prstGeom prst="roundRect">
              <a:avLst>
                <a:gd name="adj" fmla="val 10000"/>
              </a:avLst>
            </a:prstGeom>
            <a:solidFill>
              <a:srgbClr val="256A78"/>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43" name="Google Shape;543;p29"/>
            <p:cNvSpPr txBox="1"/>
            <p:nvPr/>
          </p:nvSpPr>
          <p:spPr>
            <a:xfrm>
              <a:off x="1606427"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Wat could we look at in a new way or from a new perspective?</a:t>
              </a:r>
              <a:endParaRPr/>
            </a:p>
          </p:txBody>
        </p:sp>
        <p:sp>
          <p:nvSpPr>
            <p:cNvPr id="544" name="Google Shape;544;p29"/>
            <p:cNvSpPr/>
            <p:nvPr/>
          </p:nvSpPr>
          <p:spPr>
            <a:xfrm>
              <a:off x="3121988"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45" name="Google Shape;545;p29"/>
            <p:cNvSpPr txBox="1"/>
            <p:nvPr/>
          </p:nvSpPr>
          <p:spPr>
            <a:xfrm>
              <a:off x="3121988"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Use</a:t>
              </a:r>
              <a:endParaRPr sz="1275" b="1">
                <a:solidFill>
                  <a:srgbClr val="000000"/>
                </a:solidFill>
                <a:latin typeface="Arial"/>
                <a:ea typeface="Arial"/>
                <a:cs typeface="Arial"/>
                <a:sym typeface="Arial"/>
              </a:endParaRPr>
            </a:p>
          </p:txBody>
        </p:sp>
        <p:sp>
          <p:nvSpPr>
            <p:cNvPr id="546" name="Google Shape;546;p29"/>
            <p:cNvSpPr/>
            <p:nvPr/>
          </p:nvSpPr>
          <p:spPr>
            <a:xfrm>
              <a:off x="3124439" y="1421107"/>
              <a:ext cx="1463125" cy="3072809"/>
            </a:xfrm>
            <a:prstGeom prst="roundRect">
              <a:avLst>
                <a:gd name="adj" fmla="val 10000"/>
              </a:avLst>
            </a:prstGeom>
            <a:solidFill>
              <a:srgbClr val="24865E"/>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47" name="Google Shape;547;p29"/>
            <p:cNvSpPr txBox="1"/>
            <p:nvPr/>
          </p:nvSpPr>
          <p:spPr>
            <a:xfrm>
              <a:off x="3167292"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use in a new way or for the first time?</a:t>
              </a:r>
              <a:endParaRPr/>
            </a:p>
          </p:txBody>
        </p:sp>
        <p:sp>
          <p:nvSpPr>
            <p:cNvPr id="548" name="Google Shape;548;p29"/>
            <p:cNvSpPr/>
            <p:nvPr/>
          </p:nvSpPr>
          <p:spPr>
            <a:xfrm>
              <a:off x="4682853"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49" name="Google Shape;549;p29"/>
            <p:cNvSpPr txBox="1"/>
            <p:nvPr/>
          </p:nvSpPr>
          <p:spPr>
            <a:xfrm>
              <a:off x="4682853"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Move</a:t>
              </a:r>
              <a:endParaRPr sz="1275" b="1">
                <a:solidFill>
                  <a:srgbClr val="000000"/>
                </a:solidFill>
                <a:latin typeface="Arial"/>
                <a:ea typeface="Arial"/>
                <a:cs typeface="Arial"/>
                <a:sym typeface="Arial"/>
              </a:endParaRPr>
            </a:p>
          </p:txBody>
        </p:sp>
        <p:sp>
          <p:nvSpPr>
            <p:cNvPr id="550" name="Google Shape;550;p29"/>
            <p:cNvSpPr/>
            <p:nvPr/>
          </p:nvSpPr>
          <p:spPr>
            <a:xfrm>
              <a:off x="4685304" y="1421107"/>
              <a:ext cx="1463125" cy="3072809"/>
            </a:xfrm>
            <a:prstGeom prst="roundRect">
              <a:avLst>
                <a:gd name="adj" fmla="val 10000"/>
              </a:avLst>
            </a:prstGeom>
            <a:solidFill>
              <a:srgbClr val="239424"/>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51" name="Google Shape;551;p29"/>
            <p:cNvSpPr txBox="1"/>
            <p:nvPr/>
          </p:nvSpPr>
          <p:spPr>
            <a:xfrm>
              <a:off x="4728157"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move, changing its position in time or space?</a:t>
              </a:r>
              <a:endParaRPr/>
            </a:p>
          </p:txBody>
        </p:sp>
        <p:sp>
          <p:nvSpPr>
            <p:cNvPr id="552" name="Google Shape;552;p29"/>
            <p:cNvSpPr/>
            <p:nvPr/>
          </p:nvSpPr>
          <p:spPr>
            <a:xfrm>
              <a:off x="6243718"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53" name="Google Shape;553;p29"/>
            <p:cNvSpPr txBox="1"/>
            <p:nvPr/>
          </p:nvSpPr>
          <p:spPr>
            <a:xfrm>
              <a:off x="6243718"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Interconnect</a:t>
              </a:r>
              <a:endParaRPr sz="1275" b="1">
                <a:solidFill>
                  <a:srgbClr val="000000"/>
                </a:solidFill>
                <a:latin typeface="Arial"/>
                <a:ea typeface="Arial"/>
                <a:cs typeface="Arial"/>
                <a:sym typeface="Arial"/>
              </a:endParaRPr>
            </a:p>
          </p:txBody>
        </p:sp>
        <p:sp>
          <p:nvSpPr>
            <p:cNvPr id="554" name="Google Shape;554;p29"/>
            <p:cNvSpPr/>
            <p:nvPr/>
          </p:nvSpPr>
          <p:spPr>
            <a:xfrm>
              <a:off x="6246169" y="1421107"/>
              <a:ext cx="1463125" cy="3072809"/>
            </a:xfrm>
            <a:prstGeom prst="roundRect">
              <a:avLst>
                <a:gd name="adj" fmla="val 10000"/>
              </a:avLst>
            </a:prstGeom>
            <a:solidFill>
              <a:srgbClr val="69A321"/>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55" name="Google Shape;555;p29"/>
            <p:cNvSpPr txBox="1"/>
            <p:nvPr/>
          </p:nvSpPr>
          <p:spPr>
            <a:xfrm>
              <a:off x="6289022"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connect in a different way, or for the first time?</a:t>
              </a:r>
              <a:endParaRPr/>
            </a:p>
          </p:txBody>
        </p:sp>
        <p:sp>
          <p:nvSpPr>
            <p:cNvPr id="556" name="Google Shape;556;p29"/>
            <p:cNvSpPr/>
            <p:nvPr/>
          </p:nvSpPr>
          <p:spPr>
            <a:xfrm>
              <a:off x="7804583"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57" name="Google Shape;557;p29"/>
            <p:cNvSpPr txBox="1"/>
            <p:nvPr/>
          </p:nvSpPr>
          <p:spPr>
            <a:xfrm>
              <a:off x="7804583"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Alter</a:t>
              </a:r>
              <a:endParaRPr sz="1275" b="1">
                <a:solidFill>
                  <a:srgbClr val="000000"/>
                </a:solidFill>
                <a:latin typeface="Arial"/>
                <a:ea typeface="Arial"/>
                <a:cs typeface="Arial"/>
                <a:sym typeface="Arial"/>
              </a:endParaRPr>
            </a:p>
          </p:txBody>
        </p:sp>
        <p:sp>
          <p:nvSpPr>
            <p:cNvPr id="558" name="Google Shape;558;p29"/>
            <p:cNvSpPr/>
            <p:nvPr/>
          </p:nvSpPr>
          <p:spPr>
            <a:xfrm>
              <a:off x="7807034" y="1421107"/>
              <a:ext cx="1463125" cy="3072809"/>
            </a:xfrm>
            <a:prstGeom prst="roundRect">
              <a:avLst>
                <a:gd name="adj" fmla="val 10000"/>
              </a:avLst>
            </a:prstGeom>
            <a:solidFill>
              <a:srgbClr val="B39D1E"/>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59" name="Google Shape;559;p29"/>
            <p:cNvSpPr txBox="1"/>
            <p:nvPr/>
          </p:nvSpPr>
          <p:spPr>
            <a:xfrm>
              <a:off x="7849887"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change or alter in terms of design and performance?</a:t>
              </a:r>
              <a:endParaRPr/>
            </a:p>
          </p:txBody>
        </p:sp>
        <p:sp>
          <p:nvSpPr>
            <p:cNvPr id="560" name="Google Shape;560;p29"/>
            <p:cNvSpPr/>
            <p:nvPr/>
          </p:nvSpPr>
          <p:spPr>
            <a:xfrm>
              <a:off x="9365448"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61" name="Google Shape;561;p29"/>
            <p:cNvSpPr txBox="1"/>
            <p:nvPr/>
          </p:nvSpPr>
          <p:spPr>
            <a:xfrm>
              <a:off x="9365448"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Make</a:t>
              </a:r>
              <a:endParaRPr sz="1275" b="1">
                <a:solidFill>
                  <a:srgbClr val="000000"/>
                </a:solidFill>
                <a:latin typeface="Arial"/>
                <a:ea typeface="Arial"/>
                <a:cs typeface="Arial"/>
                <a:sym typeface="Arial"/>
              </a:endParaRPr>
            </a:p>
          </p:txBody>
        </p:sp>
        <p:sp>
          <p:nvSpPr>
            <p:cNvPr id="562" name="Google Shape;562;p29"/>
            <p:cNvSpPr/>
            <p:nvPr/>
          </p:nvSpPr>
          <p:spPr>
            <a:xfrm>
              <a:off x="9367899" y="1421107"/>
              <a:ext cx="1463125" cy="3072809"/>
            </a:xfrm>
            <a:prstGeom prst="roundRect">
              <a:avLst>
                <a:gd name="adj" fmla="val 10000"/>
              </a:avLst>
            </a:prstGeom>
            <a:solidFill>
              <a:srgbClr val="C34B1B"/>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63" name="Google Shape;563;p29"/>
            <p:cNvSpPr txBox="1"/>
            <p:nvPr/>
          </p:nvSpPr>
          <p:spPr>
            <a:xfrm>
              <a:off x="9410752"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make that is truly new?</a:t>
              </a:r>
              <a:endParaRP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B3046-C9A8-4419-ACDD-330CD5D21500}"/>
              </a:ext>
            </a:extLst>
          </p:cNvPr>
          <p:cNvSpPr>
            <a:spLocks noGrp="1"/>
          </p:cNvSpPr>
          <p:nvPr>
            <p:ph type="title"/>
          </p:nvPr>
        </p:nvSpPr>
        <p:spPr/>
        <p:txBody>
          <a:bodyPr/>
          <a:lstStyle/>
          <a:p>
            <a:r>
              <a:rPr lang="en-US" dirty="0"/>
              <a:t>Silence</a:t>
            </a:r>
          </a:p>
        </p:txBody>
      </p:sp>
      <p:sp>
        <p:nvSpPr>
          <p:cNvPr id="3" name="Content Placeholder 2">
            <a:extLst>
              <a:ext uri="{FF2B5EF4-FFF2-40B4-BE49-F238E27FC236}">
                <a16:creationId xmlns:a16="http://schemas.microsoft.com/office/drawing/2014/main" id="{EBA1DD8B-168C-4ACE-900C-B0F2F0F805ED}"/>
              </a:ext>
            </a:extLst>
          </p:cNvPr>
          <p:cNvSpPr>
            <a:spLocks noGrp="1"/>
          </p:cNvSpPr>
          <p:nvPr>
            <p:ph idx="1"/>
          </p:nvPr>
        </p:nvSpPr>
        <p:spPr>
          <a:xfrm>
            <a:off x="1980301" y="1911893"/>
            <a:ext cx="7243043" cy="3852017"/>
          </a:xfrm>
        </p:spPr>
        <p:txBody>
          <a:bodyPr>
            <a:noAutofit/>
          </a:bodyPr>
          <a:lstStyle/>
          <a:p>
            <a:pPr marL="0" indent="0">
              <a:buNone/>
            </a:pPr>
            <a:r>
              <a:rPr lang="en-US" sz="1350" dirty="0">
                <a:solidFill>
                  <a:schemeClr val="tx1">
                    <a:lumMod val="65000"/>
                    <a:lumOff val="35000"/>
                  </a:schemeClr>
                </a:solidFill>
              </a:rPr>
              <a:t>Sometimes the response to a powerful question will be silence. This may mean that they don’t understand the question or are </a:t>
            </a:r>
            <a:r>
              <a:rPr lang="en-US" sz="1350" b="1" dirty="0">
                <a:solidFill>
                  <a:schemeClr val="tx1">
                    <a:lumMod val="65000"/>
                    <a:lumOff val="35000"/>
                  </a:schemeClr>
                </a:solidFill>
              </a:rPr>
              <a:t>thinking about the answer</a:t>
            </a:r>
            <a:r>
              <a:rPr lang="en-US" sz="1350" dirty="0">
                <a:solidFill>
                  <a:schemeClr val="tx1">
                    <a:lumMod val="65000"/>
                    <a:lumOff val="35000"/>
                  </a:schemeClr>
                </a:solidFill>
              </a:rPr>
              <a:t>.</a:t>
            </a: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br>
              <a:rPr lang="en-US" sz="1350" b="1" dirty="0">
                <a:solidFill>
                  <a:schemeClr val="tx1">
                    <a:lumMod val="65000"/>
                    <a:lumOff val="35000"/>
                  </a:schemeClr>
                </a:solidFill>
              </a:rPr>
            </a:br>
            <a:br>
              <a:rPr lang="en-US" sz="1350" dirty="0">
                <a:solidFill>
                  <a:schemeClr val="tx1">
                    <a:lumMod val="65000"/>
                    <a:lumOff val="35000"/>
                  </a:schemeClr>
                </a:solidFill>
              </a:rPr>
            </a:br>
            <a:r>
              <a:rPr lang="en-US" sz="1350" dirty="0">
                <a:solidFill>
                  <a:schemeClr val="tx1">
                    <a:lumMod val="65000"/>
                    <a:lumOff val="35000"/>
                  </a:schemeClr>
                </a:solidFill>
              </a:rPr>
              <a:t>Waiting shows your coachee that </a:t>
            </a:r>
            <a:r>
              <a:rPr lang="en-US" sz="1350" b="1" dirty="0">
                <a:solidFill>
                  <a:schemeClr val="tx1">
                    <a:lumMod val="65000"/>
                    <a:lumOff val="35000"/>
                  </a:schemeClr>
                </a:solidFill>
              </a:rPr>
              <a:t>they have the answers</a:t>
            </a:r>
            <a:r>
              <a:rPr lang="en-US" sz="1350" dirty="0">
                <a:solidFill>
                  <a:schemeClr val="tx1">
                    <a:lumMod val="65000"/>
                    <a:lumOff val="35000"/>
                  </a:schemeClr>
                </a:solidFill>
              </a:rPr>
              <a:t>; you are not there to provide the answer for them.</a:t>
            </a:r>
          </a:p>
          <a:p>
            <a:pPr marL="0" indent="0">
              <a:buNone/>
            </a:pPr>
            <a:endParaRPr lang="en-US" b="1" dirty="0"/>
          </a:p>
          <a:p>
            <a:pPr marL="0" indent="0">
              <a:buNone/>
            </a:pPr>
            <a:endParaRPr lang="en-US" dirty="0"/>
          </a:p>
        </p:txBody>
      </p:sp>
      <p:graphicFrame>
        <p:nvGraphicFramePr>
          <p:cNvPr id="4" name="Diagram 3">
            <a:extLst>
              <a:ext uri="{FF2B5EF4-FFF2-40B4-BE49-F238E27FC236}">
                <a16:creationId xmlns:a16="http://schemas.microsoft.com/office/drawing/2014/main" id="{8814FB01-6C00-47A7-A16C-780FB8623CBE}"/>
              </a:ext>
            </a:extLst>
          </p:cNvPr>
          <p:cNvGraphicFramePr/>
          <p:nvPr/>
        </p:nvGraphicFramePr>
        <p:xfrm>
          <a:off x="1855853" y="2887706"/>
          <a:ext cx="8041949" cy="18723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872849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635"/>
        <p:cNvGrpSpPr/>
        <p:nvPr/>
      </p:nvGrpSpPr>
      <p:grpSpPr>
        <a:xfrm>
          <a:off x="0" y="0"/>
          <a:ext cx="0" cy="0"/>
          <a:chOff x="0" y="0"/>
          <a:chExt cx="0" cy="0"/>
        </a:xfrm>
      </p:grpSpPr>
      <p:sp>
        <p:nvSpPr>
          <p:cNvPr id="636" name="Google Shape;636;g85e632a49d_0_3"/>
          <p:cNvSpPr txBox="1">
            <a:spLocks noGrp="1"/>
          </p:cNvSpPr>
          <p:nvPr>
            <p:ph type="title"/>
          </p:nvPr>
        </p:nvSpPr>
        <p:spPr>
          <a:xfrm>
            <a:off x="1980305" y="1159650"/>
            <a:ext cx="8100000" cy="423900"/>
          </a:xfrm>
          <a:prstGeom prst="rect">
            <a:avLst/>
          </a:prstGeom>
        </p:spPr>
        <p:txBody>
          <a:bodyPr spcFirstLastPara="1" vert="horz" wrap="square" lIns="68569" tIns="34275" rIns="68569" bIns="34275" numCol="1" anchor="t" anchorCtr="0" compatLnSpc="1">
            <a:prstTxWarp prst="textNoShape">
              <a:avLst/>
            </a:prstTxWarp>
            <a:noAutofit/>
          </a:bodyPr>
          <a:lstStyle/>
          <a:p>
            <a:pPr>
              <a:spcBef>
                <a:spcPts val="0"/>
              </a:spcBef>
              <a:spcAft>
                <a:spcPts val="0"/>
              </a:spcAft>
            </a:pPr>
            <a:r>
              <a:rPr lang="en-AU"/>
              <a:t>Idea Iteration</a:t>
            </a:r>
            <a:endParaRPr/>
          </a:p>
        </p:txBody>
      </p:sp>
      <p:pic>
        <p:nvPicPr>
          <p:cNvPr id="637" name="Google Shape;637;g85e632a49d_0_3"/>
          <p:cNvPicPr preferRelativeResize="0"/>
          <p:nvPr/>
        </p:nvPicPr>
        <p:blipFill>
          <a:blip r:embed="rId3">
            <a:alphaModFix/>
          </a:blip>
          <a:stretch>
            <a:fillRect/>
          </a:stretch>
        </p:blipFill>
        <p:spPr>
          <a:xfrm>
            <a:off x="2456570" y="1812150"/>
            <a:ext cx="5399463" cy="41886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641"/>
        <p:cNvGrpSpPr/>
        <p:nvPr/>
      </p:nvGrpSpPr>
      <p:grpSpPr>
        <a:xfrm>
          <a:off x="0" y="0"/>
          <a:ext cx="0" cy="0"/>
          <a:chOff x="0" y="0"/>
          <a:chExt cx="0" cy="0"/>
        </a:xfrm>
      </p:grpSpPr>
      <p:sp>
        <p:nvSpPr>
          <p:cNvPr id="642" name="Google Shape;642;p34"/>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dirty="0"/>
              <a:t>A Note on Resistance to Change</a:t>
            </a:r>
            <a:endParaRPr dirty="0"/>
          </a:p>
        </p:txBody>
      </p:sp>
      <p:sp>
        <p:nvSpPr>
          <p:cNvPr id="643" name="Google Shape;643;p34"/>
          <p:cNvSpPr txBox="1">
            <a:spLocks noGrp="1"/>
          </p:cNvSpPr>
          <p:nvPr>
            <p:ph type="body" idx="1"/>
          </p:nvPr>
        </p:nvSpPr>
        <p:spPr>
          <a:xfrm>
            <a:off x="1980300" y="2185650"/>
            <a:ext cx="8100000" cy="2916000"/>
          </a:xfrm>
          <a:prstGeom prst="rect">
            <a:avLst/>
          </a:prstGeom>
          <a:noFill/>
          <a:ln>
            <a:noFill/>
          </a:ln>
        </p:spPr>
        <p:txBody>
          <a:bodyPr spcFirstLastPara="1" vert="horz" wrap="square" lIns="68569" tIns="34275" rIns="68569" bIns="34275" numCol="1" anchor="t" anchorCtr="0" compatLnSpc="1">
            <a:prstTxWarp prst="textNoShape">
              <a:avLst/>
            </a:prstTxWarp>
            <a:normAutofit fontScale="70000" lnSpcReduction="20000"/>
          </a:bodyPr>
          <a:lstStyle/>
          <a:p>
            <a:pPr indent="-257175">
              <a:lnSpc>
                <a:spcPct val="90000"/>
              </a:lnSpc>
              <a:spcBef>
                <a:spcPts val="750"/>
              </a:spcBef>
              <a:spcAft>
                <a:spcPts val="0"/>
              </a:spcAft>
              <a:buClr>
                <a:schemeClr val="dk1"/>
              </a:buClr>
              <a:buSzPts val="1800"/>
            </a:pPr>
            <a:r>
              <a:rPr lang="en-AU">
                <a:solidFill>
                  <a:srgbClr val="7F7F7F"/>
                </a:solidFill>
              </a:rPr>
              <a:t>People love change when they know it is a good thing</a:t>
            </a:r>
            <a:endParaRPr/>
          </a:p>
          <a:p>
            <a:pPr indent="-257175">
              <a:lnSpc>
                <a:spcPct val="90000"/>
              </a:lnSpc>
              <a:spcBef>
                <a:spcPts val="750"/>
              </a:spcBef>
              <a:spcAft>
                <a:spcPts val="0"/>
              </a:spcAft>
              <a:buClr>
                <a:schemeClr val="dk1"/>
              </a:buClr>
              <a:buSzPts val="1800"/>
            </a:pPr>
            <a:r>
              <a:rPr lang="en-AU">
                <a:solidFill>
                  <a:srgbClr val="7F7F7F"/>
                </a:solidFill>
              </a:rPr>
              <a:t>People resist when change involves real or potential loss</a:t>
            </a:r>
            <a:endParaRPr/>
          </a:p>
          <a:p>
            <a:pPr indent="-257175">
              <a:lnSpc>
                <a:spcPct val="90000"/>
              </a:lnSpc>
              <a:spcBef>
                <a:spcPts val="750"/>
              </a:spcBef>
              <a:spcAft>
                <a:spcPts val="0"/>
              </a:spcAft>
              <a:buClr>
                <a:schemeClr val="dk1"/>
              </a:buClr>
              <a:buSzPts val="1800"/>
            </a:pPr>
            <a:r>
              <a:rPr lang="en-AU">
                <a:solidFill>
                  <a:srgbClr val="7F7F7F"/>
                </a:solidFill>
              </a:rPr>
              <a:t>Resistance to loss is the most common adaptive failure</a:t>
            </a:r>
            <a:endParaRPr/>
          </a:p>
          <a:p>
            <a:pPr indent="-257175">
              <a:lnSpc>
                <a:spcPct val="90000"/>
              </a:lnSpc>
              <a:spcBef>
                <a:spcPts val="750"/>
              </a:spcBef>
              <a:spcAft>
                <a:spcPts val="0"/>
              </a:spcAft>
              <a:buClr>
                <a:schemeClr val="dk1"/>
              </a:buClr>
              <a:buSzPts val="1800"/>
            </a:pPr>
            <a:r>
              <a:rPr lang="en-AU">
                <a:solidFill>
                  <a:srgbClr val="7F7F7F"/>
                </a:solidFill>
              </a:rPr>
              <a:t>Adaptive Leadership always puts you in the business of assessing, managing, distributing and providing contexts for losses that move people through these losses to a new place</a:t>
            </a:r>
            <a:endParaRPr/>
          </a:p>
          <a:p>
            <a:pPr indent="-257175">
              <a:lnSpc>
                <a:spcPct val="90000"/>
              </a:lnSpc>
              <a:spcBef>
                <a:spcPts val="750"/>
              </a:spcBef>
              <a:spcAft>
                <a:spcPts val="0"/>
              </a:spcAft>
              <a:buClr>
                <a:schemeClr val="dk1"/>
              </a:buClr>
              <a:buSzPts val="1800"/>
            </a:pPr>
            <a:r>
              <a:rPr lang="en-AU">
                <a:solidFill>
                  <a:srgbClr val="7F7F7F"/>
                </a:solidFill>
              </a:rPr>
              <a:t>As in nature, a successful adaptation enables an organisation or community to take the best from its traditions, identity, and history into the future</a:t>
            </a:r>
            <a:endParaRP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647"/>
        <p:cNvGrpSpPr/>
        <p:nvPr/>
      </p:nvGrpSpPr>
      <p:grpSpPr>
        <a:xfrm>
          <a:off x="0" y="0"/>
          <a:ext cx="0" cy="0"/>
          <a:chOff x="0" y="0"/>
          <a:chExt cx="0" cy="0"/>
        </a:xfrm>
      </p:grpSpPr>
      <p:sp>
        <p:nvSpPr>
          <p:cNvPr id="648" name="Google Shape;648;p35"/>
          <p:cNvSpPr txBox="1">
            <a:spLocks noGrp="1"/>
          </p:cNvSpPr>
          <p:nvPr>
            <p:ph type="ctrTitle"/>
          </p:nvPr>
        </p:nvSpPr>
        <p:spPr>
          <a:xfrm>
            <a:off x="1524001" y="1956385"/>
            <a:ext cx="9144901" cy="5886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r>
              <a:rPr lang="en-AU" dirty="0">
                <a:solidFill>
                  <a:schemeClr val="tx2"/>
                </a:solidFill>
              </a:rPr>
              <a:t>Learning or Putting Yourself in a position to Learn</a:t>
            </a:r>
            <a:endParaRPr dirty="0">
              <a:solidFill>
                <a:schemeClr val="tx2"/>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763"/>
        <p:cNvGrpSpPr/>
        <p:nvPr/>
      </p:nvGrpSpPr>
      <p:grpSpPr>
        <a:xfrm>
          <a:off x="0" y="0"/>
          <a:ext cx="0" cy="0"/>
          <a:chOff x="0" y="0"/>
          <a:chExt cx="0" cy="0"/>
        </a:xfrm>
      </p:grpSpPr>
      <p:sp>
        <p:nvSpPr>
          <p:cNvPr id="764" name="Google Shape;764;p39"/>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SzPts val="1800"/>
            </a:pPr>
            <a:r>
              <a:rPr lang="en-AU"/>
              <a:t>Regulating Tension for Adaptive Learning</a:t>
            </a:r>
            <a:endParaRPr/>
          </a:p>
        </p:txBody>
      </p:sp>
      <p:sp>
        <p:nvSpPr>
          <p:cNvPr id="765" name="Google Shape;765;p39"/>
          <p:cNvSpPr txBox="1"/>
          <p:nvPr/>
        </p:nvSpPr>
        <p:spPr>
          <a:xfrm>
            <a:off x="2604168" y="5013621"/>
            <a:ext cx="3550491" cy="235419"/>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440"/>
            </a:pPr>
            <a:r>
              <a:rPr lang="en-AU" sz="1080" b="1" dirty="0">
                <a:solidFill>
                  <a:schemeClr val="dk1"/>
                </a:solidFill>
                <a:latin typeface="Arial"/>
                <a:ea typeface="Arial"/>
                <a:cs typeface="Arial"/>
                <a:sym typeface="Arial"/>
              </a:rPr>
              <a:t>Source</a:t>
            </a:r>
            <a:r>
              <a:rPr lang="en-AU" sz="1080" dirty="0">
                <a:solidFill>
                  <a:schemeClr val="dk1"/>
                </a:solidFill>
                <a:latin typeface="Arial"/>
                <a:ea typeface="Arial"/>
                <a:cs typeface="Arial"/>
                <a:sym typeface="Arial"/>
              </a:rPr>
              <a:t>: Heifetz &amp; Linsky: </a:t>
            </a:r>
            <a:r>
              <a:rPr lang="en-AU" sz="1080" u="sng" dirty="0">
                <a:solidFill>
                  <a:schemeClr val="dk1"/>
                </a:solidFill>
                <a:latin typeface="Arial"/>
                <a:ea typeface="Arial"/>
                <a:cs typeface="Arial"/>
                <a:sym typeface="Arial"/>
              </a:rPr>
              <a:t>Leadership on the Line</a:t>
            </a:r>
            <a:r>
              <a:rPr lang="en-AU" sz="1080" dirty="0">
                <a:solidFill>
                  <a:schemeClr val="dk1"/>
                </a:solidFill>
                <a:latin typeface="Arial"/>
                <a:ea typeface="Arial"/>
                <a:cs typeface="Arial"/>
                <a:sym typeface="Arial"/>
              </a:rPr>
              <a:t>, 2002</a:t>
            </a:r>
            <a:endParaRPr dirty="0"/>
          </a:p>
        </p:txBody>
      </p:sp>
      <p:grpSp>
        <p:nvGrpSpPr>
          <p:cNvPr id="766" name="Google Shape;766;p39"/>
          <p:cNvGrpSpPr/>
          <p:nvPr/>
        </p:nvGrpSpPr>
        <p:grpSpPr>
          <a:xfrm>
            <a:off x="2341033" y="1951792"/>
            <a:ext cx="7599154" cy="3151556"/>
            <a:chOff x="574427" y="1422797"/>
            <a:chExt cx="8443505" cy="3501729"/>
          </a:xfrm>
        </p:grpSpPr>
        <p:sp>
          <p:nvSpPr>
            <p:cNvPr id="767" name="Google Shape;767;p39"/>
            <p:cNvSpPr/>
            <p:nvPr/>
          </p:nvSpPr>
          <p:spPr>
            <a:xfrm>
              <a:off x="914400" y="3143250"/>
              <a:ext cx="7086600" cy="1485900"/>
            </a:xfrm>
            <a:prstGeom prst="rect">
              <a:avLst/>
            </a:prstGeom>
            <a:solidFill>
              <a:srgbClr val="FFFF99">
                <a:alpha val="80000"/>
              </a:srgbClr>
            </a:solidFill>
            <a:ln>
              <a:noFill/>
            </a:ln>
          </p:spPr>
          <p:txBody>
            <a:bodyPr spcFirstLastPara="1" wrap="square" lIns="68569" tIns="34275" rIns="68569" bIns="34275" anchor="ctr" anchorCtr="0">
              <a:noAutofit/>
            </a:bodyPr>
            <a:lstStyle/>
            <a:p>
              <a:pPr>
                <a:spcBef>
                  <a:spcPts val="0"/>
                </a:spcBef>
                <a:spcAft>
                  <a:spcPts val="0"/>
                </a:spcAft>
                <a:buClr>
                  <a:schemeClr val="dk1"/>
                </a:buClr>
                <a:buSzPts val="1620"/>
              </a:pPr>
              <a:endParaRPr sz="1215">
                <a:solidFill>
                  <a:schemeClr val="dk1"/>
                </a:solidFill>
                <a:latin typeface="Arial"/>
                <a:ea typeface="Arial"/>
                <a:cs typeface="Arial"/>
                <a:sym typeface="Arial"/>
              </a:endParaRPr>
            </a:p>
          </p:txBody>
        </p:sp>
        <p:sp>
          <p:nvSpPr>
            <p:cNvPr id="768" name="Google Shape;768;p39"/>
            <p:cNvSpPr/>
            <p:nvPr/>
          </p:nvSpPr>
          <p:spPr>
            <a:xfrm>
              <a:off x="914400" y="2326481"/>
              <a:ext cx="7086600" cy="800100"/>
            </a:xfrm>
            <a:prstGeom prst="rect">
              <a:avLst/>
            </a:prstGeom>
            <a:solidFill>
              <a:srgbClr val="CCFFCC">
                <a:alpha val="80000"/>
              </a:srgbClr>
            </a:solidFill>
            <a:ln>
              <a:noFill/>
            </a:ln>
          </p:spPr>
          <p:txBody>
            <a:bodyPr spcFirstLastPara="1" wrap="square" lIns="68569" tIns="34275" rIns="68569" bIns="34275" anchor="ctr" anchorCtr="0">
              <a:noAutofit/>
            </a:bodyPr>
            <a:lstStyle/>
            <a:p>
              <a:pPr>
                <a:spcBef>
                  <a:spcPts val="0"/>
                </a:spcBef>
                <a:spcAft>
                  <a:spcPts val="0"/>
                </a:spcAft>
                <a:buClr>
                  <a:schemeClr val="dk1"/>
                </a:buClr>
                <a:buSzPts val="1620"/>
              </a:pPr>
              <a:endParaRPr sz="1215">
                <a:solidFill>
                  <a:schemeClr val="dk1"/>
                </a:solidFill>
                <a:latin typeface="Arial"/>
                <a:ea typeface="Arial"/>
                <a:cs typeface="Arial"/>
                <a:sym typeface="Arial"/>
              </a:endParaRPr>
            </a:p>
          </p:txBody>
        </p:sp>
        <p:sp>
          <p:nvSpPr>
            <p:cNvPr id="769" name="Google Shape;769;p39"/>
            <p:cNvSpPr/>
            <p:nvPr/>
          </p:nvSpPr>
          <p:spPr>
            <a:xfrm>
              <a:off x="914400" y="1697831"/>
              <a:ext cx="7086600" cy="800100"/>
            </a:xfrm>
            <a:prstGeom prst="rect">
              <a:avLst/>
            </a:prstGeom>
            <a:solidFill>
              <a:srgbClr val="FF9999">
                <a:alpha val="80000"/>
              </a:srgbClr>
            </a:solidFill>
            <a:ln>
              <a:noFill/>
            </a:ln>
          </p:spPr>
          <p:txBody>
            <a:bodyPr spcFirstLastPara="1" wrap="square" lIns="68569" tIns="34275" rIns="68569" bIns="34275" anchor="ctr" anchorCtr="0">
              <a:noAutofit/>
            </a:bodyPr>
            <a:lstStyle/>
            <a:p>
              <a:pPr>
                <a:spcBef>
                  <a:spcPts val="0"/>
                </a:spcBef>
                <a:spcAft>
                  <a:spcPts val="0"/>
                </a:spcAft>
                <a:buClr>
                  <a:schemeClr val="dk1"/>
                </a:buClr>
                <a:buSzPts val="1620"/>
              </a:pPr>
              <a:endParaRPr sz="1215">
                <a:solidFill>
                  <a:schemeClr val="dk1"/>
                </a:solidFill>
                <a:latin typeface="Arial"/>
                <a:ea typeface="Arial"/>
                <a:cs typeface="Arial"/>
                <a:sym typeface="Arial"/>
              </a:endParaRPr>
            </a:p>
          </p:txBody>
        </p:sp>
        <p:cxnSp>
          <p:nvCxnSpPr>
            <p:cNvPr id="770" name="Google Shape;770;p39"/>
            <p:cNvCxnSpPr/>
            <p:nvPr/>
          </p:nvCxnSpPr>
          <p:spPr>
            <a:xfrm>
              <a:off x="914400" y="1697831"/>
              <a:ext cx="0" cy="2914650"/>
            </a:xfrm>
            <a:prstGeom prst="straightConnector1">
              <a:avLst/>
            </a:prstGeom>
            <a:noFill/>
            <a:ln w="25400" cap="flat" cmpd="sng">
              <a:solidFill>
                <a:schemeClr val="dk1"/>
              </a:solidFill>
              <a:prstDash val="solid"/>
              <a:round/>
              <a:headEnd type="triangle" w="med" len="med"/>
              <a:tailEnd type="none" w="med" len="med"/>
            </a:ln>
          </p:spPr>
        </p:cxnSp>
        <p:cxnSp>
          <p:nvCxnSpPr>
            <p:cNvPr id="771" name="Google Shape;771;p39"/>
            <p:cNvCxnSpPr/>
            <p:nvPr/>
          </p:nvCxnSpPr>
          <p:spPr>
            <a:xfrm>
              <a:off x="899295" y="4616490"/>
              <a:ext cx="7086600" cy="0"/>
            </a:xfrm>
            <a:prstGeom prst="straightConnector1">
              <a:avLst/>
            </a:prstGeom>
            <a:noFill/>
            <a:ln w="25400" cap="flat" cmpd="sng">
              <a:solidFill>
                <a:schemeClr val="dk1"/>
              </a:solidFill>
              <a:prstDash val="solid"/>
              <a:round/>
              <a:headEnd type="none" w="med" len="med"/>
              <a:tailEnd type="triangle" w="med" len="med"/>
            </a:ln>
          </p:spPr>
        </p:cxnSp>
        <p:cxnSp>
          <p:nvCxnSpPr>
            <p:cNvPr id="772" name="Google Shape;772;p39"/>
            <p:cNvCxnSpPr/>
            <p:nvPr/>
          </p:nvCxnSpPr>
          <p:spPr>
            <a:xfrm>
              <a:off x="914400" y="2497931"/>
              <a:ext cx="7086600" cy="0"/>
            </a:xfrm>
            <a:prstGeom prst="straightConnector1">
              <a:avLst/>
            </a:prstGeom>
            <a:noFill/>
            <a:ln w="25400" cap="flat" cmpd="sng">
              <a:solidFill>
                <a:schemeClr val="dk1"/>
              </a:solidFill>
              <a:prstDash val="lgDash"/>
              <a:round/>
              <a:headEnd type="none" w="med" len="med"/>
              <a:tailEnd type="none" w="med" len="med"/>
            </a:ln>
          </p:spPr>
        </p:cxnSp>
        <p:cxnSp>
          <p:nvCxnSpPr>
            <p:cNvPr id="773" name="Google Shape;773;p39"/>
            <p:cNvCxnSpPr/>
            <p:nvPr/>
          </p:nvCxnSpPr>
          <p:spPr>
            <a:xfrm>
              <a:off x="914399" y="3126581"/>
              <a:ext cx="7071495" cy="0"/>
            </a:xfrm>
            <a:prstGeom prst="straightConnector1">
              <a:avLst/>
            </a:prstGeom>
            <a:noFill/>
            <a:ln w="25400" cap="flat" cmpd="sng">
              <a:solidFill>
                <a:schemeClr val="dk1"/>
              </a:solidFill>
              <a:prstDash val="dash"/>
              <a:round/>
              <a:headEnd type="none" w="med" len="med"/>
              <a:tailEnd type="none" w="med" len="med"/>
            </a:ln>
          </p:spPr>
        </p:cxnSp>
        <p:sp>
          <p:nvSpPr>
            <p:cNvPr id="774" name="Google Shape;774;p39"/>
            <p:cNvSpPr txBox="1"/>
            <p:nvPr/>
          </p:nvSpPr>
          <p:spPr>
            <a:xfrm>
              <a:off x="6196369" y="2118054"/>
              <a:ext cx="1472358"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620"/>
              </a:pPr>
              <a:r>
                <a:rPr lang="en-AU" sz="1215">
                  <a:solidFill>
                    <a:schemeClr val="dk1"/>
                  </a:solidFill>
                  <a:latin typeface="Arial"/>
                  <a:ea typeface="Arial"/>
                  <a:cs typeface="Arial"/>
                  <a:sym typeface="Arial"/>
                </a:rPr>
                <a:t>Limit of tolerance</a:t>
              </a:r>
              <a:endParaRPr/>
            </a:p>
          </p:txBody>
        </p:sp>
        <p:sp>
          <p:nvSpPr>
            <p:cNvPr id="775" name="Google Shape;775;p39"/>
            <p:cNvSpPr txBox="1"/>
            <p:nvPr/>
          </p:nvSpPr>
          <p:spPr>
            <a:xfrm>
              <a:off x="6130399" y="3164098"/>
              <a:ext cx="1779601"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pPr>
              <a:r>
                <a:rPr lang="en-AU" sz="1215">
                  <a:solidFill>
                    <a:srgbClr val="26293F"/>
                  </a:solidFill>
                  <a:latin typeface="Arial"/>
                  <a:ea typeface="Arial"/>
                  <a:cs typeface="Arial"/>
                  <a:sym typeface="Arial"/>
                </a:rPr>
                <a:t>Threshold of learning</a:t>
              </a:r>
              <a:endParaRPr/>
            </a:p>
          </p:txBody>
        </p:sp>
        <p:sp>
          <p:nvSpPr>
            <p:cNvPr id="776" name="Google Shape;776;p39"/>
            <p:cNvSpPr txBox="1"/>
            <p:nvPr/>
          </p:nvSpPr>
          <p:spPr>
            <a:xfrm>
              <a:off x="1127126" y="1896666"/>
              <a:ext cx="788411"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620"/>
              </a:pPr>
              <a:r>
                <a:rPr lang="en-AU" sz="1215">
                  <a:solidFill>
                    <a:schemeClr val="dk1"/>
                  </a:solidFill>
                  <a:latin typeface="Arial"/>
                  <a:ea typeface="Arial"/>
                  <a:cs typeface="Arial"/>
                  <a:sym typeface="Arial"/>
                </a:rPr>
                <a:t>Too hot!</a:t>
              </a:r>
              <a:endParaRPr/>
            </a:p>
          </p:txBody>
        </p:sp>
        <p:sp>
          <p:nvSpPr>
            <p:cNvPr id="777" name="Google Shape;777;p39"/>
            <p:cNvSpPr txBox="1"/>
            <p:nvPr/>
          </p:nvSpPr>
          <p:spPr>
            <a:xfrm rot="16200000">
              <a:off x="95459" y="3019970"/>
              <a:ext cx="1242595"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620"/>
              </a:pPr>
              <a:r>
                <a:rPr lang="en-AU" sz="1215">
                  <a:solidFill>
                    <a:schemeClr val="dk1"/>
                  </a:solidFill>
                  <a:latin typeface="Arial"/>
                  <a:ea typeface="Arial"/>
                  <a:cs typeface="Arial"/>
                  <a:sym typeface="Arial"/>
                </a:rPr>
                <a:t>Disequilibrium</a:t>
              </a:r>
              <a:endParaRPr/>
            </a:p>
          </p:txBody>
        </p:sp>
        <p:sp>
          <p:nvSpPr>
            <p:cNvPr id="778" name="Google Shape;778;p39"/>
            <p:cNvSpPr txBox="1"/>
            <p:nvPr/>
          </p:nvSpPr>
          <p:spPr>
            <a:xfrm>
              <a:off x="6994525" y="4639866"/>
              <a:ext cx="538609"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620"/>
              </a:pPr>
              <a:r>
                <a:rPr lang="en-AU" sz="1215">
                  <a:solidFill>
                    <a:schemeClr val="dk1"/>
                  </a:solidFill>
                  <a:latin typeface="Arial"/>
                  <a:ea typeface="Arial"/>
                  <a:cs typeface="Arial"/>
                  <a:sym typeface="Arial"/>
                </a:rPr>
                <a:t>Time</a:t>
              </a:r>
              <a:endParaRPr/>
            </a:p>
          </p:txBody>
        </p:sp>
        <p:sp>
          <p:nvSpPr>
            <p:cNvPr id="779" name="Google Shape;779;p39"/>
            <p:cNvSpPr txBox="1"/>
            <p:nvPr/>
          </p:nvSpPr>
          <p:spPr>
            <a:xfrm>
              <a:off x="8092440" y="2630851"/>
              <a:ext cx="925492" cy="400076"/>
            </a:xfrm>
            <a:prstGeom prst="rect">
              <a:avLst/>
            </a:prstGeom>
            <a:noFill/>
            <a:ln>
              <a:noFill/>
            </a:ln>
          </p:spPr>
          <p:txBody>
            <a:bodyPr spcFirstLastPara="1" wrap="square" lIns="68569" tIns="34275" rIns="68569" bIns="34275" anchor="t" anchorCtr="0">
              <a:spAutoFit/>
            </a:bodyPr>
            <a:lstStyle/>
            <a:p>
              <a:pPr algn="ctr">
                <a:spcBef>
                  <a:spcPts val="0"/>
                </a:spcBef>
                <a:spcAft>
                  <a:spcPts val="0"/>
                </a:spcAft>
                <a:buClr>
                  <a:srgbClr val="393E5F"/>
                </a:buClr>
                <a:buSzPts val="1260"/>
              </a:pPr>
              <a:r>
                <a:rPr lang="en-AU" sz="945" b="1">
                  <a:solidFill>
                    <a:srgbClr val="393E5F"/>
                  </a:solidFill>
                  <a:latin typeface="Arial"/>
                  <a:ea typeface="Arial"/>
                  <a:cs typeface="Arial"/>
                  <a:sym typeface="Arial"/>
                </a:rPr>
                <a:t>Productive distress</a:t>
              </a:r>
              <a:endParaRPr/>
            </a:p>
          </p:txBody>
        </p:sp>
        <p:sp>
          <p:nvSpPr>
            <p:cNvPr id="780" name="Google Shape;780;p39"/>
            <p:cNvSpPr txBox="1"/>
            <p:nvPr/>
          </p:nvSpPr>
          <p:spPr>
            <a:xfrm>
              <a:off x="5810250" y="1422797"/>
              <a:ext cx="1616629"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620"/>
              </a:pPr>
              <a:r>
                <a:rPr lang="en-AU" sz="1215">
                  <a:solidFill>
                    <a:schemeClr val="dk1"/>
                  </a:solidFill>
                  <a:latin typeface="Arial"/>
                  <a:ea typeface="Arial"/>
                  <a:cs typeface="Arial"/>
                  <a:sym typeface="Arial"/>
                </a:rPr>
                <a:t>Adaptive challenge</a:t>
              </a:r>
              <a:endParaRPr/>
            </a:p>
          </p:txBody>
        </p:sp>
        <p:cxnSp>
          <p:nvCxnSpPr>
            <p:cNvPr id="781" name="Google Shape;781;p39"/>
            <p:cNvCxnSpPr/>
            <p:nvPr/>
          </p:nvCxnSpPr>
          <p:spPr>
            <a:xfrm flipH="1">
              <a:off x="4246100" y="1640680"/>
              <a:ext cx="1545100" cy="1072721"/>
            </a:xfrm>
            <a:prstGeom prst="straightConnector1">
              <a:avLst/>
            </a:prstGeom>
            <a:noFill/>
            <a:ln w="57150" cap="rnd" cmpd="sng">
              <a:solidFill>
                <a:schemeClr val="dk1"/>
              </a:solidFill>
              <a:prstDash val="solid"/>
              <a:round/>
              <a:headEnd type="none" w="med" len="med"/>
              <a:tailEnd type="triangle" w="med" len="med"/>
            </a:ln>
          </p:spPr>
        </p:cxnSp>
        <p:sp>
          <p:nvSpPr>
            <p:cNvPr id="782" name="Google Shape;782;p39"/>
            <p:cNvSpPr txBox="1"/>
            <p:nvPr/>
          </p:nvSpPr>
          <p:spPr>
            <a:xfrm>
              <a:off x="3733803" y="3708798"/>
              <a:ext cx="1394880"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rgbClr val="7030A0"/>
                </a:buClr>
                <a:buSzPts val="1620"/>
              </a:pPr>
              <a:r>
                <a:rPr lang="en-AU" sz="1215">
                  <a:solidFill>
                    <a:srgbClr val="7030A0"/>
                  </a:solidFill>
                  <a:latin typeface="Arial"/>
                  <a:ea typeface="Arial"/>
                  <a:cs typeface="Arial"/>
                  <a:sym typeface="Arial"/>
                </a:rPr>
                <a:t>Work avoidance</a:t>
              </a:r>
              <a:endParaRPr/>
            </a:p>
          </p:txBody>
        </p:sp>
        <p:sp>
          <p:nvSpPr>
            <p:cNvPr id="783" name="Google Shape;783;p39"/>
            <p:cNvSpPr txBox="1"/>
            <p:nvPr/>
          </p:nvSpPr>
          <p:spPr>
            <a:xfrm>
              <a:off x="3733803" y="4177675"/>
              <a:ext cx="1680749"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620"/>
              </a:pPr>
              <a:r>
                <a:rPr lang="en-AU" sz="1215" b="1">
                  <a:solidFill>
                    <a:schemeClr val="dk1"/>
                  </a:solidFill>
                  <a:latin typeface="Arial"/>
                  <a:ea typeface="Arial"/>
                  <a:cs typeface="Arial"/>
                  <a:sym typeface="Arial"/>
                </a:rPr>
                <a:t>Technical</a:t>
              </a:r>
              <a:r>
                <a:rPr lang="en-AU" sz="1215">
                  <a:solidFill>
                    <a:schemeClr val="dk1"/>
                  </a:solidFill>
                  <a:latin typeface="Arial"/>
                  <a:ea typeface="Arial"/>
                  <a:cs typeface="Arial"/>
                  <a:sym typeface="Arial"/>
                </a:rPr>
                <a:t> </a:t>
              </a:r>
              <a:r>
                <a:rPr lang="en-AU" sz="1215" b="1">
                  <a:solidFill>
                    <a:schemeClr val="dk1"/>
                  </a:solidFill>
                  <a:latin typeface="Arial"/>
                  <a:ea typeface="Arial"/>
                  <a:cs typeface="Arial"/>
                  <a:sym typeface="Arial"/>
                </a:rPr>
                <a:t>problem</a:t>
              </a:r>
              <a:endParaRPr/>
            </a:p>
          </p:txBody>
        </p:sp>
        <p:sp>
          <p:nvSpPr>
            <p:cNvPr id="784" name="Google Shape;784;p39"/>
            <p:cNvSpPr/>
            <p:nvPr/>
          </p:nvSpPr>
          <p:spPr>
            <a:xfrm>
              <a:off x="957264" y="2094310"/>
              <a:ext cx="1985962" cy="2118122"/>
            </a:xfrm>
            <a:custGeom>
              <a:avLst/>
              <a:gdLst/>
              <a:ahLst/>
              <a:cxnLst/>
              <a:rect l="l" t="t" r="r" b="b"/>
              <a:pathLst>
                <a:path w="1984828" h="2824843" extrusionOk="0">
                  <a:moveTo>
                    <a:pt x="0" y="2824843"/>
                  </a:moveTo>
                  <a:cubicBezTo>
                    <a:pt x="350157" y="2683328"/>
                    <a:pt x="700315" y="2541814"/>
                    <a:pt x="881743" y="2345871"/>
                  </a:cubicBezTo>
                  <a:cubicBezTo>
                    <a:pt x="1063171" y="2149928"/>
                    <a:pt x="1045028" y="1892299"/>
                    <a:pt x="1088571" y="1649185"/>
                  </a:cubicBezTo>
                  <a:cubicBezTo>
                    <a:pt x="1132114" y="1406071"/>
                    <a:pt x="1126671" y="1099456"/>
                    <a:pt x="1143000" y="887185"/>
                  </a:cubicBezTo>
                  <a:cubicBezTo>
                    <a:pt x="1159329" y="674914"/>
                    <a:pt x="1141186" y="517071"/>
                    <a:pt x="1186543" y="375557"/>
                  </a:cubicBezTo>
                  <a:cubicBezTo>
                    <a:pt x="1231900" y="234043"/>
                    <a:pt x="1309914" y="76200"/>
                    <a:pt x="1415143" y="38100"/>
                  </a:cubicBezTo>
                  <a:cubicBezTo>
                    <a:pt x="1520372" y="0"/>
                    <a:pt x="1727200" y="45357"/>
                    <a:pt x="1817914" y="146957"/>
                  </a:cubicBezTo>
                  <a:cubicBezTo>
                    <a:pt x="1908628" y="248557"/>
                    <a:pt x="1934028" y="549729"/>
                    <a:pt x="1959428" y="647700"/>
                  </a:cubicBezTo>
                  <a:cubicBezTo>
                    <a:pt x="1984828" y="745671"/>
                    <a:pt x="1977571" y="740228"/>
                    <a:pt x="1970314" y="734785"/>
                  </a:cubicBezTo>
                </a:path>
              </a:pathLst>
            </a:custGeom>
            <a:noFill/>
            <a:ln w="12700" cap="flat" cmpd="sng">
              <a:solidFill>
                <a:schemeClr val="dk1"/>
              </a:solidFill>
              <a:prstDash val="solid"/>
              <a:round/>
              <a:headEnd type="none" w="sm" len="sm"/>
              <a:tailEnd type="none" w="sm" len="sm"/>
            </a:ln>
          </p:spPr>
          <p:txBody>
            <a:bodyPr spcFirstLastPara="1" wrap="square" lIns="68569" tIns="34275" rIns="68569" bIns="34275" anchor="ctr" anchorCtr="0">
              <a:noAutofit/>
            </a:bodyPr>
            <a:lstStyle/>
            <a:p>
              <a:pPr algn="ctr">
                <a:spcBef>
                  <a:spcPts val="0"/>
                </a:spcBef>
                <a:spcAft>
                  <a:spcPts val="0"/>
                </a:spcAft>
              </a:pPr>
              <a:endParaRPr sz="1215">
                <a:solidFill>
                  <a:schemeClr val="dk1"/>
                </a:solidFill>
                <a:latin typeface="Arial"/>
                <a:ea typeface="Arial"/>
                <a:cs typeface="Arial"/>
                <a:sym typeface="Arial"/>
              </a:endParaRPr>
            </a:p>
          </p:txBody>
        </p:sp>
        <p:sp>
          <p:nvSpPr>
            <p:cNvPr id="785" name="Google Shape;785;p39"/>
            <p:cNvSpPr/>
            <p:nvPr/>
          </p:nvSpPr>
          <p:spPr>
            <a:xfrm>
              <a:off x="2928938" y="2637235"/>
              <a:ext cx="2524125" cy="1514475"/>
            </a:xfrm>
            <a:custGeom>
              <a:avLst/>
              <a:gdLst/>
              <a:ahLst/>
              <a:cxnLst/>
              <a:rect l="l" t="t" r="r" b="b"/>
              <a:pathLst>
                <a:path w="2525486" h="2019300" extrusionOk="0">
                  <a:moveTo>
                    <a:pt x="0" y="0"/>
                  </a:moveTo>
                  <a:cubicBezTo>
                    <a:pt x="16328" y="536121"/>
                    <a:pt x="32657" y="1072242"/>
                    <a:pt x="152400" y="1393371"/>
                  </a:cubicBezTo>
                  <a:cubicBezTo>
                    <a:pt x="272143" y="1714500"/>
                    <a:pt x="322943" y="1834242"/>
                    <a:pt x="718457" y="1926771"/>
                  </a:cubicBezTo>
                  <a:cubicBezTo>
                    <a:pt x="1113971" y="2019300"/>
                    <a:pt x="1819728" y="1983921"/>
                    <a:pt x="2525486" y="1948543"/>
                  </a:cubicBezTo>
                </a:path>
              </a:pathLst>
            </a:custGeom>
            <a:noFill/>
            <a:ln w="9525" cap="flat" cmpd="sng">
              <a:solidFill>
                <a:schemeClr val="dk1"/>
              </a:solidFill>
              <a:prstDash val="solid"/>
              <a:round/>
              <a:headEnd type="none" w="sm" len="sm"/>
              <a:tailEnd type="none" w="sm" len="sm"/>
            </a:ln>
          </p:spPr>
          <p:txBody>
            <a:bodyPr spcFirstLastPara="1" wrap="square" lIns="68569" tIns="34275" rIns="68569" bIns="34275" anchor="ctr" anchorCtr="0">
              <a:noAutofit/>
            </a:bodyPr>
            <a:lstStyle/>
            <a:p>
              <a:pPr algn="ctr">
                <a:spcBef>
                  <a:spcPts val="0"/>
                </a:spcBef>
                <a:spcAft>
                  <a:spcPts val="0"/>
                </a:spcAft>
              </a:pPr>
              <a:endParaRPr sz="1215">
                <a:solidFill>
                  <a:schemeClr val="dk1"/>
                </a:solidFill>
                <a:latin typeface="Arial"/>
                <a:ea typeface="Arial"/>
                <a:cs typeface="Arial"/>
                <a:sym typeface="Arial"/>
              </a:endParaRPr>
            </a:p>
          </p:txBody>
        </p:sp>
        <p:sp>
          <p:nvSpPr>
            <p:cNvPr id="786" name="Google Shape;786;p39"/>
            <p:cNvSpPr/>
            <p:nvPr/>
          </p:nvSpPr>
          <p:spPr>
            <a:xfrm>
              <a:off x="2917828" y="2593185"/>
              <a:ext cx="3128963" cy="1121569"/>
            </a:xfrm>
            <a:custGeom>
              <a:avLst/>
              <a:gdLst/>
              <a:ahLst/>
              <a:cxnLst/>
              <a:rect l="l" t="t" r="r" b="b"/>
              <a:pathLst>
                <a:path w="3129643" h="1494971" extrusionOk="0">
                  <a:moveTo>
                    <a:pt x="0" y="0"/>
                  </a:moveTo>
                  <a:cubicBezTo>
                    <a:pt x="41728" y="312964"/>
                    <a:pt x="83457" y="625929"/>
                    <a:pt x="195943" y="816429"/>
                  </a:cubicBezTo>
                  <a:cubicBezTo>
                    <a:pt x="308429" y="1006929"/>
                    <a:pt x="433615" y="1037772"/>
                    <a:pt x="674915" y="1143000"/>
                  </a:cubicBezTo>
                  <a:cubicBezTo>
                    <a:pt x="916215" y="1248228"/>
                    <a:pt x="1338943" y="1400629"/>
                    <a:pt x="1643743" y="1447800"/>
                  </a:cubicBezTo>
                  <a:cubicBezTo>
                    <a:pt x="1948543" y="1494971"/>
                    <a:pt x="2503715" y="1426029"/>
                    <a:pt x="2503715" y="1426029"/>
                  </a:cubicBezTo>
                  <a:lnTo>
                    <a:pt x="3026229" y="1415143"/>
                  </a:lnTo>
                  <a:cubicBezTo>
                    <a:pt x="3129643" y="1411514"/>
                    <a:pt x="3126921" y="1407885"/>
                    <a:pt x="3124200" y="1404257"/>
                  </a:cubicBezTo>
                </a:path>
              </a:pathLst>
            </a:custGeom>
            <a:noFill/>
            <a:ln w="12700" cap="flat" cmpd="sng">
              <a:solidFill>
                <a:srgbClr val="7030A0"/>
              </a:solidFill>
              <a:prstDash val="solid"/>
              <a:round/>
              <a:headEnd type="none" w="sm" len="sm"/>
              <a:tailEnd type="none" w="sm" len="sm"/>
            </a:ln>
          </p:spPr>
          <p:txBody>
            <a:bodyPr spcFirstLastPara="1" wrap="square" lIns="68569" tIns="34275" rIns="68569" bIns="34275" anchor="ctr" anchorCtr="0">
              <a:noAutofit/>
            </a:bodyPr>
            <a:lstStyle/>
            <a:p>
              <a:pPr algn="ctr">
                <a:spcBef>
                  <a:spcPts val="0"/>
                </a:spcBef>
                <a:spcAft>
                  <a:spcPts val="0"/>
                </a:spcAft>
              </a:pPr>
              <a:endParaRPr sz="1215">
                <a:solidFill>
                  <a:schemeClr val="dk1"/>
                </a:solidFill>
                <a:latin typeface="Arial"/>
                <a:ea typeface="Arial"/>
                <a:cs typeface="Arial"/>
                <a:sym typeface="Arial"/>
              </a:endParaRPr>
            </a:p>
          </p:txBody>
        </p:sp>
        <p:sp>
          <p:nvSpPr>
            <p:cNvPr id="787" name="Google Shape;787;p39"/>
            <p:cNvSpPr/>
            <p:nvPr/>
          </p:nvSpPr>
          <p:spPr>
            <a:xfrm>
              <a:off x="2917827" y="2508647"/>
              <a:ext cx="5018085" cy="1675209"/>
            </a:xfrm>
            <a:custGeom>
              <a:avLst/>
              <a:gdLst/>
              <a:ahLst/>
              <a:cxnLst/>
              <a:rect l="l" t="t" r="r" b="b"/>
              <a:pathLst>
                <a:path w="5029200" h="2233385" extrusionOk="0">
                  <a:moveTo>
                    <a:pt x="0" y="127000"/>
                  </a:moveTo>
                  <a:cubicBezTo>
                    <a:pt x="109764" y="254000"/>
                    <a:pt x="219528" y="381000"/>
                    <a:pt x="326571" y="420914"/>
                  </a:cubicBezTo>
                  <a:cubicBezTo>
                    <a:pt x="433614" y="460828"/>
                    <a:pt x="553357" y="408214"/>
                    <a:pt x="642257" y="366486"/>
                  </a:cubicBezTo>
                  <a:cubicBezTo>
                    <a:pt x="731157" y="324758"/>
                    <a:pt x="787400" y="201386"/>
                    <a:pt x="859971" y="170543"/>
                  </a:cubicBezTo>
                  <a:cubicBezTo>
                    <a:pt x="932542" y="139700"/>
                    <a:pt x="1017814" y="148771"/>
                    <a:pt x="1077685" y="181428"/>
                  </a:cubicBezTo>
                  <a:cubicBezTo>
                    <a:pt x="1137556" y="214085"/>
                    <a:pt x="1152071" y="335643"/>
                    <a:pt x="1219200" y="366486"/>
                  </a:cubicBezTo>
                  <a:cubicBezTo>
                    <a:pt x="1286329" y="397329"/>
                    <a:pt x="1420586" y="391886"/>
                    <a:pt x="1480457" y="366486"/>
                  </a:cubicBezTo>
                  <a:cubicBezTo>
                    <a:pt x="1540328" y="341086"/>
                    <a:pt x="1533071" y="259443"/>
                    <a:pt x="1578428" y="214086"/>
                  </a:cubicBezTo>
                  <a:cubicBezTo>
                    <a:pt x="1623785" y="168729"/>
                    <a:pt x="1692729" y="101600"/>
                    <a:pt x="1752600" y="94343"/>
                  </a:cubicBezTo>
                  <a:cubicBezTo>
                    <a:pt x="1812471" y="87086"/>
                    <a:pt x="1883229" y="123372"/>
                    <a:pt x="1937657" y="170543"/>
                  </a:cubicBezTo>
                  <a:cubicBezTo>
                    <a:pt x="1992085" y="217714"/>
                    <a:pt x="2019300" y="351971"/>
                    <a:pt x="2079171" y="377371"/>
                  </a:cubicBezTo>
                  <a:cubicBezTo>
                    <a:pt x="2139042" y="402771"/>
                    <a:pt x="2231571" y="359229"/>
                    <a:pt x="2296885" y="322943"/>
                  </a:cubicBezTo>
                  <a:cubicBezTo>
                    <a:pt x="2362199" y="286657"/>
                    <a:pt x="2405743" y="199571"/>
                    <a:pt x="2471057" y="159657"/>
                  </a:cubicBezTo>
                  <a:cubicBezTo>
                    <a:pt x="2536371" y="119743"/>
                    <a:pt x="2625271" y="56243"/>
                    <a:pt x="2688771" y="83457"/>
                  </a:cubicBezTo>
                  <a:cubicBezTo>
                    <a:pt x="2752271" y="110671"/>
                    <a:pt x="2792186" y="268515"/>
                    <a:pt x="2852057" y="322943"/>
                  </a:cubicBezTo>
                  <a:cubicBezTo>
                    <a:pt x="2911928" y="377371"/>
                    <a:pt x="2980872" y="439057"/>
                    <a:pt x="3048000" y="410028"/>
                  </a:cubicBezTo>
                  <a:cubicBezTo>
                    <a:pt x="3115128" y="380999"/>
                    <a:pt x="3191328" y="210457"/>
                    <a:pt x="3254828" y="148771"/>
                  </a:cubicBezTo>
                  <a:cubicBezTo>
                    <a:pt x="3318328" y="87085"/>
                    <a:pt x="3363686" y="0"/>
                    <a:pt x="3429000" y="39914"/>
                  </a:cubicBezTo>
                  <a:cubicBezTo>
                    <a:pt x="3494314" y="79828"/>
                    <a:pt x="3599543" y="208643"/>
                    <a:pt x="3646714" y="388257"/>
                  </a:cubicBezTo>
                  <a:cubicBezTo>
                    <a:pt x="3693885" y="567871"/>
                    <a:pt x="3683000" y="890814"/>
                    <a:pt x="3712028" y="1117600"/>
                  </a:cubicBezTo>
                  <a:cubicBezTo>
                    <a:pt x="3741057" y="1344386"/>
                    <a:pt x="3699328" y="1574800"/>
                    <a:pt x="3820885" y="1748971"/>
                  </a:cubicBezTo>
                  <a:cubicBezTo>
                    <a:pt x="3942442" y="1923142"/>
                    <a:pt x="4254500" y="2091871"/>
                    <a:pt x="4441371" y="2162628"/>
                  </a:cubicBezTo>
                  <a:cubicBezTo>
                    <a:pt x="4628243" y="2233385"/>
                    <a:pt x="4855028" y="2171700"/>
                    <a:pt x="4942114" y="2173514"/>
                  </a:cubicBezTo>
                  <a:cubicBezTo>
                    <a:pt x="5029200" y="2175328"/>
                    <a:pt x="4996542" y="2174421"/>
                    <a:pt x="4963885" y="2173514"/>
                  </a:cubicBezTo>
                </a:path>
              </a:pathLst>
            </a:custGeom>
            <a:noFill/>
            <a:ln w="12700" cap="flat" cmpd="sng">
              <a:solidFill>
                <a:srgbClr val="26293F"/>
              </a:solidFill>
              <a:prstDash val="solid"/>
              <a:round/>
              <a:headEnd type="none" w="sm" len="sm"/>
              <a:tailEnd type="none" w="sm" len="sm"/>
            </a:ln>
          </p:spPr>
          <p:txBody>
            <a:bodyPr spcFirstLastPara="1" wrap="square" lIns="68569" tIns="34275" rIns="68569" bIns="34275" anchor="ctr" anchorCtr="0">
              <a:noAutofit/>
            </a:bodyPr>
            <a:lstStyle/>
            <a:p>
              <a:pPr algn="ctr">
                <a:spcBef>
                  <a:spcPts val="0"/>
                </a:spcBef>
                <a:spcAft>
                  <a:spcPts val="0"/>
                </a:spcAft>
              </a:pPr>
              <a:endParaRPr sz="1215">
                <a:solidFill>
                  <a:schemeClr val="dk1"/>
                </a:solidFill>
                <a:latin typeface="Arial"/>
                <a:ea typeface="Arial"/>
                <a:cs typeface="Arial"/>
                <a:sym typeface="Arial"/>
              </a:endParaRPr>
            </a:p>
          </p:txBody>
        </p:sp>
      </p:grpSp>
      <p:sp>
        <p:nvSpPr>
          <p:cNvPr id="788" name="Google Shape;788;p39"/>
          <p:cNvSpPr/>
          <p:nvPr/>
        </p:nvSpPr>
        <p:spPr>
          <a:xfrm>
            <a:off x="9048665" y="2898839"/>
            <a:ext cx="101924" cy="599550"/>
          </a:xfrm>
          <a:prstGeom prst="rightBrace">
            <a:avLst>
              <a:gd name="adj1" fmla="val 83653"/>
              <a:gd name="adj2" fmla="val 50000"/>
            </a:avLst>
          </a:prstGeom>
          <a:noFill/>
          <a:ln w="25400" cap="flat" cmpd="sng">
            <a:solidFill>
              <a:srgbClr val="393E5F"/>
            </a:solidFill>
            <a:prstDash val="solid"/>
            <a:round/>
            <a:headEnd type="none" w="sm" len="sm"/>
            <a:tailEnd type="none" w="sm" len="sm"/>
          </a:ln>
        </p:spPr>
        <p:txBody>
          <a:bodyPr spcFirstLastPara="1" wrap="square" lIns="68569" tIns="34275" rIns="68569" bIns="34275" anchor="ctr" anchorCtr="0">
            <a:noAutofit/>
          </a:bodyPr>
          <a:lstStyle/>
          <a:p>
            <a:pPr algn="ctr">
              <a:spcBef>
                <a:spcPts val="0"/>
              </a:spcBef>
              <a:spcAft>
                <a:spcPts val="0"/>
              </a:spcAft>
            </a:pPr>
            <a:endParaRPr sz="1259">
              <a:solidFill>
                <a:schemeClr val="dk1"/>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792"/>
        <p:cNvGrpSpPr/>
        <p:nvPr/>
      </p:nvGrpSpPr>
      <p:grpSpPr>
        <a:xfrm>
          <a:off x="0" y="0"/>
          <a:ext cx="0" cy="0"/>
          <a:chOff x="0" y="0"/>
          <a:chExt cx="0" cy="0"/>
        </a:xfrm>
      </p:grpSpPr>
      <p:sp>
        <p:nvSpPr>
          <p:cNvPr id="793" name="Google Shape;793;p40"/>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a:t>Tactics to Stay in the Zone</a:t>
            </a:r>
            <a:endParaRPr/>
          </a:p>
        </p:txBody>
      </p:sp>
      <p:graphicFrame>
        <p:nvGraphicFramePr>
          <p:cNvPr id="794" name="Google Shape;794;p40"/>
          <p:cNvGraphicFramePr/>
          <p:nvPr/>
        </p:nvGraphicFramePr>
        <p:xfrm>
          <a:off x="2085975" y="2066353"/>
          <a:ext cx="7305676" cy="2572312"/>
        </p:xfrm>
        <a:graphic>
          <a:graphicData uri="http://schemas.openxmlformats.org/drawingml/2006/table">
            <a:tbl>
              <a:tblPr firstRow="1" bandRow="1">
                <a:noFill/>
              </a:tblPr>
              <a:tblGrid>
                <a:gridCol w="3652838">
                  <a:extLst>
                    <a:ext uri="{9D8B030D-6E8A-4147-A177-3AD203B41FA5}">
                      <a16:colId xmlns:a16="http://schemas.microsoft.com/office/drawing/2014/main" val="20000"/>
                    </a:ext>
                  </a:extLst>
                </a:gridCol>
                <a:gridCol w="3652838">
                  <a:extLst>
                    <a:ext uri="{9D8B030D-6E8A-4147-A177-3AD203B41FA5}">
                      <a16:colId xmlns:a16="http://schemas.microsoft.com/office/drawing/2014/main" val="20001"/>
                    </a:ext>
                  </a:extLst>
                </a:gridCol>
              </a:tblGrid>
              <a:tr h="491606">
                <a:tc>
                  <a:txBody>
                    <a:bodyPr/>
                    <a:lstStyle/>
                    <a:p>
                      <a:pPr marL="0" marR="0" lvl="0" indent="0" algn="l" rtl="0">
                        <a:lnSpc>
                          <a:spcPct val="100000"/>
                        </a:lnSpc>
                        <a:spcBef>
                          <a:spcPts val="0"/>
                        </a:spcBef>
                        <a:spcAft>
                          <a:spcPts val="0"/>
                        </a:spcAft>
                        <a:buNone/>
                      </a:pPr>
                      <a:endParaRPr sz="1400" u="none" strike="noStrike" cap="none">
                        <a:latin typeface="Arial"/>
                        <a:ea typeface="Arial"/>
                        <a:cs typeface="Arial"/>
                        <a:sym typeface="Arial"/>
                      </a:endParaRPr>
                    </a:p>
                    <a:p>
                      <a:pPr marL="67945" marR="0" lvl="0" indent="0" algn="l" rtl="0">
                        <a:lnSpc>
                          <a:spcPct val="100000"/>
                        </a:lnSpc>
                        <a:spcBef>
                          <a:spcPts val="0"/>
                        </a:spcBef>
                        <a:spcAft>
                          <a:spcPts val="0"/>
                        </a:spcAft>
                        <a:buNone/>
                      </a:pPr>
                      <a:r>
                        <a:rPr lang="en-AU" sz="1400" b="1" u="none" strike="noStrike" cap="none">
                          <a:solidFill>
                            <a:srgbClr val="FFFFFF"/>
                          </a:solidFill>
                          <a:latin typeface="Arial"/>
                          <a:ea typeface="Arial"/>
                          <a:cs typeface="Arial"/>
                          <a:sym typeface="Arial"/>
                        </a:rPr>
                        <a:t>Increase heat in the System</a:t>
                      </a:r>
                      <a:endParaRPr sz="1400" u="none" strike="noStrike" cap="none">
                        <a:latin typeface="Arial"/>
                        <a:ea typeface="Arial"/>
                        <a:cs typeface="Arial"/>
                        <a:sym typeface="Arial"/>
                      </a:endParaRPr>
                    </a:p>
                  </a:txBody>
                  <a:tcPr marL="0" marR="0" marT="5231" marB="0">
                    <a:lnR w="12700" cap="flat" cmpd="sng">
                      <a:solidFill>
                        <a:srgbClr val="808285"/>
                      </a:solidFill>
                      <a:prstDash val="solid"/>
                      <a:round/>
                      <a:headEnd type="none" w="sm" len="sm"/>
                      <a:tailEnd type="none" w="sm" len="sm"/>
                    </a:lnR>
                    <a:lnB w="12700" cap="flat" cmpd="sng">
                      <a:solidFill>
                        <a:srgbClr val="808285"/>
                      </a:solidFill>
                      <a:prstDash val="solid"/>
                      <a:round/>
                      <a:headEnd type="none" w="sm" len="sm"/>
                      <a:tailEnd type="none" w="sm" len="sm"/>
                    </a:lnB>
                    <a:solidFill>
                      <a:schemeClr val="lt2"/>
                    </a:solidFill>
                  </a:tcPr>
                </a:tc>
                <a:tc>
                  <a:txBody>
                    <a:bodyPr/>
                    <a:lstStyle/>
                    <a:p>
                      <a:pPr marL="0" marR="0" lvl="0" indent="0" algn="l" rtl="0">
                        <a:lnSpc>
                          <a:spcPct val="100000"/>
                        </a:lnSpc>
                        <a:spcBef>
                          <a:spcPts val="0"/>
                        </a:spcBef>
                        <a:spcAft>
                          <a:spcPts val="0"/>
                        </a:spcAft>
                        <a:buNone/>
                      </a:pPr>
                      <a:endParaRPr sz="1400" u="none" strike="noStrike" cap="none">
                        <a:latin typeface="Arial"/>
                        <a:ea typeface="Arial"/>
                        <a:cs typeface="Arial"/>
                        <a:sym typeface="Arial"/>
                      </a:endParaRPr>
                    </a:p>
                    <a:p>
                      <a:pPr marL="67945" marR="0" lvl="0" indent="0" algn="l" rtl="0">
                        <a:lnSpc>
                          <a:spcPct val="100000"/>
                        </a:lnSpc>
                        <a:spcBef>
                          <a:spcPts val="0"/>
                        </a:spcBef>
                        <a:spcAft>
                          <a:spcPts val="0"/>
                        </a:spcAft>
                        <a:buNone/>
                      </a:pPr>
                      <a:r>
                        <a:rPr lang="en-AU" sz="1400" b="1" u="none" strike="noStrike" cap="none">
                          <a:solidFill>
                            <a:srgbClr val="FFFFFF"/>
                          </a:solidFill>
                          <a:latin typeface="Arial"/>
                          <a:ea typeface="Arial"/>
                          <a:cs typeface="Arial"/>
                          <a:sym typeface="Arial"/>
                        </a:rPr>
                        <a:t>Decrease heat in the system</a:t>
                      </a:r>
                      <a:endParaRPr sz="1400" u="none" strike="noStrike" cap="none">
                        <a:latin typeface="Arial"/>
                        <a:ea typeface="Arial"/>
                        <a:cs typeface="Arial"/>
                        <a:sym typeface="Arial"/>
                      </a:endParaRPr>
                    </a:p>
                  </a:txBody>
                  <a:tcPr marL="0" marR="0" marT="5231" marB="0">
                    <a:lnL w="12700" cap="flat" cmpd="sng">
                      <a:solidFill>
                        <a:srgbClr val="808285"/>
                      </a:solidFill>
                      <a:prstDash val="solid"/>
                      <a:round/>
                      <a:headEnd type="none" w="sm" len="sm"/>
                      <a:tailEnd type="none" w="sm" len="sm"/>
                    </a:lnL>
                    <a:lnB w="12700" cap="flat" cmpd="sng">
                      <a:solidFill>
                        <a:srgbClr val="808285"/>
                      </a:solidFill>
                      <a:prstDash val="solid"/>
                      <a:round/>
                      <a:headEnd type="none" w="sm" len="sm"/>
                      <a:tailEnd type="none" w="sm" len="sm"/>
                    </a:lnB>
                    <a:solidFill>
                      <a:schemeClr val="lt2"/>
                    </a:solidFill>
                  </a:tcPr>
                </a:tc>
                <a:extLst>
                  <a:ext uri="{0D108BD9-81ED-4DB2-BD59-A6C34878D82A}">
                    <a16:rowId xmlns:a16="http://schemas.microsoft.com/office/drawing/2014/main" val="10000"/>
                  </a:ext>
                </a:extLst>
              </a:tr>
              <a:tr h="514031">
                <a:tc>
                  <a:txBody>
                    <a:bodyPr/>
                    <a:lstStyle/>
                    <a:p>
                      <a:pPr marL="67945" marR="285115" lvl="0" indent="0" algn="l" rtl="0">
                        <a:lnSpc>
                          <a:spcPct val="100000"/>
                        </a:lnSpc>
                        <a:spcBef>
                          <a:spcPts val="0"/>
                        </a:spcBef>
                        <a:spcAft>
                          <a:spcPts val="0"/>
                        </a:spcAft>
                        <a:buNone/>
                      </a:pPr>
                      <a:r>
                        <a:rPr lang="en-AU" sz="1400" u="none" strike="noStrike" cap="none">
                          <a:solidFill>
                            <a:srgbClr val="7F7F7F"/>
                          </a:solidFill>
                          <a:latin typeface="Arial"/>
                          <a:ea typeface="Arial"/>
                          <a:cs typeface="Arial"/>
                          <a:sym typeface="Arial"/>
                        </a:rPr>
                        <a:t>Give more responsibility – give the problem to the  system</a:t>
                      </a:r>
                      <a:endParaRPr sz="1400"/>
                    </a:p>
                  </a:txBody>
                  <a:tcPr marL="0" marR="0" marT="73350" marB="0">
                    <a:lnR w="12700" cap="flat" cmpd="sng">
                      <a:solidFill>
                        <a:srgbClr val="808285"/>
                      </a:solidFill>
                      <a:prstDash val="solid"/>
                      <a:round/>
                      <a:headEnd type="none" w="sm" len="sm"/>
                      <a:tailEnd type="none" w="sm" len="sm"/>
                    </a:lnR>
                    <a:lnT w="12700" cap="flat" cmpd="sng">
                      <a:solidFill>
                        <a:srgbClr val="808285"/>
                      </a:solidFill>
                      <a:prstDash val="solid"/>
                      <a:round/>
                      <a:headEnd type="none" w="sm" len="sm"/>
                      <a:tailEnd type="none" w="sm" len="sm"/>
                    </a:lnT>
                    <a:lnB w="12700" cap="flat" cmpd="sng">
                      <a:solidFill>
                        <a:srgbClr val="808285"/>
                      </a:solidFill>
                      <a:prstDash val="solid"/>
                      <a:round/>
                      <a:headEnd type="none" w="sm" len="sm"/>
                      <a:tailEnd type="none" w="sm" len="sm"/>
                    </a:lnB>
                  </a:tcPr>
                </a:tc>
                <a:tc>
                  <a:txBody>
                    <a:bodyPr/>
                    <a:lstStyle/>
                    <a:p>
                      <a:pPr marL="0" marR="0" lvl="0" indent="0" algn="l" rtl="0">
                        <a:lnSpc>
                          <a:spcPct val="100000"/>
                        </a:lnSpc>
                        <a:spcBef>
                          <a:spcPts val="0"/>
                        </a:spcBef>
                        <a:spcAft>
                          <a:spcPts val="0"/>
                        </a:spcAft>
                        <a:buNone/>
                      </a:pPr>
                      <a:endParaRPr sz="1800" u="none" strike="noStrike" cap="none">
                        <a:solidFill>
                          <a:srgbClr val="7F7F7F"/>
                        </a:solidFill>
                        <a:latin typeface="Arial"/>
                        <a:ea typeface="Arial"/>
                        <a:cs typeface="Arial"/>
                        <a:sym typeface="Arial"/>
                      </a:endParaRPr>
                    </a:p>
                    <a:p>
                      <a:pPr marL="67945" marR="0" lvl="0" indent="0" algn="l" rtl="0">
                        <a:lnSpc>
                          <a:spcPct val="100000"/>
                        </a:lnSpc>
                        <a:spcBef>
                          <a:spcPts val="5"/>
                        </a:spcBef>
                        <a:spcAft>
                          <a:spcPts val="0"/>
                        </a:spcAft>
                        <a:buNone/>
                      </a:pPr>
                      <a:r>
                        <a:rPr lang="en-AU" sz="1400" u="none" strike="noStrike" cap="none">
                          <a:solidFill>
                            <a:srgbClr val="7F7F7F"/>
                          </a:solidFill>
                          <a:latin typeface="Arial"/>
                          <a:ea typeface="Arial"/>
                          <a:cs typeface="Arial"/>
                          <a:sym typeface="Arial"/>
                        </a:rPr>
                        <a:t>Address technical aspects</a:t>
                      </a:r>
                      <a:endParaRPr sz="1400" u="none" strike="noStrike" cap="none">
                        <a:solidFill>
                          <a:srgbClr val="7F7F7F"/>
                        </a:solidFill>
                        <a:latin typeface="Arial"/>
                        <a:ea typeface="Arial"/>
                        <a:cs typeface="Arial"/>
                        <a:sym typeface="Arial"/>
                      </a:endParaRPr>
                    </a:p>
                  </a:txBody>
                  <a:tcPr marL="0" marR="0" marT="0" marB="0">
                    <a:lnL w="12700" cap="flat" cmpd="sng">
                      <a:solidFill>
                        <a:srgbClr val="808285"/>
                      </a:solidFill>
                      <a:prstDash val="solid"/>
                      <a:round/>
                      <a:headEnd type="none" w="sm" len="sm"/>
                      <a:tailEnd type="none" w="sm" len="sm"/>
                    </a:lnL>
                    <a:lnT w="12700" cap="flat" cmpd="sng">
                      <a:solidFill>
                        <a:srgbClr val="808285"/>
                      </a:solidFill>
                      <a:prstDash val="solid"/>
                      <a:round/>
                      <a:headEnd type="none" w="sm" len="sm"/>
                      <a:tailEnd type="none" w="sm" len="sm"/>
                    </a:lnT>
                    <a:lnB w="12700" cap="flat" cmpd="sng">
                      <a:solidFill>
                        <a:srgbClr val="808285"/>
                      </a:solidFill>
                      <a:prstDash val="solid"/>
                      <a:round/>
                      <a:headEnd type="none" w="sm" len="sm"/>
                      <a:tailEnd type="none" w="sm" len="sm"/>
                    </a:lnB>
                  </a:tcPr>
                </a:tc>
                <a:extLst>
                  <a:ext uri="{0D108BD9-81ED-4DB2-BD59-A6C34878D82A}">
                    <a16:rowId xmlns:a16="http://schemas.microsoft.com/office/drawing/2014/main" val="10001"/>
                  </a:ext>
                </a:extLst>
              </a:tr>
              <a:tr h="508856">
                <a:tc>
                  <a:txBody>
                    <a:bodyPr/>
                    <a:lstStyle/>
                    <a:p>
                      <a:pPr marL="0" marR="0" lvl="0" indent="0" algn="l" rtl="0">
                        <a:lnSpc>
                          <a:spcPct val="100000"/>
                        </a:lnSpc>
                        <a:spcBef>
                          <a:spcPts val="0"/>
                        </a:spcBef>
                        <a:spcAft>
                          <a:spcPts val="0"/>
                        </a:spcAft>
                        <a:buNone/>
                      </a:pPr>
                      <a:endParaRPr sz="1500" u="none" strike="noStrike" cap="none">
                        <a:solidFill>
                          <a:srgbClr val="7F7F7F"/>
                        </a:solidFill>
                        <a:latin typeface="Arial"/>
                        <a:ea typeface="Arial"/>
                        <a:cs typeface="Arial"/>
                        <a:sym typeface="Arial"/>
                      </a:endParaRPr>
                    </a:p>
                    <a:p>
                      <a:pPr marL="67945" marR="0" lvl="0" indent="0" algn="l" rtl="0">
                        <a:lnSpc>
                          <a:spcPct val="100000"/>
                        </a:lnSpc>
                        <a:spcBef>
                          <a:spcPts val="0"/>
                        </a:spcBef>
                        <a:spcAft>
                          <a:spcPts val="0"/>
                        </a:spcAft>
                        <a:buNone/>
                      </a:pPr>
                      <a:r>
                        <a:rPr lang="en-AU" sz="1400" u="none" strike="noStrike" cap="none">
                          <a:solidFill>
                            <a:srgbClr val="7F7F7F"/>
                          </a:solidFill>
                          <a:latin typeface="Arial"/>
                          <a:ea typeface="Arial"/>
                          <a:cs typeface="Arial"/>
                          <a:sym typeface="Arial"/>
                        </a:rPr>
                        <a:t>Bring conflict to surface</a:t>
                      </a:r>
                      <a:endParaRPr sz="1400"/>
                    </a:p>
                  </a:txBody>
                  <a:tcPr marL="0" marR="0" marT="3338" marB="0">
                    <a:lnR w="12700" cap="flat" cmpd="sng">
                      <a:solidFill>
                        <a:srgbClr val="808285"/>
                      </a:solidFill>
                      <a:prstDash val="solid"/>
                      <a:round/>
                      <a:headEnd type="none" w="sm" len="sm"/>
                      <a:tailEnd type="none" w="sm" len="sm"/>
                    </a:lnR>
                    <a:lnT w="12700" cap="flat" cmpd="sng">
                      <a:solidFill>
                        <a:srgbClr val="808285"/>
                      </a:solidFill>
                      <a:prstDash val="solid"/>
                      <a:round/>
                      <a:headEnd type="none" w="sm" len="sm"/>
                      <a:tailEnd type="none" w="sm" len="sm"/>
                    </a:lnT>
                    <a:lnB w="12700" cap="flat" cmpd="sng">
                      <a:solidFill>
                        <a:srgbClr val="808285"/>
                      </a:solidFill>
                      <a:prstDash val="solid"/>
                      <a:round/>
                      <a:headEnd type="none" w="sm" len="sm"/>
                      <a:tailEnd type="none" w="sm" len="sm"/>
                    </a:lnB>
                  </a:tcPr>
                </a:tc>
                <a:tc>
                  <a:txBody>
                    <a:bodyPr/>
                    <a:lstStyle/>
                    <a:p>
                      <a:pPr marL="0" marR="0" lvl="0" indent="0" algn="l" rtl="0">
                        <a:lnSpc>
                          <a:spcPct val="100000"/>
                        </a:lnSpc>
                        <a:spcBef>
                          <a:spcPts val="0"/>
                        </a:spcBef>
                        <a:spcAft>
                          <a:spcPts val="0"/>
                        </a:spcAft>
                        <a:buNone/>
                      </a:pPr>
                      <a:endParaRPr sz="1500" u="none" strike="noStrike" cap="none">
                        <a:solidFill>
                          <a:srgbClr val="7F7F7F"/>
                        </a:solidFill>
                        <a:latin typeface="Arial"/>
                        <a:ea typeface="Arial"/>
                        <a:cs typeface="Arial"/>
                        <a:sym typeface="Arial"/>
                      </a:endParaRPr>
                    </a:p>
                    <a:p>
                      <a:pPr marL="67945" marR="0" lvl="0" indent="0" algn="l" rtl="0">
                        <a:lnSpc>
                          <a:spcPct val="100000"/>
                        </a:lnSpc>
                        <a:spcBef>
                          <a:spcPts val="0"/>
                        </a:spcBef>
                        <a:spcAft>
                          <a:spcPts val="0"/>
                        </a:spcAft>
                        <a:buNone/>
                      </a:pPr>
                      <a:r>
                        <a:rPr lang="en-AU" sz="1400" u="none" strike="noStrike" cap="none">
                          <a:solidFill>
                            <a:srgbClr val="7F7F7F"/>
                          </a:solidFill>
                          <a:latin typeface="Arial"/>
                          <a:ea typeface="Arial"/>
                          <a:cs typeface="Arial"/>
                          <a:sym typeface="Arial"/>
                        </a:rPr>
                        <a:t>Employ structure</a:t>
                      </a:r>
                      <a:endParaRPr sz="1400"/>
                    </a:p>
                  </a:txBody>
                  <a:tcPr marL="0" marR="0" marT="3338" marB="0">
                    <a:lnL w="12700" cap="flat" cmpd="sng">
                      <a:solidFill>
                        <a:srgbClr val="808285"/>
                      </a:solidFill>
                      <a:prstDash val="solid"/>
                      <a:round/>
                      <a:headEnd type="none" w="sm" len="sm"/>
                      <a:tailEnd type="none" w="sm" len="sm"/>
                    </a:lnL>
                    <a:lnT w="12700" cap="flat" cmpd="sng">
                      <a:solidFill>
                        <a:srgbClr val="808285"/>
                      </a:solidFill>
                      <a:prstDash val="solid"/>
                      <a:round/>
                      <a:headEnd type="none" w="sm" len="sm"/>
                      <a:tailEnd type="none" w="sm" len="sm"/>
                    </a:lnT>
                    <a:lnB w="12700" cap="flat" cmpd="sng">
                      <a:solidFill>
                        <a:srgbClr val="808285"/>
                      </a:solidFill>
                      <a:prstDash val="solid"/>
                      <a:round/>
                      <a:headEnd type="none" w="sm" len="sm"/>
                      <a:tailEnd type="none" w="sm" len="sm"/>
                    </a:lnB>
                  </a:tcPr>
                </a:tc>
                <a:extLst>
                  <a:ext uri="{0D108BD9-81ED-4DB2-BD59-A6C34878D82A}">
                    <a16:rowId xmlns:a16="http://schemas.microsoft.com/office/drawing/2014/main" val="10002"/>
                  </a:ext>
                </a:extLst>
              </a:tr>
              <a:tr h="517913">
                <a:tc>
                  <a:txBody>
                    <a:bodyPr/>
                    <a:lstStyle/>
                    <a:p>
                      <a:pPr marL="0" marR="0" lvl="0" indent="0" algn="l" rtl="0">
                        <a:lnSpc>
                          <a:spcPct val="100000"/>
                        </a:lnSpc>
                        <a:spcBef>
                          <a:spcPts val="0"/>
                        </a:spcBef>
                        <a:spcAft>
                          <a:spcPts val="0"/>
                        </a:spcAft>
                        <a:buNone/>
                      </a:pPr>
                      <a:endParaRPr sz="1800" u="none" strike="noStrike" cap="none">
                        <a:solidFill>
                          <a:srgbClr val="7F7F7F"/>
                        </a:solidFill>
                        <a:latin typeface="Arial"/>
                        <a:ea typeface="Arial"/>
                        <a:cs typeface="Arial"/>
                        <a:sym typeface="Arial"/>
                      </a:endParaRPr>
                    </a:p>
                    <a:p>
                      <a:pPr marL="67945" marR="0" lvl="0" indent="0" algn="l" rtl="0">
                        <a:lnSpc>
                          <a:spcPct val="100000"/>
                        </a:lnSpc>
                        <a:spcBef>
                          <a:spcPts val="5"/>
                        </a:spcBef>
                        <a:spcAft>
                          <a:spcPts val="0"/>
                        </a:spcAft>
                        <a:buNone/>
                      </a:pPr>
                      <a:r>
                        <a:rPr lang="en-AU" sz="1400" u="none" strike="noStrike" cap="none">
                          <a:solidFill>
                            <a:srgbClr val="7F7F7F"/>
                          </a:solidFill>
                          <a:latin typeface="Arial"/>
                          <a:ea typeface="Arial"/>
                          <a:cs typeface="Arial"/>
                          <a:sym typeface="Arial"/>
                        </a:rPr>
                        <a:t>Protect dissenting voices</a:t>
                      </a:r>
                      <a:endParaRPr sz="1400" u="none" strike="noStrike" cap="none">
                        <a:solidFill>
                          <a:srgbClr val="7F7F7F"/>
                        </a:solidFill>
                        <a:latin typeface="Arial"/>
                        <a:ea typeface="Arial"/>
                        <a:cs typeface="Arial"/>
                        <a:sym typeface="Arial"/>
                      </a:endParaRPr>
                    </a:p>
                  </a:txBody>
                  <a:tcPr marL="0" marR="0" marT="1425" marB="0">
                    <a:lnR w="12700" cap="flat" cmpd="sng">
                      <a:solidFill>
                        <a:srgbClr val="808285"/>
                      </a:solidFill>
                      <a:prstDash val="solid"/>
                      <a:round/>
                      <a:headEnd type="none" w="sm" len="sm"/>
                      <a:tailEnd type="none" w="sm" len="sm"/>
                    </a:lnR>
                    <a:lnT w="12700" cap="flat" cmpd="sng">
                      <a:solidFill>
                        <a:srgbClr val="808285"/>
                      </a:solidFill>
                      <a:prstDash val="solid"/>
                      <a:round/>
                      <a:headEnd type="none" w="sm" len="sm"/>
                      <a:tailEnd type="none" w="sm" len="sm"/>
                    </a:lnT>
                    <a:lnB w="12700" cap="flat" cmpd="sng">
                      <a:solidFill>
                        <a:srgbClr val="808285"/>
                      </a:solidFill>
                      <a:prstDash val="solid"/>
                      <a:round/>
                      <a:headEnd type="none" w="sm" len="sm"/>
                      <a:tailEnd type="none" w="sm" len="sm"/>
                    </a:lnB>
                  </a:tcPr>
                </a:tc>
                <a:tc>
                  <a:txBody>
                    <a:bodyPr/>
                    <a:lstStyle/>
                    <a:p>
                      <a:pPr marL="0" marR="0" lvl="0" indent="0" algn="l" rtl="0">
                        <a:lnSpc>
                          <a:spcPct val="100000"/>
                        </a:lnSpc>
                        <a:spcBef>
                          <a:spcPts val="0"/>
                        </a:spcBef>
                        <a:spcAft>
                          <a:spcPts val="0"/>
                        </a:spcAft>
                        <a:buNone/>
                      </a:pPr>
                      <a:endParaRPr sz="1800" u="none" strike="noStrike" cap="none">
                        <a:solidFill>
                          <a:srgbClr val="7F7F7F"/>
                        </a:solidFill>
                        <a:latin typeface="Arial"/>
                        <a:ea typeface="Arial"/>
                        <a:cs typeface="Arial"/>
                        <a:sym typeface="Arial"/>
                      </a:endParaRPr>
                    </a:p>
                    <a:p>
                      <a:pPr marL="67945" marR="0" lvl="0" indent="0" algn="l" rtl="0">
                        <a:lnSpc>
                          <a:spcPct val="100000"/>
                        </a:lnSpc>
                        <a:spcBef>
                          <a:spcPts val="5"/>
                        </a:spcBef>
                        <a:spcAft>
                          <a:spcPts val="0"/>
                        </a:spcAft>
                        <a:buNone/>
                      </a:pPr>
                      <a:r>
                        <a:rPr lang="en-AU" sz="1400" u="none" strike="noStrike" cap="none">
                          <a:solidFill>
                            <a:srgbClr val="7F7F7F"/>
                          </a:solidFill>
                          <a:latin typeface="Arial"/>
                          <a:ea typeface="Arial"/>
                          <a:cs typeface="Arial"/>
                          <a:sym typeface="Arial"/>
                        </a:rPr>
                        <a:t>Reclaim responsibility temporarily</a:t>
                      </a:r>
                      <a:endParaRPr sz="1400" u="none" strike="noStrike" cap="none">
                        <a:solidFill>
                          <a:srgbClr val="7F7F7F"/>
                        </a:solidFill>
                        <a:latin typeface="Arial"/>
                        <a:ea typeface="Arial"/>
                        <a:cs typeface="Arial"/>
                        <a:sym typeface="Arial"/>
                      </a:endParaRPr>
                    </a:p>
                  </a:txBody>
                  <a:tcPr marL="0" marR="0" marT="1425" marB="0">
                    <a:lnL w="12700" cap="flat" cmpd="sng">
                      <a:solidFill>
                        <a:srgbClr val="808285"/>
                      </a:solidFill>
                      <a:prstDash val="solid"/>
                      <a:round/>
                      <a:headEnd type="none" w="sm" len="sm"/>
                      <a:tailEnd type="none" w="sm" len="sm"/>
                    </a:lnL>
                    <a:lnT w="12700" cap="flat" cmpd="sng">
                      <a:solidFill>
                        <a:srgbClr val="808285"/>
                      </a:solidFill>
                      <a:prstDash val="solid"/>
                      <a:round/>
                      <a:headEnd type="none" w="sm" len="sm"/>
                      <a:tailEnd type="none" w="sm" len="sm"/>
                    </a:lnT>
                    <a:lnB w="12700" cap="flat" cmpd="sng">
                      <a:solidFill>
                        <a:srgbClr val="808285"/>
                      </a:solidFill>
                      <a:prstDash val="solid"/>
                      <a:round/>
                      <a:headEnd type="none" w="sm" len="sm"/>
                      <a:tailEnd type="none" w="sm" len="sm"/>
                    </a:lnB>
                  </a:tcPr>
                </a:tc>
                <a:extLst>
                  <a:ext uri="{0D108BD9-81ED-4DB2-BD59-A6C34878D82A}">
                    <a16:rowId xmlns:a16="http://schemas.microsoft.com/office/drawing/2014/main" val="10003"/>
                  </a:ext>
                </a:extLst>
              </a:tr>
              <a:tr h="539906">
                <a:tc>
                  <a:txBody>
                    <a:bodyPr/>
                    <a:lstStyle/>
                    <a:p>
                      <a:pPr marL="0" marR="0" lvl="0" indent="0" algn="l" rtl="0">
                        <a:lnSpc>
                          <a:spcPct val="100000"/>
                        </a:lnSpc>
                        <a:spcBef>
                          <a:spcPts val="0"/>
                        </a:spcBef>
                        <a:spcAft>
                          <a:spcPts val="0"/>
                        </a:spcAft>
                        <a:buNone/>
                      </a:pPr>
                      <a:endParaRPr sz="1500" u="none" strike="noStrike" cap="none">
                        <a:solidFill>
                          <a:srgbClr val="7F7F7F"/>
                        </a:solidFill>
                        <a:latin typeface="Arial"/>
                        <a:ea typeface="Arial"/>
                        <a:cs typeface="Arial"/>
                        <a:sym typeface="Arial"/>
                      </a:endParaRPr>
                    </a:p>
                    <a:p>
                      <a:pPr marL="67945" marR="0" lvl="0" indent="0" algn="l" rtl="0">
                        <a:lnSpc>
                          <a:spcPct val="100000"/>
                        </a:lnSpc>
                        <a:spcBef>
                          <a:spcPts val="0"/>
                        </a:spcBef>
                        <a:spcAft>
                          <a:spcPts val="0"/>
                        </a:spcAft>
                        <a:buNone/>
                      </a:pPr>
                      <a:r>
                        <a:rPr lang="en-AU" sz="1400" u="none" strike="noStrike" cap="none">
                          <a:solidFill>
                            <a:srgbClr val="7F7F7F"/>
                          </a:solidFill>
                          <a:latin typeface="Arial"/>
                          <a:ea typeface="Arial"/>
                          <a:cs typeface="Arial"/>
                          <a:sym typeface="Arial"/>
                        </a:rPr>
                        <a:t>Seek other perspectives</a:t>
                      </a:r>
                      <a:endParaRPr sz="1400" u="none" strike="noStrike" cap="none">
                        <a:solidFill>
                          <a:srgbClr val="7F7F7F"/>
                        </a:solidFill>
                        <a:latin typeface="Arial"/>
                        <a:ea typeface="Arial"/>
                        <a:cs typeface="Arial"/>
                        <a:sym typeface="Arial"/>
                      </a:endParaRPr>
                    </a:p>
                  </a:txBody>
                  <a:tcPr marL="0" marR="0" marT="2381" marB="0">
                    <a:lnR w="12700" cap="flat" cmpd="sng">
                      <a:solidFill>
                        <a:srgbClr val="808285"/>
                      </a:solidFill>
                      <a:prstDash val="solid"/>
                      <a:round/>
                      <a:headEnd type="none" w="sm" len="sm"/>
                      <a:tailEnd type="none" w="sm" len="sm"/>
                    </a:lnR>
                    <a:lnT w="12700" cap="flat" cmpd="sng">
                      <a:solidFill>
                        <a:srgbClr val="808285"/>
                      </a:solidFill>
                      <a:prstDash val="solid"/>
                      <a:round/>
                      <a:headEnd type="none" w="sm" len="sm"/>
                      <a:tailEnd type="none" w="sm" len="sm"/>
                    </a:lnT>
                    <a:lnB w="76200" cap="flat" cmpd="sng">
                      <a:solidFill>
                        <a:srgbClr val="808285"/>
                      </a:solidFill>
                      <a:prstDash val="solid"/>
                      <a:round/>
                      <a:headEnd type="none" w="sm" len="sm"/>
                      <a:tailEnd type="none" w="sm" len="sm"/>
                    </a:lnB>
                  </a:tcPr>
                </a:tc>
                <a:tc>
                  <a:txBody>
                    <a:bodyPr/>
                    <a:lstStyle/>
                    <a:p>
                      <a:pPr marL="0" marR="0" lvl="0" indent="0" algn="l" rtl="0">
                        <a:lnSpc>
                          <a:spcPct val="100000"/>
                        </a:lnSpc>
                        <a:spcBef>
                          <a:spcPts val="0"/>
                        </a:spcBef>
                        <a:spcAft>
                          <a:spcPts val="0"/>
                        </a:spcAft>
                        <a:buNone/>
                      </a:pPr>
                      <a:endParaRPr sz="1500" u="none" strike="noStrike" cap="none">
                        <a:solidFill>
                          <a:srgbClr val="7F7F7F"/>
                        </a:solidFill>
                        <a:latin typeface="Arial"/>
                        <a:ea typeface="Arial"/>
                        <a:cs typeface="Arial"/>
                        <a:sym typeface="Arial"/>
                      </a:endParaRPr>
                    </a:p>
                    <a:p>
                      <a:pPr marL="67945" marR="0" lvl="0" indent="0" algn="l" rtl="0">
                        <a:lnSpc>
                          <a:spcPct val="100000"/>
                        </a:lnSpc>
                        <a:spcBef>
                          <a:spcPts val="0"/>
                        </a:spcBef>
                        <a:spcAft>
                          <a:spcPts val="0"/>
                        </a:spcAft>
                        <a:buNone/>
                      </a:pPr>
                      <a:r>
                        <a:rPr lang="en-AU" sz="1400" u="none" strike="noStrike" cap="none">
                          <a:solidFill>
                            <a:srgbClr val="7F7F7F"/>
                          </a:solidFill>
                          <a:latin typeface="Arial"/>
                          <a:ea typeface="Arial"/>
                          <a:cs typeface="Arial"/>
                          <a:sym typeface="Arial"/>
                        </a:rPr>
                        <a:t>Slow down the process</a:t>
                      </a:r>
                      <a:endParaRPr sz="1400" u="none" strike="noStrike" cap="none">
                        <a:solidFill>
                          <a:srgbClr val="7F7F7F"/>
                        </a:solidFill>
                        <a:latin typeface="Arial"/>
                        <a:ea typeface="Arial"/>
                        <a:cs typeface="Arial"/>
                        <a:sym typeface="Arial"/>
                      </a:endParaRPr>
                    </a:p>
                  </a:txBody>
                  <a:tcPr marL="0" marR="0" marT="2381" marB="0">
                    <a:lnL w="12700" cap="flat" cmpd="sng">
                      <a:solidFill>
                        <a:srgbClr val="808285"/>
                      </a:solidFill>
                      <a:prstDash val="solid"/>
                      <a:round/>
                      <a:headEnd type="none" w="sm" len="sm"/>
                      <a:tailEnd type="none" w="sm" len="sm"/>
                    </a:lnL>
                    <a:lnT w="12700" cap="flat" cmpd="sng">
                      <a:solidFill>
                        <a:srgbClr val="808285"/>
                      </a:solidFill>
                      <a:prstDash val="solid"/>
                      <a:round/>
                      <a:headEnd type="none" w="sm" len="sm"/>
                      <a:tailEnd type="none" w="sm" len="sm"/>
                    </a:lnT>
                    <a:lnB w="76200" cap="flat" cmpd="sng">
                      <a:solidFill>
                        <a:srgbClr val="808285"/>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799"/>
        <p:cNvGrpSpPr/>
        <p:nvPr/>
      </p:nvGrpSpPr>
      <p:grpSpPr>
        <a:xfrm>
          <a:off x="0" y="0"/>
          <a:ext cx="0" cy="0"/>
          <a:chOff x="0" y="0"/>
          <a:chExt cx="0" cy="0"/>
        </a:xfrm>
      </p:grpSpPr>
      <p:sp>
        <p:nvSpPr>
          <p:cNvPr id="800" name="Google Shape;800;p41"/>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a:t>Learning Amplifiers</a:t>
            </a:r>
            <a:endParaRPr/>
          </a:p>
        </p:txBody>
      </p:sp>
      <p:sp>
        <p:nvSpPr>
          <p:cNvPr id="801" name="Google Shape;801;p41"/>
          <p:cNvSpPr txBox="1">
            <a:spLocks noGrp="1"/>
          </p:cNvSpPr>
          <p:nvPr>
            <p:ph type="body" idx="1"/>
          </p:nvPr>
        </p:nvSpPr>
        <p:spPr>
          <a:xfrm>
            <a:off x="1980300" y="2185650"/>
            <a:ext cx="3885300" cy="2916000"/>
          </a:xfrm>
          <a:prstGeom prst="rect">
            <a:avLst/>
          </a:prstGeom>
          <a:noFill/>
          <a:ln>
            <a:noFill/>
          </a:ln>
        </p:spPr>
        <p:txBody>
          <a:bodyPr spcFirstLastPara="1" vert="horz" wrap="square" lIns="68569" tIns="34275" rIns="68569" bIns="34275" numCol="1" anchor="t" anchorCtr="0" compatLnSpc="1">
            <a:prstTxWarp prst="textNoShape">
              <a:avLst/>
            </a:prstTxWarp>
            <a:normAutofit lnSpcReduction="10000"/>
          </a:bodyPr>
          <a:lstStyle/>
          <a:p>
            <a:pPr indent="-257175">
              <a:lnSpc>
                <a:spcPct val="80000"/>
              </a:lnSpc>
              <a:spcBef>
                <a:spcPts val="750"/>
              </a:spcBef>
              <a:spcAft>
                <a:spcPts val="0"/>
              </a:spcAft>
              <a:buClr>
                <a:schemeClr val="dk1"/>
              </a:buClr>
              <a:buSzPts val="1800"/>
            </a:pPr>
            <a:r>
              <a:rPr lang="en-AU" sz="1620">
                <a:solidFill>
                  <a:srgbClr val="7F7F7F"/>
                </a:solidFill>
              </a:rPr>
              <a:t>Opportunities to practice new learnings</a:t>
            </a:r>
            <a:endParaRPr/>
          </a:p>
          <a:p>
            <a:pPr indent="-257175">
              <a:lnSpc>
                <a:spcPct val="80000"/>
              </a:lnSpc>
              <a:spcBef>
                <a:spcPts val="750"/>
              </a:spcBef>
              <a:spcAft>
                <a:spcPts val="0"/>
              </a:spcAft>
              <a:buClr>
                <a:schemeClr val="dk1"/>
              </a:buClr>
              <a:buSzPts val="1800"/>
            </a:pPr>
            <a:r>
              <a:rPr lang="en-AU" sz="1620">
                <a:solidFill>
                  <a:srgbClr val="7F7F7F"/>
                </a:solidFill>
              </a:rPr>
              <a:t>Immersion experiences</a:t>
            </a:r>
            <a:endParaRPr/>
          </a:p>
          <a:p>
            <a:pPr indent="-257175">
              <a:lnSpc>
                <a:spcPct val="80000"/>
              </a:lnSpc>
              <a:spcBef>
                <a:spcPts val="750"/>
              </a:spcBef>
              <a:spcAft>
                <a:spcPts val="0"/>
              </a:spcAft>
              <a:buClr>
                <a:schemeClr val="dk1"/>
              </a:buClr>
              <a:buSzPts val="1800"/>
            </a:pPr>
            <a:r>
              <a:rPr lang="en-AU" sz="1620">
                <a:solidFill>
                  <a:srgbClr val="7F7F7F"/>
                </a:solidFill>
              </a:rPr>
              <a:t>Experimentation</a:t>
            </a:r>
            <a:endParaRPr/>
          </a:p>
          <a:p>
            <a:pPr indent="-257175">
              <a:lnSpc>
                <a:spcPct val="80000"/>
              </a:lnSpc>
              <a:spcBef>
                <a:spcPts val="750"/>
              </a:spcBef>
              <a:spcAft>
                <a:spcPts val="0"/>
              </a:spcAft>
              <a:buClr>
                <a:schemeClr val="dk1"/>
              </a:buClr>
              <a:buSzPts val="1800"/>
            </a:pPr>
            <a:r>
              <a:rPr lang="en-AU" sz="1620">
                <a:solidFill>
                  <a:srgbClr val="7F7F7F"/>
                </a:solidFill>
              </a:rPr>
              <a:t>Time for reflection</a:t>
            </a:r>
            <a:endParaRPr/>
          </a:p>
          <a:p>
            <a:pPr indent="-257175">
              <a:lnSpc>
                <a:spcPct val="80000"/>
              </a:lnSpc>
              <a:spcBef>
                <a:spcPts val="750"/>
              </a:spcBef>
              <a:spcAft>
                <a:spcPts val="0"/>
              </a:spcAft>
              <a:buClr>
                <a:schemeClr val="dk1"/>
              </a:buClr>
              <a:buSzPts val="1800"/>
            </a:pPr>
            <a:r>
              <a:rPr lang="en-AU" sz="1620">
                <a:solidFill>
                  <a:srgbClr val="7F7F7F"/>
                </a:solidFill>
              </a:rPr>
              <a:t>Energy</a:t>
            </a:r>
            <a:endParaRPr/>
          </a:p>
          <a:p>
            <a:pPr indent="-257175">
              <a:lnSpc>
                <a:spcPct val="80000"/>
              </a:lnSpc>
              <a:spcBef>
                <a:spcPts val="750"/>
              </a:spcBef>
              <a:spcAft>
                <a:spcPts val="0"/>
              </a:spcAft>
              <a:buClr>
                <a:schemeClr val="dk1"/>
              </a:buClr>
              <a:buSzPts val="1800"/>
            </a:pPr>
            <a:r>
              <a:rPr lang="en-AU" sz="1620">
                <a:solidFill>
                  <a:srgbClr val="7F7F7F"/>
                </a:solidFill>
              </a:rPr>
              <a:t>Time for cultivating imagination</a:t>
            </a:r>
            <a:endParaRPr/>
          </a:p>
          <a:p>
            <a:pPr indent="-257175">
              <a:lnSpc>
                <a:spcPct val="80000"/>
              </a:lnSpc>
              <a:spcBef>
                <a:spcPts val="750"/>
              </a:spcBef>
              <a:spcAft>
                <a:spcPts val="0"/>
              </a:spcAft>
              <a:buClr>
                <a:schemeClr val="dk1"/>
              </a:buClr>
              <a:buSzPts val="1800"/>
            </a:pPr>
            <a:r>
              <a:rPr lang="en-AU" sz="1620">
                <a:solidFill>
                  <a:srgbClr val="7F7F7F"/>
                </a:solidFill>
              </a:rPr>
              <a:t>Opportunities for exploration</a:t>
            </a:r>
            <a:endParaRPr/>
          </a:p>
          <a:p>
            <a:pPr indent="-257175">
              <a:lnSpc>
                <a:spcPct val="80000"/>
              </a:lnSpc>
              <a:spcBef>
                <a:spcPts val="750"/>
              </a:spcBef>
              <a:spcAft>
                <a:spcPts val="0"/>
              </a:spcAft>
              <a:buClr>
                <a:schemeClr val="dk1"/>
              </a:buClr>
              <a:buSzPts val="1800"/>
            </a:pPr>
            <a:r>
              <a:rPr lang="en-AU" sz="1620">
                <a:solidFill>
                  <a:srgbClr val="7F7F7F"/>
                </a:solidFill>
              </a:rPr>
              <a:t>Challenges</a:t>
            </a:r>
            <a:endParaRPr/>
          </a:p>
          <a:p>
            <a:pPr indent="-257175">
              <a:lnSpc>
                <a:spcPct val="80000"/>
              </a:lnSpc>
              <a:spcBef>
                <a:spcPts val="750"/>
              </a:spcBef>
              <a:spcAft>
                <a:spcPts val="0"/>
              </a:spcAft>
              <a:buClr>
                <a:schemeClr val="dk1"/>
              </a:buClr>
              <a:buSzPts val="1800"/>
            </a:pPr>
            <a:r>
              <a:rPr lang="en-AU" sz="1620">
                <a:solidFill>
                  <a:srgbClr val="7F7F7F"/>
                </a:solidFill>
              </a:rPr>
              <a:t>Safety to fail</a:t>
            </a:r>
            <a:endParaRPr/>
          </a:p>
        </p:txBody>
      </p:sp>
      <p:grpSp>
        <p:nvGrpSpPr>
          <p:cNvPr id="802" name="Google Shape;802;p41"/>
          <p:cNvGrpSpPr/>
          <p:nvPr/>
        </p:nvGrpSpPr>
        <p:grpSpPr>
          <a:xfrm>
            <a:off x="5192613" y="1802922"/>
            <a:ext cx="4832732" cy="3697767"/>
            <a:chOff x="-222113" y="1340767"/>
            <a:chExt cx="5784712" cy="4710319"/>
          </a:xfrm>
        </p:grpSpPr>
        <p:grpSp>
          <p:nvGrpSpPr>
            <p:cNvPr id="803" name="Google Shape;803;p41"/>
            <p:cNvGrpSpPr/>
            <p:nvPr/>
          </p:nvGrpSpPr>
          <p:grpSpPr>
            <a:xfrm>
              <a:off x="852280" y="1340767"/>
              <a:ext cx="4710319" cy="4710319"/>
              <a:chOff x="852280" y="1340767"/>
              <a:chExt cx="4710319" cy="4710319"/>
            </a:xfrm>
          </p:grpSpPr>
          <p:sp>
            <p:nvSpPr>
              <p:cNvPr id="804" name="Google Shape;804;p41"/>
              <p:cNvSpPr/>
              <p:nvPr/>
            </p:nvSpPr>
            <p:spPr>
              <a:xfrm>
                <a:off x="852280" y="1340767"/>
                <a:ext cx="4710319" cy="4710319"/>
              </a:xfrm>
              <a:prstGeom prst="ellipse">
                <a:avLst/>
              </a:prstGeom>
              <a:solidFill>
                <a:srgbClr val="1D2A51"/>
              </a:solidFill>
              <a:ln>
                <a:noFill/>
              </a:ln>
              <a:effectLst>
                <a:outerShdw blurRad="40000" dist="20000" dir="5400000" rotWithShape="0">
                  <a:srgbClr val="000000">
                    <a:alpha val="37647"/>
                  </a:srgbClr>
                </a:outerShdw>
              </a:effectLst>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805" name="Google Shape;805;p41"/>
              <p:cNvSpPr txBox="1"/>
              <p:nvPr/>
            </p:nvSpPr>
            <p:spPr>
              <a:xfrm>
                <a:off x="2550722" y="1492676"/>
                <a:ext cx="1145796" cy="335004"/>
              </a:xfrm>
              <a:prstGeom prst="rect">
                <a:avLst/>
              </a:prstGeom>
              <a:noFill/>
              <a:ln>
                <a:noFill/>
              </a:ln>
            </p:spPr>
            <p:txBody>
              <a:bodyPr spcFirstLastPara="1" wrap="square" lIns="68569" tIns="34275" rIns="68569" bIns="34275" anchor="t" anchorCtr="0">
                <a:spAutoFit/>
              </a:bodyPr>
              <a:lstStyle/>
              <a:p>
                <a:pPr marL="257175" indent="-257175">
                  <a:spcBef>
                    <a:spcPts val="0"/>
                  </a:spcBef>
                  <a:spcAft>
                    <a:spcPts val="0"/>
                  </a:spcAft>
                </a:pPr>
                <a:r>
                  <a:rPr lang="en-AU" sz="1259">
                    <a:solidFill>
                      <a:schemeClr val="lt1"/>
                    </a:solidFill>
                    <a:latin typeface="Arial"/>
                    <a:ea typeface="Arial"/>
                    <a:cs typeface="Arial"/>
                    <a:sym typeface="Arial"/>
                  </a:rPr>
                  <a:t>Panic Zone</a:t>
                </a:r>
                <a:endParaRPr/>
              </a:p>
            </p:txBody>
          </p:sp>
        </p:grpSp>
        <p:grpSp>
          <p:nvGrpSpPr>
            <p:cNvPr id="806" name="Google Shape;806;p41"/>
            <p:cNvGrpSpPr/>
            <p:nvPr/>
          </p:nvGrpSpPr>
          <p:grpSpPr>
            <a:xfrm>
              <a:off x="1501050" y="2013917"/>
              <a:ext cx="3406230" cy="3406230"/>
              <a:chOff x="1501050" y="2013917"/>
              <a:chExt cx="3406230" cy="3406230"/>
            </a:xfrm>
          </p:grpSpPr>
          <p:sp>
            <p:nvSpPr>
              <p:cNvPr id="807" name="Google Shape;807;p41"/>
              <p:cNvSpPr/>
              <p:nvPr/>
            </p:nvSpPr>
            <p:spPr>
              <a:xfrm>
                <a:off x="1501050" y="2013917"/>
                <a:ext cx="3406230" cy="3406230"/>
              </a:xfrm>
              <a:prstGeom prst="ellipse">
                <a:avLst/>
              </a:prstGeom>
              <a:solidFill>
                <a:schemeClr val="accent2"/>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808" name="Google Shape;808;p41"/>
              <p:cNvSpPr txBox="1"/>
              <p:nvPr/>
            </p:nvSpPr>
            <p:spPr>
              <a:xfrm>
                <a:off x="2364083" y="2279846"/>
                <a:ext cx="1416342" cy="335004"/>
              </a:xfrm>
              <a:prstGeom prst="rect">
                <a:avLst/>
              </a:prstGeom>
              <a:noFill/>
              <a:ln>
                <a:noFill/>
              </a:ln>
            </p:spPr>
            <p:txBody>
              <a:bodyPr spcFirstLastPara="1" wrap="square" lIns="68569" tIns="34275" rIns="68569" bIns="34275" anchor="t" anchorCtr="0">
                <a:spAutoFit/>
              </a:bodyPr>
              <a:lstStyle/>
              <a:p>
                <a:pPr marL="257175" indent="-257175">
                  <a:spcBef>
                    <a:spcPts val="0"/>
                  </a:spcBef>
                  <a:spcAft>
                    <a:spcPts val="0"/>
                  </a:spcAft>
                </a:pPr>
                <a:r>
                  <a:rPr lang="en-AU" sz="1259">
                    <a:solidFill>
                      <a:schemeClr val="lt1"/>
                    </a:solidFill>
                    <a:latin typeface="Arial"/>
                    <a:ea typeface="Arial"/>
                    <a:cs typeface="Arial"/>
                    <a:sym typeface="Arial"/>
                  </a:rPr>
                  <a:t>Learning Zone</a:t>
                </a:r>
                <a:endParaRPr/>
              </a:p>
            </p:txBody>
          </p:sp>
        </p:grpSp>
        <p:sp>
          <p:nvSpPr>
            <p:cNvPr id="809" name="Google Shape;809;p41"/>
            <p:cNvSpPr/>
            <p:nvPr/>
          </p:nvSpPr>
          <p:spPr>
            <a:xfrm>
              <a:off x="2289764" y="2781526"/>
              <a:ext cx="1828800" cy="1828800"/>
            </a:xfrm>
            <a:prstGeom prst="ellipse">
              <a:avLst/>
            </a:prstGeom>
            <a:solidFill>
              <a:srgbClr val="5D79C5"/>
            </a:solidFill>
            <a:ln>
              <a:noFill/>
            </a:ln>
          </p:spPr>
          <p:txBody>
            <a:bodyPr spcFirstLastPara="1" wrap="square" lIns="68569" tIns="34275" rIns="68569" bIns="34275" anchor="ctr" anchorCtr="0">
              <a:noAutofit/>
            </a:bodyPr>
            <a:lstStyle/>
            <a:p>
              <a:pPr algn="ctr">
                <a:spcBef>
                  <a:spcPts val="0"/>
                </a:spcBef>
                <a:spcAft>
                  <a:spcPts val="0"/>
                </a:spcAft>
              </a:pPr>
              <a:r>
                <a:rPr lang="en-AU" sz="1259">
                  <a:solidFill>
                    <a:schemeClr val="lt1"/>
                  </a:solidFill>
                  <a:latin typeface="Arial"/>
                  <a:ea typeface="Arial"/>
                  <a:cs typeface="Arial"/>
                  <a:sym typeface="Arial"/>
                </a:rPr>
                <a:t>Comfort</a:t>
              </a:r>
              <a:endParaRPr/>
            </a:p>
            <a:p>
              <a:pPr algn="ctr">
                <a:spcBef>
                  <a:spcPts val="0"/>
                </a:spcBef>
                <a:spcAft>
                  <a:spcPts val="0"/>
                </a:spcAft>
              </a:pPr>
              <a:r>
                <a:rPr lang="en-AU" sz="1259">
                  <a:solidFill>
                    <a:schemeClr val="lt1"/>
                  </a:solidFill>
                  <a:latin typeface="Arial"/>
                  <a:ea typeface="Arial"/>
                  <a:cs typeface="Arial"/>
                  <a:sym typeface="Arial"/>
                </a:rPr>
                <a:t>Zone</a:t>
              </a:r>
              <a:endParaRPr/>
            </a:p>
          </p:txBody>
        </p:sp>
        <p:sp>
          <p:nvSpPr>
            <p:cNvPr id="810" name="Google Shape;810;p41"/>
            <p:cNvSpPr/>
            <p:nvPr/>
          </p:nvSpPr>
          <p:spPr>
            <a:xfrm rot="2105643">
              <a:off x="51294" y="2199467"/>
              <a:ext cx="1588873" cy="1453516"/>
            </a:xfrm>
            <a:prstGeom prst="rightArrow">
              <a:avLst>
                <a:gd name="adj1" fmla="val 50000"/>
                <a:gd name="adj2" fmla="val 62142"/>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r>
                <a:rPr lang="en-AU" sz="1080">
                  <a:solidFill>
                    <a:schemeClr val="lt1"/>
                  </a:solidFill>
                  <a:latin typeface="Arial"/>
                  <a:ea typeface="Arial"/>
                  <a:cs typeface="Arial"/>
                  <a:sym typeface="Arial"/>
                </a:rPr>
                <a:t>Point of </a:t>
              </a:r>
              <a:endParaRPr/>
            </a:p>
            <a:p>
              <a:pPr algn="ctr">
                <a:spcBef>
                  <a:spcPts val="0"/>
                </a:spcBef>
                <a:spcAft>
                  <a:spcPts val="0"/>
                </a:spcAft>
              </a:pPr>
              <a:r>
                <a:rPr lang="en-AU" sz="1080">
                  <a:solidFill>
                    <a:schemeClr val="lt1"/>
                  </a:solidFill>
                  <a:latin typeface="Arial"/>
                  <a:ea typeface="Arial"/>
                  <a:cs typeface="Arial"/>
                  <a:sym typeface="Arial"/>
                </a:rPr>
                <a:t>maximum </a:t>
              </a:r>
              <a:endParaRPr/>
            </a:p>
            <a:p>
              <a:pPr algn="ctr">
                <a:spcBef>
                  <a:spcPts val="0"/>
                </a:spcBef>
                <a:spcAft>
                  <a:spcPts val="0"/>
                </a:spcAft>
              </a:pPr>
              <a:r>
                <a:rPr lang="en-AU" sz="1080">
                  <a:solidFill>
                    <a:schemeClr val="lt1"/>
                  </a:solidFill>
                  <a:latin typeface="Arial"/>
                  <a:ea typeface="Arial"/>
                  <a:cs typeface="Arial"/>
                  <a:sym typeface="Arial"/>
                </a:rPr>
                <a:t>learning</a:t>
              </a:r>
              <a:endParaRP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25248-A5B5-4974-B0FE-5EA9A0324997}"/>
              </a:ext>
            </a:extLst>
          </p:cNvPr>
          <p:cNvSpPr>
            <a:spLocks noGrp="1"/>
          </p:cNvSpPr>
          <p:nvPr>
            <p:ph type="title"/>
          </p:nvPr>
        </p:nvSpPr>
        <p:spPr/>
        <p:txBody>
          <a:bodyPr/>
          <a:lstStyle/>
          <a:p>
            <a:r>
              <a:rPr lang="en-NZ" dirty="0"/>
              <a:t>Learning </a:t>
            </a:r>
            <a:r>
              <a:rPr lang="en-NZ" dirty="0" err="1"/>
              <a:t>Derailers</a:t>
            </a:r>
            <a:endParaRPr lang="en-NZ" dirty="0"/>
          </a:p>
        </p:txBody>
      </p:sp>
      <p:sp>
        <p:nvSpPr>
          <p:cNvPr id="5" name="Content Placeholder 4">
            <a:extLst>
              <a:ext uri="{FF2B5EF4-FFF2-40B4-BE49-F238E27FC236}">
                <a16:creationId xmlns:a16="http://schemas.microsoft.com/office/drawing/2014/main" id="{4CCEEC32-1DDF-403D-8C91-E281EB1B1C4F}"/>
              </a:ext>
            </a:extLst>
          </p:cNvPr>
          <p:cNvSpPr>
            <a:spLocks noGrp="1"/>
          </p:cNvSpPr>
          <p:nvPr>
            <p:ph idx="1"/>
          </p:nvPr>
        </p:nvSpPr>
        <p:spPr/>
        <p:txBody>
          <a:bodyPr/>
          <a:lstStyle/>
          <a:p>
            <a:r>
              <a:rPr lang="en-NZ" dirty="0">
                <a:solidFill>
                  <a:schemeClr val="bg1">
                    <a:lumMod val="50000"/>
                  </a:schemeClr>
                </a:solidFill>
              </a:rPr>
              <a:t>The “Busyness” epidemic</a:t>
            </a:r>
          </a:p>
          <a:p>
            <a:r>
              <a:rPr lang="en-NZ" dirty="0">
                <a:solidFill>
                  <a:schemeClr val="bg1">
                    <a:lumMod val="50000"/>
                  </a:schemeClr>
                </a:solidFill>
              </a:rPr>
              <a:t>Managers are spending fewer than seven hours per week of uninterrupted time to do deep versus shallow work</a:t>
            </a:r>
          </a:p>
          <a:p>
            <a:r>
              <a:rPr lang="en-NZ" dirty="0">
                <a:solidFill>
                  <a:schemeClr val="bg1">
                    <a:lumMod val="50000"/>
                  </a:schemeClr>
                </a:solidFill>
              </a:rPr>
              <a:t>Spending rest of the time attending meetings, sending e-communications or working in time increments of less than 20 minutes</a:t>
            </a:r>
          </a:p>
          <a:p>
            <a:r>
              <a:rPr lang="en-NZ" dirty="0">
                <a:solidFill>
                  <a:schemeClr val="bg1">
                    <a:lumMod val="50000"/>
                  </a:schemeClr>
                </a:solidFill>
              </a:rPr>
              <a:t>Busyness drains energy, and impacts innovation and engagement</a:t>
            </a:r>
          </a:p>
        </p:txBody>
      </p:sp>
    </p:spTree>
    <p:extLst>
      <p:ext uri="{BB962C8B-B14F-4D97-AF65-F5344CB8AC3E}">
        <p14:creationId xmlns:p14="http://schemas.microsoft.com/office/powerpoint/2010/main" val="268445817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25248-A5B5-4974-B0FE-5EA9A0324997}"/>
              </a:ext>
            </a:extLst>
          </p:cNvPr>
          <p:cNvSpPr>
            <a:spLocks noGrp="1"/>
          </p:cNvSpPr>
          <p:nvPr>
            <p:ph type="title"/>
          </p:nvPr>
        </p:nvSpPr>
        <p:spPr/>
        <p:txBody>
          <a:bodyPr/>
          <a:lstStyle/>
          <a:p>
            <a:r>
              <a:rPr lang="en-NZ" dirty="0"/>
              <a:t>Become a NON-Busyness Analyst</a:t>
            </a:r>
          </a:p>
        </p:txBody>
      </p:sp>
      <p:sp>
        <p:nvSpPr>
          <p:cNvPr id="6" name="TextBox 5">
            <a:extLst>
              <a:ext uri="{FF2B5EF4-FFF2-40B4-BE49-F238E27FC236}">
                <a16:creationId xmlns:a16="http://schemas.microsoft.com/office/drawing/2014/main" id="{5FD6A9A8-6F44-4433-8FED-CB101F295BE3}"/>
              </a:ext>
            </a:extLst>
          </p:cNvPr>
          <p:cNvSpPr txBox="1"/>
          <p:nvPr/>
        </p:nvSpPr>
        <p:spPr>
          <a:xfrm>
            <a:off x="1924923" y="1462106"/>
            <a:ext cx="7491220" cy="4401205"/>
          </a:xfrm>
          <a:prstGeom prst="rect">
            <a:avLst/>
          </a:prstGeom>
          <a:noFill/>
        </p:spPr>
        <p:txBody>
          <a:bodyPr wrap="square" rtlCol="0">
            <a:spAutoFit/>
          </a:bodyPr>
          <a:lstStyle/>
          <a:p>
            <a:pPr>
              <a:spcAft>
                <a:spcPts val="600"/>
              </a:spcAft>
            </a:pPr>
            <a:r>
              <a:rPr lang="en-GB" sz="2000" dirty="0">
                <a:solidFill>
                  <a:schemeClr val="accent1"/>
                </a:solidFill>
              </a:rPr>
              <a:t>Develop Lean work practices</a:t>
            </a:r>
          </a:p>
          <a:p>
            <a:pPr marL="342900" indent="-342900">
              <a:spcAft>
                <a:spcPts val="600"/>
              </a:spcAft>
              <a:buFont typeface="Arial" panose="020B0604020202020204" pitchFamily="34" charset="0"/>
              <a:buChar char="•"/>
            </a:pPr>
            <a:r>
              <a:rPr lang="en-GB" sz="1600" dirty="0">
                <a:solidFill>
                  <a:schemeClr val="accent1"/>
                </a:solidFill>
              </a:rPr>
              <a:t>Focus on you and your team’s value</a:t>
            </a:r>
          </a:p>
          <a:p>
            <a:pPr marL="342900" indent="-342900">
              <a:spcAft>
                <a:spcPts val="600"/>
              </a:spcAft>
              <a:buFont typeface="Arial" panose="020B0604020202020204" pitchFamily="34" charset="0"/>
              <a:buChar char="•"/>
            </a:pPr>
            <a:r>
              <a:rPr lang="en-GB" sz="1600" dirty="0">
                <a:solidFill>
                  <a:schemeClr val="accent1"/>
                </a:solidFill>
              </a:rPr>
              <a:t>Treat hours like dollars with a real opportunity cost</a:t>
            </a:r>
          </a:p>
          <a:p>
            <a:pPr marL="342900" indent="-342900">
              <a:spcAft>
                <a:spcPts val="600"/>
              </a:spcAft>
              <a:buFont typeface="Arial" panose="020B0604020202020204" pitchFamily="34" charset="0"/>
              <a:buChar char="•"/>
            </a:pPr>
            <a:r>
              <a:rPr lang="en-GB" sz="1600" dirty="0">
                <a:solidFill>
                  <a:schemeClr val="accent1"/>
                </a:solidFill>
              </a:rPr>
              <a:t>Understand where your time goes and strive to reduce over communication</a:t>
            </a:r>
          </a:p>
          <a:p>
            <a:pPr marL="342900" indent="-342900">
              <a:spcAft>
                <a:spcPts val="600"/>
              </a:spcAft>
              <a:buFont typeface="Arial" panose="020B0604020202020204" pitchFamily="34" charset="0"/>
              <a:buChar char="•"/>
            </a:pPr>
            <a:endParaRPr lang="en-GB" sz="1600" dirty="0">
              <a:solidFill>
                <a:schemeClr val="accent1"/>
              </a:solidFill>
            </a:endParaRPr>
          </a:p>
          <a:p>
            <a:pPr>
              <a:spcAft>
                <a:spcPts val="600"/>
              </a:spcAft>
            </a:pPr>
            <a:r>
              <a:rPr lang="en-GB" sz="2000" dirty="0">
                <a:solidFill>
                  <a:schemeClr val="accent1"/>
                </a:solidFill>
              </a:rPr>
              <a:t>Understand your energy cycles</a:t>
            </a:r>
          </a:p>
          <a:p>
            <a:pPr marL="342900" indent="-342900">
              <a:spcAft>
                <a:spcPts val="600"/>
              </a:spcAft>
              <a:buFont typeface="Arial" panose="020B0604020202020204" pitchFamily="34" charset="0"/>
              <a:buChar char="•"/>
            </a:pPr>
            <a:r>
              <a:rPr lang="en-GB" sz="1600" dirty="0">
                <a:solidFill>
                  <a:schemeClr val="accent1"/>
                </a:solidFill>
              </a:rPr>
              <a:t>Meeting free mornings</a:t>
            </a:r>
          </a:p>
          <a:p>
            <a:pPr marL="342900" indent="-342900">
              <a:spcAft>
                <a:spcPts val="600"/>
              </a:spcAft>
              <a:buFont typeface="Arial" panose="020B0604020202020204" pitchFamily="34" charset="0"/>
              <a:buChar char="•"/>
            </a:pPr>
            <a:r>
              <a:rPr lang="en-GB" sz="1600" dirty="0">
                <a:solidFill>
                  <a:schemeClr val="accent1"/>
                </a:solidFill>
              </a:rPr>
              <a:t>100% on and then 100% off </a:t>
            </a:r>
          </a:p>
          <a:p>
            <a:pPr marL="342900" indent="-342900">
              <a:spcAft>
                <a:spcPts val="600"/>
              </a:spcAft>
              <a:buFont typeface="Arial" panose="020B0604020202020204" pitchFamily="34" charset="0"/>
              <a:buChar char="•"/>
            </a:pPr>
            <a:r>
              <a:rPr lang="en-GB" sz="1600" dirty="0">
                <a:solidFill>
                  <a:schemeClr val="accent1"/>
                </a:solidFill>
              </a:rPr>
              <a:t>Do high energy things when you have high energy</a:t>
            </a:r>
          </a:p>
          <a:p>
            <a:pPr marL="342900" indent="-342900">
              <a:spcAft>
                <a:spcPts val="600"/>
              </a:spcAft>
              <a:buFont typeface="Arial" panose="020B0604020202020204" pitchFamily="34" charset="0"/>
              <a:buChar char="•"/>
            </a:pPr>
            <a:endParaRPr lang="en-GB" sz="1600" dirty="0">
              <a:solidFill>
                <a:schemeClr val="accent1"/>
              </a:solidFill>
            </a:endParaRPr>
          </a:p>
          <a:p>
            <a:pPr>
              <a:spcAft>
                <a:spcPts val="600"/>
              </a:spcAft>
            </a:pPr>
            <a:r>
              <a:rPr lang="en-GB" sz="2000" dirty="0">
                <a:solidFill>
                  <a:schemeClr val="accent1"/>
                </a:solidFill>
              </a:rPr>
              <a:t>Create time</a:t>
            </a:r>
          </a:p>
          <a:p>
            <a:pPr marL="342900" indent="-342900">
              <a:spcAft>
                <a:spcPts val="600"/>
              </a:spcAft>
              <a:buFont typeface="Arial" panose="020B0604020202020204" pitchFamily="34" charset="0"/>
              <a:buChar char="•"/>
            </a:pPr>
            <a:r>
              <a:rPr lang="en-GB" sz="1600" dirty="0">
                <a:solidFill>
                  <a:schemeClr val="accent1"/>
                </a:solidFill>
              </a:rPr>
              <a:t>20% goal for learning and applying</a:t>
            </a:r>
          </a:p>
          <a:p>
            <a:pPr marL="342900" indent="-342900">
              <a:spcAft>
                <a:spcPts val="600"/>
              </a:spcAft>
              <a:buFont typeface="Arial" panose="020B0604020202020204" pitchFamily="34" charset="0"/>
              <a:buChar char="•"/>
            </a:pPr>
            <a:r>
              <a:rPr lang="en-GB" sz="1600" dirty="0">
                <a:solidFill>
                  <a:schemeClr val="accent1"/>
                </a:solidFill>
              </a:rPr>
              <a:t>Diffused thinking time and activities for creativity</a:t>
            </a:r>
          </a:p>
        </p:txBody>
      </p:sp>
    </p:spTree>
    <p:extLst>
      <p:ext uri="{BB962C8B-B14F-4D97-AF65-F5344CB8AC3E}">
        <p14:creationId xmlns:p14="http://schemas.microsoft.com/office/powerpoint/2010/main" val="361837110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3917</TotalTime>
  <Words>4470</Words>
  <Application>Microsoft Office PowerPoint</Application>
  <PresentationFormat>Widescreen</PresentationFormat>
  <Paragraphs>416</Paragraphs>
  <Slides>36</Slides>
  <Notes>33</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36</vt:i4>
      </vt:variant>
    </vt:vector>
  </HeadingPairs>
  <TitlesOfParts>
    <vt:vector size="51" baseType="lpstr">
      <vt:lpstr>Helvetica Neue</vt:lpstr>
      <vt:lpstr>Myriad Pro</vt:lpstr>
      <vt:lpstr>Myriad Pro Semibold</vt:lpstr>
      <vt:lpstr>Noto Sans Symbols</vt:lpstr>
      <vt:lpstr>Play</vt:lpstr>
      <vt:lpstr>Proxima Nova</vt:lpstr>
      <vt:lpstr>Aharoni</vt:lpstr>
      <vt:lpstr>Arial</vt:lpstr>
      <vt:lpstr>Arial Black</vt:lpstr>
      <vt:lpstr>Arial Narrow</vt:lpstr>
      <vt:lpstr>Calibri</vt:lpstr>
      <vt:lpstr>Raleway</vt:lpstr>
      <vt:lpstr>Times</vt:lpstr>
      <vt:lpstr>Verdana</vt:lpstr>
      <vt:lpstr>20140311PresentationUWTSDTemplate</vt:lpstr>
      <vt:lpstr>LCMB7034</vt:lpstr>
      <vt:lpstr>VUCA ANALYSIS</vt:lpstr>
      <vt:lpstr>VUCA FRAMEWORK</vt:lpstr>
      <vt:lpstr>PowerPoint Presentation</vt:lpstr>
      <vt:lpstr>PowerPoint Presentation</vt:lpstr>
      <vt:lpstr>Adaptive Leadership Primer</vt:lpstr>
      <vt:lpstr>What is Adaptive Leadership?</vt:lpstr>
      <vt:lpstr>What Adaptive Leaders do Really Do</vt:lpstr>
      <vt:lpstr>Characteristics of an Adaptive Leader</vt:lpstr>
      <vt:lpstr>Essential Mindset Shifts</vt:lpstr>
      <vt:lpstr>Core Leadership Versus Adaptive Leadership</vt:lpstr>
      <vt:lpstr>Adaptive Change Leadership Competencies</vt:lpstr>
      <vt:lpstr>Self Exercise: Growth Areas/Growth Mindset </vt:lpstr>
      <vt:lpstr>Dealing with Complexity</vt:lpstr>
      <vt:lpstr>Cynefin Framework</vt:lpstr>
      <vt:lpstr>PowerPoint Presentation</vt:lpstr>
      <vt:lpstr>PowerPoint Presentation</vt:lpstr>
      <vt:lpstr>Exercise: Cynefin and Your Work </vt:lpstr>
      <vt:lpstr>Technical vs. Adaptive Challenges </vt:lpstr>
      <vt:lpstr>Technical versus Adaptive Example</vt:lpstr>
      <vt:lpstr>Five Key Ideas About Complex Systems</vt:lpstr>
      <vt:lpstr>Adaptive Challenges and Tools</vt:lpstr>
      <vt:lpstr>Adaptive Challenges</vt:lpstr>
      <vt:lpstr>Adaptive Challenge Flags. Test = 3 or More</vt:lpstr>
      <vt:lpstr>Adaptive Leadership Iteration</vt:lpstr>
      <vt:lpstr>Adaptive Leadership Tools</vt:lpstr>
      <vt:lpstr>7 Powerful Innovation Questions</vt:lpstr>
      <vt:lpstr>Silence</vt:lpstr>
      <vt:lpstr>Idea Iteration</vt:lpstr>
      <vt:lpstr>A Note on Resistance to Change</vt:lpstr>
      <vt:lpstr>Learning or Putting Yourself in a position to Learn</vt:lpstr>
      <vt:lpstr>Regulating Tension for Adaptive Learning</vt:lpstr>
      <vt:lpstr>Tactics to Stay in the Zone</vt:lpstr>
      <vt:lpstr>Learning Amplifiers</vt:lpstr>
      <vt:lpstr>Learning Derailers</vt:lpstr>
      <vt:lpstr>Become a NON-Busyness Analyst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Johnny Wan</cp:lastModifiedBy>
  <cp:revision>288</cp:revision>
  <cp:lastPrinted>2018-07-09T15:27:01Z</cp:lastPrinted>
  <dcterms:created xsi:type="dcterms:W3CDTF">2002-10-07T19:43:58Z</dcterms:created>
  <dcterms:modified xsi:type="dcterms:W3CDTF">2025-01-18T22:08:50Z</dcterms:modified>
</cp:coreProperties>
</file>