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5" r:id="rId2"/>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82D901-835C-4786-AFC4-A1AF88927228}" type="datetimeFigureOut">
              <a:rPr lang="en-GB" smtClean="0"/>
              <a:t>28/10/2025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26B917-5FC0-4B58-9A8C-8CEA45555561}" type="slidenum">
              <a:rPr lang="en-GB" smtClean="0"/>
              <a:t>‹#›</a:t>
            </a:fld>
            <a:endParaRPr lang="en-GB"/>
          </a:p>
        </p:txBody>
      </p:sp>
    </p:spTree>
    <p:extLst>
      <p:ext uri="{BB962C8B-B14F-4D97-AF65-F5344CB8AC3E}">
        <p14:creationId xmlns:p14="http://schemas.microsoft.com/office/powerpoint/2010/main" val="2436092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Sustainability in hospitality refers to utilizing the sources effectively and mitigating the hazardous to the environment. Food waste is one of the most critical issue in the hotel sector. Based on the UN, 1/3 of food globally produced is wasted in every 12 months. The food waste increase the carbon emission and the food waste also increases the financial loses. A lot of hotel and restaurant do not use food in their cooking or serving because of the inventory management related issue, over production. A lot of customers in hotel are also unaware about food wasting and also unaware about the negative impact of the food wasting. This is also crucial to research more crucially when managing service standard and profitability (Legrand and Chen, 2022).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Importance to the hospitality industry</a:t>
            </a:r>
          </a:p>
          <a:p>
            <a:r>
              <a:rPr lang="en-US" sz="1200" kern="1200" dirty="0">
                <a:solidFill>
                  <a:schemeClr val="tx1"/>
                </a:solidFill>
                <a:effectLst/>
                <a:latin typeface="+mn-lt"/>
                <a:ea typeface="+mn-ea"/>
                <a:cs typeface="+mn-cs"/>
              </a:rPr>
              <a:t>Food waste has a good connection to both cost management and reputation in the hospitality industry. Each plate of food wasted refers o also financial loses for the hotel business organization. The food waste enhances the cost of waste disposal that is harm for a business. There are some hotels follow sustainable activities and eco-friendly practices in every stages that mitigate all types of environmental negative impact. In the United Kingdom, the increment of sustainable product usage in hospitality sector growing. It upholds with the SDG 12, that highlights the accountable consumption and production (Kosseva and Webb, 2020).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Literature review</a:t>
            </a:r>
          </a:p>
          <a:p>
            <a:r>
              <a:rPr lang="en-US" sz="1200" kern="1200" dirty="0">
                <a:solidFill>
                  <a:schemeClr val="tx1"/>
                </a:solidFill>
                <a:effectLst/>
                <a:latin typeface="+mn-lt"/>
                <a:ea typeface="+mn-ea"/>
                <a:cs typeface="+mn-cs"/>
              </a:rPr>
              <a:t>There are some theories that describes the sustainability and food waste operation. The Triple Bottom Line Model promotes three main stages, for instance people, planet, and profit. In the world, a lot of hotels should gain these stages of the model and theory. On the other hand, the CIRCULAR ECONOMY THEORY also implements because it motivates recycling sources. This highlights activities, for instance donating surplus food, making waste into gas, etc. In addition, the theory is the WASTE HIERARCHY that recommends the prevention firstly, the recycle. There are some hotels utilizing these rules and regulations mitigates food waste by around 18%.  Eventually it is said that these theories highlight that effective waste management helps both financial target and environmental goal (eker, Kaya and Bahçelerli, 2024).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Methods and approach</a:t>
            </a:r>
          </a:p>
          <a:p>
            <a:r>
              <a:rPr lang="en-US" sz="1200" kern="1200" dirty="0">
                <a:solidFill>
                  <a:schemeClr val="tx1"/>
                </a:solidFill>
                <a:effectLst/>
                <a:latin typeface="+mn-lt"/>
                <a:ea typeface="+mn-ea"/>
                <a:cs typeface="+mn-cs"/>
              </a:rPr>
              <a:t>The presentation is based on the secondary research and also the presentation is based on the qualitative data. For making the presentation, the main and effective framework is PESTLE analysis. </a:t>
            </a:r>
          </a:p>
          <a:p>
            <a:r>
              <a:rPr lang="en-US" sz="1200" b="1" kern="1200" dirty="0">
                <a:solidFill>
                  <a:schemeClr val="tx1"/>
                </a:solidFill>
                <a:effectLst/>
                <a:latin typeface="+mn-lt"/>
                <a:ea typeface="+mn-ea"/>
                <a:cs typeface="+mn-cs"/>
              </a:rPr>
              <a:t>Political factors:</a:t>
            </a:r>
            <a:r>
              <a:rPr lang="en-US" sz="1200" kern="1200" dirty="0">
                <a:solidFill>
                  <a:schemeClr val="tx1"/>
                </a:solidFill>
                <a:effectLst/>
                <a:latin typeface="+mn-lt"/>
                <a:ea typeface="+mn-ea"/>
                <a:cs typeface="+mn-cs"/>
              </a:rPr>
              <a:t> There are some new rules and regulations that push restaurant and hotel to mitigate the waste. </a:t>
            </a:r>
          </a:p>
          <a:p>
            <a:r>
              <a:rPr lang="en-US" sz="1200" b="1" kern="1200" dirty="0">
                <a:solidFill>
                  <a:schemeClr val="tx1"/>
                </a:solidFill>
                <a:effectLst/>
                <a:latin typeface="+mn-lt"/>
                <a:ea typeface="+mn-ea"/>
                <a:cs typeface="+mn-cs"/>
              </a:rPr>
              <a:t>Economic factors:</a:t>
            </a:r>
            <a:r>
              <a:rPr lang="en-US" sz="1200" kern="1200" dirty="0">
                <a:solidFill>
                  <a:schemeClr val="tx1"/>
                </a:solidFill>
                <a:effectLst/>
                <a:latin typeface="+mn-lt"/>
                <a:ea typeface="+mn-ea"/>
                <a:cs typeface="+mn-cs"/>
              </a:rPr>
              <a:t> In this context, there are a lot of investments are needed.</a:t>
            </a:r>
          </a:p>
          <a:p>
            <a:r>
              <a:rPr lang="en-US" sz="1200" b="1" kern="1200" dirty="0">
                <a:solidFill>
                  <a:schemeClr val="tx1"/>
                </a:solidFill>
                <a:effectLst/>
                <a:latin typeface="+mn-lt"/>
                <a:ea typeface="+mn-ea"/>
                <a:cs typeface="+mn-cs"/>
              </a:rPr>
              <a:t>Social factors: </a:t>
            </a:r>
            <a:r>
              <a:rPr lang="en-US" sz="1200" kern="1200" dirty="0">
                <a:solidFill>
                  <a:schemeClr val="tx1"/>
                </a:solidFill>
                <a:effectLst/>
                <a:latin typeface="+mn-lt"/>
                <a:ea typeface="+mn-ea"/>
                <a:cs typeface="+mn-cs"/>
              </a:rPr>
              <a:t>Customers or guests currently expect the sustainable practices in hotel and restaurant. </a:t>
            </a:r>
          </a:p>
          <a:p>
            <a:r>
              <a:rPr lang="en-US" sz="1200" b="1" kern="1200" dirty="0">
                <a:solidFill>
                  <a:schemeClr val="tx1"/>
                </a:solidFill>
                <a:effectLst/>
                <a:latin typeface="+mn-lt"/>
                <a:ea typeface="+mn-ea"/>
                <a:cs typeface="+mn-cs"/>
              </a:rPr>
              <a:t>Technological factors:</a:t>
            </a:r>
            <a:r>
              <a:rPr lang="en-US" sz="1200" kern="1200" dirty="0">
                <a:solidFill>
                  <a:schemeClr val="tx1"/>
                </a:solidFill>
                <a:effectLst/>
                <a:latin typeface="+mn-lt"/>
                <a:ea typeface="+mn-ea"/>
                <a:cs typeface="+mn-cs"/>
              </a:rPr>
              <a:t> In the context of the food waste and sustainable tourism, the digital technology play a crucial role for the hotel business organization to serve a good service. </a:t>
            </a:r>
          </a:p>
          <a:p>
            <a:r>
              <a:rPr lang="en-US" sz="1200" b="1" kern="1200" dirty="0">
                <a:solidFill>
                  <a:schemeClr val="tx1"/>
                </a:solidFill>
                <a:effectLst/>
                <a:latin typeface="+mn-lt"/>
                <a:ea typeface="+mn-ea"/>
                <a:cs typeface="+mn-cs"/>
              </a:rPr>
              <a:t>Legal factors: </a:t>
            </a:r>
            <a:r>
              <a:rPr lang="en-US" sz="1200" kern="1200" dirty="0">
                <a:solidFill>
                  <a:schemeClr val="tx1"/>
                </a:solidFill>
                <a:effectLst/>
                <a:latin typeface="+mn-lt"/>
                <a:ea typeface="+mn-ea"/>
                <a:cs typeface="+mn-cs"/>
              </a:rPr>
              <a:t>The hotels must follow some rules and regulations related to the safety and privacy. Maintaining the safety and privacy of guests in hotels are the responsibility of the hotel business, so maintaining it is very essential (Nirmal and Rajnish Kumar Singh, 2018). </a:t>
            </a:r>
          </a:p>
          <a:p>
            <a:r>
              <a:rPr lang="en-US" sz="1200" b="1" kern="1200" dirty="0">
                <a:solidFill>
                  <a:schemeClr val="tx1"/>
                </a:solidFill>
                <a:effectLst/>
                <a:latin typeface="+mn-lt"/>
                <a:ea typeface="+mn-ea"/>
                <a:cs typeface="+mn-cs"/>
              </a:rPr>
              <a:t>Environmental factors:</a:t>
            </a:r>
            <a:r>
              <a:rPr lang="en-US" sz="1200" kern="1200" dirty="0">
                <a:solidFill>
                  <a:schemeClr val="tx1"/>
                </a:solidFill>
                <a:effectLst/>
                <a:latin typeface="+mn-lt"/>
                <a:ea typeface="+mn-ea"/>
                <a:cs typeface="+mn-cs"/>
              </a:rPr>
              <a:t> The environmental factors highlight the connection between food waste and sustainability. </a:t>
            </a:r>
          </a:p>
          <a:p>
            <a:r>
              <a:rPr lang="en-US" sz="1200" kern="1200" dirty="0">
                <a:solidFill>
                  <a:schemeClr val="tx1"/>
                </a:solidFill>
                <a:effectLst/>
                <a:latin typeface="+mn-lt"/>
                <a:ea typeface="+mn-ea"/>
                <a:cs typeface="+mn-cs"/>
              </a:rPr>
              <a:t>There are some real case studies of various prominent hotel business for instance Hilton, Marriot is used for making the presentation.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Key findings</a:t>
            </a:r>
          </a:p>
          <a:p>
            <a:r>
              <a:rPr lang="en-US" sz="1200" kern="1200" dirty="0">
                <a:solidFill>
                  <a:schemeClr val="tx1"/>
                </a:solidFill>
                <a:effectLst/>
                <a:latin typeface="+mn-lt"/>
                <a:ea typeface="+mn-ea"/>
                <a:cs typeface="+mn-cs"/>
              </a:rPr>
              <a:t>The research shows that some hotels now utilize the digital elements to track food waste. Smart inventory supports to maintain the stock levels and mitigate the over purchasing. Hotels can donate extra food that mitigate the food waste. The connection between the food waste and sustainability is analyzed in the presentation. There are some business organization that follow digital technology to make the hotel business smoothly. In the context of the hospitality, the customer behavior also impacts the best outcomes since the customer sometimes reject uneaten food materials. Eventually is said that the best outcome relies on both management procedures and customer consciousness (Group of Authors, 2022).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Discussion and analysis</a:t>
            </a:r>
          </a:p>
          <a:p>
            <a:r>
              <a:rPr lang="en-US" sz="1200" kern="1200" dirty="0">
                <a:solidFill>
                  <a:schemeClr val="tx1"/>
                </a:solidFill>
                <a:effectLst/>
                <a:latin typeface="+mn-lt"/>
                <a:ea typeface="+mn-ea"/>
                <a:cs typeface="+mn-cs"/>
              </a:rPr>
              <a:t>The result highlights that the sustainable or eco-friendly food waste bears both advantages and disadvantages. The big hotel chain have more sources to invest in technology and development. On the other hand, a lot of small hotels face some challenges about financing. In the context of the hotel, the PESTLE analysis supports to address the external buying, for instance social and legal expectation. Eventually is said that eco-friendly practices and sustainability practices enhance the long term effectiveness in the business organizational context (Baum, 2021).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Recommendation</a:t>
            </a:r>
          </a:p>
          <a:p>
            <a:r>
              <a:rPr lang="en-US" sz="1200" kern="1200" dirty="0">
                <a:solidFill>
                  <a:schemeClr val="tx1"/>
                </a:solidFill>
                <a:effectLst/>
                <a:latin typeface="+mn-lt"/>
                <a:ea typeface="+mn-ea"/>
                <a:cs typeface="+mn-cs"/>
              </a:rPr>
              <a:t>The hotel business must adjust the circular economy model to mitigate, recycle and reuse the food items. Invest in smart cooking system can support to track the materials and avoid over production. The hotel business needs to train the employees to maintain the sustainability managing the hospitality business. Hotels can make some campaigns related to the sustainability, food waste, and others. Here the government ought to keep role by providing incentives to use sustainable and eco-friendly practicing in the hotel business (Paul, Modi and Patel, 2016).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Food waste mitigation is an important stage of the sustainability in the hospitality sector. This supports the environment, saves money, and makes a good brand value. Hotels should take action of sustainable practices and sustainable planning, and execution. Sustainable is not only the ethical task but also most important task for the society to protect the environment. Beside the sustainable practice, the business must follow the digital technology usage in business perspective. Eventually is said that the hotels or tourism industry needs to follow the rules and regulation about the food waste management rules (Nykiel, 2020).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38ACF-C77D-8A0A-ACBF-2328795EEC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925D0A-6638-C167-D5D1-E4992AFD4D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D35776-B82E-BDFE-D9DE-5C0E1F4AAE29}"/>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5" name="Footer Placeholder 4">
            <a:extLst>
              <a:ext uri="{FF2B5EF4-FFF2-40B4-BE49-F238E27FC236}">
                <a16:creationId xmlns:a16="http://schemas.microsoft.com/office/drawing/2014/main" id="{B4F058D3-AAC9-E4EC-7DF9-93F3E16789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5629B7-28C9-C18D-39BE-FB127D5326E6}"/>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2969678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E9670-B8F1-9CA9-774E-BDB1D5A4AD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B15671-B875-756D-B183-BB1A0A068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BED56D-F930-200B-1BB5-276C458ECD8F}"/>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5" name="Footer Placeholder 4">
            <a:extLst>
              <a:ext uri="{FF2B5EF4-FFF2-40B4-BE49-F238E27FC236}">
                <a16:creationId xmlns:a16="http://schemas.microsoft.com/office/drawing/2014/main" id="{4B279332-C024-A8E4-AF70-8D154A0A82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BF7563-ED09-3920-64D2-E822B1D7D142}"/>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29360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86B5-2DA2-09A0-0EE7-10CD053262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AC9B4B-A967-0C29-260B-D85A22A927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ACB320-44CA-1BE7-5A11-A4D5289F1211}"/>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5" name="Footer Placeholder 4">
            <a:extLst>
              <a:ext uri="{FF2B5EF4-FFF2-40B4-BE49-F238E27FC236}">
                <a16:creationId xmlns:a16="http://schemas.microsoft.com/office/drawing/2014/main" id="{A5E34B11-E327-F9CE-DE17-9BB1DC5C26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B4BF7F-5D4A-D7B3-1599-88F575925190}"/>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1374969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88165-B751-0C42-DE36-E4E78A242B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DAB3C2-F8B5-1CF1-1BDF-D203C9A002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302275-5F39-ED7F-4349-D6CA0B37D4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55F6DD-9DE0-749C-7F08-49FEA58B5B54}"/>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6" name="Footer Placeholder 5">
            <a:extLst>
              <a:ext uri="{FF2B5EF4-FFF2-40B4-BE49-F238E27FC236}">
                <a16:creationId xmlns:a16="http://schemas.microsoft.com/office/drawing/2014/main" id="{48E5DE3B-EFCA-DE4F-4C86-FC774C779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FAF5EA-8210-B6BB-DC25-E5410C8E780B}"/>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2071082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A81FF-60FF-3462-01BA-D8835B1387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B3866C-0C70-DCB9-7DDC-15E22C0E45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F8400F-2CEE-D3E2-CA78-0EA5CCA9EA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DA16A9-78D6-C1E6-7F17-DC46E51764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BA4ED7-6769-C6E8-8A1B-95D9231E8E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4A1FB6-E936-35C9-503D-371B991F5480}"/>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8" name="Footer Placeholder 7">
            <a:extLst>
              <a:ext uri="{FF2B5EF4-FFF2-40B4-BE49-F238E27FC236}">
                <a16:creationId xmlns:a16="http://schemas.microsoft.com/office/drawing/2014/main" id="{FFEC1017-77C9-0465-8FEC-CD65BCDB9E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05B10E-BA55-A805-D647-26BD6367BF1B}"/>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129837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FB70E-45E9-F06D-3E54-ADDC8F8D18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079F9D-FBF3-F42C-816A-8A63D3ABE314}"/>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4" name="Footer Placeholder 3">
            <a:extLst>
              <a:ext uri="{FF2B5EF4-FFF2-40B4-BE49-F238E27FC236}">
                <a16:creationId xmlns:a16="http://schemas.microsoft.com/office/drawing/2014/main" id="{B72C6062-2222-7600-CF21-6CE6E52199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A41016-9579-47E0-A8FD-76AAC93807F8}"/>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2045481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B09C87-6F20-0786-5AD4-516B5D0ADF68}"/>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3" name="Footer Placeholder 2">
            <a:extLst>
              <a:ext uri="{FF2B5EF4-FFF2-40B4-BE49-F238E27FC236}">
                <a16:creationId xmlns:a16="http://schemas.microsoft.com/office/drawing/2014/main" id="{4EA6F308-D990-E014-9300-0D00E09A9B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B55C54-AF67-CF6B-15A5-82BC46BEA074}"/>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2851245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8EDF1-2924-62B1-D8D8-B08D14DA04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CEE82D-618B-97B6-7E61-B522C396A0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A49CC9-16F2-E347-4BDB-E47DA54820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0464AD-290A-8821-427B-8ECA1C53D386}"/>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6" name="Footer Placeholder 5">
            <a:extLst>
              <a:ext uri="{FF2B5EF4-FFF2-40B4-BE49-F238E27FC236}">
                <a16:creationId xmlns:a16="http://schemas.microsoft.com/office/drawing/2014/main" id="{4A8695DD-5BEA-E1A8-C18A-96543A6B92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A16577-1211-A0D4-8F96-3F99CC136DE5}"/>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724887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AF54-2046-12BD-23B6-939FD9283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6F0669-0F72-C550-EAAF-4A15F4878F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A53337-54E0-A73E-0699-2EDD0D476B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7F8BCA-73C5-0905-B313-F52467D174CD}"/>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6" name="Footer Placeholder 5">
            <a:extLst>
              <a:ext uri="{FF2B5EF4-FFF2-40B4-BE49-F238E27FC236}">
                <a16:creationId xmlns:a16="http://schemas.microsoft.com/office/drawing/2014/main" id="{78CA6208-4469-1C15-70B5-94AE9331DB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1A0F1B-6FB3-03B4-3AB4-4E8E3F211964}"/>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1106980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48BD9-4229-A69A-116A-DDBEE19A23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08B5A4-554A-1D98-55FA-7974A9EC96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D0AAE7-1CD9-C08E-A383-0857AB40AA56}"/>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5" name="Footer Placeholder 4">
            <a:extLst>
              <a:ext uri="{FF2B5EF4-FFF2-40B4-BE49-F238E27FC236}">
                <a16:creationId xmlns:a16="http://schemas.microsoft.com/office/drawing/2014/main" id="{B15EC8A0-DC0B-B893-A0D9-AD50F893D5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5D7C0D-E641-14CA-6A91-A5C604AF3B40}"/>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268408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A48802-2076-1089-85A1-1C10580B75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AB1347-873D-945D-5244-DF189FCA53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9DEC91-D9A3-E460-0E73-D092723F389C}"/>
              </a:ext>
            </a:extLst>
          </p:cNvPr>
          <p:cNvSpPr>
            <a:spLocks noGrp="1"/>
          </p:cNvSpPr>
          <p:nvPr>
            <p:ph type="dt" sz="half" idx="10"/>
          </p:nvPr>
        </p:nvSpPr>
        <p:spPr/>
        <p:txBody>
          <a:bodyPr/>
          <a:lstStyle/>
          <a:p>
            <a:fld id="{D0AF39AB-FE19-4A09-AC03-83C6B92476DE}" type="datetimeFigureOut">
              <a:rPr lang="en-GB" smtClean="0"/>
              <a:t>28/10/2025</a:t>
            </a:fld>
            <a:endParaRPr lang="en-GB"/>
          </a:p>
        </p:txBody>
      </p:sp>
      <p:sp>
        <p:nvSpPr>
          <p:cNvPr id="5" name="Footer Placeholder 4">
            <a:extLst>
              <a:ext uri="{FF2B5EF4-FFF2-40B4-BE49-F238E27FC236}">
                <a16:creationId xmlns:a16="http://schemas.microsoft.com/office/drawing/2014/main" id="{075484B3-FA3E-EFC3-033D-628D446755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2F59F-A1FB-4262-6F99-CCC15AE565F0}"/>
              </a:ext>
            </a:extLst>
          </p:cNvPr>
          <p:cNvSpPr>
            <a:spLocks noGrp="1"/>
          </p:cNvSpPr>
          <p:nvPr>
            <p:ph type="sldNum" sz="quarter" idx="12"/>
          </p:nvPr>
        </p:nvSpPr>
        <p:spPr/>
        <p:txBody>
          <a:bodyPr/>
          <a:lstStyle/>
          <a:p>
            <a:fld id="{E6E141D4-0FEE-4F64-BC59-758AC9EE6D2F}" type="slidenum">
              <a:rPr lang="en-GB" smtClean="0"/>
              <a:t>‹#›</a:t>
            </a:fld>
            <a:endParaRPr lang="en-GB"/>
          </a:p>
        </p:txBody>
      </p:sp>
    </p:spTree>
    <p:extLst>
      <p:ext uri="{BB962C8B-B14F-4D97-AF65-F5344CB8AC3E}">
        <p14:creationId xmlns:p14="http://schemas.microsoft.com/office/powerpoint/2010/main" val="37502134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6F5EE"/>
          </a:solidFill>
          <a:ln/>
        </p:spPr>
        <p:txBody>
          <a:bodyPr/>
          <a:lstStyle/>
          <a:p>
            <a:endParaRPr lang="en-GB" sz="1500"/>
          </a:p>
        </p:txBody>
      </p:sp>
      <p:sp>
        <p:nvSpPr>
          <p:cNvPr id="3" name="Shape 1"/>
          <p:cNvSpPr/>
          <p:nvPr/>
        </p:nvSpPr>
        <p:spPr>
          <a:xfrm>
            <a:off x="0" y="0"/>
            <a:ext cx="12192000" cy="6858000"/>
          </a:xfrm>
          <a:prstGeom prst="rect">
            <a:avLst/>
          </a:prstGeom>
          <a:solidFill>
            <a:srgbClr val="FFFFFF"/>
          </a:solidFill>
          <a:ln/>
        </p:spPr>
        <p:txBody>
          <a:bodyPr/>
          <a:lstStyle/>
          <a:p>
            <a:endParaRPr lang="en-GB" sz="1500"/>
          </a:p>
        </p:txBody>
      </p:sp>
    </p:spTree>
    <p:extLst>
      <p:ext uri="{BB962C8B-B14F-4D97-AF65-F5344CB8AC3E}">
        <p14:creationId xmlns:p14="http://schemas.microsoft.com/office/powerpoint/2010/main" val="42613609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6F5EE"/>
          </a:solidFill>
          <a:ln/>
        </p:spPr>
      </p:sp>
      <p:sp>
        <p:nvSpPr>
          <p:cNvPr id="3" name="Shape 1"/>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4132588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6F5EE"/>
          </a:solidFill>
          <a:ln/>
        </p:spPr>
      </p:sp>
      <p:sp>
        <p:nvSpPr>
          <p:cNvPr id="3" name="Shape 1"/>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3149222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6F5EE"/>
          </a:solidFill>
          <a:ln/>
        </p:spPr>
      </p:sp>
      <p:sp>
        <p:nvSpPr>
          <p:cNvPr id="3" name="Shape 1"/>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15264136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6F5EE"/>
          </a:solidFill>
          <a:ln/>
        </p:spPr>
      </p:sp>
      <p:sp>
        <p:nvSpPr>
          <p:cNvPr id="3" name="Shape 1"/>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35118013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6F5EE"/>
          </a:solidFill>
          <a:ln/>
        </p:spPr>
      </p:sp>
      <p:sp>
        <p:nvSpPr>
          <p:cNvPr id="3" name="Shape 1"/>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14270601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6F5EE"/>
          </a:solidFill>
          <a:ln/>
        </p:spPr>
      </p:sp>
      <p:sp>
        <p:nvSpPr>
          <p:cNvPr id="3" name="Shape 1"/>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15694926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6F5EE"/>
          </a:solidFill>
          <a:ln/>
        </p:spPr>
      </p:sp>
      <p:sp>
        <p:nvSpPr>
          <p:cNvPr id="3" name="Shape 1"/>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240374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A8579A-C2DC-127C-4771-3ADDB219E3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3D8DC9-F751-7953-C36A-0A054681B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590735-EBD5-26F4-68C4-C3ADD3198C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AF39AB-FE19-4A09-AC03-83C6B92476DE}" type="datetimeFigureOut">
              <a:rPr lang="en-GB" smtClean="0"/>
              <a:t>28/10/2025</a:t>
            </a:fld>
            <a:endParaRPr lang="en-GB"/>
          </a:p>
        </p:txBody>
      </p:sp>
      <p:sp>
        <p:nvSpPr>
          <p:cNvPr id="5" name="Footer Placeholder 4">
            <a:extLst>
              <a:ext uri="{FF2B5EF4-FFF2-40B4-BE49-F238E27FC236}">
                <a16:creationId xmlns:a16="http://schemas.microsoft.com/office/drawing/2014/main" id="{7CE185E2-42A0-756D-08E7-958CB3062B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0B30538-2F1D-9DA6-6ABE-8D857A2BC5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E141D4-0FEE-4F64-BC59-758AC9EE6D2F}" type="slidenum">
              <a:rPr lang="en-GB" smtClean="0"/>
              <a:t>‹#›</a:t>
            </a:fld>
            <a:endParaRPr lang="en-GB"/>
          </a:p>
        </p:txBody>
      </p:sp>
    </p:spTree>
    <p:extLst>
      <p:ext uri="{BB962C8B-B14F-4D97-AF65-F5344CB8AC3E}">
        <p14:creationId xmlns:p14="http://schemas.microsoft.com/office/powerpoint/2010/main" val="18715622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188324" y="1802694"/>
            <a:ext cx="6096000" cy="4093428"/>
          </a:xfrm>
          <a:prstGeom prst="rect">
            <a:avLst/>
          </a:prstGeom>
        </p:spPr>
        <p:txBody>
          <a:bodyPr>
            <a:spAutoFit/>
          </a:bodyPr>
          <a:lstStyle/>
          <a:p>
            <a:pPr algn="ctr"/>
            <a:r>
              <a:rPr lang="en-US" sz="2000" b="1" dirty="0">
                <a:solidFill>
                  <a:schemeClr val="accent6">
                    <a:lumMod val="50000"/>
                  </a:schemeClr>
                </a:solidFill>
                <a:effectLst>
                  <a:outerShdw blurRad="38100" dist="38100" dir="2700000" algn="tl">
                    <a:srgbClr val="000000">
                      <a:alpha val="43137"/>
                    </a:srgbClr>
                  </a:outerShdw>
                </a:effectLst>
              </a:rPr>
              <a:t>Module: Contemporary Themes In the Hotel and Hospitality Sector.</a:t>
            </a:r>
          </a:p>
          <a:p>
            <a:pPr algn="ctr"/>
            <a:endParaRPr lang="en-US" sz="2000" b="1" dirty="0">
              <a:solidFill>
                <a:schemeClr val="accent6">
                  <a:lumMod val="50000"/>
                </a:schemeClr>
              </a:solidFill>
              <a:effectLst>
                <a:outerShdw blurRad="38100" dist="38100" dir="2700000" algn="tl">
                  <a:srgbClr val="000000">
                    <a:alpha val="43137"/>
                  </a:srgbClr>
                </a:outerShdw>
              </a:effectLst>
            </a:endParaRPr>
          </a:p>
          <a:p>
            <a:pPr algn="ctr"/>
            <a:r>
              <a:rPr lang="en-US" sz="2000" b="1" dirty="0">
                <a:solidFill>
                  <a:schemeClr val="accent6">
                    <a:lumMod val="50000"/>
                  </a:schemeClr>
                </a:solidFill>
                <a:effectLst>
                  <a:outerShdw blurRad="38100" dist="38100" dir="2700000" algn="tl">
                    <a:srgbClr val="000000">
                      <a:alpha val="43137"/>
                    </a:srgbClr>
                  </a:outerShdw>
                </a:effectLst>
              </a:rPr>
              <a:t>Module code: BMIH6001</a:t>
            </a:r>
          </a:p>
          <a:p>
            <a:pPr algn="ctr"/>
            <a:endParaRPr lang="en-US" sz="2000" b="1" dirty="0">
              <a:solidFill>
                <a:schemeClr val="accent6">
                  <a:lumMod val="50000"/>
                </a:schemeClr>
              </a:solidFill>
              <a:effectLst>
                <a:outerShdw blurRad="38100" dist="38100" dir="2700000" algn="tl">
                  <a:srgbClr val="000000">
                    <a:alpha val="43137"/>
                  </a:srgbClr>
                </a:outerShdw>
              </a:effectLst>
            </a:endParaRPr>
          </a:p>
          <a:p>
            <a:pPr algn="ctr"/>
            <a:r>
              <a:rPr lang="en-US" sz="2000" b="1" dirty="0">
                <a:solidFill>
                  <a:schemeClr val="accent6">
                    <a:lumMod val="50000"/>
                  </a:schemeClr>
                </a:solidFill>
                <a:effectLst>
                  <a:outerShdw blurRad="38100" dist="38100" dir="2700000" algn="tl">
                    <a:srgbClr val="000000">
                      <a:alpha val="43137"/>
                    </a:srgbClr>
                  </a:outerShdw>
                </a:effectLst>
              </a:rPr>
              <a:t>Lecturer Name: Natalie Brailsford</a:t>
            </a:r>
          </a:p>
          <a:p>
            <a:pPr algn="ctr"/>
            <a:endParaRPr lang="en-US" sz="2000" b="1" dirty="0">
              <a:solidFill>
                <a:schemeClr val="accent6">
                  <a:lumMod val="50000"/>
                </a:schemeClr>
              </a:solidFill>
              <a:effectLst>
                <a:outerShdw blurRad="38100" dist="38100" dir="2700000" algn="tl">
                  <a:srgbClr val="000000">
                    <a:alpha val="43137"/>
                  </a:srgbClr>
                </a:outerShdw>
              </a:effectLst>
            </a:endParaRPr>
          </a:p>
          <a:p>
            <a:pPr algn="ctr"/>
            <a:r>
              <a:rPr lang="en-US" sz="2000" b="1" dirty="0">
                <a:solidFill>
                  <a:schemeClr val="accent6">
                    <a:lumMod val="50000"/>
                  </a:schemeClr>
                </a:solidFill>
                <a:effectLst>
                  <a:outerShdw blurRad="38100" dist="38100" dir="2700000" algn="tl">
                    <a:srgbClr val="000000">
                      <a:alpha val="43137"/>
                    </a:srgbClr>
                  </a:outerShdw>
                </a:effectLst>
              </a:rPr>
              <a:t>Option Two: Sustainability in terms of Food waste and its efficacy</a:t>
            </a:r>
          </a:p>
          <a:p>
            <a:pPr algn="ctr"/>
            <a:endParaRPr lang="en-US" sz="2000" b="1" dirty="0">
              <a:solidFill>
                <a:schemeClr val="accent6">
                  <a:lumMod val="50000"/>
                </a:schemeClr>
              </a:solidFill>
              <a:effectLst>
                <a:outerShdw blurRad="38100" dist="38100" dir="2700000" algn="tl">
                  <a:srgbClr val="000000">
                    <a:alpha val="43137"/>
                  </a:srgbClr>
                </a:outerShdw>
              </a:effectLst>
            </a:endParaRPr>
          </a:p>
          <a:p>
            <a:pPr algn="ctr"/>
            <a:r>
              <a:rPr lang="en-US" sz="2000" b="1" dirty="0">
                <a:solidFill>
                  <a:schemeClr val="accent6">
                    <a:lumMod val="50000"/>
                  </a:schemeClr>
                </a:solidFill>
                <a:effectLst>
                  <a:outerShdw blurRad="38100" dist="38100" dir="2700000" algn="tl">
                    <a:srgbClr val="000000">
                      <a:alpha val="43137"/>
                    </a:srgbClr>
                  </a:outerShdw>
                </a:effectLst>
              </a:rPr>
              <a:t>Student name: Salam Al-</a:t>
            </a:r>
            <a:r>
              <a:rPr lang="en-US" sz="2000" b="1" dirty="0" err="1">
                <a:solidFill>
                  <a:schemeClr val="accent6">
                    <a:lumMod val="50000"/>
                  </a:schemeClr>
                </a:solidFill>
                <a:effectLst>
                  <a:outerShdw blurRad="38100" dist="38100" dir="2700000" algn="tl">
                    <a:srgbClr val="000000">
                      <a:alpha val="43137"/>
                    </a:srgbClr>
                  </a:outerShdw>
                </a:effectLst>
              </a:rPr>
              <a:t>Masoud</a:t>
            </a:r>
            <a:endParaRPr lang="en-US" sz="2000" b="1" dirty="0">
              <a:solidFill>
                <a:schemeClr val="accent6">
                  <a:lumMod val="50000"/>
                </a:schemeClr>
              </a:solidFill>
              <a:effectLst>
                <a:outerShdw blurRad="38100" dist="38100" dir="2700000" algn="tl">
                  <a:srgbClr val="000000">
                    <a:alpha val="43137"/>
                  </a:srgbClr>
                </a:outerShdw>
              </a:effectLst>
            </a:endParaRPr>
          </a:p>
          <a:p>
            <a:pPr algn="ctr"/>
            <a:endParaRPr lang="en-US" sz="2000" b="1" dirty="0">
              <a:solidFill>
                <a:schemeClr val="accent6">
                  <a:lumMod val="50000"/>
                </a:schemeClr>
              </a:solidFill>
              <a:effectLst>
                <a:outerShdw blurRad="38100" dist="38100" dir="2700000" algn="tl">
                  <a:srgbClr val="000000">
                    <a:alpha val="43137"/>
                  </a:srgbClr>
                </a:outerShdw>
              </a:effectLst>
            </a:endParaRPr>
          </a:p>
          <a:p>
            <a:pPr algn="ctr"/>
            <a:r>
              <a:rPr lang="en-US" sz="2000" b="1" dirty="0">
                <a:solidFill>
                  <a:schemeClr val="accent6">
                    <a:lumMod val="50000"/>
                  </a:schemeClr>
                </a:solidFill>
                <a:effectLst>
                  <a:outerShdw blurRad="38100" dist="38100" dir="2700000" algn="tl">
                    <a:srgbClr val="000000">
                      <a:alpha val="43137"/>
                    </a:srgbClr>
                  </a:outerShdw>
                </a:effectLst>
              </a:rPr>
              <a:t>ID: 2235444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356413" cy="6958853"/>
          </a:xfrm>
          <a:prstGeom prst="rect">
            <a:avLst/>
          </a:prstGeom>
        </p:spPr>
      </p:pic>
    </p:spTree>
    <p:extLst>
      <p:ext uri="{BB962C8B-B14F-4D97-AF65-F5344CB8AC3E}">
        <p14:creationId xmlns:p14="http://schemas.microsoft.com/office/powerpoint/2010/main" val="2503052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2000" cy="6858000"/>
          </a:xfrm>
          <a:prstGeom prst="rect">
            <a:avLst/>
          </a:prstGeom>
        </p:spPr>
      </p:pic>
      <p:sp>
        <p:nvSpPr>
          <p:cNvPr id="3" name="Text 0"/>
          <p:cNvSpPr/>
          <p:nvPr/>
        </p:nvSpPr>
        <p:spPr>
          <a:xfrm>
            <a:off x="5233492" y="993180"/>
            <a:ext cx="6297018" cy="2362597"/>
          </a:xfrm>
          <a:prstGeom prst="rect">
            <a:avLst/>
          </a:prstGeom>
          <a:noFill/>
          <a:ln/>
        </p:spPr>
        <p:txBody>
          <a:bodyPr wrap="square" lIns="0" tIns="0" rIns="0" bIns="0" rtlCol="0" anchor="t"/>
          <a:lstStyle/>
          <a:p>
            <a:pPr>
              <a:lnSpc>
                <a:spcPts val="4625"/>
              </a:lnSpc>
            </a:pPr>
            <a:r>
              <a:rPr lang="en-US" sz="3000" b="1" dirty="0">
                <a:solidFill>
                  <a:srgbClr val="333F70"/>
                </a:solidFill>
                <a:latin typeface="Arial Black" panose="020B0A04020102020204" pitchFamily="34" charset="0"/>
                <a:ea typeface="Unbounded Bold" pitchFamily="34" charset="-122"/>
                <a:cs typeface="Unbounded Bold" pitchFamily="34" charset="-120"/>
              </a:rPr>
              <a:t>Sustainability in Hospitality: The Challenge of Food Waste</a:t>
            </a:r>
            <a:endParaRPr lang="en-US" sz="3000" dirty="0">
              <a:latin typeface="Arial Black" panose="020B0A04020102020204" pitchFamily="34" charset="0"/>
            </a:endParaRPr>
          </a:p>
        </p:txBody>
      </p:sp>
      <p:sp>
        <p:nvSpPr>
          <p:cNvPr id="4" name="Text 1"/>
          <p:cNvSpPr/>
          <p:nvPr/>
        </p:nvSpPr>
        <p:spPr>
          <a:xfrm>
            <a:off x="5222313" y="2684760"/>
            <a:ext cx="6512487" cy="1687117"/>
          </a:xfrm>
          <a:prstGeom prst="rect">
            <a:avLst/>
          </a:prstGeom>
          <a:noFill/>
          <a:ln/>
        </p:spPr>
        <p:txBody>
          <a:bodyPr wrap="square" lIns="0" tIns="0" rIns="0" bIns="0" rtlCol="0" anchor="t"/>
          <a:lstStyle/>
          <a:p>
            <a:pPr>
              <a:lnSpc>
                <a:spcPts val="2375"/>
              </a:lnSpc>
            </a:pPr>
            <a:r>
              <a:rPr lang="en-US" sz="2000" dirty="0">
                <a:solidFill>
                  <a:srgbClr val="333F70"/>
                </a:solidFill>
                <a:latin typeface="Open Sans" pitchFamily="34" charset="0"/>
                <a:ea typeface="Open Sans" pitchFamily="34" charset="-122"/>
                <a:cs typeface="Open Sans" pitchFamily="34" charset="-120"/>
              </a:rPr>
              <a:t>Sustainability means using resources wisely and reducing environmental impact. Food waste is a critical global issue, especially in the hospitality sector.</a:t>
            </a:r>
            <a:endParaRPr lang="en-US" sz="2000" dirty="0"/>
          </a:p>
        </p:txBody>
      </p:sp>
      <p:sp>
        <p:nvSpPr>
          <p:cNvPr id="5" name="Shape 2"/>
          <p:cNvSpPr/>
          <p:nvPr/>
        </p:nvSpPr>
        <p:spPr>
          <a:xfrm>
            <a:off x="5233492" y="4445764"/>
            <a:ext cx="6297018" cy="1419056"/>
          </a:xfrm>
          <a:prstGeom prst="roundRect">
            <a:avLst>
              <a:gd name="adj" fmla="val 7181"/>
            </a:avLst>
          </a:prstGeom>
          <a:solidFill>
            <a:srgbClr val="C1F1E5"/>
          </a:solidFill>
          <a:ln/>
        </p:spPr>
        <p:txBody>
          <a:bodyPr/>
          <a:lstStyle/>
          <a:p>
            <a:endParaRPr lang="en-GB" sz="1500"/>
          </a:p>
        </p:txBody>
      </p:sp>
      <p:pic>
        <p:nvPicPr>
          <p:cNvPr id="6" name="Image 1" descr="preencoded.png"/>
          <p:cNvPicPr>
            <a:picLocks noChangeAspect="1"/>
          </p:cNvPicPr>
          <p:nvPr/>
        </p:nvPicPr>
        <p:blipFill>
          <a:blip r:embed="rId4"/>
          <a:stretch>
            <a:fillRect/>
          </a:stretch>
        </p:blipFill>
        <p:spPr>
          <a:xfrm>
            <a:off x="5422503" y="5052219"/>
            <a:ext cx="236240" cy="189012"/>
          </a:xfrm>
          <a:prstGeom prst="rect">
            <a:avLst/>
          </a:prstGeom>
        </p:spPr>
      </p:pic>
      <p:sp>
        <p:nvSpPr>
          <p:cNvPr id="7" name="Text 3"/>
          <p:cNvSpPr/>
          <p:nvPr/>
        </p:nvSpPr>
        <p:spPr>
          <a:xfrm>
            <a:off x="5847755" y="4688155"/>
            <a:ext cx="5493743" cy="604838"/>
          </a:xfrm>
          <a:prstGeom prst="rect">
            <a:avLst/>
          </a:prstGeom>
          <a:noFill/>
          <a:ln/>
        </p:spPr>
        <p:txBody>
          <a:bodyPr wrap="square" lIns="0" tIns="0" rIns="0" bIns="0" rtlCol="0" anchor="t"/>
          <a:lstStyle/>
          <a:p>
            <a:pPr>
              <a:lnSpc>
                <a:spcPts val="2375"/>
              </a:lnSpc>
            </a:pPr>
            <a:r>
              <a:rPr lang="en-US" sz="2000" dirty="0">
                <a:solidFill>
                  <a:srgbClr val="000000"/>
                </a:solidFill>
                <a:latin typeface="Open Sans" pitchFamily="34" charset="0"/>
                <a:ea typeface="Open Sans" pitchFamily="34" charset="-122"/>
                <a:cs typeface="Open Sans" pitchFamily="34" charset="-120"/>
              </a:rPr>
              <a:t>Up to </a:t>
            </a:r>
            <a:r>
              <a:rPr lang="en-US" sz="2000" b="1" dirty="0">
                <a:solidFill>
                  <a:srgbClr val="000000"/>
                </a:solidFill>
                <a:latin typeface="Open Sans" pitchFamily="34" charset="0"/>
                <a:ea typeface="Open Sans" pitchFamily="34" charset="-122"/>
                <a:cs typeface="Open Sans" pitchFamily="34" charset="-120"/>
              </a:rPr>
              <a:t>one-third</a:t>
            </a:r>
            <a:r>
              <a:rPr lang="en-US" sz="2000" dirty="0">
                <a:solidFill>
                  <a:srgbClr val="000000"/>
                </a:solidFill>
                <a:latin typeface="Open Sans" pitchFamily="34" charset="0"/>
                <a:ea typeface="Open Sans" pitchFamily="34" charset="-122"/>
                <a:cs typeface="Open Sans" pitchFamily="34" charset="-120"/>
              </a:rPr>
              <a:t> of all food produced globally is wasted annually, driving carbon emissions and financial loss.</a:t>
            </a:r>
            <a:endParaRPr lang="en-US" sz="2000" dirty="0"/>
          </a:p>
        </p:txBody>
      </p:sp>
      <p:sp>
        <p:nvSpPr>
          <p:cNvPr id="8" name="Rectangle 7"/>
          <p:cNvSpPr/>
          <p:nvPr/>
        </p:nvSpPr>
        <p:spPr>
          <a:xfrm>
            <a:off x="9771413" y="6063457"/>
            <a:ext cx="2308645" cy="483659"/>
          </a:xfrm>
          <a:prstGeom prst="rect">
            <a:avLst/>
          </a:prstGeom>
        </p:spPr>
        <p:txBody>
          <a:bodyPr wrap="none">
            <a:spAutoFit/>
          </a:bodyPr>
          <a:lstStyle/>
          <a:p>
            <a:pPr algn="just">
              <a:lnSpc>
                <a:spcPct val="200000"/>
              </a:lnSpc>
            </a:pPr>
            <a:r>
              <a:rPr lang="en-US" sz="1500" dirty="0">
                <a:latin typeface="Times New Roman" panose="02020603050405020304" pitchFamily="18" charset="0"/>
                <a:ea typeface="Times New Roman" panose="02020603050405020304" pitchFamily="18" charset="0"/>
              </a:rPr>
              <a:t>(Legrand and Chen, 2022).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2" y="643533"/>
            <a:ext cx="10869018" cy="1181298"/>
          </a:xfrm>
          <a:prstGeom prst="rect">
            <a:avLst/>
          </a:prstGeom>
          <a:noFill/>
          <a:ln/>
        </p:spPr>
        <p:txBody>
          <a:bodyPr wrap="square" lIns="0" tIns="0" rIns="0" bIns="0" rtlCol="0" anchor="t"/>
          <a:lstStyle/>
          <a:p>
            <a:pPr>
              <a:lnSpc>
                <a:spcPts val="4625"/>
              </a:lnSpc>
            </a:pPr>
            <a:r>
              <a:rPr lang="en-US" sz="3708" b="1" dirty="0">
                <a:solidFill>
                  <a:srgbClr val="333F70"/>
                </a:solidFill>
                <a:latin typeface="Arial Black" panose="020B0A04020102020204" pitchFamily="34" charset="0"/>
                <a:ea typeface="Unbounded Bold" pitchFamily="34" charset="-122"/>
                <a:cs typeface="Unbounded Bold" pitchFamily="34" charset="-120"/>
              </a:rPr>
              <a:t>Importance to the Hospitality Sector</a:t>
            </a:r>
            <a:endParaRPr lang="en-US" sz="3708" dirty="0">
              <a:latin typeface="Arial Black" panose="020B0A04020102020204" pitchFamily="34" charset="0"/>
            </a:endParaRPr>
          </a:p>
        </p:txBody>
      </p:sp>
      <p:pic>
        <p:nvPicPr>
          <p:cNvPr id="3" name="Image 0" descr="preencoded.png"/>
          <p:cNvPicPr>
            <a:picLocks noChangeAspect="1"/>
          </p:cNvPicPr>
          <p:nvPr/>
        </p:nvPicPr>
        <p:blipFill>
          <a:blip r:embed="rId3"/>
          <a:stretch>
            <a:fillRect/>
          </a:stretch>
        </p:blipFill>
        <p:spPr>
          <a:xfrm>
            <a:off x="661492" y="2202855"/>
            <a:ext cx="567035" cy="567035"/>
          </a:xfrm>
          <a:prstGeom prst="rect">
            <a:avLst/>
          </a:prstGeom>
        </p:spPr>
      </p:pic>
      <p:sp>
        <p:nvSpPr>
          <p:cNvPr id="4" name="Text 1"/>
          <p:cNvSpPr/>
          <p:nvPr/>
        </p:nvSpPr>
        <p:spPr>
          <a:xfrm>
            <a:off x="661492" y="3006130"/>
            <a:ext cx="2480468" cy="295275"/>
          </a:xfrm>
          <a:prstGeom prst="rect">
            <a:avLst/>
          </a:prstGeom>
          <a:noFill/>
          <a:ln/>
        </p:spPr>
        <p:txBody>
          <a:bodyPr wrap="none" lIns="0" tIns="0" rIns="0" bIns="0" rtlCol="0" anchor="t"/>
          <a:lstStyle/>
          <a:p>
            <a:pPr>
              <a:lnSpc>
                <a:spcPts val="2292"/>
              </a:lnSpc>
            </a:pPr>
            <a:r>
              <a:rPr lang="en-US" sz="1833" b="1" dirty="0">
                <a:solidFill>
                  <a:srgbClr val="333F70"/>
                </a:solidFill>
                <a:latin typeface="Arial Black" panose="020B0A04020102020204" pitchFamily="34" charset="0"/>
                <a:ea typeface="Unbounded Bold" pitchFamily="34" charset="-122"/>
                <a:cs typeface="Unbounded Bold" pitchFamily="34" charset="-120"/>
              </a:rPr>
              <a:t>Financial Impact</a:t>
            </a:r>
            <a:endParaRPr lang="en-US" sz="1833" dirty="0">
              <a:latin typeface="Arial Black" panose="020B0A04020102020204" pitchFamily="34" charset="0"/>
            </a:endParaRPr>
          </a:p>
        </p:txBody>
      </p:sp>
      <p:sp>
        <p:nvSpPr>
          <p:cNvPr id="5" name="Text 2"/>
          <p:cNvSpPr/>
          <p:nvPr/>
        </p:nvSpPr>
        <p:spPr>
          <a:xfrm>
            <a:off x="661492" y="3414812"/>
            <a:ext cx="5316339" cy="604838"/>
          </a:xfrm>
          <a:prstGeom prst="rect">
            <a:avLst/>
          </a:prstGeom>
          <a:noFill/>
          <a:ln/>
        </p:spPr>
        <p:txBody>
          <a:bodyPr wrap="square" lIns="0" tIns="0" rIns="0" bIns="0" rtlCol="0" anchor="t"/>
          <a:lstStyle/>
          <a:p>
            <a:pPr>
              <a:lnSpc>
                <a:spcPts val="2375"/>
              </a:lnSpc>
            </a:pPr>
            <a:r>
              <a:rPr lang="en-US" sz="1667" dirty="0">
                <a:solidFill>
                  <a:srgbClr val="333F70"/>
                </a:solidFill>
                <a:latin typeface="Open Sans" pitchFamily="34" charset="0"/>
                <a:ea typeface="Open Sans" pitchFamily="34" charset="-122"/>
                <a:cs typeface="Open Sans" pitchFamily="34" charset="-120"/>
              </a:rPr>
              <a:t>Wasted food equals lost revenue. Increased disposal fees and operational inefficiency.</a:t>
            </a:r>
            <a:endParaRPr lang="en-US" sz="1667" dirty="0"/>
          </a:p>
        </p:txBody>
      </p:sp>
      <p:pic>
        <p:nvPicPr>
          <p:cNvPr id="6" name="Image 1" descr="preencoded.png"/>
          <p:cNvPicPr>
            <a:picLocks noChangeAspect="1"/>
          </p:cNvPicPr>
          <p:nvPr/>
        </p:nvPicPr>
        <p:blipFill>
          <a:blip r:embed="rId4"/>
          <a:stretch>
            <a:fillRect/>
          </a:stretch>
        </p:blipFill>
        <p:spPr>
          <a:xfrm>
            <a:off x="6214070" y="2202855"/>
            <a:ext cx="567035" cy="567035"/>
          </a:xfrm>
          <a:prstGeom prst="rect">
            <a:avLst/>
          </a:prstGeom>
        </p:spPr>
      </p:pic>
      <p:sp>
        <p:nvSpPr>
          <p:cNvPr id="7" name="Text 3"/>
          <p:cNvSpPr/>
          <p:nvPr/>
        </p:nvSpPr>
        <p:spPr>
          <a:xfrm>
            <a:off x="6214071" y="3006130"/>
            <a:ext cx="3559869" cy="295275"/>
          </a:xfrm>
          <a:prstGeom prst="rect">
            <a:avLst/>
          </a:prstGeom>
          <a:noFill/>
          <a:ln/>
        </p:spPr>
        <p:txBody>
          <a:bodyPr wrap="none" lIns="0" tIns="0" rIns="0" bIns="0" rtlCol="0" anchor="t"/>
          <a:lstStyle/>
          <a:p>
            <a:pPr>
              <a:lnSpc>
                <a:spcPts val="2292"/>
              </a:lnSpc>
            </a:pPr>
            <a:r>
              <a:rPr lang="en-US" sz="1667" b="1" dirty="0">
                <a:solidFill>
                  <a:srgbClr val="333F70"/>
                </a:solidFill>
                <a:latin typeface="Arial Black" panose="020B0A04020102020204" pitchFamily="34" charset="0"/>
                <a:ea typeface="Unbounded Bold" pitchFamily="34" charset="-122"/>
                <a:cs typeface="Unbounded Bold" pitchFamily="34" charset="-120"/>
              </a:rPr>
              <a:t>Environmental Pressure</a:t>
            </a:r>
            <a:endParaRPr lang="en-US" sz="1667" dirty="0">
              <a:latin typeface="Arial Black" panose="020B0A04020102020204" pitchFamily="34" charset="0"/>
            </a:endParaRPr>
          </a:p>
        </p:txBody>
      </p:sp>
      <p:sp>
        <p:nvSpPr>
          <p:cNvPr id="8" name="Text 4"/>
          <p:cNvSpPr/>
          <p:nvPr/>
        </p:nvSpPr>
        <p:spPr>
          <a:xfrm>
            <a:off x="6214070" y="3414812"/>
            <a:ext cx="5796866" cy="604838"/>
          </a:xfrm>
          <a:prstGeom prst="rect">
            <a:avLst/>
          </a:prstGeom>
          <a:noFill/>
          <a:ln/>
        </p:spPr>
        <p:txBody>
          <a:bodyPr wrap="square" lIns="0" tIns="0" rIns="0" bIns="0" rtlCol="0" anchor="t"/>
          <a:lstStyle/>
          <a:p>
            <a:pPr>
              <a:lnSpc>
                <a:spcPts val="2375"/>
              </a:lnSpc>
            </a:pPr>
            <a:r>
              <a:rPr lang="en-US" sz="1667" dirty="0">
                <a:solidFill>
                  <a:srgbClr val="333F70"/>
                </a:solidFill>
                <a:latin typeface="Open Sans" pitchFamily="34" charset="0"/>
                <a:ea typeface="Open Sans" pitchFamily="34" charset="-122"/>
                <a:cs typeface="Open Sans" pitchFamily="34" charset="-120"/>
              </a:rPr>
              <a:t>Contributes significantly to greenhouse gas emissions. Aligns with UN SDG 12: Responsible Consumption.</a:t>
            </a:r>
            <a:endParaRPr lang="en-US" sz="1667" dirty="0"/>
          </a:p>
        </p:txBody>
      </p:sp>
      <p:pic>
        <p:nvPicPr>
          <p:cNvPr id="9" name="Image 2" descr="preencoded.png"/>
          <p:cNvPicPr>
            <a:picLocks noChangeAspect="1"/>
          </p:cNvPicPr>
          <p:nvPr/>
        </p:nvPicPr>
        <p:blipFill>
          <a:blip r:embed="rId5"/>
          <a:stretch>
            <a:fillRect/>
          </a:stretch>
        </p:blipFill>
        <p:spPr>
          <a:xfrm>
            <a:off x="661492" y="4397673"/>
            <a:ext cx="567035" cy="567035"/>
          </a:xfrm>
          <a:prstGeom prst="rect">
            <a:avLst/>
          </a:prstGeom>
        </p:spPr>
      </p:pic>
      <p:sp>
        <p:nvSpPr>
          <p:cNvPr id="10" name="Text 5"/>
          <p:cNvSpPr/>
          <p:nvPr/>
        </p:nvSpPr>
        <p:spPr>
          <a:xfrm>
            <a:off x="661492" y="5200948"/>
            <a:ext cx="4592241" cy="295275"/>
          </a:xfrm>
          <a:prstGeom prst="rect">
            <a:avLst/>
          </a:prstGeom>
          <a:noFill/>
          <a:ln/>
        </p:spPr>
        <p:txBody>
          <a:bodyPr wrap="none" lIns="0" tIns="0" rIns="0" bIns="0" rtlCol="0" anchor="t"/>
          <a:lstStyle/>
          <a:p>
            <a:pPr>
              <a:lnSpc>
                <a:spcPts val="2292"/>
              </a:lnSpc>
            </a:pPr>
            <a:r>
              <a:rPr lang="en-US" sz="1667" b="1" dirty="0">
                <a:solidFill>
                  <a:srgbClr val="333F70"/>
                </a:solidFill>
                <a:latin typeface="Arial Black" panose="020B0A04020102020204" pitchFamily="34" charset="0"/>
                <a:ea typeface="Unbounded Bold" pitchFamily="34" charset="-122"/>
                <a:cs typeface="Unbounded Bold" pitchFamily="34" charset="-120"/>
              </a:rPr>
              <a:t>Guest Preference &amp; Reputation</a:t>
            </a:r>
            <a:endParaRPr lang="en-US" sz="1667" dirty="0">
              <a:latin typeface="Arial Black" panose="020B0A04020102020204" pitchFamily="34" charset="0"/>
            </a:endParaRPr>
          </a:p>
        </p:txBody>
      </p:sp>
      <p:sp>
        <p:nvSpPr>
          <p:cNvPr id="11" name="Text 6"/>
          <p:cNvSpPr/>
          <p:nvPr/>
        </p:nvSpPr>
        <p:spPr>
          <a:xfrm>
            <a:off x="661492" y="5609630"/>
            <a:ext cx="5434508" cy="604838"/>
          </a:xfrm>
          <a:prstGeom prst="rect">
            <a:avLst/>
          </a:prstGeom>
          <a:noFill/>
          <a:ln/>
        </p:spPr>
        <p:txBody>
          <a:bodyPr wrap="square" lIns="0" tIns="0" rIns="0" bIns="0" rtlCol="0" anchor="t"/>
          <a:lstStyle/>
          <a:p>
            <a:pPr>
              <a:lnSpc>
                <a:spcPts val="2375"/>
              </a:lnSpc>
            </a:pPr>
            <a:r>
              <a:rPr lang="en-US" sz="1667" dirty="0">
                <a:solidFill>
                  <a:srgbClr val="333F70"/>
                </a:solidFill>
                <a:latin typeface="Open Sans" pitchFamily="34" charset="0"/>
                <a:ea typeface="Open Sans" pitchFamily="34" charset="-122"/>
                <a:cs typeface="Open Sans" pitchFamily="34" charset="-120"/>
              </a:rPr>
              <a:t>Modern guests prefer sustainable hotels. Transparency builds brand loyalty and positive reputation.</a:t>
            </a:r>
            <a:endParaRPr lang="en-US" sz="1667" dirty="0"/>
          </a:p>
        </p:txBody>
      </p:sp>
      <p:pic>
        <p:nvPicPr>
          <p:cNvPr id="12" name="Image 3" descr="preencoded.png"/>
          <p:cNvPicPr>
            <a:picLocks noChangeAspect="1"/>
          </p:cNvPicPr>
          <p:nvPr/>
        </p:nvPicPr>
        <p:blipFill>
          <a:blip r:embed="rId6"/>
          <a:stretch>
            <a:fillRect/>
          </a:stretch>
        </p:blipFill>
        <p:spPr>
          <a:xfrm>
            <a:off x="6214070" y="4397673"/>
            <a:ext cx="567035" cy="567035"/>
          </a:xfrm>
          <a:prstGeom prst="rect">
            <a:avLst/>
          </a:prstGeom>
        </p:spPr>
      </p:pic>
      <p:sp>
        <p:nvSpPr>
          <p:cNvPr id="13" name="Text 7"/>
          <p:cNvSpPr/>
          <p:nvPr/>
        </p:nvSpPr>
        <p:spPr>
          <a:xfrm>
            <a:off x="6214070" y="5200948"/>
            <a:ext cx="3471068" cy="295275"/>
          </a:xfrm>
          <a:prstGeom prst="rect">
            <a:avLst/>
          </a:prstGeom>
          <a:noFill/>
          <a:ln/>
        </p:spPr>
        <p:txBody>
          <a:bodyPr wrap="none" lIns="0" tIns="0" rIns="0" bIns="0" rtlCol="0" anchor="t"/>
          <a:lstStyle/>
          <a:p>
            <a:pPr>
              <a:lnSpc>
                <a:spcPts val="2292"/>
              </a:lnSpc>
            </a:pPr>
            <a:r>
              <a:rPr lang="en-US" sz="1667" b="1" dirty="0">
                <a:solidFill>
                  <a:srgbClr val="333F70"/>
                </a:solidFill>
                <a:latin typeface="Arial Black" panose="020B0A04020102020204" pitchFamily="34" charset="0"/>
                <a:ea typeface="Unbounded Bold" pitchFamily="34" charset="-122"/>
                <a:cs typeface="Unbounded Bold" pitchFamily="34" charset="-120"/>
              </a:rPr>
              <a:t>Regulatory Compliance</a:t>
            </a:r>
            <a:endParaRPr lang="en-US" sz="1667" dirty="0">
              <a:latin typeface="Arial Black" panose="020B0A04020102020204" pitchFamily="34" charset="0"/>
            </a:endParaRPr>
          </a:p>
        </p:txBody>
      </p:sp>
      <p:sp>
        <p:nvSpPr>
          <p:cNvPr id="14" name="Text 8"/>
          <p:cNvSpPr/>
          <p:nvPr/>
        </p:nvSpPr>
        <p:spPr>
          <a:xfrm>
            <a:off x="6214070" y="5609630"/>
            <a:ext cx="5796865" cy="604838"/>
          </a:xfrm>
          <a:prstGeom prst="rect">
            <a:avLst/>
          </a:prstGeom>
          <a:noFill/>
          <a:ln/>
        </p:spPr>
        <p:txBody>
          <a:bodyPr wrap="square" lIns="0" tIns="0" rIns="0" bIns="0" rtlCol="0" anchor="t"/>
          <a:lstStyle/>
          <a:p>
            <a:pPr>
              <a:lnSpc>
                <a:spcPts val="2375"/>
              </a:lnSpc>
            </a:pPr>
            <a:r>
              <a:rPr lang="en-US" sz="1667" dirty="0">
                <a:solidFill>
                  <a:srgbClr val="333F70"/>
                </a:solidFill>
                <a:latin typeface="Open Sans" pitchFamily="34" charset="0"/>
                <a:ea typeface="Open Sans" pitchFamily="34" charset="-122"/>
                <a:cs typeface="Open Sans" pitchFamily="34" charset="-120"/>
              </a:rPr>
              <a:t>Increasing pressure from government and environmental bodies (e.g., WRAP) to meet waste reduction targets.</a:t>
            </a:r>
            <a:endParaRPr lang="en-US" sz="1667" dirty="0"/>
          </a:p>
        </p:txBody>
      </p:sp>
      <p:sp>
        <p:nvSpPr>
          <p:cNvPr id="15" name="Rectangle 14"/>
          <p:cNvSpPr/>
          <p:nvPr/>
        </p:nvSpPr>
        <p:spPr>
          <a:xfrm>
            <a:off x="9670279" y="6214468"/>
            <a:ext cx="2355517" cy="483659"/>
          </a:xfrm>
          <a:prstGeom prst="rect">
            <a:avLst/>
          </a:prstGeom>
        </p:spPr>
        <p:txBody>
          <a:bodyPr wrap="none">
            <a:spAutoFit/>
          </a:bodyPr>
          <a:lstStyle/>
          <a:p>
            <a:pPr algn="just">
              <a:lnSpc>
                <a:spcPct val="200000"/>
              </a:lnSpc>
            </a:pPr>
            <a:r>
              <a:rPr lang="en-US" sz="1500" dirty="0">
                <a:latin typeface="Times New Roman" panose="02020603050405020304" pitchFamily="18" charset="0"/>
                <a:ea typeface="Times New Roman" panose="02020603050405020304" pitchFamily="18" charset="0"/>
              </a:rPr>
              <a:t>(Kosseva and Webb, 2020).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2" y="623789"/>
            <a:ext cx="5251648" cy="590649"/>
          </a:xfrm>
          <a:prstGeom prst="rect">
            <a:avLst/>
          </a:prstGeom>
          <a:noFill/>
          <a:ln/>
        </p:spPr>
        <p:txBody>
          <a:bodyPr wrap="none" lIns="0" tIns="0" rIns="0" bIns="0" rtlCol="0" anchor="t"/>
          <a:lstStyle/>
          <a:p>
            <a:pPr>
              <a:lnSpc>
                <a:spcPts val="4625"/>
              </a:lnSpc>
            </a:pPr>
            <a:r>
              <a:rPr lang="en-US" sz="3708" b="1" dirty="0">
                <a:solidFill>
                  <a:srgbClr val="333F70"/>
                </a:solidFill>
                <a:latin typeface="Arial Black" panose="020B0A04020102020204" pitchFamily="34" charset="0"/>
                <a:ea typeface="Unbounded Bold" pitchFamily="34" charset="-122"/>
                <a:cs typeface="Unbounded Bold" pitchFamily="34" charset="-120"/>
              </a:rPr>
              <a:t>Literature Review</a:t>
            </a:r>
            <a:endParaRPr lang="en-US" sz="3708" dirty="0">
              <a:latin typeface="Arial Black" panose="020B0A04020102020204" pitchFamily="34" charset="0"/>
            </a:endParaRPr>
          </a:p>
        </p:txBody>
      </p:sp>
      <p:sp>
        <p:nvSpPr>
          <p:cNvPr id="3" name="Text 1"/>
          <p:cNvSpPr/>
          <p:nvPr/>
        </p:nvSpPr>
        <p:spPr>
          <a:xfrm>
            <a:off x="661492" y="1592461"/>
            <a:ext cx="10869018" cy="302419"/>
          </a:xfrm>
          <a:prstGeom prst="rect">
            <a:avLst/>
          </a:prstGeom>
          <a:noFill/>
          <a:ln/>
        </p:spPr>
        <p:txBody>
          <a:bodyPr wrap="none" lIns="0" tIns="0" rIns="0" bIns="0" rtlCol="0" anchor="t"/>
          <a:lstStyle/>
          <a:p>
            <a:pPr>
              <a:lnSpc>
                <a:spcPts val="2375"/>
              </a:lnSpc>
            </a:pPr>
            <a:r>
              <a:rPr lang="en-US" sz="2000" dirty="0">
                <a:solidFill>
                  <a:srgbClr val="333F70"/>
                </a:solidFill>
                <a:latin typeface="Open Sans" pitchFamily="34" charset="0"/>
                <a:ea typeface="Open Sans" pitchFamily="34" charset="-122"/>
                <a:cs typeface="Open Sans" pitchFamily="34" charset="-120"/>
              </a:rPr>
              <a:t>Effective food waste management is built upon key theoretical frameworks:</a:t>
            </a:r>
            <a:endParaRPr lang="en-US" sz="2000" dirty="0"/>
          </a:p>
        </p:txBody>
      </p:sp>
      <p:sp>
        <p:nvSpPr>
          <p:cNvPr id="4" name="Shape 2"/>
          <p:cNvSpPr/>
          <p:nvPr/>
        </p:nvSpPr>
        <p:spPr>
          <a:xfrm>
            <a:off x="661492" y="2390974"/>
            <a:ext cx="3496965" cy="2902943"/>
          </a:xfrm>
          <a:prstGeom prst="roundRect">
            <a:avLst>
              <a:gd name="adj" fmla="val 4200"/>
            </a:avLst>
          </a:prstGeom>
          <a:solidFill>
            <a:srgbClr val="FFFFFF"/>
          </a:solidFill>
          <a:ln/>
        </p:spPr>
        <p:txBody>
          <a:bodyPr/>
          <a:lstStyle/>
          <a:p>
            <a:endParaRPr lang="en-GB" sz="1500"/>
          </a:p>
        </p:txBody>
      </p:sp>
      <p:sp>
        <p:nvSpPr>
          <p:cNvPr id="5" name="Shape 3"/>
          <p:cNvSpPr/>
          <p:nvPr/>
        </p:nvSpPr>
        <p:spPr>
          <a:xfrm>
            <a:off x="661492" y="2365573"/>
            <a:ext cx="3496965" cy="101600"/>
          </a:xfrm>
          <a:prstGeom prst="roundRect">
            <a:avLst>
              <a:gd name="adj" fmla="val 78139"/>
            </a:avLst>
          </a:prstGeom>
          <a:solidFill>
            <a:srgbClr val="26A688"/>
          </a:solidFill>
          <a:ln/>
        </p:spPr>
        <p:txBody>
          <a:bodyPr/>
          <a:lstStyle/>
          <a:p>
            <a:endParaRPr lang="en-GB" sz="1500"/>
          </a:p>
        </p:txBody>
      </p:sp>
      <p:sp>
        <p:nvSpPr>
          <p:cNvPr id="6" name="Shape 4"/>
          <p:cNvSpPr/>
          <p:nvPr/>
        </p:nvSpPr>
        <p:spPr>
          <a:xfrm>
            <a:off x="2126407" y="2107506"/>
            <a:ext cx="567035" cy="567035"/>
          </a:xfrm>
          <a:prstGeom prst="roundRect">
            <a:avLst>
              <a:gd name="adj" fmla="val 134383"/>
            </a:avLst>
          </a:prstGeom>
          <a:solidFill>
            <a:srgbClr val="26A688"/>
          </a:solidFill>
          <a:ln/>
        </p:spPr>
        <p:txBody>
          <a:bodyPr/>
          <a:lstStyle/>
          <a:p>
            <a:endParaRPr lang="en-GB" sz="1500"/>
          </a:p>
        </p:txBody>
      </p:sp>
      <p:pic>
        <p:nvPicPr>
          <p:cNvPr id="7" name="Image 0" descr="preencoded.png"/>
          <p:cNvPicPr>
            <a:picLocks noChangeAspect="1"/>
          </p:cNvPicPr>
          <p:nvPr/>
        </p:nvPicPr>
        <p:blipFill>
          <a:blip r:embed="rId3"/>
          <a:stretch>
            <a:fillRect/>
          </a:stretch>
        </p:blipFill>
        <p:spPr>
          <a:xfrm>
            <a:off x="2296468" y="2249289"/>
            <a:ext cx="226814" cy="283468"/>
          </a:xfrm>
          <a:prstGeom prst="rect">
            <a:avLst/>
          </a:prstGeom>
        </p:spPr>
      </p:pic>
      <p:sp>
        <p:nvSpPr>
          <p:cNvPr id="8" name="Text 5"/>
          <p:cNvSpPr/>
          <p:nvPr/>
        </p:nvSpPr>
        <p:spPr>
          <a:xfrm>
            <a:off x="875903" y="2863453"/>
            <a:ext cx="3068142" cy="590550"/>
          </a:xfrm>
          <a:prstGeom prst="rect">
            <a:avLst/>
          </a:prstGeom>
          <a:noFill/>
          <a:ln/>
        </p:spPr>
        <p:txBody>
          <a:bodyPr wrap="square" lIns="0" tIns="0" rIns="0" bIns="0" rtlCol="0" anchor="t"/>
          <a:lstStyle/>
          <a:p>
            <a:pPr>
              <a:lnSpc>
                <a:spcPts val="2292"/>
              </a:lnSpc>
            </a:pPr>
            <a:r>
              <a:rPr lang="en-US" sz="1667" b="1" dirty="0">
                <a:solidFill>
                  <a:srgbClr val="333F70"/>
                </a:solidFill>
                <a:latin typeface="Arial Black" panose="020B0A04020102020204" pitchFamily="34" charset="0"/>
                <a:ea typeface="Unbounded Bold" pitchFamily="34" charset="-122"/>
                <a:cs typeface="Unbounded Bold" pitchFamily="34" charset="-120"/>
              </a:rPr>
              <a:t>Triple Bottom Line (TBL)</a:t>
            </a:r>
            <a:endParaRPr lang="en-US" sz="1667" dirty="0">
              <a:latin typeface="Arial Black" panose="020B0A04020102020204" pitchFamily="34" charset="0"/>
            </a:endParaRPr>
          </a:p>
        </p:txBody>
      </p:sp>
      <p:sp>
        <p:nvSpPr>
          <p:cNvPr id="9" name="Text 6"/>
          <p:cNvSpPr/>
          <p:nvPr/>
        </p:nvSpPr>
        <p:spPr>
          <a:xfrm>
            <a:off x="875903" y="3331866"/>
            <a:ext cx="3068142" cy="1512094"/>
          </a:xfrm>
          <a:prstGeom prst="rect">
            <a:avLst/>
          </a:prstGeom>
          <a:noFill/>
          <a:ln/>
        </p:spPr>
        <p:txBody>
          <a:bodyPr wrap="square" lIns="0" tIns="0" rIns="0" bIns="0" rtlCol="0" anchor="t"/>
          <a:lstStyle/>
          <a:p>
            <a:pPr>
              <a:lnSpc>
                <a:spcPts val="2375"/>
              </a:lnSpc>
            </a:pPr>
            <a:r>
              <a:rPr lang="en-US" sz="1667" dirty="0">
                <a:solidFill>
                  <a:srgbClr val="333F70"/>
                </a:solidFill>
                <a:latin typeface="Open Sans" pitchFamily="34" charset="0"/>
                <a:ea typeface="Open Sans" pitchFamily="34" charset="-122"/>
                <a:cs typeface="Open Sans" pitchFamily="34" charset="-120"/>
              </a:rPr>
              <a:t>Balance </a:t>
            </a:r>
            <a:r>
              <a:rPr lang="en-US" sz="1667" b="1" dirty="0">
                <a:solidFill>
                  <a:srgbClr val="333F70"/>
                </a:solidFill>
                <a:latin typeface="Open Sans" pitchFamily="34" charset="0"/>
                <a:ea typeface="Open Sans" pitchFamily="34" charset="-122"/>
                <a:cs typeface="Open Sans" pitchFamily="34" charset="-120"/>
              </a:rPr>
              <a:t>People, Planet, and Profit</a:t>
            </a:r>
            <a:r>
              <a:rPr lang="en-US" sz="1667" dirty="0">
                <a:solidFill>
                  <a:srgbClr val="333F70"/>
                </a:solidFill>
                <a:latin typeface="Open Sans" pitchFamily="34" charset="0"/>
                <a:ea typeface="Open Sans" pitchFamily="34" charset="-122"/>
                <a:cs typeface="Open Sans" pitchFamily="34" charset="-120"/>
              </a:rPr>
              <a:t>. Sustainable practices must serve all three areas simultaneously for long-term viability.</a:t>
            </a:r>
            <a:endParaRPr lang="en-US" sz="1667" dirty="0"/>
          </a:p>
        </p:txBody>
      </p:sp>
      <p:sp>
        <p:nvSpPr>
          <p:cNvPr id="10" name="Shape 7"/>
          <p:cNvSpPr/>
          <p:nvPr/>
        </p:nvSpPr>
        <p:spPr>
          <a:xfrm>
            <a:off x="4347468" y="2390974"/>
            <a:ext cx="3496965" cy="2902943"/>
          </a:xfrm>
          <a:prstGeom prst="roundRect">
            <a:avLst>
              <a:gd name="adj" fmla="val 4200"/>
            </a:avLst>
          </a:prstGeom>
          <a:solidFill>
            <a:srgbClr val="FFFFFF"/>
          </a:solidFill>
          <a:ln/>
        </p:spPr>
        <p:txBody>
          <a:bodyPr/>
          <a:lstStyle/>
          <a:p>
            <a:endParaRPr lang="en-GB" sz="1500"/>
          </a:p>
        </p:txBody>
      </p:sp>
      <p:sp>
        <p:nvSpPr>
          <p:cNvPr id="11" name="Shape 8"/>
          <p:cNvSpPr/>
          <p:nvPr/>
        </p:nvSpPr>
        <p:spPr>
          <a:xfrm>
            <a:off x="4347468" y="2365573"/>
            <a:ext cx="3496965" cy="101600"/>
          </a:xfrm>
          <a:prstGeom prst="roundRect">
            <a:avLst>
              <a:gd name="adj" fmla="val 78139"/>
            </a:avLst>
          </a:prstGeom>
          <a:solidFill>
            <a:srgbClr val="26A688"/>
          </a:solidFill>
          <a:ln/>
        </p:spPr>
        <p:txBody>
          <a:bodyPr/>
          <a:lstStyle/>
          <a:p>
            <a:endParaRPr lang="en-GB" sz="1500"/>
          </a:p>
        </p:txBody>
      </p:sp>
      <p:sp>
        <p:nvSpPr>
          <p:cNvPr id="12" name="Shape 9"/>
          <p:cNvSpPr/>
          <p:nvPr/>
        </p:nvSpPr>
        <p:spPr>
          <a:xfrm>
            <a:off x="5812383" y="2107506"/>
            <a:ext cx="567035" cy="567035"/>
          </a:xfrm>
          <a:prstGeom prst="roundRect">
            <a:avLst>
              <a:gd name="adj" fmla="val 134383"/>
            </a:avLst>
          </a:prstGeom>
          <a:solidFill>
            <a:srgbClr val="26A688"/>
          </a:solidFill>
          <a:ln/>
        </p:spPr>
        <p:txBody>
          <a:bodyPr/>
          <a:lstStyle/>
          <a:p>
            <a:endParaRPr lang="en-GB" sz="1500"/>
          </a:p>
        </p:txBody>
      </p:sp>
      <p:pic>
        <p:nvPicPr>
          <p:cNvPr id="13" name="Image 1" descr="preencoded.png"/>
          <p:cNvPicPr>
            <a:picLocks noChangeAspect="1"/>
          </p:cNvPicPr>
          <p:nvPr/>
        </p:nvPicPr>
        <p:blipFill>
          <a:blip r:embed="rId4"/>
          <a:stretch>
            <a:fillRect/>
          </a:stretch>
        </p:blipFill>
        <p:spPr>
          <a:xfrm>
            <a:off x="5982445" y="2249289"/>
            <a:ext cx="226814" cy="283468"/>
          </a:xfrm>
          <a:prstGeom prst="rect">
            <a:avLst/>
          </a:prstGeom>
        </p:spPr>
      </p:pic>
      <p:sp>
        <p:nvSpPr>
          <p:cNvPr id="14" name="Text 10"/>
          <p:cNvSpPr/>
          <p:nvPr/>
        </p:nvSpPr>
        <p:spPr>
          <a:xfrm>
            <a:off x="4561880" y="2863453"/>
            <a:ext cx="2623543" cy="295275"/>
          </a:xfrm>
          <a:prstGeom prst="rect">
            <a:avLst/>
          </a:prstGeom>
          <a:noFill/>
          <a:ln/>
        </p:spPr>
        <p:txBody>
          <a:bodyPr wrap="none" lIns="0" tIns="0" rIns="0" bIns="0" rtlCol="0" anchor="t"/>
          <a:lstStyle/>
          <a:p>
            <a:pPr>
              <a:lnSpc>
                <a:spcPts val="2292"/>
              </a:lnSpc>
            </a:pPr>
            <a:r>
              <a:rPr lang="en-US" sz="1667" b="1" dirty="0">
                <a:solidFill>
                  <a:srgbClr val="333F70"/>
                </a:solidFill>
                <a:latin typeface="Arial Black" panose="020B0A04020102020204" pitchFamily="34" charset="0"/>
                <a:ea typeface="Unbounded Bold" pitchFamily="34" charset="-122"/>
                <a:cs typeface="Unbounded Bold" pitchFamily="34" charset="-120"/>
              </a:rPr>
              <a:t>Circular Economy</a:t>
            </a:r>
            <a:endParaRPr lang="en-US" sz="1667" dirty="0">
              <a:latin typeface="Arial Black" panose="020B0A04020102020204" pitchFamily="34" charset="0"/>
            </a:endParaRPr>
          </a:p>
        </p:txBody>
      </p:sp>
      <p:sp>
        <p:nvSpPr>
          <p:cNvPr id="15" name="Text 11"/>
          <p:cNvSpPr/>
          <p:nvPr/>
        </p:nvSpPr>
        <p:spPr>
          <a:xfrm>
            <a:off x="4561880" y="3272136"/>
            <a:ext cx="3068142" cy="1512094"/>
          </a:xfrm>
          <a:prstGeom prst="rect">
            <a:avLst/>
          </a:prstGeom>
          <a:noFill/>
          <a:ln/>
        </p:spPr>
        <p:txBody>
          <a:bodyPr wrap="square" lIns="0" tIns="0" rIns="0" bIns="0" rtlCol="0" anchor="t"/>
          <a:lstStyle/>
          <a:p>
            <a:pPr>
              <a:lnSpc>
                <a:spcPts val="2375"/>
              </a:lnSpc>
            </a:pPr>
            <a:r>
              <a:rPr lang="en-US" sz="1667" dirty="0">
                <a:solidFill>
                  <a:srgbClr val="333F70"/>
                </a:solidFill>
                <a:latin typeface="Open Sans" pitchFamily="34" charset="0"/>
                <a:ea typeface="Open Sans" pitchFamily="34" charset="-122"/>
                <a:cs typeface="Open Sans" pitchFamily="34" charset="-120"/>
              </a:rPr>
              <a:t>Focus on resource reuse and recycling. Actions include surplus food donation and composting/waste-to-energy conversion.</a:t>
            </a:r>
            <a:endParaRPr lang="en-US" sz="1667" dirty="0"/>
          </a:p>
        </p:txBody>
      </p:sp>
      <p:sp>
        <p:nvSpPr>
          <p:cNvPr id="16" name="Shape 12"/>
          <p:cNvSpPr/>
          <p:nvPr/>
        </p:nvSpPr>
        <p:spPr>
          <a:xfrm>
            <a:off x="8033444" y="2390974"/>
            <a:ext cx="3496965" cy="2902943"/>
          </a:xfrm>
          <a:prstGeom prst="roundRect">
            <a:avLst>
              <a:gd name="adj" fmla="val 4200"/>
            </a:avLst>
          </a:prstGeom>
          <a:solidFill>
            <a:srgbClr val="FFFFFF"/>
          </a:solidFill>
          <a:ln/>
        </p:spPr>
        <p:txBody>
          <a:bodyPr/>
          <a:lstStyle/>
          <a:p>
            <a:endParaRPr lang="en-GB" sz="1500"/>
          </a:p>
        </p:txBody>
      </p:sp>
      <p:sp>
        <p:nvSpPr>
          <p:cNvPr id="17" name="Shape 13"/>
          <p:cNvSpPr/>
          <p:nvPr/>
        </p:nvSpPr>
        <p:spPr>
          <a:xfrm>
            <a:off x="8033444" y="2365573"/>
            <a:ext cx="3496965" cy="101600"/>
          </a:xfrm>
          <a:prstGeom prst="roundRect">
            <a:avLst>
              <a:gd name="adj" fmla="val 78139"/>
            </a:avLst>
          </a:prstGeom>
          <a:solidFill>
            <a:srgbClr val="26A688"/>
          </a:solidFill>
          <a:ln/>
        </p:spPr>
        <p:txBody>
          <a:bodyPr/>
          <a:lstStyle/>
          <a:p>
            <a:endParaRPr lang="en-GB" sz="1500"/>
          </a:p>
        </p:txBody>
      </p:sp>
      <p:sp>
        <p:nvSpPr>
          <p:cNvPr id="18" name="Shape 14"/>
          <p:cNvSpPr/>
          <p:nvPr/>
        </p:nvSpPr>
        <p:spPr>
          <a:xfrm>
            <a:off x="9498360" y="2107506"/>
            <a:ext cx="567035" cy="567035"/>
          </a:xfrm>
          <a:prstGeom prst="roundRect">
            <a:avLst>
              <a:gd name="adj" fmla="val 134383"/>
            </a:avLst>
          </a:prstGeom>
          <a:solidFill>
            <a:srgbClr val="26A688"/>
          </a:solidFill>
          <a:ln/>
        </p:spPr>
        <p:txBody>
          <a:bodyPr/>
          <a:lstStyle/>
          <a:p>
            <a:endParaRPr lang="en-GB" sz="1500"/>
          </a:p>
        </p:txBody>
      </p:sp>
      <p:pic>
        <p:nvPicPr>
          <p:cNvPr id="19" name="Image 2" descr="preencoded.png"/>
          <p:cNvPicPr>
            <a:picLocks noChangeAspect="1"/>
          </p:cNvPicPr>
          <p:nvPr/>
        </p:nvPicPr>
        <p:blipFill>
          <a:blip r:embed="rId5"/>
          <a:stretch>
            <a:fillRect/>
          </a:stretch>
        </p:blipFill>
        <p:spPr>
          <a:xfrm>
            <a:off x="9668421" y="2249289"/>
            <a:ext cx="226814" cy="283468"/>
          </a:xfrm>
          <a:prstGeom prst="rect">
            <a:avLst/>
          </a:prstGeom>
        </p:spPr>
      </p:pic>
      <p:sp>
        <p:nvSpPr>
          <p:cNvPr id="20" name="Text 15"/>
          <p:cNvSpPr/>
          <p:nvPr/>
        </p:nvSpPr>
        <p:spPr>
          <a:xfrm>
            <a:off x="8247856" y="2863453"/>
            <a:ext cx="2506464" cy="295275"/>
          </a:xfrm>
          <a:prstGeom prst="rect">
            <a:avLst/>
          </a:prstGeom>
          <a:noFill/>
          <a:ln/>
        </p:spPr>
        <p:txBody>
          <a:bodyPr wrap="none" lIns="0" tIns="0" rIns="0" bIns="0" rtlCol="0" anchor="t"/>
          <a:lstStyle/>
          <a:p>
            <a:pPr>
              <a:lnSpc>
                <a:spcPts val="2292"/>
              </a:lnSpc>
            </a:pPr>
            <a:r>
              <a:rPr lang="en-US" sz="1667" b="1" dirty="0">
                <a:solidFill>
                  <a:srgbClr val="333F70"/>
                </a:solidFill>
                <a:latin typeface="Arial Black" panose="020B0A04020102020204" pitchFamily="34" charset="0"/>
                <a:ea typeface="Unbounded Bold" pitchFamily="34" charset="-122"/>
                <a:cs typeface="Unbounded Bold" pitchFamily="34" charset="-120"/>
              </a:rPr>
              <a:t>Waste Hierarchy</a:t>
            </a:r>
            <a:endParaRPr lang="en-US" sz="1667" dirty="0">
              <a:latin typeface="Arial Black" panose="020B0A04020102020204" pitchFamily="34" charset="0"/>
            </a:endParaRPr>
          </a:p>
        </p:txBody>
      </p:sp>
      <p:sp>
        <p:nvSpPr>
          <p:cNvPr id="21" name="Text 16"/>
          <p:cNvSpPr/>
          <p:nvPr/>
        </p:nvSpPr>
        <p:spPr>
          <a:xfrm>
            <a:off x="8247856" y="3272135"/>
            <a:ext cx="3068142" cy="1209675"/>
          </a:xfrm>
          <a:prstGeom prst="rect">
            <a:avLst/>
          </a:prstGeom>
          <a:noFill/>
          <a:ln/>
        </p:spPr>
        <p:txBody>
          <a:bodyPr wrap="square" lIns="0" tIns="0" rIns="0" bIns="0" rtlCol="0" anchor="t"/>
          <a:lstStyle/>
          <a:p>
            <a:pPr>
              <a:lnSpc>
                <a:spcPts val="2375"/>
              </a:lnSpc>
            </a:pPr>
            <a:r>
              <a:rPr lang="en-US" sz="1667" dirty="0">
                <a:solidFill>
                  <a:srgbClr val="333F70"/>
                </a:solidFill>
                <a:latin typeface="Open Sans" pitchFamily="34" charset="0"/>
                <a:ea typeface="Open Sans" pitchFamily="34" charset="-122"/>
                <a:cs typeface="Open Sans" pitchFamily="34" charset="-120"/>
              </a:rPr>
              <a:t>Prioritises actions: </a:t>
            </a:r>
            <a:r>
              <a:rPr lang="en-US" sz="1667" b="1" dirty="0">
                <a:solidFill>
                  <a:srgbClr val="333F70"/>
                </a:solidFill>
                <a:latin typeface="Open Sans" pitchFamily="34" charset="0"/>
                <a:ea typeface="Open Sans" pitchFamily="34" charset="-122"/>
                <a:cs typeface="Open Sans" pitchFamily="34" charset="-120"/>
              </a:rPr>
              <a:t>Prevention first</a:t>
            </a:r>
            <a:r>
              <a:rPr lang="en-US" sz="1667" dirty="0">
                <a:solidFill>
                  <a:srgbClr val="333F70"/>
                </a:solidFill>
                <a:latin typeface="Open Sans" pitchFamily="34" charset="0"/>
                <a:ea typeface="Open Sans" pitchFamily="34" charset="-122"/>
                <a:cs typeface="Open Sans" pitchFamily="34" charset="-120"/>
              </a:rPr>
              <a:t>, then Minimisation, Reuse, Recycling, and Disposal as the last resort.</a:t>
            </a:r>
            <a:endParaRPr lang="en-US" sz="1667" dirty="0"/>
          </a:p>
        </p:txBody>
      </p:sp>
      <p:sp>
        <p:nvSpPr>
          <p:cNvPr id="22" name="Text 17"/>
          <p:cNvSpPr/>
          <p:nvPr/>
        </p:nvSpPr>
        <p:spPr>
          <a:xfrm>
            <a:off x="944960" y="5719168"/>
            <a:ext cx="10585549" cy="302419"/>
          </a:xfrm>
          <a:prstGeom prst="rect">
            <a:avLst/>
          </a:prstGeom>
          <a:noFill/>
          <a:ln/>
        </p:spPr>
        <p:txBody>
          <a:bodyPr wrap="none" lIns="0" tIns="0" rIns="0" bIns="0" rtlCol="0" anchor="t"/>
          <a:lstStyle/>
          <a:p>
            <a:pPr>
              <a:lnSpc>
                <a:spcPts val="2375"/>
              </a:lnSpc>
            </a:pPr>
            <a:r>
              <a:rPr lang="en-US" sz="2000" dirty="0">
                <a:solidFill>
                  <a:srgbClr val="333F70"/>
                </a:solidFill>
                <a:latin typeface="Open Sans" pitchFamily="34" charset="0"/>
                <a:ea typeface="Open Sans" pitchFamily="34" charset="-122"/>
                <a:cs typeface="Open Sans" pitchFamily="34" charset="-120"/>
              </a:rPr>
              <a:t>Hotels applying these principles have shown over </a:t>
            </a:r>
            <a:r>
              <a:rPr lang="en-US" sz="2000" b="1" dirty="0">
                <a:solidFill>
                  <a:srgbClr val="333F70"/>
                </a:solidFill>
                <a:latin typeface="Open Sans" pitchFamily="34" charset="0"/>
                <a:ea typeface="Open Sans" pitchFamily="34" charset="-122"/>
                <a:cs typeface="Open Sans" pitchFamily="34" charset="-120"/>
              </a:rPr>
              <a:t>20% reduction</a:t>
            </a:r>
            <a:r>
              <a:rPr lang="en-US" sz="2000" dirty="0">
                <a:solidFill>
                  <a:srgbClr val="333F70"/>
                </a:solidFill>
                <a:latin typeface="Open Sans" pitchFamily="34" charset="0"/>
                <a:ea typeface="Open Sans" pitchFamily="34" charset="-122"/>
                <a:cs typeface="Open Sans" pitchFamily="34" charset="-120"/>
              </a:rPr>
              <a:t> in food waste.</a:t>
            </a:r>
            <a:endParaRPr lang="en-US" sz="2000" dirty="0"/>
          </a:p>
        </p:txBody>
      </p:sp>
      <p:sp>
        <p:nvSpPr>
          <p:cNvPr id="23" name="Shape 18"/>
          <p:cNvSpPr/>
          <p:nvPr/>
        </p:nvSpPr>
        <p:spPr>
          <a:xfrm>
            <a:off x="661492" y="5506542"/>
            <a:ext cx="25400" cy="727670"/>
          </a:xfrm>
          <a:prstGeom prst="rect">
            <a:avLst/>
          </a:prstGeom>
          <a:solidFill>
            <a:srgbClr val="26A688"/>
          </a:solidFill>
          <a:ln/>
        </p:spPr>
        <p:txBody>
          <a:bodyPr/>
          <a:lstStyle/>
          <a:p>
            <a:endParaRPr lang="en-GB" sz="15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73459" y="293391"/>
            <a:ext cx="4688880" cy="333474"/>
          </a:xfrm>
          <a:prstGeom prst="rect">
            <a:avLst/>
          </a:prstGeom>
          <a:noFill/>
          <a:ln/>
        </p:spPr>
        <p:txBody>
          <a:bodyPr wrap="none" lIns="0" tIns="0" rIns="0" bIns="0" rtlCol="0" anchor="t"/>
          <a:lstStyle/>
          <a:p>
            <a:pPr>
              <a:lnSpc>
                <a:spcPts val="2625"/>
              </a:lnSpc>
            </a:pPr>
            <a:r>
              <a:rPr lang="en-US" sz="2083" b="1" dirty="0">
                <a:solidFill>
                  <a:srgbClr val="333F70"/>
                </a:solidFill>
                <a:latin typeface="Arial Black" panose="020B0A04020102020204" pitchFamily="34" charset="0"/>
                <a:ea typeface="Unbounded Bold" pitchFamily="34" charset="-122"/>
                <a:cs typeface="Unbounded Bold" pitchFamily="34" charset="-120"/>
              </a:rPr>
              <a:t>Method and Approach</a:t>
            </a:r>
            <a:endParaRPr lang="en-US" sz="2083" dirty="0">
              <a:latin typeface="Arial Black" panose="020B0A04020102020204" pitchFamily="34" charset="0"/>
            </a:endParaRPr>
          </a:p>
        </p:txBody>
      </p:sp>
      <p:sp>
        <p:nvSpPr>
          <p:cNvPr id="3" name="Text 1"/>
          <p:cNvSpPr/>
          <p:nvPr/>
        </p:nvSpPr>
        <p:spPr>
          <a:xfrm>
            <a:off x="373459" y="882948"/>
            <a:ext cx="6177558" cy="341511"/>
          </a:xfrm>
          <a:prstGeom prst="rect">
            <a:avLst/>
          </a:prstGeom>
          <a:noFill/>
          <a:ln/>
        </p:spPr>
        <p:txBody>
          <a:bodyPr wrap="square" lIns="0" tIns="0" rIns="0" bIns="0" rtlCol="0" anchor="t"/>
          <a:lstStyle/>
          <a:p>
            <a:pPr>
              <a:lnSpc>
                <a:spcPts val="1333"/>
              </a:lnSpc>
            </a:pPr>
            <a:r>
              <a:rPr lang="en-US" sz="1333" dirty="0">
                <a:solidFill>
                  <a:srgbClr val="333F70"/>
                </a:solidFill>
                <a:latin typeface="Open Sans" pitchFamily="34" charset="0"/>
                <a:ea typeface="Open Sans" pitchFamily="34" charset="-122"/>
                <a:cs typeface="Open Sans" pitchFamily="34" charset="-120"/>
              </a:rPr>
              <a:t>This analysis is based on secondary research, academic journals, industry reports, and case studies from leading hotel brands (Hilton, Marriott, Accor).</a:t>
            </a:r>
            <a:endParaRPr lang="en-US" sz="1333" dirty="0"/>
          </a:p>
        </p:txBody>
      </p:sp>
      <p:pic>
        <p:nvPicPr>
          <p:cNvPr id="4" name="Image 0" descr="preencoded.png"/>
          <p:cNvPicPr>
            <a:picLocks noChangeAspect="1"/>
          </p:cNvPicPr>
          <p:nvPr/>
        </p:nvPicPr>
        <p:blipFill>
          <a:blip r:embed="rId3"/>
          <a:stretch>
            <a:fillRect/>
          </a:stretch>
        </p:blipFill>
        <p:spPr>
          <a:xfrm>
            <a:off x="347430" y="2491368"/>
            <a:ext cx="6177558" cy="2827139"/>
          </a:xfrm>
          <a:prstGeom prst="rect">
            <a:avLst/>
          </a:prstGeom>
        </p:spPr>
      </p:pic>
      <p:sp>
        <p:nvSpPr>
          <p:cNvPr id="5" name="Text 2"/>
          <p:cNvSpPr/>
          <p:nvPr/>
        </p:nvSpPr>
        <p:spPr>
          <a:xfrm>
            <a:off x="5062339" y="2923877"/>
            <a:ext cx="1366543" cy="170818"/>
          </a:xfrm>
          <a:prstGeom prst="rect">
            <a:avLst/>
          </a:prstGeom>
          <a:noFill/>
          <a:ln/>
        </p:spPr>
        <p:txBody>
          <a:bodyPr wrap="none" lIns="0" tIns="0" rIns="0" bIns="0" rtlCol="0" anchor="t"/>
          <a:lstStyle/>
          <a:p>
            <a:pPr>
              <a:lnSpc>
                <a:spcPts val="1375"/>
              </a:lnSpc>
            </a:pPr>
            <a:r>
              <a:rPr lang="en-US" sz="1500" b="1" dirty="0">
                <a:solidFill>
                  <a:srgbClr val="333F70"/>
                </a:solidFill>
                <a:latin typeface="Arial Black" panose="020B0A04020102020204" pitchFamily="34" charset="0"/>
                <a:ea typeface="Unbounded Bold" pitchFamily="34" charset="-122"/>
                <a:cs typeface="Unbounded Bold" pitchFamily="34" charset="-120"/>
              </a:rPr>
              <a:t>Key Impacts</a:t>
            </a:r>
            <a:endParaRPr lang="en-US" sz="1500" dirty="0">
              <a:latin typeface="Arial Black" panose="020B0A04020102020204" pitchFamily="34" charset="0"/>
            </a:endParaRPr>
          </a:p>
        </p:txBody>
      </p:sp>
      <p:sp>
        <p:nvSpPr>
          <p:cNvPr id="6" name="Text 3"/>
          <p:cNvSpPr/>
          <p:nvPr/>
        </p:nvSpPr>
        <p:spPr>
          <a:xfrm>
            <a:off x="5064438" y="3174559"/>
            <a:ext cx="2239467" cy="409963"/>
          </a:xfrm>
          <a:prstGeom prst="rect">
            <a:avLst/>
          </a:prstGeom>
          <a:noFill/>
          <a:ln/>
        </p:spPr>
        <p:txBody>
          <a:bodyPr wrap="square" lIns="0" tIns="0" rIns="0" bIns="0" rtlCol="0" anchor="t"/>
          <a:lstStyle/>
          <a:p>
            <a:pPr>
              <a:lnSpc>
                <a:spcPts val="1125"/>
              </a:lnSpc>
            </a:pPr>
            <a:r>
              <a:rPr lang="en-US" sz="1333" dirty="0">
                <a:solidFill>
                  <a:srgbClr val="333F70"/>
                </a:solidFill>
                <a:latin typeface="Open Sans" pitchFamily="34" charset="0"/>
                <a:ea typeface="Open Sans" pitchFamily="34" charset="-122"/>
                <a:cs typeface="Open Sans" pitchFamily="34" charset="-120"/>
              </a:rPr>
              <a:t>Regulations, costs, guest demand, innovation, emissions, compliance</a:t>
            </a:r>
            <a:endParaRPr lang="en-US" sz="1333" dirty="0"/>
          </a:p>
        </p:txBody>
      </p:sp>
      <p:sp>
        <p:nvSpPr>
          <p:cNvPr id="7" name="Text 4"/>
          <p:cNvSpPr/>
          <p:nvPr/>
        </p:nvSpPr>
        <p:spPr>
          <a:xfrm>
            <a:off x="373459" y="3780274"/>
            <a:ext cx="1368063" cy="170818"/>
          </a:xfrm>
          <a:prstGeom prst="rect">
            <a:avLst/>
          </a:prstGeom>
          <a:noFill/>
          <a:ln/>
        </p:spPr>
        <p:txBody>
          <a:bodyPr wrap="none" lIns="0" tIns="0" rIns="0" bIns="0" rtlCol="0" anchor="t"/>
          <a:lstStyle/>
          <a:p>
            <a:pPr algn="r">
              <a:lnSpc>
                <a:spcPts val="1375"/>
              </a:lnSpc>
            </a:pPr>
            <a:r>
              <a:rPr lang="en-US" sz="1500" b="1" dirty="0">
                <a:solidFill>
                  <a:srgbClr val="333F70"/>
                </a:solidFill>
                <a:latin typeface="Arial Black" panose="020B0A04020102020204" pitchFamily="34" charset="0"/>
                <a:ea typeface="Unbounded Bold" pitchFamily="34" charset="-122"/>
                <a:cs typeface="Unbounded Bold" pitchFamily="34" charset="-120"/>
              </a:rPr>
              <a:t>PESTEL Factors</a:t>
            </a:r>
            <a:endParaRPr lang="en-US" sz="1500" dirty="0">
              <a:latin typeface="Arial Black" panose="020B0A04020102020204" pitchFamily="34" charset="0"/>
            </a:endParaRPr>
          </a:p>
        </p:txBody>
      </p:sp>
      <p:sp>
        <p:nvSpPr>
          <p:cNvPr id="8" name="Text 5"/>
          <p:cNvSpPr/>
          <p:nvPr/>
        </p:nvSpPr>
        <p:spPr>
          <a:xfrm>
            <a:off x="519538" y="4040257"/>
            <a:ext cx="1384764" cy="409963"/>
          </a:xfrm>
          <a:prstGeom prst="rect">
            <a:avLst/>
          </a:prstGeom>
          <a:noFill/>
          <a:ln/>
        </p:spPr>
        <p:txBody>
          <a:bodyPr wrap="square" lIns="0" tIns="0" rIns="0" bIns="0" rtlCol="0" anchor="t"/>
          <a:lstStyle/>
          <a:p>
            <a:pPr algn="r">
              <a:lnSpc>
                <a:spcPts val="1125"/>
              </a:lnSpc>
            </a:pPr>
            <a:r>
              <a:rPr lang="en-US" sz="1333" dirty="0">
                <a:solidFill>
                  <a:srgbClr val="333F70"/>
                </a:solidFill>
                <a:latin typeface="Open Sans" pitchFamily="34" charset="0"/>
                <a:ea typeface="Open Sans" pitchFamily="34" charset="-122"/>
                <a:cs typeface="Open Sans" pitchFamily="34" charset="-120"/>
              </a:rPr>
              <a:t>Political, Economic, Social, Technological, Environmental, Legal</a:t>
            </a:r>
            <a:endParaRPr lang="en-US" sz="1333" dirty="0"/>
          </a:p>
        </p:txBody>
      </p:sp>
      <p:sp>
        <p:nvSpPr>
          <p:cNvPr id="9" name="Text 6"/>
          <p:cNvSpPr/>
          <p:nvPr/>
        </p:nvSpPr>
        <p:spPr>
          <a:xfrm>
            <a:off x="5062339" y="4450220"/>
            <a:ext cx="1755378" cy="305498"/>
          </a:xfrm>
          <a:prstGeom prst="rect">
            <a:avLst/>
          </a:prstGeom>
          <a:noFill/>
          <a:ln/>
        </p:spPr>
        <p:txBody>
          <a:bodyPr wrap="square" lIns="0" tIns="0" rIns="0" bIns="0" rtlCol="0" anchor="t"/>
          <a:lstStyle/>
          <a:p>
            <a:pPr>
              <a:lnSpc>
                <a:spcPts val="1375"/>
              </a:lnSpc>
            </a:pPr>
            <a:r>
              <a:rPr lang="en-US" sz="1500" b="1" dirty="0">
                <a:solidFill>
                  <a:srgbClr val="333F70"/>
                </a:solidFill>
                <a:latin typeface="Arial Black" panose="020B0A04020102020204" pitchFamily="34" charset="0"/>
                <a:ea typeface="Unbounded Bold" pitchFamily="34" charset="-122"/>
                <a:cs typeface="Unbounded Bold" pitchFamily="34" charset="-120"/>
              </a:rPr>
              <a:t>Hotel Sustainability</a:t>
            </a:r>
            <a:endParaRPr lang="en-US" sz="1500" dirty="0">
              <a:latin typeface="Arial Black" panose="020B0A04020102020204" pitchFamily="34" charset="0"/>
            </a:endParaRPr>
          </a:p>
        </p:txBody>
      </p:sp>
      <p:sp>
        <p:nvSpPr>
          <p:cNvPr id="10" name="Text 7"/>
          <p:cNvSpPr/>
          <p:nvPr/>
        </p:nvSpPr>
        <p:spPr>
          <a:xfrm>
            <a:off x="5062339" y="4920438"/>
            <a:ext cx="2239468" cy="215534"/>
          </a:xfrm>
          <a:prstGeom prst="rect">
            <a:avLst/>
          </a:prstGeom>
          <a:noFill/>
          <a:ln/>
        </p:spPr>
        <p:txBody>
          <a:bodyPr wrap="square" lIns="0" tIns="0" rIns="0" bIns="0" rtlCol="0" anchor="t"/>
          <a:lstStyle/>
          <a:p>
            <a:pPr>
              <a:lnSpc>
                <a:spcPts val="1125"/>
              </a:lnSpc>
            </a:pPr>
            <a:r>
              <a:rPr lang="en-US" sz="1333" dirty="0">
                <a:solidFill>
                  <a:srgbClr val="333F70"/>
                </a:solidFill>
                <a:latin typeface="Open Sans" pitchFamily="34" charset="0"/>
                <a:ea typeface="Open Sans" pitchFamily="34" charset="-122"/>
                <a:cs typeface="Open Sans" pitchFamily="34" charset="-120"/>
              </a:rPr>
              <a:t>Central objective aligning operations and reputation</a:t>
            </a:r>
            <a:endParaRPr lang="en-US" sz="1333" dirty="0"/>
          </a:p>
        </p:txBody>
      </p:sp>
      <p:sp>
        <p:nvSpPr>
          <p:cNvPr id="11" name="Text 8"/>
          <p:cNvSpPr/>
          <p:nvPr/>
        </p:nvSpPr>
        <p:spPr>
          <a:xfrm>
            <a:off x="6817718" y="866690"/>
            <a:ext cx="2231695" cy="166688"/>
          </a:xfrm>
          <a:prstGeom prst="rect">
            <a:avLst/>
          </a:prstGeom>
          <a:noFill/>
          <a:ln/>
        </p:spPr>
        <p:txBody>
          <a:bodyPr wrap="none" lIns="0" tIns="0" rIns="0" bIns="0" rtlCol="0" anchor="t"/>
          <a:lstStyle/>
          <a:p>
            <a:pPr>
              <a:lnSpc>
                <a:spcPts val="1292"/>
              </a:lnSpc>
            </a:pPr>
            <a:r>
              <a:rPr lang="en-US" sz="1333" b="1" dirty="0">
                <a:solidFill>
                  <a:srgbClr val="333F70"/>
                </a:solidFill>
                <a:latin typeface="Arial Black" panose="020B0A04020102020204" pitchFamily="34" charset="0"/>
                <a:ea typeface="Unbounded Bold" pitchFamily="34" charset="-122"/>
                <a:cs typeface="Unbounded Bold" pitchFamily="34" charset="-120"/>
              </a:rPr>
              <a:t>Key External Drivers (PESTEL)</a:t>
            </a:r>
            <a:endParaRPr lang="en-US" sz="1333" dirty="0">
              <a:latin typeface="Arial Black" panose="020B0A04020102020204" pitchFamily="34" charset="0"/>
            </a:endParaRPr>
          </a:p>
        </p:txBody>
      </p:sp>
      <p:sp>
        <p:nvSpPr>
          <p:cNvPr id="12" name="Text 9"/>
          <p:cNvSpPr/>
          <p:nvPr/>
        </p:nvSpPr>
        <p:spPr>
          <a:xfrm>
            <a:off x="6817718" y="1166912"/>
            <a:ext cx="6474949" cy="687003"/>
          </a:xfrm>
          <a:prstGeom prst="rect">
            <a:avLst/>
          </a:prstGeom>
          <a:noFill/>
          <a:ln/>
        </p:spPr>
        <p:txBody>
          <a:bodyPr wrap="none" lIns="0" tIns="0" rIns="0" bIns="0" rtlCol="0" anchor="t"/>
          <a:lstStyle/>
          <a:p>
            <a:pPr marL="285739" indent="-285739">
              <a:lnSpc>
                <a:spcPts val="1333"/>
              </a:lnSpc>
              <a:buSzPct val="100000"/>
              <a:buChar char="•"/>
            </a:pPr>
            <a:r>
              <a:rPr lang="en-US" sz="1000" b="1" dirty="0">
                <a:solidFill>
                  <a:srgbClr val="333F70"/>
                </a:solidFill>
                <a:latin typeface="Open Sans" pitchFamily="34" charset="0"/>
                <a:ea typeface="Open Sans" pitchFamily="34" charset="-122"/>
                <a:cs typeface="Open Sans" pitchFamily="34" charset="-120"/>
              </a:rPr>
              <a:t>Political &amp; Legal:</a:t>
            </a:r>
            <a:r>
              <a:rPr lang="en-US" sz="1000" dirty="0">
                <a:solidFill>
                  <a:srgbClr val="333F70"/>
                </a:solidFill>
                <a:latin typeface="Open Sans" pitchFamily="34" charset="0"/>
                <a:ea typeface="Open Sans" pitchFamily="34" charset="-122"/>
                <a:cs typeface="Open Sans" pitchFamily="34" charset="-120"/>
              </a:rPr>
              <a:t> New waste regulations; health &amp; safety rules for donations.</a:t>
            </a:r>
            <a:endParaRPr lang="en-US" sz="1000" dirty="0"/>
          </a:p>
        </p:txBody>
      </p:sp>
      <p:sp>
        <p:nvSpPr>
          <p:cNvPr id="13" name="Text 10"/>
          <p:cNvSpPr/>
          <p:nvPr/>
        </p:nvSpPr>
        <p:spPr>
          <a:xfrm>
            <a:off x="6817718" y="1374974"/>
            <a:ext cx="5007074" cy="170756"/>
          </a:xfrm>
          <a:prstGeom prst="rect">
            <a:avLst/>
          </a:prstGeom>
          <a:noFill/>
          <a:ln/>
        </p:spPr>
        <p:txBody>
          <a:bodyPr wrap="none" lIns="0" tIns="0" rIns="0" bIns="0" rtlCol="0" anchor="t"/>
          <a:lstStyle/>
          <a:p>
            <a:pPr marL="285739" indent="-285739">
              <a:lnSpc>
                <a:spcPts val="1333"/>
              </a:lnSpc>
              <a:buSzPct val="100000"/>
              <a:buChar char="•"/>
            </a:pPr>
            <a:r>
              <a:rPr lang="en-US" sz="1000" b="1" dirty="0">
                <a:solidFill>
                  <a:srgbClr val="333F70"/>
                </a:solidFill>
                <a:latin typeface="Open Sans" pitchFamily="34" charset="0"/>
                <a:ea typeface="Open Sans" pitchFamily="34" charset="-122"/>
                <a:cs typeface="Open Sans" pitchFamily="34" charset="-120"/>
              </a:rPr>
              <a:t>Economic:</a:t>
            </a:r>
            <a:r>
              <a:rPr lang="en-US" sz="1000" dirty="0">
                <a:solidFill>
                  <a:srgbClr val="333F70"/>
                </a:solidFill>
                <a:latin typeface="Open Sans" pitchFamily="34" charset="0"/>
                <a:ea typeface="Open Sans" pitchFamily="34" charset="-122"/>
                <a:cs typeface="Open Sans" pitchFamily="34" charset="-120"/>
              </a:rPr>
              <a:t> Cost reduction vs. technology investment requirements</a:t>
            </a:r>
            <a:r>
              <a:rPr lang="en-US" sz="833" dirty="0">
                <a:solidFill>
                  <a:srgbClr val="333F70"/>
                </a:solidFill>
                <a:latin typeface="Open Sans" pitchFamily="34" charset="0"/>
                <a:ea typeface="Open Sans" pitchFamily="34" charset="-122"/>
                <a:cs typeface="Open Sans" pitchFamily="34" charset="-120"/>
              </a:rPr>
              <a:t>.</a:t>
            </a:r>
            <a:endParaRPr lang="en-US" sz="833" dirty="0"/>
          </a:p>
        </p:txBody>
      </p:sp>
      <p:sp>
        <p:nvSpPr>
          <p:cNvPr id="14" name="Text 11"/>
          <p:cNvSpPr/>
          <p:nvPr/>
        </p:nvSpPr>
        <p:spPr>
          <a:xfrm>
            <a:off x="6817718" y="1583035"/>
            <a:ext cx="5007074" cy="170756"/>
          </a:xfrm>
          <a:prstGeom prst="rect">
            <a:avLst/>
          </a:prstGeom>
          <a:noFill/>
          <a:ln/>
        </p:spPr>
        <p:txBody>
          <a:bodyPr wrap="none" lIns="0" tIns="0" rIns="0" bIns="0" rtlCol="0" anchor="t"/>
          <a:lstStyle/>
          <a:p>
            <a:pPr marL="285739" indent="-285739">
              <a:lnSpc>
                <a:spcPts val="1333"/>
              </a:lnSpc>
              <a:buSzPct val="100000"/>
              <a:buChar char="•"/>
            </a:pPr>
            <a:r>
              <a:rPr lang="en-US" sz="1000" b="1" dirty="0">
                <a:solidFill>
                  <a:srgbClr val="333F70"/>
                </a:solidFill>
                <a:latin typeface="Open Sans" pitchFamily="34" charset="0"/>
                <a:ea typeface="Open Sans" pitchFamily="34" charset="-122"/>
                <a:cs typeface="Open Sans" pitchFamily="34" charset="-120"/>
              </a:rPr>
              <a:t>Social:</a:t>
            </a:r>
            <a:r>
              <a:rPr lang="en-US" sz="1000" dirty="0">
                <a:solidFill>
                  <a:srgbClr val="333F70"/>
                </a:solidFill>
                <a:latin typeface="Open Sans" pitchFamily="34" charset="0"/>
                <a:ea typeface="Open Sans" pitchFamily="34" charset="-122"/>
                <a:cs typeface="Open Sans" pitchFamily="34" charset="-120"/>
              </a:rPr>
              <a:t> Growing guest expectation for eco-friendly practices.</a:t>
            </a:r>
            <a:endParaRPr lang="en-US" sz="1000" dirty="0"/>
          </a:p>
        </p:txBody>
      </p:sp>
      <p:sp>
        <p:nvSpPr>
          <p:cNvPr id="15" name="Text 12"/>
          <p:cNvSpPr/>
          <p:nvPr/>
        </p:nvSpPr>
        <p:spPr>
          <a:xfrm>
            <a:off x="6817718" y="1791097"/>
            <a:ext cx="5007074" cy="170756"/>
          </a:xfrm>
          <a:prstGeom prst="rect">
            <a:avLst/>
          </a:prstGeom>
          <a:noFill/>
          <a:ln/>
        </p:spPr>
        <p:txBody>
          <a:bodyPr wrap="none" lIns="0" tIns="0" rIns="0" bIns="0" rtlCol="0" anchor="t"/>
          <a:lstStyle/>
          <a:p>
            <a:pPr marL="285739" indent="-285739">
              <a:lnSpc>
                <a:spcPts val="1333"/>
              </a:lnSpc>
              <a:buSzPct val="100000"/>
              <a:buChar char="•"/>
            </a:pPr>
            <a:r>
              <a:rPr lang="en-US" sz="1000" b="1" dirty="0">
                <a:solidFill>
                  <a:srgbClr val="333F70"/>
                </a:solidFill>
                <a:latin typeface="Open Sans" pitchFamily="34" charset="0"/>
                <a:ea typeface="Open Sans" pitchFamily="34" charset="-122"/>
                <a:cs typeface="Open Sans" pitchFamily="34" charset="-120"/>
              </a:rPr>
              <a:t>Technological:</a:t>
            </a:r>
            <a:r>
              <a:rPr lang="en-US" sz="1000" dirty="0">
                <a:solidFill>
                  <a:srgbClr val="333F70"/>
                </a:solidFill>
                <a:latin typeface="Open Sans" pitchFamily="34" charset="0"/>
                <a:ea typeface="Open Sans" pitchFamily="34" charset="-122"/>
                <a:cs typeface="Open Sans" pitchFamily="34" charset="-120"/>
              </a:rPr>
              <a:t> Smart inventory, AI forecasting, and food tracking tools.</a:t>
            </a:r>
            <a:endParaRPr lang="en-US" sz="1000" dirty="0"/>
          </a:p>
        </p:txBody>
      </p:sp>
      <p:sp>
        <p:nvSpPr>
          <p:cNvPr id="16" name="Text 13"/>
          <p:cNvSpPr/>
          <p:nvPr/>
        </p:nvSpPr>
        <p:spPr>
          <a:xfrm>
            <a:off x="6817718" y="1999159"/>
            <a:ext cx="5007074" cy="170756"/>
          </a:xfrm>
          <a:prstGeom prst="rect">
            <a:avLst/>
          </a:prstGeom>
          <a:noFill/>
          <a:ln/>
        </p:spPr>
        <p:txBody>
          <a:bodyPr wrap="none" lIns="0" tIns="0" rIns="0" bIns="0" rtlCol="0" anchor="t"/>
          <a:lstStyle/>
          <a:p>
            <a:pPr marL="285739" indent="-285739">
              <a:lnSpc>
                <a:spcPts val="1333"/>
              </a:lnSpc>
              <a:buSzPct val="100000"/>
              <a:buChar char="•"/>
            </a:pPr>
            <a:r>
              <a:rPr lang="en-US" sz="1000" b="1" dirty="0">
                <a:solidFill>
                  <a:srgbClr val="333F70"/>
                </a:solidFill>
                <a:latin typeface="Open Sans" pitchFamily="34" charset="0"/>
                <a:ea typeface="Open Sans" pitchFamily="34" charset="-122"/>
                <a:cs typeface="Open Sans" pitchFamily="34" charset="-120"/>
              </a:rPr>
              <a:t>Environmental:</a:t>
            </a:r>
            <a:r>
              <a:rPr lang="en-US" sz="1000" dirty="0">
                <a:solidFill>
                  <a:srgbClr val="333F70"/>
                </a:solidFill>
                <a:latin typeface="Open Sans" pitchFamily="34" charset="0"/>
                <a:ea typeface="Open Sans" pitchFamily="34" charset="-122"/>
                <a:cs typeface="Open Sans" pitchFamily="34" charset="-120"/>
              </a:rPr>
              <a:t> Direct link between waste and climate change mitigation.</a:t>
            </a:r>
            <a:endParaRPr lang="en-US" sz="1000" dirty="0"/>
          </a:p>
        </p:txBody>
      </p:sp>
      <p:pic>
        <p:nvPicPr>
          <p:cNvPr id="17" name="Image 1" descr="preencoded.png"/>
          <p:cNvPicPr>
            <a:picLocks noChangeAspect="1"/>
          </p:cNvPicPr>
          <p:nvPr/>
        </p:nvPicPr>
        <p:blipFill>
          <a:blip r:embed="rId4"/>
          <a:stretch>
            <a:fillRect/>
          </a:stretch>
        </p:blipFill>
        <p:spPr>
          <a:xfrm>
            <a:off x="7603316" y="2758083"/>
            <a:ext cx="3883900" cy="3883900"/>
          </a:xfrm>
          <a:prstGeom prst="rect">
            <a:avLst/>
          </a:prstGeom>
        </p:spPr>
      </p:pic>
      <p:sp>
        <p:nvSpPr>
          <p:cNvPr id="18" name="Rectangle 17"/>
          <p:cNvSpPr/>
          <p:nvPr/>
        </p:nvSpPr>
        <p:spPr>
          <a:xfrm>
            <a:off x="232531" y="6334206"/>
            <a:ext cx="3545009" cy="323165"/>
          </a:xfrm>
          <a:prstGeom prst="rect">
            <a:avLst/>
          </a:prstGeom>
        </p:spPr>
        <p:txBody>
          <a:bodyPr wrap="none">
            <a:spAutoFit/>
          </a:bodyPr>
          <a:lstStyle/>
          <a:p>
            <a:r>
              <a:rPr lang="en-US" sz="1500" dirty="0"/>
              <a:t>(Nirmal and Rajnish Kumar Singh, 2018).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6028" y="476548"/>
            <a:ext cx="2813645" cy="351731"/>
          </a:xfrm>
          <a:prstGeom prst="rect">
            <a:avLst/>
          </a:prstGeom>
          <a:noFill/>
          <a:ln/>
        </p:spPr>
        <p:txBody>
          <a:bodyPr wrap="none" lIns="0" tIns="0" rIns="0" bIns="0" rtlCol="0" anchor="t"/>
          <a:lstStyle/>
          <a:p>
            <a:pPr>
              <a:lnSpc>
                <a:spcPts val="2750"/>
              </a:lnSpc>
            </a:pPr>
            <a:r>
              <a:rPr lang="en-US" sz="2208" b="1" dirty="0">
                <a:solidFill>
                  <a:srgbClr val="333F70"/>
                </a:solidFill>
                <a:latin typeface="Arial Black" panose="020B0A04020102020204" pitchFamily="34" charset="0"/>
                <a:ea typeface="Unbounded Bold" pitchFamily="34" charset="-122"/>
                <a:cs typeface="Unbounded Bold" pitchFamily="34" charset="-120"/>
              </a:rPr>
              <a:t>Key Findings</a:t>
            </a:r>
            <a:endParaRPr lang="en-US" sz="2208" dirty="0">
              <a:latin typeface="Arial Black" panose="020B0A04020102020204" pitchFamily="34" charset="0"/>
            </a:endParaRPr>
          </a:p>
        </p:txBody>
      </p:sp>
      <p:sp>
        <p:nvSpPr>
          <p:cNvPr id="3" name="Text 1"/>
          <p:cNvSpPr/>
          <p:nvPr/>
        </p:nvSpPr>
        <p:spPr>
          <a:xfrm>
            <a:off x="606029" y="1053307"/>
            <a:ext cx="10979944" cy="179983"/>
          </a:xfrm>
          <a:prstGeom prst="rect">
            <a:avLst/>
          </a:prstGeom>
          <a:noFill/>
          <a:ln/>
        </p:spPr>
        <p:txBody>
          <a:bodyPr wrap="none" lIns="0" tIns="0" rIns="0" bIns="0" rtlCol="0" anchor="t"/>
          <a:lstStyle/>
          <a:p>
            <a:pPr>
              <a:lnSpc>
                <a:spcPts val="1417"/>
              </a:lnSpc>
            </a:pPr>
            <a:r>
              <a:rPr lang="en-US" sz="1500" dirty="0">
                <a:solidFill>
                  <a:srgbClr val="333F70"/>
                </a:solidFill>
                <a:latin typeface="Open Sans" pitchFamily="34" charset="0"/>
                <a:ea typeface="Open Sans" pitchFamily="34" charset="-122"/>
                <a:cs typeface="Open Sans" pitchFamily="34" charset="-120"/>
              </a:rPr>
              <a:t>Hotels are integrating technology and sustainable practices, but challenges persist</a:t>
            </a:r>
            <a:r>
              <a:rPr lang="en-US" sz="875" dirty="0">
                <a:solidFill>
                  <a:srgbClr val="333F70"/>
                </a:solidFill>
                <a:latin typeface="Open Sans" pitchFamily="34" charset="0"/>
                <a:ea typeface="Open Sans" pitchFamily="34" charset="-122"/>
                <a:cs typeface="Open Sans" pitchFamily="34" charset="-120"/>
              </a:rPr>
              <a:t>.</a:t>
            </a:r>
            <a:endParaRPr lang="en-US" sz="875" dirty="0"/>
          </a:p>
        </p:txBody>
      </p:sp>
      <p:sp>
        <p:nvSpPr>
          <p:cNvPr id="4" name="Shape 2"/>
          <p:cNvSpPr/>
          <p:nvPr/>
        </p:nvSpPr>
        <p:spPr>
          <a:xfrm>
            <a:off x="6089650" y="1359893"/>
            <a:ext cx="12700" cy="3360143"/>
          </a:xfrm>
          <a:prstGeom prst="roundRect">
            <a:avLst>
              <a:gd name="adj" fmla="val 372206"/>
            </a:avLst>
          </a:prstGeom>
          <a:solidFill>
            <a:srgbClr val="BCDBD4"/>
          </a:solidFill>
          <a:ln/>
        </p:spPr>
        <p:txBody>
          <a:bodyPr/>
          <a:lstStyle/>
          <a:p>
            <a:endParaRPr lang="en-GB" sz="1500"/>
          </a:p>
        </p:txBody>
      </p:sp>
      <p:sp>
        <p:nvSpPr>
          <p:cNvPr id="5" name="Shape 3"/>
          <p:cNvSpPr/>
          <p:nvPr/>
        </p:nvSpPr>
        <p:spPr>
          <a:xfrm>
            <a:off x="5883672" y="1480145"/>
            <a:ext cx="225028" cy="12700"/>
          </a:xfrm>
          <a:prstGeom prst="roundRect">
            <a:avLst>
              <a:gd name="adj" fmla="val 372206"/>
            </a:avLst>
          </a:prstGeom>
          <a:solidFill>
            <a:srgbClr val="BCDBD4"/>
          </a:solidFill>
          <a:ln/>
        </p:spPr>
        <p:txBody>
          <a:bodyPr/>
          <a:lstStyle/>
          <a:p>
            <a:endParaRPr lang="en-GB" sz="1500"/>
          </a:p>
        </p:txBody>
      </p:sp>
      <p:sp>
        <p:nvSpPr>
          <p:cNvPr id="6" name="Shape 4"/>
          <p:cNvSpPr/>
          <p:nvPr/>
        </p:nvSpPr>
        <p:spPr>
          <a:xfrm>
            <a:off x="6053832" y="1444328"/>
            <a:ext cx="84336" cy="84336"/>
          </a:xfrm>
          <a:prstGeom prst="roundRect">
            <a:avLst>
              <a:gd name="adj" fmla="val 451765"/>
            </a:avLst>
          </a:prstGeom>
          <a:solidFill>
            <a:srgbClr val="26A688"/>
          </a:solidFill>
          <a:ln/>
        </p:spPr>
        <p:txBody>
          <a:bodyPr/>
          <a:lstStyle/>
          <a:p>
            <a:endParaRPr lang="en-GB" sz="1500"/>
          </a:p>
        </p:txBody>
      </p:sp>
      <p:sp>
        <p:nvSpPr>
          <p:cNvPr id="7" name="Text 5"/>
          <p:cNvSpPr/>
          <p:nvPr/>
        </p:nvSpPr>
        <p:spPr>
          <a:xfrm>
            <a:off x="4239022" y="1398489"/>
            <a:ext cx="1406823" cy="175816"/>
          </a:xfrm>
          <a:prstGeom prst="rect">
            <a:avLst/>
          </a:prstGeom>
          <a:noFill/>
          <a:ln/>
        </p:spPr>
        <p:txBody>
          <a:bodyPr wrap="none" lIns="0" tIns="0" rIns="0" bIns="0" rtlCol="0" anchor="t"/>
          <a:lstStyle/>
          <a:p>
            <a:pPr algn="r">
              <a:lnSpc>
                <a:spcPts val="1375"/>
              </a:lnSpc>
            </a:pPr>
            <a:r>
              <a:rPr lang="en-US" sz="1333" b="1" dirty="0">
                <a:solidFill>
                  <a:srgbClr val="333F70"/>
                </a:solidFill>
                <a:latin typeface="Arial Black" panose="020B0A04020102020204" pitchFamily="34" charset="0"/>
                <a:ea typeface="Unbounded Bold" pitchFamily="34" charset="-122"/>
                <a:cs typeface="Unbounded Bold" pitchFamily="34" charset="-120"/>
              </a:rPr>
              <a:t>Digital Tracking</a:t>
            </a:r>
            <a:endParaRPr lang="en-US" sz="1333" dirty="0">
              <a:latin typeface="Arial Black" panose="020B0A04020102020204" pitchFamily="34" charset="0"/>
            </a:endParaRPr>
          </a:p>
        </p:txBody>
      </p:sp>
      <p:sp>
        <p:nvSpPr>
          <p:cNvPr id="8" name="Text 6"/>
          <p:cNvSpPr/>
          <p:nvPr/>
        </p:nvSpPr>
        <p:spPr>
          <a:xfrm>
            <a:off x="606028" y="1641773"/>
            <a:ext cx="5039817" cy="179983"/>
          </a:xfrm>
          <a:prstGeom prst="rect">
            <a:avLst/>
          </a:prstGeom>
          <a:noFill/>
          <a:ln/>
        </p:spPr>
        <p:txBody>
          <a:bodyPr wrap="none" lIns="0" tIns="0" rIns="0" bIns="0" rtlCol="0" anchor="t"/>
          <a:lstStyle/>
          <a:p>
            <a:pPr algn="r">
              <a:lnSpc>
                <a:spcPts val="1417"/>
              </a:lnSpc>
            </a:pPr>
            <a:r>
              <a:rPr lang="en-US" sz="1333" dirty="0">
                <a:solidFill>
                  <a:srgbClr val="333F70"/>
                </a:solidFill>
                <a:latin typeface="Open Sans" pitchFamily="34" charset="0"/>
                <a:ea typeface="Open Sans" pitchFamily="34" charset="-122"/>
                <a:cs typeface="Open Sans" pitchFamily="34" charset="-120"/>
              </a:rPr>
              <a:t>Use of smart systems to monitor food inventory, portion sizes, and buffet leftovers</a:t>
            </a:r>
            <a:r>
              <a:rPr lang="en-US" sz="875" dirty="0">
                <a:solidFill>
                  <a:srgbClr val="333F70"/>
                </a:solidFill>
                <a:latin typeface="Open Sans" pitchFamily="34" charset="0"/>
                <a:ea typeface="Open Sans" pitchFamily="34" charset="-122"/>
                <a:cs typeface="Open Sans" pitchFamily="34" charset="-120"/>
              </a:rPr>
              <a:t>.</a:t>
            </a:r>
            <a:endParaRPr lang="en-US" sz="875" dirty="0"/>
          </a:p>
        </p:txBody>
      </p:sp>
      <p:sp>
        <p:nvSpPr>
          <p:cNvPr id="9" name="Shape 7"/>
          <p:cNvSpPr/>
          <p:nvPr/>
        </p:nvSpPr>
        <p:spPr>
          <a:xfrm>
            <a:off x="6083300" y="2155329"/>
            <a:ext cx="225028" cy="12700"/>
          </a:xfrm>
          <a:prstGeom prst="roundRect">
            <a:avLst>
              <a:gd name="adj" fmla="val 372206"/>
            </a:avLst>
          </a:prstGeom>
          <a:solidFill>
            <a:srgbClr val="BCDBD4"/>
          </a:solidFill>
          <a:ln/>
        </p:spPr>
        <p:txBody>
          <a:bodyPr/>
          <a:lstStyle/>
          <a:p>
            <a:endParaRPr lang="en-GB" sz="1500"/>
          </a:p>
        </p:txBody>
      </p:sp>
      <p:sp>
        <p:nvSpPr>
          <p:cNvPr id="10" name="Shape 8"/>
          <p:cNvSpPr/>
          <p:nvPr/>
        </p:nvSpPr>
        <p:spPr>
          <a:xfrm>
            <a:off x="6053832" y="2119511"/>
            <a:ext cx="84336" cy="84336"/>
          </a:xfrm>
          <a:prstGeom prst="roundRect">
            <a:avLst>
              <a:gd name="adj" fmla="val 451765"/>
            </a:avLst>
          </a:prstGeom>
          <a:solidFill>
            <a:srgbClr val="26A688"/>
          </a:solidFill>
          <a:ln/>
        </p:spPr>
        <p:txBody>
          <a:bodyPr/>
          <a:lstStyle/>
          <a:p>
            <a:endParaRPr lang="en-GB" sz="1500"/>
          </a:p>
        </p:txBody>
      </p:sp>
      <p:sp>
        <p:nvSpPr>
          <p:cNvPr id="11" name="Text 9"/>
          <p:cNvSpPr/>
          <p:nvPr/>
        </p:nvSpPr>
        <p:spPr>
          <a:xfrm>
            <a:off x="6546156" y="2073672"/>
            <a:ext cx="2063254" cy="175816"/>
          </a:xfrm>
          <a:prstGeom prst="rect">
            <a:avLst/>
          </a:prstGeom>
          <a:noFill/>
          <a:ln/>
        </p:spPr>
        <p:txBody>
          <a:bodyPr wrap="none" lIns="0" tIns="0" rIns="0" bIns="0" rtlCol="0" anchor="t"/>
          <a:lstStyle/>
          <a:p>
            <a:pPr>
              <a:lnSpc>
                <a:spcPts val="1375"/>
              </a:lnSpc>
            </a:pPr>
            <a:r>
              <a:rPr lang="en-US" sz="1500" b="1" dirty="0">
                <a:solidFill>
                  <a:srgbClr val="333F70"/>
                </a:solidFill>
                <a:latin typeface="Arial Black" panose="020B0A04020102020204" pitchFamily="34" charset="0"/>
                <a:ea typeface="Unbounded Bold" pitchFamily="34" charset="-122"/>
                <a:cs typeface="Unbounded Bold" pitchFamily="34" charset="-120"/>
              </a:rPr>
              <a:t>Preventative Measures</a:t>
            </a:r>
            <a:endParaRPr lang="en-US" sz="1500" dirty="0">
              <a:latin typeface="Arial Black" panose="020B0A04020102020204" pitchFamily="34" charset="0"/>
            </a:endParaRPr>
          </a:p>
        </p:txBody>
      </p:sp>
      <p:sp>
        <p:nvSpPr>
          <p:cNvPr id="12" name="Text 10"/>
          <p:cNvSpPr/>
          <p:nvPr/>
        </p:nvSpPr>
        <p:spPr>
          <a:xfrm>
            <a:off x="6546156" y="2316956"/>
            <a:ext cx="5039817" cy="179983"/>
          </a:xfrm>
          <a:prstGeom prst="rect">
            <a:avLst/>
          </a:prstGeom>
          <a:noFill/>
          <a:ln/>
        </p:spPr>
        <p:txBody>
          <a:bodyPr wrap="none" lIns="0" tIns="0" rIns="0" bIns="0" rtlCol="0" anchor="t"/>
          <a:lstStyle/>
          <a:p>
            <a:pPr>
              <a:lnSpc>
                <a:spcPts val="1417"/>
              </a:lnSpc>
            </a:pPr>
            <a:r>
              <a:rPr lang="en-US" sz="1333" dirty="0">
                <a:solidFill>
                  <a:srgbClr val="333F70"/>
                </a:solidFill>
                <a:latin typeface="Open Sans" pitchFamily="34" charset="0"/>
                <a:ea typeface="Open Sans" pitchFamily="34" charset="-122"/>
                <a:cs typeface="Open Sans" pitchFamily="34" charset="-120"/>
              </a:rPr>
              <a:t>Improved portion control, flexible menus, and better stock</a:t>
            </a:r>
          </a:p>
          <a:p>
            <a:pPr>
              <a:lnSpc>
                <a:spcPts val="1417"/>
              </a:lnSpc>
            </a:pPr>
            <a:r>
              <a:rPr lang="en-US" sz="1333" dirty="0">
                <a:solidFill>
                  <a:srgbClr val="333F70"/>
                </a:solidFill>
                <a:latin typeface="Open Sans" pitchFamily="34" charset="0"/>
                <a:ea typeface="Open Sans" pitchFamily="34" charset="-122"/>
                <a:cs typeface="Open Sans" pitchFamily="34" charset="-120"/>
              </a:rPr>
              <a:t>management to prevent overbuying</a:t>
            </a:r>
            <a:r>
              <a:rPr lang="en-US" sz="875" dirty="0">
                <a:solidFill>
                  <a:srgbClr val="333F70"/>
                </a:solidFill>
                <a:latin typeface="Open Sans" pitchFamily="34" charset="0"/>
                <a:ea typeface="Open Sans" pitchFamily="34" charset="-122"/>
                <a:cs typeface="Open Sans" pitchFamily="34" charset="-120"/>
              </a:rPr>
              <a:t>.</a:t>
            </a:r>
            <a:endParaRPr lang="en-US" sz="875" dirty="0"/>
          </a:p>
        </p:txBody>
      </p:sp>
      <p:sp>
        <p:nvSpPr>
          <p:cNvPr id="13" name="Shape 11"/>
          <p:cNvSpPr/>
          <p:nvPr/>
        </p:nvSpPr>
        <p:spPr>
          <a:xfrm>
            <a:off x="5883672" y="2737247"/>
            <a:ext cx="225028" cy="12700"/>
          </a:xfrm>
          <a:prstGeom prst="roundRect">
            <a:avLst>
              <a:gd name="adj" fmla="val 372206"/>
            </a:avLst>
          </a:prstGeom>
          <a:solidFill>
            <a:srgbClr val="BCDBD4"/>
          </a:solidFill>
          <a:ln/>
        </p:spPr>
        <p:txBody>
          <a:bodyPr/>
          <a:lstStyle/>
          <a:p>
            <a:endParaRPr lang="en-GB" sz="1500"/>
          </a:p>
        </p:txBody>
      </p:sp>
      <p:sp>
        <p:nvSpPr>
          <p:cNvPr id="14" name="Shape 12"/>
          <p:cNvSpPr/>
          <p:nvPr/>
        </p:nvSpPr>
        <p:spPr>
          <a:xfrm>
            <a:off x="6053832" y="2701430"/>
            <a:ext cx="84336" cy="84336"/>
          </a:xfrm>
          <a:prstGeom prst="roundRect">
            <a:avLst>
              <a:gd name="adj" fmla="val 451765"/>
            </a:avLst>
          </a:prstGeom>
          <a:solidFill>
            <a:srgbClr val="26A688"/>
          </a:solidFill>
          <a:ln/>
        </p:spPr>
        <p:txBody>
          <a:bodyPr/>
          <a:lstStyle/>
          <a:p>
            <a:endParaRPr lang="en-GB" sz="1500"/>
          </a:p>
        </p:txBody>
      </p:sp>
      <p:sp>
        <p:nvSpPr>
          <p:cNvPr id="15" name="Text 13"/>
          <p:cNvSpPr/>
          <p:nvPr/>
        </p:nvSpPr>
        <p:spPr>
          <a:xfrm>
            <a:off x="3703538" y="2655590"/>
            <a:ext cx="1942307" cy="175816"/>
          </a:xfrm>
          <a:prstGeom prst="rect">
            <a:avLst/>
          </a:prstGeom>
          <a:noFill/>
          <a:ln/>
        </p:spPr>
        <p:txBody>
          <a:bodyPr wrap="none" lIns="0" tIns="0" rIns="0" bIns="0" rtlCol="0" anchor="t"/>
          <a:lstStyle/>
          <a:p>
            <a:pPr algn="r">
              <a:lnSpc>
                <a:spcPts val="1375"/>
              </a:lnSpc>
            </a:pPr>
            <a:r>
              <a:rPr lang="en-US" sz="1500" b="1" dirty="0">
                <a:solidFill>
                  <a:srgbClr val="333F70"/>
                </a:solidFill>
                <a:latin typeface="Arial Black" panose="020B0A04020102020204" pitchFamily="34" charset="0"/>
                <a:ea typeface="Unbounded Bold" pitchFamily="34" charset="-122"/>
                <a:cs typeface="Unbounded Bold" pitchFamily="34" charset="-120"/>
              </a:rPr>
              <a:t>Resource Constraints</a:t>
            </a:r>
            <a:endParaRPr lang="en-US" sz="1500" dirty="0">
              <a:latin typeface="Arial Black" panose="020B0A04020102020204" pitchFamily="34" charset="0"/>
            </a:endParaRPr>
          </a:p>
        </p:txBody>
      </p:sp>
      <p:sp>
        <p:nvSpPr>
          <p:cNvPr id="16" name="Text 14"/>
          <p:cNvSpPr/>
          <p:nvPr/>
        </p:nvSpPr>
        <p:spPr>
          <a:xfrm>
            <a:off x="606028" y="2898874"/>
            <a:ext cx="5039817" cy="179983"/>
          </a:xfrm>
          <a:prstGeom prst="rect">
            <a:avLst/>
          </a:prstGeom>
          <a:noFill/>
          <a:ln/>
        </p:spPr>
        <p:txBody>
          <a:bodyPr wrap="none" lIns="0" tIns="0" rIns="0" bIns="0" rtlCol="0" anchor="t"/>
          <a:lstStyle/>
          <a:p>
            <a:pPr algn="r">
              <a:lnSpc>
                <a:spcPts val="1417"/>
              </a:lnSpc>
            </a:pPr>
            <a:r>
              <a:rPr lang="en-US" sz="1333" dirty="0">
                <a:solidFill>
                  <a:srgbClr val="333F70"/>
                </a:solidFill>
                <a:latin typeface="Open Sans" pitchFamily="34" charset="0"/>
                <a:ea typeface="Open Sans" pitchFamily="34" charset="-122"/>
                <a:cs typeface="Open Sans" pitchFamily="34" charset="-120"/>
              </a:rPr>
              <a:t>Smaller hotels struggle with funding for new technology and staff training</a:t>
            </a:r>
            <a:r>
              <a:rPr lang="en-US" sz="875" dirty="0">
                <a:solidFill>
                  <a:srgbClr val="333F70"/>
                </a:solidFill>
                <a:latin typeface="Open Sans" pitchFamily="34" charset="0"/>
                <a:ea typeface="Open Sans" pitchFamily="34" charset="-122"/>
                <a:cs typeface="Open Sans" pitchFamily="34" charset="-120"/>
              </a:rPr>
              <a:t>.</a:t>
            </a:r>
            <a:endParaRPr lang="en-US" sz="875" dirty="0"/>
          </a:p>
        </p:txBody>
      </p:sp>
      <p:sp>
        <p:nvSpPr>
          <p:cNvPr id="17" name="Shape 15"/>
          <p:cNvSpPr/>
          <p:nvPr/>
        </p:nvSpPr>
        <p:spPr>
          <a:xfrm>
            <a:off x="6083300" y="3319264"/>
            <a:ext cx="225028" cy="12700"/>
          </a:xfrm>
          <a:prstGeom prst="roundRect">
            <a:avLst>
              <a:gd name="adj" fmla="val 372206"/>
            </a:avLst>
          </a:prstGeom>
          <a:solidFill>
            <a:srgbClr val="BCDBD4"/>
          </a:solidFill>
          <a:ln/>
        </p:spPr>
        <p:txBody>
          <a:bodyPr/>
          <a:lstStyle/>
          <a:p>
            <a:endParaRPr lang="en-GB" sz="1500"/>
          </a:p>
        </p:txBody>
      </p:sp>
      <p:sp>
        <p:nvSpPr>
          <p:cNvPr id="18" name="Shape 16"/>
          <p:cNvSpPr/>
          <p:nvPr/>
        </p:nvSpPr>
        <p:spPr>
          <a:xfrm>
            <a:off x="6053832" y="3283446"/>
            <a:ext cx="84336" cy="84336"/>
          </a:xfrm>
          <a:prstGeom prst="roundRect">
            <a:avLst>
              <a:gd name="adj" fmla="val 451765"/>
            </a:avLst>
          </a:prstGeom>
          <a:solidFill>
            <a:srgbClr val="26A688"/>
          </a:solidFill>
          <a:ln/>
        </p:spPr>
        <p:txBody>
          <a:bodyPr/>
          <a:lstStyle/>
          <a:p>
            <a:endParaRPr lang="en-GB" sz="1500"/>
          </a:p>
        </p:txBody>
      </p:sp>
      <p:sp>
        <p:nvSpPr>
          <p:cNvPr id="19" name="Text 17"/>
          <p:cNvSpPr/>
          <p:nvPr/>
        </p:nvSpPr>
        <p:spPr>
          <a:xfrm>
            <a:off x="6546156" y="3237607"/>
            <a:ext cx="1785442" cy="175816"/>
          </a:xfrm>
          <a:prstGeom prst="rect">
            <a:avLst/>
          </a:prstGeom>
          <a:noFill/>
          <a:ln/>
        </p:spPr>
        <p:txBody>
          <a:bodyPr wrap="none" lIns="0" tIns="0" rIns="0" bIns="0" rtlCol="0" anchor="t"/>
          <a:lstStyle/>
          <a:p>
            <a:pPr>
              <a:lnSpc>
                <a:spcPts val="1375"/>
              </a:lnSpc>
            </a:pPr>
            <a:r>
              <a:rPr lang="en-US" sz="1500" b="1" dirty="0">
                <a:solidFill>
                  <a:srgbClr val="333F70"/>
                </a:solidFill>
                <a:latin typeface="Arial Black" panose="020B0A04020102020204" pitchFamily="34" charset="0"/>
                <a:ea typeface="Unbounded Bold" pitchFamily="34" charset="-122"/>
                <a:cs typeface="Unbounded Bold" pitchFamily="34" charset="-120"/>
              </a:rPr>
              <a:t>Sustainable Actions</a:t>
            </a:r>
            <a:endParaRPr lang="en-US" sz="1500" dirty="0">
              <a:latin typeface="Arial Black" panose="020B0A04020102020204" pitchFamily="34" charset="0"/>
            </a:endParaRPr>
          </a:p>
        </p:txBody>
      </p:sp>
      <p:sp>
        <p:nvSpPr>
          <p:cNvPr id="20" name="Text 18"/>
          <p:cNvSpPr/>
          <p:nvPr/>
        </p:nvSpPr>
        <p:spPr>
          <a:xfrm>
            <a:off x="6546156" y="3480892"/>
            <a:ext cx="5039817" cy="359966"/>
          </a:xfrm>
          <a:prstGeom prst="rect">
            <a:avLst/>
          </a:prstGeom>
          <a:noFill/>
          <a:ln/>
        </p:spPr>
        <p:txBody>
          <a:bodyPr wrap="square" lIns="0" tIns="0" rIns="0" bIns="0" rtlCol="0" anchor="t"/>
          <a:lstStyle/>
          <a:p>
            <a:pPr>
              <a:lnSpc>
                <a:spcPts val="1417"/>
              </a:lnSpc>
            </a:pPr>
            <a:r>
              <a:rPr lang="en-US" sz="1333" dirty="0">
                <a:solidFill>
                  <a:srgbClr val="333F70"/>
                </a:solidFill>
                <a:latin typeface="Open Sans" pitchFamily="34" charset="0"/>
                <a:ea typeface="Open Sans" pitchFamily="34" charset="-122"/>
                <a:cs typeface="Open Sans" pitchFamily="34" charset="-120"/>
              </a:rPr>
              <a:t>Composting waste into fertiliser; donating safe surplus food to local charities; local ingredient sourcing.</a:t>
            </a:r>
            <a:endParaRPr lang="en-US" sz="1333" dirty="0"/>
          </a:p>
        </p:txBody>
      </p:sp>
      <p:sp>
        <p:nvSpPr>
          <p:cNvPr id="21" name="Shape 19"/>
          <p:cNvSpPr/>
          <p:nvPr/>
        </p:nvSpPr>
        <p:spPr>
          <a:xfrm>
            <a:off x="5883672" y="3901282"/>
            <a:ext cx="225028" cy="12700"/>
          </a:xfrm>
          <a:prstGeom prst="roundRect">
            <a:avLst>
              <a:gd name="adj" fmla="val 372206"/>
            </a:avLst>
          </a:prstGeom>
          <a:solidFill>
            <a:srgbClr val="BCDBD4"/>
          </a:solidFill>
          <a:ln/>
        </p:spPr>
        <p:txBody>
          <a:bodyPr/>
          <a:lstStyle/>
          <a:p>
            <a:endParaRPr lang="en-GB" sz="1500"/>
          </a:p>
        </p:txBody>
      </p:sp>
      <p:sp>
        <p:nvSpPr>
          <p:cNvPr id="22" name="Shape 20"/>
          <p:cNvSpPr/>
          <p:nvPr/>
        </p:nvSpPr>
        <p:spPr>
          <a:xfrm>
            <a:off x="6053832" y="3865464"/>
            <a:ext cx="84336" cy="84336"/>
          </a:xfrm>
          <a:prstGeom prst="roundRect">
            <a:avLst>
              <a:gd name="adj" fmla="val 451765"/>
            </a:avLst>
          </a:prstGeom>
          <a:solidFill>
            <a:srgbClr val="26A688"/>
          </a:solidFill>
          <a:ln/>
        </p:spPr>
        <p:txBody>
          <a:bodyPr/>
          <a:lstStyle/>
          <a:p>
            <a:endParaRPr lang="en-GB" sz="1500"/>
          </a:p>
        </p:txBody>
      </p:sp>
      <p:sp>
        <p:nvSpPr>
          <p:cNvPr id="23" name="Text 21"/>
          <p:cNvSpPr/>
          <p:nvPr/>
        </p:nvSpPr>
        <p:spPr>
          <a:xfrm>
            <a:off x="4171851" y="3819625"/>
            <a:ext cx="1473994" cy="175816"/>
          </a:xfrm>
          <a:prstGeom prst="rect">
            <a:avLst/>
          </a:prstGeom>
          <a:noFill/>
          <a:ln/>
        </p:spPr>
        <p:txBody>
          <a:bodyPr wrap="none" lIns="0" tIns="0" rIns="0" bIns="0" rtlCol="0" anchor="t"/>
          <a:lstStyle/>
          <a:p>
            <a:pPr algn="r">
              <a:lnSpc>
                <a:spcPts val="1375"/>
              </a:lnSpc>
            </a:pPr>
            <a:r>
              <a:rPr lang="en-US" sz="1500" b="1" dirty="0">
                <a:solidFill>
                  <a:srgbClr val="333F70"/>
                </a:solidFill>
                <a:latin typeface="Arial Black" panose="020B0A04020102020204" pitchFamily="34" charset="0"/>
                <a:ea typeface="Unbounded Bold" pitchFamily="34" charset="-122"/>
                <a:cs typeface="Unbounded Bold" pitchFamily="34" charset="-120"/>
              </a:rPr>
              <a:t>Guest Behaviour</a:t>
            </a:r>
            <a:endParaRPr lang="en-US" sz="1500" dirty="0">
              <a:latin typeface="Arial Black" panose="020B0A04020102020204" pitchFamily="34" charset="0"/>
            </a:endParaRPr>
          </a:p>
        </p:txBody>
      </p:sp>
      <p:sp>
        <p:nvSpPr>
          <p:cNvPr id="24" name="Text 22"/>
          <p:cNvSpPr/>
          <p:nvPr/>
        </p:nvSpPr>
        <p:spPr>
          <a:xfrm>
            <a:off x="606028" y="4062909"/>
            <a:ext cx="5039817" cy="179983"/>
          </a:xfrm>
          <a:prstGeom prst="rect">
            <a:avLst/>
          </a:prstGeom>
          <a:noFill/>
          <a:ln/>
        </p:spPr>
        <p:txBody>
          <a:bodyPr wrap="none" lIns="0" tIns="0" rIns="0" bIns="0" rtlCol="0" anchor="t"/>
          <a:lstStyle/>
          <a:p>
            <a:pPr algn="r">
              <a:lnSpc>
                <a:spcPts val="1417"/>
              </a:lnSpc>
            </a:pPr>
            <a:r>
              <a:rPr lang="en-US" sz="1333" dirty="0">
                <a:solidFill>
                  <a:srgbClr val="333F70"/>
                </a:solidFill>
                <a:latin typeface="Open Sans" pitchFamily="34" charset="0"/>
                <a:ea typeface="Open Sans" pitchFamily="34" charset="-122"/>
                <a:cs typeface="Open Sans" pitchFamily="34" charset="-120"/>
              </a:rPr>
              <a:t>Buffet waste remains high due to customer choices and lack of awareness</a:t>
            </a:r>
            <a:r>
              <a:rPr lang="en-US" sz="875" dirty="0">
                <a:solidFill>
                  <a:srgbClr val="333F70"/>
                </a:solidFill>
                <a:latin typeface="Open Sans" pitchFamily="34" charset="0"/>
                <a:ea typeface="Open Sans" pitchFamily="34" charset="-122"/>
                <a:cs typeface="Open Sans" pitchFamily="34" charset="-120"/>
              </a:rPr>
              <a:t>.</a:t>
            </a:r>
            <a:endParaRPr lang="en-US" sz="875" dirty="0"/>
          </a:p>
        </p:txBody>
      </p:sp>
      <p:pic>
        <p:nvPicPr>
          <p:cNvPr id="25" name="Image 0" descr="preencoded.png"/>
          <p:cNvPicPr>
            <a:picLocks noChangeAspect="1"/>
          </p:cNvPicPr>
          <p:nvPr/>
        </p:nvPicPr>
        <p:blipFill>
          <a:blip r:embed="rId3"/>
          <a:stretch>
            <a:fillRect/>
          </a:stretch>
        </p:blipFill>
        <p:spPr>
          <a:xfrm>
            <a:off x="3208438" y="4378225"/>
            <a:ext cx="2437408" cy="2437408"/>
          </a:xfrm>
          <a:prstGeom prst="rect">
            <a:avLst/>
          </a:prstGeom>
        </p:spPr>
      </p:pic>
      <p:pic>
        <p:nvPicPr>
          <p:cNvPr id="26" name="Image 1" descr="preencoded.png"/>
          <p:cNvPicPr>
            <a:picLocks noChangeAspect="1"/>
          </p:cNvPicPr>
          <p:nvPr/>
        </p:nvPicPr>
        <p:blipFill>
          <a:blip r:embed="rId4"/>
          <a:stretch>
            <a:fillRect/>
          </a:stretch>
        </p:blipFill>
        <p:spPr>
          <a:xfrm>
            <a:off x="6443505" y="4397376"/>
            <a:ext cx="2319496" cy="2418257"/>
          </a:xfrm>
          <a:prstGeom prst="rect">
            <a:avLst/>
          </a:prstGeom>
        </p:spPr>
      </p:pic>
      <p:sp>
        <p:nvSpPr>
          <p:cNvPr id="27" name="Rectangle 26"/>
          <p:cNvSpPr/>
          <p:nvPr/>
        </p:nvSpPr>
        <p:spPr>
          <a:xfrm>
            <a:off x="9869564" y="6289495"/>
            <a:ext cx="2299925" cy="323165"/>
          </a:xfrm>
          <a:prstGeom prst="rect">
            <a:avLst/>
          </a:prstGeom>
        </p:spPr>
        <p:txBody>
          <a:bodyPr wrap="none">
            <a:spAutoFit/>
          </a:bodyPr>
          <a:lstStyle/>
          <a:p>
            <a:r>
              <a:rPr lang="en-US" sz="1500" dirty="0"/>
              <a:t>(Group of Authors, 2022).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27236" y="335657"/>
            <a:ext cx="4657626" cy="381496"/>
          </a:xfrm>
          <a:prstGeom prst="rect">
            <a:avLst/>
          </a:prstGeom>
          <a:noFill/>
          <a:ln/>
        </p:spPr>
        <p:txBody>
          <a:bodyPr wrap="none" lIns="0" tIns="0" rIns="0" bIns="0" rtlCol="0" anchor="t"/>
          <a:lstStyle/>
          <a:p>
            <a:pPr>
              <a:lnSpc>
                <a:spcPts val="3000"/>
              </a:lnSpc>
            </a:pPr>
            <a:r>
              <a:rPr lang="en-US" sz="2375" b="1" dirty="0">
                <a:solidFill>
                  <a:srgbClr val="333F70"/>
                </a:solidFill>
                <a:latin typeface="Arial Black" panose="020B0A04020102020204" pitchFamily="34" charset="0"/>
                <a:ea typeface="Unbounded Bold" pitchFamily="34" charset="-122"/>
                <a:cs typeface="Unbounded Bold" pitchFamily="34" charset="-120"/>
              </a:rPr>
              <a:t>Discussion and Analysis</a:t>
            </a:r>
            <a:endParaRPr lang="en-US" sz="2375" dirty="0">
              <a:latin typeface="Arial Black" panose="020B0A04020102020204" pitchFamily="34" charset="0"/>
            </a:endParaRPr>
          </a:p>
        </p:txBody>
      </p:sp>
      <p:sp>
        <p:nvSpPr>
          <p:cNvPr id="3" name="Text 1"/>
          <p:cNvSpPr/>
          <p:nvPr/>
        </p:nvSpPr>
        <p:spPr>
          <a:xfrm>
            <a:off x="427236" y="1022251"/>
            <a:ext cx="2673846" cy="228898"/>
          </a:xfrm>
          <a:prstGeom prst="rect">
            <a:avLst/>
          </a:prstGeom>
          <a:noFill/>
          <a:ln/>
        </p:spPr>
        <p:txBody>
          <a:bodyPr wrap="none" lIns="0" tIns="0" rIns="0" bIns="0" rtlCol="0" anchor="t"/>
          <a:lstStyle/>
          <a:p>
            <a:pPr>
              <a:lnSpc>
                <a:spcPts val="1792"/>
              </a:lnSpc>
            </a:pPr>
            <a:r>
              <a:rPr lang="en-US" sz="1500" b="1" dirty="0">
                <a:solidFill>
                  <a:srgbClr val="333F70"/>
                </a:solidFill>
                <a:latin typeface="Arial Black" panose="020B0A04020102020204" pitchFamily="34" charset="0"/>
                <a:ea typeface="Unbounded Bold" pitchFamily="34" charset="-122"/>
                <a:cs typeface="Unbounded Bold" pitchFamily="34" charset="-120"/>
              </a:rPr>
              <a:t>Benefits vs. Challenges</a:t>
            </a:r>
            <a:endParaRPr lang="en-US" sz="1500" dirty="0">
              <a:latin typeface="Arial Black" panose="020B0A04020102020204" pitchFamily="34" charset="0"/>
            </a:endParaRPr>
          </a:p>
        </p:txBody>
      </p:sp>
      <p:sp>
        <p:nvSpPr>
          <p:cNvPr id="4" name="Text 2"/>
          <p:cNvSpPr/>
          <p:nvPr/>
        </p:nvSpPr>
        <p:spPr>
          <a:xfrm>
            <a:off x="427236" y="1373188"/>
            <a:ext cx="5519837" cy="390723"/>
          </a:xfrm>
          <a:prstGeom prst="rect">
            <a:avLst/>
          </a:prstGeom>
          <a:noFill/>
          <a:ln/>
        </p:spPr>
        <p:txBody>
          <a:bodyPr wrap="square" lIns="0" tIns="0" rIns="0" bIns="0" rtlCol="0" anchor="t"/>
          <a:lstStyle/>
          <a:p>
            <a:pPr>
              <a:lnSpc>
                <a:spcPts val="1500"/>
              </a:lnSpc>
            </a:pPr>
            <a:r>
              <a:rPr lang="en-US" sz="1333" dirty="0">
                <a:solidFill>
                  <a:srgbClr val="333F70"/>
                </a:solidFill>
                <a:latin typeface="Open Sans" pitchFamily="34" charset="0"/>
                <a:ea typeface="Open Sans" pitchFamily="34" charset="-122"/>
                <a:cs typeface="Open Sans" pitchFamily="34" charset="-120"/>
              </a:rPr>
              <a:t>Large chains leverage resources for tech and training; smaller entities rely on simple, effective management techniques (e.g., menu planning).</a:t>
            </a:r>
            <a:endParaRPr lang="en-US" sz="1333" dirty="0"/>
          </a:p>
        </p:txBody>
      </p:sp>
      <p:sp>
        <p:nvSpPr>
          <p:cNvPr id="5" name="Text 3"/>
          <p:cNvSpPr/>
          <p:nvPr/>
        </p:nvSpPr>
        <p:spPr>
          <a:xfrm>
            <a:off x="432693" y="2134731"/>
            <a:ext cx="5336778" cy="390723"/>
          </a:xfrm>
          <a:prstGeom prst="rect">
            <a:avLst/>
          </a:prstGeom>
          <a:noFill/>
          <a:ln/>
        </p:spPr>
        <p:txBody>
          <a:bodyPr wrap="square" lIns="0" tIns="0" rIns="0" bIns="0" rtlCol="0" anchor="t"/>
          <a:lstStyle/>
          <a:p>
            <a:pPr>
              <a:lnSpc>
                <a:spcPts val="1500"/>
              </a:lnSpc>
            </a:pPr>
            <a:r>
              <a:rPr lang="en-US" sz="1333" dirty="0">
                <a:solidFill>
                  <a:srgbClr val="333F70"/>
                </a:solidFill>
                <a:latin typeface="Open Sans" pitchFamily="34" charset="0"/>
                <a:ea typeface="Open Sans" pitchFamily="34" charset="-122"/>
                <a:cs typeface="Open Sans" pitchFamily="34" charset="-120"/>
              </a:rPr>
              <a:t>The TBL framework confirms that sustainability yields financial gains, social goodwill, and environmental protection.</a:t>
            </a:r>
            <a:endParaRPr lang="en-US" sz="1333" dirty="0"/>
          </a:p>
        </p:txBody>
      </p:sp>
      <p:sp>
        <p:nvSpPr>
          <p:cNvPr id="6" name="Shape 4"/>
          <p:cNvSpPr/>
          <p:nvPr/>
        </p:nvSpPr>
        <p:spPr>
          <a:xfrm flipH="1">
            <a:off x="363737" y="2134731"/>
            <a:ext cx="38099" cy="390723"/>
          </a:xfrm>
          <a:prstGeom prst="rect">
            <a:avLst/>
          </a:prstGeom>
          <a:solidFill>
            <a:srgbClr val="26A688"/>
          </a:solidFill>
          <a:ln/>
        </p:spPr>
        <p:txBody>
          <a:bodyPr/>
          <a:lstStyle/>
          <a:p>
            <a:endParaRPr lang="en-GB" sz="1500"/>
          </a:p>
        </p:txBody>
      </p:sp>
      <p:sp>
        <p:nvSpPr>
          <p:cNvPr id="7" name="Text 5"/>
          <p:cNvSpPr/>
          <p:nvPr/>
        </p:nvSpPr>
        <p:spPr>
          <a:xfrm>
            <a:off x="427236" y="2819995"/>
            <a:ext cx="5519837" cy="390723"/>
          </a:xfrm>
          <a:prstGeom prst="rect">
            <a:avLst/>
          </a:prstGeom>
          <a:noFill/>
          <a:ln/>
        </p:spPr>
        <p:txBody>
          <a:bodyPr wrap="square" lIns="0" tIns="0" rIns="0" bIns="0" rtlCol="0" anchor="t"/>
          <a:lstStyle/>
          <a:p>
            <a:pPr>
              <a:lnSpc>
                <a:spcPts val="1500"/>
              </a:lnSpc>
            </a:pPr>
            <a:r>
              <a:rPr lang="en-US" sz="1333" dirty="0">
                <a:solidFill>
                  <a:srgbClr val="333F70"/>
                </a:solidFill>
                <a:latin typeface="Open Sans" pitchFamily="34" charset="0"/>
                <a:ea typeface="Open Sans" pitchFamily="34" charset="-122"/>
                <a:cs typeface="Open Sans" pitchFamily="34" charset="-120"/>
              </a:rPr>
              <a:t>Strong management commitment is crucial for overcoming operational inertia and budget limitations.</a:t>
            </a:r>
            <a:endParaRPr lang="en-US" sz="1333" dirty="0"/>
          </a:p>
        </p:txBody>
      </p:sp>
      <p:sp>
        <p:nvSpPr>
          <p:cNvPr id="8" name="Text 6"/>
          <p:cNvSpPr/>
          <p:nvPr/>
        </p:nvSpPr>
        <p:spPr>
          <a:xfrm>
            <a:off x="6251277" y="1022251"/>
            <a:ext cx="2097187" cy="228898"/>
          </a:xfrm>
          <a:prstGeom prst="rect">
            <a:avLst/>
          </a:prstGeom>
          <a:noFill/>
          <a:ln/>
        </p:spPr>
        <p:txBody>
          <a:bodyPr wrap="none" lIns="0" tIns="0" rIns="0" bIns="0" rtlCol="0" anchor="t"/>
          <a:lstStyle/>
          <a:p>
            <a:pPr>
              <a:lnSpc>
                <a:spcPts val="1792"/>
              </a:lnSpc>
            </a:pPr>
            <a:r>
              <a:rPr lang="en-US" sz="1500" b="1" dirty="0">
                <a:solidFill>
                  <a:srgbClr val="333F70"/>
                </a:solidFill>
                <a:latin typeface="Arial Black" panose="020B0A04020102020204" pitchFamily="34" charset="0"/>
                <a:ea typeface="Unbounded Bold" pitchFamily="34" charset="-122"/>
                <a:cs typeface="Unbounded Bold" pitchFamily="34" charset="-120"/>
              </a:rPr>
              <a:t>Sustainable Gains</a:t>
            </a:r>
            <a:endParaRPr lang="en-US" sz="1500" dirty="0">
              <a:latin typeface="Arial Black" panose="020B0A04020102020204" pitchFamily="34" charset="0"/>
            </a:endParaRPr>
          </a:p>
        </p:txBody>
      </p:sp>
      <p:sp>
        <p:nvSpPr>
          <p:cNvPr id="9" name="Text 7"/>
          <p:cNvSpPr/>
          <p:nvPr/>
        </p:nvSpPr>
        <p:spPr>
          <a:xfrm>
            <a:off x="6251277" y="1373187"/>
            <a:ext cx="5519837" cy="195362"/>
          </a:xfrm>
          <a:prstGeom prst="rect">
            <a:avLst/>
          </a:prstGeom>
          <a:noFill/>
          <a:ln/>
        </p:spPr>
        <p:txBody>
          <a:bodyPr wrap="none" lIns="0" tIns="0" rIns="0" bIns="0" rtlCol="0" anchor="t"/>
          <a:lstStyle/>
          <a:p>
            <a:pPr marL="285739" indent="-285739">
              <a:lnSpc>
                <a:spcPts val="1500"/>
              </a:lnSpc>
              <a:buSzPct val="100000"/>
              <a:buChar char="•"/>
            </a:pPr>
            <a:r>
              <a:rPr lang="en-US" sz="1333" dirty="0">
                <a:solidFill>
                  <a:srgbClr val="333F70"/>
                </a:solidFill>
                <a:latin typeface="Open Sans" pitchFamily="34" charset="0"/>
                <a:ea typeface="Open Sans" pitchFamily="34" charset="-122"/>
                <a:cs typeface="Open Sans" pitchFamily="34" charset="-120"/>
              </a:rPr>
              <a:t>Improved long-term operational efficiency.</a:t>
            </a:r>
            <a:endParaRPr lang="en-US" sz="1333" dirty="0"/>
          </a:p>
        </p:txBody>
      </p:sp>
      <p:sp>
        <p:nvSpPr>
          <p:cNvPr id="10" name="Text 8"/>
          <p:cNvSpPr/>
          <p:nvPr/>
        </p:nvSpPr>
        <p:spPr>
          <a:xfrm>
            <a:off x="6251277" y="1611213"/>
            <a:ext cx="5519837" cy="195362"/>
          </a:xfrm>
          <a:prstGeom prst="rect">
            <a:avLst/>
          </a:prstGeom>
          <a:noFill/>
          <a:ln/>
        </p:spPr>
        <p:txBody>
          <a:bodyPr wrap="none" lIns="0" tIns="0" rIns="0" bIns="0" rtlCol="0" anchor="t"/>
          <a:lstStyle/>
          <a:p>
            <a:pPr marL="285739" indent="-285739">
              <a:lnSpc>
                <a:spcPts val="1500"/>
              </a:lnSpc>
              <a:buSzPct val="100000"/>
              <a:buChar char="•"/>
            </a:pPr>
            <a:r>
              <a:rPr lang="en-US" sz="1333" dirty="0">
                <a:solidFill>
                  <a:srgbClr val="333F70"/>
                </a:solidFill>
                <a:latin typeface="Open Sans" pitchFamily="34" charset="0"/>
                <a:ea typeface="Open Sans" pitchFamily="34" charset="-122"/>
                <a:cs typeface="Open Sans" pitchFamily="34" charset="-120"/>
              </a:rPr>
              <a:t>Enhanced brand loyalty through responsible practices</a:t>
            </a:r>
            <a:r>
              <a:rPr lang="en-US" sz="958" dirty="0">
                <a:solidFill>
                  <a:srgbClr val="333F70"/>
                </a:solidFill>
                <a:latin typeface="Open Sans" pitchFamily="34" charset="0"/>
                <a:ea typeface="Open Sans" pitchFamily="34" charset="-122"/>
                <a:cs typeface="Open Sans" pitchFamily="34" charset="-120"/>
              </a:rPr>
              <a:t>.</a:t>
            </a:r>
            <a:endParaRPr lang="en-US" sz="958" dirty="0"/>
          </a:p>
        </p:txBody>
      </p:sp>
      <p:sp>
        <p:nvSpPr>
          <p:cNvPr id="11" name="Text 9"/>
          <p:cNvSpPr/>
          <p:nvPr/>
        </p:nvSpPr>
        <p:spPr>
          <a:xfrm>
            <a:off x="6251277" y="1849239"/>
            <a:ext cx="5519837" cy="195362"/>
          </a:xfrm>
          <a:prstGeom prst="rect">
            <a:avLst/>
          </a:prstGeom>
          <a:noFill/>
          <a:ln/>
        </p:spPr>
        <p:txBody>
          <a:bodyPr wrap="none" lIns="0" tIns="0" rIns="0" bIns="0" rtlCol="0" anchor="t"/>
          <a:lstStyle/>
          <a:p>
            <a:pPr marL="285739" indent="-285739">
              <a:lnSpc>
                <a:spcPts val="1500"/>
              </a:lnSpc>
              <a:buSzPct val="100000"/>
              <a:buChar char="•"/>
            </a:pPr>
            <a:r>
              <a:rPr lang="en-US" sz="1333" dirty="0">
                <a:solidFill>
                  <a:srgbClr val="333F70"/>
                </a:solidFill>
                <a:latin typeface="Open Sans" pitchFamily="34" charset="0"/>
                <a:ea typeface="Open Sans" pitchFamily="34" charset="-122"/>
                <a:cs typeface="Open Sans" pitchFamily="34" charset="-120"/>
              </a:rPr>
              <a:t>Compliance with external social and legal expectations.</a:t>
            </a:r>
            <a:endParaRPr lang="en-US" sz="1333" dirty="0"/>
          </a:p>
        </p:txBody>
      </p:sp>
      <p:pic>
        <p:nvPicPr>
          <p:cNvPr id="12" name="Image 0" descr="preencoded.png"/>
          <p:cNvPicPr>
            <a:picLocks noChangeAspect="1"/>
          </p:cNvPicPr>
          <p:nvPr/>
        </p:nvPicPr>
        <p:blipFill>
          <a:blip r:embed="rId3"/>
          <a:stretch>
            <a:fillRect/>
          </a:stretch>
        </p:blipFill>
        <p:spPr>
          <a:xfrm>
            <a:off x="6536407" y="2819995"/>
            <a:ext cx="3490397" cy="3490397"/>
          </a:xfrm>
          <a:prstGeom prst="rect">
            <a:avLst/>
          </a:prstGeom>
        </p:spPr>
      </p:pic>
      <p:sp>
        <p:nvSpPr>
          <p:cNvPr id="13" name="Rectangle 12"/>
          <p:cNvSpPr/>
          <p:nvPr/>
        </p:nvSpPr>
        <p:spPr>
          <a:xfrm>
            <a:off x="10803731" y="6423965"/>
            <a:ext cx="1382110" cy="323165"/>
          </a:xfrm>
          <a:prstGeom prst="rect">
            <a:avLst/>
          </a:prstGeom>
        </p:spPr>
        <p:txBody>
          <a:bodyPr wrap="none">
            <a:spAutoFit/>
          </a:bodyPr>
          <a:lstStyle/>
          <a:p>
            <a:r>
              <a:rPr lang="en-US" sz="1500" dirty="0"/>
              <a:t>(Baum, 2021).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37382" y="501948"/>
            <a:ext cx="8401546" cy="569119"/>
          </a:xfrm>
          <a:prstGeom prst="rect">
            <a:avLst/>
          </a:prstGeom>
          <a:noFill/>
          <a:ln/>
        </p:spPr>
        <p:txBody>
          <a:bodyPr wrap="none" lIns="0" tIns="0" rIns="0" bIns="0" rtlCol="0" anchor="t"/>
          <a:lstStyle/>
          <a:p>
            <a:pPr>
              <a:lnSpc>
                <a:spcPts val="4458"/>
              </a:lnSpc>
            </a:pPr>
            <a:r>
              <a:rPr lang="en-US" sz="3583" b="1" dirty="0">
                <a:solidFill>
                  <a:srgbClr val="333F70"/>
                </a:solidFill>
                <a:latin typeface="Arial Black" panose="020B0A04020102020204" pitchFamily="34" charset="0"/>
                <a:ea typeface="Unbounded Bold" pitchFamily="34" charset="-122"/>
                <a:cs typeface="Unbounded Bold" pitchFamily="34" charset="-120"/>
              </a:rPr>
              <a:t>Recommendations for Action</a:t>
            </a:r>
            <a:endParaRPr lang="en-US" sz="3583" dirty="0">
              <a:latin typeface="Arial Black" panose="020B0A04020102020204" pitchFamily="34" charset="0"/>
            </a:endParaRPr>
          </a:p>
        </p:txBody>
      </p:sp>
      <p:sp>
        <p:nvSpPr>
          <p:cNvPr id="3" name="Shape 1"/>
          <p:cNvSpPr/>
          <p:nvPr/>
        </p:nvSpPr>
        <p:spPr>
          <a:xfrm>
            <a:off x="637382" y="1435199"/>
            <a:ext cx="3517702" cy="2657277"/>
          </a:xfrm>
          <a:prstGeom prst="roundRect">
            <a:avLst>
              <a:gd name="adj" fmla="val 2878"/>
            </a:avLst>
          </a:prstGeom>
          <a:solidFill>
            <a:srgbClr val="D6F5EE"/>
          </a:solidFill>
          <a:ln w="7620">
            <a:solidFill>
              <a:srgbClr val="BCDBD4"/>
            </a:solidFill>
            <a:prstDash val="solid"/>
          </a:ln>
        </p:spPr>
        <p:txBody>
          <a:bodyPr/>
          <a:lstStyle/>
          <a:p>
            <a:endParaRPr lang="en-GB" sz="1500"/>
          </a:p>
        </p:txBody>
      </p:sp>
      <p:sp>
        <p:nvSpPr>
          <p:cNvPr id="4" name="Shape 2"/>
          <p:cNvSpPr/>
          <p:nvPr/>
        </p:nvSpPr>
        <p:spPr>
          <a:xfrm>
            <a:off x="825798" y="1623616"/>
            <a:ext cx="546298" cy="546298"/>
          </a:xfrm>
          <a:prstGeom prst="roundRect">
            <a:avLst>
              <a:gd name="adj" fmla="val 13947028"/>
            </a:avLst>
          </a:prstGeom>
          <a:solidFill>
            <a:srgbClr val="26A688"/>
          </a:solidFill>
          <a:ln/>
        </p:spPr>
        <p:txBody>
          <a:bodyPr/>
          <a:lstStyle/>
          <a:p>
            <a:endParaRPr lang="en-GB" sz="1500"/>
          </a:p>
        </p:txBody>
      </p:sp>
      <p:pic>
        <p:nvPicPr>
          <p:cNvPr id="5" name="Image 0" descr="preencoded.png"/>
          <p:cNvPicPr>
            <a:picLocks noChangeAspect="1"/>
          </p:cNvPicPr>
          <p:nvPr/>
        </p:nvPicPr>
        <p:blipFill>
          <a:blip r:embed="rId3"/>
          <a:stretch>
            <a:fillRect/>
          </a:stretch>
        </p:blipFill>
        <p:spPr>
          <a:xfrm>
            <a:off x="976015" y="1743075"/>
            <a:ext cx="245765" cy="307281"/>
          </a:xfrm>
          <a:prstGeom prst="rect">
            <a:avLst/>
          </a:prstGeom>
        </p:spPr>
      </p:pic>
      <p:sp>
        <p:nvSpPr>
          <p:cNvPr id="6" name="Text 3"/>
          <p:cNvSpPr/>
          <p:nvPr/>
        </p:nvSpPr>
        <p:spPr>
          <a:xfrm>
            <a:off x="825797" y="2351981"/>
            <a:ext cx="3033217" cy="284460"/>
          </a:xfrm>
          <a:prstGeom prst="rect">
            <a:avLst/>
          </a:prstGeom>
          <a:noFill/>
          <a:ln/>
        </p:spPr>
        <p:txBody>
          <a:bodyPr wrap="none" lIns="0" tIns="0" rIns="0" bIns="0" rtlCol="0" anchor="t"/>
          <a:lstStyle/>
          <a:p>
            <a:pPr>
              <a:lnSpc>
                <a:spcPts val="2208"/>
              </a:lnSpc>
            </a:pPr>
            <a:r>
              <a:rPr lang="en-US" sz="1792" b="1" dirty="0">
                <a:solidFill>
                  <a:srgbClr val="333F70"/>
                </a:solidFill>
                <a:latin typeface="Arial Black" panose="020B0A04020102020204" pitchFamily="34" charset="0"/>
                <a:ea typeface="Unbounded Bold" pitchFamily="34" charset="-122"/>
                <a:cs typeface="Unbounded Bold" pitchFamily="34" charset="-120"/>
              </a:rPr>
              <a:t>Adopt Circular Model</a:t>
            </a:r>
            <a:endParaRPr lang="en-US" sz="1792" dirty="0">
              <a:latin typeface="Arial Black" panose="020B0A04020102020204" pitchFamily="34" charset="0"/>
            </a:endParaRPr>
          </a:p>
        </p:txBody>
      </p:sp>
      <p:sp>
        <p:nvSpPr>
          <p:cNvPr id="7" name="Text 4"/>
          <p:cNvSpPr/>
          <p:nvPr/>
        </p:nvSpPr>
        <p:spPr>
          <a:xfrm>
            <a:off x="825798" y="2745681"/>
            <a:ext cx="3140869" cy="873919"/>
          </a:xfrm>
          <a:prstGeom prst="rect">
            <a:avLst/>
          </a:prstGeom>
          <a:noFill/>
          <a:ln/>
        </p:spPr>
        <p:txBody>
          <a:bodyPr wrap="square" lIns="0" tIns="0" rIns="0" bIns="0" rtlCol="0" anchor="t"/>
          <a:lstStyle/>
          <a:p>
            <a:pPr>
              <a:lnSpc>
                <a:spcPts val="2292"/>
              </a:lnSpc>
            </a:pPr>
            <a:r>
              <a:rPr lang="en-US" sz="1417" dirty="0">
                <a:solidFill>
                  <a:srgbClr val="333F70"/>
                </a:solidFill>
                <a:latin typeface="Open Sans" pitchFamily="34" charset="0"/>
                <a:ea typeface="Open Sans" pitchFamily="34" charset="-122"/>
                <a:cs typeface="Open Sans" pitchFamily="34" charset="-120"/>
              </a:rPr>
              <a:t>Prioritise reducing, reusing, and recycling food resources across all operations.</a:t>
            </a:r>
            <a:endParaRPr lang="en-US" sz="1417" dirty="0"/>
          </a:p>
        </p:txBody>
      </p:sp>
      <p:sp>
        <p:nvSpPr>
          <p:cNvPr id="8" name="Shape 5"/>
          <p:cNvSpPr/>
          <p:nvPr/>
        </p:nvSpPr>
        <p:spPr>
          <a:xfrm>
            <a:off x="4337149" y="1435199"/>
            <a:ext cx="3517702" cy="2657277"/>
          </a:xfrm>
          <a:prstGeom prst="roundRect">
            <a:avLst>
              <a:gd name="adj" fmla="val 2878"/>
            </a:avLst>
          </a:prstGeom>
          <a:solidFill>
            <a:srgbClr val="D6F5EE"/>
          </a:solidFill>
          <a:ln w="7620">
            <a:solidFill>
              <a:srgbClr val="BCDBD4"/>
            </a:solidFill>
            <a:prstDash val="solid"/>
          </a:ln>
        </p:spPr>
        <p:txBody>
          <a:bodyPr/>
          <a:lstStyle/>
          <a:p>
            <a:endParaRPr lang="en-GB" sz="1500"/>
          </a:p>
        </p:txBody>
      </p:sp>
      <p:sp>
        <p:nvSpPr>
          <p:cNvPr id="9" name="Shape 6"/>
          <p:cNvSpPr/>
          <p:nvPr/>
        </p:nvSpPr>
        <p:spPr>
          <a:xfrm>
            <a:off x="4525566" y="1623616"/>
            <a:ext cx="546298" cy="546298"/>
          </a:xfrm>
          <a:prstGeom prst="roundRect">
            <a:avLst>
              <a:gd name="adj" fmla="val 13947028"/>
            </a:avLst>
          </a:prstGeom>
          <a:solidFill>
            <a:srgbClr val="26A688"/>
          </a:solidFill>
          <a:ln/>
        </p:spPr>
        <p:txBody>
          <a:bodyPr/>
          <a:lstStyle/>
          <a:p>
            <a:endParaRPr lang="en-GB" sz="1500"/>
          </a:p>
        </p:txBody>
      </p:sp>
      <p:pic>
        <p:nvPicPr>
          <p:cNvPr id="10" name="Image 1" descr="preencoded.png"/>
          <p:cNvPicPr>
            <a:picLocks noChangeAspect="1"/>
          </p:cNvPicPr>
          <p:nvPr/>
        </p:nvPicPr>
        <p:blipFill>
          <a:blip r:embed="rId4"/>
          <a:stretch>
            <a:fillRect/>
          </a:stretch>
        </p:blipFill>
        <p:spPr>
          <a:xfrm>
            <a:off x="4675783" y="1743075"/>
            <a:ext cx="245765" cy="307281"/>
          </a:xfrm>
          <a:prstGeom prst="rect">
            <a:avLst/>
          </a:prstGeom>
        </p:spPr>
      </p:pic>
      <p:sp>
        <p:nvSpPr>
          <p:cNvPr id="11" name="Text 7"/>
          <p:cNvSpPr/>
          <p:nvPr/>
        </p:nvSpPr>
        <p:spPr>
          <a:xfrm>
            <a:off x="4525566" y="2351981"/>
            <a:ext cx="3140869" cy="568920"/>
          </a:xfrm>
          <a:prstGeom prst="rect">
            <a:avLst/>
          </a:prstGeom>
          <a:noFill/>
          <a:ln/>
        </p:spPr>
        <p:txBody>
          <a:bodyPr wrap="square" lIns="0" tIns="0" rIns="0" bIns="0" rtlCol="0" anchor="t"/>
          <a:lstStyle/>
          <a:p>
            <a:pPr>
              <a:lnSpc>
                <a:spcPts val="2208"/>
              </a:lnSpc>
            </a:pPr>
            <a:r>
              <a:rPr lang="en-US" sz="1792" b="1" dirty="0">
                <a:solidFill>
                  <a:srgbClr val="333F70"/>
                </a:solidFill>
                <a:latin typeface="Arial Black" panose="020B0A04020102020204" pitchFamily="34" charset="0"/>
                <a:ea typeface="Unbounded Bold" pitchFamily="34" charset="-122"/>
                <a:cs typeface="Unbounded Bold" pitchFamily="34" charset="-120"/>
              </a:rPr>
              <a:t>Invest in Smart Systems</a:t>
            </a:r>
            <a:endParaRPr lang="en-US" sz="1792" dirty="0">
              <a:latin typeface="Arial Black" panose="020B0A04020102020204" pitchFamily="34" charset="0"/>
            </a:endParaRPr>
          </a:p>
        </p:txBody>
      </p:sp>
      <p:sp>
        <p:nvSpPr>
          <p:cNvPr id="12" name="Text 8"/>
          <p:cNvSpPr/>
          <p:nvPr/>
        </p:nvSpPr>
        <p:spPr>
          <a:xfrm>
            <a:off x="4525566" y="3030141"/>
            <a:ext cx="3140869" cy="873919"/>
          </a:xfrm>
          <a:prstGeom prst="rect">
            <a:avLst/>
          </a:prstGeom>
          <a:noFill/>
          <a:ln/>
        </p:spPr>
        <p:txBody>
          <a:bodyPr wrap="square" lIns="0" tIns="0" rIns="0" bIns="0" rtlCol="0" anchor="t"/>
          <a:lstStyle/>
          <a:p>
            <a:pPr>
              <a:lnSpc>
                <a:spcPts val="2292"/>
              </a:lnSpc>
            </a:pPr>
            <a:r>
              <a:rPr lang="en-US" sz="1417" dirty="0">
                <a:solidFill>
                  <a:srgbClr val="333F70"/>
                </a:solidFill>
                <a:latin typeface="Open Sans" pitchFamily="34" charset="0"/>
                <a:ea typeface="Open Sans" pitchFamily="34" charset="-122"/>
                <a:cs typeface="Open Sans" pitchFamily="34" charset="-120"/>
              </a:rPr>
              <a:t>Utilise technology for ingredient tracking, demand forecasting, and avoiding costly overproduction.</a:t>
            </a:r>
            <a:endParaRPr lang="en-US" sz="1417" dirty="0"/>
          </a:p>
        </p:txBody>
      </p:sp>
      <p:sp>
        <p:nvSpPr>
          <p:cNvPr id="13" name="Shape 9"/>
          <p:cNvSpPr/>
          <p:nvPr/>
        </p:nvSpPr>
        <p:spPr>
          <a:xfrm>
            <a:off x="8036917" y="1435199"/>
            <a:ext cx="3517702" cy="2657277"/>
          </a:xfrm>
          <a:prstGeom prst="roundRect">
            <a:avLst>
              <a:gd name="adj" fmla="val 2878"/>
            </a:avLst>
          </a:prstGeom>
          <a:solidFill>
            <a:srgbClr val="D6F5EE"/>
          </a:solidFill>
          <a:ln w="7620">
            <a:solidFill>
              <a:srgbClr val="BCDBD4"/>
            </a:solidFill>
            <a:prstDash val="solid"/>
          </a:ln>
        </p:spPr>
        <p:txBody>
          <a:bodyPr/>
          <a:lstStyle/>
          <a:p>
            <a:endParaRPr lang="en-GB" sz="1500"/>
          </a:p>
        </p:txBody>
      </p:sp>
      <p:sp>
        <p:nvSpPr>
          <p:cNvPr id="14" name="Shape 10"/>
          <p:cNvSpPr/>
          <p:nvPr/>
        </p:nvSpPr>
        <p:spPr>
          <a:xfrm>
            <a:off x="8225334" y="1623616"/>
            <a:ext cx="546298" cy="546298"/>
          </a:xfrm>
          <a:prstGeom prst="roundRect">
            <a:avLst>
              <a:gd name="adj" fmla="val 13947028"/>
            </a:avLst>
          </a:prstGeom>
          <a:solidFill>
            <a:srgbClr val="26A688"/>
          </a:solidFill>
          <a:ln/>
        </p:spPr>
        <p:txBody>
          <a:bodyPr/>
          <a:lstStyle/>
          <a:p>
            <a:endParaRPr lang="en-GB" sz="1500"/>
          </a:p>
        </p:txBody>
      </p:sp>
      <p:pic>
        <p:nvPicPr>
          <p:cNvPr id="15" name="Image 2" descr="preencoded.png"/>
          <p:cNvPicPr>
            <a:picLocks noChangeAspect="1"/>
          </p:cNvPicPr>
          <p:nvPr/>
        </p:nvPicPr>
        <p:blipFill>
          <a:blip r:embed="rId5"/>
          <a:stretch>
            <a:fillRect/>
          </a:stretch>
        </p:blipFill>
        <p:spPr>
          <a:xfrm>
            <a:off x="8375551" y="1743075"/>
            <a:ext cx="245765" cy="307281"/>
          </a:xfrm>
          <a:prstGeom prst="rect">
            <a:avLst/>
          </a:prstGeom>
        </p:spPr>
      </p:pic>
      <p:sp>
        <p:nvSpPr>
          <p:cNvPr id="16" name="Text 11"/>
          <p:cNvSpPr/>
          <p:nvPr/>
        </p:nvSpPr>
        <p:spPr>
          <a:xfrm>
            <a:off x="8225334" y="2351981"/>
            <a:ext cx="3140869" cy="568920"/>
          </a:xfrm>
          <a:prstGeom prst="rect">
            <a:avLst/>
          </a:prstGeom>
          <a:noFill/>
          <a:ln/>
        </p:spPr>
        <p:txBody>
          <a:bodyPr wrap="square" lIns="0" tIns="0" rIns="0" bIns="0" rtlCol="0" anchor="t"/>
          <a:lstStyle/>
          <a:p>
            <a:pPr>
              <a:lnSpc>
                <a:spcPts val="2208"/>
              </a:lnSpc>
            </a:pPr>
            <a:r>
              <a:rPr lang="en-US" sz="1792" b="1" dirty="0">
                <a:solidFill>
                  <a:srgbClr val="333F70"/>
                </a:solidFill>
                <a:latin typeface="Arial Black" panose="020B0A04020102020204" pitchFamily="34" charset="0"/>
                <a:ea typeface="Unbounded Bold" pitchFamily="34" charset="-122"/>
                <a:cs typeface="Unbounded Bold" pitchFamily="34" charset="-120"/>
              </a:rPr>
              <a:t>Mandatory Staff Training</a:t>
            </a:r>
            <a:endParaRPr lang="en-US" sz="1792" dirty="0">
              <a:latin typeface="Arial Black" panose="020B0A04020102020204" pitchFamily="34" charset="0"/>
            </a:endParaRPr>
          </a:p>
        </p:txBody>
      </p:sp>
      <p:sp>
        <p:nvSpPr>
          <p:cNvPr id="17" name="Text 12"/>
          <p:cNvSpPr/>
          <p:nvPr/>
        </p:nvSpPr>
        <p:spPr>
          <a:xfrm>
            <a:off x="8225334" y="3030141"/>
            <a:ext cx="3140869" cy="873919"/>
          </a:xfrm>
          <a:prstGeom prst="rect">
            <a:avLst/>
          </a:prstGeom>
          <a:noFill/>
          <a:ln/>
        </p:spPr>
        <p:txBody>
          <a:bodyPr wrap="square" lIns="0" tIns="0" rIns="0" bIns="0" rtlCol="0" anchor="t"/>
          <a:lstStyle/>
          <a:p>
            <a:pPr>
              <a:lnSpc>
                <a:spcPts val="2292"/>
              </a:lnSpc>
            </a:pPr>
            <a:r>
              <a:rPr lang="en-US" sz="1417" dirty="0">
                <a:solidFill>
                  <a:srgbClr val="333F70"/>
                </a:solidFill>
                <a:latin typeface="Open Sans" pitchFamily="34" charset="0"/>
                <a:ea typeface="Open Sans" pitchFamily="34" charset="-122"/>
                <a:cs typeface="Open Sans" pitchFamily="34" charset="-120"/>
              </a:rPr>
              <a:t>Regular training on precise portion control, proper food storage, and waste separation protocols.</a:t>
            </a:r>
            <a:endParaRPr lang="en-US" sz="1417" dirty="0"/>
          </a:p>
        </p:txBody>
      </p:sp>
      <p:sp>
        <p:nvSpPr>
          <p:cNvPr id="18" name="Shape 13"/>
          <p:cNvSpPr/>
          <p:nvPr/>
        </p:nvSpPr>
        <p:spPr>
          <a:xfrm>
            <a:off x="637382" y="4274543"/>
            <a:ext cx="5367536" cy="2081510"/>
          </a:xfrm>
          <a:prstGeom prst="roundRect">
            <a:avLst>
              <a:gd name="adj" fmla="val 3675"/>
            </a:avLst>
          </a:prstGeom>
          <a:solidFill>
            <a:srgbClr val="D6F5EE"/>
          </a:solidFill>
          <a:ln w="7620">
            <a:solidFill>
              <a:srgbClr val="BCDBD4"/>
            </a:solidFill>
            <a:prstDash val="solid"/>
          </a:ln>
        </p:spPr>
        <p:txBody>
          <a:bodyPr/>
          <a:lstStyle/>
          <a:p>
            <a:endParaRPr lang="en-GB" sz="1500"/>
          </a:p>
        </p:txBody>
      </p:sp>
      <p:sp>
        <p:nvSpPr>
          <p:cNvPr id="19" name="Shape 14"/>
          <p:cNvSpPr/>
          <p:nvPr/>
        </p:nvSpPr>
        <p:spPr>
          <a:xfrm>
            <a:off x="825798" y="4462959"/>
            <a:ext cx="546298" cy="546298"/>
          </a:xfrm>
          <a:prstGeom prst="roundRect">
            <a:avLst>
              <a:gd name="adj" fmla="val 13947028"/>
            </a:avLst>
          </a:prstGeom>
          <a:solidFill>
            <a:srgbClr val="26A688"/>
          </a:solidFill>
          <a:ln/>
        </p:spPr>
        <p:txBody>
          <a:bodyPr/>
          <a:lstStyle/>
          <a:p>
            <a:endParaRPr lang="en-GB" sz="1500"/>
          </a:p>
        </p:txBody>
      </p:sp>
      <p:pic>
        <p:nvPicPr>
          <p:cNvPr id="20" name="Image 3" descr="preencoded.png"/>
          <p:cNvPicPr>
            <a:picLocks noChangeAspect="1"/>
          </p:cNvPicPr>
          <p:nvPr/>
        </p:nvPicPr>
        <p:blipFill>
          <a:blip r:embed="rId6"/>
          <a:stretch>
            <a:fillRect/>
          </a:stretch>
        </p:blipFill>
        <p:spPr>
          <a:xfrm>
            <a:off x="976015" y="4582419"/>
            <a:ext cx="245765" cy="307281"/>
          </a:xfrm>
          <a:prstGeom prst="rect">
            <a:avLst/>
          </a:prstGeom>
        </p:spPr>
      </p:pic>
      <p:sp>
        <p:nvSpPr>
          <p:cNvPr id="21" name="Text 15"/>
          <p:cNvSpPr/>
          <p:nvPr/>
        </p:nvSpPr>
        <p:spPr>
          <a:xfrm>
            <a:off x="825798" y="5191323"/>
            <a:ext cx="4046736" cy="284460"/>
          </a:xfrm>
          <a:prstGeom prst="rect">
            <a:avLst/>
          </a:prstGeom>
          <a:noFill/>
          <a:ln/>
        </p:spPr>
        <p:txBody>
          <a:bodyPr wrap="none" lIns="0" tIns="0" rIns="0" bIns="0" rtlCol="0" anchor="t"/>
          <a:lstStyle/>
          <a:p>
            <a:pPr>
              <a:lnSpc>
                <a:spcPts val="2208"/>
              </a:lnSpc>
            </a:pPr>
            <a:r>
              <a:rPr lang="en-US" sz="1792" b="1" dirty="0">
                <a:solidFill>
                  <a:srgbClr val="333F70"/>
                </a:solidFill>
                <a:latin typeface="Arial Black" panose="020B0A04020102020204" pitchFamily="34" charset="0"/>
                <a:ea typeface="Unbounded Bold" pitchFamily="34" charset="-122"/>
                <a:cs typeface="Unbounded Bold" pitchFamily="34" charset="-120"/>
              </a:rPr>
              <a:t>Engage and Educate Guests</a:t>
            </a:r>
            <a:endParaRPr lang="en-US" sz="1792" dirty="0">
              <a:latin typeface="Arial Black" panose="020B0A04020102020204" pitchFamily="34" charset="0"/>
            </a:endParaRPr>
          </a:p>
        </p:txBody>
      </p:sp>
      <p:sp>
        <p:nvSpPr>
          <p:cNvPr id="22" name="Text 16"/>
          <p:cNvSpPr/>
          <p:nvPr/>
        </p:nvSpPr>
        <p:spPr>
          <a:xfrm>
            <a:off x="825798" y="5585024"/>
            <a:ext cx="4990703" cy="582613"/>
          </a:xfrm>
          <a:prstGeom prst="rect">
            <a:avLst/>
          </a:prstGeom>
          <a:noFill/>
          <a:ln/>
        </p:spPr>
        <p:txBody>
          <a:bodyPr wrap="square" lIns="0" tIns="0" rIns="0" bIns="0" rtlCol="0" anchor="t"/>
          <a:lstStyle/>
          <a:p>
            <a:pPr>
              <a:lnSpc>
                <a:spcPts val="2292"/>
              </a:lnSpc>
            </a:pPr>
            <a:r>
              <a:rPr lang="en-US" sz="1417" dirty="0">
                <a:solidFill>
                  <a:srgbClr val="333F70"/>
                </a:solidFill>
                <a:latin typeface="Open Sans" pitchFamily="34" charset="0"/>
                <a:ea typeface="Open Sans" pitchFamily="34" charset="-122"/>
                <a:cs typeface="Open Sans" pitchFamily="34" charset="-120"/>
              </a:rPr>
              <a:t>Run awareness campaigns and use subtle nudges for sustainable dining choices (e.g., buffet design).</a:t>
            </a:r>
            <a:endParaRPr lang="en-US" sz="1417" dirty="0"/>
          </a:p>
        </p:txBody>
      </p:sp>
      <p:sp>
        <p:nvSpPr>
          <p:cNvPr id="23" name="Shape 17"/>
          <p:cNvSpPr/>
          <p:nvPr/>
        </p:nvSpPr>
        <p:spPr>
          <a:xfrm>
            <a:off x="6186983" y="4274543"/>
            <a:ext cx="5367635" cy="2081510"/>
          </a:xfrm>
          <a:prstGeom prst="roundRect">
            <a:avLst>
              <a:gd name="adj" fmla="val 3675"/>
            </a:avLst>
          </a:prstGeom>
          <a:solidFill>
            <a:srgbClr val="D6F5EE"/>
          </a:solidFill>
          <a:ln w="7620">
            <a:solidFill>
              <a:srgbClr val="BCDBD4"/>
            </a:solidFill>
            <a:prstDash val="solid"/>
          </a:ln>
        </p:spPr>
        <p:txBody>
          <a:bodyPr/>
          <a:lstStyle/>
          <a:p>
            <a:endParaRPr lang="en-GB" sz="1500"/>
          </a:p>
        </p:txBody>
      </p:sp>
      <p:sp>
        <p:nvSpPr>
          <p:cNvPr id="24" name="Shape 18"/>
          <p:cNvSpPr/>
          <p:nvPr/>
        </p:nvSpPr>
        <p:spPr>
          <a:xfrm>
            <a:off x="6375400" y="4462959"/>
            <a:ext cx="546298" cy="546298"/>
          </a:xfrm>
          <a:prstGeom prst="roundRect">
            <a:avLst>
              <a:gd name="adj" fmla="val 13947028"/>
            </a:avLst>
          </a:prstGeom>
          <a:solidFill>
            <a:srgbClr val="26A688"/>
          </a:solidFill>
          <a:ln/>
        </p:spPr>
        <p:txBody>
          <a:bodyPr/>
          <a:lstStyle/>
          <a:p>
            <a:endParaRPr lang="en-GB" sz="1500"/>
          </a:p>
        </p:txBody>
      </p:sp>
      <p:pic>
        <p:nvPicPr>
          <p:cNvPr id="25" name="Image 4" descr="preencoded.png"/>
          <p:cNvPicPr>
            <a:picLocks noChangeAspect="1"/>
          </p:cNvPicPr>
          <p:nvPr/>
        </p:nvPicPr>
        <p:blipFill>
          <a:blip r:embed="rId7"/>
          <a:stretch>
            <a:fillRect/>
          </a:stretch>
        </p:blipFill>
        <p:spPr>
          <a:xfrm>
            <a:off x="6525618" y="4582419"/>
            <a:ext cx="245765" cy="307281"/>
          </a:xfrm>
          <a:prstGeom prst="rect">
            <a:avLst/>
          </a:prstGeom>
        </p:spPr>
      </p:pic>
      <p:sp>
        <p:nvSpPr>
          <p:cNvPr id="26" name="Text 19"/>
          <p:cNvSpPr/>
          <p:nvPr/>
        </p:nvSpPr>
        <p:spPr>
          <a:xfrm>
            <a:off x="6375401" y="5191323"/>
            <a:ext cx="3916164" cy="284460"/>
          </a:xfrm>
          <a:prstGeom prst="rect">
            <a:avLst/>
          </a:prstGeom>
          <a:noFill/>
          <a:ln/>
        </p:spPr>
        <p:txBody>
          <a:bodyPr wrap="none" lIns="0" tIns="0" rIns="0" bIns="0" rtlCol="0" anchor="t"/>
          <a:lstStyle/>
          <a:p>
            <a:pPr>
              <a:lnSpc>
                <a:spcPts val="2208"/>
              </a:lnSpc>
            </a:pPr>
            <a:r>
              <a:rPr lang="en-US" sz="1792" b="1" dirty="0">
                <a:solidFill>
                  <a:srgbClr val="333F70"/>
                </a:solidFill>
                <a:latin typeface="Arial Black" panose="020B0A04020102020204" pitchFamily="34" charset="0"/>
                <a:ea typeface="Unbounded Bold" pitchFamily="34" charset="-122"/>
                <a:cs typeface="Unbounded Bold" pitchFamily="34" charset="-120"/>
              </a:rPr>
              <a:t>Seek Support/Partnerships</a:t>
            </a:r>
            <a:endParaRPr lang="en-US" sz="1792" dirty="0">
              <a:latin typeface="Arial Black" panose="020B0A04020102020204" pitchFamily="34" charset="0"/>
            </a:endParaRPr>
          </a:p>
        </p:txBody>
      </p:sp>
      <p:sp>
        <p:nvSpPr>
          <p:cNvPr id="27" name="Text 20"/>
          <p:cNvSpPr/>
          <p:nvPr/>
        </p:nvSpPr>
        <p:spPr>
          <a:xfrm>
            <a:off x="6375400" y="5585024"/>
            <a:ext cx="4990803" cy="582613"/>
          </a:xfrm>
          <a:prstGeom prst="rect">
            <a:avLst/>
          </a:prstGeom>
          <a:noFill/>
          <a:ln/>
        </p:spPr>
        <p:txBody>
          <a:bodyPr wrap="square" lIns="0" tIns="0" rIns="0" bIns="0" rtlCol="0" anchor="t"/>
          <a:lstStyle/>
          <a:p>
            <a:pPr>
              <a:lnSpc>
                <a:spcPts val="2292"/>
              </a:lnSpc>
            </a:pPr>
            <a:r>
              <a:rPr lang="en-US" sz="1417" dirty="0">
                <a:solidFill>
                  <a:srgbClr val="333F70"/>
                </a:solidFill>
                <a:latin typeface="Open Sans" pitchFamily="34" charset="0"/>
                <a:ea typeface="Open Sans" pitchFamily="34" charset="-122"/>
                <a:cs typeface="Open Sans" pitchFamily="34" charset="-120"/>
              </a:rPr>
              <a:t>Collaborate with food banks and composting organisations. Lobby for government funding/tax relief.</a:t>
            </a:r>
            <a:endParaRPr lang="en-US" sz="1417" dirty="0"/>
          </a:p>
        </p:txBody>
      </p:sp>
      <p:sp>
        <p:nvSpPr>
          <p:cNvPr id="28" name="Rectangle 27"/>
          <p:cNvSpPr/>
          <p:nvPr/>
        </p:nvSpPr>
        <p:spPr>
          <a:xfrm>
            <a:off x="9553655" y="6457081"/>
            <a:ext cx="2571986" cy="323165"/>
          </a:xfrm>
          <a:prstGeom prst="rect">
            <a:avLst/>
          </a:prstGeom>
        </p:spPr>
        <p:txBody>
          <a:bodyPr wrap="none">
            <a:spAutoFit/>
          </a:bodyPr>
          <a:lstStyle/>
          <a:p>
            <a:r>
              <a:rPr lang="en-US" sz="1500" dirty="0"/>
              <a:t>(Paul, Modi and Patel, 2016).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2651" y="324148"/>
            <a:ext cx="4786015" cy="349944"/>
          </a:xfrm>
          <a:prstGeom prst="rect">
            <a:avLst/>
          </a:prstGeom>
          <a:noFill/>
          <a:ln/>
        </p:spPr>
        <p:txBody>
          <a:bodyPr wrap="none" lIns="0" tIns="0" rIns="0" bIns="0" rtlCol="0" anchor="t"/>
          <a:lstStyle/>
          <a:p>
            <a:pPr>
              <a:lnSpc>
                <a:spcPts val="2750"/>
              </a:lnSpc>
            </a:pPr>
            <a:r>
              <a:rPr lang="en-US" sz="2667" b="1" dirty="0">
                <a:solidFill>
                  <a:srgbClr val="333F70"/>
                </a:solidFill>
                <a:latin typeface="Arial Black" panose="020B0A04020102020204" pitchFamily="34" charset="0"/>
                <a:ea typeface="Unbounded Bold" pitchFamily="34" charset="-122"/>
                <a:cs typeface="Unbounded Bold" pitchFamily="34" charset="-120"/>
              </a:rPr>
              <a:t>Conclusion and References</a:t>
            </a:r>
            <a:endParaRPr lang="en-US" sz="2667" dirty="0">
              <a:latin typeface="Arial Black" panose="020B0A04020102020204" pitchFamily="34" charset="0"/>
            </a:endParaRPr>
          </a:p>
        </p:txBody>
      </p:sp>
      <p:sp>
        <p:nvSpPr>
          <p:cNvPr id="3" name="Text 1"/>
          <p:cNvSpPr/>
          <p:nvPr/>
        </p:nvSpPr>
        <p:spPr>
          <a:xfrm>
            <a:off x="412651" y="842069"/>
            <a:ext cx="11236821" cy="482997"/>
          </a:xfrm>
          <a:prstGeom prst="rect">
            <a:avLst/>
          </a:prstGeom>
          <a:noFill/>
          <a:ln/>
        </p:spPr>
        <p:txBody>
          <a:bodyPr wrap="none" lIns="0" tIns="0" rIns="0" bIns="0" rtlCol="0" anchor="t"/>
          <a:lstStyle/>
          <a:p>
            <a:pPr>
              <a:lnSpc>
                <a:spcPts val="3792"/>
              </a:lnSpc>
            </a:pPr>
            <a:r>
              <a:rPr lang="en-US" sz="2333" b="1" dirty="0">
                <a:solidFill>
                  <a:srgbClr val="333F70"/>
                </a:solidFill>
                <a:latin typeface="Arial Black" panose="020B0A04020102020204" pitchFamily="34" charset="0"/>
                <a:ea typeface="Unbounded Bold" pitchFamily="34" charset="-122"/>
                <a:cs typeface="Unbounded Bold" pitchFamily="34" charset="-120"/>
              </a:rPr>
              <a:t>Sustainability is the Recipe for Future Success</a:t>
            </a:r>
            <a:endParaRPr lang="en-US" sz="2333" dirty="0">
              <a:latin typeface="Arial Black" panose="020B0A04020102020204" pitchFamily="34" charset="0"/>
            </a:endParaRPr>
          </a:p>
        </p:txBody>
      </p:sp>
      <p:sp>
        <p:nvSpPr>
          <p:cNvPr id="4" name="Text 2"/>
          <p:cNvSpPr/>
          <p:nvPr/>
        </p:nvSpPr>
        <p:spPr>
          <a:xfrm>
            <a:off x="412651" y="1493044"/>
            <a:ext cx="11366698" cy="179189"/>
          </a:xfrm>
          <a:prstGeom prst="rect">
            <a:avLst/>
          </a:prstGeom>
          <a:noFill/>
          <a:ln/>
        </p:spPr>
        <p:txBody>
          <a:bodyPr wrap="none" lIns="0" tIns="0" rIns="0" bIns="0" rtlCol="0" anchor="t"/>
          <a:lstStyle/>
          <a:p>
            <a:pPr>
              <a:lnSpc>
                <a:spcPts val="1375"/>
              </a:lnSpc>
            </a:pPr>
            <a:r>
              <a:rPr lang="en-US" sz="1333" dirty="0">
                <a:solidFill>
                  <a:srgbClr val="333F70"/>
                </a:solidFill>
                <a:latin typeface="Open Sans" pitchFamily="34" charset="0"/>
                <a:ea typeface="Open Sans" pitchFamily="34" charset="-122"/>
                <a:cs typeface="Open Sans" pitchFamily="34" charset="-120"/>
              </a:rPr>
              <a:t>Food waste reduction is a non-negotiable part of modern hospitality, driving environmental stewardship, cost savings, and positive brand building</a:t>
            </a:r>
            <a:r>
              <a:rPr lang="en-US" sz="875" dirty="0">
                <a:solidFill>
                  <a:srgbClr val="333F70"/>
                </a:solidFill>
                <a:latin typeface="Open Sans" pitchFamily="34" charset="0"/>
                <a:ea typeface="Open Sans" pitchFamily="34" charset="-122"/>
                <a:cs typeface="Open Sans" pitchFamily="34" charset="-120"/>
              </a:rPr>
              <a:t>.</a:t>
            </a:r>
            <a:endParaRPr lang="en-US" sz="875" dirty="0"/>
          </a:p>
        </p:txBody>
      </p:sp>
      <p:sp>
        <p:nvSpPr>
          <p:cNvPr id="5" name="Text 3"/>
          <p:cNvSpPr/>
          <p:nvPr/>
        </p:nvSpPr>
        <p:spPr>
          <a:xfrm>
            <a:off x="412651" y="1899047"/>
            <a:ext cx="5546725" cy="358378"/>
          </a:xfrm>
          <a:prstGeom prst="rect">
            <a:avLst/>
          </a:prstGeom>
          <a:noFill/>
          <a:ln/>
        </p:spPr>
        <p:txBody>
          <a:bodyPr wrap="square" lIns="0" tIns="0" rIns="0" bIns="0" rtlCol="0" anchor="t"/>
          <a:lstStyle/>
          <a:p>
            <a:pPr>
              <a:lnSpc>
                <a:spcPts val="1375"/>
              </a:lnSpc>
            </a:pPr>
            <a:r>
              <a:rPr lang="en-US" sz="1333" dirty="0">
                <a:solidFill>
                  <a:srgbClr val="333F70"/>
                </a:solidFill>
                <a:latin typeface="Open Sans" pitchFamily="34" charset="0"/>
                <a:ea typeface="Open Sans" pitchFamily="34" charset="-122"/>
                <a:cs typeface="Open Sans" pitchFamily="34" charset="-120"/>
              </a:rPr>
              <a:t>The efficacy of food waste management relies on continuous improvement, innovation, and active guest participation.</a:t>
            </a:r>
            <a:endParaRPr lang="en-US" sz="1333" dirty="0"/>
          </a:p>
        </p:txBody>
      </p:sp>
      <p:sp>
        <p:nvSpPr>
          <p:cNvPr id="6" name="Text 4"/>
          <p:cNvSpPr/>
          <p:nvPr/>
        </p:nvSpPr>
        <p:spPr>
          <a:xfrm>
            <a:off x="412651" y="2396778"/>
            <a:ext cx="1400076" cy="174923"/>
          </a:xfrm>
          <a:prstGeom prst="rect">
            <a:avLst/>
          </a:prstGeom>
          <a:noFill/>
          <a:ln/>
        </p:spPr>
        <p:txBody>
          <a:bodyPr wrap="none" lIns="0" tIns="0" rIns="0" bIns="0" rtlCol="0" anchor="t"/>
          <a:lstStyle/>
          <a:p>
            <a:pPr>
              <a:lnSpc>
                <a:spcPts val="1375"/>
              </a:lnSpc>
            </a:pPr>
            <a:r>
              <a:rPr lang="en-US" sz="1500" b="1" dirty="0">
                <a:solidFill>
                  <a:srgbClr val="333F70"/>
                </a:solidFill>
                <a:latin typeface="Arial Black" panose="020B0A04020102020204" pitchFamily="34" charset="0"/>
                <a:ea typeface="Unbounded Bold" pitchFamily="34" charset="-122"/>
                <a:cs typeface="Unbounded Bold" pitchFamily="34" charset="-120"/>
              </a:rPr>
              <a:t>Future Focus</a:t>
            </a:r>
            <a:endParaRPr lang="en-US" sz="1500" dirty="0">
              <a:latin typeface="Arial Black" panose="020B0A04020102020204" pitchFamily="34" charset="0"/>
            </a:endParaRPr>
          </a:p>
        </p:txBody>
      </p:sp>
      <p:sp>
        <p:nvSpPr>
          <p:cNvPr id="7" name="Text 5"/>
          <p:cNvSpPr/>
          <p:nvPr/>
        </p:nvSpPr>
        <p:spPr>
          <a:xfrm>
            <a:off x="412651" y="2656186"/>
            <a:ext cx="5546725" cy="179189"/>
          </a:xfrm>
          <a:prstGeom prst="rect">
            <a:avLst/>
          </a:prstGeom>
          <a:noFill/>
          <a:ln/>
        </p:spPr>
        <p:txBody>
          <a:bodyPr wrap="none" lIns="0" tIns="0" rIns="0" bIns="0" rtlCol="0" anchor="t"/>
          <a:lstStyle/>
          <a:p>
            <a:pPr marL="285739" indent="-285739">
              <a:lnSpc>
                <a:spcPts val="1375"/>
              </a:lnSpc>
              <a:buSzPct val="100000"/>
              <a:buChar char="•"/>
            </a:pPr>
            <a:r>
              <a:rPr lang="en-US" sz="1333" dirty="0">
                <a:solidFill>
                  <a:srgbClr val="333F70"/>
                </a:solidFill>
                <a:latin typeface="Open Sans" pitchFamily="34" charset="0"/>
                <a:ea typeface="Open Sans" pitchFamily="34" charset="-122"/>
                <a:cs typeface="Open Sans" pitchFamily="34" charset="-120"/>
              </a:rPr>
              <a:t>Increased role of AI and advanced tracking technology</a:t>
            </a:r>
            <a:r>
              <a:rPr lang="en-US" sz="875" dirty="0">
                <a:solidFill>
                  <a:srgbClr val="333F70"/>
                </a:solidFill>
                <a:latin typeface="Open Sans" pitchFamily="34" charset="0"/>
                <a:ea typeface="Open Sans" pitchFamily="34" charset="-122"/>
                <a:cs typeface="Open Sans" pitchFamily="34" charset="-120"/>
              </a:rPr>
              <a:t>.</a:t>
            </a:r>
            <a:endParaRPr lang="en-US" sz="875" dirty="0"/>
          </a:p>
        </p:txBody>
      </p:sp>
      <p:sp>
        <p:nvSpPr>
          <p:cNvPr id="8" name="Text 6"/>
          <p:cNvSpPr/>
          <p:nvPr/>
        </p:nvSpPr>
        <p:spPr>
          <a:xfrm>
            <a:off x="412651" y="2874566"/>
            <a:ext cx="5546725" cy="179189"/>
          </a:xfrm>
          <a:prstGeom prst="rect">
            <a:avLst/>
          </a:prstGeom>
          <a:noFill/>
          <a:ln/>
        </p:spPr>
        <p:txBody>
          <a:bodyPr wrap="none" lIns="0" tIns="0" rIns="0" bIns="0" rtlCol="0" anchor="t"/>
          <a:lstStyle/>
          <a:p>
            <a:pPr marL="285739" indent="-285739">
              <a:lnSpc>
                <a:spcPts val="1375"/>
              </a:lnSpc>
              <a:buSzPct val="100000"/>
              <a:buChar char="•"/>
            </a:pPr>
            <a:r>
              <a:rPr lang="en-US" sz="1333" dirty="0">
                <a:solidFill>
                  <a:srgbClr val="333F70"/>
                </a:solidFill>
                <a:latin typeface="Open Sans" pitchFamily="34" charset="0"/>
                <a:ea typeface="Open Sans" pitchFamily="34" charset="-122"/>
                <a:cs typeface="Open Sans" pitchFamily="34" charset="-120"/>
              </a:rPr>
              <a:t>Greater emphasis on local and seasonal sourcing.</a:t>
            </a:r>
            <a:endParaRPr lang="en-US" sz="1333" dirty="0"/>
          </a:p>
        </p:txBody>
      </p:sp>
      <p:sp>
        <p:nvSpPr>
          <p:cNvPr id="9" name="Text 7"/>
          <p:cNvSpPr/>
          <p:nvPr/>
        </p:nvSpPr>
        <p:spPr>
          <a:xfrm>
            <a:off x="412651" y="3092946"/>
            <a:ext cx="5546725" cy="179189"/>
          </a:xfrm>
          <a:prstGeom prst="rect">
            <a:avLst/>
          </a:prstGeom>
          <a:noFill/>
          <a:ln/>
        </p:spPr>
        <p:txBody>
          <a:bodyPr wrap="none" lIns="0" tIns="0" rIns="0" bIns="0" rtlCol="0" anchor="t"/>
          <a:lstStyle/>
          <a:p>
            <a:pPr marL="285739" indent="-285739">
              <a:lnSpc>
                <a:spcPts val="1375"/>
              </a:lnSpc>
              <a:buSzPct val="100000"/>
              <a:buChar char="•"/>
            </a:pPr>
            <a:r>
              <a:rPr lang="en-US" sz="1333" dirty="0">
                <a:solidFill>
                  <a:srgbClr val="333F70"/>
                </a:solidFill>
                <a:latin typeface="Open Sans" pitchFamily="34" charset="0"/>
                <a:ea typeface="Open Sans" pitchFamily="34" charset="-122"/>
                <a:cs typeface="Open Sans" pitchFamily="34" charset="-120"/>
              </a:rPr>
              <a:t>Achieving net zero carbon targets</a:t>
            </a:r>
            <a:r>
              <a:rPr lang="en-US" sz="875" dirty="0">
                <a:solidFill>
                  <a:srgbClr val="333F70"/>
                </a:solidFill>
                <a:latin typeface="Open Sans" pitchFamily="34" charset="0"/>
                <a:ea typeface="Open Sans" pitchFamily="34" charset="-122"/>
                <a:cs typeface="Open Sans" pitchFamily="34" charset="-120"/>
              </a:rPr>
              <a:t>.</a:t>
            </a:r>
            <a:endParaRPr lang="en-US" sz="875" dirty="0"/>
          </a:p>
        </p:txBody>
      </p:sp>
      <p:pic>
        <p:nvPicPr>
          <p:cNvPr id="10" name="Image 0" descr="preencoded.png"/>
          <p:cNvPicPr>
            <a:picLocks noChangeAspect="1"/>
          </p:cNvPicPr>
          <p:nvPr/>
        </p:nvPicPr>
        <p:blipFill>
          <a:blip r:embed="rId3"/>
          <a:stretch>
            <a:fillRect/>
          </a:stretch>
        </p:blipFill>
        <p:spPr>
          <a:xfrm>
            <a:off x="7373471" y="2078236"/>
            <a:ext cx="3977930" cy="3977930"/>
          </a:xfrm>
          <a:prstGeom prst="rect">
            <a:avLst/>
          </a:prstGeom>
        </p:spPr>
      </p:pic>
      <p:sp>
        <p:nvSpPr>
          <p:cNvPr id="11" name="Rectangle 10"/>
          <p:cNvSpPr/>
          <p:nvPr/>
        </p:nvSpPr>
        <p:spPr>
          <a:xfrm>
            <a:off x="10451261" y="6308281"/>
            <a:ext cx="1406154" cy="323165"/>
          </a:xfrm>
          <a:prstGeom prst="rect">
            <a:avLst/>
          </a:prstGeom>
        </p:spPr>
        <p:txBody>
          <a:bodyPr wrap="none">
            <a:spAutoFit/>
          </a:bodyPr>
          <a:lstStyle/>
          <a:p>
            <a:r>
              <a:rPr lang="en-US" sz="1500" dirty="0"/>
              <a:t>(Nykiel, 2020).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543736" y="808087"/>
            <a:ext cx="6600265" cy="52642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6200" tIns="0" rIns="76200" bIns="132250" numCol="1" anchor="ctr" anchorCtr="0" compatLnSpc="1">
            <a:prstTxWarp prst="textNoShape">
              <a:avLst/>
            </a:prstTxWarp>
            <a:spAutoFit/>
          </a:bodyPr>
          <a:lstStyle/>
          <a:p>
            <a:pPr algn="ctr" defTabSz="761970" eaLnBrk="0" fontAlgn="base" hangingPunct="0">
              <a:spcBef>
                <a:spcPct val="0"/>
              </a:spcBef>
              <a:spcAft>
                <a:spcPct val="0"/>
              </a:spcAft>
            </a:pPr>
            <a:r>
              <a:rPr lang="en-US" sz="3333" b="1" dirty="0">
                <a:latin typeface="Times New Roman" panose="02020603050405020304" pitchFamily="18" charset="0"/>
                <a:cs typeface="Times New Roman" panose="02020603050405020304" pitchFamily="18" charset="0"/>
              </a:rPr>
              <a:t>Reference list</a:t>
            </a:r>
          </a:p>
          <a:p>
            <a:pPr defTabSz="761970" eaLnBrk="0" fontAlgn="base" hangingPunct="0">
              <a:spcBef>
                <a:spcPct val="0"/>
              </a:spcBef>
              <a:spcAft>
                <a:spcPct val="0"/>
              </a:spcAft>
            </a:pPr>
            <a:r>
              <a:rPr lang="en-US" sz="1667" dirty="0">
                <a:latin typeface="Times New Roman" panose="02020603050405020304" pitchFamily="18" charset="0"/>
                <a:cs typeface="Times New Roman" panose="02020603050405020304" pitchFamily="18" charset="0"/>
              </a:rPr>
              <a:t>Baum, S. (2021). </a:t>
            </a:r>
            <a:r>
              <a:rPr lang="en-US" sz="1667" i="1" dirty="0">
                <a:latin typeface="Times New Roman" panose="02020603050405020304" pitchFamily="18" charset="0"/>
                <a:cs typeface="Times New Roman" panose="02020603050405020304" pitchFamily="18" charset="0"/>
              </a:rPr>
              <a:t>Methods in Urban Analysis</a:t>
            </a:r>
            <a:r>
              <a:rPr lang="en-US" sz="1667" dirty="0">
                <a:latin typeface="Times New Roman" panose="02020603050405020304" pitchFamily="18" charset="0"/>
                <a:cs typeface="Times New Roman" panose="02020603050405020304" pitchFamily="18" charset="0"/>
              </a:rPr>
              <a:t>. Springer Nature.</a:t>
            </a:r>
            <a:endParaRPr lang="en-US" sz="1667" dirty="0"/>
          </a:p>
          <a:p>
            <a:pPr defTabSz="761970" eaLnBrk="0" fontAlgn="base" hangingPunct="0">
              <a:spcBef>
                <a:spcPct val="0"/>
              </a:spcBef>
              <a:spcAft>
                <a:spcPct val="0"/>
              </a:spcAft>
            </a:pPr>
            <a:r>
              <a:rPr lang="en-US" sz="1667" dirty="0">
                <a:latin typeface="Times New Roman" panose="02020603050405020304" pitchFamily="18" charset="0"/>
                <a:cs typeface="Times New Roman" panose="02020603050405020304" pitchFamily="18" charset="0"/>
              </a:rPr>
              <a:t>eker, C., Kaya, A. and Bahçelerli, N. (2024). </a:t>
            </a:r>
            <a:r>
              <a:rPr lang="en-US" sz="1667" i="1" dirty="0">
                <a:latin typeface="Times New Roman" panose="02020603050405020304" pitchFamily="18" charset="0"/>
                <a:cs typeface="Times New Roman" panose="02020603050405020304" pitchFamily="18" charset="0"/>
              </a:rPr>
              <a:t>Integrating Organizational Theories With Sustainable Development</a:t>
            </a:r>
            <a:r>
              <a:rPr lang="en-US" sz="1667" dirty="0">
                <a:latin typeface="Times New Roman" panose="02020603050405020304" pitchFamily="18" charset="0"/>
                <a:cs typeface="Times New Roman" panose="02020603050405020304" pitchFamily="18" charset="0"/>
              </a:rPr>
              <a:t>. IGI Global.</a:t>
            </a:r>
            <a:endParaRPr lang="en-US" sz="1667" dirty="0"/>
          </a:p>
          <a:p>
            <a:pPr defTabSz="761970" eaLnBrk="0" fontAlgn="base" hangingPunct="0">
              <a:spcBef>
                <a:spcPct val="0"/>
              </a:spcBef>
              <a:spcAft>
                <a:spcPct val="0"/>
              </a:spcAft>
            </a:pPr>
            <a:r>
              <a:rPr lang="en-US" sz="1667" dirty="0">
                <a:latin typeface="Times New Roman" panose="02020603050405020304" pitchFamily="18" charset="0"/>
                <a:cs typeface="Times New Roman" panose="02020603050405020304" pitchFamily="18" charset="0"/>
              </a:rPr>
              <a:t>Group of Authors (2022). </a:t>
            </a:r>
            <a:r>
              <a:rPr lang="en-US" sz="1667" i="1" dirty="0">
                <a:latin typeface="Times New Roman" panose="02020603050405020304" pitchFamily="18" charset="0"/>
                <a:cs typeface="Times New Roman" panose="02020603050405020304" pitchFamily="18" charset="0"/>
              </a:rPr>
              <a:t>Proceedings of IAC 2022 in Prague</a:t>
            </a:r>
            <a:r>
              <a:rPr lang="en-US" sz="1667" dirty="0">
                <a:latin typeface="Times New Roman" panose="02020603050405020304" pitchFamily="18" charset="0"/>
                <a:cs typeface="Times New Roman" panose="02020603050405020304" pitchFamily="18" charset="0"/>
              </a:rPr>
              <a:t>. Czech Institute of Academic Education.</a:t>
            </a:r>
            <a:endParaRPr lang="en-US" sz="1667" dirty="0"/>
          </a:p>
          <a:p>
            <a:pPr defTabSz="761970" eaLnBrk="0" fontAlgn="base" hangingPunct="0">
              <a:spcBef>
                <a:spcPct val="0"/>
              </a:spcBef>
              <a:spcAft>
                <a:spcPct val="0"/>
              </a:spcAft>
            </a:pPr>
            <a:r>
              <a:rPr lang="en-US" sz="1667" dirty="0">
                <a:latin typeface="Times New Roman" panose="02020603050405020304" pitchFamily="18" charset="0"/>
                <a:cs typeface="Times New Roman" panose="02020603050405020304" pitchFamily="18" charset="0"/>
              </a:rPr>
              <a:t>Kosseva, M.R. and Webb, C. (2020). </a:t>
            </a:r>
            <a:r>
              <a:rPr lang="en-US" sz="1667" i="1" dirty="0">
                <a:latin typeface="Times New Roman" panose="02020603050405020304" pitchFamily="18" charset="0"/>
                <a:cs typeface="Times New Roman" panose="02020603050405020304" pitchFamily="18" charset="0"/>
              </a:rPr>
              <a:t>Food industry wastes : assessment and recuperation of commodities</a:t>
            </a:r>
            <a:r>
              <a:rPr lang="en-US" sz="1667" dirty="0">
                <a:latin typeface="Times New Roman" panose="02020603050405020304" pitchFamily="18" charset="0"/>
                <a:cs typeface="Times New Roman" panose="02020603050405020304" pitchFamily="18" charset="0"/>
              </a:rPr>
              <a:t>. London: Academic Press.</a:t>
            </a:r>
            <a:endParaRPr lang="en-US" sz="1667" dirty="0"/>
          </a:p>
          <a:p>
            <a:pPr defTabSz="761970" eaLnBrk="0" fontAlgn="base" hangingPunct="0">
              <a:spcBef>
                <a:spcPct val="0"/>
              </a:spcBef>
              <a:spcAft>
                <a:spcPct val="0"/>
              </a:spcAft>
            </a:pPr>
            <a:r>
              <a:rPr lang="en-US" sz="1667" dirty="0">
                <a:latin typeface="Times New Roman" panose="02020603050405020304" pitchFamily="18" charset="0"/>
                <a:cs typeface="Times New Roman" panose="02020603050405020304" pitchFamily="18" charset="0"/>
              </a:rPr>
              <a:t>Legrand, W. and Chen, J.S. (2022). </a:t>
            </a:r>
            <a:r>
              <a:rPr lang="en-US" sz="1667" i="1" dirty="0">
                <a:latin typeface="Times New Roman" panose="02020603050405020304" pitchFamily="18" charset="0"/>
                <a:cs typeface="Times New Roman" panose="02020603050405020304" pitchFamily="18" charset="0"/>
              </a:rPr>
              <a:t>Sustainability in the Hospitality Industry</a:t>
            </a:r>
            <a:r>
              <a:rPr lang="en-US" sz="1667" dirty="0">
                <a:latin typeface="Times New Roman" panose="02020603050405020304" pitchFamily="18" charset="0"/>
                <a:cs typeface="Times New Roman" panose="02020603050405020304" pitchFamily="18" charset="0"/>
              </a:rPr>
              <a:t>. Taylor &amp; Francis.</a:t>
            </a:r>
            <a:endParaRPr lang="en-US" sz="1667" dirty="0"/>
          </a:p>
          <a:p>
            <a:pPr defTabSz="761970" eaLnBrk="0" fontAlgn="base" hangingPunct="0">
              <a:spcBef>
                <a:spcPct val="0"/>
              </a:spcBef>
              <a:spcAft>
                <a:spcPct val="0"/>
              </a:spcAft>
            </a:pPr>
            <a:r>
              <a:rPr lang="en-US" sz="1667" dirty="0">
                <a:latin typeface="Times New Roman" panose="02020603050405020304" pitchFamily="18" charset="0"/>
                <a:cs typeface="Times New Roman" panose="02020603050405020304" pitchFamily="18" charset="0"/>
              </a:rPr>
              <a:t>Nirmal, B.C. and Rajnish Kumar Singh (2018). </a:t>
            </a:r>
            <a:r>
              <a:rPr lang="en-US" sz="1667" i="1" dirty="0">
                <a:latin typeface="Times New Roman" panose="02020603050405020304" pitchFamily="18" charset="0"/>
                <a:cs typeface="Times New Roman" panose="02020603050405020304" pitchFamily="18" charset="0"/>
              </a:rPr>
              <a:t>Contemporary Issues in International Law : Environment, International Trade, Information Technology and Legal Education</a:t>
            </a:r>
            <a:r>
              <a:rPr lang="en-US" sz="1667" dirty="0">
                <a:latin typeface="Times New Roman" panose="02020603050405020304" pitchFamily="18" charset="0"/>
                <a:cs typeface="Times New Roman" panose="02020603050405020304" pitchFamily="18" charset="0"/>
              </a:rPr>
              <a:t>. Singapore: Springer Singapore.</a:t>
            </a:r>
            <a:endParaRPr lang="en-US" sz="1667" dirty="0"/>
          </a:p>
          <a:p>
            <a:pPr defTabSz="761970" eaLnBrk="0" fontAlgn="base" hangingPunct="0">
              <a:spcBef>
                <a:spcPct val="0"/>
              </a:spcBef>
              <a:spcAft>
                <a:spcPct val="0"/>
              </a:spcAft>
            </a:pPr>
            <a:r>
              <a:rPr lang="en-US" sz="1667" dirty="0">
                <a:latin typeface="Times New Roman" panose="02020603050405020304" pitchFamily="18" charset="0"/>
                <a:cs typeface="Times New Roman" panose="02020603050405020304" pitchFamily="18" charset="0"/>
              </a:rPr>
              <a:t>Nykiel, R.A. (2020). </a:t>
            </a:r>
            <a:r>
              <a:rPr lang="en-US" sz="1667" i="1" dirty="0">
                <a:latin typeface="Times New Roman" panose="02020603050405020304" pitchFamily="18" charset="0"/>
                <a:cs typeface="Times New Roman" panose="02020603050405020304" pitchFamily="18" charset="0"/>
              </a:rPr>
              <a:t>Handbook of Marketing Research Methodologies for Hospitality and Tourism</a:t>
            </a:r>
            <a:r>
              <a:rPr lang="en-US" sz="1667" dirty="0">
                <a:latin typeface="Times New Roman" panose="02020603050405020304" pitchFamily="18" charset="0"/>
                <a:cs typeface="Times New Roman" panose="02020603050405020304" pitchFamily="18" charset="0"/>
              </a:rPr>
              <a:t>. Hoboken: Taylor and Francis.</a:t>
            </a:r>
            <a:endParaRPr lang="en-US" sz="1667" dirty="0"/>
          </a:p>
          <a:p>
            <a:pPr defTabSz="761970" eaLnBrk="0" fontAlgn="base" hangingPunct="0">
              <a:spcBef>
                <a:spcPct val="0"/>
              </a:spcBef>
              <a:spcAft>
                <a:spcPct val="0"/>
              </a:spcAft>
            </a:pPr>
            <a:r>
              <a:rPr lang="en-US" sz="1667" dirty="0">
                <a:latin typeface="Times New Roman" panose="02020603050405020304" pitchFamily="18" charset="0"/>
                <a:cs typeface="Times New Roman" panose="02020603050405020304" pitchFamily="18" charset="0"/>
              </a:rPr>
              <a:t>Paul, J., Modi, A. and Patel, J. (2016). Predicting green product consumption using theory of planned behavior and reasoned action. </a:t>
            </a:r>
            <a:r>
              <a:rPr lang="en-US" sz="1667" i="1" dirty="0">
                <a:latin typeface="Times New Roman" panose="02020603050405020304" pitchFamily="18" charset="0"/>
                <a:cs typeface="Times New Roman" panose="02020603050405020304" pitchFamily="18" charset="0"/>
              </a:rPr>
              <a:t>Journal of Retailing and Consumer Services</a:t>
            </a:r>
            <a:r>
              <a:rPr lang="en-US" sz="1667" dirty="0">
                <a:latin typeface="Times New Roman" panose="02020603050405020304" pitchFamily="18" charset="0"/>
                <a:cs typeface="Times New Roman" panose="02020603050405020304" pitchFamily="18" charset="0"/>
              </a:rPr>
              <a:t>, 29(29), pp.123–134. doi:https://doi.org/10.1016/j.jretconser.2015.11.006.</a:t>
            </a:r>
            <a:endParaRPr lang="en-US" sz="1667" dirty="0">
              <a:latin typeface="Arial" panose="020B0604020202020204" pitchFamily="34" charset="0"/>
            </a:endParaRPr>
          </a:p>
        </p:txBody>
      </p:sp>
    </p:spTree>
    <p:extLst>
      <p:ext uri="{BB962C8B-B14F-4D97-AF65-F5344CB8AC3E}">
        <p14:creationId xmlns:p14="http://schemas.microsoft.com/office/powerpoint/2010/main" val="2289702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2072</Words>
  <Application>Microsoft Office PowerPoint</Application>
  <PresentationFormat>Widescreen</PresentationFormat>
  <Paragraphs>135</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Aptos Display</vt:lpstr>
      <vt:lpstr>Arial</vt:lpstr>
      <vt:lpstr>Arial Black</vt:lpstr>
      <vt:lpstr>Open Sans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Yousra Herash [mt20yh]</dc:creator>
  <cp:lastModifiedBy>Yousra Herash [mt20yh]</cp:lastModifiedBy>
  <cp:revision>2</cp:revision>
  <dcterms:created xsi:type="dcterms:W3CDTF">2025-10-28T20:04:48Z</dcterms:created>
  <dcterms:modified xsi:type="dcterms:W3CDTF">2025-10-28T20:10:29Z</dcterms:modified>
</cp:coreProperties>
</file>