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8B2E68-4AF8-42F7-AE2B-36AA6BB55553}" v="2" dt="2026-06-13T11:03:19.4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7" d="100"/>
          <a:sy n="47" d="100"/>
        </p:scale>
        <p:origin x="485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E4EF91-3B05-451E-BF99-6FCB0179CA5C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93653-47A3-4E8B-9C7E-9E29FBA5C8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688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B93653-47A3-4E8B-9C7E-9E29FBA5C8B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787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80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199" y="2236840"/>
            <a:ext cx="84999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5400" b="1">
                <a:solidFill>
                  <a:srgbClr val="FFFFFF"/>
                </a:solidFill>
              </a:defRPr>
            </a:pPr>
            <a:r>
              <a:rPr dirty="0"/>
              <a:t>Bowlby's Attachment Theory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3171885"/>
            <a:ext cx="8229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400" i="1">
                <a:solidFill>
                  <a:srgbClr val="02C39A"/>
                </a:solidFill>
              </a:defRPr>
            </a:pPr>
            <a:r>
              <a:rPr dirty="0"/>
              <a:t>Understanding Isaac's Early Experiences</a:t>
            </a:r>
            <a:br>
              <a:rPr dirty="0"/>
            </a:br>
            <a:r>
              <a:rPr dirty="0"/>
              <a:t>and Supporting Healthy Development</a:t>
            </a: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3187738A-DDE7-615C-635D-E04E68DA71F5}"/>
              </a:ext>
            </a:extLst>
          </p:cNvPr>
          <p:cNvSpPr/>
          <p:nvPr/>
        </p:nvSpPr>
        <p:spPr>
          <a:xfrm>
            <a:off x="457200" y="41446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E0F7F6"/>
                </a:solidFill>
              </a:rPr>
              <a:t>Module: Psychology in Health and Social Care</a:t>
            </a:r>
            <a:endParaRPr lang="en-US" sz="16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B6F545D6-E6C8-B527-8B3D-5BB8961C6F80}"/>
              </a:ext>
            </a:extLst>
          </p:cNvPr>
          <p:cNvSpPr/>
          <p:nvPr/>
        </p:nvSpPr>
        <p:spPr>
          <a:xfrm>
            <a:off x="457200" y="4580716"/>
            <a:ext cx="82296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Code: LCHS4010 | Program: Certificate of Higher Education
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Name: Saleema </a:t>
            </a:r>
            <a:r>
              <a:rPr lang="en-US" sz="12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Asghar | Student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</a:t>
            </a:r>
            <a:r>
              <a:rPr lang="en-US" sz="12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2504731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
</a:t>
            </a:r>
            <a:r>
              <a:rPr lang="en-US" sz="12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Lecturer: Neale Haddon | Children's Centre, London |  June 2026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dirty="0"/>
              <a:t>Learning Outcomes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36432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Knowledge on Attachment theory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Application of the attachment theory to the case study of Isaac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Effect of early experiences on development 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Influence of biological and environmental factors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Possible interventions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Strengths and weakness of the theory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A18B3A-2D34-6D9D-1C74-7CACDC9DF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1882" y="1085351"/>
            <a:ext cx="3346656" cy="524587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dirty="0"/>
              <a:t>John Bowlby (1907-1990)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4726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British child psychiatrist and psychoanalyst 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Founder of the attachment theory in developmental psychology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Formed the theory after observing the behavior of children who were separated from their caregivers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Concepts borrowed from the following disciplines:  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- Ethology (behavioral sciences regarding animals)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- Evolutionary biology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- Psychoanalysis 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Changed the perspective on the relationship between parents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D1BC68-8F7D-EE0D-1655-1D672592D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9280" y="1323892"/>
            <a:ext cx="3017520" cy="408068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dirty="0"/>
              <a:t>Core Concepts of Attachment Theory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4730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Attachments:</a:t>
            </a:r>
            <a:r>
              <a:rPr lang="en-US" dirty="0"/>
              <a:t> Emotional attachment between the infant and caregiver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Secure Attachment:</a:t>
            </a:r>
            <a:r>
              <a:rPr lang="en-US" dirty="0"/>
              <a:t> Child will use the caregiver as ‘secure base’ for exploration.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Internal Working Model:</a:t>
            </a:r>
            <a:r>
              <a:rPr lang="en-US" dirty="0"/>
              <a:t> Internal representation of relationships.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Sensitive period:</a:t>
            </a:r>
            <a:r>
              <a:rPr lang="en-US" dirty="0"/>
              <a:t> Development of attachment is critical during the first 2 to 3 years.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Monotropy:</a:t>
            </a:r>
            <a:r>
              <a:rPr lang="en-US" dirty="0"/>
              <a:t> The primary attachment formed by monotropy is more significant.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719484-5FC6-B6CA-C233-81DE7C9BF3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96" r="14011"/>
          <a:stretch>
            <a:fillRect/>
          </a:stretch>
        </p:blipFill>
        <p:spPr>
          <a:xfrm>
            <a:off x="5618368" y="1463040"/>
            <a:ext cx="3068432" cy="27710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5119" y="365760"/>
            <a:ext cx="8816009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dirty="0"/>
              <a:t>Four Stages of Attachment Development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414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1. ASSOCIATIVE STAGE (0-6 weeks) The baby reacts to all the same.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2. INDIFERENT ATTACHMENT STAGE (6 weeks - 8 months): The child shows attachment to some people and accepts all.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3. SELECTIVE ATTACHMENT STAGE (8 months - 3 years) The infant shows attachment only towards his/her attachment figure.</a:t>
            </a:r>
          </a:p>
          <a:p>
            <a:pPr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4. GOAL-CORRECTING PARTNERSHIP (3+ years): Negotiation between child and caregiver of the partnership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7A05D3-6C14-3753-AC4C-C16F4691B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8425" y="1236426"/>
            <a:ext cx="2868433" cy="513927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dirty="0"/>
              <a:t>Meet Isaac: Our Case Study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4514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AGE: 4 years old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ENVIRONMENT: Children’s Centre in London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FAMILY: Single-parent family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CHALLENGES: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Post-natal depression of the mother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Unstable childcare environment (past 2 years)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Poor social support network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Withdrawal during play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Attachment issues with mother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Language acquisition delays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Problems engaging in group activities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9BA9FD-2BCB-21A3-F5C5-16A0E4D058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677" b="6377"/>
          <a:stretch>
            <a:fillRect/>
          </a:stretch>
        </p:blipFill>
        <p:spPr>
          <a:xfrm>
            <a:off x="5392351" y="1463039"/>
            <a:ext cx="3308986" cy="515045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sz="3200" dirty="0"/>
              <a:t>Isaac's Attachment Pattern (Bowlby's Lens)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513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INSECURE-AVOIDANT ATTACHMENT (possible diagnosis)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Symptoms observed (as per Bowlby, 2005):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Excessive separation anxiety from mother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Dependency on parents at home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Unwillingness to explore unknown surroundings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Avoidance of peer-group involvement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Distress at times of transition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CAUSATIVE FACTORS: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Depressed mother: Lack of consistency in emotional presence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Disrupted childcare: Broken relations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B87D94-289D-A4A3-ECBE-C804C8735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817" y="1212105"/>
            <a:ext cx="3029446" cy="542334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5600" y="365760"/>
            <a:ext cx="8686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dirty="0"/>
              <a:t>Nature &amp; Nurture: The Complete Picture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513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BIORHYTHMS (Nature):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Temperament of the baby and stress-response mechanism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Neural capability to bond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ENVIRONMENT (Nurture):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Mental well-being of mother and her responsiveness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Caregiving arrangement consistency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Interaction between the caregiver and the child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INTERACTION: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Secure attachment will provide some biological protection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• Lack of attachment will hinder brain development (Bowlby, 2005)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BF31D9-4283-BEE0-A8C8-2B3984175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9280" y="1292089"/>
            <a:ext cx="3017520" cy="51285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3839" y="284480"/>
            <a:ext cx="9154161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sz="3300" dirty="0"/>
              <a:t>Impact on Attachment: The 'Secure Base' Problem</a:t>
            </a:r>
          </a:p>
        </p:txBody>
      </p:sp>
      <p:sp>
        <p:nvSpPr>
          <p:cNvPr id="3" name="Rectangle 2"/>
          <p:cNvSpPr/>
          <p:nvPr/>
        </p:nvSpPr>
        <p:spPr>
          <a:xfrm>
            <a:off x="355600" y="101600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264160" y="1127760"/>
            <a:ext cx="5029200" cy="5578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Based on Bowlby (2005), a securely attached child would exhibit the following behaviors: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dirty="0"/>
              <a:t>Uses the caregiver as a base for exploration.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dirty="0"/>
              <a:t>Becomes confident and independent.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dirty="0"/>
              <a:t>Forms good relationships with other people.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ISAAC'S CASE: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Cannot use his mother as his base because of his separation anxiety.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Avoids exploring and meeting new people.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Becomes socially isolated and hence has language problems.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CONCLUSION: There is a cycle of anxiety and developmental problems.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CE14559-9FEB-7AD0-E6D0-1BBA2ED162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6956"/>
          <a:stretch>
            <a:fillRect/>
          </a:stretch>
        </p:blipFill>
        <p:spPr>
          <a:xfrm>
            <a:off x="5413761" y="1370607"/>
            <a:ext cx="3322732" cy="493974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040" y="365760"/>
            <a:ext cx="92252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sz="2400" dirty="0"/>
              <a:t>Support Strategies Part 1: Attachment-Focused Approaches</a:t>
            </a:r>
          </a:p>
        </p:txBody>
      </p:sp>
      <p:sp>
        <p:nvSpPr>
          <p:cNvPr id="3" name="Rectangle 2"/>
          <p:cNvSpPr/>
          <p:nvPr/>
        </p:nvSpPr>
        <p:spPr>
          <a:xfrm>
            <a:off x="518160" y="85344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219200"/>
            <a:ext cx="5029200" cy="5460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1. KEY PERSON APPROACH (Elfer et al., 2003)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The same key worker assigned to the center daily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Develops a trusting relationship through consistent interaction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2. STAGE SEPARATION (Bowlby, 2005)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Commence with the presence of mother followed by the separation process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Using visual stimulus such as the picture of mother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3. SECURE BASE ACTIVITIES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Planned play sessions with the key person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A secure place for exploring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Celebrations of becoming more independent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657516-1307-EE7F-C0D5-8B1F1A29E2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334" b="6666"/>
          <a:stretch>
            <a:fillRect/>
          </a:stretch>
        </p:blipFill>
        <p:spPr>
          <a:xfrm>
            <a:off x="5669280" y="1417982"/>
            <a:ext cx="3126850" cy="470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871" y="365760"/>
            <a:ext cx="82296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sz="3000" dirty="0"/>
              <a:t>Support Strategies Part 2: Practical Interventions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928317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294077"/>
            <a:ext cx="5029200" cy="4944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4. PARENT SUPPORT AND MENTAL HEALTH (Slade et al., 2020)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Refer mother for support for post-natal depression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Teach mother how to become a responsive parent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Increase self-confidence and build up social network of the mother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5. ENHANCED LANGUAGE ENVIRONMENT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Individual language and communication activities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Naming people using the same language consistently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Singing and storytelling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6. EMOTIONAL REGULATION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Creating soothing atmosphere for the baby to process their emotions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Naming emotions such as “I know you are feeling sad.”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108A6C-DC86-6B48-A5FB-4E23928D69F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482"/>
          <a:stretch>
            <a:fillRect/>
          </a:stretch>
        </p:blipFill>
        <p:spPr>
          <a:xfrm>
            <a:off x="5573588" y="1387506"/>
            <a:ext cx="3113212" cy="510473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t>Multi-Agency Early Help Plan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357809" y="1055541"/>
            <a:ext cx="5106400" cy="5783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CHILDREN'S CENTRE: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Bonding with the key worker and the child, language development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HEALTH (Midwife and Health Visitors):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Support and identification of maternal depression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SOCIAL SERVICES: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Services to support families, safeguarding supervision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EARLY EDUCATION: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Unified strategy within the Early Years Foundation Stage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SUCCESS CRITERIA: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Reduced incidence of separation anxiety and increased confidence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D4BCB6-5987-02C0-41A9-07A309FEBF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984"/>
          <a:stretch>
            <a:fillRect/>
          </a:stretch>
        </p:blipFill>
        <p:spPr>
          <a:xfrm>
            <a:off x="5414514" y="1343767"/>
            <a:ext cx="3272286" cy="502920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sz="3400" dirty="0"/>
              <a:t>Strengths: Why Bowlby Remains Relevant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463040"/>
            <a:ext cx="5029200" cy="51616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b="1" dirty="0"/>
              <a:t>EVIDENCE-BASED:</a:t>
            </a:r>
            <a:r>
              <a:rPr lang="en-US" dirty="0"/>
              <a:t> Proven through numerous scientific researches in the field of neuroscience (van </a:t>
            </a:r>
            <a:r>
              <a:rPr lang="en-US" dirty="0" err="1"/>
              <a:t>IJzendoorn</a:t>
            </a:r>
            <a:r>
              <a:rPr lang="en-US" dirty="0"/>
              <a:t> &amp; Kroonenberg, 2023)</a:t>
            </a:r>
          </a:p>
          <a:p>
            <a:pPr marL="285750" indent="-285750"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b="1" dirty="0"/>
              <a:t>ACCURATELY PREDICTS BEHAVIOR: </a:t>
            </a:r>
            <a:r>
              <a:rPr lang="en-US" dirty="0"/>
              <a:t>Isaac’s behaviors match the behaviors that the theory accurately predicted.</a:t>
            </a:r>
          </a:p>
          <a:p>
            <a:pPr marL="285750" indent="-285750"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b="1" dirty="0"/>
              <a:t>ACTIONABLE: </a:t>
            </a:r>
            <a:r>
              <a:rPr lang="en-US" dirty="0"/>
              <a:t>Provides detailed guidance on what should be done and where</a:t>
            </a:r>
          </a:p>
          <a:p>
            <a:pPr marL="285750" indent="-285750"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b="1" dirty="0"/>
              <a:t>UNIVERSAL: </a:t>
            </a:r>
            <a:r>
              <a:rPr lang="en-US" dirty="0"/>
              <a:t>Valid throughout all cultures</a:t>
            </a:r>
          </a:p>
          <a:p>
            <a:pPr marL="285750" indent="-285750">
              <a:lnSpc>
                <a:spcPct val="2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 sz="1400">
                <a:solidFill>
                  <a:srgbClr val="1F3C4E"/>
                </a:solidFill>
              </a:defRPr>
            </a:pPr>
            <a:r>
              <a:rPr lang="en-US" b="1" dirty="0"/>
              <a:t>PREVENTIVE: </a:t>
            </a:r>
            <a:r>
              <a:rPr lang="en-US" dirty="0"/>
              <a:t>Preventive measures could have avoided such issues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DD3C88-70A3-66E9-B132-9D7BFC4F14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537" b="5334"/>
          <a:stretch>
            <a:fillRect/>
          </a:stretch>
        </p:blipFill>
        <p:spPr>
          <a:xfrm>
            <a:off x="5486400" y="1178781"/>
            <a:ext cx="3496646" cy="545857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sz="3600" dirty="0"/>
              <a:t>Limitations: Critical Evaluation of Theory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065473"/>
            <a:ext cx="5029200" cy="5578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CULTURAL ASSUMPTIONS:</a:t>
            </a:r>
            <a:r>
              <a:rPr lang="en-US" dirty="0"/>
              <a:t> Inherited from Western nuclear family paradigm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Other culture systems (African, Asian culture) are </a:t>
            </a:r>
            <a:r>
              <a:rPr lang="en-US" dirty="0" err="1"/>
              <a:t>multinurturer</a:t>
            </a:r>
            <a:r>
              <a:rPr lang="en-US" dirty="0"/>
              <a:t> societies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GENDER STEREOTYPES:</a:t>
            </a:r>
            <a:r>
              <a:rPr lang="en-US" dirty="0"/>
              <a:t> Highlights only maternal role in caregiving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 sz="1400">
                <a:solidFill>
                  <a:srgbClr val="1F3C4E"/>
                </a:solidFill>
              </a:defRPr>
            </a:pPr>
            <a:r>
              <a:rPr lang="en-US" dirty="0"/>
              <a:t>Modern families have various arrangements of caregiving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DETERMINISM:</a:t>
            </a:r>
            <a:r>
              <a:rPr lang="en-US" dirty="0"/>
              <a:t> Theory posits that attachment in early years is all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that counts to determine future outcome (Rutter, 2002); resilience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can overcome determinism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METHODOLOGICAL CRITICISM:</a:t>
            </a:r>
            <a:r>
              <a:rPr lang="en-US" dirty="0"/>
              <a:t> Does not consider adequate controls in initial studies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INDIVIDUAL DIFFERENCES:</a:t>
            </a:r>
            <a:r>
              <a:rPr lang="en-US" dirty="0"/>
              <a:t> The children may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E0CA1B-470C-C520-5529-BE90EDD4BF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956" b="5333"/>
          <a:stretch>
            <a:fillRect/>
          </a:stretch>
        </p:blipFill>
        <p:spPr>
          <a:xfrm>
            <a:off x="5706549" y="1463040"/>
            <a:ext cx="3038394" cy="477475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160026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sz="3400" dirty="0"/>
              <a:t>Culturally-Responsive Application in London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254321"/>
            <a:ext cx="5029200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Contextual considerations in London: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50%+ are ethnic minorities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Diversity of caregivers (nuclear/extended families, kinship system)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Diverse mothering practices (influences of culture on depression symptoms)</a:t>
            </a:r>
          </a:p>
          <a:p>
            <a:pPr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APPLYING BOWLBY’S THEORIES WITH SENSIBILITY: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Recognize that secure attachment could be established with multiple caregivers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Work with the values of the family (instead of against them)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Engage interpreters to overcome any communication barriers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Tailor intervention in line with family structure/beliefs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Work with community leaders/cultural intermediaries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12F4F0-9AA2-3680-5E52-723DF2183F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754" b="6522"/>
          <a:stretch>
            <a:fillRect/>
          </a:stretch>
        </p:blipFill>
        <p:spPr>
          <a:xfrm>
            <a:off x="5396248" y="1401420"/>
            <a:ext cx="3519852" cy="50908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1F3C4E"/>
                </a:solidFill>
              </a:defRPr>
            </a:pPr>
            <a:r>
              <a:rPr dirty="0"/>
              <a:t>Conclusion: Isaac's Path Forward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097280"/>
            <a:ext cx="1828800" cy="0"/>
          </a:xfrm>
          <a:prstGeom prst="rect">
            <a:avLst/>
          </a:prstGeom>
          <a:ln w="50800">
            <a:solidFill>
              <a:srgbClr val="00A8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07504" y="1045598"/>
            <a:ext cx="5029200" cy="5460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BOWLBY’S ATTACHMENT THEORY STATES THAT: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The needs of Isaac are: Secure attachment bond and consistency.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OUR SOLUTION: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Quick attachment therapy measures.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Tackling the mother’s psychological problems (necessary for him to get well again).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Intervention by a multi-disciplinary team.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Increase self-confidence in a protected environment.</a:t>
            </a:r>
          </a:p>
          <a:p>
            <a:pPr marL="285750" indent="-285750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solidFill>
                  <a:srgbClr val="1F3C4E"/>
                </a:solidFill>
              </a:defRPr>
            </a:pPr>
            <a:r>
              <a:rPr lang="en-US" dirty="0"/>
              <a:t>Monitoring progress: low anxiety levels, playing with friends.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b="1" dirty="0"/>
              <a:t>EXPECTED RESULT:</a:t>
            </a:r>
          </a:p>
          <a:p>
            <a:pPr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defRPr sz="1400">
                <a:solidFill>
                  <a:srgbClr val="1F3C4E"/>
                </a:solidFill>
              </a:defRPr>
            </a:pPr>
            <a:r>
              <a:rPr lang="en-US" dirty="0"/>
              <a:t>Secure attachment and development of confidence after 5 years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984F54-0D36-3CA9-274D-CC3A6AD2F0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377"/>
          <a:stretch>
            <a:fillRect/>
          </a:stretch>
        </p:blipFill>
        <p:spPr>
          <a:xfrm>
            <a:off x="5609295" y="1228477"/>
            <a:ext cx="3176893" cy="532896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80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4000" b="1">
                <a:solidFill>
                  <a:srgbClr val="FFFFFF"/>
                </a:solidFill>
              </a:defRPr>
            </a:pPr>
            <a:r>
              <a:t>References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3982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r>
              <a:rPr dirty="0"/>
              <a:t>Bowlby, J. (2005) The Making and Breaking of Affectional Bonds. London: Routledge.</a:t>
            </a: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endParaRPr dirty="0"/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r>
              <a:rPr dirty="0"/>
              <a:t>Elfer, P., Goldschmied, E. and Selleck, D. (2003) Key Persons in the Nursery: Building Relationships for Quality Provision in Early Years Settings. London: David Fulton.</a:t>
            </a: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endParaRPr dirty="0"/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r>
              <a:rPr dirty="0"/>
              <a:t>Rutter, M. (2002) 'Nature, nurture, and development: from evangelism through science toward policy and practice.' Child Development, 73(1), pp.1-21.</a:t>
            </a: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endParaRPr dirty="0"/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r>
              <a:rPr dirty="0"/>
              <a:t>Slade, A., Sadler, L. and Mayes, L. (2020) 'Minding the Baby: mentalization-based parenting in clinical practice.' Clinical Child Psychology and Psychiatry, 25(2), pp.325-340.</a:t>
            </a: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endParaRPr dirty="0"/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 sz="1100">
                <a:solidFill>
                  <a:srgbClr val="FFFFFF"/>
                </a:solidFill>
              </a:defRPr>
            </a:pPr>
            <a:r>
              <a:rPr dirty="0"/>
              <a:t>van </a:t>
            </a:r>
            <a:r>
              <a:rPr dirty="0" err="1"/>
              <a:t>IJzendoorn</a:t>
            </a:r>
            <a:r>
              <a:rPr dirty="0"/>
              <a:t>, M.H. and Kroonenberg, P.M. (2023) 'Cross-cultural patterns of attachment: A meta-analysis.' Child Development, 78(4), pp.1064-1081.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1332</Words>
  <Application>Microsoft Office PowerPoint</Application>
  <PresentationFormat>On-screen Show (4:3)</PresentationFormat>
  <Paragraphs>158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HP</dc:creator>
  <cp:keywords/>
  <dc:description>generated using python-pptx</dc:description>
  <cp:lastModifiedBy>Abdul Rahman</cp:lastModifiedBy>
  <cp:revision>7</cp:revision>
  <dcterms:created xsi:type="dcterms:W3CDTF">2013-01-27T09:14:16Z</dcterms:created>
  <dcterms:modified xsi:type="dcterms:W3CDTF">2026-06-13T11:04:34Z</dcterms:modified>
  <cp:category/>
</cp:coreProperties>
</file>