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1"/>
  </p:notesMasterIdLst>
  <p:sldIdLst>
    <p:sldId id="257" r:id="rId2"/>
    <p:sldId id="258" r:id="rId3"/>
    <p:sldId id="260" r:id="rId4"/>
    <p:sldId id="259" r:id="rId5"/>
    <p:sldId id="261" r:id="rId6"/>
    <p:sldId id="273" r:id="rId7"/>
    <p:sldId id="268" r:id="rId8"/>
    <p:sldId id="272" r:id="rId9"/>
    <p:sldId id="270" r:id="rId10"/>
    <p:sldId id="262" r:id="rId11"/>
    <p:sldId id="274" r:id="rId12"/>
    <p:sldId id="271" r:id="rId13"/>
    <p:sldId id="276" r:id="rId14"/>
    <p:sldId id="263" r:id="rId15"/>
    <p:sldId id="264" r:id="rId16"/>
    <p:sldId id="265" r:id="rId17"/>
    <p:sldId id="266" r:id="rId18"/>
    <p:sldId id="275" r:id="rId19"/>
    <p:sldId id="27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D64C20-3681-AEEC-1E51-344C82F47123}" v="10" dt="2023-06-23T11:08:30.806"/>
    <p1510:client id="{66B0B215-7ECE-34FD-F219-563A495CD07F}" v="4" dt="2023-06-23T08:26:27.290"/>
    <p1510:client id="{833B902E-0576-4542-A1C7-E9ED0D4A470A}" v="4579" dt="2023-06-23T11:47:56.381"/>
    <p1510:client id="{9258C603-7856-E810-DC51-863F00C6DC1E}" v="69" dt="2023-06-23T11:30:01.774"/>
    <p1510:client id="{BA8FEAD8-CBBC-635B-59D1-F6D836893540}" v="58" vWet="122" dt="2023-06-23T11:11:33.352"/>
    <p1510:client id="{DBCE5CB7-DA41-45D6-AE27-E7E030BE68B6}" v="8" dt="2023-06-23T08:34:40.7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DF277C-4625-4AE7-A887-E5E153F5BFA9}"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F3C2E1DA-C122-4A74-9D59-837A9DC213AB}">
      <dgm:prSet/>
      <dgm:spPr/>
      <dgm:t>
        <a:bodyPr/>
        <a:lstStyle/>
        <a:p>
          <a:r>
            <a:rPr lang="en-GB"/>
            <a:t>Our chosen study is based on a family that is experiencing   some neurological and behavioural Problems.</a:t>
          </a:r>
        </a:p>
        <a:p>
          <a:r>
            <a:rPr lang="en-GB"/>
            <a:t>Some issues regarding the family are:</a:t>
          </a:r>
          <a:endParaRPr lang="en-US"/>
        </a:p>
      </dgm:t>
    </dgm:pt>
    <dgm:pt modelId="{1D4C7AE1-C3EB-4EBF-AA91-4C9C9865A708}" type="parTrans" cxnId="{5A809923-9B47-4800-9468-B1DF73A42C95}">
      <dgm:prSet/>
      <dgm:spPr/>
      <dgm:t>
        <a:bodyPr/>
        <a:lstStyle/>
        <a:p>
          <a:endParaRPr lang="en-US"/>
        </a:p>
      </dgm:t>
    </dgm:pt>
    <dgm:pt modelId="{5592E5D8-2689-40FC-8CE5-F04EF8797A61}" type="sibTrans" cxnId="{5A809923-9B47-4800-9468-B1DF73A42C95}">
      <dgm:prSet/>
      <dgm:spPr/>
      <dgm:t>
        <a:bodyPr/>
        <a:lstStyle/>
        <a:p>
          <a:endParaRPr lang="en-US"/>
        </a:p>
      </dgm:t>
    </dgm:pt>
    <dgm:pt modelId="{ACFB0428-221A-4829-BE15-6DFF8F478D29}">
      <dgm:prSet/>
      <dgm:spPr/>
      <dgm:t>
        <a:bodyPr/>
        <a:lstStyle/>
        <a:p>
          <a:pPr>
            <a:lnSpc>
              <a:spcPct val="100000"/>
            </a:lnSpc>
          </a:pPr>
          <a:r>
            <a:rPr lang="en-GB"/>
            <a:t>Mom who suffers with psychological health issues. </a:t>
          </a:r>
          <a:endParaRPr lang="en-US"/>
        </a:p>
      </dgm:t>
    </dgm:pt>
    <dgm:pt modelId="{454C40BA-2A32-4BBF-9DE0-13591862D43A}" type="parTrans" cxnId="{E4AEA681-F796-4FFF-93A1-56160233899C}">
      <dgm:prSet/>
      <dgm:spPr/>
      <dgm:t>
        <a:bodyPr/>
        <a:lstStyle/>
        <a:p>
          <a:endParaRPr lang="en-US"/>
        </a:p>
      </dgm:t>
    </dgm:pt>
    <dgm:pt modelId="{011EC21A-707A-4DE1-8C94-BCDE07E7FF56}" type="sibTrans" cxnId="{E4AEA681-F796-4FFF-93A1-56160233899C}">
      <dgm:prSet/>
      <dgm:spPr/>
      <dgm:t>
        <a:bodyPr/>
        <a:lstStyle/>
        <a:p>
          <a:endParaRPr lang="en-US"/>
        </a:p>
      </dgm:t>
    </dgm:pt>
    <dgm:pt modelId="{BD670D54-6BDB-405A-8EEB-D4ED0846BEE1}">
      <dgm:prSet/>
      <dgm:spPr/>
      <dgm:t>
        <a:bodyPr/>
        <a:lstStyle/>
        <a:p>
          <a:pPr>
            <a:lnSpc>
              <a:spcPct val="100000"/>
            </a:lnSpc>
          </a:pPr>
          <a:r>
            <a:rPr lang="en-GB"/>
            <a:t>6 children from the ages 1 to 17/+ (Oldest two daughter live independently)</a:t>
          </a:r>
          <a:endParaRPr lang="en-US"/>
        </a:p>
      </dgm:t>
    </dgm:pt>
    <dgm:pt modelId="{F9EE6A0C-1ACD-4246-8D3A-1052BD25ABFF}" type="parTrans" cxnId="{FDDB76D6-2602-4E6A-9F2B-636F5269079A}">
      <dgm:prSet/>
      <dgm:spPr/>
      <dgm:t>
        <a:bodyPr/>
        <a:lstStyle/>
        <a:p>
          <a:endParaRPr lang="en-US"/>
        </a:p>
      </dgm:t>
    </dgm:pt>
    <dgm:pt modelId="{152D4057-5723-4092-8131-477D78651AF0}" type="sibTrans" cxnId="{FDDB76D6-2602-4E6A-9F2B-636F5269079A}">
      <dgm:prSet/>
      <dgm:spPr/>
      <dgm:t>
        <a:bodyPr/>
        <a:lstStyle/>
        <a:p>
          <a:endParaRPr lang="en-US"/>
        </a:p>
      </dgm:t>
    </dgm:pt>
    <dgm:pt modelId="{1C811DC7-0074-4A41-A6C1-80A674D6F9FC}">
      <dgm:prSet/>
      <dgm:spPr/>
      <dgm:t>
        <a:bodyPr/>
        <a:lstStyle/>
        <a:p>
          <a:pPr>
            <a:lnSpc>
              <a:spcPct val="100000"/>
            </a:lnSpc>
          </a:pPr>
          <a:r>
            <a:rPr lang="en-GB"/>
            <a:t>One of two boys is presenting behavioural problems </a:t>
          </a:r>
          <a:endParaRPr lang="en-US"/>
        </a:p>
      </dgm:t>
    </dgm:pt>
    <dgm:pt modelId="{7F0B4DD2-F762-47FB-B9F2-449EB0E8367F}" type="parTrans" cxnId="{AEFE3404-3D67-44D5-BD2C-949AC251C7E5}">
      <dgm:prSet/>
      <dgm:spPr/>
      <dgm:t>
        <a:bodyPr/>
        <a:lstStyle/>
        <a:p>
          <a:endParaRPr lang="en-US"/>
        </a:p>
      </dgm:t>
    </dgm:pt>
    <dgm:pt modelId="{2C2FDB82-B84D-4DA1-96E1-EEA0E219D6F7}" type="sibTrans" cxnId="{AEFE3404-3D67-44D5-BD2C-949AC251C7E5}">
      <dgm:prSet/>
      <dgm:spPr/>
      <dgm:t>
        <a:bodyPr/>
        <a:lstStyle/>
        <a:p>
          <a:endParaRPr lang="en-US"/>
        </a:p>
      </dgm:t>
    </dgm:pt>
    <dgm:pt modelId="{69B6B3F6-8A54-427C-B444-F808C75521EB}">
      <dgm:prSet/>
      <dgm:spPr/>
      <dgm:t>
        <a:bodyPr/>
        <a:lstStyle/>
        <a:p>
          <a:pPr>
            <a:lnSpc>
              <a:spcPct val="100000"/>
            </a:lnSpc>
          </a:pPr>
          <a:r>
            <a:rPr lang="en-GB"/>
            <a:t>Housing repairs are a concern to the family </a:t>
          </a:r>
          <a:endParaRPr lang="en-US"/>
        </a:p>
      </dgm:t>
    </dgm:pt>
    <dgm:pt modelId="{85E79CA2-C6FE-45A9-8DF2-1D8503F3B528}" type="parTrans" cxnId="{3F9DDC56-7D9D-4AB7-850A-301224F1B894}">
      <dgm:prSet/>
      <dgm:spPr/>
      <dgm:t>
        <a:bodyPr/>
        <a:lstStyle/>
        <a:p>
          <a:endParaRPr lang="en-US"/>
        </a:p>
      </dgm:t>
    </dgm:pt>
    <dgm:pt modelId="{88D6E3D4-8739-4592-8EBE-F05255437E08}" type="sibTrans" cxnId="{3F9DDC56-7D9D-4AB7-850A-301224F1B894}">
      <dgm:prSet/>
      <dgm:spPr/>
      <dgm:t>
        <a:bodyPr/>
        <a:lstStyle/>
        <a:p>
          <a:endParaRPr lang="en-US"/>
        </a:p>
      </dgm:t>
    </dgm:pt>
    <dgm:pt modelId="{4B65AB80-5046-4CD6-97EE-B9ADA91A612E}" type="pres">
      <dgm:prSet presAssocID="{43DF277C-4625-4AE7-A887-E5E153F5BFA9}" presName="diagram" presStyleCnt="0">
        <dgm:presLayoutVars>
          <dgm:dir/>
          <dgm:resizeHandles val="exact"/>
        </dgm:presLayoutVars>
      </dgm:prSet>
      <dgm:spPr/>
    </dgm:pt>
    <dgm:pt modelId="{059A201D-2165-42CB-BD98-84A3D192D3F4}" type="pres">
      <dgm:prSet presAssocID="{F3C2E1DA-C122-4A74-9D59-837A9DC213AB}" presName="node" presStyleLbl="node1" presStyleIdx="0" presStyleCnt="1">
        <dgm:presLayoutVars>
          <dgm:bulletEnabled val="1"/>
        </dgm:presLayoutVars>
      </dgm:prSet>
      <dgm:spPr/>
    </dgm:pt>
  </dgm:ptLst>
  <dgm:cxnLst>
    <dgm:cxn modelId="{AEFE3404-3D67-44D5-BD2C-949AC251C7E5}" srcId="{F3C2E1DA-C122-4A74-9D59-837A9DC213AB}" destId="{1C811DC7-0074-4A41-A6C1-80A674D6F9FC}" srcOrd="2" destOrd="0" parTransId="{7F0B4DD2-F762-47FB-B9F2-449EB0E8367F}" sibTransId="{2C2FDB82-B84D-4DA1-96E1-EEA0E219D6F7}"/>
    <dgm:cxn modelId="{25034D09-24F1-4719-899B-6B255DB398BD}" type="presOf" srcId="{F3C2E1DA-C122-4A74-9D59-837A9DC213AB}" destId="{059A201D-2165-42CB-BD98-84A3D192D3F4}" srcOrd="0" destOrd="0" presId="urn:microsoft.com/office/officeart/2005/8/layout/default"/>
    <dgm:cxn modelId="{5A809923-9B47-4800-9468-B1DF73A42C95}" srcId="{43DF277C-4625-4AE7-A887-E5E153F5BFA9}" destId="{F3C2E1DA-C122-4A74-9D59-837A9DC213AB}" srcOrd="0" destOrd="0" parTransId="{1D4C7AE1-C3EB-4EBF-AA91-4C9C9865A708}" sibTransId="{5592E5D8-2689-40FC-8CE5-F04EF8797A61}"/>
    <dgm:cxn modelId="{E60D8D6A-2455-4821-B66F-48A4B15B8CBA}" type="presOf" srcId="{ACFB0428-221A-4829-BE15-6DFF8F478D29}" destId="{059A201D-2165-42CB-BD98-84A3D192D3F4}" srcOrd="0" destOrd="1" presId="urn:microsoft.com/office/officeart/2005/8/layout/default"/>
    <dgm:cxn modelId="{EF659C6F-9C84-4846-B13F-1C046712BC07}" type="presOf" srcId="{1C811DC7-0074-4A41-A6C1-80A674D6F9FC}" destId="{059A201D-2165-42CB-BD98-84A3D192D3F4}" srcOrd="0" destOrd="3" presId="urn:microsoft.com/office/officeart/2005/8/layout/default"/>
    <dgm:cxn modelId="{3F9DDC56-7D9D-4AB7-850A-301224F1B894}" srcId="{F3C2E1DA-C122-4A74-9D59-837A9DC213AB}" destId="{69B6B3F6-8A54-427C-B444-F808C75521EB}" srcOrd="3" destOrd="0" parTransId="{85E79CA2-C6FE-45A9-8DF2-1D8503F3B528}" sibTransId="{88D6E3D4-8739-4592-8EBE-F05255437E08}"/>
    <dgm:cxn modelId="{E4AEA681-F796-4FFF-93A1-56160233899C}" srcId="{F3C2E1DA-C122-4A74-9D59-837A9DC213AB}" destId="{ACFB0428-221A-4829-BE15-6DFF8F478D29}" srcOrd="0" destOrd="0" parTransId="{454C40BA-2A32-4BBF-9DE0-13591862D43A}" sibTransId="{011EC21A-707A-4DE1-8C94-BCDE07E7FF56}"/>
    <dgm:cxn modelId="{A843DCCD-0F6F-469C-8C5C-683CF13560DA}" type="presOf" srcId="{BD670D54-6BDB-405A-8EEB-D4ED0846BEE1}" destId="{059A201D-2165-42CB-BD98-84A3D192D3F4}" srcOrd="0" destOrd="2" presId="urn:microsoft.com/office/officeart/2005/8/layout/default"/>
    <dgm:cxn modelId="{FDDB76D6-2602-4E6A-9F2B-636F5269079A}" srcId="{F3C2E1DA-C122-4A74-9D59-837A9DC213AB}" destId="{BD670D54-6BDB-405A-8EEB-D4ED0846BEE1}" srcOrd="1" destOrd="0" parTransId="{F9EE6A0C-1ACD-4246-8D3A-1052BD25ABFF}" sibTransId="{152D4057-5723-4092-8131-477D78651AF0}"/>
    <dgm:cxn modelId="{535614D8-EB5F-4F2E-9168-9DDB52A764CF}" type="presOf" srcId="{69B6B3F6-8A54-427C-B444-F808C75521EB}" destId="{059A201D-2165-42CB-BD98-84A3D192D3F4}" srcOrd="0" destOrd="4" presId="urn:microsoft.com/office/officeart/2005/8/layout/default"/>
    <dgm:cxn modelId="{648E20F0-745B-4605-A497-8AA04BF76A89}" type="presOf" srcId="{43DF277C-4625-4AE7-A887-E5E153F5BFA9}" destId="{4B65AB80-5046-4CD6-97EE-B9ADA91A612E}" srcOrd="0" destOrd="0" presId="urn:microsoft.com/office/officeart/2005/8/layout/default"/>
    <dgm:cxn modelId="{1E0E7500-315B-4DBB-A55D-3B4A1A74A104}" type="presParOf" srcId="{4B65AB80-5046-4CD6-97EE-B9ADA91A612E}" destId="{059A201D-2165-42CB-BD98-84A3D192D3F4}"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9A201D-2165-42CB-BD98-84A3D192D3F4}">
      <dsp:nvSpPr>
        <dsp:cNvPr id="0" name=""/>
        <dsp:cNvSpPr/>
      </dsp:nvSpPr>
      <dsp:spPr>
        <a:xfrm>
          <a:off x="1974265" y="2613"/>
          <a:ext cx="6979297" cy="418757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GB" sz="3000" kern="1200"/>
            <a:t>Our chosen study is based on a family that is experiencing   some neurological and behavioural Problems.</a:t>
          </a:r>
        </a:p>
        <a:p>
          <a:pPr marL="0" lvl="0" indent="0" algn="l" defTabSz="1333500">
            <a:lnSpc>
              <a:spcPct val="90000"/>
            </a:lnSpc>
            <a:spcBef>
              <a:spcPct val="0"/>
            </a:spcBef>
            <a:spcAft>
              <a:spcPct val="35000"/>
            </a:spcAft>
            <a:buNone/>
          </a:pPr>
          <a:r>
            <a:rPr lang="en-GB" sz="3000" kern="1200"/>
            <a:t>Some issues regarding the family are:</a:t>
          </a:r>
          <a:endParaRPr lang="en-US" sz="3000" kern="1200"/>
        </a:p>
        <a:p>
          <a:pPr marL="228600" lvl="1" indent="-228600" algn="l" defTabSz="1022350">
            <a:lnSpc>
              <a:spcPct val="100000"/>
            </a:lnSpc>
            <a:spcBef>
              <a:spcPct val="0"/>
            </a:spcBef>
            <a:spcAft>
              <a:spcPct val="15000"/>
            </a:spcAft>
            <a:buChar char="•"/>
          </a:pPr>
          <a:r>
            <a:rPr lang="en-GB" sz="2300" kern="1200"/>
            <a:t>Mom who suffers with psychological health issues. </a:t>
          </a:r>
          <a:endParaRPr lang="en-US" sz="2300" kern="1200"/>
        </a:p>
        <a:p>
          <a:pPr marL="228600" lvl="1" indent="-228600" algn="l" defTabSz="1022350">
            <a:lnSpc>
              <a:spcPct val="100000"/>
            </a:lnSpc>
            <a:spcBef>
              <a:spcPct val="0"/>
            </a:spcBef>
            <a:spcAft>
              <a:spcPct val="15000"/>
            </a:spcAft>
            <a:buChar char="•"/>
          </a:pPr>
          <a:r>
            <a:rPr lang="en-GB" sz="2300" kern="1200"/>
            <a:t>6 children from the ages 1 to 17/+ (Oldest two daughter live independently)</a:t>
          </a:r>
          <a:endParaRPr lang="en-US" sz="2300" kern="1200"/>
        </a:p>
        <a:p>
          <a:pPr marL="228600" lvl="1" indent="-228600" algn="l" defTabSz="1022350">
            <a:lnSpc>
              <a:spcPct val="100000"/>
            </a:lnSpc>
            <a:spcBef>
              <a:spcPct val="0"/>
            </a:spcBef>
            <a:spcAft>
              <a:spcPct val="15000"/>
            </a:spcAft>
            <a:buChar char="•"/>
          </a:pPr>
          <a:r>
            <a:rPr lang="en-GB" sz="2300" kern="1200"/>
            <a:t>One of two boys is presenting behavioural problems </a:t>
          </a:r>
          <a:endParaRPr lang="en-US" sz="2300" kern="1200"/>
        </a:p>
        <a:p>
          <a:pPr marL="228600" lvl="1" indent="-228600" algn="l" defTabSz="1022350">
            <a:lnSpc>
              <a:spcPct val="100000"/>
            </a:lnSpc>
            <a:spcBef>
              <a:spcPct val="0"/>
            </a:spcBef>
            <a:spcAft>
              <a:spcPct val="15000"/>
            </a:spcAft>
            <a:buChar char="•"/>
          </a:pPr>
          <a:r>
            <a:rPr lang="en-GB" sz="2300" kern="1200"/>
            <a:t>Housing repairs are a concern to the family </a:t>
          </a:r>
          <a:endParaRPr lang="en-US" sz="2300" kern="1200"/>
        </a:p>
      </dsp:txBody>
      <dsp:txXfrm>
        <a:off x="1974265" y="2613"/>
        <a:ext cx="6979297" cy="418757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807E39-2F6D-4E37-8646-538FA86310F8}" type="datetimeFigureOut">
              <a:rPr lang="en-GB" smtClean="0"/>
              <a:t>23/06/2023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5A1904-FE76-4BDB-B082-564BAD91A959}" type="slidenum">
              <a:rPr lang="en-GB" smtClean="0"/>
              <a:t>‹#›</a:t>
            </a:fld>
            <a:endParaRPr lang="en-GB"/>
          </a:p>
        </p:txBody>
      </p:sp>
    </p:spTree>
    <p:extLst>
      <p:ext uri="{BB962C8B-B14F-4D97-AF65-F5344CB8AC3E}">
        <p14:creationId xmlns:p14="http://schemas.microsoft.com/office/powerpoint/2010/main" val="4294502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People are driven by motivation and need </a:t>
            </a:r>
          </a:p>
          <a:p>
            <a:r>
              <a:rPr lang="en-GB"/>
              <a:t>Human needs </a:t>
            </a:r>
          </a:p>
          <a:p>
            <a:r>
              <a:rPr lang="en-GB"/>
              <a:t>Physiological needs - needs vital to survival  - food water shelter </a:t>
            </a:r>
          </a:p>
          <a:p>
            <a:r>
              <a:rPr lang="en-GB"/>
              <a:t>Safety needs - order and predictivity and control needs are filled by society </a:t>
            </a:r>
          </a:p>
          <a:p>
            <a:r>
              <a:rPr lang="en-GB"/>
              <a:t>Love and belonging needs - friendships and social interactions need for acceptance, romantic desire</a:t>
            </a:r>
          </a:p>
          <a:p>
            <a:r>
              <a:rPr lang="en-GB"/>
              <a:t>Esteem -efforts recognised, accomplishment ,team participation </a:t>
            </a:r>
          </a:p>
          <a:p>
            <a:r>
              <a:rPr lang="en-GB"/>
              <a:t>Self-actualization - concerned with personal growth , fulfilling own potential </a:t>
            </a:r>
          </a:p>
        </p:txBody>
      </p:sp>
      <p:sp>
        <p:nvSpPr>
          <p:cNvPr id="4" name="Slide Number Placeholder 3"/>
          <p:cNvSpPr>
            <a:spLocks noGrp="1"/>
          </p:cNvSpPr>
          <p:nvPr>
            <p:ph type="sldNum" sz="quarter" idx="5"/>
          </p:nvPr>
        </p:nvSpPr>
        <p:spPr/>
        <p:txBody>
          <a:bodyPr/>
          <a:lstStyle/>
          <a:p>
            <a:fld id="{CC5A1904-FE76-4BDB-B082-564BAD91A959}" type="slidenum">
              <a:rPr lang="en-GB" smtClean="0"/>
              <a:t>8</a:t>
            </a:fld>
            <a:endParaRPr lang="en-GB"/>
          </a:p>
        </p:txBody>
      </p:sp>
    </p:spTree>
    <p:extLst>
      <p:ext uri="{BB962C8B-B14F-4D97-AF65-F5344CB8AC3E}">
        <p14:creationId xmlns:p14="http://schemas.microsoft.com/office/powerpoint/2010/main" val="19618825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81042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255538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663082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7950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6/23/2023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81509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6/23/2023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19959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124553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82833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50317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72675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65554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6/23/2023</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65284723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frg.org.uk/get-help-and-advice/what/child-protection/?gclid=CjwKCAjwv8qkBhAnEiwAkY-ahoBTaWacUWAvUcuIEEZ466NTXLb1-XB15XQt5g3kiTDUddtneiUG8hoC6qsQAvD_BwE" TargetMode="External"/><Relationship Id="rId3" Type="http://schemas.openxmlformats.org/officeDocument/2006/relationships/hyperlink" Target="https://www.scie.org.uk/key-social-care-legislation/safeguarding-adults" TargetMode="External"/><Relationship Id="rId7" Type="http://schemas.openxmlformats.org/officeDocument/2006/relationships/hyperlink" Target="https://www.ncbi.nlm.nih.gov/pmc/articles/PMC5803568/"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s://www.mind.org.uk/information-support/types-of-mental-health-problems/mental-health-problems-introduction/causes/" TargetMode="External"/><Relationship Id="rId5" Type="http://schemas.openxmlformats.org/officeDocument/2006/relationships/hyperlink" Target="https://www.legislation.gov.uk/ukpga/2017/16/contents/enacted" TargetMode="External"/><Relationship Id="rId10" Type="http://schemas.openxmlformats.org/officeDocument/2006/relationships/hyperlink" Target="https://link.springer.com/chapter/10.1057/9781137291844_4" TargetMode="External"/><Relationship Id="rId4" Type="http://schemas.openxmlformats.org/officeDocument/2006/relationships/hyperlink" Target="https://www.scie.org.uk/strengthening-families/about" TargetMode="External"/><Relationship Id="rId9" Type="http://schemas.openxmlformats.org/officeDocument/2006/relationships/hyperlink" Target="https://www.simplypsychology.org/maslow.html"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A1C50-01E1-04FB-C02C-F3FC8C66F952}"/>
              </a:ext>
            </a:extLst>
          </p:cNvPr>
          <p:cNvSpPr>
            <a:spLocks noGrp="1"/>
          </p:cNvSpPr>
          <p:nvPr>
            <p:ph type="title"/>
          </p:nvPr>
        </p:nvSpPr>
        <p:spPr>
          <a:xfrm>
            <a:off x="1527235" y="732123"/>
            <a:ext cx="7886700" cy="994172"/>
          </a:xfrm>
        </p:spPr>
        <p:txBody>
          <a:bodyPr>
            <a:normAutofit/>
          </a:bodyPr>
          <a:lstStyle/>
          <a:p>
            <a:r>
              <a:rPr lang="en-GB"/>
              <a:t>Contents page</a:t>
            </a:r>
            <a:endParaRPr lang="en-GB">
              <a:cs typeface="Calibri Light"/>
            </a:endParaRPr>
          </a:p>
        </p:txBody>
      </p:sp>
      <p:sp>
        <p:nvSpPr>
          <p:cNvPr id="3" name="Content Placeholder 2">
            <a:extLst>
              <a:ext uri="{FF2B5EF4-FFF2-40B4-BE49-F238E27FC236}">
                <a16:creationId xmlns:a16="http://schemas.microsoft.com/office/drawing/2014/main" id="{82681647-C77F-1C29-42D1-7C3EBA675D20}"/>
              </a:ext>
            </a:extLst>
          </p:cNvPr>
          <p:cNvSpPr>
            <a:spLocks noGrp="1"/>
          </p:cNvSpPr>
          <p:nvPr>
            <p:ph idx="1"/>
          </p:nvPr>
        </p:nvSpPr>
        <p:spPr>
          <a:xfrm>
            <a:off x="833670" y="1628181"/>
            <a:ext cx="8749341" cy="4315671"/>
          </a:xfrm>
        </p:spPr>
        <p:txBody>
          <a:bodyPr vert="horz" lIns="68580" tIns="34290" rIns="68580" bIns="34290" numCol="2" rtlCol="0" anchor="t">
            <a:normAutofit fontScale="70000" lnSpcReduction="20000"/>
          </a:bodyPr>
          <a:lstStyle/>
          <a:p>
            <a:r>
              <a:rPr lang="en-GB"/>
              <a:t>Introduction</a:t>
            </a:r>
            <a:endParaRPr lang="en-GB">
              <a:ea typeface="Calibri"/>
              <a:cs typeface="Calibri"/>
            </a:endParaRPr>
          </a:p>
          <a:p>
            <a:r>
              <a:rPr lang="en-GB">
                <a:ea typeface="Calibri"/>
                <a:cs typeface="Calibri"/>
              </a:rPr>
              <a:t>Case Study -Overview of chosen family</a:t>
            </a:r>
            <a:endParaRPr lang="en-GB"/>
          </a:p>
          <a:p>
            <a:r>
              <a:rPr lang="en-GB"/>
              <a:t>Mother- concerns and difficulties </a:t>
            </a:r>
            <a:endParaRPr lang="en-GB">
              <a:cs typeface="Calibri"/>
            </a:endParaRPr>
          </a:p>
          <a:p>
            <a:r>
              <a:rPr lang="en-GB"/>
              <a:t>Child- concerns and difficulties </a:t>
            </a:r>
          </a:p>
          <a:p>
            <a:r>
              <a:rPr lang="en-GB">
                <a:cs typeface="Calibri" panose="020F0502020204030204"/>
              </a:rPr>
              <a:t>Action plan</a:t>
            </a:r>
          </a:p>
          <a:p>
            <a:r>
              <a:rPr lang="en-GB">
                <a:cs typeface="Calibri" panose="020F0502020204030204"/>
              </a:rPr>
              <a:t>Behavioural, referrals and community's</a:t>
            </a:r>
          </a:p>
          <a:p>
            <a:r>
              <a:rPr lang="en-GB">
                <a:cs typeface="Calibri" panose="020F0502020204030204"/>
              </a:rPr>
              <a:t>Crisis line – Maslow's </a:t>
            </a:r>
            <a:r>
              <a:rPr lang="en-GB">
                <a:ea typeface="Calibri"/>
                <a:cs typeface="Calibri"/>
              </a:rPr>
              <a:t>Safeguarding measures </a:t>
            </a:r>
            <a:endParaRPr lang="en-GB"/>
          </a:p>
          <a:p>
            <a:r>
              <a:rPr lang="en-GB">
                <a:cs typeface="Calibri" panose="020F0502020204030204"/>
              </a:rPr>
              <a:t>Pros and cons </a:t>
            </a:r>
          </a:p>
          <a:p>
            <a:r>
              <a:rPr lang="en-GB"/>
              <a:t>Additional factors/concerns both (pos/neg)</a:t>
            </a:r>
            <a:endParaRPr lang="en-GB">
              <a:ea typeface="Calibri"/>
              <a:cs typeface="Calibri"/>
            </a:endParaRPr>
          </a:p>
          <a:p>
            <a:r>
              <a:rPr lang="en-GB">
                <a:ea typeface="Calibri"/>
                <a:cs typeface="Calibri"/>
              </a:rPr>
              <a:t>Legislations ad policy's </a:t>
            </a:r>
            <a:endParaRPr lang="en-GB"/>
          </a:p>
          <a:p>
            <a:r>
              <a:rPr lang="en-GB">
                <a:ea typeface="Calibri"/>
                <a:cs typeface="Calibri"/>
              </a:rPr>
              <a:t>Future resources and recommendations.</a:t>
            </a:r>
            <a:endParaRPr lang="en-GB"/>
          </a:p>
          <a:p>
            <a:pPr marL="0" indent="0">
              <a:buNone/>
            </a:pPr>
            <a:endParaRPr lang="en-GB"/>
          </a:p>
          <a:p>
            <a:r>
              <a:rPr lang="en-GB"/>
              <a:t>Assessment/ steps moving forward</a:t>
            </a:r>
            <a:endParaRPr lang="en-GB">
              <a:ea typeface="Calibri" panose="020F0502020204030204"/>
              <a:cs typeface="Calibri" panose="020F0502020204030204"/>
            </a:endParaRPr>
          </a:p>
          <a:p>
            <a:r>
              <a:rPr lang="en-GB">
                <a:ea typeface="Calibri" panose="020F0502020204030204"/>
                <a:cs typeface="Calibri" panose="020F0502020204030204"/>
              </a:rPr>
              <a:t>Ensuring safeguarding</a:t>
            </a:r>
            <a:endParaRPr lang="en-GB"/>
          </a:p>
          <a:p>
            <a:r>
              <a:rPr lang="en-GB"/>
              <a:t>Safeguarding plan </a:t>
            </a:r>
            <a:endParaRPr lang="en-GB">
              <a:ea typeface="Calibri" panose="020F0502020204030204"/>
              <a:cs typeface="Calibri" panose="020F0502020204030204"/>
            </a:endParaRPr>
          </a:p>
          <a:p>
            <a:r>
              <a:rPr lang="en-GB"/>
              <a:t>Housing needs </a:t>
            </a:r>
            <a:endParaRPr lang="en-GB">
              <a:ea typeface="Calibri"/>
              <a:cs typeface="Calibri"/>
            </a:endParaRPr>
          </a:p>
          <a:p>
            <a:r>
              <a:rPr lang="en-GB"/>
              <a:t>Additional Agencies of support </a:t>
            </a:r>
            <a:endParaRPr lang="en-GB">
              <a:ea typeface="Calibri" panose="020F0502020204030204"/>
              <a:cs typeface="Calibri" panose="020F0502020204030204"/>
            </a:endParaRPr>
          </a:p>
          <a:p>
            <a:r>
              <a:rPr lang="en-GB"/>
              <a:t>Positive and challenges within support services </a:t>
            </a:r>
            <a:endParaRPr lang="en-GB">
              <a:ea typeface="Calibri"/>
              <a:cs typeface="Calibri"/>
            </a:endParaRPr>
          </a:p>
          <a:p>
            <a:r>
              <a:rPr lang="en-GB"/>
              <a:t>Potential outcome </a:t>
            </a:r>
          </a:p>
          <a:p>
            <a:r>
              <a:rPr lang="en-GB"/>
              <a:t>Conclusion </a:t>
            </a:r>
            <a:endParaRPr lang="en-GB">
              <a:ea typeface="Calibri"/>
              <a:cs typeface="Calibri"/>
            </a:endParaRPr>
          </a:p>
          <a:p>
            <a:r>
              <a:rPr lang="en-GB"/>
              <a:t>References</a:t>
            </a:r>
            <a:endParaRPr lang="en-GB">
              <a:ea typeface="Calibri"/>
              <a:cs typeface="Calibri"/>
            </a:endParaRPr>
          </a:p>
        </p:txBody>
      </p:sp>
    </p:spTree>
    <p:extLst>
      <p:ext uri="{BB962C8B-B14F-4D97-AF65-F5344CB8AC3E}">
        <p14:creationId xmlns:p14="http://schemas.microsoft.com/office/powerpoint/2010/main" val="525101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CA7586-AC5F-B2A9-EDE8-E4108F9AEDC1}"/>
              </a:ext>
            </a:extLst>
          </p:cNvPr>
          <p:cNvSpPr>
            <a:spLocks noGrp="1"/>
          </p:cNvSpPr>
          <p:nvPr>
            <p:ph type="title"/>
          </p:nvPr>
        </p:nvSpPr>
        <p:spPr>
          <a:xfrm>
            <a:off x="572493" y="238539"/>
            <a:ext cx="11018520" cy="1434415"/>
          </a:xfrm>
        </p:spPr>
        <p:txBody>
          <a:bodyPr anchor="b">
            <a:normAutofit/>
          </a:bodyPr>
          <a:lstStyle/>
          <a:p>
            <a:r>
              <a:rPr lang="en-GB" sz="5400"/>
              <a:t>Introduction </a:t>
            </a:r>
          </a:p>
        </p:txBody>
      </p:sp>
      <p:sp>
        <p:nvSpPr>
          <p:cNvPr id="29"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B772B7E-B453-34A1-9E12-637D37549793}"/>
              </a:ext>
            </a:extLst>
          </p:cNvPr>
          <p:cNvSpPr>
            <a:spLocks noGrp="1"/>
          </p:cNvSpPr>
          <p:nvPr>
            <p:ph idx="1"/>
          </p:nvPr>
        </p:nvSpPr>
        <p:spPr>
          <a:xfrm>
            <a:off x="572493" y="2071316"/>
            <a:ext cx="6713552" cy="4119172"/>
          </a:xfrm>
        </p:spPr>
        <p:txBody>
          <a:bodyPr vert="horz" lIns="68580" tIns="34290" rIns="68580" bIns="34290" rtlCol="0" anchor="t">
            <a:normAutofit fontScale="92500"/>
          </a:bodyPr>
          <a:lstStyle/>
          <a:p>
            <a:pPr marL="0" indent="0">
              <a:buNone/>
            </a:pPr>
            <a:r>
              <a:rPr lang="en-GB" sz="1500">
                <a:cs typeface="Calibri"/>
              </a:rPr>
              <a:t>Our aim is to analyse and evaluate UK legislation laws and policies, such as the Mental Capacity Act 2010  and The human rights act 2007 to understand the best methods and resources available to help support and care for families (parents and children).</a:t>
            </a:r>
            <a:endParaRPr lang="en-GB" sz="1500">
              <a:ea typeface="Calibri" panose="020F0502020204030204"/>
              <a:cs typeface="Calibri"/>
            </a:endParaRPr>
          </a:p>
          <a:p>
            <a:pPr marL="0" indent="0">
              <a:buNone/>
            </a:pPr>
            <a:r>
              <a:rPr lang="en-GB" sz="1500">
                <a:ea typeface="Calibri" panose="020F0502020204030204"/>
                <a:cs typeface="Calibri"/>
              </a:rPr>
              <a:t>Looking at relevant health and social care services and agency's that can offer support care and advice in many other areas for families.  Looking at a case study Identify the possible causes behind the concerns of  Family C.</a:t>
            </a:r>
          </a:p>
          <a:p>
            <a:pPr marL="0" indent="0">
              <a:buNone/>
            </a:pPr>
            <a:r>
              <a:rPr lang="en-GB" sz="1500">
                <a:ea typeface="Calibri" panose="020F0502020204030204"/>
                <a:cs typeface="Calibri"/>
              </a:rPr>
              <a:t>What teams and services they could benefit from working with, and what could be recommended for improvements to be made, we</a:t>
            </a:r>
            <a:r>
              <a:rPr lang="en-GB" sz="1500">
                <a:cs typeface="Calibri"/>
              </a:rPr>
              <a:t> have explored possible contributing factors that could be the reasoning behind the families' complications such as;</a:t>
            </a:r>
            <a:endParaRPr lang="en-GB" sz="1500">
              <a:ea typeface="Calibri" panose="020F0502020204030204"/>
              <a:cs typeface="Calibri"/>
            </a:endParaRPr>
          </a:p>
          <a:p>
            <a:r>
              <a:rPr lang="en-GB" sz="1500">
                <a:cs typeface="Calibri"/>
              </a:rPr>
              <a:t>The housing repair concerns / recommendations or support.</a:t>
            </a:r>
            <a:endParaRPr lang="en-GB" sz="1500">
              <a:ea typeface="Calibri" panose="020F0502020204030204"/>
              <a:cs typeface="Calibri" panose="020F0502020204030204"/>
            </a:endParaRPr>
          </a:p>
          <a:p>
            <a:r>
              <a:rPr lang="en-GB" sz="1500">
                <a:cs typeface="Calibri"/>
              </a:rPr>
              <a:t>The psychological health concerns of the mother. </a:t>
            </a:r>
            <a:endParaRPr lang="en-GB" sz="1500">
              <a:ea typeface="Calibri"/>
              <a:cs typeface="Calibri"/>
            </a:endParaRPr>
          </a:p>
          <a:p>
            <a:r>
              <a:rPr lang="en-GB" sz="1500">
                <a:cs typeface="Calibri"/>
              </a:rPr>
              <a:t>The behavioural problems of the children. </a:t>
            </a:r>
            <a:endParaRPr lang="en-GB" sz="1500">
              <a:ea typeface="Calibri"/>
              <a:cs typeface="Calibri"/>
            </a:endParaRPr>
          </a:p>
          <a:p>
            <a:r>
              <a:rPr lang="en-GB" sz="1500">
                <a:ea typeface="Calibri"/>
                <a:cs typeface="Calibri"/>
              </a:rPr>
              <a:t>Environmental and social factors.</a:t>
            </a:r>
          </a:p>
          <a:p>
            <a:r>
              <a:rPr lang="en-GB" sz="1500">
                <a:cs typeface="Calibri"/>
              </a:rPr>
              <a:t>Possible preventions for the children.</a:t>
            </a:r>
            <a:endParaRPr lang="en-GB" sz="1500">
              <a:ea typeface="Calibri"/>
              <a:cs typeface="Calibri"/>
            </a:endParaRPr>
          </a:p>
          <a:p>
            <a:r>
              <a:rPr lang="en-GB" sz="1500">
                <a:ea typeface="Calibri"/>
                <a:cs typeface="Calibri"/>
              </a:rPr>
              <a:t>Unknown situation with farther.</a:t>
            </a:r>
          </a:p>
          <a:p>
            <a:pPr marL="0" indent="0">
              <a:buNone/>
            </a:pPr>
            <a:endParaRPr lang="en-GB" sz="1500">
              <a:ea typeface="Calibri"/>
              <a:cs typeface="Calibri"/>
            </a:endParaRPr>
          </a:p>
          <a:p>
            <a:pPr marL="342900" indent="-342900"/>
            <a:endParaRPr lang="en-GB" sz="1500">
              <a:ea typeface="Calibri"/>
              <a:cs typeface="Calibri"/>
            </a:endParaRPr>
          </a:p>
        </p:txBody>
      </p:sp>
      <p:pic>
        <p:nvPicPr>
          <p:cNvPr id="15" name="Picture 4" descr="Lock with a love heart">
            <a:extLst>
              <a:ext uri="{FF2B5EF4-FFF2-40B4-BE49-F238E27FC236}">
                <a16:creationId xmlns:a16="http://schemas.microsoft.com/office/drawing/2014/main" id="{5B205D41-8021-CFBF-736D-7918D2902A8A}"/>
              </a:ext>
            </a:extLst>
          </p:cNvPr>
          <p:cNvPicPr>
            <a:picLocks noChangeAspect="1"/>
          </p:cNvPicPr>
          <p:nvPr/>
        </p:nvPicPr>
        <p:blipFill rotWithShape="1">
          <a:blip r:embed="rId2"/>
          <a:srcRect l="23256" r="22630" b="2"/>
          <a:stretch/>
        </p:blipFill>
        <p:spPr>
          <a:xfrm>
            <a:off x="7675658" y="2093976"/>
            <a:ext cx="3941064" cy="4096512"/>
          </a:xfrm>
          <a:prstGeom prst="rect">
            <a:avLst/>
          </a:prstGeom>
        </p:spPr>
      </p:pic>
    </p:spTree>
    <p:extLst>
      <p:ext uri="{BB962C8B-B14F-4D97-AF65-F5344CB8AC3E}">
        <p14:creationId xmlns:p14="http://schemas.microsoft.com/office/powerpoint/2010/main" val="3317697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additive="base">
                                        <p:cTn id="3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additive="base">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4" end="4"/>
                                            </p:txEl>
                                          </p:spTgt>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additive="base">
                                        <p:cTn id="4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5" end="5"/>
                                            </p:txEl>
                                          </p:spTgt>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 calcmode="lin" valueType="num">
                                      <p:cBhvr additive="base">
                                        <p:cTn id="4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
                                            <p:txEl>
                                              <p:pRg st="7" end="7"/>
                                            </p:txEl>
                                          </p:spTgt>
                                        </p:tgtEl>
                                        <p:attrNameLst>
                                          <p:attrName>style.visibility</p:attrName>
                                        </p:attrNameLst>
                                      </p:cBhvr>
                                      <p:to>
                                        <p:strVal val="visible"/>
                                      </p:to>
                                    </p:set>
                                    <p:anim calcmode="lin" valueType="num">
                                      <p:cBhvr additive="base">
                                        <p:cTn id="50"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7" end="7"/>
                                            </p:txEl>
                                          </p:spTgt>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 calcmode="lin" valueType="num">
                                      <p:cBhvr additive="base">
                                        <p:cTn id="54"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53">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D1863B-4595-34B6-1EE9-A491140D853E}"/>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latin typeface="Arial"/>
                <a:cs typeface="Calibri Light"/>
              </a:rPr>
              <a:t>Case Study- Family C</a:t>
            </a:r>
            <a:endParaRPr lang="en-GB" sz="4000">
              <a:solidFill>
                <a:srgbClr val="FFFFFF"/>
              </a:solidFill>
              <a:latin typeface="Arial"/>
            </a:endParaRPr>
          </a:p>
        </p:txBody>
      </p:sp>
      <p:graphicFrame>
        <p:nvGraphicFramePr>
          <p:cNvPr id="50" name="Content Placeholder 2">
            <a:extLst>
              <a:ext uri="{FF2B5EF4-FFF2-40B4-BE49-F238E27FC236}">
                <a16:creationId xmlns:a16="http://schemas.microsoft.com/office/drawing/2014/main" id="{AE005DF5-F2BD-1713-B54D-665AA86A90E6}"/>
              </a:ext>
            </a:extLst>
          </p:cNvPr>
          <p:cNvGraphicFramePr>
            <a:graphicFrameLocks noGrp="1"/>
          </p:cNvGraphicFramePr>
          <p:nvPr>
            <p:ph idx="1"/>
            <p:extLst>
              <p:ext uri="{D42A27DB-BD31-4B8C-83A1-F6EECF244321}">
                <p14:modId xmlns:p14="http://schemas.microsoft.com/office/powerpoint/2010/main" val="78419006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851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1000" fill="hold"/>
                                        <p:tgtEl>
                                          <p:spTgt spid="50"/>
                                        </p:tgtEl>
                                        <p:attrNameLst>
                                          <p:attrName>ppt_w</p:attrName>
                                        </p:attrNameLst>
                                      </p:cBhvr>
                                      <p:tavLst>
                                        <p:tav tm="0">
                                          <p:val>
                                            <p:fltVal val="0"/>
                                          </p:val>
                                        </p:tav>
                                        <p:tav tm="100000">
                                          <p:val>
                                            <p:strVal val="#ppt_w"/>
                                          </p:val>
                                        </p:tav>
                                      </p:tavLst>
                                    </p:anim>
                                    <p:anim calcmode="lin" valueType="num">
                                      <p:cBhvr>
                                        <p:cTn id="8" dur="1000" fill="hold"/>
                                        <p:tgtEl>
                                          <p:spTgt spid="50"/>
                                        </p:tgtEl>
                                        <p:attrNameLst>
                                          <p:attrName>ppt_h</p:attrName>
                                        </p:attrNameLst>
                                      </p:cBhvr>
                                      <p:tavLst>
                                        <p:tav tm="0">
                                          <p:val>
                                            <p:fltVal val="0"/>
                                          </p:val>
                                        </p:tav>
                                        <p:tav tm="100000">
                                          <p:val>
                                            <p:strVal val="#ppt_h"/>
                                          </p:val>
                                        </p:tav>
                                      </p:tavLst>
                                    </p:anim>
                                    <p:anim calcmode="lin" valueType="num">
                                      <p:cBhvr>
                                        <p:cTn id="9" dur="1000" fill="hold"/>
                                        <p:tgtEl>
                                          <p:spTgt spid="50"/>
                                        </p:tgtEl>
                                        <p:attrNameLst>
                                          <p:attrName>style.rotation</p:attrName>
                                        </p:attrNameLst>
                                      </p:cBhvr>
                                      <p:tavLst>
                                        <p:tav tm="0">
                                          <p:val>
                                            <p:fltVal val="90"/>
                                          </p:val>
                                        </p:tav>
                                        <p:tav tm="100000">
                                          <p:val>
                                            <p:fltVal val="0"/>
                                          </p:val>
                                        </p:tav>
                                      </p:tavLst>
                                    </p:anim>
                                    <p:animEffect transition="in" filter="fade">
                                      <p:cBhvr>
                                        <p:cTn id="10" dur="1000"/>
                                        <p:tgtEl>
                                          <p:spTgt spid="5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0"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86772E3-7083-336B-0592-B83215379287}"/>
              </a:ext>
            </a:extLst>
          </p:cNvPr>
          <p:cNvSpPr>
            <a:spLocks noGrp="1"/>
          </p:cNvSpPr>
          <p:nvPr>
            <p:ph type="title"/>
          </p:nvPr>
        </p:nvSpPr>
        <p:spPr>
          <a:xfrm>
            <a:off x="804672" y="1412489"/>
            <a:ext cx="2871095" cy="2127124"/>
          </a:xfrm>
        </p:spPr>
        <p:txBody>
          <a:bodyPr vert="horz" lIns="91440" tIns="45720" rIns="91440" bIns="45720" rtlCol="0" anchor="t">
            <a:normAutofit/>
          </a:bodyPr>
          <a:lstStyle/>
          <a:p>
            <a:r>
              <a:rPr lang="en-US" sz="3600" kern="1200">
                <a:solidFill>
                  <a:schemeClr val="bg1"/>
                </a:solidFill>
                <a:latin typeface="Arial" panose="020B0604020202020204" pitchFamily="34" charset="0"/>
                <a:cs typeface="Arial" panose="020B0604020202020204" pitchFamily="34" charset="0"/>
              </a:rPr>
              <a:t>Mothers Concerns / Difficulties</a:t>
            </a:r>
          </a:p>
        </p:txBody>
      </p:sp>
      <p:sp>
        <p:nvSpPr>
          <p:cNvPr id="3" name="Content Placeholder 2">
            <a:extLst>
              <a:ext uri="{FF2B5EF4-FFF2-40B4-BE49-F238E27FC236}">
                <a16:creationId xmlns:a16="http://schemas.microsoft.com/office/drawing/2014/main" id="{7D7E5B6F-A43F-800B-A6A3-48D2ADE00472}"/>
              </a:ext>
            </a:extLst>
          </p:cNvPr>
          <p:cNvSpPr>
            <a:spLocks noGrp="1"/>
          </p:cNvSpPr>
          <p:nvPr>
            <p:ph idx="1"/>
          </p:nvPr>
        </p:nvSpPr>
        <p:spPr>
          <a:xfrm>
            <a:off x="4574270" y="187208"/>
            <a:ext cx="3392652" cy="4942144"/>
          </a:xfrm>
        </p:spPr>
        <p:txBody>
          <a:bodyPr vert="horz" lIns="91440" tIns="45720" rIns="91440" bIns="45720" rtlCol="0">
            <a:normAutofit/>
          </a:bodyPr>
          <a:lstStyle/>
          <a:p>
            <a:pPr marL="0" indent="0">
              <a:buNone/>
            </a:pPr>
            <a:r>
              <a:rPr lang="en-US" sz="1600"/>
              <a:t>Mother has psychological difficulties  this could be anything from acute to long term such as;</a:t>
            </a:r>
          </a:p>
          <a:p>
            <a:pPr marL="0" indent="0">
              <a:buNone/>
            </a:pPr>
            <a:r>
              <a:rPr lang="en-US" sz="1600"/>
              <a:t>Either internal or external, many different contributing factors that could cause the mother to have difficulties in her life daily, and this could affect her parenting ability’s Behavioral or emotionally </a:t>
            </a:r>
          </a:p>
          <a:p>
            <a:pPr marL="0" indent="0">
              <a:buNone/>
            </a:pPr>
            <a:r>
              <a:rPr lang="en-US" sz="1600"/>
              <a:t>-Causing other issues such as:</a:t>
            </a:r>
          </a:p>
          <a:p>
            <a:pPr marL="0"/>
            <a:r>
              <a:rPr lang="en-US" sz="1600"/>
              <a:t>Anxiety  disorder </a:t>
            </a:r>
          </a:p>
          <a:p>
            <a:pPr marL="0"/>
            <a:r>
              <a:rPr lang="en-US" sz="1600"/>
              <a:t>depression </a:t>
            </a:r>
          </a:p>
          <a:p>
            <a:pPr marL="0"/>
            <a:r>
              <a:rPr lang="en-US" sz="1600"/>
              <a:t>Bipolar</a:t>
            </a:r>
          </a:p>
          <a:p>
            <a:pPr marL="0"/>
            <a:r>
              <a:rPr lang="en-US" sz="1600"/>
              <a:t>schizophrenia</a:t>
            </a:r>
          </a:p>
          <a:p>
            <a:pPr marL="0"/>
            <a:endParaRPr lang="en-US" sz="1400"/>
          </a:p>
          <a:p>
            <a:pPr marL="0"/>
            <a:endParaRPr lang="en-US" sz="1400"/>
          </a:p>
          <a:p>
            <a:pPr marL="0"/>
            <a:endParaRPr lang="en-US" sz="1400"/>
          </a:p>
          <a:p>
            <a:pPr marL="0"/>
            <a:endParaRPr lang="en-US" sz="1400"/>
          </a:p>
        </p:txBody>
      </p:sp>
      <p:sp>
        <p:nvSpPr>
          <p:cNvPr id="4" name="TextBox 3">
            <a:extLst>
              <a:ext uri="{FF2B5EF4-FFF2-40B4-BE49-F238E27FC236}">
                <a16:creationId xmlns:a16="http://schemas.microsoft.com/office/drawing/2014/main" id="{7A658F81-FF8C-5821-958A-10E7C4106C22}"/>
              </a:ext>
            </a:extLst>
          </p:cNvPr>
          <p:cNvSpPr txBox="1"/>
          <p:nvPr/>
        </p:nvSpPr>
        <p:spPr>
          <a:xfrm>
            <a:off x="8565558" y="192986"/>
            <a:ext cx="2926080" cy="436384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fontScale="92500" lnSpcReduction="10000"/>
          </a:bodyPr>
          <a:lstStyle/>
          <a:p>
            <a:pPr>
              <a:lnSpc>
                <a:spcPct val="90000"/>
              </a:lnSpc>
              <a:spcAft>
                <a:spcPts val="600"/>
              </a:spcAft>
            </a:pPr>
            <a:r>
              <a:rPr lang="en-US" sz="1900" b="1"/>
              <a:t>Possible factors</a:t>
            </a:r>
            <a:r>
              <a:rPr lang="en-US" sz="1900"/>
              <a:t> </a:t>
            </a:r>
          </a:p>
          <a:p>
            <a:pPr indent="-228600">
              <a:lnSpc>
                <a:spcPct val="90000"/>
              </a:lnSpc>
              <a:spcAft>
                <a:spcPts val="600"/>
              </a:spcAft>
              <a:buFont typeface="Arial" panose="020B0604020202020204" pitchFamily="34" charset="0"/>
              <a:buChar char="•"/>
            </a:pPr>
            <a:r>
              <a:rPr lang="en-US" sz="1900"/>
              <a:t>Lack of parental support for farther.</a:t>
            </a:r>
          </a:p>
          <a:p>
            <a:pPr marL="285750" indent="-228600">
              <a:lnSpc>
                <a:spcPct val="90000"/>
              </a:lnSpc>
              <a:spcAft>
                <a:spcPts val="600"/>
              </a:spcAft>
              <a:buFont typeface="Arial" panose="020B0604020202020204" pitchFamily="34" charset="0"/>
              <a:buChar char="•"/>
            </a:pPr>
            <a:r>
              <a:rPr lang="en-US" sz="1900"/>
              <a:t>Childhood abuse, trauma or neglect.</a:t>
            </a:r>
          </a:p>
          <a:p>
            <a:pPr marL="285750" indent="-228600">
              <a:lnSpc>
                <a:spcPct val="90000"/>
              </a:lnSpc>
              <a:spcAft>
                <a:spcPts val="600"/>
              </a:spcAft>
              <a:buFont typeface="Arial" panose="020B0604020202020204" pitchFamily="34" charset="0"/>
              <a:buChar char="•"/>
            </a:pPr>
            <a:r>
              <a:rPr lang="en-US" sz="1900"/>
              <a:t>Social disadvantages, such as poverty or debt.</a:t>
            </a:r>
          </a:p>
          <a:p>
            <a:pPr marL="285750" indent="-228600">
              <a:lnSpc>
                <a:spcPct val="90000"/>
              </a:lnSpc>
              <a:spcAft>
                <a:spcPts val="600"/>
              </a:spcAft>
              <a:buFont typeface="Arial" panose="020B0604020202020204" pitchFamily="34" charset="0"/>
              <a:buChar char="•"/>
            </a:pPr>
            <a:r>
              <a:rPr lang="en-US" sz="1900"/>
              <a:t>Lack of local interaction (isolation) loneliness.</a:t>
            </a:r>
          </a:p>
          <a:p>
            <a:pPr marL="285750" indent="-228600">
              <a:lnSpc>
                <a:spcPct val="90000"/>
              </a:lnSpc>
              <a:spcAft>
                <a:spcPts val="600"/>
              </a:spcAft>
              <a:buFont typeface="Arial" panose="020B0604020202020204" pitchFamily="34" charset="0"/>
              <a:buChar char="•"/>
            </a:pPr>
            <a:r>
              <a:rPr lang="en-US" sz="1900"/>
              <a:t>Discrimination and stigma, including racism .</a:t>
            </a:r>
          </a:p>
          <a:p>
            <a:pPr marL="285750" indent="-228600">
              <a:lnSpc>
                <a:spcPct val="90000"/>
              </a:lnSpc>
              <a:spcAft>
                <a:spcPts val="600"/>
              </a:spcAft>
              <a:buFont typeface="Arial" panose="020B0604020202020204" pitchFamily="34" charset="0"/>
              <a:buChar char="•"/>
            </a:pPr>
            <a:r>
              <a:rPr lang="en-US" sz="1900"/>
              <a:t>Server or long-term stress.</a:t>
            </a:r>
          </a:p>
          <a:p>
            <a:pPr marL="285750" indent="-228600">
              <a:lnSpc>
                <a:spcPct val="90000"/>
              </a:lnSpc>
              <a:spcAft>
                <a:spcPts val="600"/>
              </a:spcAft>
              <a:buFont typeface="Arial" panose="020B0604020202020204" pitchFamily="34" charset="0"/>
              <a:buChar char="•"/>
            </a:pPr>
            <a:r>
              <a:rPr lang="en-US" sz="1900"/>
              <a:t>Physical or psychological health condition.</a:t>
            </a:r>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endParaRPr lang="en-US" sz="1900"/>
          </a:p>
          <a:p>
            <a:pPr indent="-228600">
              <a:lnSpc>
                <a:spcPct val="90000"/>
              </a:lnSpc>
              <a:spcAft>
                <a:spcPts val="600"/>
              </a:spcAft>
              <a:buFont typeface="Arial" panose="020B0604020202020204" pitchFamily="34" charset="0"/>
              <a:buChar char="•"/>
            </a:pPr>
            <a:endParaRPr lang="en-US" sz="1900"/>
          </a:p>
        </p:txBody>
      </p:sp>
    </p:spTree>
    <p:extLst>
      <p:ext uri="{BB962C8B-B14F-4D97-AF65-F5344CB8AC3E}">
        <p14:creationId xmlns:p14="http://schemas.microsoft.com/office/powerpoint/2010/main" val="160414778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additive="base">
                                        <p:cTn id="3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nodeType="clickEffect">
                                  <p:stCondLst>
                                    <p:cond delay="0"/>
                                  </p:stCondLst>
                                  <p:childTnLst>
                                    <p:set>
                                      <p:cBhvr>
                                        <p:cTn id="46" dur="1" fill="hold">
                                          <p:stCondLst>
                                            <p:cond delay="0"/>
                                          </p:stCondLst>
                                        </p:cTn>
                                        <p:tgtEl>
                                          <p:spTgt spid="4">
                                            <p:txEl>
                                              <p:pRg st="0" end="0"/>
                                            </p:txEl>
                                          </p:spTgt>
                                        </p:tgtEl>
                                        <p:attrNameLst>
                                          <p:attrName>style.visibility</p:attrName>
                                        </p:attrNameLst>
                                      </p:cBhvr>
                                      <p:to>
                                        <p:strVal val="visible"/>
                                      </p:to>
                                    </p:set>
                                    <p:animEffect transition="in" filter="wipe(up)">
                                      <p:cBhvr>
                                        <p:cTn id="47" dur="500"/>
                                        <p:tgtEl>
                                          <p:spTgt spid="4">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4">
                                            <p:txEl>
                                              <p:pRg st="1" end="1"/>
                                            </p:txEl>
                                          </p:spTgt>
                                        </p:tgtEl>
                                        <p:attrNameLst>
                                          <p:attrName>style.visibility</p:attrName>
                                        </p:attrNameLst>
                                      </p:cBhvr>
                                      <p:to>
                                        <p:strVal val="visible"/>
                                      </p:to>
                                    </p:set>
                                    <p:animEffect transition="in" filter="wipe(up)">
                                      <p:cBhvr>
                                        <p:cTn id="52" dur="500"/>
                                        <p:tgtEl>
                                          <p:spTgt spid="4">
                                            <p:txEl>
                                              <p:pRg st="1" end="1"/>
                                            </p:txEl>
                                          </p:spTgt>
                                        </p:tgtEl>
                                      </p:cBhvr>
                                    </p:animEffect>
                                  </p:childTnLst>
                                </p:cTn>
                              </p:par>
                              <p:par>
                                <p:cTn id="53" presetID="22" presetClass="entr" presetSubtype="1" fill="hold" nodeType="withEffect">
                                  <p:stCondLst>
                                    <p:cond delay="0"/>
                                  </p:stCondLst>
                                  <p:childTnLst>
                                    <p:set>
                                      <p:cBhvr>
                                        <p:cTn id="54" dur="1" fill="hold">
                                          <p:stCondLst>
                                            <p:cond delay="0"/>
                                          </p:stCondLst>
                                        </p:cTn>
                                        <p:tgtEl>
                                          <p:spTgt spid="4">
                                            <p:txEl>
                                              <p:pRg st="2" end="2"/>
                                            </p:txEl>
                                          </p:spTgt>
                                        </p:tgtEl>
                                        <p:attrNameLst>
                                          <p:attrName>style.visibility</p:attrName>
                                        </p:attrNameLst>
                                      </p:cBhvr>
                                      <p:to>
                                        <p:strVal val="visible"/>
                                      </p:to>
                                    </p:set>
                                    <p:animEffect transition="in" filter="wipe(up)">
                                      <p:cBhvr>
                                        <p:cTn id="55" dur="500"/>
                                        <p:tgtEl>
                                          <p:spTgt spid="4">
                                            <p:txEl>
                                              <p:pRg st="2" end="2"/>
                                            </p:txEl>
                                          </p:spTgt>
                                        </p:tgtEl>
                                      </p:cBhvr>
                                    </p:animEffect>
                                  </p:childTnLst>
                                </p:cTn>
                              </p:par>
                              <p:par>
                                <p:cTn id="56" presetID="22" presetClass="entr" presetSubtype="1" fill="hold" nodeType="withEffect">
                                  <p:stCondLst>
                                    <p:cond delay="0"/>
                                  </p:stCondLst>
                                  <p:childTnLst>
                                    <p:set>
                                      <p:cBhvr>
                                        <p:cTn id="57" dur="1" fill="hold">
                                          <p:stCondLst>
                                            <p:cond delay="0"/>
                                          </p:stCondLst>
                                        </p:cTn>
                                        <p:tgtEl>
                                          <p:spTgt spid="4">
                                            <p:txEl>
                                              <p:pRg st="3" end="3"/>
                                            </p:txEl>
                                          </p:spTgt>
                                        </p:tgtEl>
                                        <p:attrNameLst>
                                          <p:attrName>style.visibility</p:attrName>
                                        </p:attrNameLst>
                                      </p:cBhvr>
                                      <p:to>
                                        <p:strVal val="visible"/>
                                      </p:to>
                                    </p:set>
                                    <p:animEffect transition="in" filter="wipe(up)">
                                      <p:cBhvr>
                                        <p:cTn id="58" dur="500"/>
                                        <p:tgtEl>
                                          <p:spTgt spid="4">
                                            <p:txEl>
                                              <p:pRg st="3" end="3"/>
                                            </p:txEl>
                                          </p:spTgt>
                                        </p:tgtEl>
                                      </p:cBhvr>
                                    </p:animEffect>
                                  </p:childTnLst>
                                </p:cTn>
                              </p:par>
                              <p:par>
                                <p:cTn id="59" presetID="22" presetClass="entr" presetSubtype="1" fill="hold" nodeType="withEffect">
                                  <p:stCondLst>
                                    <p:cond delay="0"/>
                                  </p:stCondLst>
                                  <p:childTnLst>
                                    <p:set>
                                      <p:cBhvr>
                                        <p:cTn id="60" dur="1" fill="hold">
                                          <p:stCondLst>
                                            <p:cond delay="0"/>
                                          </p:stCondLst>
                                        </p:cTn>
                                        <p:tgtEl>
                                          <p:spTgt spid="4">
                                            <p:txEl>
                                              <p:pRg st="4" end="4"/>
                                            </p:txEl>
                                          </p:spTgt>
                                        </p:tgtEl>
                                        <p:attrNameLst>
                                          <p:attrName>style.visibility</p:attrName>
                                        </p:attrNameLst>
                                      </p:cBhvr>
                                      <p:to>
                                        <p:strVal val="visible"/>
                                      </p:to>
                                    </p:set>
                                    <p:animEffect transition="in" filter="wipe(up)">
                                      <p:cBhvr>
                                        <p:cTn id="61" dur="500"/>
                                        <p:tgtEl>
                                          <p:spTgt spid="4">
                                            <p:txEl>
                                              <p:pRg st="4" end="4"/>
                                            </p:txEl>
                                          </p:spTgt>
                                        </p:tgtEl>
                                      </p:cBhvr>
                                    </p:animEffect>
                                  </p:childTnLst>
                                </p:cTn>
                              </p:par>
                              <p:par>
                                <p:cTn id="62" presetID="22" presetClass="entr" presetSubtype="1" fill="hold" nodeType="withEffect">
                                  <p:stCondLst>
                                    <p:cond delay="0"/>
                                  </p:stCondLst>
                                  <p:childTnLst>
                                    <p:set>
                                      <p:cBhvr>
                                        <p:cTn id="63" dur="1" fill="hold">
                                          <p:stCondLst>
                                            <p:cond delay="0"/>
                                          </p:stCondLst>
                                        </p:cTn>
                                        <p:tgtEl>
                                          <p:spTgt spid="4">
                                            <p:txEl>
                                              <p:pRg st="5" end="5"/>
                                            </p:txEl>
                                          </p:spTgt>
                                        </p:tgtEl>
                                        <p:attrNameLst>
                                          <p:attrName>style.visibility</p:attrName>
                                        </p:attrNameLst>
                                      </p:cBhvr>
                                      <p:to>
                                        <p:strVal val="visible"/>
                                      </p:to>
                                    </p:set>
                                    <p:animEffect transition="in" filter="wipe(up)">
                                      <p:cBhvr>
                                        <p:cTn id="64" dur="500"/>
                                        <p:tgtEl>
                                          <p:spTgt spid="4">
                                            <p:txEl>
                                              <p:pRg st="5" end="5"/>
                                            </p:txEl>
                                          </p:spTgt>
                                        </p:tgtEl>
                                      </p:cBhvr>
                                    </p:animEffect>
                                  </p:childTnLst>
                                </p:cTn>
                              </p:par>
                              <p:par>
                                <p:cTn id="65" presetID="22" presetClass="entr" presetSubtype="1" fill="hold" nodeType="withEffect">
                                  <p:stCondLst>
                                    <p:cond delay="0"/>
                                  </p:stCondLst>
                                  <p:childTnLst>
                                    <p:set>
                                      <p:cBhvr>
                                        <p:cTn id="66" dur="1" fill="hold">
                                          <p:stCondLst>
                                            <p:cond delay="0"/>
                                          </p:stCondLst>
                                        </p:cTn>
                                        <p:tgtEl>
                                          <p:spTgt spid="4">
                                            <p:txEl>
                                              <p:pRg st="6" end="6"/>
                                            </p:txEl>
                                          </p:spTgt>
                                        </p:tgtEl>
                                        <p:attrNameLst>
                                          <p:attrName>style.visibility</p:attrName>
                                        </p:attrNameLst>
                                      </p:cBhvr>
                                      <p:to>
                                        <p:strVal val="visible"/>
                                      </p:to>
                                    </p:set>
                                    <p:animEffect transition="in" filter="wipe(up)">
                                      <p:cBhvr>
                                        <p:cTn id="67" dur="500"/>
                                        <p:tgtEl>
                                          <p:spTgt spid="4">
                                            <p:txEl>
                                              <p:pRg st="6" end="6"/>
                                            </p:txEl>
                                          </p:spTgt>
                                        </p:tgtEl>
                                      </p:cBhvr>
                                    </p:animEffect>
                                  </p:childTnLst>
                                </p:cTn>
                              </p:par>
                              <p:par>
                                <p:cTn id="68" presetID="22" presetClass="entr" presetSubtype="1" fill="hold" nodeType="withEffect">
                                  <p:stCondLst>
                                    <p:cond delay="0"/>
                                  </p:stCondLst>
                                  <p:childTnLst>
                                    <p:set>
                                      <p:cBhvr>
                                        <p:cTn id="69" dur="1" fill="hold">
                                          <p:stCondLst>
                                            <p:cond delay="0"/>
                                          </p:stCondLst>
                                        </p:cTn>
                                        <p:tgtEl>
                                          <p:spTgt spid="4">
                                            <p:txEl>
                                              <p:pRg st="7" end="7"/>
                                            </p:txEl>
                                          </p:spTgt>
                                        </p:tgtEl>
                                        <p:attrNameLst>
                                          <p:attrName>style.visibility</p:attrName>
                                        </p:attrNameLst>
                                      </p:cBhvr>
                                      <p:to>
                                        <p:strVal val="visible"/>
                                      </p:to>
                                    </p:set>
                                    <p:animEffect transition="in" filter="wipe(up)">
                                      <p:cBhvr>
                                        <p:cTn id="70"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DE2F5767-6169-C356-BCDF-9E525F6D093B}"/>
              </a:ext>
            </a:extLst>
          </p:cNvPr>
          <p:cNvSpPr>
            <a:spLocks noGrp="1"/>
          </p:cNvSpPr>
          <p:nvPr>
            <p:ph type="title"/>
          </p:nvPr>
        </p:nvSpPr>
        <p:spPr>
          <a:xfrm>
            <a:off x="640080" y="1243013"/>
            <a:ext cx="3855720" cy="4371974"/>
          </a:xfrm>
        </p:spPr>
        <p:txBody>
          <a:bodyPr>
            <a:normAutofit/>
          </a:bodyPr>
          <a:lstStyle/>
          <a:p>
            <a:r>
              <a:rPr lang="en-GB" sz="3600">
                <a:solidFill>
                  <a:schemeClr val="tx2"/>
                </a:solidFill>
                <a:cs typeface="Calibri Light"/>
              </a:rPr>
              <a:t>Childrens Concerns and Difficulties </a:t>
            </a:r>
            <a:endParaRPr lang="en-GB" sz="3600">
              <a:solidFill>
                <a:schemeClr val="tx2"/>
              </a:solidFill>
              <a:ea typeface="Calibri Light"/>
              <a:cs typeface="Calibri Light"/>
            </a:endParaRPr>
          </a:p>
        </p:txBody>
      </p:sp>
      <p:sp>
        <p:nvSpPr>
          <p:cNvPr id="3" name="Content Placeholder 2">
            <a:extLst>
              <a:ext uri="{FF2B5EF4-FFF2-40B4-BE49-F238E27FC236}">
                <a16:creationId xmlns:a16="http://schemas.microsoft.com/office/drawing/2014/main" id="{D537DBC9-44B1-A349-D831-6F225D1012E2}"/>
              </a:ext>
            </a:extLst>
          </p:cNvPr>
          <p:cNvSpPr>
            <a:spLocks noGrp="1"/>
          </p:cNvSpPr>
          <p:nvPr>
            <p:ph idx="1"/>
          </p:nvPr>
        </p:nvSpPr>
        <p:spPr>
          <a:xfrm>
            <a:off x="6229709" y="301464"/>
            <a:ext cx="5221224" cy="6208028"/>
          </a:xfrm>
        </p:spPr>
        <p:txBody>
          <a:bodyPr vert="horz" lIns="68580" tIns="34290" rIns="68580" bIns="34290" rtlCol="0" anchor="ctr">
            <a:normAutofit/>
          </a:bodyPr>
          <a:lstStyle/>
          <a:p>
            <a:pPr marL="0" indent="0">
              <a:buNone/>
            </a:pPr>
            <a:r>
              <a:rPr lang="en-GB" sz="1500">
                <a:solidFill>
                  <a:schemeClr val="tx2"/>
                </a:solidFill>
                <a:cs typeface="Calibri"/>
              </a:rPr>
              <a:t>One of the young boys is displaying traits of behaviour that is deemed as concerning – this may be because he is fighting for attention off his mom – she doesn’t give him enough due to having multiple children and her psychological difficulties.</a:t>
            </a:r>
          </a:p>
          <a:p>
            <a:pPr marL="0" indent="0">
              <a:buNone/>
            </a:pPr>
            <a:r>
              <a:rPr lang="en-US" sz="1500">
                <a:solidFill>
                  <a:schemeClr val="tx2"/>
                </a:solidFill>
                <a:ea typeface="Calibri"/>
                <a:cs typeface="Calibri"/>
              </a:rPr>
              <a:t>Some children have several different types  of behavioral disorders such as attention deficit hyperactivity disorder  or emotional disorders  like anxiety or depression, developmental disorders such as autism, all either internal or external, (</a:t>
            </a:r>
            <a:r>
              <a:rPr lang="en-GB" sz="1500">
                <a:solidFill>
                  <a:schemeClr val="tx2"/>
                </a:solidFill>
                <a:ea typeface="Calibri"/>
                <a:cs typeface="Calibri"/>
              </a:rPr>
              <a:t>Ogundele</a:t>
            </a:r>
            <a:r>
              <a:rPr lang="en-US" sz="1500">
                <a:solidFill>
                  <a:schemeClr val="tx2"/>
                </a:solidFill>
                <a:ea typeface="Calibri"/>
                <a:cs typeface="Calibri"/>
              </a:rPr>
              <a:t>, 2018).</a:t>
            </a:r>
          </a:p>
          <a:p>
            <a:pPr marL="0" indent="0">
              <a:buNone/>
            </a:pPr>
            <a:r>
              <a:rPr lang="en-US" sz="1500">
                <a:solidFill>
                  <a:schemeClr val="tx2"/>
                </a:solidFill>
                <a:ea typeface="Calibri"/>
                <a:cs typeface="Calibri"/>
              </a:rPr>
              <a:t>It is very common for children of preschool and school age children to be defiant being disruptive, having temper tantrums and ADHD. </a:t>
            </a:r>
            <a:endParaRPr lang="en-US" sz="1500">
              <a:solidFill>
                <a:schemeClr val="tx2"/>
              </a:solidFill>
              <a:cs typeface="Calibri"/>
            </a:endParaRPr>
          </a:p>
          <a:p>
            <a:r>
              <a:rPr lang="en-GB" sz="1500">
                <a:solidFill>
                  <a:schemeClr val="tx2"/>
                </a:solidFill>
                <a:cs typeface="Calibri"/>
              </a:rPr>
              <a:t>Lack of routine/ parental supervision </a:t>
            </a:r>
            <a:endParaRPr lang="en-GB" sz="1500">
              <a:solidFill>
                <a:schemeClr val="tx2"/>
              </a:solidFill>
              <a:ea typeface="Calibri" panose="020F0502020204030204"/>
              <a:cs typeface="Calibri"/>
            </a:endParaRPr>
          </a:p>
          <a:p>
            <a:r>
              <a:rPr lang="en-GB" sz="1500">
                <a:solidFill>
                  <a:schemeClr val="tx2"/>
                </a:solidFill>
                <a:ea typeface="Calibri" panose="020F0502020204030204"/>
                <a:cs typeface="Calibri"/>
              </a:rPr>
              <a:t>Low self esteem </a:t>
            </a:r>
            <a:endParaRPr lang="en-GB" sz="1500">
              <a:solidFill>
                <a:schemeClr val="tx2"/>
              </a:solidFill>
            </a:endParaRPr>
          </a:p>
          <a:p>
            <a:r>
              <a:rPr lang="en-GB" sz="1500">
                <a:solidFill>
                  <a:schemeClr val="tx2"/>
                </a:solidFill>
                <a:ea typeface="Calibri" panose="020F0502020204030204"/>
                <a:cs typeface="Calibri"/>
              </a:rPr>
              <a:t>Learning disabilities</a:t>
            </a:r>
          </a:p>
          <a:p>
            <a:r>
              <a:rPr lang="en-GB" sz="1500">
                <a:solidFill>
                  <a:schemeClr val="tx2"/>
                </a:solidFill>
                <a:ea typeface="Calibri" panose="020F0502020204030204"/>
                <a:cs typeface="Calibri"/>
              </a:rPr>
              <a:t>Behavioural/ disruptive disorders </a:t>
            </a:r>
          </a:p>
          <a:p>
            <a:r>
              <a:rPr lang="en-GB" sz="1500">
                <a:solidFill>
                  <a:schemeClr val="tx2"/>
                </a:solidFill>
                <a:ea typeface="Calibri" panose="020F0502020204030204"/>
                <a:cs typeface="Calibri"/>
              </a:rPr>
              <a:t>Emotional disorder </a:t>
            </a:r>
          </a:p>
          <a:p>
            <a:r>
              <a:rPr lang="en-GB" sz="1500">
                <a:solidFill>
                  <a:schemeClr val="tx2"/>
                </a:solidFill>
                <a:ea typeface="Calibri" panose="020F0502020204030204"/>
                <a:cs typeface="Calibri"/>
              </a:rPr>
              <a:t>Abuse/neglect </a:t>
            </a:r>
          </a:p>
          <a:p>
            <a:endParaRPr lang="en-GB" sz="1500">
              <a:solidFill>
                <a:schemeClr val="tx2"/>
              </a:solidFill>
              <a:ea typeface="Calibri" panose="020F0502020204030204"/>
              <a:cs typeface="Calibri"/>
            </a:endParaRPr>
          </a:p>
          <a:p>
            <a:endParaRPr lang="en-GB" sz="1500">
              <a:solidFill>
                <a:schemeClr val="tx2"/>
              </a:solidFill>
              <a:ea typeface="Calibri" panose="020F0502020204030204"/>
              <a:cs typeface="Calibri"/>
            </a:endParaRPr>
          </a:p>
        </p:txBody>
      </p:sp>
    </p:spTree>
    <p:extLst>
      <p:ext uri="{BB962C8B-B14F-4D97-AF65-F5344CB8AC3E}">
        <p14:creationId xmlns:p14="http://schemas.microsoft.com/office/powerpoint/2010/main" val="362966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1000"/>
                                        <p:tgtEl>
                                          <p:spTgt spid="3">
                                            <p:txEl>
                                              <p:pRg st="4" end="4"/>
                                            </p:txEl>
                                          </p:spTgt>
                                        </p:tgtEl>
                                      </p:cBhvr>
                                    </p:animEffect>
                                    <p:anim calcmode="lin" valueType="num">
                                      <p:cBhvr>
                                        <p:cTn id="3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Effect transition="in" filter="fade">
                                      <p:cBhvr>
                                        <p:cTn id="48" dur="1000"/>
                                        <p:tgtEl>
                                          <p:spTgt spid="3">
                                            <p:txEl>
                                              <p:pRg st="6" end="6"/>
                                            </p:txEl>
                                          </p:spTgt>
                                        </p:tgtEl>
                                      </p:cBhvr>
                                    </p:animEffect>
                                    <p:anim calcmode="lin" valueType="num">
                                      <p:cBhvr>
                                        <p:cTn id="4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6" end="6"/>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Effect transition="in" filter="fade">
                                      <p:cBhvr>
                                        <p:cTn id="53" dur="1000"/>
                                        <p:tgtEl>
                                          <p:spTgt spid="3">
                                            <p:txEl>
                                              <p:pRg st="7" end="7"/>
                                            </p:txEl>
                                          </p:spTgt>
                                        </p:tgtEl>
                                      </p:cBhvr>
                                    </p:animEffect>
                                    <p:anim calcmode="lin" valueType="num">
                                      <p:cBhvr>
                                        <p:cTn id="5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xEl>
                                              <p:pRg st="8" end="8"/>
                                            </p:txEl>
                                          </p:spTgt>
                                        </p:tgtEl>
                                        <p:attrNameLst>
                                          <p:attrName>style.visibility</p:attrName>
                                        </p:attrNameLst>
                                      </p:cBhvr>
                                      <p:to>
                                        <p:strVal val="visible"/>
                                      </p:to>
                                    </p:set>
                                    <p:animEffect transition="in" filter="fade">
                                      <p:cBhvr>
                                        <p:cTn id="58" dur="1000"/>
                                        <p:tgtEl>
                                          <p:spTgt spid="3">
                                            <p:txEl>
                                              <p:pRg st="8" end="8"/>
                                            </p:txEl>
                                          </p:spTgt>
                                        </p:tgtEl>
                                      </p:cBhvr>
                                    </p:animEffect>
                                    <p:anim calcmode="lin" valueType="num">
                                      <p:cBhvr>
                                        <p:cTn id="59"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5CD7B-CBEB-9339-B3E7-D30748938C97}"/>
              </a:ext>
            </a:extLst>
          </p:cNvPr>
          <p:cNvSpPr>
            <a:spLocks noGrp="1"/>
          </p:cNvSpPr>
          <p:nvPr>
            <p:ph type="title"/>
          </p:nvPr>
        </p:nvSpPr>
        <p:spPr/>
        <p:txBody>
          <a:bodyPr/>
          <a:lstStyle/>
          <a:p>
            <a:r>
              <a:rPr lang="en-GB"/>
              <a:t>Professional intervention </a:t>
            </a:r>
          </a:p>
        </p:txBody>
      </p:sp>
      <p:sp>
        <p:nvSpPr>
          <p:cNvPr id="3" name="Content Placeholder 2">
            <a:extLst>
              <a:ext uri="{FF2B5EF4-FFF2-40B4-BE49-F238E27FC236}">
                <a16:creationId xmlns:a16="http://schemas.microsoft.com/office/drawing/2014/main" id="{EECF3990-637E-1C77-C78E-170CAEF2FB47}"/>
              </a:ext>
            </a:extLst>
          </p:cNvPr>
          <p:cNvSpPr>
            <a:spLocks noGrp="1"/>
          </p:cNvSpPr>
          <p:nvPr>
            <p:ph idx="1"/>
          </p:nvPr>
        </p:nvSpPr>
        <p:spPr/>
        <p:txBody>
          <a:bodyPr vert="horz" lIns="91440" tIns="45720" rIns="91440" bIns="45720" rtlCol="0" anchor="t">
            <a:normAutofit fontScale="85000" lnSpcReduction="10000"/>
          </a:bodyPr>
          <a:lstStyle/>
          <a:p>
            <a:r>
              <a:rPr lang="en-GB"/>
              <a:t>As the family are under child in need plan a social worker will be present to see the family and support in the needs and requirements of their health and home. This will ensure that the plan of action table will have a greater impact on organisation on the mind of the mother allow communication, rules and chores are met and completed local authority provision helps the service of health, education, and police. This states in children act 2000. (</a:t>
            </a:r>
            <a:r>
              <a:rPr lang="en-GB" err="1"/>
              <a:t>Thoborn</a:t>
            </a:r>
            <a:r>
              <a:rPr lang="en-GB"/>
              <a:t>, J,. 2023).</a:t>
            </a:r>
          </a:p>
          <a:p>
            <a:pPr marL="0" indent="0">
              <a:buNone/>
            </a:pPr>
            <a:endParaRPr lang="en-GB">
              <a:cs typeface="Calibri"/>
            </a:endParaRPr>
          </a:p>
          <a:p>
            <a:endParaRPr lang="en-GB"/>
          </a:p>
          <a:p>
            <a:r>
              <a:rPr lang="en-GB"/>
              <a:t>Early intervention is very important to getting the correct support, from the right services, using systematic reviews and meta-analysis of a person's conditions, CBT and family intervention is always a core recommendation when trying to help support those who have behavioural and emotional disorders </a:t>
            </a:r>
          </a:p>
        </p:txBody>
      </p:sp>
    </p:spTree>
    <p:extLst>
      <p:ext uri="{BB962C8B-B14F-4D97-AF65-F5344CB8AC3E}">
        <p14:creationId xmlns:p14="http://schemas.microsoft.com/office/powerpoint/2010/main" val="1396486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103872-1844-9CA2-94C4-7A79A3D4C6E0}"/>
              </a:ext>
            </a:extLst>
          </p:cNvPr>
          <p:cNvSpPr>
            <a:spLocks noGrp="1"/>
          </p:cNvSpPr>
          <p:nvPr>
            <p:ph type="title"/>
          </p:nvPr>
        </p:nvSpPr>
        <p:spPr>
          <a:xfrm>
            <a:off x="4572001" y="601744"/>
            <a:ext cx="6781800" cy="1338696"/>
          </a:xfrm>
        </p:spPr>
        <p:txBody>
          <a:bodyPr>
            <a:normAutofit/>
          </a:bodyPr>
          <a:lstStyle/>
          <a:p>
            <a:r>
              <a:rPr lang="en-GB">
                <a:ea typeface="Calibri Light"/>
                <a:cs typeface="Calibri Light"/>
              </a:rPr>
              <a:t>Behavioural, Referrals &amp; Community </a:t>
            </a:r>
          </a:p>
        </p:txBody>
      </p:sp>
      <p:pic>
        <p:nvPicPr>
          <p:cNvPr id="14" name="Picture 13" descr="Colourful carved figures of humans">
            <a:extLst>
              <a:ext uri="{FF2B5EF4-FFF2-40B4-BE49-F238E27FC236}">
                <a16:creationId xmlns:a16="http://schemas.microsoft.com/office/drawing/2014/main" id="{2557FE3C-402F-AF50-AAFB-5ED4037F0B05}"/>
              </a:ext>
            </a:extLst>
          </p:cNvPr>
          <p:cNvPicPr>
            <a:picLocks noChangeAspect="1"/>
          </p:cNvPicPr>
          <p:nvPr/>
        </p:nvPicPr>
        <p:blipFill rotWithShape="1">
          <a:blip r:embed="rId2"/>
          <a:srcRect l="30612" r="30379"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7" name="Content Placeholder 2">
            <a:extLst>
              <a:ext uri="{FF2B5EF4-FFF2-40B4-BE49-F238E27FC236}">
                <a16:creationId xmlns:a16="http://schemas.microsoft.com/office/drawing/2014/main" id="{2E4E26A0-72A5-B541-C9D2-A4959F99668D}"/>
              </a:ext>
            </a:extLst>
          </p:cNvPr>
          <p:cNvSpPr>
            <a:spLocks noGrp="1"/>
          </p:cNvSpPr>
          <p:nvPr>
            <p:ph idx="1"/>
          </p:nvPr>
        </p:nvSpPr>
        <p:spPr>
          <a:xfrm>
            <a:off x="4572001" y="2201958"/>
            <a:ext cx="6781800" cy="3900730"/>
          </a:xfrm>
        </p:spPr>
        <p:txBody>
          <a:bodyPr vert="horz" lIns="91440" tIns="45720" rIns="91440" bIns="45720" rtlCol="0" anchor="t">
            <a:normAutofit/>
          </a:bodyPr>
          <a:lstStyle/>
          <a:p>
            <a:r>
              <a:rPr lang="en-GB" sz="1300">
                <a:ea typeface="Calibri"/>
                <a:cs typeface="Calibri"/>
              </a:rPr>
              <a:t>It has been hypothesised that emotion plays a vital role in social work assessment (Ingram, 2015) and that Emotional Intelligence (EI) - the capacity to identify, manage and respond to emotion – is key to effective professional judgement and practice (Morrison, 2007).   </a:t>
            </a:r>
          </a:p>
          <a:p>
            <a:r>
              <a:rPr lang="en-GB" sz="1300">
                <a:ea typeface="Calibri"/>
                <a:cs typeface="Calibri"/>
              </a:rPr>
              <a:t>Influencing each other through meetings as a family, by this the family can develop emotional balance as the communication between the family members can all voice. This will help the change in structure of the family for stronger mentally and physically. (Calatrava, M. et al, 2023). </a:t>
            </a:r>
            <a:endParaRPr lang="en-GB" sz="1300"/>
          </a:p>
          <a:p>
            <a:r>
              <a:rPr lang="en-GB" sz="1300">
                <a:ea typeface="Calibri"/>
                <a:cs typeface="Calibri"/>
              </a:rPr>
              <a:t>This can also develop by meeting at community centres where other parents can meet and children and can help with how every family is different, by how they raise their children. As every family is uniquely different through socially, economically, and emotionally. (Anderson, </a:t>
            </a:r>
            <a:r>
              <a:rPr lang="en-GB" sz="1300" err="1">
                <a:ea typeface="Calibri"/>
                <a:cs typeface="Calibri"/>
              </a:rPr>
              <a:t>J,.2014</a:t>
            </a:r>
            <a:r>
              <a:rPr lang="en-GB" sz="1300">
                <a:ea typeface="Calibri"/>
                <a:cs typeface="Calibri"/>
              </a:rPr>
              <a:t>). </a:t>
            </a:r>
            <a:endParaRPr lang="en-GB" sz="1300"/>
          </a:p>
          <a:p>
            <a:r>
              <a:rPr lang="en-GB" sz="1300">
                <a:ea typeface="Calibri"/>
                <a:cs typeface="Calibri"/>
              </a:rPr>
              <a:t>For the son with behavioural problems, a one-to-one session will commence to help underline the issues of how his behaviour started. Cognitive behavioural therapy will help the young boy as well as help the mother and possibly the other 2 children, this could occur for them in later life. (Creswell, C. al et,. 2019).</a:t>
            </a:r>
            <a:endParaRPr lang="en-GB" sz="1300"/>
          </a:p>
          <a:p>
            <a:r>
              <a:rPr lang="en-GB" sz="1300">
                <a:ea typeface="Calibri"/>
                <a:cs typeface="Calibri"/>
              </a:rPr>
              <a:t>A family can struggle with the services the Barclay Committee acknowledgment helps families, non-accidental injuries, some mental health cases and juvenile delinquents. (</a:t>
            </a:r>
            <a:r>
              <a:rPr lang="en-GB" sz="1300" err="1">
                <a:ea typeface="Calibri"/>
                <a:cs typeface="Calibri"/>
              </a:rPr>
              <a:t>Alber</a:t>
            </a:r>
            <a:r>
              <a:rPr lang="en-GB" sz="1300">
                <a:ea typeface="Calibri"/>
                <a:cs typeface="Calibri"/>
              </a:rPr>
              <a:t>, </a:t>
            </a:r>
            <a:r>
              <a:rPr lang="en-GB" sz="1300" err="1">
                <a:ea typeface="Calibri"/>
                <a:cs typeface="Calibri"/>
              </a:rPr>
              <a:t>j,.1995</a:t>
            </a:r>
            <a:r>
              <a:rPr lang="en-GB" sz="1300">
                <a:ea typeface="Calibri"/>
                <a:cs typeface="Calibri"/>
              </a:rPr>
              <a:t>).</a:t>
            </a:r>
          </a:p>
        </p:txBody>
      </p:sp>
    </p:spTree>
    <p:extLst>
      <p:ext uri="{BB962C8B-B14F-4D97-AF65-F5344CB8AC3E}">
        <p14:creationId xmlns:p14="http://schemas.microsoft.com/office/powerpoint/2010/main" val="54491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5"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anim calcmode="lin" valueType="num">
                                      <p:cBhvr>
                                        <p:cTn id="12" dur="2000" fill="hold"/>
                                        <p:tgtEl>
                                          <p:spTgt spid="14"/>
                                        </p:tgtEl>
                                        <p:attrNameLst>
                                          <p:attrName>ppt_w</p:attrName>
                                        </p:attrNameLst>
                                      </p:cBhvr>
                                      <p:tavLst>
                                        <p:tav tm="0" fmla="#ppt_w*sin(2.5*pi*$)">
                                          <p:val>
                                            <p:fltVal val="0"/>
                                          </p:val>
                                        </p:tav>
                                        <p:tav tm="100000">
                                          <p:val>
                                            <p:fltVal val="1"/>
                                          </p:val>
                                        </p:tav>
                                      </p:tavLst>
                                    </p:anim>
                                    <p:anim calcmode="lin" valueType="num">
                                      <p:cBhvr>
                                        <p:cTn id="13" dur="2000" fill="hold"/>
                                        <p:tgtEl>
                                          <p:spTgt spid="14"/>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1000"/>
                                        <p:tgtEl>
                                          <p:spTgt spid="7">
                                            <p:txEl>
                                              <p:pRg st="0" end="0"/>
                                            </p:txEl>
                                          </p:spTgt>
                                        </p:tgtEl>
                                      </p:cBhvr>
                                    </p:animEffect>
                                    <p:anim calcmode="lin" valueType="num">
                                      <p:cBhvr>
                                        <p:cTn id="19"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Effect transition="in" filter="fade">
                                      <p:cBhvr>
                                        <p:cTn id="25" dur="1000"/>
                                        <p:tgtEl>
                                          <p:spTgt spid="7">
                                            <p:txEl>
                                              <p:pRg st="1" end="1"/>
                                            </p:txEl>
                                          </p:spTgt>
                                        </p:tgtEl>
                                      </p:cBhvr>
                                    </p:animEffect>
                                    <p:anim calcmode="lin" valueType="num">
                                      <p:cBhvr>
                                        <p:cTn id="26"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7"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7">
                                            <p:txEl>
                                              <p:pRg st="2" end="2"/>
                                            </p:txEl>
                                          </p:spTgt>
                                        </p:tgtEl>
                                        <p:attrNameLst>
                                          <p:attrName>style.visibility</p:attrName>
                                        </p:attrNameLst>
                                      </p:cBhvr>
                                      <p:to>
                                        <p:strVal val="visible"/>
                                      </p:to>
                                    </p:set>
                                    <p:animEffect transition="in" filter="fade">
                                      <p:cBhvr>
                                        <p:cTn id="32" dur="1000"/>
                                        <p:tgtEl>
                                          <p:spTgt spid="7">
                                            <p:txEl>
                                              <p:pRg st="2" end="2"/>
                                            </p:txEl>
                                          </p:spTgt>
                                        </p:tgtEl>
                                      </p:cBhvr>
                                    </p:animEffect>
                                    <p:anim calcmode="lin" valueType="num">
                                      <p:cBhvr>
                                        <p:cTn id="33"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7">
                                            <p:txEl>
                                              <p:pRg st="3" end="3"/>
                                            </p:txEl>
                                          </p:spTgt>
                                        </p:tgtEl>
                                        <p:attrNameLst>
                                          <p:attrName>style.visibility</p:attrName>
                                        </p:attrNameLst>
                                      </p:cBhvr>
                                      <p:to>
                                        <p:strVal val="visible"/>
                                      </p:to>
                                    </p:set>
                                    <p:animEffect transition="in" filter="fade">
                                      <p:cBhvr>
                                        <p:cTn id="39" dur="1000"/>
                                        <p:tgtEl>
                                          <p:spTgt spid="7">
                                            <p:txEl>
                                              <p:pRg st="3" end="3"/>
                                            </p:txEl>
                                          </p:spTgt>
                                        </p:tgtEl>
                                      </p:cBhvr>
                                    </p:animEffect>
                                    <p:anim calcmode="lin" valueType="num">
                                      <p:cBhvr>
                                        <p:cTn id="40"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41"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7">
                                            <p:txEl>
                                              <p:pRg st="4" end="4"/>
                                            </p:txEl>
                                          </p:spTgt>
                                        </p:tgtEl>
                                        <p:attrNameLst>
                                          <p:attrName>style.visibility</p:attrName>
                                        </p:attrNameLst>
                                      </p:cBhvr>
                                      <p:to>
                                        <p:strVal val="visible"/>
                                      </p:to>
                                    </p:set>
                                    <p:animEffect transition="in" filter="fade">
                                      <p:cBhvr>
                                        <p:cTn id="46" dur="1000"/>
                                        <p:tgtEl>
                                          <p:spTgt spid="7">
                                            <p:txEl>
                                              <p:pRg st="4" end="4"/>
                                            </p:txEl>
                                          </p:spTgt>
                                        </p:tgtEl>
                                      </p:cBhvr>
                                    </p:animEffect>
                                    <p:anim calcmode="lin" valueType="num">
                                      <p:cBhvr>
                                        <p:cTn id="47"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48"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4C741CB-0B56-D2B1-7D3E-09E2B620C033}"/>
              </a:ext>
            </a:extLst>
          </p:cNvPr>
          <p:cNvPicPr>
            <a:picLocks noChangeAspect="1"/>
          </p:cNvPicPr>
          <p:nvPr/>
        </p:nvPicPr>
        <p:blipFill>
          <a:blip r:embed="rId3"/>
          <a:stretch>
            <a:fillRect/>
          </a:stretch>
        </p:blipFill>
        <p:spPr>
          <a:xfrm>
            <a:off x="4469275" y="397239"/>
            <a:ext cx="7434524" cy="5256440"/>
          </a:xfrm>
          <a:prstGeom prst="rect">
            <a:avLst/>
          </a:prstGeom>
        </p:spPr>
      </p:pic>
      <p:sp>
        <p:nvSpPr>
          <p:cNvPr id="5" name="TextBox 4">
            <a:extLst>
              <a:ext uri="{FF2B5EF4-FFF2-40B4-BE49-F238E27FC236}">
                <a16:creationId xmlns:a16="http://schemas.microsoft.com/office/drawing/2014/main" id="{519D110C-3ECD-48E8-75C7-678995781145}"/>
              </a:ext>
            </a:extLst>
          </p:cNvPr>
          <p:cNvSpPr txBox="1"/>
          <p:nvPr/>
        </p:nvSpPr>
        <p:spPr>
          <a:xfrm>
            <a:off x="1683248" y="6043706"/>
            <a:ext cx="5894008" cy="357094"/>
          </a:xfrm>
          <a:prstGeom prst="rect">
            <a:avLst/>
          </a:prstGeom>
          <a:noFill/>
        </p:spPr>
        <p:txBody>
          <a:bodyPr wrap="square">
            <a:spAutoFit/>
          </a:bodyPr>
          <a:lstStyle/>
          <a:p>
            <a:pPr defTabSz="877824">
              <a:spcAft>
                <a:spcPts val="600"/>
              </a:spcAft>
            </a:pPr>
            <a:r>
              <a:rPr lang="en-GB" sz="1728" kern="1200">
                <a:solidFill>
                  <a:schemeClr val="tx1"/>
                </a:solidFill>
                <a:latin typeface="+mn-lt"/>
                <a:ea typeface="+mn-ea"/>
                <a:cs typeface="+mn-cs"/>
              </a:rPr>
              <a:t>(McLeod , 2023)</a:t>
            </a:r>
            <a:endParaRPr lang="en-GB"/>
          </a:p>
        </p:txBody>
      </p:sp>
      <p:sp>
        <p:nvSpPr>
          <p:cNvPr id="9" name="TextBox 8">
            <a:extLst>
              <a:ext uri="{FF2B5EF4-FFF2-40B4-BE49-F238E27FC236}">
                <a16:creationId xmlns:a16="http://schemas.microsoft.com/office/drawing/2014/main" id="{F4756085-6C31-FBCC-6C49-784DE881D070}"/>
              </a:ext>
            </a:extLst>
          </p:cNvPr>
          <p:cNvSpPr txBox="1"/>
          <p:nvPr/>
        </p:nvSpPr>
        <p:spPr>
          <a:xfrm>
            <a:off x="4490657" y="6043706"/>
            <a:ext cx="5894008" cy="357094"/>
          </a:xfrm>
          <a:prstGeom prst="rect">
            <a:avLst/>
          </a:prstGeom>
          <a:noFill/>
        </p:spPr>
        <p:txBody>
          <a:bodyPr wrap="square">
            <a:spAutoFit/>
          </a:bodyPr>
          <a:lstStyle/>
          <a:p>
            <a:pPr defTabSz="877824">
              <a:spcAft>
                <a:spcPts val="600"/>
              </a:spcAft>
            </a:pPr>
            <a:r>
              <a:rPr lang="en-GB" sz="1728" kern="1200">
                <a:solidFill>
                  <a:schemeClr val="tx1"/>
                </a:solidFill>
                <a:latin typeface="+mn-lt"/>
                <a:ea typeface="+mn-ea"/>
                <a:cs typeface="+mn-cs"/>
              </a:rPr>
              <a:t>https://</a:t>
            </a:r>
            <a:r>
              <a:rPr lang="en-GB" sz="1728" kern="1200" err="1">
                <a:solidFill>
                  <a:schemeClr val="tx1"/>
                </a:solidFill>
                <a:latin typeface="+mn-lt"/>
                <a:ea typeface="+mn-ea"/>
                <a:cs typeface="+mn-cs"/>
              </a:rPr>
              <a:t>youtu.be</a:t>
            </a:r>
            <a:r>
              <a:rPr lang="en-GB" sz="1728" kern="1200">
                <a:solidFill>
                  <a:schemeClr val="tx1"/>
                </a:solidFill>
                <a:latin typeface="+mn-lt"/>
                <a:ea typeface="+mn-ea"/>
                <a:cs typeface="+mn-cs"/>
              </a:rPr>
              <a:t>/</a:t>
            </a:r>
            <a:r>
              <a:rPr lang="en-GB" sz="1728" kern="1200" err="1">
                <a:solidFill>
                  <a:schemeClr val="tx1"/>
                </a:solidFill>
                <a:latin typeface="+mn-lt"/>
                <a:ea typeface="+mn-ea"/>
                <a:cs typeface="+mn-cs"/>
              </a:rPr>
              <a:t>c5OJ18NggH0</a:t>
            </a:r>
            <a:endParaRPr lang="en-GB"/>
          </a:p>
        </p:txBody>
      </p:sp>
      <p:sp>
        <p:nvSpPr>
          <p:cNvPr id="2" name="TextBox 1">
            <a:extLst>
              <a:ext uri="{FF2B5EF4-FFF2-40B4-BE49-F238E27FC236}">
                <a16:creationId xmlns:a16="http://schemas.microsoft.com/office/drawing/2014/main" id="{0A465E93-D73F-D450-0F94-D5D4810C23C4}"/>
              </a:ext>
            </a:extLst>
          </p:cNvPr>
          <p:cNvSpPr txBox="1"/>
          <p:nvPr/>
        </p:nvSpPr>
        <p:spPr>
          <a:xfrm>
            <a:off x="1079292" y="1825609"/>
            <a:ext cx="2673460" cy="2585323"/>
          </a:xfrm>
          <a:prstGeom prst="rect">
            <a:avLst/>
          </a:prstGeom>
          <a:noFill/>
        </p:spPr>
        <p:txBody>
          <a:bodyPr wrap="square" rtlCol="0">
            <a:spAutoFit/>
          </a:bodyPr>
          <a:lstStyle/>
          <a:p>
            <a:r>
              <a:rPr lang="en-GB" sz="5400"/>
              <a:t>HSC Support model </a:t>
            </a:r>
          </a:p>
        </p:txBody>
      </p:sp>
    </p:spTree>
    <p:extLst>
      <p:ext uri="{BB962C8B-B14F-4D97-AF65-F5344CB8AC3E}">
        <p14:creationId xmlns:p14="http://schemas.microsoft.com/office/powerpoint/2010/main" val="547722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3695FF-F0FD-F6E5-64BB-5043078CACAD}"/>
              </a:ext>
            </a:extLst>
          </p:cNvPr>
          <p:cNvSpPr>
            <a:spLocks noGrp="1"/>
          </p:cNvSpPr>
          <p:nvPr>
            <p:ph type="title"/>
          </p:nvPr>
        </p:nvSpPr>
        <p:spPr>
          <a:xfrm>
            <a:off x="836679" y="723898"/>
            <a:ext cx="6002110" cy="1495425"/>
          </a:xfrm>
        </p:spPr>
        <p:txBody>
          <a:bodyPr>
            <a:normAutofit/>
          </a:bodyPr>
          <a:lstStyle/>
          <a:p>
            <a:br>
              <a:rPr lang="en-GB" sz="1600">
                <a:ea typeface="Calibri Light"/>
                <a:cs typeface="Calibri Light"/>
              </a:rPr>
            </a:br>
            <a:br>
              <a:rPr lang="en-GB" sz="1600">
                <a:ea typeface="Calibri Light"/>
                <a:cs typeface="Calibri Light"/>
              </a:rPr>
            </a:br>
            <a:br>
              <a:rPr lang="en-GB" sz="1600">
                <a:ea typeface="Calibri Light"/>
                <a:cs typeface="Calibri Light"/>
              </a:rPr>
            </a:br>
            <a:br>
              <a:rPr lang="en-GB" sz="1600">
                <a:ea typeface="Calibri Light"/>
                <a:cs typeface="Calibri Light"/>
              </a:rPr>
            </a:br>
            <a:endParaRPr lang="en-GB" sz="1600">
              <a:ea typeface="Calibri Light"/>
              <a:cs typeface="Calibri Light"/>
            </a:endParaRPr>
          </a:p>
        </p:txBody>
      </p:sp>
      <p:sp>
        <p:nvSpPr>
          <p:cNvPr id="3" name="Content Placeholder 2">
            <a:extLst>
              <a:ext uri="{FF2B5EF4-FFF2-40B4-BE49-F238E27FC236}">
                <a16:creationId xmlns:a16="http://schemas.microsoft.com/office/drawing/2014/main" id="{F25CAA44-56AC-CAF3-F921-6FDAB9E7D560}"/>
              </a:ext>
            </a:extLst>
          </p:cNvPr>
          <p:cNvSpPr>
            <a:spLocks noGrp="1"/>
          </p:cNvSpPr>
          <p:nvPr>
            <p:ph idx="1"/>
          </p:nvPr>
        </p:nvSpPr>
        <p:spPr>
          <a:xfrm>
            <a:off x="836680" y="914400"/>
            <a:ext cx="6002110" cy="5219701"/>
          </a:xfrm>
        </p:spPr>
        <p:txBody>
          <a:bodyPr vert="horz" lIns="91440" tIns="45720" rIns="91440" bIns="45720" rtlCol="0">
            <a:normAutofit/>
          </a:bodyPr>
          <a:lstStyle/>
          <a:p>
            <a:pPr marL="0" indent="0">
              <a:buNone/>
            </a:pPr>
            <a:r>
              <a:rPr lang="en-GB" sz="1600" b="1">
                <a:ea typeface="Calibri Light"/>
                <a:cs typeface="Calibri Light"/>
              </a:rPr>
              <a:t>Maslow Hierarchy </a:t>
            </a:r>
            <a:endParaRPr lang="en-GB" sz="1600" b="1">
              <a:ea typeface="Calibri" panose="020F0502020204030204"/>
              <a:cs typeface="Calibri" panose="020F0502020204030204"/>
            </a:endParaRPr>
          </a:p>
          <a:p>
            <a:pPr marL="0" indent="0">
              <a:buNone/>
            </a:pPr>
            <a:r>
              <a:rPr lang="en-GB" sz="1100">
                <a:ea typeface="Calibri" panose="020F0502020204030204"/>
                <a:cs typeface="Calibri" panose="020F0502020204030204"/>
              </a:rPr>
              <a:t>Maslow hierarchy explains how keeping positive mind, happiness, so with the family attending a 6-week course of 1-hour sessions starting with interacting with each family members feelings to understand this will help increase their minds leading them to positive minds. (Maslow, A., 2023). This could help the healthy minds overcome the psychological issues, helping to lead the family forwards a brighter future. </a:t>
            </a:r>
            <a:endParaRPr lang="en-GB" sz="1100"/>
          </a:p>
          <a:p>
            <a:pPr marL="0" indent="0">
              <a:buNone/>
            </a:pPr>
            <a:r>
              <a:rPr lang="en-GB" sz="1100">
                <a:ea typeface="Calibri" panose="020F0502020204030204"/>
                <a:cs typeface="Calibri" panose="020F0502020204030204"/>
              </a:rPr>
              <a:t>Self-actualization comes with the plan of action. This shows the activities to potentially create creativity within the minds. Team working and building skills as a family helps the family understand communication also helping the self-esteem of everyone within the household. (Poston, B., 2009).</a:t>
            </a:r>
            <a:endParaRPr lang="en-GB" sz="1600" b="1">
              <a:ea typeface="Calibri Light"/>
              <a:cs typeface="Calibri Light"/>
            </a:endParaRPr>
          </a:p>
          <a:p>
            <a:pPr marL="0" indent="0">
              <a:buNone/>
            </a:pPr>
            <a:r>
              <a:rPr lang="en-GB" sz="1600" b="1">
                <a:ea typeface="Calibri Light"/>
                <a:cs typeface="Calibri Light"/>
              </a:rPr>
              <a:t>Crisis line </a:t>
            </a:r>
            <a:endParaRPr lang="en-GB" sz="1100">
              <a:ea typeface="Calibri" panose="020F0502020204030204"/>
              <a:cs typeface="Calibri" panose="020F0502020204030204"/>
            </a:endParaRPr>
          </a:p>
          <a:p>
            <a:pPr marL="0" indent="0">
              <a:buNone/>
            </a:pPr>
            <a:r>
              <a:rPr lang="en-GB" sz="1100">
                <a:ea typeface="Calibri" panose="020F0502020204030204"/>
                <a:cs typeface="Calibri" panose="020F0502020204030204"/>
              </a:rPr>
              <a:t>In 2000 England was the first to introduce home treatment crisis team. (Khalifeh, H,. al el. 2019). This is to help the family comfortable; this helps if an emergency. The council for repairs helps within 24 hours according to government website. The social and mom will apply for help from her local council, as she can apply for garage/storage unit, (</a:t>
            </a:r>
            <a:r>
              <a:rPr lang="en-GB" sz="1100" err="1">
                <a:ea typeface="Calibri" panose="020F0502020204030204"/>
                <a:cs typeface="Calibri" panose="020F0502020204030204"/>
              </a:rPr>
              <a:t>Shobiye</a:t>
            </a:r>
            <a:r>
              <a:rPr lang="en-GB" sz="1100">
                <a:ea typeface="Calibri" panose="020F0502020204030204"/>
                <a:cs typeface="Calibri" panose="020F0502020204030204"/>
              </a:rPr>
              <a:t>, L. and Parker, </a:t>
            </a:r>
            <a:r>
              <a:rPr lang="en-GB" sz="1100" err="1">
                <a:ea typeface="Calibri" panose="020F0502020204030204"/>
                <a:cs typeface="Calibri" panose="020F0502020204030204"/>
              </a:rPr>
              <a:t>S,.2023</a:t>
            </a:r>
            <a:r>
              <a:rPr lang="en-GB" sz="1100">
                <a:ea typeface="Calibri" panose="020F0502020204030204"/>
                <a:cs typeface="Calibri" panose="020F0502020204030204"/>
              </a:rPr>
              <a:t>). to accumulate the belongings from her home whilst she renovates the damaged rooms.</a:t>
            </a:r>
            <a:endParaRPr lang="en-US" sz="1100"/>
          </a:p>
          <a:p>
            <a:pPr marL="0" indent="0">
              <a:buNone/>
            </a:pPr>
            <a:r>
              <a:rPr lang="en-GB" sz="1600" b="1">
                <a:ea typeface="Calibri" panose="020F0502020204030204"/>
                <a:cs typeface="Calibri" panose="020F0502020204030204"/>
              </a:rPr>
              <a:t>Action planning </a:t>
            </a:r>
          </a:p>
          <a:p>
            <a:pPr marL="0" indent="0">
              <a:buNone/>
            </a:pPr>
            <a:r>
              <a:rPr lang="en-GB" sz="1100">
                <a:ea typeface="Calibri" panose="020F0502020204030204"/>
                <a:cs typeface="Calibri" panose="020F0502020204030204"/>
              </a:rPr>
              <a:t>Though many different services that can be offered and accessed by the family, to help the parent keep a good health structure in the household (and publicly), introducing an action plan that will help each one of the family have a routine, that will benefit  them for the suture, helping them develop better cognitive skills , having  a specific time to go to bed and wake up for their day-to-day tasks , this overall will help the family create a good balance, (</a:t>
            </a:r>
            <a:r>
              <a:rPr lang="en-GB" sz="1100" err="1">
                <a:ea typeface="Calibri" panose="020F0502020204030204"/>
                <a:cs typeface="Calibri" panose="020F0502020204030204"/>
              </a:rPr>
              <a:t>Mechelen</a:t>
            </a:r>
            <a:r>
              <a:rPr lang="en-GB" sz="1100">
                <a:ea typeface="Calibri" panose="020F0502020204030204"/>
                <a:cs typeface="Calibri" panose="020F0502020204030204"/>
              </a:rPr>
              <a:t> and Bradshaw, 2009)</a:t>
            </a:r>
          </a:p>
          <a:p>
            <a:pPr marL="0" indent="0">
              <a:buNone/>
            </a:pPr>
            <a:endParaRPr lang="en-GB" sz="1100">
              <a:ea typeface="Calibri" panose="020F0502020204030204"/>
              <a:cs typeface="Calibri" panose="020F0502020204030204"/>
            </a:endParaRPr>
          </a:p>
        </p:txBody>
      </p:sp>
      <p:pic>
        <p:nvPicPr>
          <p:cNvPr id="14" name="Picture 13" descr="Large skydiving group mid-air">
            <a:extLst>
              <a:ext uri="{FF2B5EF4-FFF2-40B4-BE49-F238E27FC236}">
                <a16:creationId xmlns:a16="http://schemas.microsoft.com/office/drawing/2014/main" id="{E78AE9E5-DDB7-AA7F-C196-A8F2082E27CD}"/>
              </a:ext>
            </a:extLst>
          </p:cNvPr>
          <p:cNvPicPr>
            <a:picLocks noChangeAspect="1"/>
          </p:cNvPicPr>
          <p:nvPr/>
        </p:nvPicPr>
        <p:blipFill rotWithShape="1">
          <a:blip r:embed="rId2"/>
          <a:srcRect l="26378" r="25210"/>
          <a:stretch/>
        </p:blipFill>
        <p:spPr>
          <a:xfrm>
            <a:off x="7199440" y="10"/>
            <a:ext cx="4992560" cy="6857990"/>
          </a:xfrm>
          <a:prstGeom prst="rect">
            <a:avLst/>
          </a:prstGeom>
          <a:effectLst/>
        </p:spPr>
      </p:pic>
    </p:spTree>
    <p:extLst>
      <p:ext uri="{BB962C8B-B14F-4D97-AF65-F5344CB8AC3E}">
        <p14:creationId xmlns:p14="http://schemas.microsoft.com/office/powerpoint/2010/main" val="3122660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80">
                                          <p:stCondLst>
                                            <p:cond delay="0"/>
                                          </p:stCondLst>
                                        </p:cTn>
                                        <p:tgtEl>
                                          <p:spTgt spid="14"/>
                                        </p:tgtEl>
                                      </p:cBhvr>
                                    </p:animEffect>
                                    <p:anim calcmode="lin" valueType="num">
                                      <p:cBhvr>
                                        <p:cTn id="8"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3" dur="26">
                                          <p:stCondLst>
                                            <p:cond delay="650"/>
                                          </p:stCondLst>
                                        </p:cTn>
                                        <p:tgtEl>
                                          <p:spTgt spid="14"/>
                                        </p:tgtEl>
                                      </p:cBhvr>
                                      <p:to x="100000" y="60000"/>
                                    </p:animScale>
                                    <p:animScale>
                                      <p:cBhvr>
                                        <p:cTn id="14" dur="166" decel="50000">
                                          <p:stCondLst>
                                            <p:cond delay="676"/>
                                          </p:stCondLst>
                                        </p:cTn>
                                        <p:tgtEl>
                                          <p:spTgt spid="14"/>
                                        </p:tgtEl>
                                      </p:cBhvr>
                                      <p:to x="100000" y="100000"/>
                                    </p:animScale>
                                    <p:animScale>
                                      <p:cBhvr>
                                        <p:cTn id="15" dur="26">
                                          <p:stCondLst>
                                            <p:cond delay="1312"/>
                                          </p:stCondLst>
                                        </p:cTn>
                                        <p:tgtEl>
                                          <p:spTgt spid="14"/>
                                        </p:tgtEl>
                                      </p:cBhvr>
                                      <p:to x="100000" y="80000"/>
                                    </p:animScale>
                                    <p:animScale>
                                      <p:cBhvr>
                                        <p:cTn id="16" dur="166" decel="50000">
                                          <p:stCondLst>
                                            <p:cond delay="1338"/>
                                          </p:stCondLst>
                                        </p:cTn>
                                        <p:tgtEl>
                                          <p:spTgt spid="14"/>
                                        </p:tgtEl>
                                      </p:cBhvr>
                                      <p:to x="100000" y="100000"/>
                                    </p:animScale>
                                    <p:animScale>
                                      <p:cBhvr>
                                        <p:cTn id="17" dur="26">
                                          <p:stCondLst>
                                            <p:cond delay="1642"/>
                                          </p:stCondLst>
                                        </p:cTn>
                                        <p:tgtEl>
                                          <p:spTgt spid="14"/>
                                        </p:tgtEl>
                                      </p:cBhvr>
                                      <p:to x="100000" y="90000"/>
                                    </p:animScale>
                                    <p:animScale>
                                      <p:cBhvr>
                                        <p:cTn id="18" dur="166" decel="50000">
                                          <p:stCondLst>
                                            <p:cond delay="1668"/>
                                          </p:stCondLst>
                                        </p:cTn>
                                        <p:tgtEl>
                                          <p:spTgt spid="14"/>
                                        </p:tgtEl>
                                      </p:cBhvr>
                                      <p:to x="100000" y="100000"/>
                                    </p:animScale>
                                    <p:animScale>
                                      <p:cBhvr>
                                        <p:cTn id="19" dur="26">
                                          <p:stCondLst>
                                            <p:cond delay="1808"/>
                                          </p:stCondLst>
                                        </p:cTn>
                                        <p:tgtEl>
                                          <p:spTgt spid="14"/>
                                        </p:tgtEl>
                                      </p:cBhvr>
                                      <p:to x="100000" y="95000"/>
                                    </p:animScale>
                                    <p:animScale>
                                      <p:cBhvr>
                                        <p:cTn id="20" dur="166" decel="50000">
                                          <p:stCondLst>
                                            <p:cond delay="1834"/>
                                          </p:stCondLst>
                                        </p:cTn>
                                        <p:tgtEl>
                                          <p:spTgt spid="1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6"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 calcmode="lin" valueType="num">
                                      <p:cBhvr additive="base">
                                        <p:cTn id="29"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6"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 calcmode="lin" valueType="num">
                                      <p:cBhvr additive="base">
                                        <p:cTn id="35"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 presetClass="entr" presetSubtype="6" fill="hold" nodeType="click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additive="base">
                                        <p:cTn id="45"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 calcmode="lin" valueType="num">
                                      <p:cBhvr additive="base">
                                        <p:cTn id="5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C77D24-23A6-2A40-543A-C832B3F77DE4}"/>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5400" kern="1200">
                <a:solidFill>
                  <a:schemeClr val="tx1"/>
                </a:solidFill>
                <a:latin typeface="+mj-lt"/>
                <a:ea typeface="+mj-ea"/>
                <a:cs typeface="+mj-cs"/>
              </a:rPr>
              <a:t>Action plan</a:t>
            </a:r>
          </a:p>
        </p:txBody>
      </p:sp>
      <p:sp>
        <p:nvSpPr>
          <p:cNvPr id="12"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50C1F8E-FA00-49E9-540F-4B6272D50372}"/>
              </a:ext>
            </a:extLst>
          </p:cNvPr>
          <p:cNvSpPr txBox="1"/>
          <p:nvPr/>
        </p:nvSpPr>
        <p:spPr>
          <a:xfrm>
            <a:off x="630936" y="2807208"/>
            <a:ext cx="3429000" cy="341071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700"/>
              <a:t>This care plan was created to help the family to commit to a routine and know what the plan of action is, this is shown as over whelming for the mother so it was suggested and agreed that the adult daughters will split the week for the first month of helping mom and family adjust to a schedule, this also shows that mom thought if she was to split the table into two weeks will help mom identify what to do fortnightly. </a:t>
            </a:r>
          </a:p>
        </p:txBody>
      </p:sp>
      <p:pic>
        <p:nvPicPr>
          <p:cNvPr id="4" name="Picture 4" descr="Table&#10;&#10;Description automatically generated">
            <a:extLst>
              <a:ext uri="{FF2B5EF4-FFF2-40B4-BE49-F238E27FC236}">
                <a16:creationId xmlns:a16="http://schemas.microsoft.com/office/drawing/2014/main" id="{41B92B40-5657-C696-3E69-16C8C0F2540F}"/>
              </a:ext>
            </a:extLst>
          </p:cNvPr>
          <p:cNvPicPr>
            <a:picLocks noGrp="1" noChangeAspect="1"/>
          </p:cNvPicPr>
          <p:nvPr>
            <p:ph idx="1"/>
          </p:nvPr>
        </p:nvPicPr>
        <p:blipFill>
          <a:blip r:embed="rId2"/>
          <a:stretch>
            <a:fillRect/>
          </a:stretch>
        </p:blipFill>
        <p:spPr>
          <a:xfrm>
            <a:off x="4064361" y="1504337"/>
            <a:ext cx="8046720" cy="4058260"/>
          </a:xfrm>
          <a:prstGeom prst="rect">
            <a:avLst/>
          </a:prstGeom>
        </p:spPr>
      </p:pic>
    </p:spTree>
    <p:extLst>
      <p:ext uri="{BB962C8B-B14F-4D97-AF65-F5344CB8AC3E}">
        <p14:creationId xmlns:p14="http://schemas.microsoft.com/office/powerpoint/2010/main" val="32992343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7768E-2890-B682-46CF-70A4039A7BA9}"/>
              </a:ext>
            </a:extLst>
          </p:cNvPr>
          <p:cNvSpPr>
            <a:spLocks noGrp="1"/>
          </p:cNvSpPr>
          <p:nvPr>
            <p:ph type="title"/>
          </p:nvPr>
        </p:nvSpPr>
        <p:spPr/>
        <p:txBody>
          <a:bodyPr/>
          <a:lstStyle/>
          <a:p>
            <a:r>
              <a:rPr lang="en-GB"/>
              <a:t>Young adults' perception of well- being </a:t>
            </a:r>
          </a:p>
        </p:txBody>
      </p:sp>
      <p:sp>
        <p:nvSpPr>
          <p:cNvPr id="4" name="Content Placeholder 3">
            <a:extLst>
              <a:ext uri="{FF2B5EF4-FFF2-40B4-BE49-F238E27FC236}">
                <a16:creationId xmlns:a16="http://schemas.microsoft.com/office/drawing/2014/main" id="{BAD73165-C55E-8358-7D41-3599DCF23633}"/>
              </a:ext>
            </a:extLst>
          </p:cNvPr>
          <p:cNvSpPr>
            <a:spLocks noGrp="1"/>
          </p:cNvSpPr>
          <p:nvPr>
            <p:ph sz="half" idx="2"/>
          </p:nvPr>
        </p:nvSpPr>
        <p:spPr>
          <a:xfrm>
            <a:off x="836611" y="1681163"/>
            <a:ext cx="10950164" cy="1969903"/>
          </a:xfrm>
        </p:spPr>
        <p:txBody>
          <a:bodyPr>
            <a:normAutofit fontScale="77500" lnSpcReduction="20000"/>
          </a:bodyPr>
          <a:lstStyle/>
          <a:p>
            <a:pPr marL="0" indent="0">
              <a:buNone/>
            </a:pPr>
            <a:r>
              <a:rPr lang="en-GB" b="1"/>
              <a:t>How might and individuals' perception of health affect their behaviour and well-being?</a:t>
            </a:r>
          </a:p>
          <a:p>
            <a:r>
              <a:rPr lang="en-GB"/>
              <a:t>Depending on family's, peers' perceptions.</a:t>
            </a:r>
          </a:p>
          <a:p>
            <a:r>
              <a:rPr lang="en-GB"/>
              <a:t> How its betrayed in the media,</a:t>
            </a:r>
          </a:p>
          <a:p>
            <a:r>
              <a:rPr lang="en-GB"/>
              <a:t>Previous experience such as being ill or having a disease (Chronic conditions) </a:t>
            </a:r>
          </a:p>
          <a:p>
            <a:r>
              <a:rPr lang="en-GB"/>
              <a:t>A persons  environment, such as our location (distance) to access the services </a:t>
            </a:r>
          </a:p>
        </p:txBody>
      </p:sp>
      <p:sp>
        <p:nvSpPr>
          <p:cNvPr id="5" name="Text Placeholder 4">
            <a:extLst>
              <a:ext uri="{FF2B5EF4-FFF2-40B4-BE49-F238E27FC236}">
                <a16:creationId xmlns:a16="http://schemas.microsoft.com/office/drawing/2014/main" id="{DB5A1EA2-A9A8-7CCE-45ED-AC645F84DAB4}"/>
              </a:ext>
            </a:extLst>
          </p:cNvPr>
          <p:cNvSpPr>
            <a:spLocks noGrp="1"/>
          </p:cNvSpPr>
          <p:nvPr>
            <p:ph type="body" sz="quarter" idx="3"/>
          </p:nvPr>
        </p:nvSpPr>
        <p:spPr>
          <a:xfrm>
            <a:off x="836611" y="3857625"/>
            <a:ext cx="5183188" cy="823912"/>
          </a:xfrm>
        </p:spPr>
        <p:txBody>
          <a:bodyPr/>
          <a:lstStyle/>
          <a:p>
            <a:r>
              <a:rPr lang="en-GB"/>
              <a:t>Implications </a:t>
            </a:r>
          </a:p>
        </p:txBody>
      </p:sp>
      <p:sp>
        <p:nvSpPr>
          <p:cNvPr id="6" name="Content Placeholder 5">
            <a:extLst>
              <a:ext uri="{FF2B5EF4-FFF2-40B4-BE49-F238E27FC236}">
                <a16:creationId xmlns:a16="http://schemas.microsoft.com/office/drawing/2014/main" id="{E0282D13-276C-C75A-59A7-F02FA9114D03}"/>
              </a:ext>
            </a:extLst>
          </p:cNvPr>
          <p:cNvSpPr>
            <a:spLocks noGrp="1"/>
          </p:cNvSpPr>
          <p:nvPr>
            <p:ph sz="quarter" idx="4"/>
          </p:nvPr>
        </p:nvSpPr>
        <p:spPr>
          <a:xfrm>
            <a:off x="836611" y="4681537"/>
            <a:ext cx="10087392" cy="2176463"/>
          </a:xfrm>
        </p:spPr>
        <p:txBody>
          <a:bodyPr>
            <a:normAutofit fontScale="77500" lnSpcReduction="20000"/>
          </a:bodyPr>
          <a:lstStyle/>
          <a:p>
            <a:r>
              <a:rPr lang="en-GB"/>
              <a:t>Society's view means that being beautiful mean being healthy</a:t>
            </a:r>
          </a:p>
          <a:p>
            <a:r>
              <a:rPr lang="en-GB"/>
              <a:t>the price of health food compared to unhealthy food </a:t>
            </a:r>
          </a:p>
          <a:p>
            <a:r>
              <a:rPr lang="en-GB"/>
              <a:t>Access to some services, others are hard to access, easier to access through private services.</a:t>
            </a:r>
          </a:p>
        </p:txBody>
      </p:sp>
    </p:spTree>
    <p:extLst>
      <p:ext uri="{BB962C8B-B14F-4D97-AF65-F5344CB8AC3E}">
        <p14:creationId xmlns:p14="http://schemas.microsoft.com/office/powerpoint/2010/main" val="15920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5E1BFE-CA6E-4C90-8B47-50E5FBB2B2A9}"/>
              </a:ext>
            </a:extLst>
          </p:cNvPr>
          <p:cNvSpPr>
            <a:spLocks noGrp="1"/>
          </p:cNvSpPr>
          <p:nvPr>
            <p:ph type="title"/>
          </p:nvPr>
        </p:nvSpPr>
        <p:spPr>
          <a:xfrm>
            <a:off x="836679" y="723898"/>
            <a:ext cx="6002110" cy="1495425"/>
          </a:xfrm>
        </p:spPr>
        <p:txBody>
          <a:bodyPr>
            <a:normAutofit/>
          </a:bodyPr>
          <a:lstStyle/>
          <a:p>
            <a:r>
              <a:rPr lang="en-GB" sz="4000">
                <a:cs typeface="Calibri Light"/>
              </a:rPr>
              <a:t>Additional information and moving forward</a:t>
            </a:r>
            <a:endParaRPr lang="en-GB" sz="4000"/>
          </a:p>
        </p:txBody>
      </p:sp>
      <p:sp>
        <p:nvSpPr>
          <p:cNvPr id="8" name="Content Placeholder 2">
            <a:extLst>
              <a:ext uri="{FF2B5EF4-FFF2-40B4-BE49-F238E27FC236}">
                <a16:creationId xmlns:a16="http://schemas.microsoft.com/office/drawing/2014/main" id="{6B136550-ACE2-D9E1-1DD6-C342C4E2E395}"/>
              </a:ext>
            </a:extLst>
          </p:cNvPr>
          <p:cNvSpPr>
            <a:spLocks noGrp="1"/>
          </p:cNvSpPr>
          <p:nvPr>
            <p:ph idx="1"/>
          </p:nvPr>
        </p:nvSpPr>
        <p:spPr>
          <a:xfrm>
            <a:off x="836680" y="2405067"/>
            <a:ext cx="6002110" cy="3729034"/>
          </a:xfrm>
        </p:spPr>
        <p:txBody>
          <a:bodyPr vert="horz" lIns="91440" tIns="45720" rIns="91440" bIns="45720" rtlCol="0">
            <a:normAutofit/>
          </a:bodyPr>
          <a:lstStyle/>
          <a:p>
            <a:pPr marL="0" indent="0">
              <a:buNone/>
            </a:pPr>
            <a:r>
              <a:rPr lang="en-GB" sz="1100">
                <a:cs typeface="Calibri"/>
              </a:rPr>
              <a:t>Therapy for the family is trust, mutual understanding, social support and self- efficacy, with this therapy the family will improve within these factors. (Street, Jr., al et 2009). </a:t>
            </a:r>
          </a:p>
          <a:p>
            <a:pPr marL="0" indent="0">
              <a:buNone/>
            </a:pPr>
            <a:r>
              <a:rPr lang="en-GB" sz="1100">
                <a:cs typeface="Calibri"/>
              </a:rPr>
              <a:t>Education and health. This is a 5-week course that will help the family emerge qualitive evident of what progress and challenges the family face. This service helps underline psycho-social development, such as self-esteem, self-awareness and self-perception. (Feinstein, L,. Al et. 2006).</a:t>
            </a:r>
          </a:p>
          <a:p>
            <a:pPr marL="0" indent="0">
              <a:buNone/>
            </a:pPr>
            <a:r>
              <a:rPr lang="en-GB" sz="1100">
                <a:cs typeface="Calibri"/>
              </a:rPr>
              <a:t>In 2015, behavioural therapy became more into the community rather than schools, this helps ensures the home requirements are sustainable for the child as well as the school setting. Multi-disciplinary team comes within the services of adaptive skills that support skills, nursing and medication, this is beneficial for the children of the family as this can be performed and assessed when outdoors participating in family activities or even at home. (Bowring, D. L,. 2020).</a:t>
            </a:r>
          </a:p>
          <a:p>
            <a:pPr marL="0" indent="0">
              <a:buNone/>
            </a:pPr>
            <a:r>
              <a:rPr lang="en-GB" sz="1100">
                <a:cs typeface="Calibri"/>
              </a:rPr>
              <a:t>Family and friend support, young adults tend to find it more comfortable to be around family and friends when undergoing therapies, treatments, health, education and home. Children are more influential and motivated to participate if their peers are. (Sheehan, H,. 2023).</a:t>
            </a:r>
          </a:p>
          <a:p>
            <a:pPr marL="0" indent="0">
              <a:buNone/>
            </a:pPr>
            <a:r>
              <a:rPr lang="en-GB" sz="1100">
                <a:cs typeface="Calibri"/>
              </a:rPr>
              <a:t>Once the family have attended and stated committed to the courses, the family will have assessments starting with 6 weeks then 6 months and followed by a year review. This is to ensure the family will move forward together, with these steps the family will be able to move forward once the family and the team worked together to give independency back into their lives. (Huston, R,. And CLASP. 2004).</a:t>
            </a:r>
          </a:p>
          <a:p>
            <a:pPr marL="0" indent="0">
              <a:buNone/>
            </a:pPr>
            <a:endParaRPr lang="en-GB" sz="1100">
              <a:cs typeface="Calibri"/>
            </a:endParaRPr>
          </a:p>
        </p:txBody>
      </p:sp>
      <p:pic>
        <p:nvPicPr>
          <p:cNvPr id="7" name="Picture 4" descr="White puzzle with one red piece">
            <a:extLst>
              <a:ext uri="{FF2B5EF4-FFF2-40B4-BE49-F238E27FC236}">
                <a16:creationId xmlns:a16="http://schemas.microsoft.com/office/drawing/2014/main" id="{3B9D9009-667C-20E1-5812-4AC8A60EF512}"/>
              </a:ext>
            </a:extLst>
          </p:cNvPr>
          <p:cNvPicPr>
            <a:picLocks noChangeAspect="1"/>
          </p:cNvPicPr>
          <p:nvPr/>
        </p:nvPicPr>
        <p:blipFill rotWithShape="1">
          <a:blip r:embed="rId2"/>
          <a:srcRect l="30305" r="28745"/>
          <a:stretch/>
        </p:blipFill>
        <p:spPr>
          <a:xfrm>
            <a:off x="7199440" y="10"/>
            <a:ext cx="4992560" cy="6857990"/>
          </a:xfrm>
          <a:prstGeom prst="rect">
            <a:avLst/>
          </a:prstGeom>
          <a:effectLst/>
        </p:spPr>
      </p:pic>
    </p:spTree>
    <p:extLst>
      <p:ext uri="{BB962C8B-B14F-4D97-AF65-F5344CB8AC3E}">
        <p14:creationId xmlns:p14="http://schemas.microsoft.com/office/powerpoint/2010/main" val="729732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B4273D-5D05-645B-9337-4AC1A0B24160}"/>
              </a:ext>
            </a:extLst>
          </p:cNvPr>
          <p:cNvSpPr>
            <a:spLocks noGrp="1"/>
          </p:cNvSpPr>
          <p:nvPr>
            <p:ph type="title"/>
          </p:nvPr>
        </p:nvSpPr>
        <p:spPr>
          <a:xfrm>
            <a:off x="6099862" y="355718"/>
            <a:ext cx="4840010" cy="1807305"/>
          </a:xfrm>
        </p:spPr>
        <p:txBody>
          <a:bodyPr>
            <a:normAutofit/>
          </a:bodyPr>
          <a:lstStyle/>
          <a:p>
            <a:r>
              <a:rPr lang="en-GB">
                <a:cs typeface="Calibri Light"/>
              </a:rPr>
              <a:t>Everyone is different</a:t>
            </a:r>
            <a:endParaRPr lang="en-GB"/>
          </a:p>
        </p:txBody>
      </p:sp>
      <p:pic>
        <p:nvPicPr>
          <p:cNvPr id="5" name="Picture 4" descr="A hand of two adults and a kid on top of each other">
            <a:extLst>
              <a:ext uri="{FF2B5EF4-FFF2-40B4-BE49-F238E27FC236}">
                <a16:creationId xmlns:a16="http://schemas.microsoft.com/office/drawing/2014/main" id="{CE8B9E69-6A18-C258-8400-EA638A49DF54}"/>
              </a:ext>
            </a:extLst>
          </p:cNvPr>
          <p:cNvPicPr>
            <a:picLocks noChangeAspect="1"/>
          </p:cNvPicPr>
          <p:nvPr/>
        </p:nvPicPr>
        <p:blipFill rotWithShape="1">
          <a:blip r:embed="rId2"/>
          <a:srcRect l="24078" r="16475" b="-3"/>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61F38904-9395-0417-CCC4-C981C0C074D5}"/>
              </a:ext>
            </a:extLst>
          </p:cNvPr>
          <p:cNvSpPr>
            <a:spLocks noGrp="1"/>
          </p:cNvSpPr>
          <p:nvPr>
            <p:ph idx="1"/>
          </p:nvPr>
        </p:nvSpPr>
        <p:spPr>
          <a:xfrm>
            <a:off x="5855270" y="2267445"/>
            <a:ext cx="4840010" cy="3843666"/>
          </a:xfrm>
        </p:spPr>
        <p:txBody>
          <a:bodyPr vert="horz" lIns="91440" tIns="45720" rIns="91440" bIns="45720" rtlCol="0" anchor="t">
            <a:normAutofit/>
          </a:bodyPr>
          <a:lstStyle/>
          <a:p>
            <a:r>
              <a:rPr lang="en-GB" sz="1700">
                <a:cs typeface="Calibri"/>
              </a:rPr>
              <a:t>As every family culture and how they parent is different. Mom will attend a parenting class, this will help the attitudes from the children, help with boundaries and discipline methods, this course will also help entice structure of the family and help mom understand the feelings of her children and how to understand the support each child needs and how to continue to become a stronger and healthier family. Support and welfare division will continue to support mom and family throughout the children's academical years within school. This will help support mom throughout the forthcoming years. This will be helpful as the schools offer additional support to children and parents when struggling with health and safety. (Harris, K. M,.1996).</a:t>
            </a:r>
            <a:endParaRPr lang="en-US"/>
          </a:p>
        </p:txBody>
      </p:sp>
    </p:spTree>
    <p:extLst>
      <p:ext uri="{BB962C8B-B14F-4D97-AF65-F5344CB8AC3E}">
        <p14:creationId xmlns:p14="http://schemas.microsoft.com/office/powerpoint/2010/main" val="4121706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21D6A-9599-03C2-395C-FE2CC00F1A56}"/>
              </a:ext>
            </a:extLst>
          </p:cNvPr>
          <p:cNvSpPr>
            <a:spLocks noGrp="1"/>
          </p:cNvSpPr>
          <p:nvPr>
            <p:ph type="title"/>
          </p:nvPr>
        </p:nvSpPr>
        <p:spPr>
          <a:xfrm>
            <a:off x="4654296" y="294815"/>
            <a:ext cx="6894576" cy="979088"/>
          </a:xfrm>
        </p:spPr>
        <p:txBody>
          <a:bodyPr anchor="b">
            <a:normAutofit/>
          </a:bodyPr>
          <a:lstStyle/>
          <a:p>
            <a:r>
              <a:rPr lang="en-GB" sz="5400"/>
              <a:t>Safeguarding Policy's </a:t>
            </a:r>
            <a:endParaRPr lang="en-US" sz="5400"/>
          </a:p>
        </p:txBody>
      </p:sp>
      <p:pic>
        <p:nvPicPr>
          <p:cNvPr id="14" name="Picture 4" descr="A grey room full of question marks with an opening going out">
            <a:extLst>
              <a:ext uri="{FF2B5EF4-FFF2-40B4-BE49-F238E27FC236}">
                <a16:creationId xmlns:a16="http://schemas.microsoft.com/office/drawing/2014/main" id="{7532884A-0E34-FD00-9BA4-41E0AB2A5D47}"/>
              </a:ext>
            </a:extLst>
          </p:cNvPr>
          <p:cNvPicPr>
            <a:picLocks noChangeAspect="1"/>
          </p:cNvPicPr>
          <p:nvPr/>
        </p:nvPicPr>
        <p:blipFill rotWithShape="1">
          <a:blip r:embed="rId2"/>
          <a:srcRect l="31947" r="28608"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2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A573FC5-9BE5-751D-7C46-95466109231F}"/>
              </a:ext>
            </a:extLst>
          </p:cNvPr>
          <p:cNvSpPr>
            <a:spLocks noGrp="1"/>
          </p:cNvSpPr>
          <p:nvPr>
            <p:ph idx="1"/>
          </p:nvPr>
        </p:nvSpPr>
        <p:spPr>
          <a:xfrm>
            <a:off x="4332157" y="2776478"/>
            <a:ext cx="7216715" cy="3646140"/>
          </a:xfrm>
        </p:spPr>
        <p:txBody>
          <a:bodyPr vert="horz" lIns="68580" tIns="34290" rIns="68580" bIns="34290" numCol="2" rtlCol="0">
            <a:normAutofit lnSpcReduction="10000"/>
          </a:bodyPr>
          <a:lstStyle/>
          <a:p>
            <a:pPr marL="0" indent="0">
              <a:buNone/>
            </a:pPr>
            <a:endParaRPr lang="en-GB" sz="1100">
              <a:latin typeface="Arial" panose="020B0604020202020204" pitchFamily="34" charset="0"/>
              <a:ea typeface="Calibri"/>
              <a:cs typeface="Arial" panose="020B0604020202020204" pitchFamily="34" charset="0"/>
            </a:endParaRPr>
          </a:p>
          <a:p>
            <a:pPr marL="0" indent="0">
              <a:buNone/>
            </a:pPr>
            <a:r>
              <a:rPr lang="en-GB" sz="1100">
                <a:latin typeface="Arial" panose="020B0604020202020204" pitchFamily="34" charset="0"/>
                <a:ea typeface="Calibri"/>
                <a:cs typeface="Arial" panose="020B0604020202020204" pitchFamily="34" charset="0"/>
              </a:rPr>
              <a:t>Six principles of child safeguarding are;</a:t>
            </a:r>
          </a:p>
          <a:p>
            <a:r>
              <a:rPr lang="en-GB" sz="1100">
                <a:latin typeface="Arial" panose="020B0604020202020204" pitchFamily="34" charset="0"/>
                <a:ea typeface="Calibri"/>
                <a:cs typeface="Arial" panose="020B0604020202020204" pitchFamily="34" charset="0"/>
              </a:rPr>
              <a:t>Empowerment, people being supported to make their own decisions and informed consent.</a:t>
            </a:r>
          </a:p>
          <a:p>
            <a:r>
              <a:rPr lang="en-GB" sz="1100">
                <a:latin typeface="Arial" panose="020B0604020202020204" pitchFamily="34" charset="0"/>
                <a:ea typeface="Calibri"/>
                <a:cs typeface="Arial" panose="020B0604020202020204" pitchFamily="34" charset="0"/>
              </a:rPr>
              <a:t>Prevention. Acting before harm occurs </a:t>
            </a:r>
          </a:p>
          <a:p>
            <a:r>
              <a:rPr lang="en-GB" sz="1100">
                <a:latin typeface="Arial" panose="020B0604020202020204" pitchFamily="34" charset="0"/>
                <a:ea typeface="Calibri"/>
                <a:cs typeface="Arial" panose="020B0604020202020204" pitchFamily="34" charset="0"/>
              </a:rPr>
              <a:t>Protection, keeping them away from harm </a:t>
            </a:r>
          </a:p>
          <a:p>
            <a:r>
              <a:rPr lang="en-GB" sz="1100">
                <a:latin typeface="Arial" panose="020B0604020202020204" pitchFamily="34" charset="0"/>
                <a:ea typeface="Calibri"/>
                <a:cs typeface="Arial" panose="020B0604020202020204" pitchFamily="34" charset="0"/>
              </a:rPr>
              <a:t>Proportionality, mindfulness and appropriation when responding to the presented risk.</a:t>
            </a:r>
          </a:p>
          <a:p>
            <a:r>
              <a:rPr lang="en-GB" sz="1100">
                <a:latin typeface="Arial" panose="020B0604020202020204" pitchFamily="34" charset="0"/>
                <a:ea typeface="Calibri"/>
                <a:cs typeface="Arial" panose="020B0604020202020204" pitchFamily="34" charset="0"/>
              </a:rPr>
              <a:t>Partnership. Working collaborative with other professional bodies and services to ensure safeguarding. </a:t>
            </a:r>
          </a:p>
          <a:p>
            <a:r>
              <a:rPr lang="en-GB" sz="1100">
                <a:latin typeface="Arial" panose="020B0604020202020204" pitchFamily="34" charset="0"/>
                <a:ea typeface="Calibri"/>
                <a:cs typeface="Arial" panose="020B0604020202020204" pitchFamily="34" charset="0"/>
              </a:rPr>
              <a:t>Accountability, being responsible for your own roles and duties when supporting others, being self-aware </a:t>
            </a:r>
          </a:p>
          <a:p>
            <a:pPr marL="0" indent="0">
              <a:buNone/>
            </a:pPr>
            <a:endParaRPr lang="en-GB" sz="1000">
              <a:latin typeface="Arial" panose="020B0604020202020204" pitchFamily="34" charset="0"/>
              <a:ea typeface="Calibri"/>
              <a:cs typeface="Arial" panose="020B0604020202020204" pitchFamily="34" charset="0"/>
            </a:endParaRPr>
          </a:p>
          <a:p>
            <a:pPr marL="0" indent="0">
              <a:buNone/>
            </a:pPr>
            <a:endParaRPr lang="en-GB" sz="1000">
              <a:latin typeface="Arial" panose="020B0604020202020204" pitchFamily="34" charset="0"/>
              <a:ea typeface="Calibri"/>
              <a:cs typeface="Arial" panose="020B0604020202020204" pitchFamily="34" charset="0"/>
            </a:endParaRPr>
          </a:p>
          <a:p>
            <a:pPr marL="0" indent="0">
              <a:buNone/>
            </a:pPr>
            <a:endParaRPr lang="en-GB" sz="1000">
              <a:latin typeface="Arial" panose="020B0604020202020204" pitchFamily="34" charset="0"/>
              <a:ea typeface="Calibri"/>
              <a:cs typeface="Arial" panose="020B0604020202020204" pitchFamily="34" charset="0"/>
            </a:endParaRPr>
          </a:p>
          <a:p>
            <a:pPr marL="0" indent="0">
              <a:buNone/>
            </a:pPr>
            <a:endParaRPr lang="en-GB" sz="1000">
              <a:latin typeface="Arial" panose="020B0604020202020204" pitchFamily="34" charset="0"/>
              <a:ea typeface="Calibri"/>
              <a:cs typeface="Arial" panose="020B0604020202020204" pitchFamily="34" charset="0"/>
            </a:endParaRPr>
          </a:p>
          <a:p>
            <a:pPr marL="0" indent="0">
              <a:buNone/>
            </a:pPr>
            <a:endParaRPr lang="en-GB" sz="1000">
              <a:latin typeface="Arial" panose="020B0604020202020204" pitchFamily="34" charset="0"/>
              <a:ea typeface="Calibri"/>
              <a:cs typeface="Arial" panose="020B0604020202020204" pitchFamily="34" charset="0"/>
            </a:endParaRPr>
          </a:p>
          <a:p>
            <a:pPr marL="0" indent="0">
              <a:buNone/>
            </a:pPr>
            <a:endParaRPr lang="en-GB" sz="1000">
              <a:latin typeface="Arial" panose="020B0604020202020204" pitchFamily="34" charset="0"/>
              <a:ea typeface="Calibri"/>
              <a:cs typeface="Arial" panose="020B0604020202020204" pitchFamily="34" charset="0"/>
            </a:endParaRPr>
          </a:p>
          <a:p>
            <a:pPr marL="0" indent="0">
              <a:buNone/>
            </a:pPr>
            <a:r>
              <a:rPr lang="en-GB" sz="1300">
                <a:latin typeface="Arial" panose="020B0604020202020204" pitchFamily="34" charset="0"/>
                <a:ea typeface="Calibri"/>
                <a:cs typeface="Arial" panose="020B0604020202020204" pitchFamily="34" charset="0"/>
              </a:rPr>
              <a:t>Typically, In this cases, is there are would have been some reports made from the school as it would be their duty of care to firstly speak with parents, </a:t>
            </a:r>
          </a:p>
          <a:p>
            <a:pPr marL="0" indent="0">
              <a:buNone/>
            </a:pPr>
            <a:r>
              <a:rPr lang="en-GB" sz="1300">
                <a:latin typeface="Arial" panose="020B0604020202020204" pitchFamily="34" charset="0"/>
                <a:ea typeface="Calibri"/>
                <a:cs typeface="Arial" panose="020B0604020202020204" pitchFamily="34" charset="0"/>
              </a:rPr>
              <a:t>if the school still see the family dynamic as concerning meaning they think the mother may need more support.</a:t>
            </a:r>
          </a:p>
          <a:p>
            <a:pPr marL="0" indent="0">
              <a:buNone/>
            </a:pPr>
            <a:r>
              <a:rPr lang="en-GB" sz="1300">
                <a:latin typeface="Arial" panose="020B0604020202020204" pitchFamily="34" charset="0"/>
                <a:ea typeface="Calibri"/>
                <a:cs typeface="Arial" panose="020B0604020202020204" pitchFamily="34" charset="0"/>
              </a:rPr>
              <a:t>A further report will be made to CBT which will be beneficial for the family and  for a Parenting capacity assessment to be done, to see  if the parent is capable  to look after herself mentally and physically, to be able to care for the children,(Scie, 2017)</a:t>
            </a:r>
          </a:p>
          <a:p>
            <a:pPr marL="0" indent="0">
              <a:buNone/>
            </a:pPr>
            <a:endParaRPr lang="en-GB" sz="1000">
              <a:latin typeface="Arial" panose="020B0604020202020204" pitchFamily="34" charset="0"/>
              <a:ea typeface="Calibri"/>
              <a:cs typeface="Arial" panose="020B0604020202020204" pitchFamily="34" charset="0"/>
            </a:endParaRPr>
          </a:p>
          <a:p>
            <a:endParaRPr lang="en-US" sz="1000"/>
          </a:p>
        </p:txBody>
      </p:sp>
      <p:sp>
        <p:nvSpPr>
          <p:cNvPr id="4" name="TextBox 3">
            <a:extLst>
              <a:ext uri="{FF2B5EF4-FFF2-40B4-BE49-F238E27FC236}">
                <a16:creationId xmlns:a16="http://schemas.microsoft.com/office/drawing/2014/main" id="{2FA74355-0F26-5E9F-9E09-85265D34D09F}"/>
              </a:ext>
            </a:extLst>
          </p:cNvPr>
          <p:cNvSpPr txBox="1"/>
          <p:nvPr/>
        </p:nvSpPr>
        <p:spPr>
          <a:xfrm>
            <a:off x="4654296" y="1380065"/>
            <a:ext cx="6894576" cy="1015663"/>
          </a:xfrm>
          <a:prstGeom prst="rect">
            <a:avLst/>
          </a:prstGeom>
          <a:noFill/>
        </p:spPr>
        <p:txBody>
          <a:bodyPr wrap="square" rtlCol="0">
            <a:spAutoFit/>
          </a:bodyPr>
          <a:lstStyle/>
          <a:p>
            <a:r>
              <a:rPr lang="en-GB"/>
              <a:t>What is safeguarding?</a:t>
            </a:r>
          </a:p>
          <a:p>
            <a:r>
              <a:rPr lang="en-GB" sz="1400"/>
              <a:t>The term 'Safeguarding'  means to  protect , i.e., preventing or avoiding a person from risk or harm and neglect. Understanding your safeguarding duties is key for any organisation to develop better safeguarding practices,(Scie, 2017)</a:t>
            </a:r>
          </a:p>
        </p:txBody>
      </p:sp>
    </p:spTree>
    <p:extLst>
      <p:ext uri="{BB962C8B-B14F-4D97-AF65-F5344CB8AC3E}">
        <p14:creationId xmlns:p14="http://schemas.microsoft.com/office/powerpoint/2010/main" val="1887867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4" end="14"/>
                                            </p:txEl>
                                          </p:spTgt>
                                        </p:tgtEl>
                                        <p:attrNameLst>
                                          <p:attrName>style.visibility</p:attrName>
                                        </p:attrNameLst>
                                      </p:cBhvr>
                                      <p:to>
                                        <p:strVal val="visible"/>
                                      </p:to>
                                    </p:set>
                                    <p:animEffect transition="in" filter="wipe(down)">
                                      <p:cBhvr>
                                        <p:cTn id="12" dur="500"/>
                                        <p:tgtEl>
                                          <p:spTgt spid="3">
                                            <p:txEl>
                                              <p:pRg st="14" end="1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15" end="15"/>
                                            </p:txEl>
                                          </p:spTgt>
                                        </p:tgtEl>
                                        <p:attrNameLst>
                                          <p:attrName>style.visibility</p:attrName>
                                        </p:attrNameLst>
                                      </p:cBhvr>
                                      <p:to>
                                        <p:strVal val="visible"/>
                                      </p:to>
                                    </p:set>
                                    <p:animEffect transition="in" filter="wipe(down)">
                                      <p:cBhvr>
                                        <p:cTn id="17" dur="500"/>
                                        <p:tgtEl>
                                          <p:spTgt spid="3">
                                            <p:txEl>
                                              <p:pRg st="15" end="1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16" end="16"/>
                                            </p:txEl>
                                          </p:spTgt>
                                        </p:tgtEl>
                                        <p:attrNameLst>
                                          <p:attrName>style.visibility</p:attrName>
                                        </p:attrNameLst>
                                      </p:cBhvr>
                                      <p:to>
                                        <p:strVal val="visible"/>
                                      </p:to>
                                    </p:set>
                                    <p:animEffect transition="in" filter="wipe(down)">
                                      <p:cBhvr>
                                        <p:cTn id="22" dur="500"/>
                                        <p:tgtEl>
                                          <p:spTgt spid="3">
                                            <p:txEl>
                                              <p:pRg st="16" end="1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5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additive="base">
                                        <p:cTn id="3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additive="base">
                                        <p:cTn id="3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additive="base">
                                        <p:cTn id="44"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additive="base">
                                        <p:cTn id="5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 calcmode="lin" valueType="num">
                                      <p:cBhvr additive="base">
                                        <p:cTn id="6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779D-4AD3-27A6-F7C1-63D870887A65}"/>
              </a:ext>
            </a:extLst>
          </p:cNvPr>
          <p:cNvSpPr>
            <a:spLocks noGrp="1"/>
          </p:cNvSpPr>
          <p:nvPr>
            <p:ph type="title"/>
          </p:nvPr>
        </p:nvSpPr>
        <p:spPr>
          <a:xfrm>
            <a:off x="838200" y="125792"/>
            <a:ext cx="10515600" cy="1142164"/>
          </a:xfrm>
        </p:spPr>
        <p:txBody>
          <a:bodyPr/>
          <a:lstStyle/>
          <a:p>
            <a:r>
              <a:rPr lang="en-US">
                <a:ea typeface="Calibri Light"/>
                <a:cs typeface="Calibri Light"/>
              </a:rPr>
              <a:t>UK Legislations and Policy and Standards </a:t>
            </a:r>
            <a:endParaRPr lang="en-US"/>
          </a:p>
        </p:txBody>
      </p:sp>
      <p:sp>
        <p:nvSpPr>
          <p:cNvPr id="3" name="Content Placeholder 2">
            <a:extLst>
              <a:ext uri="{FF2B5EF4-FFF2-40B4-BE49-F238E27FC236}">
                <a16:creationId xmlns:a16="http://schemas.microsoft.com/office/drawing/2014/main" id="{0BAD8C23-0A5D-36C5-8E46-FF4A034677E8}"/>
              </a:ext>
            </a:extLst>
          </p:cNvPr>
          <p:cNvSpPr>
            <a:spLocks noGrp="1"/>
          </p:cNvSpPr>
          <p:nvPr>
            <p:ph idx="1"/>
          </p:nvPr>
        </p:nvSpPr>
        <p:spPr>
          <a:xfrm>
            <a:off x="838200" y="1235284"/>
            <a:ext cx="10515600" cy="787152"/>
          </a:xfrm>
        </p:spPr>
        <p:txBody>
          <a:bodyPr vert="horz" lIns="91440" tIns="45720" rIns="91440" bIns="45720" numCol="1" rtlCol="0" anchor="t">
            <a:normAutofit/>
          </a:bodyPr>
          <a:lstStyle/>
          <a:p>
            <a:pPr marL="0" indent="0">
              <a:lnSpc>
                <a:spcPct val="70000"/>
              </a:lnSpc>
              <a:buNone/>
            </a:pPr>
            <a:r>
              <a:rPr lang="en-US" sz="1600">
                <a:latin typeface="Arial" panose="020B0604020202020204" pitchFamily="34" charset="0"/>
                <a:ea typeface="Calibri"/>
                <a:cs typeface="Arial" panose="020B0604020202020204" pitchFamily="34" charset="0"/>
              </a:rPr>
              <a:t>Legislations are set the laws,  procedures or standards that people and organizations must follow, set of laws to protect businesses, employers and consumers, set by the UK parliament. The ones that protect patients receiving support from primary and secondary services are as follows;</a:t>
            </a:r>
          </a:p>
          <a:p>
            <a:pPr marL="0" indent="0">
              <a:lnSpc>
                <a:spcPct val="70000"/>
              </a:lnSpc>
              <a:buNone/>
            </a:pPr>
            <a:endParaRPr lang="en-US">
              <a:ea typeface="Calibri"/>
              <a:cs typeface="Calibri"/>
            </a:endParaRPr>
          </a:p>
          <a:p>
            <a:pPr marL="0" indent="0">
              <a:buNone/>
            </a:pPr>
            <a:endParaRPr lang="en-US">
              <a:ea typeface="Calibri"/>
              <a:cs typeface="Calibri"/>
            </a:endParaRPr>
          </a:p>
          <a:p>
            <a:pPr marL="0" indent="0">
              <a:buNone/>
            </a:pPr>
            <a:endParaRPr lang="en-US">
              <a:ea typeface="Calibri"/>
              <a:cs typeface="Calibri"/>
            </a:endParaRPr>
          </a:p>
          <a:p>
            <a:pPr marL="0" indent="0">
              <a:buNone/>
            </a:pPr>
            <a:endParaRPr lang="en-US">
              <a:ea typeface="Calibri"/>
              <a:cs typeface="Calibri"/>
            </a:endParaRPr>
          </a:p>
          <a:p>
            <a:endParaRPr lang="en-US">
              <a:ea typeface="Calibri"/>
              <a:cs typeface="Calibri"/>
            </a:endParaRPr>
          </a:p>
          <a:p>
            <a:endParaRPr lang="en-US">
              <a:ea typeface="Calibri"/>
              <a:cs typeface="Calibri"/>
            </a:endParaRPr>
          </a:p>
          <a:p>
            <a:endParaRPr lang="en-US">
              <a:ea typeface="Calibri"/>
              <a:cs typeface="Calibri"/>
            </a:endParaRPr>
          </a:p>
        </p:txBody>
      </p:sp>
      <p:sp>
        <p:nvSpPr>
          <p:cNvPr id="6" name="TextBox 5">
            <a:extLst>
              <a:ext uri="{FF2B5EF4-FFF2-40B4-BE49-F238E27FC236}">
                <a16:creationId xmlns:a16="http://schemas.microsoft.com/office/drawing/2014/main" id="{BC604475-6261-0988-46DE-1E6965570F1E}"/>
              </a:ext>
            </a:extLst>
          </p:cNvPr>
          <p:cNvSpPr txBox="1"/>
          <p:nvPr/>
        </p:nvSpPr>
        <p:spPr>
          <a:xfrm>
            <a:off x="974361" y="2393087"/>
            <a:ext cx="9069116" cy="4401205"/>
          </a:xfrm>
          <a:prstGeom prst="rect">
            <a:avLst/>
          </a:prstGeom>
          <a:noFill/>
        </p:spPr>
        <p:txBody>
          <a:bodyPr wrap="square" numCol="2">
            <a:spAutoFit/>
          </a:bodyPr>
          <a:lstStyle/>
          <a:p>
            <a:r>
              <a:rPr lang="en-GB" sz="1400" b="1"/>
              <a:t>Legislations </a:t>
            </a:r>
          </a:p>
          <a:p>
            <a:pPr marL="285750" indent="-285750">
              <a:buFont typeface="Arial" panose="020B0604020202020204" pitchFamily="34" charset="0"/>
              <a:buChar char="•"/>
            </a:pPr>
            <a:r>
              <a:rPr lang="en-GB" sz="1400"/>
              <a:t>Safeguarding vulnerable  groups act 2006 and the protection of freedoms bill.</a:t>
            </a:r>
          </a:p>
          <a:p>
            <a:pPr marL="285750" indent="-285750">
              <a:buFont typeface="Arial" panose="020B0604020202020204" pitchFamily="34" charset="0"/>
              <a:buChar char="•"/>
            </a:pPr>
            <a:r>
              <a:rPr lang="en-GB" sz="1400"/>
              <a:t>The Human Rights Act 2000 (equality and human rights 2007)</a:t>
            </a:r>
          </a:p>
          <a:p>
            <a:pPr marL="285750" indent="-285750">
              <a:buFont typeface="Arial" panose="020B0604020202020204" pitchFamily="34" charset="0"/>
              <a:buChar char="•"/>
            </a:pPr>
            <a:r>
              <a:rPr lang="en-GB" sz="1400"/>
              <a:t>Sexual offence Act.</a:t>
            </a:r>
          </a:p>
          <a:p>
            <a:pPr marL="285750" indent="-285750">
              <a:buFont typeface="Arial" panose="020B0604020202020204" pitchFamily="34" charset="0"/>
              <a:buChar char="•"/>
            </a:pPr>
            <a:r>
              <a:rPr lang="en-GB" sz="1400"/>
              <a:t>Care Act 2014.</a:t>
            </a:r>
          </a:p>
          <a:p>
            <a:pPr marL="285750" indent="-285750">
              <a:buFont typeface="Arial" panose="020B0604020202020204" pitchFamily="34" charset="0"/>
              <a:buChar char="•"/>
            </a:pPr>
            <a:r>
              <a:rPr lang="en-GB" sz="1400"/>
              <a:t>Ill treatment or Wilful neglect.</a:t>
            </a:r>
          </a:p>
          <a:p>
            <a:pPr marL="285750" indent="-285750">
              <a:buFont typeface="Arial" panose="020B0604020202020204" pitchFamily="34" charset="0"/>
              <a:buChar char="•"/>
            </a:pPr>
            <a:r>
              <a:rPr lang="en-GB" sz="1400"/>
              <a:t>Equality act 200</a:t>
            </a:r>
          </a:p>
          <a:p>
            <a:pPr marL="285750" indent="-285750">
              <a:buFont typeface="Arial" panose="020B0604020202020204" pitchFamily="34" charset="0"/>
              <a:buChar char="•"/>
            </a:pPr>
            <a:r>
              <a:rPr lang="en-GB" sz="1400"/>
              <a:t>GDPR </a:t>
            </a:r>
          </a:p>
          <a:p>
            <a:pPr marL="285750" indent="-285750">
              <a:buFont typeface="Arial" panose="020B0604020202020204" pitchFamily="34" charset="0"/>
              <a:buChar char="•"/>
            </a:pPr>
            <a:r>
              <a:rPr lang="en-GB" sz="1400"/>
              <a:t>Advocacy.</a:t>
            </a:r>
          </a:p>
          <a:p>
            <a:pPr marL="285750" indent="-285750">
              <a:buFont typeface="Arial" panose="020B0604020202020204" pitchFamily="34" charset="0"/>
              <a:buChar char="•"/>
            </a:pPr>
            <a:r>
              <a:rPr lang="en-GB" sz="1400"/>
              <a:t>Data Protection Act. </a:t>
            </a:r>
          </a:p>
          <a:p>
            <a:pPr marL="285750" indent="-285750" algn="just">
              <a:buFont typeface="Arial" panose="020B0604020202020204" pitchFamily="34" charset="0"/>
              <a:buChar char="•"/>
            </a:pPr>
            <a:r>
              <a:rPr lang="en-GB" sz="1400"/>
              <a:t>Mental capacity act (to promote a person centred, rights-based approach to supporting people ).</a:t>
            </a:r>
          </a:p>
          <a:p>
            <a:pPr marL="285750" indent="-285750">
              <a:buFont typeface="Arial" panose="020B0604020202020204" pitchFamily="34" charset="0"/>
              <a:buChar char="•"/>
            </a:pPr>
            <a:r>
              <a:rPr lang="en-GB" sz="1400"/>
              <a:t>DoLS - (Deprivation of liberty safeguarding).</a:t>
            </a:r>
          </a:p>
          <a:p>
            <a:pPr marL="285750" indent="-285750">
              <a:buFont typeface="Arial" panose="020B0604020202020204" pitchFamily="34" charset="0"/>
              <a:buChar char="•"/>
            </a:pPr>
            <a:r>
              <a:rPr lang="en-GB" sz="1400"/>
              <a:t>NICE- Quality standards on child abuse and neglect.</a:t>
            </a:r>
          </a:p>
          <a:p>
            <a:endParaRPr lang="en-GB" sz="1400"/>
          </a:p>
          <a:p>
            <a:endParaRPr lang="en-GB" sz="1400"/>
          </a:p>
          <a:p>
            <a:endParaRPr lang="en-GB" sz="1400"/>
          </a:p>
          <a:p>
            <a:endParaRPr lang="en-GB" sz="1400"/>
          </a:p>
          <a:p>
            <a:endParaRPr lang="en-GB" sz="1400"/>
          </a:p>
          <a:p>
            <a:r>
              <a:rPr lang="en-GB" sz="1400" b="1"/>
              <a:t>Policies and Procedures </a:t>
            </a:r>
          </a:p>
          <a:p>
            <a:pPr marL="285750" indent="-285750">
              <a:buFont typeface="Arial" panose="020B0604020202020204" pitchFamily="34" charset="0"/>
              <a:buChar char="•"/>
            </a:pPr>
            <a:r>
              <a:rPr lang="en-GB" sz="1400"/>
              <a:t>Accident and incident reporting </a:t>
            </a:r>
          </a:p>
          <a:p>
            <a:pPr marL="285750" indent="-285750">
              <a:buFont typeface="Arial" panose="020B0604020202020204" pitchFamily="34" charset="0"/>
              <a:buChar char="•"/>
            </a:pPr>
            <a:r>
              <a:rPr lang="en-GB" sz="1400"/>
              <a:t>Care planning and needs assessments </a:t>
            </a:r>
          </a:p>
          <a:p>
            <a:pPr marL="285750" indent="-285750">
              <a:buFont typeface="Arial" panose="020B0604020202020204" pitchFamily="34" charset="0"/>
              <a:buChar char="•"/>
            </a:pPr>
            <a:r>
              <a:rPr lang="en-GB" sz="1400"/>
              <a:t>Diversity and equality policy</a:t>
            </a:r>
          </a:p>
          <a:p>
            <a:pPr marL="285750" indent="-285750">
              <a:buFont typeface="Arial" panose="020B0604020202020204" pitchFamily="34" charset="0"/>
              <a:buChar char="•"/>
            </a:pPr>
            <a:r>
              <a:rPr lang="en-GB" sz="1400"/>
              <a:t>Confidentiality policy</a:t>
            </a:r>
          </a:p>
          <a:p>
            <a:pPr marL="285750" indent="-285750">
              <a:buFont typeface="Arial" panose="020B0604020202020204" pitchFamily="34" charset="0"/>
              <a:buChar char="•"/>
            </a:pPr>
            <a:r>
              <a:rPr lang="en-GB" sz="1400"/>
              <a:t>Health  and safety</a:t>
            </a:r>
          </a:p>
          <a:p>
            <a:pPr marL="285750" indent="-285750">
              <a:buFont typeface="Arial" panose="020B0604020202020204" pitchFamily="34" charset="0"/>
              <a:buChar char="•"/>
            </a:pPr>
            <a:r>
              <a:rPr lang="en-GB" sz="1400"/>
              <a:t>Informed consent </a:t>
            </a:r>
          </a:p>
          <a:p>
            <a:pPr marL="285750" indent="-285750">
              <a:buFont typeface="Arial" panose="020B0604020202020204" pitchFamily="34" charset="0"/>
              <a:buChar char="•"/>
            </a:pPr>
            <a:r>
              <a:rPr lang="en-GB" sz="1400"/>
              <a:t>Mental capacity act policy</a:t>
            </a:r>
          </a:p>
          <a:p>
            <a:pPr marL="285750" indent="-285750">
              <a:buFont typeface="Arial" panose="020B0604020202020204" pitchFamily="34" charset="0"/>
              <a:buChar char="•"/>
            </a:pPr>
            <a:r>
              <a:rPr lang="en-GB" sz="1400"/>
              <a:t>Supervision and appraisal </a:t>
            </a:r>
          </a:p>
          <a:p>
            <a:pPr marL="285750" indent="-285750">
              <a:buFont typeface="Arial" panose="020B0604020202020204" pitchFamily="34" charset="0"/>
              <a:buChar char="•"/>
            </a:pPr>
            <a:r>
              <a:rPr lang="en-GB" sz="1400"/>
              <a:t>Power of attorney policy </a:t>
            </a:r>
          </a:p>
          <a:p>
            <a:pPr marL="285750" indent="-285750">
              <a:buFont typeface="Arial" panose="020B0604020202020204" pitchFamily="34" charset="0"/>
              <a:buChar char="•"/>
            </a:pPr>
            <a:r>
              <a:rPr lang="en-GB" sz="1400"/>
              <a:t>Privacy and dignity </a:t>
            </a:r>
          </a:p>
          <a:p>
            <a:pPr marL="285750" indent="-285750">
              <a:buFont typeface="Arial" panose="020B0604020202020204" pitchFamily="34" charset="0"/>
              <a:buChar char="•"/>
            </a:pPr>
            <a:r>
              <a:rPr lang="en-GB" sz="1400"/>
              <a:t>Managing challenging behaviour accidents and incidents reporting</a:t>
            </a:r>
          </a:p>
          <a:p>
            <a:pPr marL="285750" indent="-285750">
              <a:buFont typeface="Arial" panose="020B0604020202020204" pitchFamily="34" charset="0"/>
              <a:buChar char="•"/>
            </a:pPr>
            <a:r>
              <a:rPr lang="en-GB" sz="1400"/>
              <a:t>Complaints and whistleblowing </a:t>
            </a:r>
          </a:p>
          <a:p>
            <a:pPr marL="285750" indent="-285750">
              <a:buFont typeface="Arial" panose="020B0604020202020204" pitchFamily="34" charset="0"/>
              <a:buChar char="•"/>
            </a:pPr>
            <a:r>
              <a:rPr lang="en-GB" sz="1400"/>
              <a:t>Safeguarding policy </a:t>
            </a:r>
          </a:p>
          <a:p>
            <a:pPr marL="285750" indent="-285750">
              <a:buFont typeface="Arial" panose="020B0604020202020204" pitchFamily="34" charset="0"/>
              <a:buChar char="•"/>
            </a:pPr>
            <a:r>
              <a:rPr lang="en-GB" sz="1400"/>
              <a:t>Data protection policy </a:t>
            </a:r>
          </a:p>
        </p:txBody>
      </p:sp>
    </p:spTree>
    <p:extLst>
      <p:ext uri="{BB962C8B-B14F-4D97-AF65-F5344CB8AC3E}">
        <p14:creationId xmlns:p14="http://schemas.microsoft.com/office/powerpoint/2010/main" val="7795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wipe(down)">
                                      <p:cBhvr>
                                        <p:cTn id="14" dur="580">
                                          <p:stCondLst>
                                            <p:cond delay="0"/>
                                          </p:stCondLst>
                                        </p:cTn>
                                        <p:tgtEl>
                                          <p:spTgt spid="6">
                                            <p:txEl>
                                              <p:pRg st="1" end="1"/>
                                            </p:txEl>
                                          </p:spTgt>
                                        </p:tgtEl>
                                      </p:cBhvr>
                                    </p:animEffect>
                                    <p:anim calcmode="lin" valueType="num">
                                      <p:cBhvr>
                                        <p:cTn id="15"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6">
                                            <p:txEl>
                                              <p:pRg st="1" end="1"/>
                                            </p:txEl>
                                          </p:spTgt>
                                        </p:tgtEl>
                                      </p:cBhvr>
                                      <p:to x="100000" y="60000"/>
                                    </p:animScale>
                                    <p:animScale>
                                      <p:cBhvr>
                                        <p:cTn id="21" dur="166" decel="50000">
                                          <p:stCondLst>
                                            <p:cond delay="676"/>
                                          </p:stCondLst>
                                        </p:cTn>
                                        <p:tgtEl>
                                          <p:spTgt spid="6">
                                            <p:txEl>
                                              <p:pRg st="1" end="1"/>
                                            </p:txEl>
                                          </p:spTgt>
                                        </p:tgtEl>
                                      </p:cBhvr>
                                      <p:to x="100000" y="100000"/>
                                    </p:animScale>
                                    <p:animScale>
                                      <p:cBhvr>
                                        <p:cTn id="22" dur="26">
                                          <p:stCondLst>
                                            <p:cond delay="1312"/>
                                          </p:stCondLst>
                                        </p:cTn>
                                        <p:tgtEl>
                                          <p:spTgt spid="6">
                                            <p:txEl>
                                              <p:pRg st="1" end="1"/>
                                            </p:txEl>
                                          </p:spTgt>
                                        </p:tgtEl>
                                      </p:cBhvr>
                                      <p:to x="100000" y="80000"/>
                                    </p:animScale>
                                    <p:animScale>
                                      <p:cBhvr>
                                        <p:cTn id="23" dur="166" decel="50000">
                                          <p:stCondLst>
                                            <p:cond delay="1338"/>
                                          </p:stCondLst>
                                        </p:cTn>
                                        <p:tgtEl>
                                          <p:spTgt spid="6">
                                            <p:txEl>
                                              <p:pRg st="1" end="1"/>
                                            </p:txEl>
                                          </p:spTgt>
                                        </p:tgtEl>
                                      </p:cBhvr>
                                      <p:to x="100000" y="100000"/>
                                    </p:animScale>
                                    <p:animScale>
                                      <p:cBhvr>
                                        <p:cTn id="24" dur="26">
                                          <p:stCondLst>
                                            <p:cond delay="1642"/>
                                          </p:stCondLst>
                                        </p:cTn>
                                        <p:tgtEl>
                                          <p:spTgt spid="6">
                                            <p:txEl>
                                              <p:pRg st="1" end="1"/>
                                            </p:txEl>
                                          </p:spTgt>
                                        </p:tgtEl>
                                      </p:cBhvr>
                                      <p:to x="100000" y="90000"/>
                                    </p:animScale>
                                    <p:animScale>
                                      <p:cBhvr>
                                        <p:cTn id="25" dur="166" decel="50000">
                                          <p:stCondLst>
                                            <p:cond delay="1668"/>
                                          </p:stCondLst>
                                        </p:cTn>
                                        <p:tgtEl>
                                          <p:spTgt spid="6">
                                            <p:txEl>
                                              <p:pRg st="1" end="1"/>
                                            </p:txEl>
                                          </p:spTgt>
                                        </p:tgtEl>
                                      </p:cBhvr>
                                      <p:to x="100000" y="100000"/>
                                    </p:animScale>
                                    <p:animScale>
                                      <p:cBhvr>
                                        <p:cTn id="26" dur="26">
                                          <p:stCondLst>
                                            <p:cond delay="1808"/>
                                          </p:stCondLst>
                                        </p:cTn>
                                        <p:tgtEl>
                                          <p:spTgt spid="6">
                                            <p:txEl>
                                              <p:pRg st="1" end="1"/>
                                            </p:txEl>
                                          </p:spTgt>
                                        </p:tgtEl>
                                      </p:cBhvr>
                                      <p:to x="100000" y="95000"/>
                                    </p:animScale>
                                    <p:animScale>
                                      <p:cBhvr>
                                        <p:cTn id="27" dur="166" decel="50000">
                                          <p:stCondLst>
                                            <p:cond delay="1834"/>
                                          </p:stCondLst>
                                        </p:cTn>
                                        <p:tgtEl>
                                          <p:spTgt spid="6">
                                            <p:txEl>
                                              <p:pRg st="1" end="1"/>
                                            </p:txEl>
                                          </p:spTgt>
                                        </p:tgtEl>
                                      </p:cBhvr>
                                      <p:to x="100000" y="100000"/>
                                    </p:animScale>
                                  </p:childTnLst>
                                </p:cTn>
                              </p:par>
                              <p:par>
                                <p:cTn id="28" presetID="26" presetClass="entr" presetSubtype="0" fill="hold" nodeType="withEffect">
                                  <p:stCondLst>
                                    <p:cond delay="0"/>
                                  </p:stCondLst>
                                  <p:childTnLst>
                                    <p:set>
                                      <p:cBhvr>
                                        <p:cTn id="29" dur="1" fill="hold">
                                          <p:stCondLst>
                                            <p:cond delay="0"/>
                                          </p:stCondLst>
                                        </p:cTn>
                                        <p:tgtEl>
                                          <p:spTgt spid="6">
                                            <p:txEl>
                                              <p:pRg st="2" end="2"/>
                                            </p:txEl>
                                          </p:spTgt>
                                        </p:tgtEl>
                                        <p:attrNameLst>
                                          <p:attrName>style.visibility</p:attrName>
                                        </p:attrNameLst>
                                      </p:cBhvr>
                                      <p:to>
                                        <p:strVal val="visible"/>
                                      </p:to>
                                    </p:set>
                                    <p:animEffect transition="in" filter="wipe(down)">
                                      <p:cBhvr>
                                        <p:cTn id="30" dur="580">
                                          <p:stCondLst>
                                            <p:cond delay="0"/>
                                          </p:stCondLst>
                                        </p:cTn>
                                        <p:tgtEl>
                                          <p:spTgt spid="6">
                                            <p:txEl>
                                              <p:pRg st="2" end="2"/>
                                            </p:txEl>
                                          </p:spTgt>
                                        </p:tgtEl>
                                      </p:cBhvr>
                                    </p:animEffect>
                                    <p:anim calcmode="lin" valueType="num">
                                      <p:cBhvr>
                                        <p:cTn id="31"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36" dur="26">
                                          <p:stCondLst>
                                            <p:cond delay="650"/>
                                          </p:stCondLst>
                                        </p:cTn>
                                        <p:tgtEl>
                                          <p:spTgt spid="6">
                                            <p:txEl>
                                              <p:pRg st="2" end="2"/>
                                            </p:txEl>
                                          </p:spTgt>
                                        </p:tgtEl>
                                      </p:cBhvr>
                                      <p:to x="100000" y="60000"/>
                                    </p:animScale>
                                    <p:animScale>
                                      <p:cBhvr>
                                        <p:cTn id="37" dur="166" decel="50000">
                                          <p:stCondLst>
                                            <p:cond delay="676"/>
                                          </p:stCondLst>
                                        </p:cTn>
                                        <p:tgtEl>
                                          <p:spTgt spid="6">
                                            <p:txEl>
                                              <p:pRg st="2" end="2"/>
                                            </p:txEl>
                                          </p:spTgt>
                                        </p:tgtEl>
                                      </p:cBhvr>
                                      <p:to x="100000" y="100000"/>
                                    </p:animScale>
                                    <p:animScale>
                                      <p:cBhvr>
                                        <p:cTn id="38" dur="26">
                                          <p:stCondLst>
                                            <p:cond delay="1312"/>
                                          </p:stCondLst>
                                        </p:cTn>
                                        <p:tgtEl>
                                          <p:spTgt spid="6">
                                            <p:txEl>
                                              <p:pRg st="2" end="2"/>
                                            </p:txEl>
                                          </p:spTgt>
                                        </p:tgtEl>
                                      </p:cBhvr>
                                      <p:to x="100000" y="80000"/>
                                    </p:animScale>
                                    <p:animScale>
                                      <p:cBhvr>
                                        <p:cTn id="39" dur="166" decel="50000">
                                          <p:stCondLst>
                                            <p:cond delay="1338"/>
                                          </p:stCondLst>
                                        </p:cTn>
                                        <p:tgtEl>
                                          <p:spTgt spid="6">
                                            <p:txEl>
                                              <p:pRg st="2" end="2"/>
                                            </p:txEl>
                                          </p:spTgt>
                                        </p:tgtEl>
                                      </p:cBhvr>
                                      <p:to x="100000" y="100000"/>
                                    </p:animScale>
                                    <p:animScale>
                                      <p:cBhvr>
                                        <p:cTn id="40" dur="26">
                                          <p:stCondLst>
                                            <p:cond delay="1642"/>
                                          </p:stCondLst>
                                        </p:cTn>
                                        <p:tgtEl>
                                          <p:spTgt spid="6">
                                            <p:txEl>
                                              <p:pRg st="2" end="2"/>
                                            </p:txEl>
                                          </p:spTgt>
                                        </p:tgtEl>
                                      </p:cBhvr>
                                      <p:to x="100000" y="90000"/>
                                    </p:animScale>
                                    <p:animScale>
                                      <p:cBhvr>
                                        <p:cTn id="41" dur="166" decel="50000">
                                          <p:stCondLst>
                                            <p:cond delay="1668"/>
                                          </p:stCondLst>
                                        </p:cTn>
                                        <p:tgtEl>
                                          <p:spTgt spid="6">
                                            <p:txEl>
                                              <p:pRg st="2" end="2"/>
                                            </p:txEl>
                                          </p:spTgt>
                                        </p:tgtEl>
                                      </p:cBhvr>
                                      <p:to x="100000" y="100000"/>
                                    </p:animScale>
                                    <p:animScale>
                                      <p:cBhvr>
                                        <p:cTn id="42" dur="26">
                                          <p:stCondLst>
                                            <p:cond delay="1808"/>
                                          </p:stCondLst>
                                        </p:cTn>
                                        <p:tgtEl>
                                          <p:spTgt spid="6">
                                            <p:txEl>
                                              <p:pRg st="2" end="2"/>
                                            </p:txEl>
                                          </p:spTgt>
                                        </p:tgtEl>
                                      </p:cBhvr>
                                      <p:to x="100000" y="95000"/>
                                    </p:animScale>
                                    <p:animScale>
                                      <p:cBhvr>
                                        <p:cTn id="43" dur="166" decel="50000">
                                          <p:stCondLst>
                                            <p:cond delay="1834"/>
                                          </p:stCondLst>
                                        </p:cTn>
                                        <p:tgtEl>
                                          <p:spTgt spid="6">
                                            <p:txEl>
                                              <p:pRg st="2" end="2"/>
                                            </p:txEl>
                                          </p:spTgt>
                                        </p:tgtEl>
                                      </p:cBhvr>
                                      <p:to x="100000" y="100000"/>
                                    </p:animScale>
                                  </p:childTnLst>
                                </p:cTn>
                              </p:par>
                              <p:par>
                                <p:cTn id="44" presetID="26" presetClass="entr" presetSubtype="0" fill="hold" nodeType="withEffect">
                                  <p:stCondLst>
                                    <p:cond delay="0"/>
                                  </p:stCondLst>
                                  <p:childTnLst>
                                    <p:set>
                                      <p:cBhvr>
                                        <p:cTn id="45" dur="1" fill="hold">
                                          <p:stCondLst>
                                            <p:cond delay="0"/>
                                          </p:stCondLst>
                                        </p:cTn>
                                        <p:tgtEl>
                                          <p:spTgt spid="6">
                                            <p:txEl>
                                              <p:pRg st="3" end="3"/>
                                            </p:txEl>
                                          </p:spTgt>
                                        </p:tgtEl>
                                        <p:attrNameLst>
                                          <p:attrName>style.visibility</p:attrName>
                                        </p:attrNameLst>
                                      </p:cBhvr>
                                      <p:to>
                                        <p:strVal val="visible"/>
                                      </p:to>
                                    </p:set>
                                    <p:animEffect transition="in" filter="wipe(down)">
                                      <p:cBhvr>
                                        <p:cTn id="46" dur="580">
                                          <p:stCondLst>
                                            <p:cond delay="0"/>
                                          </p:stCondLst>
                                        </p:cTn>
                                        <p:tgtEl>
                                          <p:spTgt spid="6">
                                            <p:txEl>
                                              <p:pRg st="3" end="3"/>
                                            </p:txEl>
                                          </p:spTgt>
                                        </p:tgtEl>
                                      </p:cBhvr>
                                    </p:animEffect>
                                    <p:anim calcmode="lin" valueType="num">
                                      <p:cBhvr>
                                        <p:cTn id="47" dur="1822" tmFilter="0,0; 0.14,0.36; 0.43,0.73; 0.71,0.91; 1.0,1.0">
                                          <p:stCondLst>
                                            <p:cond delay="0"/>
                                          </p:stCondLst>
                                        </p:cTn>
                                        <p:tgtEl>
                                          <p:spTgt spid="6">
                                            <p:txEl>
                                              <p:pRg st="3" end="3"/>
                                            </p:txEl>
                                          </p:spTgt>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6">
                                            <p:txEl>
                                              <p:pRg st="3" end="3"/>
                                            </p:txEl>
                                          </p:spTgt>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6">
                                            <p:txEl>
                                              <p:pRg st="3" end="3"/>
                                            </p:txEl>
                                          </p:spTgt>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6">
                                            <p:txEl>
                                              <p:pRg st="3" end="3"/>
                                            </p:txEl>
                                          </p:spTgt>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6">
                                            <p:txEl>
                                              <p:pRg st="3" end="3"/>
                                            </p:txEl>
                                          </p:spTgt>
                                        </p:tgtEl>
                                        <p:attrNameLst>
                                          <p:attrName>ppt_y</p:attrName>
                                        </p:attrNameLst>
                                      </p:cBhvr>
                                      <p:tavLst>
                                        <p:tav tm="0" fmla="#ppt_y-sin(pi*$)/81">
                                          <p:val>
                                            <p:fltVal val="0"/>
                                          </p:val>
                                        </p:tav>
                                        <p:tav tm="100000">
                                          <p:val>
                                            <p:fltVal val="1"/>
                                          </p:val>
                                        </p:tav>
                                      </p:tavLst>
                                    </p:anim>
                                    <p:animScale>
                                      <p:cBhvr>
                                        <p:cTn id="52" dur="26">
                                          <p:stCondLst>
                                            <p:cond delay="650"/>
                                          </p:stCondLst>
                                        </p:cTn>
                                        <p:tgtEl>
                                          <p:spTgt spid="6">
                                            <p:txEl>
                                              <p:pRg st="3" end="3"/>
                                            </p:txEl>
                                          </p:spTgt>
                                        </p:tgtEl>
                                      </p:cBhvr>
                                      <p:to x="100000" y="60000"/>
                                    </p:animScale>
                                    <p:animScale>
                                      <p:cBhvr>
                                        <p:cTn id="53" dur="166" decel="50000">
                                          <p:stCondLst>
                                            <p:cond delay="676"/>
                                          </p:stCondLst>
                                        </p:cTn>
                                        <p:tgtEl>
                                          <p:spTgt spid="6">
                                            <p:txEl>
                                              <p:pRg st="3" end="3"/>
                                            </p:txEl>
                                          </p:spTgt>
                                        </p:tgtEl>
                                      </p:cBhvr>
                                      <p:to x="100000" y="100000"/>
                                    </p:animScale>
                                    <p:animScale>
                                      <p:cBhvr>
                                        <p:cTn id="54" dur="26">
                                          <p:stCondLst>
                                            <p:cond delay="1312"/>
                                          </p:stCondLst>
                                        </p:cTn>
                                        <p:tgtEl>
                                          <p:spTgt spid="6">
                                            <p:txEl>
                                              <p:pRg st="3" end="3"/>
                                            </p:txEl>
                                          </p:spTgt>
                                        </p:tgtEl>
                                      </p:cBhvr>
                                      <p:to x="100000" y="80000"/>
                                    </p:animScale>
                                    <p:animScale>
                                      <p:cBhvr>
                                        <p:cTn id="55" dur="166" decel="50000">
                                          <p:stCondLst>
                                            <p:cond delay="1338"/>
                                          </p:stCondLst>
                                        </p:cTn>
                                        <p:tgtEl>
                                          <p:spTgt spid="6">
                                            <p:txEl>
                                              <p:pRg st="3" end="3"/>
                                            </p:txEl>
                                          </p:spTgt>
                                        </p:tgtEl>
                                      </p:cBhvr>
                                      <p:to x="100000" y="100000"/>
                                    </p:animScale>
                                    <p:animScale>
                                      <p:cBhvr>
                                        <p:cTn id="56" dur="26">
                                          <p:stCondLst>
                                            <p:cond delay="1642"/>
                                          </p:stCondLst>
                                        </p:cTn>
                                        <p:tgtEl>
                                          <p:spTgt spid="6">
                                            <p:txEl>
                                              <p:pRg st="3" end="3"/>
                                            </p:txEl>
                                          </p:spTgt>
                                        </p:tgtEl>
                                      </p:cBhvr>
                                      <p:to x="100000" y="90000"/>
                                    </p:animScale>
                                    <p:animScale>
                                      <p:cBhvr>
                                        <p:cTn id="57" dur="166" decel="50000">
                                          <p:stCondLst>
                                            <p:cond delay="1668"/>
                                          </p:stCondLst>
                                        </p:cTn>
                                        <p:tgtEl>
                                          <p:spTgt spid="6">
                                            <p:txEl>
                                              <p:pRg st="3" end="3"/>
                                            </p:txEl>
                                          </p:spTgt>
                                        </p:tgtEl>
                                      </p:cBhvr>
                                      <p:to x="100000" y="100000"/>
                                    </p:animScale>
                                    <p:animScale>
                                      <p:cBhvr>
                                        <p:cTn id="58" dur="26">
                                          <p:stCondLst>
                                            <p:cond delay="1808"/>
                                          </p:stCondLst>
                                        </p:cTn>
                                        <p:tgtEl>
                                          <p:spTgt spid="6">
                                            <p:txEl>
                                              <p:pRg st="3" end="3"/>
                                            </p:txEl>
                                          </p:spTgt>
                                        </p:tgtEl>
                                      </p:cBhvr>
                                      <p:to x="100000" y="95000"/>
                                    </p:animScale>
                                    <p:animScale>
                                      <p:cBhvr>
                                        <p:cTn id="59" dur="166" decel="50000">
                                          <p:stCondLst>
                                            <p:cond delay="1834"/>
                                          </p:stCondLst>
                                        </p:cTn>
                                        <p:tgtEl>
                                          <p:spTgt spid="6">
                                            <p:txEl>
                                              <p:pRg st="3" end="3"/>
                                            </p:txEl>
                                          </p:spTgt>
                                        </p:tgtEl>
                                      </p:cBhvr>
                                      <p:to x="100000" y="100000"/>
                                    </p:animScale>
                                  </p:childTnLst>
                                </p:cTn>
                              </p:par>
                              <p:par>
                                <p:cTn id="60" presetID="26" presetClass="entr" presetSubtype="0" fill="hold" nodeType="withEffect">
                                  <p:stCondLst>
                                    <p:cond delay="0"/>
                                  </p:stCondLst>
                                  <p:childTnLst>
                                    <p:set>
                                      <p:cBhvr>
                                        <p:cTn id="61" dur="1" fill="hold">
                                          <p:stCondLst>
                                            <p:cond delay="0"/>
                                          </p:stCondLst>
                                        </p:cTn>
                                        <p:tgtEl>
                                          <p:spTgt spid="6">
                                            <p:txEl>
                                              <p:pRg st="4" end="4"/>
                                            </p:txEl>
                                          </p:spTgt>
                                        </p:tgtEl>
                                        <p:attrNameLst>
                                          <p:attrName>style.visibility</p:attrName>
                                        </p:attrNameLst>
                                      </p:cBhvr>
                                      <p:to>
                                        <p:strVal val="visible"/>
                                      </p:to>
                                    </p:set>
                                    <p:animEffect transition="in" filter="wipe(down)">
                                      <p:cBhvr>
                                        <p:cTn id="62" dur="580">
                                          <p:stCondLst>
                                            <p:cond delay="0"/>
                                          </p:stCondLst>
                                        </p:cTn>
                                        <p:tgtEl>
                                          <p:spTgt spid="6">
                                            <p:txEl>
                                              <p:pRg st="4" end="4"/>
                                            </p:txEl>
                                          </p:spTgt>
                                        </p:tgtEl>
                                      </p:cBhvr>
                                    </p:animEffect>
                                    <p:anim calcmode="lin" valueType="num">
                                      <p:cBhvr>
                                        <p:cTn id="63" dur="1822" tmFilter="0,0; 0.14,0.36; 0.43,0.73; 0.71,0.91; 1.0,1.0">
                                          <p:stCondLst>
                                            <p:cond delay="0"/>
                                          </p:stCondLst>
                                        </p:cTn>
                                        <p:tgtEl>
                                          <p:spTgt spid="6">
                                            <p:txEl>
                                              <p:pRg st="4" end="4"/>
                                            </p:txEl>
                                          </p:spTgt>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6">
                                            <p:txEl>
                                              <p:pRg st="4" end="4"/>
                                            </p:txEl>
                                          </p:spTgt>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6">
                                            <p:txEl>
                                              <p:pRg st="4" end="4"/>
                                            </p:txEl>
                                          </p:spTgt>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6">
                                            <p:txEl>
                                              <p:pRg st="4" end="4"/>
                                            </p:txEl>
                                          </p:spTgt>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6">
                                            <p:txEl>
                                              <p:pRg st="4" end="4"/>
                                            </p:txEl>
                                          </p:spTgt>
                                        </p:tgtEl>
                                        <p:attrNameLst>
                                          <p:attrName>ppt_y</p:attrName>
                                        </p:attrNameLst>
                                      </p:cBhvr>
                                      <p:tavLst>
                                        <p:tav tm="0" fmla="#ppt_y-sin(pi*$)/81">
                                          <p:val>
                                            <p:fltVal val="0"/>
                                          </p:val>
                                        </p:tav>
                                        <p:tav tm="100000">
                                          <p:val>
                                            <p:fltVal val="1"/>
                                          </p:val>
                                        </p:tav>
                                      </p:tavLst>
                                    </p:anim>
                                    <p:animScale>
                                      <p:cBhvr>
                                        <p:cTn id="68" dur="26">
                                          <p:stCondLst>
                                            <p:cond delay="650"/>
                                          </p:stCondLst>
                                        </p:cTn>
                                        <p:tgtEl>
                                          <p:spTgt spid="6">
                                            <p:txEl>
                                              <p:pRg st="4" end="4"/>
                                            </p:txEl>
                                          </p:spTgt>
                                        </p:tgtEl>
                                      </p:cBhvr>
                                      <p:to x="100000" y="60000"/>
                                    </p:animScale>
                                    <p:animScale>
                                      <p:cBhvr>
                                        <p:cTn id="69" dur="166" decel="50000">
                                          <p:stCondLst>
                                            <p:cond delay="676"/>
                                          </p:stCondLst>
                                        </p:cTn>
                                        <p:tgtEl>
                                          <p:spTgt spid="6">
                                            <p:txEl>
                                              <p:pRg st="4" end="4"/>
                                            </p:txEl>
                                          </p:spTgt>
                                        </p:tgtEl>
                                      </p:cBhvr>
                                      <p:to x="100000" y="100000"/>
                                    </p:animScale>
                                    <p:animScale>
                                      <p:cBhvr>
                                        <p:cTn id="70" dur="26">
                                          <p:stCondLst>
                                            <p:cond delay="1312"/>
                                          </p:stCondLst>
                                        </p:cTn>
                                        <p:tgtEl>
                                          <p:spTgt spid="6">
                                            <p:txEl>
                                              <p:pRg st="4" end="4"/>
                                            </p:txEl>
                                          </p:spTgt>
                                        </p:tgtEl>
                                      </p:cBhvr>
                                      <p:to x="100000" y="80000"/>
                                    </p:animScale>
                                    <p:animScale>
                                      <p:cBhvr>
                                        <p:cTn id="71" dur="166" decel="50000">
                                          <p:stCondLst>
                                            <p:cond delay="1338"/>
                                          </p:stCondLst>
                                        </p:cTn>
                                        <p:tgtEl>
                                          <p:spTgt spid="6">
                                            <p:txEl>
                                              <p:pRg st="4" end="4"/>
                                            </p:txEl>
                                          </p:spTgt>
                                        </p:tgtEl>
                                      </p:cBhvr>
                                      <p:to x="100000" y="100000"/>
                                    </p:animScale>
                                    <p:animScale>
                                      <p:cBhvr>
                                        <p:cTn id="72" dur="26">
                                          <p:stCondLst>
                                            <p:cond delay="1642"/>
                                          </p:stCondLst>
                                        </p:cTn>
                                        <p:tgtEl>
                                          <p:spTgt spid="6">
                                            <p:txEl>
                                              <p:pRg st="4" end="4"/>
                                            </p:txEl>
                                          </p:spTgt>
                                        </p:tgtEl>
                                      </p:cBhvr>
                                      <p:to x="100000" y="90000"/>
                                    </p:animScale>
                                    <p:animScale>
                                      <p:cBhvr>
                                        <p:cTn id="73" dur="166" decel="50000">
                                          <p:stCondLst>
                                            <p:cond delay="1668"/>
                                          </p:stCondLst>
                                        </p:cTn>
                                        <p:tgtEl>
                                          <p:spTgt spid="6">
                                            <p:txEl>
                                              <p:pRg st="4" end="4"/>
                                            </p:txEl>
                                          </p:spTgt>
                                        </p:tgtEl>
                                      </p:cBhvr>
                                      <p:to x="100000" y="100000"/>
                                    </p:animScale>
                                    <p:animScale>
                                      <p:cBhvr>
                                        <p:cTn id="74" dur="26">
                                          <p:stCondLst>
                                            <p:cond delay="1808"/>
                                          </p:stCondLst>
                                        </p:cTn>
                                        <p:tgtEl>
                                          <p:spTgt spid="6">
                                            <p:txEl>
                                              <p:pRg st="4" end="4"/>
                                            </p:txEl>
                                          </p:spTgt>
                                        </p:tgtEl>
                                      </p:cBhvr>
                                      <p:to x="100000" y="95000"/>
                                    </p:animScale>
                                    <p:animScale>
                                      <p:cBhvr>
                                        <p:cTn id="75" dur="166" decel="50000">
                                          <p:stCondLst>
                                            <p:cond delay="1834"/>
                                          </p:stCondLst>
                                        </p:cTn>
                                        <p:tgtEl>
                                          <p:spTgt spid="6">
                                            <p:txEl>
                                              <p:pRg st="4" end="4"/>
                                            </p:txEl>
                                          </p:spTgt>
                                        </p:tgtEl>
                                      </p:cBhvr>
                                      <p:to x="100000" y="100000"/>
                                    </p:animScale>
                                  </p:childTnLst>
                                </p:cTn>
                              </p:par>
                              <p:par>
                                <p:cTn id="76" presetID="26" presetClass="entr" presetSubtype="0" fill="hold" nodeType="withEffect">
                                  <p:stCondLst>
                                    <p:cond delay="0"/>
                                  </p:stCondLst>
                                  <p:childTnLst>
                                    <p:set>
                                      <p:cBhvr>
                                        <p:cTn id="77" dur="1" fill="hold">
                                          <p:stCondLst>
                                            <p:cond delay="0"/>
                                          </p:stCondLst>
                                        </p:cTn>
                                        <p:tgtEl>
                                          <p:spTgt spid="6">
                                            <p:txEl>
                                              <p:pRg st="5" end="5"/>
                                            </p:txEl>
                                          </p:spTgt>
                                        </p:tgtEl>
                                        <p:attrNameLst>
                                          <p:attrName>style.visibility</p:attrName>
                                        </p:attrNameLst>
                                      </p:cBhvr>
                                      <p:to>
                                        <p:strVal val="visible"/>
                                      </p:to>
                                    </p:set>
                                    <p:animEffect transition="in" filter="wipe(down)">
                                      <p:cBhvr>
                                        <p:cTn id="78" dur="580">
                                          <p:stCondLst>
                                            <p:cond delay="0"/>
                                          </p:stCondLst>
                                        </p:cTn>
                                        <p:tgtEl>
                                          <p:spTgt spid="6">
                                            <p:txEl>
                                              <p:pRg st="5" end="5"/>
                                            </p:txEl>
                                          </p:spTgt>
                                        </p:tgtEl>
                                      </p:cBhvr>
                                    </p:animEffect>
                                    <p:anim calcmode="lin" valueType="num">
                                      <p:cBhvr>
                                        <p:cTn id="79" dur="1822" tmFilter="0,0; 0.14,0.36; 0.43,0.73; 0.71,0.91; 1.0,1.0">
                                          <p:stCondLst>
                                            <p:cond delay="0"/>
                                          </p:stCondLst>
                                        </p:cTn>
                                        <p:tgtEl>
                                          <p:spTgt spid="6">
                                            <p:txEl>
                                              <p:pRg st="5" end="5"/>
                                            </p:txEl>
                                          </p:spTgt>
                                        </p:tgtEl>
                                        <p:attrNameLst>
                                          <p:attrName>ppt_x</p:attrName>
                                        </p:attrNameLst>
                                      </p:cBhvr>
                                      <p:tavLst>
                                        <p:tav tm="0">
                                          <p:val>
                                            <p:strVal val="#ppt_x-0.25"/>
                                          </p:val>
                                        </p:tav>
                                        <p:tav tm="100000">
                                          <p:val>
                                            <p:strVal val="#ppt_x"/>
                                          </p:val>
                                        </p:tav>
                                      </p:tavLst>
                                    </p:anim>
                                    <p:anim calcmode="lin" valueType="num">
                                      <p:cBhvr>
                                        <p:cTn id="80" dur="664" tmFilter="0.0,0.0; 0.25,0.07; 0.50,0.2; 0.75,0.467; 1.0,1.0">
                                          <p:stCondLst>
                                            <p:cond delay="0"/>
                                          </p:stCondLst>
                                        </p:cTn>
                                        <p:tgtEl>
                                          <p:spTgt spid="6">
                                            <p:txEl>
                                              <p:pRg st="5" end="5"/>
                                            </p:txEl>
                                          </p:spTgt>
                                        </p:tgtEl>
                                        <p:attrNameLst>
                                          <p:attrName>ppt_y</p:attrName>
                                        </p:attrNameLst>
                                      </p:cBhvr>
                                      <p:tavLst>
                                        <p:tav tm="0" fmla="#ppt_y-sin(pi*$)/3">
                                          <p:val>
                                            <p:fltVal val="0.5"/>
                                          </p:val>
                                        </p:tav>
                                        <p:tav tm="100000">
                                          <p:val>
                                            <p:fltVal val="1"/>
                                          </p:val>
                                        </p:tav>
                                      </p:tavLst>
                                    </p:anim>
                                    <p:anim calcmode="lin" valueType="num">
                                      <p:cBhvr>
                                        <p:cTn id="81" dur="664" tmFilter="0, 0; 0.125,0.2665; 0.25,0.4; 0.375,0.465; 0.5,0.5;  0.625,0.535; 0.75,0.6; 0.875,0.7335; 1,1">
                                          <p:stCondLst>
                                            <p:cond delay="664"/>
                                          </p:stCondLst>
                                        </p:cTn>
                                        <p:tgtEl>
                                          <p:spTgt spid="6">
                                            <p:txEl>
                                              <p:pRg st="5" end="5"/>
                                            </p:txEl>
                                          </p:spTgt>
                                        </p:tgtEl>
                                        <p:attrNameLst>
                                          <p:attrName>ppt_y</p:attrName>
                                        </p:attrNameLst>
                                      </p:cBhvr>
                                      <p:tavLst>
                                        <p:tav tm="0" fmla="#ppt_y-sin(pi*$)/9">
                                          <p:val>
                                            <p:fltVal val="0"/>
                                          </p:val>
                                        </p:tav>
                                        <p:tav tm="100000">
                                          <p:val>
                                            <p:fltVal val="1"/>
                                          </p:val>
                                        </p:tav>
                                      </p:tavLst>
                                    </p:anim>
                                    <p:anim calcmode="lin" valueType="num">
                                      <p:cBhvr>
                                        <p:cTn id="82" dur="332" tmFilter="0, 0; 0.125,0.2665; 0.25,0.4; 0.375,0.465; 0.5,0.5;  0.625,0.535; 0.75,0.6; 0.875,0.7335; 1,1">
                                          <p:stCondLst>
                                            <p:cond delay="1324"/>
                                          </p:stCondLst>
                                        </p:cTn>
                                        <p:tgtEl>
                                          <p:spTgt spid="6">
                                            <p:txEl>
                                              <p:pRg st="5" end="5"/>
                                            </p:txEl>
                                          </p:spTgt>
                                        </p:tgtEl>
                                        <p:attrNameLst>
                                          <p:attrName>ppt_y</p:attrName>
                                        </p:attrNameLst>
                                      </p:cBhvr>
                                      <p:tavLst>
                                        <p:tav tm="0" fmla="#ppt_y-sin(pi*$)/27">
                                          <p:val>
                                            <p:fltVal val="0"/>
                                          </p:val>
                                        </p:tav>
                                        <p:tav tm="100000">
                                          <p:val>
                                            <p:fltVal val="1"/>
                                          </p:val>
                                        </p:tav>
                                      </p:tavLst>
                                    </p:anim>
                                    <p:anim calcmode="lin" valueType="num">
                                      <p:cBhvr>
                                        <p:cTn id="83" dur="164" tmFilter="0, 0; 0.125,0.2665; 0.25,0.4; 0.375,0.465; 0.5,0.5;  0.625,0.535; 0.75,0.6; 0.875,0.7335; 1,1">
                                          <p:stCondLst>
                                            <p:cond delay="1656"/>
                                          </p:stCondLst>
                                        </p:cTn>
                                        <p:tgtEl>
                                          <p:spTgt spid="6">
                                            <p:txEl>
                                              <p:pRg st="5" end="5"/>
                                            </p:txEl>
                                          </p:spTgt>
                                        </p:tgtEl>
                                        <p:attrNameLst>
                                          <p:attrName>ppt_y</p:attrName>
                                        </p:attrNameLst>
                                      </p:cBhvr>
                                      <p:tavLst>
                                        <p:tav tm="0" fmla="#ppt_y-sin(pi*$)/81">
                                          <p:val>
                                            <p:fltVal val="0"/>
                                          </p:val>
                                        </p:tav>
                                        <p:tav tm="100000">
                                          <p:val>
                                            <p:fltVal val="1"/>
                                          </p:val>
                                        </p:tav>
                                      </p:tavLst>
                                    </p:anim>
                                    <p:animScale>
                                      <p:cBhvr>
                                        <p:cTn id="84" dur="26">
                                          <p:stCondLst>
                                            <p:cond delay="650"/>
                                          </p:stCondLst>
                                        </p:cTn>
                                        <p:tgtEl>
                                          <p:spTgt spid="6">
                                            <p:txEl>
                                              <p:pRg st="5" end="5"/>
                                            </p:txEl>
                                          </p:spTgt>
                                        </p:tgtEl>
                                      </p:cBhvr>
                                      <p:to x="100000" y="60000"/>
                                    </p:animScale>
                                    <p:animScale>
                                      <p:cBhvr>
                                        <p:cTn id="85" dur="166" decel="50000">
                                          <p:stCondLst>
                                            <p:cond delay="676"/>
                                          </p:stCondLst>
                                        </p:cTn>
                                        <p:tgtEl>
                                          <p:spTgt spid="6">
                                            <p:txEl>
                                              <p:pRg st="5" end="5"/>
                                            </p:txEl>
                                          </p:spTgt>
                                        </p:tgtEl>
                                      </p:cBhvr>
                                      <p:to x="100000" y="100000"/>
                                    </p:animScale>
                                    <p:animScale>
                                      <p:cBhvr>
                                        <p:cTn id="86" dur="26">
                                          <p:stCondLst>
                                            <p:cond delay="1312"/>
                                          </p:stCondLst>
                                        </p:cTn>
                                        <p:tgtEl>
                                          <p:spTgt spid="6">
                                            <p:txEl>
                                              <p:pRg st="5" end="5"/>
                                            </p:txEl>
                                          </p:spTgt>
                                        </p:tgtEl>
                                      </p:cBhvr>
                                      <p:to x="100000" y="80000"/>
                                    </p:animScale>
                                    <p:animScale>
                                      <p:cBhvr>
                                        <p:cTn id="87" dur="166" decel="50000">
                                          <p:stCondLst>
                                            <p:cond delay="1338"/>
                                          </p:stCondLst>
                                        </p:cTn>
                                        <p:tgtEl>
                                          <p:spTgt spid="6">
                                            <p:txEl>
                                              <p:pRg st="5" end="5"/>
                                            </p:txEl>
                                          </p:spTgt>
                                        </p:tgtEl>
                                      </p:cBhvr>
                                      <p:to x="100000" y="100000"/>
                                    </p:animScale>
                                    <p:animScale>
                                      <p:cBhvr>
                                        <p:cTn id="88" dur="26">
                                          <p:stCondLst>
                                            <p:cond delay="1642"/>
                                          </p:stCondLst>
                                        </p:cTn>
                                        <p:tgtEl>
                                          <p:spTgt spid="6">
                                            <p:txEl>
                                              <p:pRg st="5" end="5"/>
                                            </p:txEl>
                                          </p:spTgt>
                                        </p:tgtEl>
                                      </p:cBhvr>
                                      <p:to x="100000" y="90000"/>
                                    </p:animScale>
                                    <p:animScale>
                                      <p:cBhvr>
                                        <p:cTn id="89" dur="166" decel="50000">
                                          <p:stCondLst>
                                            <p:cond delay="1668"/>
                                          </p:stCondLst>
                                        </p:cTn>
                                        <p:tgtEl>
                                          <p:spTgt spid="6">
                                            <p:txEl>
                                              <p:pRg st="5" end="5"/>
                                            </p:txEl>
                                          </p:spTgt>
                                        </p:tgtEl>
                                      </p:cBhvr>
                                      <p:to x="100000" y="100000"/>
                                    </p:animScale>
                                    <p:animScale>
                                      <p:cBhvr>
                                        <p:cTn id="90" dur="26">
                                          <p:stCondLst>
                                            <p:cond delay="1808"/>
                                          </p:stCondLst>
                                        </p:cTn>
                                        <p:tgtEl>
                                          <p:spTgt spid="6">
                                            <p:txEl>
                                              <p:pRg st="5" end="5"/>
                                            </p:txEl>
                                          </p:spTgt>
                                        </p:tgtEl>
                                      </p:cBhvr>
                                      <p:to x="100000" y="95000"/>
                                    </p:animScale>
                                    <p:animScale>
                                      <p:cBhvr>
                                        <p:cTn id="91" dur="166" decel="50000">
                                          <p:stCondLst>
                                            <p:cond delay="1834"/>
                                          </p:stCondLst>
                                        </p:cTn>
                                        <p:tgtEl>
                                          <p:spTgt spid="6">
                                            <p:txEl>
                                              <p:pRg st="5" end="5"/>
                                            </p:txEl>
                                          </p:spTgt>
                                        </p:tgtEl>
                                      </p:cBhvr>
                                      <p:to x="100000" y="100000"/>
                                    </p:animScale>
                                  </p:childTnLst>
                                </p:cTn>
                              </p:par>
                              <p:par>
                                <p:cTn id="92" presetID="26" presetClass="entr" presetSubtype="0" fill="hold" nodeType="withEffect">
                                  <p:stCondLst>
                                    <p:cond delay="0"/>
                                  </p:stCondLst>
                                  <p:childTnLst>
                                    <p:set>
                                      <p:cBhvr>
                                        <p:cTn id="93" dur="1" fill="hold">
                                          <p:stCondLst>
                                            <p:cond delay="0"/>
                                          </p:stCondLst>
                                        </p:cTn>
                                        <p:tgtEl>
                                          <p:spTgt spid="6">
                                            <p:txEl>
                                              <p:pRg st="6" end="6"/>
                                            </p:txEl>
                                          </p:spTgt>
                                        </p:tgtEl>
                                        <p:attrNameLst>
                                          <p:attrName>style.visibility</p:attrName>
                                        </p:attrNameLst>
                                      </p:cBhvr>
                                      <p:to>
                                        <p:strVal val="visible"/>
                                      </p:to>
                                    </p:set>
                                    <p:animEffect transition="in" filter="wipe(down)">
                                      <p:cBhvr>
                                        <p:cTn id="94" dur="580">
                                          <p:stCondLst>
                                            <p:cond delay="0"/>
                                          </p:stCondLst>
                                        </p:cTn>
                                        <p:tgtEl>
                                          <p:spTgt spid="6">
                                            <p:txEl>
                                              <p:pRg st="6" end="6"/>
                                            </p:txEl>
                                          </p:spTgt>
                                        </p:tgtEl>
                                      </p:cBhvr>
                                    </p:animEffect>
                                    <p:anim calcmode="lin" valueType="num">
                                      <p:cBhvr>
                                        <p:cTn id="95" dur="1822" tmFilter="0,0; 0.14,0.36; 0.43,0.73; 0.71,0.91; 1.0,1.0">
                                          <p:stCondLst>
                                            <p:cond delay="0"/>
                                          </p:stCondLst>
                                        </p:cTn>
                                        <p:tgtEl>
                                          <p:spTgt spid="6">
                                            <p:txEl>
                                              <p:pRg st="6" end="6"/>
                                            </p:txEl>
                                          </p:spTgt>
                                        </p:tgtEl>
                                        <p:attrNameLst>
                                          <p:attrName>ppt_x</p:attrName>
                                        </p:attrNameLst>
                                      </p:cBhvr>
                                      <p:tavLst>
                                        <p:tav tm="0">
                                          <p:val>
                                            <p:strVal val="#ppt_x-0.25"/>
                                          </p:val>
                                        </p:tav>
                                        <p:tav tm="100000">
                                          <p:val>
                                            <p:strVal val="#ppt_x"/>
                                          </p:val>
                                        </p:tav>
                                      </p:tavLst>
                                    </p:anim>
                                    <p:anim calcmode="lin" valueType="num">
                                      <p:cBhvr>
                                        <p:cTn id="96" dur="664" tmFilter="0.0,0.0; 0.25,0.07; 0.50,0.2; 0.75,0.467; 1.0,1.0">
                                          <p:stCondLst>
                                            <p:cond delay="0"/>
                                          </p:stCondLst>
                                        </p:cTn>
                                        <p:tgtEl>
                                          <p:spTgt spid="6">
                                            <p:txEl>
                                              <p:pRg st="6" end="6"/>
                                            </p:txEl>
                                          </p:spTgt>
                                        </p:tgtEl>
                                        <p:attrNameLst>
                                          <p:attrName>ppt_y</p:attrName>
                                        </p:attrNameLst>
                                      </p:cBhvr>
                                      <p:tavLst>
                                        <p:tav tm="0" fmla="#ppt_y-sin(pi*$)/3">
                                          <p:val>
                                            <p:fltVal val="0.5"/>
                                          </p:val>
                                        </p:tav>
                                        <p:tav tm="100000">
                                          <p:val>
                                            <p:fltVal val="1"/>
                                          </p:val>
                                        </p:tav>
                                      </p:tavLst>
                                    </p:anim>
                                    <p:anim calcmode="lin" valueType="num">
                                      <p:cBhvr>
                                        <p:cTn id="97" dur="664" tmFilter="0, 0; 0.125,0.2665; 0.25,0.4; 0.375,0.465; 0.5,0.5;  0.625,0.535; 0.75,0.6; 0.875,0.7335; 1,1">
                                          <p:stCondLst>
                                            <p:cond delay="664"/>
                                          </p:stCondLst>
                                        </p:cTn>
                                        <p:tgtEl>
                                          <p:spTgt spid="6">
                                            <p:txEl>
                                              <p:pRg st="6" end="6"/>
                                            </p:txEl>
                                          </p:spTgt>
                                        </p:tgtEl>
                                        <p:attrNameLst>
                                          <p:attrName>ppt_y</p:attrName>
                                        </p:attrNameLst>
                                      </p:cBhvr>
                                      <p:tavLst>
                                        <p:tav tm="0" fmla="#ppt_y-sin(pi*$)/9">
                                          <p:val>
                                            <p:fltVal val="0"/>
                                          </p:val>
                                        </p:tav>
                                        <p:tav tm="100000">
                                          <p:val>
                                            <p:fltVal val="1"/>
                                          </p:val>
                                        </p:tav>
                                      </p:tavLst>
                                    </p:anim>
                                    <p:anim calcmode="lin" valueType="num">
                                      <p:cBhvr>
                                        <p:cTn id="98" dur="332" tmFilter="0, 0; 0.125,0.2665; 0.25,0.4; 0.375,0.465; 0.5,0.5;  0.625,0.535; 0.75,0.6; 0.875,0.7335; 1,1">
                                          <p:stCondLst>
                                            <p:cond delay="1324"/>
                                          </p:stCondLst>
                                        </p:cTn>
                                        <p:tgtEl>
                                          <p:spTgt spid="6">
                                            <p:txEl>
                                              <p:pRg st="6" end="6"/>
                                            </p:txEl>
                                          </p:spTgt>
                                        </p:tgtEl>
                                        <p:attrNameLst>
                                          <p:attrName>ppt_y</p:attrName>
                                        </p:attrNameLst>
                                      </p:cBhvr>
                                      <p:tavLst>
                                        <p:tav tm="0" fmla="#ppt_y-sin(pi*$)/27">
                                          <p:val>
                                            <p:fltVal val="0"/>
                                          </p:val>
                                        </p:tav>
                                        <p:tav tm="100000">
                                          <p:val>
                                            <p:fltVal val="1"/>
                                          </p:val>
                                        </p:tav>
                                      </p:tavLst>
                                    </p:anim>
                                    <p:anim calcmode="lin" valueType="num">
                                      <p:cBhvr>
                                        <p:cTn id="99" dur="164" tmFilter="0, 0; 0.125,0.2665; 0.25,0.4; 0.375,0.465; 0.5,0.5;  0.625,0.535; 0.75,0.6; 0.875,0.7335; 1,1">
                                          <p:stCondLst>
                                            <p:cond delay="1656"/>
                                          </p:stCondLst>
                                        </p:cTn>
                                        <p:tgtEl>
                                          <p:spTgt spid="6">
                                            <p:txEl>
                                              <p:pRg st="6" end="6"/>
                                            </p:txEl>
                                          </p:spTgt>
                                        </p:tgtEl>
                                        <p:attrNameLst>
                                          <p:attrName>ppt_y</p:attrName>
                                        </p:attrNameLst>
                                      </p:cBhvr>
                                      <p:tavLst>
                                        <p:tav tm="0" fmla="#ppt_y-sin(pi*$)/81">
                                          <p:val>
                                            <p:fltVal val="0"/>
                                          </p:val>
                                        </p:tav>
                                        <p:tav tm="100000">
                                          <p:val>
                                            <p:fltVal val="1"/>
                                          </p:val>
                                        </p:tav>
                                      </p:tavLst>
                                    </p:anim>
                                    <p:animScale>
                                      <p:cBhvr>
                                        <p:cTn id="100" dur="26">
                                          <p:stCondLst>
                                            <p:cond delay="650"/>
                                          </p:stCondLst>
                                        </p:cTn>
                                        <p:tgtEl>
                                          <p:spTgt spid="6">
                                            <p:txEl>
                                              <p:pRg st="6" end="6"/>
                                            </p:txEl>
                                          </p:spTgt>
                                        </p:tgtEl>
                                      </p:cBhvr>
                                      <p:to x="100000" y="60000"/>
                                    </p:animScale>
                                    <p:animScale>
                                      <p:cBhvr>
                                        <p:cTn id="101" dur="166" decel="50000">
                                          <p:stCondLst>
                                            <p:cond delay="676"/>
                                          </p:stCondLst>
                                        </p:cTn>
                                        <p:tgtEl>
                                          <p:spTgt spid="6">
                                            <p:txEl>
                                              <p:pRg st="6" end="6"/>
                                            </p:txEl>
                                          </p:spTgt>
                                        </p:tgtEl>
                                      </p:cBhvr>
                                      <p:to x="100000" y="100000"/>
                                    </p:animScale>
                                    <p:animScale>
                                      <p:cBhvr>
                                        <p:cTn id="102" dur="26">
                                          <p:stCondLst>
                                            <p:cond delay="1312"/>
                                          </p:stCondLst>
                                        </p:cTn>
                                        <p:tgtEl>
                                          <p:spTgt spid="6">
                                            <p:txEl>
                                              <p:pRg st="6" end="6"/>
                                            </p:txEl>
                                          </p:spTgt>
                                        </p:tgtEl>
                                      </p:cBhvr>
                                      <p:to x="100000" y="80000"/>
                                    </p:animScale>
                                    <p:animScale>
                                      <p:cBhvr>
                                        <p:cTn id="103" dur="166" decel="50000">
                                          <p:stCondLst>
                                            <p:cond delay="1338"/>
                                          </p:stCondLst>
                                        </p:cTn>
                                        <p:tgtEl>
                                          <p:spTgt spid="6">
                                            <p:txEl>
                                              <p:pRg st="6" end="6"/>
                                            </p:txEl>
                                          </p:spTgt>
                                        </p:tgtEl>
                                      </p:cBhvr>
                                      <p:to x="100000" y="100000"/>
                                    </p:animScale>
                                    <p:animScale>
                                      <p:cBhvr>
                                        <p:cTn id="104" dur="26">
                                          <p:stCondLst>
                                            <p:cond delay="1642"/>
                                          </p:stCondLst>
                                        </p:cTn>
                                        <p:tgtEl>
                                          <p:spTgt spid="6">
                                            <p:txEl>
                                              <p:pRg st="6" end="6"/>
                                            </p:txEl>
                                          </p:spTgt>
                                        </p:tgtEl>
                                      </p:cBhvr>
                                      <p:to x="100000" y="90000"/>
                                    </p:animScale>
                                    <p:animScale>
                                      <p:cBhvr>
                                        <p:cTn id="105" dur="166" decel="50000">
                                          <p:stCondLst>
                                            <p:cond delay="1668"/>
                                          </p:stCondLst>
                                        </p:cTn>
                                        <p:tgtEl>
                                          <p:spTgt spid="6">
                                            <p:txEl>
                                              <p:pRg st="6" end="6"/>
                                            </p:txEl>
                                          </p:spTgt>
                                        </p:tgtEl>
                                      </p:cBhvr>
                                      <p:to x="100000" y="100000"/>
                                    </p:animScale>
                                    <p:animScale>
                                      <p:cBhvr>
                                        <p:cTn id="106" dur="26">
                                          <p:stCondLst>
                                            <p:cond delay="1808"/>
                                          </p:stCondLst>
                                        </p:cTn>
                                        <p:tgtEl>
                                          <p:spTgt spid="6">
                                            <p:txEl>
                                              <p:pRg st="6" end="6"/>
                                            </p:txEl>
                                          </p:spTgt>
                                        </p:tgtEl>
                                      </p:cBhvr>
                                      <p:to x="100000" y="95000"/>
                                    </p:animScale>
                                    <p:animScale>
                                      <p:cBhvr>
                                        <p:cTn id="107" dur="166" decel="50000">
                                          <p:stCondLst>
                                            <p:cond delay="1834"/>
                                          </p:stCondLst>
                                        </p:cTn>
                                        <p:tgtEl>
                                          <p:spTgt spid="6">
                                            <p:txEl>
                                              <p:pRg st="6" end="6"/>
                                            </p:txEl>
                                          </p:spTgt>
                                        </p:tgtEl>
                                      </p:cBhvr>
                                      <p:to x="100000" y="100000"/>
                                    </p:animScale>
                                  </p:childTnLst>
                                </p:cTn>
                              </p:par>
                              <p:par>
                                <p:cTn id="108" presetID="26" presetClass="entr" presetSubtype="0" fill="hold" nodeType="withEffect">
                                  <p:stCondLst>
                                    <p:cond delay="0"/>
                                  </p:stCondLst>
                                  <p:childTnLst>
                                    <p:set>
                                      <p:cBhvr>
                                        <p:cTn id="109" dur="1" fill="hold">
                                          <p:stCondLst>
                                            <p:cond delay="0"/>
                                          </p:stCondLst>
                                        </p:cTn>
                                        <p:tgtEl>
                                          <p:spTgt spid="6">
                                            <p:txEl>
                                              <p:pRg st="7" end="7"/>
                                            </p:txEl>
                                          </p:spTgt>
                                        </p:tgtEl>
                                        <p:attrNameLst>
                                          <p:attrName>style.visibility</p:attrName>
                                        </p:attrNameLst>
                                      </p:cBhvr>
                                      <p:to>
                                        <p:strVal val="visible"/>
                                      </p:to>
                                    </p:set>
                                    <p:animEffect transition="in" filter="wipe(down)">
                                      <p:cBhvr>
                                        <p:cTn id="110" dur="580">
                                          <p:stCondLst>
                                            <p:cond delay="0"/>
                                          </p:stCondLst>
                                        </p:cTn>
                                        <p:tgtEl>
                                          <p:spTgt spid="6">
                                            <p:txEl>
                                              <p:pRg st="7" end="7"/>
                                            </p:txEl>
                                          </p:spTgt>
                                        </p:tgtEl>
                                      </p:cBhvr>
                                    </p:animEffect>
                                    <p:anim calcmode="lin" valueType="num">
                                      <p:cBhvr>
                                        <p:cTn id="111" dur="1822" tmFilter="0,0; 0.14,0.36; 0.43,0.73; 0.71,0.91; 1.0,1.0">
                                          <p:stCondLst>
                                            <p:cond delay="0"/>
                                          </p:stCondLst>
                                        </p:cTn>
                                        <p:tgtEl>
                                          <p:spTgt spid="6">
                                            <p:txEl>
                                              <p:pRg st="7" end="7"/>
                                            </p:txEl>
                                          </p:spTgt>
                                        </p:tgtEl>
                                        <p:attrNameLst>
                                          <p:attrName>ppt_x</p:attrName>
                                        </p:attrNameLst>
                                      </p:cBhvr>
                                      <p:tavLst>
                                        <p:tav tm="0">
                                          <p:val>
                                            <p:strVal val="#ppt_x-0.25"/>
                                          </p:val>
                                        </p:tav>
                                        <p:tav tm="100000">
                                          <p:val>
                                            <p:strVal val="#ppt_x"/>
                                          </p:val>
                                        </p:tav>
                                      </p:tavLst>
                                    </p:anim>
                                    <p:anim calcmode="lin" valueType="num">
                                      <p:cBhvr>
                                        <p:cTn id="112" dur="664" tmFilter="0.0,0.0; 0.25,0.07; 0.50,0.2; 0.75,0.467; 1.0,1.0">
                                          <p:stCondLst>
                                            <p:cond delay="0"/>
                                          </p:stCondLst>
                                        </p:cTn>
                                        <p:tgtEl>
                                          <p:spTgt spid="6">
                                            <p:txEl>
                                              <p:pRg st="7" end="7"/>
                                            </p:txEl>
                                          </p:spTgt>
                                        </p:tgtEl>
                                        <p:attrNameLst>
                                          <p:attrName>ppt_y</p:attrName>
                                        </p:attrNameLst>
                                      </p:cBhvr>
                                      <p:tavLst>
                                        <p:tav tm="0" fmla="#ppt_y-sin(pi*$)/3">
                                          <p:val>
                                            <p:fltVal val="0.5"/>
                                          </p:val>
                                        </p:tav>
                                        <p:tav tm="100000">
                                          <p:val>
                                            <p:fltVal val="1"/>
                                          </p:val>
                                        </p:tav>
                                      </p:tavLst>
                                    </p:anim>
                                    <p:anim calcmode="lin" valueType="num">
                                      <p:cBhvr>
                                        <p:cTn id="113" dur="664" tmFilter="0, 0; 0.125,0.2665; 0.25,0.4; 0.375,0.465; 0.5,0.5;  0.625,0.535; 0.75,0.6; 0.875,0.7335; 1,1">
                                          <p:stCondLst>
                                            <p:cond delay="664"/>
                                          </p:stCondLst>
                                        </p:cTn>
                                        <p:tgtEl>
                                          <p:spTgt spid="6">
                                            <p:txEl>
                                              <p:pRg st="7" end="7"/>
                                            </p:txEl>
                                          </p:spTgt>
                                        </p:tgtEl>
                                        <p:attrNameLst>
                                          <p:attrName>ppt_y</p:attrName>
                                        </p:attrNameLst>
                                      </p:cBhvr>
                                      <p:tavLst>
                                        <p:tav tm="0" fmla="#ppt_y-sin(pi*$)/9">
                                          <p:val>
                                            <p:fltVal val="0"/>
                                          </p:val>
                                        </p:tav>
                                        <p:tav tm="100000">
                                          <p:val>
                                            <p:fltVal val="1"/>
                                          </p:val>
                                        </p:tav>
                                      </p:tavLst>
                                    </p:anim>
                                    <p:anim calcmode="lin" valueType="num">
                                      <p:cBhvr>
                                        <p:cTn id="114" dur="332" tmFilter="0, 0; 0.125,0.2665; 0.25,0.4; 0.375,0.465; 0.5,0.5;  0.625,0.535; 0.75,0.6; 0.875,0.7335; 1,1">
                                          <p:stCondLst>
                                            <p:cond delay="1324"/>
                                          </p:stCondLst>
                                        </p:cTn>
                                        <p:tgtEl>
                                          <p:spTgt spid="6">
                                            <p:txEl>
                                              <p:pRg st="7" end="7"/>
                                            </p:txEl>
                                          </p:spTgt>
                                        </p:tgtEl>
                                        <p:attrNameLst>
                                          <p:attrName>ppt_y</p:attrName>
                                        </p:attrNameLst>
                                      </p:cBhvr>
                                      <p:tavLst>
                                        <p:tav tm="0" fmla="#ppt_y-sin(pi*$)/27">
                                          <p:val>
                                            <p:fltVal val="0"/>
                                          </p:val>
                                        </p:tav>
                                        <p:tav tm="100000">
                                          <p:val>
                                            <p:fltVal val="1"/>
                                          </p:val>
                                        </p:tav>
                                      </p:tavLst>
                                    </p:anim>
                                    <p:anim calcmode="lin" valueType="num">
                                      <p:cBhvr>
                                        <p:cTn id="115" dur="164" tmFilter="0, 0; 0.125,0.2665; 0.25,0.4; 0.375,0.465; 0.5,0.5;  0.625,0.535; 0.75,0.6; 0.875,0.7335; 1,1">
                                          <p:stCondLst>
                                            <p:cond delay="1656"/>
                                          </p:stCondLst>
                                        </p:cTn>
                                        <p:tgtEl>
                                          <p:spTgt spid="6">
                                            <p:txEl>
                                              <p:pRg st="7" end="7"/>
                                            </p:txEl>
                                          </p:spTgt>
                                        </p:tgtEl>
                                        <p:attrNameLst>
                                          <p:attrName>ppt_y</p:attrName>
                                        </p:attrNameLst>
                                      </p:cBhvr>
                                      <p:tavLst>
                                        <p:tav tm="0" fmla="#ppt_y-sin(pi*$)/81">
                                          <p:val>
                                            <p:fltVal val="0"/>
                                          </p:val>
                                        </p:tav>
                                        <p:tav tm="100000">
                                          <p:val>
                                            <p:fltVal val="1"/>
                                          </p:val>
                                        </p:tav>
                                      </p:tavLst>
                                    </p:anim>
                                    <p:animScale>
                                      <p:cBhvr>
                                        <p:cTn id="116" dur="26">
                                          <p:stCondLst>
                                            <p:cond delay="650"/>
                                          </p:stCondLst>
                                        </p:cTn>
                                        <p:tgtEl>
                                          <p:spTgt spid="6">
                                            <p:txEl>
                                              <p:pRg st="7" end="7"/>
                                            </p:txEl>
                                          </p:spTgt>
                                        </p:tgtEl>
                                      </p:cBhvr>
                                      <p:to x="100000" y="60000"/>
                                    </p:animScale>
                                    <p:animScale>
                                      <p:cBhvr>
                                        <p:cTn id="117" dur="166" decel="50000">
                                          <p:stCondLst>
                                            <p:cond delay="676"/>
                                          </p:stCondLst>
                                        </p:cTn>
                                        <p:tgtEl>
                                          <p:spTgt spid="6">
                                            <p:txEl>
                                              <p:pRg st="7" end="7"/>
                                            </p:txEl>
                                          </p:spTgt>
                                        </p:tgtEl>
                                      </p:cBhvr>
                                      <p:to x="100000" y="100000"/>
                                    </p:animScale>
                                    <p:animScale>
                                      <p:cBhvr>
                                        <p:cTn id="118" dur="26">
                                          <p:stCondLst>
                                            <p:cond delay="1312"/>
                                          </p:stCondLst>
                                        </p:cTn>
                                        <p:tgtEl>
                                          <p:spTgt spid="6">
                                            <p:txEl>
                                              <p:pRg st="7" end="7"/>
                                            </p:txEl>
                                          </p:spTgt>
                                        </p:tgtEl>
                                      </p:cBhvr>
                                      <p:to x="100000" y="80000"/>
                                    </p:animScale>
                                    <p:animScale>
                                      <p:cBhvr>
                                        <p:cTn id="119" dur="166" decel="50000">
                                          <p:stCondLst>
                                            <p:cond delay="1338"/>
                                          </p:stCondLst>
                                        </p:cTn>
                                        <p:tgtEl>
                                          <p:spTgt spid="6">
                                            <p:txEl>
                                              <p:pRg st="7" end="7"/>
                                            </p:txEl>
                                          </p:spTgt>
                                        </p:tgtEl>
                                      </p:cBhvr>
                                      <p:to x="100000" y="100000"/>
                                    </p:animScale>
                                    <p:animScale>
                                      <p:cBhvr>
                                        <p:cTn id="120" dur="26">
                                          <p:stCondLst>
                                            <p:cond delay="1642"/>
                                          </p:stCondLst>
                                        </p:cTn>
                                        <p:tgtEl>
                                          <p:spTgt spid="6">
                                            <p:txEl>
                                              <p:pRg st="7" end="7"/>
                                            </p:txEl>
                                          </p:spTgt>
                                        </p:tgtEl>
                                      </p:cBhvr>
                                      <p:to x="100000" y="90000"/>
                                    </p:animScale>
                                    <p:animScale>
                                      <p:cBhvr>
                                        <p:cTn id="121" dur="166" decel="50000">
                                          <p:stCondLst>
                                            <p:cond delay="1668"/>
                                          </p:stCondLst>
                                        </p:cTn>
                                        <p:tgtEl>
                                          <p:spTgt spid="6">
                                            <p:txEl>
                                              <p:pRg st="7" end="7"/>
                                            </p:txEl>
                                          </p:spTgt>
                                        </p:tgtEl>
                                      </p:cBhvr>
                                      <p:to x="100000" y="100000"/>
                                    </p:animScale>
                                    <p:animScale>
                                      <p:cBhvr>
                                        <p:cTn id="122" dur="26">
                                          <p:stCondLst>
                                            <p:cond delay="1808"/>
                                          </p:stCondLst>
                                        </p:cTn>
                                        <p:tgtEl>
                                          <p:spTgt spid="6">
                                            <p:txEl>
                                              <p:pRg st="7" end="7"/>
                                            </p:txEl>
                                          </p:spTgt>
                                        </p:tgtEl>
                                      </p:cBhvr>
                                      <p:to x="100000" y="95000"/>
                                    </p:animScale>
                                    <p:animScale>
                                      <p:cBhvr>
                                        <p:cTn id="123" dur="166" decel="50000">
                                          <p:stCondLst>
                                            <p:cond delay="1834"/>
                                          </p:stCondLst>
                                        </p:cTn>
                                        <p:tgtEl>
                                          <p:spTgt spid="6">
                                            <p:txEl>
                                              <p:pRg st="7" end="7"/>
                                            </p:txEl>
                                          </p:spTgt>
                                        </p:tgtEl>
                                      </p:cBhvr>
                                      <p:to x="100000" y="100000"/>
                                    </p:animScale>
                                  </p:childTnLst>
                                </p:cTn>
                              </p:par>
                              <p:par>
                                <p:cTn id="124" presetID="26" presetClass="entr" presetSubtype="0" fill="hold" nodeType="withEffect">
                                  <p:stCondLst>
                                    <p:cond delay="0"/>
                                  </p:stCondLst>
                                  <p:childTnLst>
                                    <p:set>
                                      <p:cBhvr>
                                        <p:cTn id="125" dur="1" fill="hold">
                                          <p:stCondLst>
                                            <p:cond delay="0"/>
                                          </p:stCondLst>
                                        </p:cTn>
                                        <p:tgtEl>
                                          <p:spTgt spid="6">
                                            <p:txEl>
                                              <p:pRg st="8" end="8"/>
                                            </p:txEl>
                                          </p:spTgt>
                                        </p:tgtEl>
                                        <p:attrNameLst>
                                          <p:attrName>style.visibility</p:attrName>
                                        </p:attrNameLst>
                                      </p:cBhvr>
                                      <p:to>
                                        <p:strVal val="visible"/>
                                      </p:to>
                                    </p:set>
                                    <p:animEffect transition="in" filter="wipe(down)">
                                      <p:cBhvr>
                                        <p:cTn id="126" dur="580">
                                          <p:stCondLst>
                                            <p:cond delay="0"/>
                                          </p:stCondLst>
                                        </p:cTn>
                                        <p:tgtEl>
                                          <p:spTgt spid="6">
                                            <p:txEl>
                                              <p:pRg st="8" end="8"/>
                                            </p:txEl>
                                          </p:spTgt>
                                        </p:tgtEl>
                                      </p:cBhvr>
                                    </p:animEffect>
                                    <p:anim calcmode="lin" valueType="num">
                                      <p:cBhvr>
                                        <p:cTn id="127" dur="1822" tmFilter="0,0; 0.14,0.36; 0.43,0.73; 0.71,0.91; 1.0,1.0">
                                          <p:stCondLst>
                                            <p:cond delay="0"/>
                                          </p:stCondLst>
                                        </p:cTn>
                                        <p:tgtEl>
                                          <p:spTgt spid="6">
                                            <p:txEl>
                                              <p:pRg st="8" end="8"/>
                                            </p:txEl>
                                          </p:spTgt>
                                        </p:tgtEl>
                                        <p:attrNameLst>
                                          <p:attrName>ppt_x</p:attrName>
                                        </p:attrNameLst>
                                      </p:cBhvr>
                                      <p:tavLst>
                                        <p:tav tm="0">
                                          <p:val>
                                            <p:strVal val="#ppt_x-0.25"/>
                                          </p:val>
                                        </p:tav>
                                        <p:tav tm="100000">
                                          <p:val>
                                            <p:strVal val="#ppt_x"/>
                                          </p:val>
                                        </p:tav>
                                      </p:tavLst>
                                    </p:anim>
                                    <p:anim calcmode="lin" valueType="num">
                                      <p:cBhvr>
                                        <p:cTn id="128" dur="664" tmFilter="0.0,0.0; 0.25,0.07; 0.50,0.2; 0.75,0.467; 1.0,1.0">
                                          <p:stCondLst>
                                            <p:cond delay="0"/>
                                          </p:stCondLst>
                                        </p:cTn>
                                        <p:tgtEl>
                                          <p:spTgt spid="6">
                                            <p:txEl>
                                              <p:pRg st="8" end="8"/>
                                            </p:txEl>
                                          </p:spTgt>
                                        </p:tgtEl>
                                        <p:attrNameLst>
                                          <p:attrName>ppt_y</p:attrName>
                                        </p:attrNameLst>
                                      </p:cBhvr>
                                      <p:tavLst>
                                        <p:tav tm="0" fmla="#ppt_y-sin(pi*$)/3">
                                          <p:val>
                                            <p:fltVal val="0.5"/>
                                          </p:val>
                                        </p:tav>
                                        <p:tav tm="100000">
                                          <p:val>
                                            <p:fltVal val="1"/>
                                          </p:val>
                                        </p:tav>
                                      </p:tavLst>
                                    </p:anim>
                                    <p:anim calcmode="lin" valueType="num">
                                      <p:cBhvr>
                                        <p:cTn id="129" dur="664" tmFilter="0, 0; 0.125,0.2665; 0.25,0.4; 0.375,0.465; 0.5,0.5;  0.625,0.535; 0.75,0.6; 0.875,0.7335; 1,1">
                                          <p:stCondLst>
                                            <p:cond delay="664"/>
                                          </p:stCondLst>
                                        </p:cTn>
                                        <p:tgtEl>
                                          <p:spTgt spid="6">
                                            <p:txEl>
                                              <p:pRg st="8" end="8"/>
                                            </p:txEl>
                                          </p:spTgt>
                                        </p:tgtEl>
                                        <p:attrNameLst>
                                          <p:attrName>ppt_y</p:attrName>
                                        </p:attrNameLst>
                                      </p:cBhvr>
                                      <p:tavLst>
                                        <p:tav tm="0" fmla="#ppt_y-sin(pi*$)/9">
                                          <p:val>
                                            <p:fltVal val="0"/>
                                          </p:val>
                                        </p:tav>
                                        <p:tav tm="100000">
                                          <p:val>
                                            <p:fltVal val="1"/>
                                          </p:val>
                                        </p:tav>
                                      </p:tavLst>
                                    </p:anim>
                                    <p:anim calcmode="lin" valueType="num">
                                      <p:cBhvr>
                                        <p:cTn id="130" dur="332" tmFilter="0, 0; 0.125,0.2665; 0.25,0.4; 0.375,0.465; 0.5,0.5;  0.625,0.535; 0.75,0.6; 0.875,0.7335; 1,1">
                                          <p:stCondLst>
                                            <p:cond delay="1324"/>
                                          </p:stCondLst>
                                        </p:cTn>
                                        <p:tgtEl>
                                          <p:spTgt spid="6">
                                            <p:txEl>
                                              <p:pRg st="8" end="8"/>
                                            </p:txEl>
                                          </p:spTgt>
                                        </p:tgtEl>
                                        <p:attrNameLst>
                                          <p:attrName>ppt_y</p:attrName>
                                        </p:attrNameLst>
                                      </p:cBhvr>
                                      <p:tavLst>
                                        <p:tav tm="0" fmla="#ppt_y-sin(pi*$)/27">
                                          <p:val>
                                            <p:fltVal val="0"/>
                                          </p:val>
                                        </p:tav>
                                        <p:tav tm="100000">
                                          <p:val>
                                            <p:fltVal val="1"/>
                                          </p:val>
                                        </p:tav>
                                      </p:tavLst>
                                    </p:anim>
                                    <p:anim calcmode="lin" valueType="num">
                                      <p:cBhvr>
                                        <p:cTn id="131" dur="164" tmFilter="0, 0; 0.125,0.2665; 0.25,0.4; 0.375,0.465; 0.5,0.5;  0.625,0.535; 0.75,0.6; 0.875,0.7335; 1,1">
                                          <p:stCondLst>
                                            <p:cond delay="1656"/>
                                          </p:stCondLst>
                                        </p:cTn>
                                        <p:tgtEl>
                                          <p:spTgt spid="6">
                                            <p:txEl>
                                              <p:pRg st="8" end="8"/>
                                            </p:txEl>
                                          </p:spTgt>
                                        </p:tgtEl>
                                        <p:attrNameLst>
                                          <p:attrName>ppt_y</p:attrName>
                                        </p:attrNameLst>
                                      </p:cBhvr>
                                      <p:tavLst>
                                        <p:tav tm="0" fmla="#ppt_y-sin(pi*$)/81">
                                          <p:val>
                                            <p:fltVal val="0"/>
                                          </p:val>
                                        </p:tav>
                                        <p:tav tm="100000">
                                          <p:val>
                                            <p:fltVal val="1"/>
                                          </p:val>
                                        </p:tav>
                                      </p:tavLst>
                                    </p:anim>
                                    <p:animScale>
                                      <p:cBhvr>
                                        <p:cTn id="132" dur="26">
                                          <p:stCondLst>
                                            <p:cond delay="650"/>
                                          </p:stCondLst>
                                        </p:cTn>
                                        <p:tgtEl>
                                          <p:spTgt spid="6">
                                            <p:txEl>
                                              <p:pRg st="8" end="8"/>
                                            </p:txEl>
                                          </p:spTgt>
                                        </p:tgtEl>
                                      </p:cBhvr>
                                      <p:to x="100000" y="60000"/>
                                    </p:animScale>
                                    <p:animScale>
                                      <p:cBhvr>
                                        <p:cTn id="133" dur="166" decel="50000">
                                          <p:stCondLst>
                                            <p:cond delay="676"/>
                                          </p:stCondLst>
                                        </p:cTn>
                                        <p:tgtEl>
                                          <p:spTgt spid="6">
                                            <p:txEl>
                                              <p:pRg st="8" end="8"/>
                                            </p:txEl>
                                          </p:spTgt>
                                        </p:tgtEl>
                                      </p:cBhvr>
                                      <p:to x="100000" y="100000"/>
                                    </p:animScale>
                                    <p:animScale>
                                      <p:cBhvr>
                                        <p:cTn id="134" dur="26">
                                          <p:stCondLst>
                                            <p:cond delay="1312"/>
                                          </p:stCondLst>
                                        </p:cTn>
                                        <p:tgtEl>
                                          <p:spTgt spid="6">
                                            <p:txEl>
                                              <p:pRg st="8" end="8"/>
                                            </p:txEl>
                                          </p:spTgt>
                                        </p:tgtEl>
                                      </p:cBhvr>
                                      <p:to x="100000" y="80000"/>
                                    </p:animScale>
                                    <p:animScale>
                                      <p:cBhvr>
                                        <p:cTn id="135" dur="166" decel="50000">
                                          <p:stCondLst>
                                            <p:cond delay="1338"/>
                                          </p:stCondLst>
                                        </p:cTn>
                                        <p:tgtEl>
                                          <p:spTgt spid="6">
                                            <p:txEl>
                                              <p:pRg st="8" end="8"/>
                                            </p:txEl>
                                          </p:spTgt>
                                        </p:tgtEl>
                                      </p:cBhvr>
                                      <p:to x="100000" y="100000"/>
                                    </p:animScale>
                                    <p:animScale>
                                      <p:cBhvr>
                                        <p:cTn id="136" dur="26">
                                          <p:stCondLst>
                                            <p:cond delay="1642"/>
                                          </p:stCondLst>
                                        </p:cTn>
                                        <p:tgtEl>
                                          <p:spTgt spid="6">
                                            <p:txEl>
                                              <p:pRg st="8" end="8"/>
                                            </p:txEl>
                                          </p:spTgt>
                                        </p:tgtEl>
                                      </p:cBhvr>
                                      <p:to x="100000" y="90000"/>
                                    </p:animScale>
                                    <p:animScale>
                                      <p:cBhvr>
                                        <p:cTn id="137" dur="166" decel="50000">
                                          <p:stCondLst>
                                            <p:cond delay="1668"/>
                                          </p:stCondLst>
                                        </p:cTn>
                                        <p:tgtEl>
                                          <p:spTgt spid="6">
                                            <p:txEl>
                                              <p:pRg st="8" end="8"/>
                                            </p:txEl>
                                          </p:spTgt>
                                        </p:tgtEl>
                                      </p:cBhvr>
                                      <p:to x="100000" y="100000"/>
                                    </p:animScale>
                                    <p:animScale>
                                      <p:cBhvr>
                                        <p:cTn id="138" dur="26">
                                          <p:stCondLst>
                                            <p:cond delay="1808"/>
                                          </p:stCondLst>
                                        </p:cTn>
                                        <p:tgtEl>
                                          <p:spTgt spid="6">
                                            <p:txEl>
                                              <p:pRg st="8" end="8"/>
                                            </p:txEl>
                                          </p:spTgt>
                                        </p:tgtEl>
                                      </p:cBhvr>
                                      <p:to x="100000" y="95000"/>
                                    </p:animScale>
                                    <p:animScale>
                                      <p:cBhvr>
                                        <p:cTn id="139" dur="166" decel="50000">
                                          <p:stCondLst>
                                            <p:cond delay="1834"/>
                                          </p:stCondLst>
                                        </p:cTn>
                                        <p:tgtEl>
                                          <p:spTgt spid="6">
                                            <p:txEl>
                                              <p:pRg st="8" end="8"/>
                                            </p:txEl>
                                          </p:spTgt>
                                        </p:tgtEl>
                                      </p:cBhvr>
                                      <p:to x="100000" y="100000"/>
                                    </p:animScale>
                                  </p:childTnLst>
                                </p:cTn>
                              </p:par>
                              <p:par>
                                <p:cTn id="140" presetID="26" presetClass="entr" presetSubtype="0" fill="hold" nodeType="withEffect">
                                  <p:stCondLst>
                                    <p:cond delay="0"/>
                                  </p:stCondLst>
                                  <p:childTnLst>
                                    <p:set>
                                      <p:cBhvr>
                                        <p:cTn id="141" dur="1" fill="hold">
                                          <p:stCondLst>
                                            <p:cond delay="0"/>
                                          </p:stCondLst>
                                        </p:cTn>
                                        <p:tgtEl>
                                          <p:spTgt spid="6">
                                            <p:txEl>
                                              <p:pRg st="9" end="9"/>
                                            </p:txEl>
                                          </p:spTgt>
                                        </p:tgtEl>
                                        <p:attrNameLst>
                                          <p:attrName>style.visibility</p:attrName>
                                        </p:attrNameLst>
                                      </p:cBhvr>
                                      <p:to>
                                        <p:strVal val="visible"/>
                                      </p:to>
                                    </p:set>
                                    <p:animEffect transition="in" filter="wipe(down)">
                                      <p:cBhvr>
                                        <p:cTn id="142" dur="580">
                                          <p:stCondLst>
                                            <p:cond delay="0"/>
                                          </p:stCondLst>
                                        </p:cTn>
                                        <p:tgtEl>
                                          <p:spTgt spid="6">
                                            <p:txEl>
                                              <p:pRg st="9" end="9"/>
                                            </p:txEl>
                                          </p:spTgt>
                                        </p:tgtEl>
                                      </p:cBhvr>
                                    </p:animEffect>
                                    <p:anim calcmode="lin" valueType="num">
                                      <p:cBhvr>
                                        <p:cTn id="143" dur="1822" tmFilter="0,0; 0.14,0.36; 0.43,0.73; 0.71,0.91; 1.0,1.0">
                                          <p:stCondLst>
                                            <p:cond delay="0"/>
                                          </p:stCondLst>
                                        </p:cTn>
                                        <p:tgtEl>
                                          <p:spTgt spid="6">
                                            <p:txEl>
                                              <p:pRg st="9" end="9"/>
                                            </p:txEl>
                                          </p:spTgt>
                                        </p:tgtEl>
                                        <p:attrNameLst>
                                          <p:attrName>ppt_x</p:attrName>
                                        </p:attrNameLst>
                                      </p:cBhvr>
                                      <p:tavLst>
                                        <p:tav tm="0">
                                          <p:val>
                                            <p:strVal val="#ppt_x-0.25"/>
                                          </p:val>
                                        </p:tav>
                                        <p:tav tm="100000">
                                          <p:val>
                                            <p:strVal val="#ppt_x"/>
                                          </p:val>
                                        </p:tav>
                                      </p:tavLst>
                                    </p:anim>
                                    <p:anim calcmode="lin" valueType="num">
                                      <p:cBhvr>
                                        <p:cTn id="144" dur="664" tmFilter="0.0,0.0; 0.25,0.07; 0.50,0.2; 0.75,0.467; 1.0,1.0">
                                          <p:stCondLst>
                                            <p:cond delay="0"/>
                                          </p:stCondLst>
                                        </p:cTn>
                                        <p:tgtEl>
                                          <p:spTgt spid="6">
                                            <p:txEl>
                                              <p:pRg st="9" end="9"/>
                                            </p:txEl>
                                          </p:spTgt>
                                        </p:tgtEl>
                                        <p:attrNameLst>
                                          <p:attrName>ppt_y</p:attrName>
                                        </p:attrNameLst>
                                      </p:cBhvr>
                                      <p:tavLst>
                                        <p:tav tm="0" fmla="#ppt_y-sin(pi*$)/3">
                                          <p:val>
                                            <p:fltVal val="0.5"/>
                                          </p:val>
                                        </p:tav>
                                        <p:tav tm="100000">
                                          <p:val>
                                            <p:fltVal val="1"/>
                                          </p:val>
                                        </p:tav>
                                      </p:tavLst>
                                    </p:anim>
                                    <p:anim calcmode="lin" valueType="num">
                                      <p:cBhvr>
                                        <p:cTn id="145" dur="664" tmFilter="0, 0; 0.125,0.2665; 0.25,0.4; 0.375,0.465; 0.5,0.5;  0.625,0.535; 0.75,0.6; 0.875,0.7335; 1,1">
                                          <p:stCondLst>
                                            <p:cond delay="664"/>
                                          </p:stCondLst>
                                        </p:cTn>
                                        <p:tgtEl>
                                          <p:spTgt spid="6">
                                            <p:txEl>
                                              <p:pRg st="9" end="9"/>
                                            </p:txEl>
                                          </p:spTgt>
                                        </p:tgtEl>
                                        <p:attrNameLst>
                                          <p:attrName>ppt_y</p:attrName>
                                        </p:attrNameLst>
                                      </p:cBhvr>
                                      <p:tavLst>
                                        <p:tav tm="0" fmla="#ppt_y-sin(pi*$)/9">
                                          <p:val>
                                            <p:fltVal val="0"/>
                                          </p:val>
                                        </p:tav>
                                        <p:tav tm="100000">
                                          <p:val>
                                            <p:fltVal val="1"/>
                                          </p:val>
                                        </p:tav>
                                      </p:tavLst>
                                    </p:anim>
                                    <p:anim calcmode="lin" valueType="num">
                                      <p:cBhvr>
                                        <p:cTn id="146" dur="332" tmFilter="0, 0; 0.125,0.2665; 0.25,0.4; 0.375,0.465; 0.5,0.5;  0.625,0.535; 0.75,0.6; 0.875,0.7335; 1,1">
                                          <p:stCondLst>
                                            <p:cond delay="1324"/>
                                          </p:stCondLst>
                                        </p:cTn>
                                        <p:tgtEl>
                                          <p:spTgt spid="6">
                                            <p:txEl>
                                              <p:pRg st="9" end="9"/>
                                            </p:txEl>
                                          </p:spTgt>
                                        </p:tgtEl>
                                        <p:attrNameLst>
                                          <p:attrName>ppt_y</p:attrName>
                                        </p:attrNameLst>
                                      </p:cBhvr>
                                      <p:tavLst>
                                        <p:tav tm="0" fmla="#ppt_y-sin(pi*$)/27">
                                          <p:val>
                                            <p:fltVal val="0"/>
                                          </p:val>
                                        </p:tav>
                                        <p:tav tm="100000">
                                          <p:val>
                                            <p:fltVal val="1"/>
                                          </p:val>
                                        </p:tav>
                                      </p:tavLst>
                                    </p:anim>
                                    <p:anim calcmode="lin" valueType="num">
                                      <p:cBhvr>
                                        <p:cTn id="147" dur="164" tmFilter="0, 0; 0.125,0.2665; 0.25,0.4; 0.375,0.465; 0.5,0.5;  0.625,0.535; 0.75,0.6; 0.875,0.7335; 1,1">
                                          <p:stCondLst>
                                            <p:cond delay="1656"/>
                                          </p:stCondLst>
                                        </p:cTn>
                                        <p:tgtEl>
                                          <p:spTgt spid="6">
                                            <p:txEl>
                                              <p:pRg st="9" end="9"/>
                                            </p:txEl>
                                          </p:spTgt>
                                        </p:tgtEl>
                                        <p:attrNameLst>
                                          <p:attrName>ppt_y</p:attrName>
                                        </p:attrNameLst>
                                      </p:cBhvr>
                                      <p:tavLst>
                                        <p:tav tm="0" fmla="#ppt_y-sin(pi*$)/81">
                                          <p:val>
                                            <p:fltVal val="0"/>
                                          </p:val>
                                        </p:tav>
                                        <p:tav tm="100000">
                                          <p:val>
                                            <p:fltVal val="1"/>
                                          </p:val>
                                        </p:tav>
                                      </p:tavLst>
                                    </p:anim>
                                    <p:animScale>
                                      <p:cBhvr>
                                        <p:cTn id="148" dur="26">
                                          <p:stCondLst>
                                            <p:cond delay="650"/>
                                          </p:stCondLst>
                                        </p:cTn>
                                        <p:tgtEl>
                                          <p:spTgt spid="6">
                                            <p:txEl>
                                              <p:pRg st="9" end="9"/>
                                            </p:txEl>
                                          </p:spTgt>
                                        </p:tgtEl>
                                      </p:cBhvr>
                                      <p:to x="100000" y="60000"/>
                                    </p:animScale>
                                    <p:animScale>
                                      <p:cBhvr>
                                        <p:cTn id="149" dur="166" decel="50000">
                                          <p:stCondLst>
                                            <p:cond delay="676"/>
                                          </p:stCondLst>
                                        </p:cTn>
                                        <p:tgtEl>
                                          <p:spTgt spid="6">
                                            <p:txEl>
                                              <p:pRg st="9" end="9"/>
                                            </p:txEl>
                                          </p:spTgt>
                                        </p:tgtEl>
                                      </p:cBhvr>
                                      <p:to x="100000" y="100000"/>
                                    </p:animScale>
                                    <p:animScale>
                                      <p:cBhvr>
                                        <p:cTn id="150" dur="26">
                                          <p:stCondLst>
                                            <p:cond delay="1312"/>
                                          </p:stCondLst>
                                        </p:cTn>
                                        <p:tgtEl>
                                          <p:spTgt spid="6">
                                            <p:txEl>
                                              <p:pRg st="9" end="9"/>
                                            </p:txEl>
                                          </p:spTgt>
                                        </p:tgtEl>
                                      </p:cBhvr>
                                      <p:to x="100000" y="80000"/>
                                    </p:animScale>
                                    <p:animScale>
                                      <p:cBhvr>
                                        <p:cTn id="151" dur="166" decel="50000">
                                          <p:stCondLst>
                                            <p:cond delay="1338"/>
                                          </p:stCondLst>
                                        </p:cTn>
                                        <p:tgtEl>
                                          <p:spTgt spid="6">
                                            <p:txEl>
                                              <p:pRg st="9" end="9"/>
                                            </p:txEl>
                                          </p:spTgt>
                                        </p:tgtEl>
                                      </p:cBhvr>
                                      <p:to x="100000" y="100000"/>
                                    </p:animScale>
                                    <p:animScale>
                                      <p:cBhvr>
                                        <p:cTn id="152" dur="26">
                                          <p:stCondLst>
                                            <p:cond delay="1642"/>
                                          </p:stCondLst>
                                        </p:cTn>
                                        <p:tgtEl>
                                          <p:spTgt spid="6">
                                            <p:txEl>
                                              <p:pRg st="9" end="9"/>
                                            </p:txEl>
                                          </p:spTgt>
                                        </p:tgtEl>
                                      </p:cBhvr>
                                      <p:to x="100000" y="90000"/>
                                    </p:animScale>
                                    <p:animScale>
                                      <p:cBhvr>
                                        <p:cTn id="153" dur="166" decel="50000">
                                          <p:stCondLst>
                                            <p:cond delay="1668"/>
                                          </p:stCondLst>
                                        </p:cTn>
                                        <p:tgtEl>
                                          <p:spTgt spid="6">
                                            <p:txEl>
                                              <p:pRg st="9" end="9"/>
                                            </p:txEl>
                                          </p:spTgt>
                                        </p:tgtEl>
                                      </p:cBhvr>
                                      <p:to x="100000" y="100000"/>
                                    </p:animScale>
                                    <p:animScale>
                                      <p:cBhvr>
                                        <p:cTn id="154" dur="26">
                                          <p:stCondLst>
                                            <p:cond delay="1808"/>
                                          </p:stCondLst>
                                        </p:cTn>
                                        <p:tgtEl>
                                          <p:spTgt spid="6">
                                            <p:txEl>
                                              <p:pRg st="9" end="9"/>
                                            </p:txEl>
                                          </p:spTgt>
                                        </p:tgtEl>
                                      </p:cBhvr>
                                      <p:to x="100000" y="95000"/>
                                    </p:animScale>
                                    <p:animScale>
                                      <p:cBhvr>
                                        <p:cTn id="155" dur="166" decel="50000">
                                          <p:stCondLst>
                                            <p:cond delay="1834"/>
                                          </p:stCondLst>
                                        </p:cTn>
                                        <p:tgtEl>
                                          <p:spTgt spid="6">
                                            <p:txEl>
                                              <p:pRg st="9" end="9"/>
                                            </p:txEl>
                                          </p:spTgt>
                                        </p:tgtEl>
                                      </p:cBhvr>
                                      <p:to x="100000" y="100000"/>
                                    </p:animScale>
                                  </p:childTnLst>
                                </p:cTn>
                              </p:par>
                              <p:par>
                                <p:cTn id="156" presetID="26" presetClass="entr" presetSubtype="0" fill="hold" nodeType="withEffect">
                                  <p:stCondLst>
                                    <p:cond delay="0"/>
                                  </p:stCondLst>
                                  <p:childTnLst>
                                    <p:set>
                                      <p:cBhvr>
                                        <p:cTn id="157" dur="1" fill="hold">
                                          <p:stCondLst>
                                            <p:cond delay="0"/>
                                          </p:stCondLst>
                                        </p:cTn>
                                        <p:tgtEl>
                                          <p:spTgt spid="6">
                                            <p:txEl>
                                              <p:pRg st="10" end="10"/>
                                            </p:txEl>
                                          </p:spTgt>
                                        </p:tgtEl>
                                        <p:attrNameLst>
                                          <p:attrName>style.visibility</p:attrName>
                                        </p:attrNameLst>
                                      </p:cBhvr>
                                      <p:to>
                                        <p:strVal val="visible"/>
                                      </p:to>
                                    </p:set>
                                    <p:animEffect transition="in" filter="wipe(down)">
                                      <p:cBhvr>
                                        <p:cTn id="158" dur="580">
                                          <p:stCondLst>
                                            <p:cond delay="0"/>
                                          </p:stCondLst>
                                        </p:cTn>
                                        <p:tgtEl>
                                          <p:spTgt spid="6">
                                            <p:txEl>
                                              <p:pRg st="10" end="10"/>
                                            </p:txEl>
                                          </p:spTgt>
                                        </p:tgtEl>
                                      </p:cBhvr>
                                    </p:animEffect>
                                    <p:anim calcmode="lin" valueType="num">
                                      <p:cBhvr>
                                        <p:cTn id="159" dur="1822" tmFilter="0,0; 0.14,0.36; 0.43,0.73; 0.71,0.91; 1.0,1.0">
                                          <p:stCondLst>
                                            <p:cond delay="0"/>
                                          </p:stCondLst>
                                        </p:cTn>
                                        <p:tgtEl>
                                          <p:spTgt spid="6">
                                            <p:txEl>
                                              <p:pRg st="10" end="10"/>
                                            </p:txEl>
                                          </p:spTgt>
                                        </p:tgtEl>
                                        <p:attrNameLst>
                                          <p:attrName>ppt_x</p:attrName>
                                        </p:attrNameLst>
                                      </p:cBhvr>
                                      <p:tavLst>
                                        <p:tav tm="0">
                                          <p:val>
                                            <p:strVal val="#ppt_x-0.25"/>
                                          </p:val>
                                        </p:tav>
                                        <p:tav tm="100000">
                                          <p:val>
                                            <p:strVal val="#ppt_x"/>
                                          </p:val>
                                        </p:tav>
                                      </p:tavLst>
                                    </p:anim>
                                    <p:anim calcmode="lin" valueType="num">
                                      <p:cBhvr>
                                        <p:cTn id="160" dur="664" tmFilter="0.0,0.0; 0.25,0.07; 0.50,0.2; 0.75,0.467; 1.0,1.0">
                                          <p:stCondLst>
                                            <p:cond delay="0"/>
                                          </p:stCondLst>
                                        </p:cTn>
                                        <p:tgtEl>
                                          <p:spTgt spid="6">
                                            <p:txEl>
                                              <p:pRg st="10" end="10"/>
                                            </p:txEl>
                                          </p:spTgt>
                                        </p:tgtEl>
                                        <p:attrNameLst>
                                          <p:attrName>ppt_y</p:attrName>
                                        </p:attrNameLst>
                                      </p:cBhvr>
                                      <p:tavLst>
                                        <p:tav tm="0" fmla="#ppt_y-sin(pi*$)/3">
                                          <p:val>
                                            <p:fltVal val="0.5"/>
                                          </p:val>
                                        </p:tav>
                                        <p:tav tm="100000">
                                          <p:val>
                                            <p:fltVal val="1"/>
                                          </p:val>
                                        </p:tav>
                                      </p:tavLst>
                                    </p:anim>
                                    <p:anim calcmode="lin" valueType="num">
                                      <p:cBhvr>
                                        <p:cTn id="161" dur="664" tmFilter="0, 0; 0.125,0.2665; 0.25,0.4; 0.375,0.465; 0.5,0.5;  0.625,0.535; 0.75,0.6; 0.875,0.7335; 1,1">
                                          <p:stCondLst>
                                            <p:cond delay="664"/>
                                          </p:stCondLst>
                                        </p:cTn>
                                        <p:tgtEl>
                                          <p:spTgt spid="6">
                                            <p:txEl>
                                              <p:pRg st="10" end="10"/>
                                            </p:txEl>
                                          </p:spTgt>
                                        </p:tgtEl>
                                        <p:attrNameLst>
                                          <p:attrName>ppt_y</p:attrName>
                                        </p:attrNameLst>
                                      </p:cBhvr>
                                      <p:tavLst>
                                        <p:tav tm="0" fmla="#ppt_y-sin(pi*$)/9">
                                          <p:val>
                                            <p:fltVal val="0"/>
                                          </p:val>
                                        </p:tav>
                                        <p:tav tm="100000">
                                          <p:val>
                                            <p:fltVal val="1"/>
                                          </p:val>
                                        </p:tav>
                                      </p:tavLst>
                                    </p:anim>
                                    <p:anim calcmode="lin" valueType="num">
                                      <p:cBhvr>
                                        <p:cTn id="162" dur="332" tmFilter="0, 0; 0.125,0.2665; 0.25,0.4; 0.375,0.465; 0.5,0.5;  0.625,0.535; 0.75,0.6; 0.875,0.7335; 1,1">
                                          <p:stCondLst>
                                            <p:cond delay="1324"/>
                                          </p:stCondLst>
                                        </p:cTn>
                                        <p:tgtEl>
                                          <p:spTgt spid="6">
                                            <p:txEl>
                                              <p:pRg st="10" end="10"/>
                                            </p:txEl>
                                          </p:spTgt>
                                        </p:tgtEl>
                                        <p:attrNameLst>
                                          <p:attrName>ppt_y</p:attrName>
                                        </p:attrNameLst>
                                      </p:cBhvr>
                                      <p:tavLst>
                                        <p:tav tm="0" fmla="#ppt_y-sin(pi*$)/27">
                                          <p:val>
                                            <p:fltVal val="0"/>
                                          </p:val>
                                        </p:tav>
                                        <p:tav tm="100000">
                                          <p:val>
                                            <p:fltVal val="1"/>
                                          </p:val>
                                        </p:tav>
                                      </p:tavLst>
                                    </p:anim>
                                    <p:anim calcmode="lin" valueType="num">
                                      <p:cBhvr>
                                        <p:cTn id="163" dur="164" tmFilter="0, 0; 0.125,0.2665; 0.25,0.4; 0.375,0.465; 0.5,0.5;  0.625,0.535; 0.75,0.6; 0.875,0.7335; 1,1">
                                          <p:stCondLst>
                                            <p:cond delay="1656"/>
                                          </p:stCondLst>
                                        </p:cTn>
                                        <p:tgtEl>
                                          <p:spTgt spid="6">
                                            <p:txEl>
                                              <p:pRg st="10" end="10"/>
                                            </p:txEl>
                                          </p:spTgt>
                                        </p:tgtEl>
                                        <p:attrNameLst>
                                          <p:attrName>ppt_y</p:attrName>
                                        </p:attrNameLst>
                                      </p:cBhvr>
                                      <p:tavLst>
                                        <p:tav tm="0" fmla="#ppt_y-sin(pi*$)/81">
                                          <p:val>
                                            <p:fltVal val="0"/>
                                          </p:val>
                                        </p:tav>
                                        <p:tav tm="100000">
                                          <p:val>
                                            <p:fltVal val="1"/>
                                          </p:val>
                                        </p:tav>
                                      </p:tavLst>
                                    </p:anim>
                                    <p:animScale>
                                      <p:cBhvr>
                                        <p:cTn id="164" dur="26">
                                          <p:stCondLst>
                                            <p:cond delay="650"/>
                                          </p:stCondLst>
                                        </p:cTn>
                                        <p:tgtEl>
                                          <p:spTgt spid="6">
                                            <p:txEl>
                                              <p:pRg st="10" end="10"/>
                                            </p:txEl>
                                          </p:spTgt>
                                        </p:tgtEl>
                                      </p:cBhvr>
                                      <p:to x="100000" y="60000"/>
                                    </p:animScale>
                                    <p:animScale>
                                      <p:cBhvr>
                                        <p:cTn id="165" dur="166" decel="50000">
                                          <p:stCondLst>
                                            <p:cond delay="676"/>
                                          </p:stCondLst>
                                        </p:cTn>
                                        <p:tgtEl>
                                          <p:spTgt spid="6">
                                            <p:txEl>
                                              <p:pRg st="10" end="10"/>
                                            </p:txEl>
                                          </p:spTgt>
                                        </p:tgtEl>
                                      </p:cBhvr>
                                      <p:to x="100000" y="100000"/>
                                    </p:animScale>
                                    <p:animScale>
                                      <p:cBhvr>
                                        <p:cTn id="166" dur="26">
                                          <p:stCondLst>
                                            <p:cond delay="1312"/>
                                          </p:stCondLst>
                                        </p:cTn>
                                        <p:tgtEl>
                                          <p:spTgt spid="6">
                                            <p:txEl>
                                              <p:pRg st="10" end="10"/>
                                            </p:txEl>
                                          </p:spTgt>
                                        </p:tgtEl>
                                      </p:cBhvr>
                                      <p:to x="100000" y="80000"/>
                                    </p:animScale>
                                    <p:animScale>
                                      <p:cBhvr>
                                        <p:cTn id="167" dur="166" decel="50000">
                                          <p:stCondLst>
                                            <p:cond delay="1338"/>
                                          </p:stCondLst>
                                        </p:cTn>
                                        <p:tgtEl>
                                          <p:spTgt spid="6">
                                            <p:txEl>
                                              <p:pRg st="10" end="10"/>
                                            </p:txEl>
                                          </p:spTgt>
                                        </p:tgtEl>
                                      </p:cBhvr>
                                      <p:to x="100000" y="100000"/>
                                    </p:animScale>
                                    <p:animScale>
                                      <p:cBhvr>
                                        <p:cTn id="168" dur="26">
                                          <p:stCondLst>
                                            <p:cond delay="1642"/>
                                          </p:stCondLst>
                                        </p:cTn>
                                        <p:tgtEl>
                                          <p:spTgt spid="6">
                                            <p:txEl>
                                              <p:pRg st="10" end="10"/>
                                            </p:txEl>
                                          </p:spTgt>
                                        </p:tgtEl>
                                      </p:cBhvr>
                                      <p:to x="100000" y="90000"/>
                                    </p:animScale>
                                    <p:animScale>
                                      <p:cBhvr>
                                        <p:cTn id="169" dur="166" decel="50000">
                                          <p:stCondLst>
                                            <p:cond delay="1668"/>
                                          </p:stCondLst>
                                        </p:cTn>
                                        <p:tgtEl>
                                          <p:spTgt spid="6">
                                            <p:txEl>
                                              <p:pRg st="10" end="10"/>
                                            </p:txEl>
                                          </p:spTgt>
                                        </p:tgtEl>
                                      </p:cBhvr>
                                      <p:to x="100000" y="100000"/>
                                    </p:animScale>
                                    <p:animScale>
                                      <p:cBhvr>
                                        <p:cTn id="170" dur="26">
                                          <p:stCondLst>
                                            <p:cond delay="1808"/>
                                          </p:stCondLst>
                                        </p:cTn>
                                        <p:tgtEl>
                                          <p:spTgt spid="6">
                                            <p:txEl>
                                              <p:pRg st="10" end="10"/>
                                            </p:txEl>
                                          </p:spTgt>
                                        </p:tgtEl>
                                      </p:cBhvr>
                                      <p:to x="100000" y="95000"/>
                                    </p:animScale>
                                    <p:animScale>
                                      <p:cBhvr>
                                        <p:cTn id="171" dur="166" decel="50000">
                                          <p:stCondLst>
                                            <p:cond delay="1834"/>
                                          </p:stCondLst>
                                        </p:cTn>
                                        <p:tgtEl>
                                          <p:spTgt spid="6">
                                            <p:txEl>
                                              <p:pRg st="10" end="10"/>
                                            </p:txEl>
                                          </p:spTgt>
                                        </p:tgtEl>
                                      </p:cBhvr>
                                      <p:to x="100000" y="100000"/>
                                    </p:animScale>
                                  </p:childTnLst>
                                </p:cTn>
                              </p:par>
                              <p:par>
                                <p:cTn id="172" presetID="26" presetClass="entr" presetSubtype="0" fill="hold" nodeType="withEffect">
                                  <p:stCondLst>
                                    <p:cond delay="0"/>
                                  </p:stCondLst>
                                  <p:childTnLst>
                                    <p:set>
                                      <p:cBhvr>
                                        <p:cTn id="173" dur="1" fill="hold">
                                          <p:stCondLst>
                                            <p:cond delay="0"/>
                                          </p:stCondLst>
                                        </p:cTn>
                                        <p:tgtEl>
                                          <p:spTgt spid="6">
                                            <p:txEl>
                                              <p:pRg st="11" end="11"/>
                                            </p:txEl>
                                          </p:spTgt>
                                        </p:tgtEl>
                                        <p:attrNameLst>
                                          <p:attrName>style.visibility</p:attrName>
                                        </p:attrNameLst>
                                      </p:cBhvr>
                                      <p:to>
                                        <p:strVal val="visible"/>
                                      </p:to>
                                    </p:set>
                                    <p:animEffect transition="in" filter="wipe(down)">
                                      <p:cBhvr>
                                        <p:cTn id="174" dur="580">
                                          <p:stCondLst>
                                            <p:cond delay="0"/>
                                          </p:stCondLst>
                                        </p:cTn>
                                        <p:tgtEl>
                                          <p:spTgt spid="6">
                                            <p:txEl>
                                              <p:pRg st="11" end="11"/>
                                            </p:txEl>
                                          </p:spTgt>
                                        </p:tgtEl>
                                      </p:cBhvr>
                                    </p:animEffect>
                                    <p:anim calcmode="lin" valueType="num">
                                      <p:cBhvr>
                                        <p:cTn id="175" dur="1822" tmFilter="0,0; 0.14,0.36; 0.43,0.73; 0.71,0.91; 1.0,1.0">
                                          <p:stCondLst>
                                            <p:cond delay="0"/>
                                          </p:stCondLst>
                                        </p:cTn>
                                        <p:tgtEl>
                                          <p:spTgt spid="6">
                                            <p:txEl>
                                              <p:pRg st="11" end="11"/>
                                            </p:txEl>
                                          </p:spTgt>
                                        </p:tgtEl>
                                        <p:attrNameLst>
                                          <p:attrName>ppt_x</p:attrName>
                                        </p:attrNameLst>
                                      </p:cBhvr>
                                      <p:tavLst>
                                        <p:tav tm="0">
                                          <p:val>
                                            <p:strVal val="#ppt_x-0.25"/>
                                          </p:val>
                                        </p:tav>
                                        <p:tav tm="100000">
                                          <p:val>
                                            <p:strVal val="#ppt_x"/>
                                          </p:val>
                                        </p:tav>
                                      </p:tavLst>
                                    </p:anim>
                                    <p:anim calcmode="lin" valueType="num">
                                      <p:cBhvr>
                                        <p:cTn id="176" dur="664" tmFilter="0.0,0.0; 0.25,0.07; 0.50,0.2; 0.75,0.467; 1.0,1.0">
                                          <p:stCondLst>
                                            <p:cond delay="0"/>
                                          </p:stCondLst>
                                        </p:cTn>
                                        <p:tgtEl>
                                          <p:spTgt spid="6">
                                            <p:txEl>
                                              <p:pRg st="11" end="11"/>
                                            </p:txEl>
                                          </p:spTgt>
                                        </p:tgtEl>
                                        <p:attrNameLst>
                                          <p:attrName>ppt_y</p:attrName>
                                        </p:attrNameLst>
                                      </p:cBhvr>
                                      <p:tavLst>
                                        <p:tav tm="0" fmla="#ppt_y-sin(pi*$)/3">
                                          <p:val>
                                            <p:fltVal val="0.5"/>
                                          </p:val>
                                        </p:tav>
                                        <p:tav tm="100000">
                                          <p:val>
                                            <p:fltVal val="1"/>
                                          </p:val>
                                        </p:tav>
                                      </p:tavLst>
                                    </p:anim>
                                    <p:anim calcmode="lin" valueType="num">
                                      <p:cBhvr>
                                        <p:cTn id="177" dur="664" tmFilter="0, 0; 0.125,0.2665; 0.25,0.4; 0.375,0.465; 0.5,0.5;  0.625,0.535; 0.75,0.6; 0.875,0.7335; 1,1">
                                          <p:stCondLst>
                                            <p:cond delay="664"/>
                                          </p:stCondLst>
                                        </p:cTn>
                                        <p:tgtEl>
                                          <p:spTgt spid="6">
                                            <p:txEl>
                                              <p:pRg st="11" end="11"/>
                                            </p:txEl>
                                          </p:spTgt>
                                        </p:tgtEl>
                                        <p:attrNameLst>
                                          <p:attrName>ppt_y</p:attrName>
                                        </p:attrNameLst>
                                      </p:cBhvr>
                                      <p:tavLst>
                                        <p:tav tm="0" fmla="#ppt_y-sin(pi*$)/9">
                                          <p:val>
                                            <p:fltVal val="0"/>
                                          </p:val>
                                        </p:tav>
                                        <p:tav tm="100000">
                                          <p:val>
                                            <p:fltVal val="1"/>
                                          </p:val>
                                        </p:tav>
                                      </p:tavLst>
                                    </p:anim>
                                    <p:anim calcmode="lin" valueType="num">
                                      <p:cBhvr>
                                        <p:cTn id="178" dur="332" tmFilter="0, 0; 0.125,0.2665; 0.25,0.4; 0.375,0.465; 0.5,0.5;  0.625,0.535; 0.75,0.6; 0.875,0.7335; 1,1">
                                          <p:stCondLst>
                                            <p:cond delay="1324"/>
                                          </p:stCondLst>
                                        </p:cTn>
                                        <p:tgtEl>
                                          <p:spTgt spid="6">
                                            <p:txEl>
                                              <p:pRg st="11" end="11"/>
                                            </p:txEl>
                                          </p:spTgt>
                                        </p:tgtEl>
                                        <p:attrNameLst>
                                          <p:attrName>ppt_y</p:attrName>
                                        </p:attrNameLst>
                                      </p:cBhvr>
                                      <p:tavLst>
                                        <p:tav tm="0" fmla="#ppt_y-sin(pi*$)/27">
                                          <p:val>
                                            <p:fltVal val="0"/>
                                          </p:val>
                                        </p:tav>
                                        <p:tav tm="100000">
                                          <p:val>
                                            <p:fltVal val="1"/>
                                          </p:val>
                                        </p:tav>
                                      </p:tavLst>
                                    </p:anim>
                                    <p:anim calcmode="lin" valueType="num">
                                      <p:cBhvr>
                                        <p:cTn id="179" dur="164" tmFilter="0, 0; 0.125,0.2665; 0.25,0.4; 0.375,0.465; 0.5,0.5;  0.625,0.535; 0.75,0.6; 0.875,0.7335; 1,1">
                                          <p:stCondLst>
                                            <p:cond delay="1656"/>
                                          </p:stCondLst>
                                        </p:cTn>
                                        <p:tgtEl>
                                          <p:spTgt spid="6">
                                            <p:txEl>
                                              <p:pRg st="11" end="11"/>
                                            </p:txEl>
                                          </p:spTgt>
                                        </p:tgtEl>
                                        <p:attrNameLst>
                                          <p:attrName>ppt_y</p:attrName>
                                        </p:attrNameLst>
                                      </p:cBhvr>
                                      <p:tavLst>
                                        <p:tav tm="0" fmla="#ppt_y-sin(pi*$)/81">
                                          <p:val>
                                            <p:fltVal val="0"/>
                                          </p:val>
                                        </p:tav>
                                        <p:tav tm="100000">
                                          <p:val>
                                            <p:fltVal val="1"/>
                                          </p:val>
                                        </p:tav>
                                      </p:tavLst>
                                    </p:anim>
                                    <p:animScale>
                                      <p:cBhvr>
                                        <p:cTn id="180" dur="26">
                                          <p:stCondLst>
                                            <p:cond delay="650"/>
                                          </p:stCondLst>
                                        </p:cTn>
                                        <p:tgtEl>
                                          <p:spTgt spid="6">
                                            <p:txEl>
                                              <p:pRg st="11" end="11"/>
                                            </p:txEl>
                                          </p:spTgt>
                                        </p:tgtEl>
                                      </p:cBhvr>
                                      <p:to x="100000" y="60000"/>
                                    </p:animScale>
                                    <p:animScale>
                                      <p:cBhvr>
                                        <p:cTn id="181" dur="166" decel="50000">
                                          <p:stCondLst>
                                            <p:cond delay="676"/>
                                          </p:stCondLst>
                                        </p:cTn>
                                        <p:tgtEl>
                                          <p:spTgt spid="6">
                                            <p:txEl>
                                              <p:pRg st="11" end="11"/>
                                            </p:txEl>
                                          </p:spTgt>
                                        </p:tgtEl>
                                      </p:cBhvr>
                                      <p:to x="100000" y="100000"/>
                                    </p:animScale>
                                    <p:animScale>
                                      <p:cBhvr>
                                        <p:cTn id="182" dur="26">
                                          <p:stCondLst>
                                            <p:cond delay="1312"/>
                                          </p:stCondLst>
                                        </p:cTn>
                                        <p:tgtEl>
                                          <p:spTgt spid="6">
                                            <p:txEl>
                                              <p:pRg st="11" end="11"/>
                                            </p:txEl>
                                          </p:spTgt>
                                        </p:tgtEl>
                                      </p:cBhvr>
                                      <p:to x="100000" y="80000"/>
                                    </p:animScale>
                                    <p:animScale>
                                      <p:cBhvr>
                                        <p:cTn id="183" dur="166" decel="50000">
                                          <p:stCondLst>
                                            <p:cond delay="1338"/>
                                          </p:stCondLst>
                                        </p:cTn>
                                        <p:tgtEl>
                                          <p:spTgt spid="6">
                                            <p:txEl>
                                              <p:pRg st="11" end="11"/>
                                            </p:txEl>
                                          </p:spTgt>
                                        </p:tgtEl>
                                      </p:cBhvr>
                                      <p:to x="100000" y="100000"/>
                                    </p:animScale>
                                    <p:animScale>
                                      <p:cBhvr>
                                        <p:cTn id="184" dur="26">
                                          <p:stCondLst>
                                            <p:cond delay="1642"/>
                                          </p:stCondLst>
                                        </p:cTn>
                                        <p:tgtEl>
                                          <p:spTgt spid="6">
                                            <p:txEl>
                                              <p:pRg st="11" end="11"/>
                                            </p:txEl>
                                          </p:spTgt>
                                        </p:tgtEl>
                                      </p:cBhvr>
                                      <p:to x="100000" y="90000"/>
                                    </p:animScale>
                                    <p:animScale>
                                      <p:cBhvr>
                                        <p:cTn id="185" dur="166" decel="50000">
                                          <p:stCondLst>
                                            <p:cond delay="1668"/>
                                          </p:stCondLst>
                                        </p:cTn>
                                        <p:tgtEl>
                                          <p:spTgt spid="6">
                                            <p:txEl>
                                              <p:pRg st="11" end="11"/>
                                            </p:txEl>
                                          </p:spTgt>
                                        </p:tgtEl>
                                      </p:cBhvr>
                                      <p:to x="100000" y="100000"/>
                                    </p:animScale>
                                    <p:animScale>
                                      <p:cBhvr>
                                        <p:cTn id="186" dur="26">
                                          <p:stCondLst>
                                            <p:cond delay="1808"/>
                                          </p:stCondLst>
                                        </p:cTn>
                                        <p:tgtEl>
                                          <p:spTgt spid="6">
                                            <p:txEl>
                                              <p:pRg st="11" end="11"/>
                                            </p:txEl>
                                          </p:spTgt>
                                        </p:tgtEl>
                                      </p:cBhvr>
                                      <p:to x="100000" y="95000"/>
                                    </p:animScale>
                                    <p:animScale>
                                      <p:cBhvr>
                                        <p:cTn id="187" dur="166" decel="50000">
                                          <p:stCondLst>
                                            <p:cond delay="1834"/>
                                          </p:stCondLst>
                                        </p:cTn>
                                        <p:tgtEl>
                                          <p:spTgt spid="6">
                                            <p:txEl>
                                              <p:pRg st="11" end="11"/>
                                            </p:txEl>
                                          </p:spTgt>
                                        </p:tgtEl>
                                      </p:cBhvr>
                                      <p:to x="100000" y="100000"/>
                                    </p:animScale>
                                  </p:childTnLst>
                                </p:cTn>
                              </p:par>
                              <p:par>
                                <p:cTn id="188" presetID="26" presetClass="entr" presetSubtype="0" fill="hold" nodeType="withEffect">
                                  <p:stCondLst>
                                    <p:cond delay="0"/>
                                  </p:stCondLst>
                                  <p:childTnLst>
                                    <p:set>
                                      <p:cBhvr>
                                        <p:cTn id="189" dur="1" fill="hold">
                                          <p:stCondLst>
                                            <p:cond delay="0"/>
                                          </p:stCondLst>
                                        </p:cTn>
                                        <p:tgtEl>
                                          <p:spTgt spid="6">
                                            <p:txEl>
                                              <p:pRg st="12" end="12"/>
                                            </p:txEl>
                                          </p:spTgt>
                                        </p:tgtEl>
                                        <p:attrNameLst>
                                          <p:attrName>style.visibility</p:attrName>
                                        </p:attrNameLst>
                                      </p:cBhvr>
                                      <p:to>
                                        <p:strVal val="visible"/>
                                      </p:to>
                                    </p:set>
                                    <p:animEffect transition="in" filter="wipe(down)">
                                      <p:cBhvr>
                                        <p:cTn id="190" dur="580">
                                          <p:stCondLst>
                                            <p:cond delay="0"/>
                                          </p:stCondLst>
                                        </p:cTn>
                                        <p:tgtEl>
                                          <p:spTgt spid="6">
                                            <p:txEl>
                                              <p:pRg st="12" end="12"/>
                                            </p:txEl>
                                          </p:spTgt>
                                        </p:tgtEl>
                                      </p:cBhvr>
                                    </p:animEffect>
                                    <p:anim calcmode="lin" valueType="num">
                                      <p:cBhvr>
                                        <p:cTn id="191" dur="1822" tmFilter="0,0; 0.14,0.36; 0.43,0.73; 0.71,0.91; 1.0,1.0">
                                          <p:stCondLst>
                                            <p:cond delay="0"/>
                                          </p:stCondLst>
                                        </p:cTn>
                                        <p:tgtEl>
                                          <p:spTgt spid="6">
                                            <p:txEl>
                                              <p:pRg st="12" end="12"/>
                                            </p:txEl>
                                          </p:spTgt>
                                        </p:tgtEl>
                                        <p:attrNameLst>
                                          <p:attrName>ppt_x</p:attrName>
                                        </p:attrNameLst>
                                      </p:cBhvr>
                                      <p:tavLst>
                                        <p:tav tm="0">
                                          <p:val>
                                            <p:strVal val="#ppt_x-0.25"/>
                                          </p:val>
                                        </p:tav>
                                        <p:tav tm="100000">
                                          <p:val>
                                            <p:strVal val="#ppt_x"/>
                                          </p:val>
                                        </p:tav>
                                      </p:tavLst>
                                    </p:anim>
                                    <p:anim calcmode="lin" valueType="num">
                                      <p:cBhvr>
                                        <p:cTn id="192" dur="664" tmFilter="0.0,0.0; 0.25,0.07; 0.50,0.2; 0.75,0.467; 1.0,1.0">
                                          <p:stCondLst>
                                            <p:cond delay="0"/>
                                          </p:stCondLst>
                                        </p:cTn>
                                        <p:tgtEl>
                                          <p:spTgt spid="6">
                                            <p:txEl>
                                              <p:pRg st="12" end="12"/>
                                            </p:txEl>
                                          </p:spTgt>
                                        </p:tgtEl>
                                        <p:attrNameLst>
                                          <p:attrName>ppt_y</p:attrName>
                                        </p:attrNameLst>
                                      </p:cBhvr>
                                      <p:tavLst>
                                        <p:tav tm="0" fmla="#ppt_y-sin(pi*$)/3">
                                          <p:val>
                                            <p:fltVal val="0.5"/>
                                          </p:val>
                                        </p:tav>
                                        <p:tav tm="100000">
                                          <p:val>
                                            <p:fltVal val="1"/>
                                          </p:val>
                                        </p:tav>
                                      </p:tavLst>
                                    </p:anim>
                                    <p:anim calcmode="lin" valueType="num">
                                      <p:cBhvr>
                                        <p:cTn id="193" dur="664" tmFilter="0, 0; 0.125,0.2665; 0.25,0.4; 0.375,0.465; 0.5,0.5;  0.625,0.535; 0.75,0.6; 0.875,0.7335; 1,1">
                                          <p:stCondLst>
                                            <p:cond delay="664"/>
                                          </p:stCondLst>
                                        </p:cTn>
                                        <p:tgtEl>
                                          <p:spTgt spid="6">
                                            <p:txEl>
                                              <p:pRg st="12" end="12"/>
                                            </p:txEl>
                                          </p:spTgt>
                                        </p:tgtEl>
                                        <p:attrNameLst>
                                          <p:attrName>ppt_y</p:attrName>
                                        </p:attrNameLst>
                                      </p:cBhvr>
                                      <p:tavLst>
                                        <p:tav tm="0" fmla="#ppt_y-sin(pi*$)/9">
                                          <p:val>
                                            <p:fltVal val="0"/>
                                          </p:val>
                                        </p:tav>
                                        <p:tav tm="100000">
                                          <p:val>
                                            <p:fltVal val="1"/>
                                          </p:val>
                                        </p:tav>
                                      </p:tavLst>
                                    </p:anim>
                                    <p:anim calcmode="lin" valueType="num">
                                      <p:cBhvr>
                                        <p:cTn id="194" dur="332" tmFilter="0, 0; 0.125,0.2665; 0.25,0.4; 0.375,0.465; 0.5,0.5;  0.625,0.535; 0.75,0.6; 0.875,0.7335; 1,1">
                                          <p:stCondLst>
                                            <p:cond delay="1324"/>
                                          </p:stCondLst>
                                        </p:cTn>
                                        <p:tgtEl>
                                          <p:spTgt spid="6">
                                            <p:txEl>
                                              <p:pRg st="12" end="12"/>
                                            </p:txEl>
                                          </p:spTgt>
                                        </p:tgtEl>
                                        <p:attrNameLst>
                                          <p:attrName>ppt_y</p:attrName>
                                        </p:attrNameLst>
                                      </p:cBhvr>
                                      <p:tavLst>
                                        <p:tav tm="0" fmla="#ppt_y-sin(pi*$)/27">
                                          <p:val>
                                            <p:fltVal val="0"/>
                                          </p:val>
                                        </p:tav>
                                        <p:tav tm="100000">
                                          <p:val>
                                            <p:fltVal val="1"/>
                                          </p:val>
                                        </p:tav>
                                      </p:tavLst>
                                    </p:anim>
                                    <p:anim calcmode="lin" valueType="num">
                                      <p:cBhvr>
                                        <p:cTn id="195" dur="164" tmFilter="0, 0; 0.125,0.2665; 0.25,0.4; 0.375,0.465; 0.5,0.5;  0.625,0.535; 0.75,0.6; 0.875,0.7335; 1,1">
                                          <p:stCondLst>
                                            <p:cond delay="1656"/>
                                          </p:stCondLst>
                                        </p:cTn>
                                        <p:tgtEl>
                                          <p:spTgt spid="6">
                                            <p:txEl>
                                              <p:pRg st="12" end="12"/>
                                            </p:txEl>
                                          </p:spTgt>
                                        </p:tgtEl>
                                        <p:attrNameLst>
                                          <p:attrName>ppt_y</p:attrName>
                                        </p:attrNameLst>
                                      </p:cBhvr>
                                      <p:tavLst>
                                        <p:tav tm="0" fmla="#ppt_y-sin(pi*$)/81">
                                          <p:val>
                                            <p:fltVal val="0"/>
                                          </p:val>
                                        </p:tav>
                                        <p:tav tm="100000">
                                          <p:val>
                                            <p:fltVal val="1"/>
                                          </p:val>
                                        </p:tav>
                                      </p:tavLst>
                                    </p:anim>
                                    <p:animScale>
                                      <p:cBhvr>
                                        <p:cTn id="196" dur="26">
                                          <p:stCondLst>
                                            <p:cond delay="650"/>
                                          </p:stCondLst>
                                        </p:cTn>
                                        <p:tgtEl>
                                          <p:spTgt spid="6">
                                            <p:txEl>
                                              <p:pRg st="12" end="12"/>
                                            </p:txEl>
                                          </p:spTgt>
                                        </p:tgtEl>
                                      </p:cBhvr>
                                      <p:to x="100000" y="60000"/>
                                    </p:animScale>
                                    <p:animScale>
                                      <p:cBhvr>
                                        <p:cTn id="197" dur="166" decel="50000">
                                          <p:stCondLst>
                                            <p:cond delay="676"/>
                                          </p:stCondLst>
                                        </p:cTn>
                                        <p:tgtEl>
                                          <p:spTgt spid="6">
                                            <p:txEl>
                                              <p:pRg st="12" end="12"/>
                                            </p:txEl>
                                          </p:spTgt>
                                        </p:tgtEl>
                                      </p:cBhvr>
                                      <p:to x="100000" y="100000"/>
                                    </p:animScale>
                                    <p:animScale>
                                      <p:cBhvr>
                                        <p:cTn id="198" dur="26">
                                          <p:stCondLst>
                                            <p:cond delay="1312"/>
                                          </p:stCondLst>
                                        </p:cTn>
                                        <p:tgtEl>
                                          <p:spTgt spid="6">
                                            <p:txEl>
                                              <p:pRg st="12" end="12"/>
                                            </p:txEl>
                                          </p:spTgt>
                                        </p:tgtEl>
                                      </p:cBhvr>
                                      <p:to x="100000" y="80000"/>
                                    </p:animScale>
                                    <p:animScale>
                                      <p:cBhvr>
                                        <p:cTn id="199" dur="166" decel="50000">
                                          <p:stCondLst>
                                            <p:cond delay="1338"/>
                                          </p:stCondLst>
                                        </p:cTn>
                                        <p:tgtEl>
                                          <p:spTgt spid="6">
                                            <p:txEl>
                                              <p:pRg st="12" end="12"/>
                                            </p:txEl>
                                          </p:spTgt>
                                        </p:tgtEl>
                                      </p:cBhvr>
                                      <p:to x="100000" y="100000"/>
                                    </p:animScale>
                                    <p:animScale>
                                      <p:cBhvr>
                                        <p:cTn id="200" dur="26">
                                          <p:stCondLst>
                                            <p:cond delay="1642"/>
                                          </p:stCondLst>
                                        </p:cTn>
                                        <p:tgtEl>
                                          <p:spTgt spid="6">
                                            <p:txEl>
                                              <p:pRg st="12" end="12"/>
                                            </p:txEl>
                                          </p:spTgt>
                                        </p:tgtEl>
                                      </p:cBhvr>
                                      <p:to x="100000" y="90000"/>
                                    </p:animScale>
                                    <p:animScale>
                                      <p:cBhvr>
                                        <p:cTn id="201" dur="166" decel="50000">
                                          <p:stCondLst>
                                            <p:cond delay="1668"/>
                                          </p:stCondLst>
                                        </p:cTn>
                                        <p:tgtEl>
                                          <p:spTgt spid="6">
                                            <p:txEl>
                                              <p:pRg st="12" end="12"/>
                                            </p:txEl>
                                          </p:spTgt>
                                        </p:tgtEl>
                                      </p:cBhvr>
                                      <p:to x="100000" y="100000"/>
                                    </p:animScale>
                                    <p:animScale>
                                      <p:cBhvr>
                                        <p:cTn id="202" dur="26">
                                          <p:stCondLst>
                                            <p:cond delay="1808"/>
                                          </p:stCondLst>
                                        </p:cTn>
                                        <p:tgtEl>
                                          <p:spTgt spid="6">
                                            <p:txEl>
                                              <p:pRg st="12" end="12"/>
                                            </p:txEl>
                                          </p:spTgt>
                                        </p:tgtEl>
                                      </p:cBhvr>
                                      <p:to x="100000" y="95000"/>
                                    </p:animScale>
                                    <p:animScale>
                                      <p:cBhvr>
                                        <p:cTn id="203" dur="166" decel="50000">
                                          <p:stCondLst>
                                            <p:cond delay="1834"/>
                                          </p:stCondLst>
                                        </p:cTn>
                                        <p:tgtEl>
                                          <p:spTgt spid="6">
                                            <p:txEl>
                                              <p:pRg st="12" end="12"/>
                                            </p:txEl>
                                          </p:spTgt>
                                        </p:tgtEl>
                                      </p:cBhvr>
                                      <p:to x="100000" y="100000"/>
                                    </p:animScale>
                                  </p:childTnLst>
                                </p:cTn>
                              </p:par>
                            </p:childTnLst>
                          </p:cTn>
                        </p:par>
                      </p:childTnLst>
                    </p:cTn>
                  </p:par>
                  <p:par>
                    <p:cTn id="204" fill="hold">
                      <p:stCondLst>
                        <p:cond delay="indefinite"/>
                      </p:stCondLst>
                      <p:childTnLst>
                        <p:par>
                          <p:cTn id="205" fill="hold">
                            <p:stCondLst>
                              <p:cond delay="0"/>
                            </p:stCondLst>
                            <p:childTnLst>
                              <p:par>
                                <p:cTn id="206" presetID="53" presetClass="entr" presetSubtype="16" fill="hold" nodeType="clickEffect">
                                  <p:stCondLst>
                                    <p:cond delay="0"/>
                                  </p:stCondLst>
                                  <p:childTnLst>
                                    <p:set>
                                      <p:cBhvr>
                                        <p:cTn id="207" dur="1" fill="hold">
                                          <p:stCondLst>
                                            <p:cond delay="0"/>
                                          </p:stCondLst>
                                        </p:cTn>
                                        <p:tgtEl>
                                          <p:spTgt spid="6">
                                            <p:txEl>
                                              <p:pRg st="18" end="18"/>
                                            </p:txEl>
                                          </p:spTgt>
                                        </p:tgtEl>
                                        <p:attrNameLst>
                                          <p:attrName>style.visibility</p:attrName>
                                        </p:attrNameLst>
                                      </p:cBhvr>
                                      <p:to>
                                        <p:strVal val="visible"/>
                                      </p:to>
                                    </p:set>
                                    <p:anim calcmode="lin" valueType="num">
                                      <p:cBhvr>
                                        <p:cTn id="208" dur="500" fill="hold"/>
                                        <p:tgtEl>
                                          <p:spTgt spid="6">
                                            <p:txEl>
                                              <p:pRg st="18" end="18"/>
                                            </p:txEl>
                                          </p:spTgt>
                                        </p:tgtEl>
                                        <p:attrNameLst>
                                          <p:attrName>ppt_w</p:attrName>
                                        </p:attrNameLst>
                                      </p:cBhvr>
                                      <p:tavLst>
                                        <p:tav tm="0">
                                          <p:val>
                                            <p:fltVal val="0"/>
                                          </p:val>
                                        </p:tav>
                                        <p:tav tm="100000">
                                          <p:val>
                                            <p:strVal val="#ppt_w"/>
                                          </p:val>
                                        </p:tav>
                                      </p:tavLst>
                                    </p:anim>
                                    <p:anim calcmode="lin" valueType="num">
                                      <p:cBhvr>
                                        <p:cTn id="209" dur="500" fill="hold"/>
                                        <p:tgtEl>
                                          <p:spTgt spid="6">
                                            <p:txEl>
                                              <p:pRg st="18" end="18"/>
                                            </p:txEl>
                                          </p:spTgt>
                                        </p:tgtEl>
                                        <p:attrNameLst>
                                          <p:attrName>ppt_h</p:attrName>
                                        </p:attrNameLst>
                                      </p:cBhvr>
                                      <p:tavLst>
                                        <p:tav tm="0">
                                          <p:val>
                                            <p:fltVal val="0"/>
                                          </p:val>
                                        </p:tav>
                                        <p:tav tm="100000">
                                          <p:val>
                                            <p:strVal val="#ppt_h"/>
                                          </p:val>
                                        </p:tav>
                                      </p:tavLst>
                                    </p:anim>
                                    <p:animEffect transition="in" filter="fade">
                                      <p:cBhvr>
                                        <p:cTn id="210" dur="500"/>
                                        <p:tgtEl>
                                          <p:spTgt spid="6">
                                            <p:txEl>
                                              <p:pRg st="18" end="18"/>
                                            </p:txEl>
                                          </p:spTgt>
                                        </p:tgtEl>
                                      </p:cBhvr>
                                    </p:animEffect>
                                  </p:childTnLst>
                                </p:cTn>
                              </p:par>
                            </p:childTnLst>
                          </p:cTn>
                        </p:par>
                      </p:childTnLst>
                    </p:cTn>
                  </p:par>
                  <p:par>
                    <p:cTn id="211" fill="hold">
                      <p:stCondLst>
                        <p:cond delay="indefinite"/>
                      </p:stCondLst>
                      <p:childTnLst>
                        <p:par>
                          <p:cTn id="212" fill="hold">
                            <p:stCondLst>
                              <p:cond delay="0"/>
                            </p:stCondLst>
                            <p:childTnLst>
                              <p:par>
                                <p:cTn id="213" presetID="26" presetClass="entr" presetSubtype="0" fill="hold" nodeType="clickEffect">
                                  <p:stCondLst>
                                    <p:cond delay="0"/>
                                  </p:stCondLst>
                                  <p:childTnLst>
                                    <p:set>
                                      <p:cBhvr>
                                        <p:cTn id="214" dur="1" fill="hold">
                                          <p:stCondLst>
                                            <p:cond delay="0"/>
                                          </p:stCondLst>
                                        </p:cTn>
                                        <p:tgtEl>
                                          <p:spTgt spid="6">
                                            <p:txEl>
                                              <p:pRg st="19" end="19"/>
                                            </p:txEl>
                                          </p:spTgt>
                                        </p:tgtEl>
                                        <p:attrNameLst>
                                          <p:attrName>style.visibility</p:attrName>
                                        </p:attrNameLst>
                                      </p:cBhvr>
                                      <p:to>
                                        <p:strVal val="visible"/>
                                      </p:to>
                                    </p:set>
                                    <p:animEffect transition="in" filter="wipe(down)">
                                      <p:cBhvr>
                                        <p:cTn id="215" dur="580">
                                          <p:stCondLst>
                                            <p:cond delay="0"/>
                                          </p:stCondLst>
                                        </p:cTn>
                                        <p:tgtEl>
                                          <p:spTgt spid="6">
                                            <p:txEl>
                                              <p:pRg st="19" end="19"/>
                                            </p:txEl>
                                          </p:spTgt>
                                        </p:tgtEl>
                                      </p:cBhvr>
                                    </p:animEffect>
                                    <p:anim calcmode="lin" valueType="num">
                                      <p:cBhvr>
                                        <p:cTn id="216" dur="1822" tmFilter="0,0; 0.14,0.36; 0.43,0.73; 0.71,0.91; 1.0,1.0">
                                          <p:stCondLst>
                                            <p:cond delay="0"/>
                                          </p:stCondLst>
                                        </p:cTn>
                                        <p:tgtEl>
                                          <p:spTgt spid="6">
                                            <p:txEl>
                                              <p:pRg st="19" end="19"/>
                                            </p:txEl>
                                          </p:spTgt>
                                        </p:tgtEl>
                                        <p:attrNameLst>
                                          <p:attrName>ppt_x</p:attrName>
                                        </p:attrNameLst>
                                      </p:cBhvr>
                                      <p:tavLst>
                                        <p:tav tm="0">
                                          <p:val>
                                            <p:strVal val="#ppt_x-0.25"/>
                                          </p:val>
                                        </p:tav>
                                        <p:tav tm="100000">
                                          <p:val>
                                            <p:strVal val="#ppt_x"/>
                                          </p:val>
                                        </p:tav>
                                      </p:tavLst>
                                    </p:anim>
                                    <p:anim calcmode="lin" valueType="num">
                                      <p:cBhvr>
                                        <p:cTn id="217" dur="664" tmFilter="0.0,0.0; 0.25,0.07; 0.50,0.2; 0.75,0.467; 1.0,1.0">
                                          <p:stCondLst>
                                            <p:cond delay="0"/>
                                          </p:stCondLst>
                                        </p:cTn>
                                        <p:tgtEl>
                                          <p:spTgt spid="6">
                                            <p:txEl>
                                              <p:pRg st="19" end="19"/>
                                            </p:txEl>
                                          </p:spTgt>
                                        </p:tgtEl>
                                        <p:attrNameLst>
                                          <p:attrName>ppt_y</p:attrName>
                                        </p:attrNameLst>
                                      </p:cBhvr>
                                      <p:tavLst>
                                        <p:tav tm="0" fmla="#ppt_y-sin(pi*$)/3">
                                          <p:val>
                                            <p:fltVal val="0.5"/>
                                          </p:val>
                                        </p:tav>
                                        <p:tav tm="100000">
                                          <p:val>
                                            <p:fltVal val="1"/>
                                          </p:val>
                                        </p:tav>
                                      </p:tavLst>
                                    </p:anim>
                                    <p:anim calcmode="lin" valueType="num">
                                      <p:cBhvr>
                                        <p:cTn id="218" dur="664" tmFilter="0, 0; 0.125,0.2665; 0.25,0.4; 0.375,0.465; 0.5,0.5;  0.625,0.535; 0.75,0.6; 0.875,0.7335; 1,1">
                                          <p:stCondLst>
                                            <p:cond delay="664"/>
                                          </p:stCondLst>
                                        </p:cTn>
                                        <p:tgtEl>
                                          <p:spTgt spid="6">
                                            <p:txEl>
                                              <p:pRg st="19" end="19"/>
                                            </p:txEl>
                                          </p:spTgt>
                                        </p:tgtEl>
                                        <p:attrNameLst>
                                          <p:attrName>ppt_y</p:attrName>
                                        </p:attrNameLst>
                                      </p:cBhvr>
                                      <p:tavLst>
                                        <p:tav tm="0" fmla="#ppt_y-sin(pi*$)/9">
                                          <p:val>
                                            <p:fltVal val="0"/>
                                          </p:val>
                                        </p:tav>
                                        <p:tav tm="100000">
                                          <p:val>
                                            <p:fltVal val="1"/>
                                          </p:val>
                                        </p:tav>
                                      </p:tavLst>
                                    </p:anim>
                                    <p:anim calcmode="lin" valueType="num">
                                      <p:cBhvr>
                                        <p:cTn id="219" dur="332" tmFilter="0, 0; 0.125,0.2665; 0.25,0.4; 0.375,0.465; 0.5,0.5;  0.625,0.535; 0.75,0.6; 0.875,0.7335; 1,1">
                                          <p:stCondLst>
                                            <p:cond delay="1324"/>
                                          </p:stCondLst>
                                        </p:cTn>
                                        <p:tgtEl>
                                          <p:spTgt spid="6">
                                            <p:txEl>
                                              <p:pRg st="19" end="19"/>
                                            </p:txEl>
                                          </p:spTgt>
                                        </p:tgtEl>
                                        <p:attrNameLst>
                                          <p:attrName>ppt_y</p:attrName>
                                        </p:attrNameLst>
                                      </p:cBhvr>
                                      <p:tavLst>
                                        <p:tav tm="0" fmla="#ppt_y-sin(pi*$)/27">
                                          <p:val>
                                            <p:fltVal val="0"/>
                                          </p:val>
                                        </p:tav>
                                        <p:tav tm="100000">
                                          <p:val>
                                            <p:fltVal val="1"/>
                                          </p:val>
                                        </p:tav>
                                      </p:tavLst>
                                    </p:anim>
                                    <p:anim calcmode="lin" valueType="num">
                                      <p:cBhvr>
                                        <p:cTn id="220" dur="164" tmFilter="0, 0; 0.125,0.2665; 0.25,0.4; 0.375,0.465; 0.5,0.5;  0.625,0.535; 0.75,0.6; 0.875,0.7335; 1,1">
                                          <p:stCondLst>
                                            <p:cond delay="1656"/>
                                          </p:stCondLst>
                                        </p:cTn>
                                        <p:tgtEl>
                                          <p:spTgt spid="6">
                                            <p:txEl>
                                              <p:pRg st="19" end="19"/>
                                            </p:txEl>
                                          </p:spTgt>
                                        </p:tgtEl>
                                        <p:attrNameLst>
                                          <p:attrName>ppt_y</p:attrName>
                                        </p:attrNameLst>
                                      </p:cBhvr>
                                      <p:tavLst>
                                        <p:tav tm="0" fmla="#ppt_y-sin(pi*$)/81">
                                          <p:val>
                                            <p:fltVal val="0"/>
                                          </p:val>
                                        </p:tav>
                                        <p:tav tm="100000">
                                          <p:val>
                                            <p:fltVal val="1"/>
                                          </p:val>
                                        </p:tav>
                                      </p:tavLst>
                                    </p:anim>
                                    <p:animScale>
                                      <p:cBhvr>
                                        <p:cTn id="221" dur="26">
                                          <p:stCondLst>
                                            <p:cond delay="650"/>
                                          </p:stCondLst>
                                        </p:cTn>
                                        <p:tgtEl>
                                          <p:spTgt spid="6">
                                            <p:txEl>
                                              <p:pRg st="19" end="19"/>
                                            </p:txEl>
                                          </p:spTgt>
                                        </p:tgtEl>
                                      </p:cBhvr>
                                      <p:to x="100000" y="60000"/>
                                    </p:animScale>
                                    <p:animScale>
                                      <p:cBhvr>
                                        <p:cTn id="222" dur="166" decel="50000">
                                          <p:stCondLst>
                                            <p:cond delay="676"/>
                                          </p:stCondLst>
                                        </p:cTn>
                                        <p:tgtEl>
                                          <p:spTgt spid="6">
                                            <p:txEl>
                                              <p:pRg st="19" end="19"/>
                                            </p:txEl>
                                          </p:spTgt>
                                        </p:tgtEl>
                                      </p:cBhvr>
                                      <p:to x="100000" y="100000"/>
                                    </p:animScale>
                                    <p:animScale>
                                      <p:cBhvr>
                                        <p:cTn id="223" dur="26">
                                          <p:stCondLst>
                                            <p:cond delay="1312"/>
                                          </p:stCondLst>
                                        </p:cTn>
                                        <p:tgtEl>
                                          <p:spTgt spid="6">
                                            <p:txEl>
                                              <p:pRg st="19" end="19"/>
                                            </p:txEl>
                                          </p:spTgt>
                                        </p:tgtEl>
                                      </p:cBhvr>
                                      <p:to x="100000" y="80000"/>
                                    </p:animScale>
                                    <p:animScale>
                                      <p:cBhvr>
                                        <p:cTn id="224" dur="166" decel="50000">
                                          <p:stCondLst>
                                            <p:cond delay="1338"/>
                                          </p:stCondLst>
                                        </p:cTn>
                                        <p:tgtEl>
                                          <p:spTgt spid="6">
                                            <p:txEl>
                                              <p:pRg st="19" end="19"/>
                                            </p:txEl>
                                          </p:spTgt>
                                        </p:tgtEl>
                                      </p:cBhvr>
                                      <p:to x="100000" y="100000"/>
                                    </p:animScale>
                                    <p:animScale>
                                      <p:cBhvr>
                                        <p:cTn id="225" dur="26">
                                          <p:stCondLst>
                                            <p:cond delay="1642"/>
                                          </p:stCondLst>
                                        </p:cTn>
                                        <p:tgtEl>
                                          <p:spTgt spid="6">
                                            <p:txEl>
                                              <p:pRg st="19" end="19"/>
                                            </p:txEl>
                                          </p:spTgt>
                                        </p:tgtEl>
                                      </p:cBhvr>
                                      <p:to x="100000" y="90000"/>
                                    </p:animScale>
                                    <p:animScale>
                                      <p:cBhvr>
                                        <p:cTn id="226" dur="166" decel="50000">
                                          <p:stCondLst>
                                            <p:cond delay="1668"/>
                                          </p:stCondLst>
                                        </p:cTn>
                                        <p:tgtEl>
                                          <p:spTgt spid="6">
                                            <p:txEl>
                                              <p:pRg st="19" end="19"/>
                                            </p:txEl>
                                          </p:spTgt>
                                        </p:tgtEl>
                                      </p:cBhvr>
                                      <p:to x="100000" y="100000"/>
                                    </p:animScale>
                                    <p:animScale>
                                      <p:cBhvr>
                                        <p:cTn id="227" dur="26">
                                          <p:stCondLst>
                                            <p:cond delay="1808"/>
                                          </p:stCondLst>
                                        </p:cTn>
                                        <p:tgtEl>
                                          <p:spTgt spid="6">
                                            <p:txEl>
                                              <p:pRg st="19" end="19"/>
                                            </p:txEl>
                                          </p:spTgt>
                                        </p:tgtEl>
                                      </p:cBhvr>
                                      <p:to x="100000" y="95000"/>
                                    </p:animScale>
                                    <p:animScale>
                                      <p:cBhvr>
                                        <p:cTn id="228" dur="166" decel="50000">
                                          <p:stCondLst>
                                            <p:cond delay="1834"/>
                                          </p:stCondLst>
                                        </p:cTn>
                                        <p:tgtEl>
                                          <p:spTgt spid="6">
                                            <p:txEl>
                                              <p:pRg st="19" end="19"/>
                                            </p:txEl>
                                          </p:spTgt>
                                        </p:tgtEl>
                                      </p:cBhvr>
                                      <p:to x="100000" y="100000"/>
                                    </p:animScale>
                                  </p:childTnLst>
                                </p:cTn>
                              </p:par>
                              <p:par>
                                <p:cTn id="229" presetID="26" presetClass="entr" presetSubtype="0" fill="hold" nodeType="withEffect">
                                  <p:stCondLst>
                                    <p:cond delay="0"/>
                                  </p:stCondLst>
                                  <p:childTnLst>
                                    <p:set>
                                      <p:cBhvr>
                                        <p:cTn id="230" dur="1" fill="hold">
                                          <p:stCondLst>
                                            <p:cond delay="0"/>
                                          </p:stCondLst>
                                        </p:cTn>
                                        <p:tgtEl>
                                          <p:spTgt spid="6">
                                            <p:txEl>
                                              <p:pRg st="20" end="20"/>
                                            </p:txEl>
                                          </p:spTgt>
                                        </p:tgtEl>
                                        <p:attrNameLst>
                                          <p:attrName>style.visibility</p:attrName>
                                        </p:attrNameLst>
                                      </p:cBhvr>
                                      <p:to>
                                        <p:strVal val="visible"/>
                                      </p:to>
                                    </p:set>
                                    <p:animEffect transition="in" filter="wipe(down)">
                                      <p:cBhvr>
                                        <p:cTn id="231" dur="580">
                                          <p:stCondLst>
                                            <p:cond delay="0"/>
                                          </p:stCondLst>
                                        </p:cTn>
                                        <p:tgtEl>
                                          <p:spTgt spid="6">
                                            <p:txEl>
                                              <p:pRg st="20" end="20"/>
                                            </p:txEl>
                                          </p:spTgt>
                                        </p:tgtEl>
                                      </p:cBhvr>
                                    </p:animEffect>
                                    <p:anim calcmode="lin" valueType="num">
                                      <p:cBhvr>
                                        <p:cTn id="232" dur="1822" tmFilter="0,0; 0.14,0.36; 0.43,0.73; 0.71,0.91; 1.0,1.0">
                                          <p:stCondLst>
                                            <p:cond delay="0"/>
                                          </p:stCondLst>
                                        </p:cTn>
                                        <p:tgtEl>
                                          <p:spTgt spid="6">
                                            <p:txEl>
                                              <p:pRg st="20" end="20"/>
                                            </p:txEl>
                                          </p:spTgt>
                                        </p:tgtEl>
                                        <p:attrNameLst>
                                          <p:attrName>ppt_x</p:attrName>
                                        </p:attrNameLst>
                                      </p:cBhvr>
                                      <p:tavLst>
                                        <p:tav tm="0">
                                          <p:val>
                                            <p:strVal val="#ppt_x-0.25"/>
                                          </p:val>
                                        </p:tav>
                                        <p:tav tm="100000">
                                          <p:val>
                                            <p:strVal val="#ppt_x"/>
                                          </p:val>
                                        </p:tav>
                                      </p:tavLst>
                                    </p:anim>
                                    <p:anim calcmode="lin" valueType="num">
                                      <p:cBhvr>
                                        <p:cTn id="233" dur="664" tmFilter="0.0,0.0; 0.25,0.07; 0.50,0.2; 0.75,0.467; 1.0,1.0">
                                          <p:stCondLst>
                                            <p:cond delay="0"/>
                                          </p:stCondLst>
                                        </p:cTn>
                                        <p:tgtEl>
                                          <p:spTgt spid="6">
                                            <p:txEl>
                                              <p:pRg st="20" end="20"/>
                                            </p:txEl>
                                          </p:spTgt>
                                        </p:tgtEl>
                                        <p:attrNameLst>
                                          <p:attrName>ppt_y</p:attrName>
                                        </p:attrNameLst>
                                      </p:cBhvr>
                                      <p:tavLst>
                                        <p:tav tm="0" fmla="#ppt_y-sin(pi*$)/3">
                                          <p:val>
                                            <p:fltVal val="0.5"/>
                                          </p:val>
                                        </p:tav>
                                        <p:tav tm="100000">
                                          <p:val>
                                            <p:fltVal val="1"/>
                                          </p:val>
                                        </p:tav>
                                      </p:tavLst>
                                    </p:anim>
                                    <p:anim calcmode="lin" valueType="num">
                                      <p:cBhvr>
                                        <p:cTn id="234" dur="664" tmFilter="0, 0; 0.125,0.2665; 0.25,0.4; 0.375,0.465; 0.5,0.5;  0.625,0.535; 0.75,0.6; 0.875,0.7335; 1,1">
                                          <p:stCondLst>
                                            <p:cond delay="664"/>
                                          </p:stCondLst>
                                        </p:cTn>
                                        <p:tgtEl>
                                          <p:spTgt spid="6">
                                            <p:txEl>
                                              <p:pRg st="20" end="20"/>
                                            </p:txEl>
                                          </p:spTgt>
                                        </p:tgtEl>
                                        <p:attrNameLst>
                                          <p:attrName>ppt_y</p:attrName>
                                        </p:attrNameLst>
                                      </p:cBhvr>
                                      <p:tavLst>
                                        <p:tav tm="0" fmla="#ppt_y-sin(pi*$)/9">
                                          <p:val>
                                            <p:fltVal val="0"/>
                                          </p:val>
                                        </p:tav>
                                        <p:tav tm="100000">
                                          <p:val>
                                            <p:fltVal val="1"/>
                                          </p:val>
                                        </p:tav>
                                      </p:tavLst>
                                    </p:anim>
                                    <p:anim calcmode="lin" valueType="num">
                                      <p:cBhvr>
                                        <p:cTn id="235" dur="332" tmFilter="0, 0; 0.125,0.2665; 0.25,0.4; 0.375,0.465; 0.5,0.5;  0.625,0.535; 0.75,0.6; 0.875,0.7335; 1,1">
                                          <p:stCondLst>
                                            <p:cond delay="1324"/>
                                          </p:stCondLst>
                                        </p:cTn>
                                        <p:tgtEl>
                                          <p:spTgt spid="6">
                                            <p:txEl>
                                              <p:pRg st="20" end="20"/>
                                            </p:txEl>
                                          </p:spTgt>
                                        </p:tgtEl>
                                        <p:attrNameLst>
                                          <p:attrName>ppt_y</p:attrName>
                                        </p:attrNameLst>
                                      </p:cBhvr>
                                      <p:tavLst>
                                        <p:tav tm="0" fmla="#ppt_y-sin(pi*$)/27">
                                          <p:val>
                                            <p:fltVal val="0"/>
                                          </p:val>
                                        </p:tav>
                                        <p:tav tm="100000">
                                          <p:val>
                                            <p:fltVal val="1"/>
                                          </p:val>
                                        </p:tav>
                                      </p:tavLst>
                                    </p:anim>
                                    <p:anim calcmode="lin" valueType="num">
                                      <p:cBhvr>
                                        <p:cTn id="236" dur="164" tmFilter="0, 0; 0.125,0.2665; 0.25,0.4; 0.375,0.465; 0.5,0.5;  0.625,0.535; 0.75,0.6; 0.875,0.7335; 1,1">
                                          <p:stCondLst>
                                            <p:cond delay="1656"/>
                                          </p:stCondLst>
                                        </p:cTn>
                                        <p:tgtEl>
                                          <p:spTgt spid="6">
                                            <p:txEl>
                                              <p:pRg st="20" end="20"/>
                                            </p:txEl>
                                          </p:spTgt>
                                        </p:tgtEl>
                                        <p:attrNameLst>
                                          <p:attrName>ppt_y</p:attrName>
                                        </p:attrNameLst>
                                      </p:cBhvr>
                                      <p:tavLst>
                                        <p:tav tm="0" fmla="#ppt_y-sin(pi*$)/81">
                                          <p:val>
                                            <p:fltVal val="0"/>
                                          </p:val>
                                        </p:tav>
                                        <p:tav tm="100000">
                                          <p:val>
                                            <p:fltVal val="1"/>
                                          </p:val>
                                        </p:tav>
                                      </p:tavLst>
                                    </p:anim>
                                    <p:animScale>
                                      <p:cBhvr>
                                        <p:cTn id="237" dur="26">
                                          <p:stCondLst>
                                            <p:cond delay="650"/>
                                          </p:stCondLst>
                                        </p:cTn>
                                        <p:tgtEl>
                                          <p:spTgt spid="6">
                                            <p:txEl>
                                              <p:pRg st="20" end="20"/>
                                            </p:txEl>
                                          </p:spTgt>
                                        </p:tgtEl>
                                      </p:cBhvr>
                                      <p:to x="100000" y="60000"/>
                                    </p:animScale>
                                    <p:animScale>
                                      <p:cBhvr>
                                        <p:cTn id="238" dur="166" decel="50000">
                                          <p:stCondLst>
                                            <p:cond delay="676"/>
                                          </p:stCondLst>
                                        </p:cTn>
                                        <p:tgtEl>
                                          <p:spTgt spid="6">
                                            <p:txEl>
                                              <p:pRg st="20" end="20"/>
                                            </p:txEl>
                                          </p:spTgt>
                                        </p:tgtEl>
                                      </p:cBhvr>
                                      <p:to x="100000" y="100000"/>
                                    </p:animScale>
                                    <p:animScale>
                                      <p:cBhvr>
                                        <p:cTn id="239" dur="26">
                                          <p:stCondLst>
                                            <p:cond delay="1312"/>
                                          </p:stCondLst>
                                        </p:cTn>
                                        <p:tgtEl>
                                          <p:spTgt spid="6">
                                            <p:txEl>
                                              <p:pRg st="20" end="20"/>
                                            </p:txEl>
                                          </p:spTgt>
                                        </p:tgtEl>
                                      </p:cBhvr>
                                      <p:to x="100000" y="80000"/>
                                    </p:animScale>
                                    <p:animScale>
                                      <p:cBhvr>
                                        <p:cTn id="240" dur="166" decel="50000">
                                          <p:stCondLst>
                                            <p:cond delay="1338"/>
                                          </p:stCondLst>
                                        </p:cTn>
                                        <p:tgtEl>
                                          <p:spTgt spid="6">
                                            <p:txEl>
                                              <p:pRg st="20" end="20"/>
                                            </p:txEl>
                                          </p:spTgt>
                                        </p:tgtEl>
                                      </p:cBhvr>
                                      <p:to x="100000" y="100000"/>
                                    </p:animScale>
                                    <p:animScale>
                                      <p:cBhvr>
                                        <p:cTn id="241" dur="26">
                                          <p:stCondLst>
                                            <p:cond delay="1642"/>
                                          </p:stCondLst>
                                        </p:cTn>
                                        <p:tgtEl>
                                          <p:spTgt spid="6">
                                            <p:txEl>
                                              <p:pRg st="20" end="20"/>
                                            </p:txEl>
                                          </p:spTgt>
                                        </p:tgtEl>
                                      </p:cBhvr>
                                      <p:to x="100000" y="90000"/>
                                    </p:animScale>
                                    <p:animScale>
                                      <p:cBhvr>
                                        <p:cTn id="242" dur="166" decel="50000">
                                          <p:stCondLst>
                                            <p:cond delay="1668"/>
                                          </p:stCondLst>
                                        </p:cTn>
                                        <p:tgtEl>
                                          <p:spTgt spid="6">
                                            <p:txEl>
                                              <p:pRg st="20" end="20"/>
                                            </p:txEl>
                                          </p:spTgt>
                                        </p:tgtEl>
                                      </p:cBhvr>
                                      <p:to x="100000" y="100000"/>
                                    </p:animScale>
                                    <p:animScale>
                                      <p:cBhvr>
                                        <p:cTn id="243" dur="26">
                                          <p:stCondLst>
                                            <p:cond delay="1808"/>
                                          </p:stCondLst>
                                        </p:cTn>
                                        <p:tgtEl>
                                          <p:spTgt spid="6">
                                            <p:txEl>
                                              <p:pRg st="20" end="20"/>
                                            </p:txEl>
                                          </p:spTgt>
                                        </p:tgtEl>
                                      </p:cBhvr>
                                      <p:to x="100000" y="95000"/>
                                    </p:animScale>
                                    <p:animScale>
                                      <p:cBhvr>
                                        <p:cTn id="244" dur="166" decel="50000">
                                          <p:stCondLst>
                                            <p:cond delay="1834"/>
                                          </p:stCondLst>
                                        </p:cTn>
                                        <p:tgtEl>
                                          <p:spTgt spid="6">
                                            <p:txEl>
                                              <p:pRg st="20" end="20"/>
                                            </p:txEl>
                                          </p:spTgt>
                                        </p:tgtEl>
                                      </p:cBhvr>
                                      <p:to x="100000" y="100000"/>
                                    </p:animScale>
                                  </p:childTnLst>
                                </p:cTn>
                              </p:par>
                              <p:par>
                                <p:cTn id="245" presetID="26" presetClass="entr" presetSubtype="0" fill="hold" nodeType="withEffect">
                                  <p:stCondLst>
                                    <p:cond delay="0"/>
                                  </p:stCondLst>
                                  <p:childTnLst>
                                    <p:set>
                                      <p:cBhvr>
                                        <p:cTn id="246" dur="1" fill="hold">
                                          <p:stCondLst>
                                            <p:cond delay="0"/>
                                          </p:stCondLst>
                                        </p:cTn>
                                        <p:tgtEl>
                                          <p:spTgt spid="6">
                                            <p:txEl>
                                              <p:pRg st="21" end="21"/>
                                            </p:txEl>
                                          </p:spTgt>
                                        </p:tgtEl>
                                        <p:attrNameLst>
                                          <p:attrName>style.visibility</p:attrName>
                                        </p:attrNameLst>
                                      </p:cBhvr>
                                      <p:to>
                                        <p:strVal val="visible"/>
                                      </p:to>
                                    </p:set>
                                    <p:animEffect transition="in" filter="wipe(down)">
                                      <p:cBhvr>
                                        <p:cTn id="247" dur="580">
                                          <p:stCondLst>
                                            <p:cond delay="0"/>
                                          </p:stCondLst>
                                        </p:cTn>
                                        <p:tgtEl>
                                          <p:spTgt spid="6">
                                            <p:txEl>
                                              <p:pRg st="21" end="21"/>
                                            </p:txEl>
                                          </p:spTgt>
                                        </p:tgtEl>
                                      </p:cBhvr>
                                    </p:animEffect>
                                    <p:anim calcmode="lin" valueType="num">
                                      <p:cBhvr>
                                        <p:cTn id="248" dur="1822" tmFilter="0,0; 0.14,0.36; 0.43,0.73; 0.71,0.91; 1.0,1.0">
                                          <p:stCondLst>
                                            <p:cond delay="0"/>
                                          </p:stCondLst>
                                        </p:cTn>
                                        <p:tgtEl>
                                          <p:spTgt spid="6">
                                            <p:txEl>
                                              <p:pRg st="21" end="21"/>
                                            </p:txEl>
                                          </p:spTgt>
                                        </p:tgtEl>
                                        <p:attrNameLst>
                                          <p:attrName>ppt_x</p:attrName>
                                        </p:attrNameLst>
                                      </p:cBhvr>
                                      <p:tavLst>
                                        <p:tav tm="0">
                                          <p:val>
                                            <p:strVal val="#ppt_x-0.25"/>
                                          </p:val>
                                        </p:tav>
                                        <p:tav tm="100000">
                                          <p:val>
                                            <p:strVal val="#ppt_x"/>
                                          </p:val>
                                        </p:tav>
                                      </p:tavLst>
                                    </p:anim>
                                    <p:anim calcmode="lin" valueType="num">
                                      <p:cBhvr>
                                        <p:cTn id="249" dur="664" tmFilter="0.0,0.0; 0.25,0.07; 0.50,0.2; 0.75,0.467; 1.0,1.0">
                                          <p:stCondLst>
                                            <p:cond delay="0"/>
                                          </p:stCondLst>
                                        </p:cTn>
                                        <p:tgtEl>
                                          <p:spTgt spid="6">
                                            <p:txEl>
                                              <p:pRg st="21" end="21"/>
                                            </p:txEl>
                                          </p:spTgt>
                                        </p:tgtEl>
                                        <p:attrNameLst>
                                          <p:attrName>ppt_y</p:attrName>
                                        </p:attrNameLst>
                                      </p:cBhvr>
                                      <p:tavLst>
                                        <p:tav tm="0" fmla="#ppt_y-sin(pi*$)/3">
                                          <p:val>
                                            <p:fltVal val="0.5"/>
                                          </p:val>
                                        </p:tav>
                                        <p:tav tm="100000">
                                          <p:val>
                                            <p:fltVal val="1"/>
                                          </p:val>
                                        </p:tav>
                                      </p:tavLst>
                                    </p:anim>
                                    <p:anim calcmode="lin" valueType="num">
                                      <p:cBhvr>
                                        <p:cTn id="250" dur="664" tmFilter="0, 0; 0.125,0.2665; 0.25,0.4; 0.375,0.465; 0.5,0.5;  0.625,0.535; 0.75,0.6; 0.875,0.7335; 1,1">
                                          <p:stCondLst>
                                            <p:cond delay="664"/>
                                          </p:stCondLst>
                                        </p:cTn>
                                        <p:tgtEl>
                                          <p:spTgt spid="6">
                                            <p:txEl>
                                              <p:pRg st="21" end="21"/>
                                            </p:txEl>
                                          </p:spTgt>
                                        </p:tgtEl>
                                        <p:attrNameLst>
                                          <p:attrName>ppt_y</p:attrName>
                                        </p:attrNameLst>
                                      </p:cBhvr>
                                      <p:tavLst>
                                        <p:tav tm="0" fmla="#ppt_y-sin(pi*$)/9">
                                          <p:val>
                                            <p:fltVal val="0"/>
                                          </p:val>
                                        </p:tav>
                                        <p:tav tm="100000">
                                          <p:val>
                                            <p:fltVal val="1"/>
                                          </p:val>
                                        </p:tav>
                                      </p:tavLst>
                                    </p:anim>
                                    <p:anim calcmode="lin" valueType="num">
                                      <p:cBhvr>
                                        <p:cTn id="251" dur="332" tmFilter="0, 0; 0.125,0.2665; 0.25,0.4; 0.375,0.465; 0.5,0.5;  0.625,0.535; 0.75,0.6; 0.875,0.7335; 1,1">
                                          <p:stCondLst>
                                            <p:cond delay="1324"/>
                                          </p:stCondLst>
                                        </p:cTn>
                                        <p:tgtEl>
                                          <p:spTgt spid="6">
                                            <p:txEl>
                                              <p:pRg st="21" end="21"/>
                                            </p:txEl>
                                          </p:spTgt>
                                        </p:tgtEl>
                                        <p:attrNameLst>
                                          <p:attrName>ppt_y</p:attrName>
                                        </p:attrNameLst>
                                      </p:cBhvr>
                                      <p:tavLst>
                                        <p:tav tm="0" fmla="#ppt_y-sin(pi*$)/27">
                                          <p:val>
                                            <p:fltVal val="0"/>
                                          </p:val>
                                        </p:tav>
                                        <p:tav tm="100000">
                                          <p:val>
                                            <p:fltVal val="1"/>
                                          </p:val>
                                        </p:tav>
                                      </p:tavLst>
                                    </p:anim>
                                    <p:anim calcmode="lin" valueType="num">
                                      <p:cBhvr>
                                        <p:cTn id="252" dur="164" tmFilter="0, 0; 0.125,0.2665; 0.25,0.4; 0.375,0.465; 0.5,0.5;  0.625,0.535; 0.75,0.6; 0.875,0.7335; 1,1">
                                          <p:stCondLst>
                                            <p:cond delay="1656"/>
                                          </p:stCondLst>
                                        </p:cTn>
                                        <p:tgtEl>
                                          <p:spTgt spid="6">
                                            <p:txEl>
                                              <p:pRg st="21" end="21"/>
                                            </p:txEl>
                                          </p:spTgt>
                                        </p:tgtEl>
                                        <p:attrNameLst>
                                          <p:attrName>ppt_y</p:attrName>
                                        </p:attrNameLst>
                                      </p:cBhvr>
                                      <p:tavLst>
                                        <p:tav tm="0" fmla="#ppt_y-sin(pi*$)/81">
                                          <p:val>
                                            <p:fltVal val="0"/>
                                          </p:val>
                                        </p:tav>
                                        <p:tav tm="100000">
                                          <p:val>
                                            <p:fltVal val="1"/>
                                          </p:val>
                                        </p:tav>
                                      </p:tavLst>
                                    </p:anim>
                                    <p:animScale>
                                      <p:cBhvr>
                                        <p:cTn id="253" dur="26">
                                          <p:stCondLst>
                                            <p:cond delay="650"/>
                                          </p:stCondLst>
                                        </p:cTn>
                                        <p:tgtEl>
                                          <p:spTgt spid="6">
                                            <p:txEl>
                                              <p:pRg st="21" end="21"/>
                                            </p:txEl>
                                          </p:spTgt>
                                        </p:tgtEl>
                                      </p:cBhvr>
                                      <p:to x="100000" y="60000"/>
                                    </p:animScale>
                                    <p:animScale>
                                      <p:cBhvr>
                                        <p:cTn id="254" dur="166" decel="50000">
                                          <p:stCondLst>
                                            <p:cond delay="676"/>
                                          </p:stCondLst>
                                        </p:cTn>
                                        <p:tgtEl>
                                          <p:spTgt spid="6">
                                            <p:txEl>
                                              <p:pRg st="21" end="21"/>
                                            </p:txEl>
                                          </p:spTgt>
                                        </p:tgtEl>
                                      </p:cBhvr>
                                      <p:to x="100000" y="100000"/>
                                    </p:animScale>
                                    <p:animScale>
                                      <p:cBhvr>
                                        <p:cTn id="255" dur="26">
                                          <p:stCondLst>
                                            <p:cond delay="1312"/>
                                          </p:stCondLst>
                                        </p:cTn>
                                        <p:tgtEl>
                                          <p:spTgt spid="6">
                                            <p:txEl>
                                              <p:pRg st="21" end="21"/>
                                            </p:txEl>
                                          </p:spTgt>
                                        </p:tgtEl>
                                      </p:cBhvr>
                                      <p:to x="100000" y="80000"/>
                                    </p:animScale>
                                    <p:animScale>
                                      <p:cBhvr>
                                        <p:cTn id="256" dur="166" decel="50000">
                                          <p:stCondLst>
                                            <p:cond delay="1338"/>
                                          </p:stCondLst>
                                        </p:cTn>
                                        <p:tgtEl>
                                          <p:spTgt spid="6">
                                            <p:txEl>
                                              <p:pRg st="21" end="21"/>
                                            </p:txEl>
                                          </p:spTgt>
                                        </p:tgtEl>
                                      </p:cBhvr>
                                      <p:to x="100000" y="100000"/>
                                    </p:animScale>
                                    <p:animScale>
                                      <p:cBhvr>
                                        <p:cTn id="257" dur="26">
                                          <p:stCondLst>
                                            <p:cond delay="1642"/>
                                          </p:stCondLst>
                                        </p:cTn>
                                        <p:tgtEl>
                                          <p:spTgt spid="6">
                                            <p:txEl>
                                              <p:pRg st="21" end="21"/>
                                            </p:txEl>
                                          </p:spTgt>
                                        </p:tgtEl>
                                      </p:cBhvr>
                                      <p:to x="100000" y="90000"/>
                                    </p:animScale>
                                    <p:animScale>
                                      <p:cBhvr>
                                        <p:cTn id="258" dur="166" decel="50000">
                                          <p:stCondLst>
                                            <p:cond delay="1668"/>
                                          </p:stCondLst>
                                        </p:cTn>
                                        <p:tgtEl>
                                          <p:spTgt spid="6">
                                            <p:txEl>
                                              <p:pRg st="21" end="21"/>
                                            </p:txEl>
                                          </p:spTgt>
                                        </p:tgtEl>
                                      </p:cBhvr>
                                      <p:to x="100000" y="100000"/>
                                    </p:animScale>
                                    <p:animScale>
                                      <p:cBhvr>
                                        <p:cTn id="259" dur="26">
                                          <p:stCondLst>
                                            <p:cond delay="1808"/>
                                          </p:stCondLst>
                                        </p:cTn>
                                        <p:tgtEl>
                                          <p:spTgt spid="6">
                                            <p:txEl>
                                              <p:pRg st="21" end="21"/>
                                            </p:txEl>
                                          </p:spTgt>
                                        </p:tgtEl>
                                      </p:cBhvr>
                                      <p:to x="100000" y="95000"/>
                                    </p:animScale>
                                    <p:animScale>
                                      <p:cBhvr>
                                        <p:cTn id="260" dur="166" decel="50000">
                                          <p:stCondLst>
                                            <p:cond delay="1834"/>
                                          </p:stCondLst>
                                        </p:cTn>
                                        <p:tgtEl>
                                          <p:spTgt spid="6">
                                            <p:txEl>
                                              <p:pRg st="21" end="21"/>
                                            </p:txEl>
                                          </p:spTgt>
                                        </p:tgtEl>
                                      </p:cBhvr>
                                      <p:to x="100000" y="100000"/>
                                    </p:animScale>
                                  </p:childTnLst>
                                </p:cTn>
                              </p:par>
                              <p:par>
                                <p:cTn id="261" presetID="26" presetClass="entr" presetSubtype="0" fill="hold" nodeType="withEffect">
                                  <p:stCondLst>
                                    <p:cond delay="0"/>
                                  </p:stCondLst>
                                  <p:childTnLst>
                                    <p:set>
                                      <p:cBhvr>
                                        <p:cTn id="262" dur="1" fill="hold">
                                          <p:stCondLst>
                                            <p:cond delay="0"/>
                                          </p:stCondLst>
                                        </p:cTn>
                                        <p:tgtEl>
                                          <p:spTgt spid="6">
                                            <p:txEl>
                                              <p:pRg st="22" end="22"/>
                                            </p:txEl>
                                          </p:spTgt>
                                        </p:tgtEl>
                                        <p:attrNameLst>
                                          <p:attrName>style.visibility</p:attrName>
                                        </p:attrNameLst>
                                      </p:cBhvr>
                                      <p:to>
                                        <p:strVal val="visible"/>
                                      </p:to>
                                    </p:set>
                                    <p:animEffect transition="in" filter="wipe(down)">
                                      <p:cBhvr>
                                        <p:cTn id="263" dur="580">
                                          <p:stCondLst>
                                            <p:cond delay="0"/>
                                          </p:stCondLst>
                                        </p:cTn>
                                        <p:tgtEl>
                                          <p:spTgt spid="6">
                                            <p:txEl>
                                              <p:pRg st="22" end="22"/>
                                            </p:txEl>
                                          </p:spTgt>
                                        </p:tgtEl>
                                      </p:cBhvr>
                                    </p:animEffect>
                                    <p:anim calcmode="lin" valueType="num">
                                      <p:cBhvr>
                                        <p:cTn id="264" dur="1822" tmFilter="0,0; 0.14,0.36; 0.43,0.73; 0.71,0.91; 1.0,1.0">
                                          <p:stCondLst>
                                            <p:cond delay="0"/>
                                          </p:stCondLst>
                                        </p:cTn>
                                        <p:tgtEl>
                                          <p:spTgt spid="6">
                                            <p:txEl>
                                              <p:pRg st="22" end="22"/>
                                            </p:txEl>
                                          </p:spTgt>
                                        </p:tgtEl>
                                        <p:attrNameLst>
                                          <p:attrName>ppt_x</p:attrName>
                                        </p:attrNameLst>
                                      </p:cBhvr>
                                      <p:tavLst>
                                        <p:tav tm="0">
                                          <p:val>
                                            <p:strVal val="#ppt_x-0.25"/>
                                          </p:val>
                                        </p:tav>
                                        <p:tav tm="100000">
                                          <p:val>
                                            <p:strVal val="#ppt_x"/>
                                          </p:val>
                                        </p:tav>
                                      </p:tavLst>
                                    </p:anim>
                                    <p:anim calcmode="lin" valueType="num">
                                      <p:cBhvr>
                                        <p:cTn id="265" dur="664" tmFilter="0.0,0.0; 0.25,0.07; 0.50,0.2; 0.75,0.467; 1.0,1.0">
                                          <p:stCondLst>
                                            <p:cond delay="0"/>
                                          </p:stCondLst>
                                        </p:cTn>
                                        <p:tgtEl>
                                          <p:spTgt spid="6">
                                            <p:txEl>
                                              <p:pRg st="22" end="22"/>
                                            </p:txEl>
                                          </p:spTgt>
                                        </p:tgtEl>
                                        <p:attrNameLst>
                                          <p:attrName>ppt_y</p:attrName>
                                        </p:attrNameLst>
                                      </p:cBhvr>
                                      <p:tavLst>
                                        <p:tav tm="0" fmla="#ppt_y-sin(pi*$)/3">
                                          <p:val>
                                            <p:fltVal val="0.5"/>
                                          </p:val>
                                        </p:tav>
                                        <p:tav tm="100000">
                                          <p:val>
                                            <p:fltVal val="1"/>
                                          </p:val>
                                        </p:tav>
                                      </p:tavLst>
                                    </p:anim>
                                    <p:anim calcmode="lin" valueType="num">
                                      <p:cBhvr>
                                        <p:cTn id="266" dur="664" tmFilter="0, 0; 0.125,0.2665; 0.25,0.4; 0.375,0.465; 0.5,0.5;  0.625,0.535; 0.75,0.6; 0.875,0.7335; 1,1">
                                          <p:stCondLst>
                                            <p:cond delay="664"/>
                                          </p:stCondLst>
                                        </p:cTn>
                                        <p:tgtEl>
                                          <p:spTgt spid="6">
                                            <p:txEl>
                                              <p:pRg st="22" end="22"/>
                                            </p:txEl>
                                          </p:spTgt>
                                        </p:tgtEl>
                                        <p:attrNameLst>
                                          <p:attrName>ppt_y</p:attrName>
                                        </p:attrNameLst>
                                      </p:cBhvr>
                                      <p:tavLst>
                                        <p:tav tm="0" fmla="#ppt_y-sin(pi*$)/9">
                                          <p:val>
                                            <p:fltVal val="0"/>
                                          </p:val>
                                        </p:tav>
                                        <p:tav tm="100000">
                                          <p:val>
                                            <p:fltVal val="1"/>
                                          </p:val>
                                        </p:tav>
                                      </p:tavLst>
                                    </p:anim>
                                    <p:anim calcmode="lin" valueType="num">
                                      <p:cBhvr>
                                        <p:cTn id="267" dur="332" tmFilter="0, 0; 0.125,0.2665; 0.25,0.4; 0.375,0.465; 0.5,0.5;  0.625,0.535; 0.75,0.6; 0.875,0.7335; 1,1">
                                          <p:stCondLst>
                                            <p:cond delay="1324"/>
                                          </p:stCondLst>
                                        </p:cTn>
                                        <p:tgtEl>
                                          <p:spTgt spid="6">
                                            <p:txEl>
                                              <p:pRg st="22" end="22"/>
                                            </p:txEl>
                                          </p:spTgt>
                                        </p:tgtEl>
                                        <p:attrNameLst>
                                          <p:attrName>ppt_y</p:attrName>
                                        </p:attrNameLst>
                                      </p:cBhvr>
                                      <p:tavLst>
                                        <p:tav tm="0" fmla="#ppt_y-sin(pi*$)/27">
                                          <p:val>
                                            <p:fltVal val="0"/>
                                          </p:val>
                                        </p:tav>
                                        <p:tav tm="100000">
                                          <p:val>
                                            <p:fltVal val="1"/>
                                          </p:val>
                                        </p:tav>
                                      </p:tavLst>
                                    </p:anim>
                                    <p:anim calcmode="lin" valueType="num">
                                      <p:cBhvr>
                                        <p:cTn id="268" dur="164" tmFilter="0, 0; 0.125,0.2665; 0.25,0.4; 0.375,0.465; 0.5,0.5;  0.625,0.535; 0.75,0.6; 0.875,0.7335; 1,1">
                                          <p:stCondLst>
                                            <p:cond delay="1656"/>
                                          </p:stCondLst>
                                        </p:cTn>
                                        <p:tgtEl>
                                          <p:spTgt spid="6">
                                            <p:txEl>
                                              <p:pRg st="22" end="22"/>
                                            </p:txEl>
                                          </p:spTgt>
                                        </p:tgtEl>
                                        <p:attrNameLst>
                                          <p:attrName>ppt_y</p:attrName>
                                        </p:attrNameLst>
                                      </p:cBhvr>
                                      <p:tavLst>
                                        <p:tav tm="0" fmla="#ppt_y-sin(pi*$)/81">
                                          <p:val>
                                            <p:fltVal val="0"/>
                                          </p:val>
                                        </p:tav>
                                        <p:tav tm="100000">
                                          <p:val>
                                            <p:fltVal val="1"/>
                                          </p:val>
                                        </p:tav>
                                      </p:tavLst>
                                    </p:anim>
                                    <p:animScale>
                                      <p:cBhvr>
                                        <p:cTn id="269" dur="26">
                                          <p:stCondLst>
                                            <p:cond delay="650"/>
                                          </p:stCondLst>
                                        </p:cTn>
                                        <p:tgtEl>
                                          <p:spTgt spid="6">
                                            <p:txEl>
                                              <p:pRg st="22" end="22"/>
                                            </p:txEl>
                                          </p:spTgt>
                                        </p:tgtEl>
                                      </p:cBhvr>
                                      <p:to x="100000" y="60000"/>
                                    </p:animScale>
                                    <p:animScale>
                                      <p:cBhvr>
                                        <p:cTn id="270" dur="166" decel="50000">
                                          <p:stCondLst>
                                            <p:cond delay="676"/>
                                          </p:stCondLst>
                                        </p:cTn>
                                        <p:tgtEl>
                                          <p:spTgt spid="6">
                                            <p:txEl>
                                              <p:pRg st="22" end="22"/>
                                            </p:txEl>
                                          </p:spTgt>
                                        </p:tgtEl>
                                      </p:cBhvr>
                                      <p:to x="100000" y="100000"/>
                                    </p:animScale>
                                    <p:animScale>
                                      <p:cBhvr>
                                        <p:cTn id="271" dur="26">
                                          <p:stCondLst>
                                            <p:cond delay="1312"/>
                                          </p:stCondLst>
                                        </p:cTn>
                                        <p:tgtEl>
                                          <p:spTgt spid="6">
                                            <p:txEl>
                                              <p:pRg st="22" end="22"/>
                                            </p:txEl>
                                          </p:spTgt>
                                        </p:tgtEl>
                                      </p:cBhvr>
                                      <p:to x="100000" y="80000"/>
                                    </p:animScale>
                                    <p:animScale>
                                      <p:cBhvr>
                                        <p:cTn id="272" dur="166" decel="50000">
                                          <p:stCondLst>
                                            <p:cond delay="1338"/>
                                          </p:stCondLst>
                                        </p:cTn>
                                        <p:tgtEl>
                                          <p:spTgt spid="6">
                                            <p:txEl>
                                              <p:pRg st="22" end="22"/>
                                            </p:txEl>
                                          </p:spTgt>
                                        </p:tgtEl>
                                      </p:cBhvr>
                                      <p:to x="100000" y="100000"/>
                                    </p:animScale>
                                    <p:animScale>
                                      <p:cBhvr>
                                        <p:cTn id="273" dur="26">
                                          <p:stCondLst>
                                            <p:cond delay="1642"/>
                                          </p:stCondLst>
                                        </p:cTn>
                                        <p:tgtEl>
                                          <p:spTgt spid="6">
                                            <p:txEl>
                                              <p:pRg st="22" end="22"/>
                                            </p:txEl>
                                          </p:spTgt>
                                        </p:tgtEl>
                                      </p:cBhvr>
                                      <p:to x="100000" y="90000"/>
                                    </p:animScale>
                                    <p:animScale>
                                      <p:cBhvr>
                                        <p:cTn id="274" dur="166" decel="50000">
                                          <p:stCondLst>
                                            <p:cond delay="1668"/>
                                          </p:stCondLst>
                                        </p:cTn>
                                        <p:tgtEl>
                                          <p:spTgt spid="6">
                                            <p:txEl>
                                              <p:pRg st="22" end="22"/>
                                            </p:txEl>
                                          </p:spTgt>
                                        </p:tgtEl>
                                      </p:cBhvr>
                                      <p:to x="100000" y="100000"/>
                                    </p:animScale>
                                    <p:animScale>
                                      <p:cBhvr>
                                        <p:cTn id="275" dur="26">
                                          <p:stCondLst>
                                            <p:cond delay="1808"/>
                                          </p:stCondLst>
                                        </p:cTn>
                                        <p:tgtEl>
                                          <p:spTgt spid="6">
                                            <p:txEl>
                                              <p:pRg st="22" end="22"/>
                                            </p:txEl>
                                          </p:spTgt>
                                        </p:tgtEl>
                                      </p:cBhvr>
                                      <p:to x="100000" y="95000"/>
                                    </p:animScale>
                                    <p:animScale>
                                      <p:cBhvr>
                                        <p:cTn id="276" dur="166" decel="50000">
                                          <p:stCondLst>
                                            <p:cond delay="1834"/>
                                          </p:stCondLst>
                                        </p:cTn>
                                        <p:tgtEl>
                                          <p:spTgt spid="6">
                                            <p:txEl>
                                              <p:pRg st="22" end="22"/>
                                            </p:txEl>
                                          </p:spTgt>
                                        </p:tgtEl>
                                      </p:cBhvr>
                                      <p:to x="100000" y="100000"/>
                                    </p:animScale>
                                  </p:childTnLst>
                                </p:cTn>
                              </p:par>
                              <p:par>
                                <p:cTn id="277" presetID="26" presetClass="entr" presetSubtype="0" fill="hold" nodeType="withEffect">
                                  <p:stCondLst>
                                    <p:cond delay="0"/>
                                  </p:stCondLst>
                                  <p:childTnLst>
                                    <p:set>
                                      <p:cBhvr>
                                        <p:cTn id="278" dur="1" fill="hold">
                                          <p:stCondLst>
                                            <p:cond delay="0"/>
                                          </p:stCondLst>
                                        </p:cTn>
                                        <p:tgtEl>
                                          <p:spTgt spid="6">
                                            <p:txEl>
                                              <p:pRg st="23" end="23"/>
                                            </p:txEl>
                                          </p:spTgt>
                                        </p:tgtEl>
                                        <p:attrNameLst>
                                          <p:attrName>style.visibility</p:attrName>
                                        </p:attrNameLst>
                                      </p:cBhvr>
                                      <p:to>
                                        <p:strVal val="visible"/>
                                      </p:to>
                                    </p:set>
                                    <p:animEffect transition="in" filter="wipe(down)">
                                      <p:cBhvr>
                                        <p:cTn id="279" dur="580">
                                          <p:stCondLst>
                                            <p:cond delay="0"/>
                                          </p:stCondLst>
                                        </p:cTn>
                                        <p:tgtEl>
                                          <p:spTgt spid="6">
                                            <p:txEl>
                                              <p:pRg st="23" end="23"/>
                                            </p:txEl>
                                          </p:spTgt>
                                        </p:tgtEl>
                                      </p:cBhvr>
                                    </p:animEffect>
                                    <p:anim calcmode="lin" valueType="num">
                                      <p:cBhvr>
                                        <p:cTn id="280" dur="1822" tmFilter="0,0; 0.14,0.36; 0.43,0.73; 0.71,0.91; 1.0,1.0">
                                          <p:stCondLst>
                                            <p:cond delay="0"/>
                                          </p:stCondLst>
                                        </p:cTn>
                                        <p:tgtEl>
                                          <p:spTgt spid="6">
                                            <p:txEl>
                                              <p:pRg st="23" end="23"/>
                                            </p:txEl>
                                          </p:spTgt>
                                        </p:tgtEl>
                                        <p:attrNameLst>
                                          <p:attrName>ppt_x</p:attrName>
                                        </p:attrNameLst>
                                      </p:cBhvr>
                                      <p:tavLst>
                                        <p:tav tm="0">
                                          <p:val>
                                            <p:strVal val="#ppt_x-0.25"/>
                                          </p:val>
                                        </p:tav>
                                        <p:tav tm="100000">
                                          <p:val>
                                            <p:strVal val="#ppt_x"/>
                                          </p:val>
                                        </p:tav>
                                      </p:tavLst>
                                    </p:anim>
                                    <p:anim calcmode="lin" valueType="num">
                                      <p:cBhvr>
                                        <p:cTn id="281" dur="664" tmFilter="0.0,0.0; 0.25,0.07; 0.50,0.2; 0.75,0.467; 1.0,1.0">
                                          <p:stCondLst>
                                            <p:cond delay="0"/>
                                          </p:stCondLst>
                                        </p:cTn>
                                        <p:tgtEl>
                                          <p:spTgt spid="6">
                                            <p:txEl>
                                              <p:pRg st="23" end="23"/>
                                            </p:txEl>
                                          </p:spTgt>
                                        </p:tgtEl>
                                        <p:attrNameLst>
                                          <p:attrName>ppt_y</p:attrName>
                                        </p:attrNameLst>
                                      </p:cBhvr>
                                      <p:tavLst>
                                        <p:tav tm="0" fmla="#ppt_y-sin(pi*$)/3">
                                          <p:val>
                                            <p:fltVal val="0.5"/>
                                          </p:val>
                                        </p:tav>
                                        <p:tav tm="100000">
                                          <p:val>
                                            <p:fltVal val="1"/>
                                          </p:val>
                                        </p:tav>
                                      </p:tavLst>
                                    </p:anim>
                                    <p:anim calcmode="lin" valueType="num">
                                      <p:cBhvr>
                                        <p:cTn id="282" dur="664" tmFilter="0, 0; 0.125,0.2665; 0.25,0.4; 0.375,0.465; 0.5,0.5;  0.625,0.535; 0.75,0.6; 0.875,0.7335; 1,1">
                                          <p:stCondLst>
                                            <p:cond delay="664"/>
                                          </p:stCondLst>
                                        </p:cTn>
                                        <p:tgtEl>
                                          <p:spTgt spid="6">
                                            <p:txEl>
                                              <p:pRg st="23" end="23"/>
                                            </p:txEl>
                                          </p:spTgt>
                                        </p:tgtEl>
                                        <p:attrNameLst>
                                          <p:attrName>ppt_y</p:attrName>
                                        </p:attrNameLst>
                                      </p:cBhvr>
                                      <p:tavLst>
                                        <p:tav tm="0" fmla="#ppt_y-sin(pi*$)/9">
                                          <p:val>
                                            <p:fltVal val="0"/>
                                          </p:val>
                                        </p:tav>
                                        <p:tav tm="100000">
                                          <p:val>
                                            <p:fltVal val="1"/>
                                          </p:val>
                                        </p:tav>
                                      </p:tavLst>
                                    </p:anim>
                                    <p:anim calcmode="lin" valueType="num">
                                      <p:cBhvr>
                                        <p:cTn id="283" dur="332" tmFilter="0, 0; 0.125,0.2665; 0.25,0.4; 0.375,0.465; 0.5,0.5;  0.625,0.535; 0.75,0.6; 0.875,0.7335; 1,1">
                                          <p:stCondLst>
                                            <p:cond delay="1324"/>
                                          </p:stCondLst>
                                        </p:cTn>
                                        <p:tgtEl>
                                          <p:spTgt spid="6">
                                            <p:txEl>
                                              <p:pRg st="23" end="23"/>
                                            </p:txEl>
                                          </p:spTgt>
                                        </p:tgtEl>
                                        <p:attrNameLst>
                                          <p:attrName>ppt_y</p:attrName>
                                        </p:attrNameLst>
                                      </p:cBhvr>
                                      <p:tavLst>
                                        <p:tav tm="0" fmla="#ppt_y-sin(pi*$)/27">
                                          <p:val>
                                            <p:fltVal val="0"/>
                                          </p:val>
                                        </p:tav>
                                        <p:tav tm="100000">
                                          <p:val>
                                            <p:fltVal val="1"/>
                                          </p:val>
                                        </p:tav>
                                      </p:tavLst>
                                    </p:anim>
                                    <p:anim calcmode="lin" valueType="num">
                                      <p:cBhvr>
                                        <p:cTn id="284" dur="164" tmFilter="0, 0; 0.125,0.2665; 0.25,0.4; 0.375,0.465; 0.5,0.5;  0.625,0.535; 0.75,0.6; 0.875,0.7335; 1,1">
                                          <p:stCondLst>
                                            <p:cond delay="1656"/>
                                          </p:stCondLst>
                                        </p:cTn>
                                        <p:tgtEl>
                                          <p:spTgt spid="6">
                                            <p:txEl>
                                              <p:pRg st="23" end="23"/>
                                            </p:txEl>
                                          </p:spTgt>
                                        </p:tgtEl>
                                        <p:attrNameLst>
                                          <p:attrName>ppt_y</p:attrName>
                                        </p:attrNameLst>
                                      </p:cBhvr>
                                      <p:tavLst>
                                        <p:tav tm="0" fmla="#ppt_y-sin(pi*$)/81">
                                          <p:val>
                                            <p:fltVal val="0"/>
                                          </p:val>
                                        </p:tav>
                                        <p:tav tm="100000">
                                          <p:val>
                                            <p:fltVal val="1"/>
                                          </p:val>
                                        </p:tav>
                                      </p:tavLst>
                                    </p:anim>
                                    <p:animScale>
                                      <p:cBhvr>
                                        <p:cTn id="285" dur="26">
                                          <p:stCondLst>
                                            <p:cond delay="650"/>
                                          </p:stCondLst>
                                        </p:cTn>
                                        <p:tgtEl>
                                          <p:spTgt spid="6">
                                            <p:txEl>
                                              <p:pRg st="23" end="23"/>
                                            </p:txEl>
                                          </p:spTgt>
                                        </p:tgtEl>
                                      </p:cBhvr>
                                      <p:to x="100000" y="60000"/>
                                    </p:animScale>
                                    <p:animScale>
                                      <p:cBhvr>
                                        <p:cTn id="286" dur="166" decel="50000">
                                          <p:stCondLst>
                                            <p:cond delay="676"/>
                                          </p:stCondLst>
                                        </p:cTn>
                                        <p:tgtEl>
                                          <p:spTgt spid="6">
                                            <p:txEl>
                                              <p:pRg st="23" end="23"/>
                                            </p:txEl>
                                          </p:spTgt>
                                        </p:tgtEl>
                                      </p:cBhvr>
                                      <p:to x="100000" y="100000"/>
                                    </p:animScale>
                                    <p:animScale>
                                      <p:cBhvr>
                                        <p:cTn id="287" dur="26">
                                          <p:stCondLst>
                                            <p:cond delay="1312"/>
                                          </p:stCondLst>
                                        </p:cTn>
                                        <p:tgtEl>
                                          <p:spTgt spid="6">
                                            <p:txEl>
                                              <p:pRg st="23" end="23"/>
                                            </p:txEl>
                                          </p:spTgt>
                                        </p:tgtEl>
                                      </p:cBhvr>
                                      <p:to x="100000" y="80000"/>
                                    </p:animScale>
                                    <p:animScale>
                                      <p:cBhvr>
                                        <p:cTn id="288" dur="166" decel="50000">
                                          <p:stCondLst>
                                            <p:cond delay="1338"/>
                                          </p:stCondLst>
                                        </p:cTn>
                                        <p:tgtEl>
                                          <p:spTgt spid="6">
                                            <p:txEl>
                                              <p:pRg st="23" end="23"/>
                                            </p:txEl>
                                          </p:spTgt>
                                        </p:tgtEl>
                                      </p:cBhvr>
                                      <p:to x="100000" y="100000"/>
                                    </p:animScale>
                                    <p:animScale>
                                      <p:cBhvr>
                                        <p:cTn id="289" dur="26">
                                          <p:stCondLst>
                                            <p:cond delay="1642"/>
                                          </p:stCondLst>
                                        </p:cTn>
                                        <p:tgtEl>
                                          <p:spTgt spid="6">
                                            <p:txEl>
                                              <p:pRg st="23" end="23"/>
                                            </p:txEl>
                                          </p:spTgt>
                                        </p:tgtEl>
                                      </p:cBhvr>
                                      <p:to x="100000" y="90000"/>
                                    </p:animScale>
                                    <p:animScale>
                                      <p:cBhvr>
                                        <p:cTn id="290" dur="166" decel="50000">
                                          <p:stCondLst>
                                            <p:cond delay="1668"/>
                                          </p:stCondLst>
                                        </p:cTn>
                                        <p:tgtEl>
                                          <p:spTgt spid="6">
                                            <p:txEl>
                                              <p:pRg st="23" end="23"/>
                                            </p:txEl>
                                          </p:spTgt>
                                        </p:tgtEl>
                                      </p:cBhvr>
                                      <p:to x="100000" y="100000"/>
                                    </p:animScale>
                                    <p:animScale>
                                      <p:cBhvr>
                                        <p:cTn id="291" dur="26">
                                          <p:stCondLst>
                                            <p:cond delay="1808"/>
                                          </p:stCondLst>
                                        </p:cTn>
                                        <p:tgtEl>
                                          <p:spTgt spid="6">
                                            <p:txEl>
                                              <p:pRg st="23" end="23"/>
                                            </p:txEl>
                                          </p:spTgt>
                                        </p:tgtEl>
                                      </p:cBhvr>
                                      <p:to x="100000" y="95000"/>
                                    </p:animScale>
                                    <p:animScale>
                                      <p:cBhvr>
                                        <p:cTn id="292" dur="166" decel="50000">
                                          <p:stCondLst>
                                            <p:cond delay="1834"/>
                                          </p:stCondLst>
                                        </p:cTn>
                                        <p:tgtEl>
                                          <p:spTgt spid="6">
                                            <p:txEl>
                                              <p:pRg st="23" end="23"/>
                                            </p:txEl>
                                          </p:spTgt>
                                        </p:tgtEl>
                                      </p:cBhvr>
                                      <p:to x="100000" y="100000"/>
                                    </p:animScale>
                                  </p:childTnLst>
                                </p:cTn>
                              </p:par>
                              <p:par>
                                <p:cTn id="293" presetID="26" presetClass="entr" presetSubtype="0" fill="hold" nodeType="withEffect">
                                  <p:stCondLst>
                                    <p:cond delay="0"/>
                                  </p:stCondLst>
                                  <p:childTnLst>
                                    <p:set>
                                      <p:cBhvr>
                                        <p:cTn id="294" dur="1" fill="hold">
                                          <p:stCondLst>
                                            <p:cond delay="0"/>
                                          </p:stCondLst>
                                        </p:cTn>
                                        <p:tgtEl>
                                          <p:spTgt spid="6">
                                            <p:txEl>
                                              <p:pRg st="24" end="24"/>
                                            </p:txEl>
                                          </p:spTgt>
                                        </p:tgtEl>
                                        <p:attrNameLst>
                                          <p:attrName>style.visibility</p:attrName>
                                        </p:attrNameLst>
                                      </p:cBhvr>
                                      <p:to>
                                        <p:strVal val="visible"/>
                                      </p:to>
                                    </p:set>
                                    <p:animEffect transition="in" filter="wipe(down)">
                                      <p:cBhvr>
                                        <p:cTn id="295" dur="580">
                                          <p:stCondLst>
                                            <p:cond delay="0"/>
                                          </p:stCondLst>
                                        </p:cTn>
                                        <p:tgtEl>
                                          <p:spTgt spid="6">
                                            <p:txEl>
                                              <p:pRg st="24" end="24"/>
                                            </p:txEl>
                                          </p:spTgt>
                                        </p:tgtEl>
                                      </p:cBhvr>
                                    </p:animEffect>
                                    <p:anim calcmode="lin" valueType="num">
                                      <p:cBhvr>
                                        <p:cTn id="296" dur="1822" tmFilter="0,0; 0.14,0.36; 0.43,0.73; 0.71,0.91; 1.0,1.0">
                                          <p:stCondLst>
                                            <p:cond delay="0"/>
                                          </p:stCondLst>
                                        </p:cTn>
                                        <p:tgtEl>
                                          <p:spTgt spid="6">
                                            <p:txEl>
                                              <p:pRg st="24" end="24"/>
                                            </p:txEl>
                                          </p:spTgt>
                                        </p:tgtEl>
                                        <p:attrNameLst>
                                          <p:attrName>ppt_x</p:attrName>
                                        </p:attrNameLst>
                                      </p:cBhvr>
                                      <p:tavLst>
                                        <p:tav tm="0">
                                          <p:val>
                                            <p:strVal val="#ppt_x-0.25"/>
                                          </p:val>
                                        </p:tav>
                                        <p:tav tm="100000">
                                          <p:val>
                                            <p:strVal val="#ppt_x"/>
                                          </p:val>
                                        </p:tav>
                                      </p:tavLst>
                                    </p:anim>
                                    <p:anim calcmode="lin" valueType="num">
                                      <p:cBhvr>
                                        <p:cTn id="297" dur="664" tmFilter="0.0,0.0; 0.25,0.07; 0.50,0.2; 0.75,0.467; 1.0,1.0">
                                          <p:stCondLst>
                                            <p:cond delay="0"/>
                                          </p:stCondLst>
                                        </p:cTn>
                                        <p:tgtEl>
                                          <p:spTgt spid="6">
                                            <p:txEl>
                                              <p:pRg st="24" end="24"/>
                                            </p:txEl>
                                          </p:spTgt>
                                        </p:tgtEl>
                                        <p:attrNameLst>
                                          <p:attrName>ppt_y</p:attrName>
                                        </p:attrNameLst>
                                      </p:cBhvr>
                                      <p:tavLst>
                                        <p:tav tm="0" fmla="#ppt_y-sin(pi*$)/3">
                                          <p:val>
                                            <p:fltVal val="0.5"/>
                                          </p:val>
                                        </p:tav>
                                        <p:tav tm="100000">
                                          <p:val>
                                            <p:fltVal val="1"/>
                                          </p:val>
                                        </p:tav>
                                      </p:tavLst>
                                    </p:anim>
                                    <p:anim calcmode="lin" valueType="num">
                                      <p:cBhvr>
                                        <p:cTn id="298" dur="664" tmFilter="0, 0; 0.125,0.2665; 0.25,0.4; 0.375,0.465; 0.5,0.5;  0.625,0.535; 0.75,0.6; 0.875,0.7335; 1,1">
                                          <p:stCondLst>
                                            <p:cond delay="664"/>
                                          </p:stCondLst>
                                        </p:cTn>
                                        <p:tgtEl>
                                          <p:spTgt spid="6">
                                            <p:txEl>
                                              <p:pRg st="24" end="24"/>
                                            </p:txEl>
                                          </p:spTgt>
                                        </p:tgtEl>
                                        <p:attrNameLst>
                                          <p:attrName>ppt_y</p:attrName>
                                        </p:attrNameLst>
                                      </p:cBhvr>
                                      <p:tavLst>
                                        <p:tav tm="0" fmla="#ppt_y-sin(pi*$)/9">
                                          <p:val>
                                            <p:fltVal val="0"/>
                                          </p:val>
                                        </p:tav>
                                        <p:tav tm="100000">
                                          <p:val>
                                            <p:fltVal val="1"/>
                                          </p:val>
                                        </p:tav>
                                      </p:tavLst>
                                    </p:anim>
                                    <p:anim calcmode="lin" valueType="num">
                                      <p:cBhvr>
                                        <p:cTn id="299" dur="332" tmFilter="0, 0; 0.125,0.2665; 0.25,0.4; 0.375,0.465; 0.5,0.5;  0.625,0.535; 0.75,0.6; 0.875,0.7335; 1,1">
                                          <p:stCondLst>
                                            <p:cond delay="1324"/>
                                          </p:stCondLst>
                                        </p:cTn>
                                        <p:tgtEl>
                                          <p:spTgt spid="6">
                                            <p:txEl>
                                              <p:pRg st="24" end="24"/>
                                            </p:txEl>
                                          </p:spTgt>
                                        </p:tgtEl>
                                        <p:attrNameLst>
                                          <p:attrName>ppt_y</p:attrName>
                                        </p:attrNameLst>
                                      </p:cBhvr>
                                      <p:tavLst>
                                        <p:tav tm="0" fmla="#ppt_y-sin(pi*$)/27">
                                          <p:val>
                                            <p:fltVal val="0"/>
                                          </p:val>
                                        </p:tav>
                                        <p:tav tm="100000">
                                          <p:val>
                                            <p:fltVal val="1"/>
                                          </p:val>
                                        </p:tav>
                                      </p:tavLst>
                                    </p:anim>
                                    <p:anim calcmode="lin" valueType="num">
                                      <p:cBhvr>
                                        <p:cTn id="300" dur="164" tmFilter="0, 0; 0.125,0.2665; 0.25,0.4; 0.375,0.465; 0.5,0.5;  0.625,0.535; 0.75,0.6; 0.875,0.7335; 1,1">
                                          <p:stCondLst>
                                            <p:cond delay="1656"/>
                                          </p:stCondLst>
                                        </p:cTn>
                                        <p:tgtEl>
                                          <p:spTgt spid="6">
                                            <p:txEl>
                                              <p:pRg st="24" end="24"/>
                                            </p:txEl>
                                          </p:spTgt>
                                        </p:tgtEl>
                                        <p:attrNameLst>
                                          <p:attrName>ppt_y</p:attrName>
                                        </p:attrNameLst>
                                      </p:cBhvr>
                                      <p:tavLst>
                                        <p:tav tm="0" fmla="#ppt_y-sin(pi*$)/81">
                                          <p:val>
                                            <p:fltVal val="0"/>
                                          </p:val>
                                        </p:tav>
                                        <p:tav tm="100000">
                                          <p:val>
                                            <p:fltVal val="1"/>
                                          </p:val>
                                        </p:tav>
                                      </p:tavLst>
                                    </p:anim>
                                    <p:animScale>
                                      <p:cBhvr>
                                        <p:cTn id="301" dur="26">
                                          <p:stCondLst>
                                            <p:cond delay="650"/>
                                          </p:stCondLst>
                                        </p:cTn>
                                        <p:tgtEl>
                                          <p:spTgt spid="6">
                                            <p:txEl>
                                              <p:pRg st="24" end="24"/>
                                            </p:txEl>
                                          </p:spTgt>
                                        </p:tgtEl>
                                      </p:cBhvr>
                                      <p:to x="100000" y="60000"/>
                                    </p:animScale>
                                    <p:animScale>
                                      <p:cBhvr>
                                        <p:cTn id="302" dur="166" decel="50000">
                                          <p:stCondLst>
                                            <p:cond delay="676"/>
                                          </p:stCondLst>
                                        </p:cTn>
                                        <p:tgtEl>
                                          <p:spTgt spid="6">
                                            <p:txEl>
                                              <p:pRg st="24" end="24"/>
                                            </p:txEl>
                                          </p:spTgt>
                                        </p:tgtEl>
                                      </p:cBhvr>
                                      <p:to x="100000" y="100000"/>
                                    </p:animScale>
                                    <p:animScale>
                                      <p:cBhvr>
                                        <p:cTn id="303" dur="26">
                                          <p:stCondLst>
                                            <p:cond delay="1312"/>
                                          </p:stCondLst>
                                        </p:cTn>
                                        <p:tgtEl>
                                          <p:spTgt spid="6">
                                            <p:txEl>
                                              <p:pRg st="24" end="24"/>
                                            </p:txEl>
                                          </p:spTgt>
                                        </p:tgtEl>
                                      </p:cBhvr>
                                      <p:to x="100000" y="80000"/>
                                    </p:animScale>
                                    <p:animScale>
                                      <p:cBhvr>
                                        <p:cTn id="304" dur="166" decel="50000">
                                          <p:stCondLst>
                                            <p:cond delay="1338"/>
                                          </p:stCondLst>
                                        </p:cTn>
                                        <p:tgtEl>
                                          <p:spTgt spid="6">
                                            <p:txEl>
                                              <p:pRg st="24" end="24"/>
                                            </p:txEl>
                                          </p:spTgt>
                                        </p:tgtEl>
                                      </p:cBhvr>
                                      <p:to x="100000" y="100000"/>
                                    </p:animScale>
                                    <p:animScale>
                                      <p:cBhvr>
                                        <p:cTn id="305" dur="26">
                                          <p:stCondLst>
                                            <p:cond delay="1642"/>
                                          </p:stCondLst>
                                        </p:cTn>
                                        <p:tgtEl>
                                          <p:spTgt spid="6">
                                            <p:txEl>
                                              <p:pRg st="24" end="24"/>
                                            </p:txEl>
                                          </p:spTgt>
                                        </p:tgtEl>
                                      </p:cBhvr>
                                      <p:to x="100000" y="90000"/>
                                    </p:animScale>
                                    <p:animScale>
                                      <p:cBhvr>
                                        <p:cTn id="306" dur="166" decel="50000">
                                          <p:stCondLst>
                                            <p:cond delay="1668"/>
                                          </p:stCondLst>
                                        </p:cTn>
                                        <p:tgtEl>
                                          <p:spTgt spid="6">
                                            <p:txEl>
                                              <p:pRg st="24" end="24"/>
                                            </p:txEl>
                                          </p:spTgt>
                                        </p:tgtEl>
                                      </p:cBhvr>
                                      <p:to x="100000" y="100000"/>
                                    </p:animScale>
                                    <p:animScale>
                                      <p:cBhvr>
                                        <p:cTn id="307" dur="26">
                                          <p:stCondLst>
                                            <p:cond delay="1808"/>
                                          </p:stCondLst>
                                        </p:cTn>
                                        <p:tgtEl>
                                          <p:spTgt spid="6">
                                            <p:txEl>
                                              <p:pRg st="24" end="24"/>
                                            </p:txEl>
                                          </p:spTgt>
                                        </p:tgtEl>
                                      </p:cBhvr>
                                      <p:to x="100000" y="95000"/>
                                    </p:animScale>
                                    <p:animScale>
                                      <p:cBhvr>
                                        <p:cTn id="308" dur="166" decel="50000">
                                          <p:stCondLst>
                                            <p:cond delay="1834"/>
                                          </p:stCondLst>
                                        </p:cTn>
                                        <p:tgtEl>
                                          <p:spTgt spid="6">
                                            <p:txEl>
                                              <p:pRg st="24" end="24"/>
                                            </p:txEl>
                                          </p:spTgt>
                                        </p:tgtEl>
                                      </p:cBhvr>
                                      <p:to x="100000" y="100000"/>
                                    </p:animScale>
                                  </p:childTnLst>
                                </p:cTn>
                              </p:par>
                              <p:par>
                                <p:cTn id="309" presetID="26" presetClass="entr" presetSubtype="0" fill="hold" nodeType="withEffect">
                                  <p:stCondLst>
                                    <p:cond delay="0"/>
                                  </p:stCondLst>
                                  <p:childTnLst>
                                    <p:set>
                                      <p:cBhvr>
                                        <p:cTn id="310" dur="1" fill="hold">
                                          <p:stCondLst>
                                            <p:cond delay="0"/>
                                          </p:stCondLst>
                                        </p:cTn>
                                        <p:tgtEl>
                                          <p:spTgt spid="6">
                                            <p:txEl>
                                              <p:pRg st="25" end="25"/>
                                            </p:txEl>
                                          </p:spTgt>
                                        </p:tgtEl>
                                        <p:attrNameLst>
                                          <p:attrName>style.visibility</p:attrName>
                                        </p:attrNameLst>
                                      </p:cBhvr>
                                      <p:to>
                                        <p:strVal val="visible"/>
                                      </p:to>
                                    </p:set>
                                    <p:animEffect transition="in" filter="wipe(down)">
                                      <p:cBhvr>
                                        <p:cTn id="311" dur="580">
                                          <p:stCondLst>
                                            <p:cond delay="0"/>
                                          </p:stCondLst>
                                        </p:cTn>
                                        <p:tgtEl>
                                          <p:spTgt spid="6">
                                            <p:txEl>
                                              <p:pRg st="25" end="25"/>
                                            </p:txEl>
                                          </p:spTgt>
                                        </p:tgtEl>
                                      </p:cBhvr>
                                    </p:animEffect>
                                    <p:anim calcmode="lin" valueType="num">
                                      <p:cBhvr>
                                        <p:cTn id="312" dur="1822" tmFilter="0,0; 0.14,0.36; 0.43,0.73; 0.71,0.91; 1.0,1.0">
                                          <p:stCondLst>
                                            <p:cond delay="0"/>
                                          </p:stCondLst>
                                        </p:cTn>
                                        <p:tgtEl>
                                          <p:spTgt spid="6">
                                            <p:txEl>
                                              <p:pRg st="25" end="25"/>
                                            </p:txEl>
                                          </p:spTgt>
                                        </p:tgtEl>
                                        <p:attrNameLst>
                                          <p:attrName>ppt_x</p:attrName>
                                        </p:attrNameLst>
                                      </p:cBhvr>
                                      <p:tavLst>
                                        <p:tav tm="0">
                                          <p:val>
                                            <p:strVal val="#ppt_x-0.25"/>
                                          </p:val>
                                        </p:tav>
                                        <p:tav tm="100000">
                                          <p:val>
                                            <p:strVal val="#ppt_x"/>
                                          </p:val>
                                        </p:tav>
                                      </p:tavLst>
                                    </p:anim>
                                    <p:anim calcmode="lin" valueType="num">
                                      <p:cBhvr>
                                        <p:cTn id="313" dur="664" tmFilter="0.0,0.0; 0.25,0.07; 0.50,0.2; 0.75,0.467; 1.0,1.0">
                                          <p:stCondLst>
                                            <p:cond delay="0"/>
                                          </p:stCondLst>
                                        </p:cTn>
                                        <p:tgtEl>
                                          <p:spTgt spid="6">
                                            <p:txEl>
                                              <p:pRg st="25" end="25"/>
                                            </p:txEl>
                                          </p:spTgt>
                                        </p:tgtEl>
                                        <p:attrNameLst>
                                          <p:attrName>ppt_y</p:attrName>
                                        </p:attrNameLst>
                                      </p:cBhvr>
                                      <p:tavLst>
                                        <p:tav tm="0" fmla="#ppt_y-sin(pi*$)/3">
                                          <p:val>
                                            <p:fltVal val="0.5"/>
                                          </p:val>
                                        </p:tav>
                                        <p:tav tm="100000">
                                          <p:val>
                                            <p:fltVal val="1"/>
                                          </p:val>
                                        </p:tav>
                                      </p:tavLst>
                                    </p:anim>
                                    <p:anim calcmode="lin" valueType="num">
                                      <p:cBhvr>
                                        <p:cTn id="314" dur="664" tmFilter="0, 0; 0.125,0.2665; 0.25,0.4; 0.375,0.465; 0.5,0.5;  0.625,0.535; 0.75,0.6; 0.875,0.7335; 1,1">
                                          <p:stCondLst>
                                            <p:cond delay="664"/>
                                          </p:stCondLst>
                                        </p:cTn>
                                        <p:tgtEl>
                                          <p:spTgt spid="6">
                                            <p:txEl>
                                              <p:pRg st="25" end="25"/>
                                            </p:txEl>
                                          </p:spTgt>
                                        </p:tgtEl>
                                        <p:attrNameLst>
                                          <p:attrName>ppt_y</p:attrName>
                                        </p:attrNameLst>
                                      </p:cBhvr>
                                      <p:tavLst>
                                        <p:tav tm="0" fmla="#ppt_y-sin(pi*$)/9">
                                          <p:val>
                                            <p:fltVal val="0"/>
                                          </p:val>
                                        </p:tav>
                                        <p:tav tm="100000">
                                          <p:val>
                                            <p:fltVal val="1"/>
                                          </p:val>
                                        </p:tav>
                                      </p:tavLst>
                                    </p:anim>
                                    <p:anim calcmode="lin" valueType="num">
                                      <p:cBhvr>
                                        <p:cTn id="315" dur="332" tmFilter="0, 0; 0.125,0.2665; 0.25,0.4; 0.375,0.465; 0.5,0.5;  0.625,0.535; 0.75,0.6; 0.875,0.7335; 1,1">
                                          <p:stCondLst>
                                            <p:cond delay="1324"/>
                                          </p:stCondLst>
                                        </p:cTn>
                                        <p:tgtEl>
                                          <p:spTgt spid="6">
                                            <p:txEl>
                                              <p:pRg st="25" end="25"/>
                                            </p:txEl>
                                          </p:spTgt>
                                        </p:tgtEl>
                                        <p:attrNameLst>
                                          <p:attrName>ppt_y</p:attrName>
                                        </p:attrNameLst>
                                      </p:cBhvr>
                                      <p:tavLst>
                                        <p:tav tm="0" fmla="#ppt_y-sin(pi*$)/27">
                                          <p:val>
                                            <p:fltVal val="0"/>
                                          </p:val>
                                        </p:tav>
                                        <p:tav tm="100000">
                                          <p:val>
                                            <p:fltVal val="1"/>
                                          </p:val>
                                        </p:tav>
                                      </p:tavLst>
                                    </p:anim>
                                    <p:anim calcmode="lin" valueType="num">
                                      <p:cBhvr>
                                        <p:cTn id="316" dur="164" tmFilter="0, 0; 0.125,0.2665; 0.25,0.4; 0.375,0.465; 0.5,0.5;  0.625,0.535; 0.75,0.6; 0.875,0.7335; 1,1">
                                          <p:stCondLst>
                                            <p:cond delay="1656"/>
                                          </p:stCondLst>
                                        </p:cTn>
                                        <p:tgtEl>
                                          <p:spTgt spid="6">
                                            <p:txEl>
                                              <p:pRg st="25" end="25"/>
                                            </p:txEl>
                                          </p:spTgt>
                                        </p:tgtEl>
                                        <p:attrNameLst>
                                          <p:attrName>ppt_y</p:attrName>
                                        </p:attrNameLst>
                                      </p:cBhvr>
                                      <p:tavLst>
                                        <p:tav tm="0" fmla="#ppt_y-sin(pi*$)/81">
                                          <p:val>
                                            <p:fltVal val="0"/>
                                          </p:val>
                                        </p:tav>
                                        <p:tav tm="100000">
                                          <p:val>
                                            <p:fltVal val="1"/>
                                          </p:val>
                                        </p:tav>
                                      </p:tavLst>
                                    </p:anim>
                                    <p:animScale>
                                      <p:cBhvr>
                                        <p:cTn id="317" dur="26">
                                          <p:stCondLst>
                                            <p:cond delay="650"/>
                                          </p:stCondLst>
                                        </p:cTn>
                                        <p:tgtEl>
                                          <p:spTgt spid="6">
                                            <p:txEl>
                                              <p:pRg st="25" end="25"/>
                                            </p:txEl>
                                          </p:spTgt>
                                        </p:tgtEl>
                                      </p:cBhvr>
                                      <p:to x="100000" y="60000"/>
                                    </p:animScale>
                                    <p:animScale>
                                      <p:cBhvr>
                                        <p:cTn id="318" dur="166" decel="50000">
                                          <p:stCondLst>
                                            <p:cond delay="676"/>
                                          </p:stCondLst>
                                        </p:cTn>
                                        <p:tgtEl>
                                          <p:spTgt spid="6">
                                            <p:txEl>
                                              <p:pRg st="25" end="25"/>
                                            </p:txEl>
                                          </p:spTgt>
                                        </p:tgtEl>
                                      </p:cBhvr>
                                      <p:to x="100000" y="100000"/>
                                    </p:animScale>
                                    <p:animScale>
                                      <p:cBhvr>
                                        <p:cTn id="319" dur="26">
                                          <p:stCondLst>
                                            <p:cond delay="1312"/>
                                          </p:stCondLst>
                                        </p:cTn>
                                        <p:tgtEl>
                                          <p:spTgt spid="6">
                                            <p:txEl>
                                              <p:pRg st="25" end="25"/>
                                            </p:txEl>
                                          </p:spTgt>
                                        </p:tgtEl>
                                      </p:cBhvr>
                                      <p:to x="100000" y="80000"/>
                                    </p:animScale>
                                    <p:animScale>
                                      <p:cBhvr>
                                        <p:cTn id="320" dur="166" decel="50000">
                                          <p:stCondLst>
                                            <p:cond delay="1338"/>
                                          </p:stCondLst>
                                        </p:cTn>
                                        <p:tgtEl>
                                          <p:spTgt spid="6">
                                            <p:txEl>
                                              <p:pRg st="25" end="25"/>
                                            </p:txEl>
                                          </p:spTgt>
                                        </p:tgtEl>
                                      </p:cBhvr>
                                      <p:to x="100000" y="100000"/>
                                    </p:animScale>
                                    <p:animScale>
                                      <p:cBhvr>
                                        <p:cTn id="321" dur="26">
                                          <p:stCondLst>
                                            <p:cond delay="1642"/>
                                          </p:stCondLst>
                                        </p:cTn>
                                        <p:tgtEl>
                                          <p:spTgt spid="6">
                                            <p:txEl>
                                              <p:pRg st="25" end="25"/>
                                            </p:txEl>
                                          </p:spTgt>
                                        </p:tgtEl>
                                      </p:cBhvr>
                                      <p:to x="100000" y="90000"/>
                                    </p:animScale>
                                    <p:animScale>
                                      <p:cBhvr>
                                        <p:cTn id="322" dur="166" decel="50000">
                                          <p:stCondLst>
                                            <p:cond delay="1668"/>
                                          </p:stCondLst>
                                        </p:cTn>
                                        <p:tgtEl>
                                          <p:spTgt spid="6">
                                            <p:txEl>
                                              <p:pRg st="25" end="25"/>
                                            </p:txEl>
                                          </p:spTgt>
                                        </p:tgtEl>
                                      </p:cBhvr>
                                      <p:to x="100000" y="100000"/>
                                    </p:animScale>
                                    <p:animScale>
                                      <p:cBhvr>
                                        <p:cTn id="323" dur="26">
                                          <p:stCondLst>
                                            <p:cond delay="1808"/>
                                          </p:stCondLst>
                                        </p:cTn>
                                        <p:tgtEl>
                                          <p:spTgt spid="6">
                                            <p:txEl>
                                              <p:pRg st="25" end="25"/>
                                            </p:txEl>
                                          </p:spTgt>
                                        </p:tgtEl>
                                      </p:cBhvr>
                                      <p:to x="100000" y="95000"/>
                                    </p:animScale>
                                    <p:animScale>
                                      <p:cBhvr>
                                        <p:cTn id="324" dur="166" decel="50000">
                                          <p:stCondLst>
                                            <p:cond delay="1834"/>
                                          </p:stCondLst>
                                        </p:cTn>
                                        <p:tgtEl>
                                          <p:spTgt spid="6">
                                            <p:txEl>
                                              <p:pRg st="25" end="25"/>
                                            </p:txEl>
                                          </p:spTgt>
                                        </p:tgtEl>
                                      </p:cBhvr>
                                      <p:to x="100000" y="100000"/>
                                    </p:animScale>
                                  </p:childTnLst>
                                </p:cTn>
                              </p:par>
                              <p:par>
                                <p:cTn id="325" presetID="26" presetClass="entr" presetSubtype="0" fill="hold" nodeType="withEffect">
                                  <p:stCondLst>
                                    <p:cond delay="0"/>
                                  </p:stCondLst>
                                  <p:childTnLst>
                                    <p:set>
                                      <p:cBhvr>
                                        <p:cTn id="326" dur="1" fill="hold">
                                          <p:stCondLst>
                                            <p:cond delay="0"/>
                                          </p:stCondLst>
                                        </p:cTn>
                                        <p:tgtEl>
                                          <p:spTgt spid="6">
                                            <p:txEl>
                                              <p:pRg st="26" end="26"/>
                                            </p:txEl>
                                          </p:spTgt>
                                        </p:tgtEl>
                                        <p:attrNameLst>
                                          <p:attrName>style.visibility</p:attrName>
                                        </p:attrNameLst>
                                      </p:cBhvr>
                                      <p:to>
                                        <p:strVal val="visible"/>
                                      </p:to>
                                    </p:set>
                                    <p:animEffect transition="in" filter="wipe(down)">
                                      <p:cBhvr>
                                        <p:cTn id="327" dur="580">
                                          <p:stCondLst>
                                            <p:cond delay="0"/>
                                          </p:stCondLst>
                                        </p:cTn>
                                        <p:tgtEl>
                                          <p:spTgt spid="6">
                                            <p:txEl>
                                              <p:pRg st="26" end="26"/>
                                            </p:txEl>
                                          </p:spTgt>
                                        </p:tgtEl>
                                      </p:cBhvr>
                                    </p:animEffect>
                                    <p:anim calcmode="lin" valueType="num">
                                      <p:cBhvr>
                                        <p:cTn id="328" dur="1822" tmFilter="0,0; 0.14,0.36; 0.43,0.73; 0.71,0.91; 1.0,1.0">
                                          <p:stCondLst>
                                            <p:cond delay="0"/>
                                          </p:stCondLst>
                                        </p:cTn>
                                        <p:tgtEl>
                                          <p:spTgt spid="6">
                                            <p:txEl>
                                              <p:pRg st="26" end="26"/>
                                            </p:txEl>
                                          </p:spTgt>
                                        </p:tgtEl>
                                        <p:attrNameLst>
                                          <p:attrName>ppt_x</p:attrName>
                                        </p:attrNameLst>
                                      </p:cBhvr>
                                      <p:tavLst>
                                        <p:tav tm="0">
                                          <p:val>
                                            <p:strVal val="#ppt_x-0.25"/>
                                          </p:val>
                                        </p:tav>
                                        <p:tav tm="100000">
                                          <p:val>
                                            <p:strVal val="#ppt_x"/>
                                          </p:val>
                                        </p:tav>
                                      </p:tavLst>
                                    </p:anim>
                                    <p:anim calcmode="lin" valueType="num">
                                      <p:cBhvr>
                                        <p:cTn id="329" dur="664" tmFilter="0.0,0.0; 0.25,0.07; 0.50,0.2; 0.75,0.467; 1.0,1.0">
                                          <p:stCondLst>
                                            <p:cond delay="0"/>
                                          </p:stCondLst>
                                        </p:cTn>
                                        <p:tgtEl>
                                          <p:spTgt spid="6">
                                            <p:txEl>
                                              <p:pRg st="26" end="26"/>
                                            </p:txEl>
                                          </p:spTgt>
                                        </p:tgtEl>
                                        <p:attrNameLst>
                                          <p:attrName>ppt_y</p:attrName>
                                        </p:attrNameLst>
                                      </p:cBhvr>
                                      <p:tavLst>
                                        <p:tav tm="0" fmla="#ppt_y-sin(pi*$)/3">
                                          <p:val>
                                            <p:fltVal val="0.5"/>
                                          </p:val>
                                        </p:tav>
                                        <p:tav tm="100000">
                                          <p:val>
                                            <p:fltVal val="1"/>
                                          </p:val>
                                        </p:tav>
                                      </p:tavLst>
                                    </p:anim>
                                    <p:anim calcmode="lin" valueType="num">
                                      <p:cBhvr>
                                        <p:cTn id="330" dur="664" tmFilter="0, 0; 0.125,0.2665; 0.25,0.4; 0.375,0.465; 0.5,0.5;  0.625,0.535; 0.75,0.6; 0.875,0.7335; 1,1">
                                          <p:stCondLst>
                                            <p:cond delay="664"/>
                                          </p:stCondLst>
                                        </p:cTn>
                                        <p:tgtEl>
                                          <p:spTgt spid="6">
                                            <p:txEl>
                                              <p:pRg st="26" end="26"/>
                                            </p:txEl>
                                          </p:spTgt>
                                        </p:tgtEl>
                                        <p:attrNameLst>
                                          <p:attrName>ppt_y</p:attrName>
                                        </p:attrNameLst>
                                      </p:cBhvr>
                                      <p:tavLst>
                                        <p:tav tm="0" fmla="#ppt_y-sin(pi*$)/9">
                                          <p:val>
                                            <p:fltVal val="0"/>
                                          </p:val>
                                        </p:tav>
                                        <p:tav tm="100000">
                                          <p:val>
                                            <p:fltVal val="1"/>
                                          </p:val>
                                        </p:tav>
                                      </p:tavLst>
                                    </p:anim>
                                    <p:anim calcmode="lin" valueType="num">
                                      <p:cBhvr>
                                        <p:cTn id="331" dur="332" tmFilter="0, 0; 0.125,0.2665; 0.25,0.4; 0.375,0.465; 0.5,0.5;  0.625,0.535; 0.75,0.6; 0.875,0.7335; 1,1">
                                          <p:stCondLst>
                                            <p:cond delay="1324"/>
                                          </p:stCondLst>
                                        </p:cTn>
                                        <p:tgtEl>
                                          <p:spTgt spid="6">
                                            <p:txEl>
                                              <p:pRg st="26" end="26"/>
                                            </p:txEl>
                                          </p:spTgt>
                                        </p:tgtEl>
                                        <p:attrNameLst>
                                          <p:attrName>ppt_y</p:attrName>
                                        </p:attrNameLst>
                                      </p:cBhvr>
                                      <p:tavLst>
                                        <p:tav tm="0" fmla="#ppt_y-sin(pi*$)/27">
                                          <p:val>
                                            <p:fltVal val="0"/>
                                          </p:val>
                                        </p:tav>
                                        <p:tav tm="100000">
                                          <p:val>
                                            <p:fltVal val="1"/>
                                          </p:val>
                                        </p:tav>
                                      </p:tavLst>
                                    </p:anim>
                                    <p:anim calcmode="lin" valueType="num">
                                      <p:cBhvr>
                                        <p:cTn id="332" dur="164" tmFilter="0, 0; 0.125,0.2665; 0.25,0.4; 0.375,0.465; 0.5,0.5;  0.625,0.535; 0.75,0.6; 0.875,0.7335; 1,1">
                                          <p:stCondLst>
                                            <p:cond delay="1656"/>
                                          </p:stCondLst>
                                        </p:cTn>
                                        <p:tgtEl>
                                          <p:spTgt spid="6">
                                            <p:txEl>
                                              <p:pRg st="26" end="26"/>
                                            </p:txEl>
                                          </p:spTgt>
                                        </p:tgtEl>
                                        <p:attrNameLst>
                                          <p:attrName>ppt_y</p:attrName>
                                        </p:attrNameLst>
                                      </p:cBhvr>
                                      <p:tavLst>
                                        <p:tav tm="0" fmla="#ppt_y-sin(pi*$)/81">
                                          <p:val>
                                            <p:fltVal val="0"/>
                                          </p:val>
                                        </p:tav>
                                        <p:tav tm="100000">
                                          <p:val>
                                            <p:fltVal val="1"/>
                                          </p:val>
                                        </p:tav>
                                      </p:tavLst>
                                    </p:anim>
                                    <p:animScale>
                                      <p:cBhvr>
                                        <p:cTn id="333" dur="26">
                                          <p:stCondLst>
                                            <p:cond delay="650"/>
                                          </p:stCondLst>
                                        </p:cTn>
                                        <p:tgtEl>
                                          <p:spTgt spid="6">
                                            <p:txEl>
                                              <p:pRg st="26" end="26"/>
                                            </p:txEl>
                                          </p:spTgt>
                                        </p:tgtEl>
                                      </p:cBhvr>
                                      <p:to x="100000" y="60000"/>
                                    </p:animScale>
                                    <p:animScale>
                                      <p:cBhvr>
                                        <p:cTn id="334" dur="166" decel="50000">
                                          <p:stCondLst>
                                            <p:cond delay="676"/>
                                          </p:stCondLst>
                                        </p:cTn>
                                        <p:tgtEl>
                                          <p:spTgt spid="6">
                                            <p:txEl>
                                              <p:pRg st="26" end="26"/>
                                            </p:txEl>
                                          </p:spTgt>
                                        </p:tgtEl>
                                      </p:cBhvr>
                                      <p:to x="100000" y="100000"/>
                                    </p:animScale>
                                    <p:animScale>
                                      <p:cBhvr>
                                        <p:cTn id="335" dur="26">
                                          <p:stCondLst>
                                            <p:cond delay="1312"/>
                                          </p:stCondLst>
                                        </p:cTn>
                                        <p:tgtEl>
                                          <p:spTgt spid="6">
                                            <p:txEl>
                                              <p:pRg st="26" end="26"/>
                                            </p:txEl>
                                          </p:spTgt>
                                        </p:tgtEl>
                                      </p:cBhvr>
                                      <p:to x="100000" y="80000"/>
                                    </p:animScale>
                                    <p:animScale>
                                      <p:cBhvr>
                                        <p:cTn id="336" dur="166" decel="50000">
                                          <p:stCondLst>
                                            <p:cond delay="1338"/>
                                          </p:stCondLst>
                                        </p:cTn>
                                        <p:tgtEl>
                                          <p:spTgt spid="6">
                                            <p:txEl>
                                              <p:pRg st="26" end="26"/>
                                            </p:txEl>
                                          </p:spTgt>
                                        </p:tgtEl>
                                      </p:cBhvr>
                                      <p:to x="100000" y="100000"/>
                                    </p:animScale>
                                    <p:animScale>
                                      <p:cBhvr>
                                        <p:cTn id="337" dur="26">
                                          <p:stCondLst>
                                            <p:cond delay="1642"/>
                                          </p:stCondLst>
                                        </p:cTn>
                                        <p:tgtEl>
                                          <p:spTgt spid="6">
                                            <p:txEl>
                                              <p:pRg st="26" end="26"/>
                                            </p:txEl>
                                          </p:spTgt>
                                        </p:tgtEl>
                                      </p:cBhvr>
                                      <p:to x="100000" y="90000"/>
                                    </p:animScale>
                                    <p:animScale>
                                      <p:cBhvr>
                                        <p:cTn id="338" dur="166" decel="50000">
                                          <p:stCondLst>
                                            <p:cond delay="1668"/>
                                          </p:stCondLst>
                                        </p:cTn>
                                        <p:tgtEl>
                                          <p:spTgt spid="6">
                                            <p:txEl>
                                              <p:pRg st="26" end="26"/>
                                            </p:txEl>
                                          </p:spTgt>
                                        </p:tgtEl>
                                      </p:cBhvr>
                                      <p:to x="100000" y="100000"/>
                                    </p:animScale>
                                    <p:animScale>
                                      <p:cBhvr>
                                        <p:cTn id="339" dur="26">
                                          <p:stCondLst>
                                            <p:cond delay="1808"/>
                                          </p:stCondLst>
                                        </p:cTn>
                                        <p:tgtEl>
                                          <p:spTgt spid="6">
                                            <p:txEl>
                                              <p:pRg st="26" end="26"/>
                                            </p:txEl>
                                          </p:spTgt>
                                        </p:tgtEl>
                                      </p:cBhvr>
                                      <p:to x="100000" y="95000"/>
                                    </p:animScale>
                                    <p:animScale>
                                      <p:cBhvr>
                                        <p:cTn id="340" dur="166" decel="50000">
                                          <p:stCondLst>
                                            <p:cond delay="1834"/>
                                          </p:stCondLst>
                                        </p:cTn>
                                        <p:tgtEl>
                                          <p:spTgt spid="6">
                                            <p:txEl>
                                              <p:pRg st="26" end="26"/>
                                            </p:txEl>
                                          </p:spTgt>
                                        </p:tgtEl>
                                      </p:cBhvr>
                                      <p:to x="100000" y="100000"/>
                                    </p:animScale>
                                  </p:childTnLst>
                                </p:cTn>
                              </p:par>
                              <p:par>
                                <p:cTn id="341" presetID="26" presetClass="entr" presetSubtype="0" fill="hold" nodeType="withEffect">
                                  <p:stCondLst>
                                    <p:cond delay="0"/>
                                  </p:stCondLst>
                                  <p:childTnLst>
                                    <p:set>
                                      <p:cBhvr>
                                        <p:cTn id="342" dur="1" fill="hold">
                                          <p:stCondLst>
                                            <p:cond delay="0"/>
                                          </p:stCondLst>
                                        </p:cTn>
                                        <p:tgtEl>
                                          <p:spTgt spid="6">
                                            <p:txEl>
                                              <p:pRg st="27" end="27"/>
                                            </p:txEl>
                                          </p:spTgt>
                                        </p:tgtEl>
                                        <p:attrNameLst>
                                          <p:attrName>style.visibility</p:attrName>
                                        </p:attrNameLst>
                                      </p:cBhvr>
                                      <p:to>
                                        <p:strVal val="visible"/>
                                      </p:to>
                                    </p:set>
                                    <p:animEffect transition="in" filter="wipe(down)">
                                      <p:cBhvr>
                                        <p:cTn id="343" dur="580">
                                          <p:stCondLst>
                                            <p:cond delay="0"/>
                                          </p:stCondLst>
                                        </p:cTn>
                                        <p:tgtEl>
                                          <p:spTgt spid="6">
                                            <p:txEl>
                                              <p:pRg st="27" end="27"/>
                                            </p:txEl>
                                          </p:spTgt>
                                        </p:tgtEl>
                                      </p:cBhvr>
                                    </p:animEffect>
                                    <p:anim calcmode="lin" valueType="num">
                                      <p:cBhvr>
                                        <p:cTn id="344" dur="1822" tmFilter="0,0; 0.14,0.36; 0.43,0.73; 0.71,0.91; 1.0,1.0">
                                          <p:stCondLst>
                                            <p:cond delay="0"/>
                                          </p:stCondLst>
                                        </p:cTn>
                                        <p:tgtEl>
                                          <p:spTgt spid="6">
                                            <p:txEl>
                                              <p:pRg st="27" end="27"/>
                                            </p:txEl>
                                          </p:spTgt>
                                        </p:tgtEl>
                                        <p:attrNameLst>
                                          <p:attrName>ppt_x</p:attrName>
                                        </p:attrNameLst>
                                      </p:cBhvr>
                                      <p:tavLst>
                                        <p:tav tm="0">
                                          <p:val>
                                            <p:strVal val="#ppt_x-0.25"/>
                                          </p:val>
                                        </p:tav>
                                        <p:tav tm="100000">
                                          <p:val>
                                            <p:strVal val="#ppt_x"/>
                                          </p:val>
                                        </p:tav>
                                      </p:tavLst>
                                    </p:anim>
                                    <p:anim calcmode="lin" valueType="num">
                                      <p:cBhvr>
                                        <p:cTn id="345" dur="664" tmFilter="0.0,0.0; 0.25,0.07; 0.50,0.2; 0.75,0.467; 1.0,1.0">
                                          <p:stCondLst>
                                            <p:cond delay="0"/>
                                          </p:stCondLst>
                                        </p:cTn>
                                        <p:tgtEl>
                                          <p:spTgt spid="6">
                                            <p:txEl>
                                              <p:pRg st="27" end="27"/>
                                            </p:txEl>
                                          </p:spTgt>
                                        </p:tgtEl>
                                        <p:attrNameLst>
                                          <p:attrName>ppt_y</p:attrName>
                                        </p:attrNameLst>
                                      </p:cBhvr>
                                      <p:tavLst>
                                        <p:tav tm="0" fmla="#ppt_y-sin(pi*$)/3">
                                          <p:val>
                                            <p:fltVal val="0.5"/>
                                          </p:val>
                                        </p:tav>
                                        <p:tav tm="100000">
                                          <p:val>
                                            <p:fltVal val="1"/>
                                          </p:val>
                                        </p:tav>
                                      </p:tavLst>
                                    </p:anim>
                                    <p:anim calcmode="lin" valueType="num">
                                      <p:cBhvr>
                                        <p:cTn id="346" dur="664" tmFilter="0, 0; 0.125,0.2665; 0.25,0.4; 0.375,0.465; 0.5,0.5;  0.625,0.535; 0.75,0.6; 0.875,0.7335; 1,1">
                                          <p:stCondLst>
                                            <p:cond delay="664"/>
                                          </p:stCondLst>
                                        </p:cTn>
                                        <p:tgtEl>
                                          <p:spTgt spid="6">
                                            <p:txEl>
                                              <p:pRg st="27" end="27"/>
                                            </p:txEl>
                                          </p:spTgt>
                                        </p:tgtEl>
                                        <p:attrNameLst>
                                          <p:attrName>ppt_y</p:attrName>
                                        </p:attrNameLst>
                                      </p:cBhvr>
                                      <p:tavLst>
                                        <p:tav tm="0" fmla="#ppt_y-sin(pi*$)/9">
                                          <p:val>
                                            <p:fltVal val="0"/>
                                          </p:val>
                                        </p:tav>
                                        <p:tav tm="100000">
                                          <p:val>
                                            <p:fltVal val="1"/>
                                          </p:val>
                                        </p:tav>
                                      </p:tavLst>
                                    </p:anim>
                                    <p:anim calcmode="lin" valueType="num">
                                      <p:cBhvr>
                                        <p:cTn id="347" dur="332" tmFilter="0, 0; 0.125,0.2665; 0.25,0.4; 0.375,0.465; 0.5,0.5;  0.625,0.535; 0.75,0.6; 0.875,0.7335; 1,1">
                                          <p:stCondLst>
                                            <p:cond delay="1324"/>
                                          </p:stCondLst>
                                        </p:cTn>
                                        <p:tgtEl>
                                          <p:spTgt spid="6">
                                            <p:txEl>
                                              <p:pRg st="27" end="27"/>
                                            </p:txEl>
                                          </p:spTgt>
                                        </p:tgtEl>
                                        <p:attrNameLst>
                                          <p:attrName>ppt_y</p:attrName>
                                        </p:attrNameLst>
                                      </p:cBhvr>
                                      <p:tavLst>
                                        <p:tav tm="0" fmla="#ppt_y-sin(pi*$)/27">
                                          <p:val>
                                            <p:fltVal val="0"/>
                                          </p:val>
                                        </p:tav>
                                        <p:tav tm="100000">
                                          <p:val>
                                            <p:fltVal val="1"/>
                                          </p:val>
                                        </p:tav>
                                      </p:tavLst>
                                    </p:anim>
                                    <p:anim calcmode="lin" valueType="num">
                                      <p:cBhvr>
                                        <p:cTn id="348" dur="164" tmFilter="0, 0; 0.125,0.2665; 0.25,0.4; 0.375,0.465; 0.5,0.5;  0.625,0.535; 0.75,0.6; 0.875,0.7335; 1,1">
                                          <p:stCondLst>
                                            <p:cond delay="1656"/>
                                          </p:stCondLst>
                                        </p:cTn>
                                        <p:tgtEl>
                                          <p:spTgt spid="6">
                                            <p:txEl>
                                              <p:pRg st="27" end="27"/>
                                            </p:txEl>
                                          </p:spTgt>
                                        </p:tgtEl>
                                        <p:attrNameLst>
                                          <p:attrName>ppt_y</p:attrName>
                                        </p:attrNameLst>
                                      </p:cBhvr>
                                      <p:tavLst>
                                        <p:tav tm="0" fmla="#ppt_y-sin(pi*$)/81">
                                          <p:val>
                                            <p:fltVal val="0"/>
                                          </p:val>
                                        </p:tav>
                                        <p:tav tm="100000">
                                          <p:val>
                                            <p:fltVal val="1"/>
                                          </p:val>
                                        </p:tav>
                                      </p:tavLst>
                                    </p:anim>
                                    <p:animScale>
                                      <p:cBhvr>
                                        <p:cTn id="349" dur="26">
                                          <p:stCondLst>
                                            <p:cond delay="650"/>
                                          </p:stCondLst>
                                        </p:cTn>
                                        <p:tgtEl>
                                          <p:spTgt spid="6">
                                            <p:txEl>
                                              <p:pRg st="27" end="27"/>
                                            </p:txEl>
                                          </p:spTgt>
                                        </p:tgtEl>
                                      </p:cBhvr>
                                      <p:to x="100000" y="60000"/>
                                    </p:animScale>
                                    <p:animScale>
                                      <p:cBhvr>
                                        <p:cTn id="350" dur="166" decel="50000">
                                          <p:stCondLst>
                                            <p:cond delay="676"/>
                                          </p:stCondLst>
                                        </p:cTn>
                                        <p:tgtEl>
                                          <p:spTgt spid="6">
                                            <p:txEl>
                                              <p:pRg st="27" end="27"/>
                                            </p:txEl>
                                          </p:spTgt>
                                        </p:tgtEl>
                                      </p:cBhvr>
                                      <p:to x="100000" y="100000"/>
                                    </p:animScale>
                                    <p:animScale>
                                      <p:cBhvr>
                                        <p:cTn id="351" dur="26">
                                          <p:stCondLst>
                                            <p:cond delay="1312"/>
                                          </p:stCondLst>
                                        </p:cTn>
                                        <p:tgtEl>
                                          <p:spTgt spid="6">
                                            <p:txEl>
                                              <p:pRg st="27" end="27"/>
                                            </p:txEl>
                                          </p:spTgt>
                                        </p:tgtEl>
                                      </p:cBhvr>
                                      <p:to x="100000" y="80000"/>
                                    </p:animScale>
                                    <p:animScale>
                                      <p:cBhvr>
                                        <p:cTn id="352" dur="166" decel="50000">
                                          <p:stCondLst>
                                            <p:cond delay="1338"/>
                                          </p:stCondLst>
                                        </p:cTn>
                                        <p:tgtEl>
                                          <p:spTgt spid="6">
                                            <p:txEl>
                                              <p:pRg st="27" end="27"/>
                                            </p:txEl>
                                          </p:spTgt>
                                        </p:tgtEl>
                                      </p:cBhvr>
                                      <p:to x="100000" y="100000"/>
                                    </p:animScale>
                                    <p:animScale>
                                      <p:cBhvr>
                                        <p:cTn id="353" dur="26">
                                          <p:stCondLst>
                                            <p:cond delay="1642"/>
                                          </p:stCondLst>
                                        </p:cTn>
                                        <p:tgtEl>
                                          <p:spTgt spid="6">
                                            <p:txEl>
                                              <p:pRg st="27" end="27"/>
                                            </p:txEl>
                                          </p:spTgt>
                                        </p:tgtEl>
                                      </p:cBhvr>
                                      <p:to x="100000" y="90000"/>
                                    </p:animScale>
                                    <p:animScale>
                                      <p:cBhvr>
                                        <p:cTn id="354" dur="166" decel="50000">
                                          <p:stCondLst>
                                            <p:cond delay="1668"/>
                                          </p:stCondLst>
                                        </p:cTn>
                                        <p:tgtEl>
                                          <p:spTgt spid="6">
                                            <p:txEl>
                                              <p:pRg st="27" end="27"/>
                                            </p:txEl>
                                          </p:spTgt>
                                        </p:tgtEl>
                                      </p:cBhvr>
                                      <p:to x="100000" y="100000"/>
                                    </p:animScale>
                                    <p:animScale>
                                      <p:cBhvr>
                                        <p:cTn id="355" dur="26">
                                          <p:stCondLst>
                                            <p:cond delay="1808"/>
                                          </p:stCondLst>
                                        </p:cTn>
                                        <p:tgtEl>
                                          <p:spTgt spid="6">
                                            <p:txEl>
                                              <p:pRg st="27" end="27"/>
                                            </p:txEl>
                                          </p:spTgt>
                                        </p:tgtEl>
                                      </p:cBhvr>
                                      <p:to x="100000" y="95000"/>
                                    </p:animScale>
                                    <p:animScale>
                                      <p:cBhvr>
                                        <p:cTn id="356" dur="166" decel="50000">
                                          <p:stCondLst>
                                            <p:cond delay="1834"/>
                                          </p:stCondLst>
                                        </p:cTn>
                                        <p:tgtEl>
                                          <p:spTgt spid="6">
                                            <p:txEl>
                                              <p:pRg st="27" end="27"/>
                                            </p:txEl>
                                          </p:spTgt>
                                        </p:tgtEl>
                                      </p:cBhvr>
                                      <p:to x="100000" y="100000"/>
                                    </p:animScale>
                                  </p:childTnLst>
                                </p:cTn>
                              </p:par>
                              <p:par>
                                <p:cTn id="357" presetID="26" presetClass="entr" presetSubtype="0" fill="hold" nodeType="withEffect">
                                  <p:stCondLst>
                                    <p:cond delay="0"/>
                                  </p:stCondLst>
                                  <p:childTnLst>
                                    <p:set>
                                      <p:cBhvr>
                                        <p:cTn id="358" dur="1" fill="hold">
                                          <p:stCondLst>
                                            <p:cond delay="0"/>
                                          </p:stCondLst>
                                        </p:cTn>
                                        <p:tgtEl>
                                          <p:spTgt spid="6">
                                            <p:txEl>
                                              <p:pRg st="28" end="28"/>
                                            </p:txEl>
                                          </p:spTgt>
                                        </p:tgtEl>
                                        <p:attrNameLst>
                                          <p:attrName>style.visibility</p:attrName>
                                        </p:attrNameLst>
                                      </p:cBhvr>
                                      <p:to>
                                        <p:strVal val="visible"/>
                                      </p:to>
                                    </p:set>
                                    <p:animEffect transition="in" filter="wipe(down)">
                                      <p:cBhvr>
                                        <p:cTn id="359" dur="580">
                                          <p:stCondLst>
                                            <p:cond delay="0"/>
                                          </p:stCondLst>
                                        </p:cTn>
                                        <p:tgtEl>
                                          <p:spTgt spid="6">
                                            <p:txEl>
                                              <p:pRg st="28" end="28"/>
                                            </p:txEl>
                                          </p:spTgt>
                                        </p:tgtEl>
                                      </p:cBhvr>
                                    </p:animEffect>
                                    <p:anim calcmode="lin" valueType="num">
                                      <p:cBhvr>
                                        <p:cTn id="360" dur="1822" tmFilter="0,0; 0.14,0.36; 0.43,0.73; 0.71,0.91; 1.0,1.0">
                                          <p:stCondLst>
                                            <p:cond delay="0"/>
                                          </p:stCondLst>
                                        </p:cTn>
                                        <p:tgtEl>
                                          <p:spTgt spid="6">
                                            <p:txEl>
                                              <p:pRg st="28" end="28"/>
                                            </p:txEl>
                                          </p:spTgt>
                                        </p:tgtEl>
                                        <p:attrNameLst>
                                          <p:attrName>ppt_x</p:attrName>
                                        </p:attrNameLst>
                                      </p:cBhvr>
                                      <p:tavLst>
                                        <p:tav tm="0">
                                          <p:val>
                                            <p:strVal val="#ppt_x-0.25"/>
                                          </p:val>
                                        </p:tav>
                                        <p:tav tm="100000">
                                          <p:val>
                                            <p:strVal val="#ppt_x"/>
                                          </p:val>
                                        </p:tav>
                                      </p:tavLst>
                                    </p:anim>
                                    <p:anim calcmode="lin" valueType="num">
                                      <p:cBhvr>
                                        <p:cTn id="361" dur="664" tmFilter="0.0,0.0; 0.25,0.07; 0.50,0.2; 0.75,0.467; 1.0,1.0">
                                          <p:stCondLst>
                                            <p:cond delay="0"/>
                                          </p:stCondLst>
                                        </p:cTn>
                                        <p:tgtEl>
                                          <p:spTgt spid="6">
                                            <p:txEl>
                                              <p:pRg st="28" end="28"/>
                                            </p:txEl>
                                          </p:spTgt>
                                        </p:tgtEl>
                                        <p:attrNameLst>
                                          <p:attrName>ppt_y</p:attrName>
                                        </p:attrNameLst>
                                      </p:cBhvr>
                                      <p:tavLst>
                                        <p:tav tm="0" fmla="#ppt_y-sin(pi*$)/3">
                                          <p:val>
                                            <p:fltVal val="0.5"/>
                                          </p:val>
                                        </p:tav>
                                        <p:tav tm="100000">
                                          <p:val>
                                            <p:fltVal val="1"/>
                                          </p:val>
                                        </p:tav>
                                      </p:tavLst>
                                    </p:anim>
                                    <p:anim calcmode="lin" valueType="num">
                                      <p:cBhvr>
                                        <p:cTn id="362" dur="664" tmFilter="0, 0; 0.125,0.2665; 0.25,0.4; 0.375,0.465; 0.5,0.5;  0.625,0.535; 0.75,0.6; 0.875,0.7335; 1,1">
                                          <p:stCondLst>
                                            <p:cond delay="664"/>
                                          </p:stCondLst>
                                        </p:cTn>
                                        <p:tgtEl>
                                          <p:spTgt spid="6">
                                            <p:txEl>
                                              <p:pRg st="28" end="28"/>
                                            </p:txEl>
                                          </p:spTgt>
                                        </p:tgtEl>
                                        <p:attrNameLst>
                                          <p:attrName>ppt_y</p:attrName>
                                        </p:attrNameLst>
                                      </p:cBhvr>
                                      <p:tavLst>
                                        <p:tav tm="0" fmla="#ppt_y-sin(pi*$)/9">
                                          <p:val>
                                            <p:fltVal val="0"/>
                                          </p:val>
                                        </p:tav>
                                        <p:tav tm="100000">
                                          <p:val>
                                            <p:fltVal val="1"/>
                                          </p:val>
                                        </p:tav>
                                      </p:tavLst>
                                    </p:anim>
                                    <p:anim calcmode="lin" valueType="num">
                                      <p:cBhvr>
                                        <p:cTn id="363" dur="332" tmFilter="0, 0; 0.125,0.2665; 0.25,0.4; 0.375,0.465; 0.5,0.5;  0.625,0.535; 0.75,0.6; 0.875,0.7335; 1,1">
                                          <p:stCondLst>
                                            <p:cond delay="1324"/>
                                          </p:stCondLst>
                                        </p:cTn>
                                        <p:tgtEl>
                                          <p:spTgt spid="6">
                                            <p:txEl>
                                              <p:pRg st="28" end="28"/>
                                            </p:txEl>
                                          </p:spTgt>
                                        </p:tgtEl>
                                        <p:attrNameLst>
                                          <p:attrName>ppt_y</p:attrName>
                                        </p:attrNameLst>
                                      </p:cBhvr>
                                      <p:tavLst>
                                        <p:tav tm="0" fmla="#ppt_y-sin(pi*$)/27">
                                          <p:val>
                                            <p:fltVal val="0"/>
                                          </p:val>
                                        </p:tav>
                                        <p:tav tm="100000">
                                          <p:val>
                                            <p:fltVal val="1"/>
                                          </p:val>
                                        </p:tav>
                                      </p:tavLst>
                                    </p:anim>
                                    <p:anim calcmode="lin" valueType="num">
                                      <p:cBhvr>
                                        <p:cTn id="364" dur="164" tmFilter="0, 0; 0.125,0.2665; 0.25,0.4; 0.375,0.465; 0.5,0.5;  0.625,0.535; 0.75,0.6; 0.875,0.7335; 1,1">
                                          <p:stCondLst>
                                            <p:cond delay="1656"/>
                                          </p:stCondLst>
                                        </p:cTn>
                                        <p:tgtEl>
                                          <p:spTgt spid="6">
                                            <p:txEl>
                                              <p:pRg st="28" end="28"/>
                                            </p:txEl>
                                          </p:spTgt>
                                        </p:tgtEl>
                                        <p:attrNameLst>
                                          <p:attrName>ppt_y</p:attrName>
                                        </p:attrNameLst>
                                      </p:cBhvr>
                                      <p:tavLst>
                                        <p:tav tm="0" fmla="#ppt_y-sin(pi*$)/81">
                                          <p:val>
                                            <p:fltVal val="0"/>
                                          </p:val>
                                        </p:tav>
                                        <p:tav tm="100000">
                                          <p:val>
                                            <p:fltVal val="1"/>
                                          </p:val>
                                        </p:tav>
                                      </p:tavLst>
                                    </p:anim>
                                    <p:animScale>
                                      <p:cBhvr>
                                        <p:cTn id="365" dur="26">
                                          <p:stCondLst>
                                            <p:cond delay="650"/>
                                          </p:stCondLst>
                                        </p:cTn>
                                        <p:tgtEl>
                                          <p:spTgt spid="6">
                                            <p:txEl>
                                              <p:pRg st="28" end="28"/>
                                            </p:txEl>
                                          </p:spTgt>
                                        </p:tgtEl>
                                      </p:cBhvr>
                                      <p:to x="100000" y="60000"/>
                                    </p:animScale>
                                    <p:animScale>
                                      <p:cBhvr>
                                        <p:cTn id="366" dur="166" decel="50000">
                                          <p:stCondLst>
                                            <p:cond delay="676"/>
                                          </p:stCondLst>
                                        </p:cTn>
                                        <p:tgtEl>
                                          <p:spTgt spid="6">
                                            <p:txEl>
                                              <p:pRg st="28" end="28"/>
                                            </p:txEl>
                                          </p:spTgt>
                                        </p:tgtEl>
                                      </p:cBhvr>
                                      <p:to x="100000" y="100000"/>
                                    </p:animScale>
                                    <p:animScale>
                                      <p:cBhvr>
                                        <p:cTn id="367" dur="26">
                                          <p:stCondLst>
                                            <p:cond delay="1312"/>
                                          </p:stCondLst>
                                        </p:cTn>
                                        <p:tgtEl>
                                          <p:spTgt spid="6">
                                            <p:txEl>
                                              <p:pRg st="28" end="28"/>
                                            </p:txEl>
                                          </p:spTgt>
                                        </p:tgtEl>
                                      </p:cBhvr>
                                      <p:to x="100000" y="80000"/>
                                    </p:animScale>
                                    <p:animScale>
                                      <p:cBhvr>
                                        <p:cTn id="368" dur="166" decel="50000">
                                          <p:stCondLst>
                                            <p:cond delay="1338"/>
                                          </p:stCondLst>
                                        </p:cTn>
                                        <p:tgtEl>
                                          <p:spTgt spid="6">
                                            <p:txEl>
                                              <p:pRg st="28" end="28"/>
                                            </p:txEl>
                                          </p:spTgt>
                                        </p:tgtEl>
                                      </p:cBhvr>
                                      <p:to x="100000" y="100000"/>
                                    </p:animScale>
                                    <p:animScale>
                                      <p:cBhvr>
                                        <p:cTn id="369" dur="26">
                                          <p:stCondLst>
                                            <p:cond delay="1642"/>
                                          </p:stCondLst>
                                        </p:cTn>
                                        <p:tgtEl>
                                          <p:spTgt spid="6">
                                            <p:txEl>
                                              <p:pRg st="28" end="28"/>
                                            </p:txEl>
                                          </p:spTgt>
                                        </p:tgtEl>
                                      </p:cBhvr>
                                      <p:to x="100000" y="90000"/>
                                    </p:animScale>
                                    <p:animScale>
                                      <p:cBhvr>
                                        <p:cTn id="370" dur="166" decel="50000">
                                          <p:stCondLst>
                                            <p:cond delay="1668"/>
                                          </p:stCondLst>
                                        </p:cTn>
                                        <p:tgtEl>
                                          <p:spTgt spid="6">
                                            <p:txEl>
                                              <p:pRg st="28" end="28"/>
                                            </p:txEl>
                                          </p:spTgt>
                                        </p:tgtEl>
                                      </p:cBhvr>
                                      <p:to x="100000" y="100000"/>
                                    </p:animScale>
                                    <p:animScale>
                                      <p:cBhvr>
                                        <p:cTn id="371" dur="26">
                                          <p:stCondLst>
                                            <p:cond delay="1808"/>
                                          </p:stCondLst>
                                        </p:cTn>
                                        <p:tgtEl>
                                          <p:spTgt spid="6">
                                            <p:txEl>
                                              <p:pRg st="28" end="28"/>
                                            </p:txEl>
                                          </p:spTgt>
                                        </p:tgtEl>
                                      </p:cBhvr>
                                      <p:to x="100000" y="95000"/>
                                    </p:animScale>
                                    <p:animScale>
                                      <p:cBhvr>
                                        <p:cTn id="372" dur="166" decel="50000">
                                          <p:stCondLst>
                                            <p:cond delay="1834"/>
                                          </p:stCondLst>
                                        </p:cTn>
                                        <p:tgtEl>
                                          <p:spTgt spid="6">
                                            <p:txEl>
                                              <p:pRg st="28" end="28"/>
                                            </p:txEl>
                                          </p:spTgt>
                                        </p:tgtEl>
                                      </p:cBhvr>
                                      <p:to x="100000" y="100000"/>
                                    </p:animScale>
                                  </p:childTnLst>
                                </p:cTn>
                              </p:par>
                              <p:par>
                                <p:cTn id="373" presetID="26" presetClass="entr" presetSubtype="0" fill="hold" nodeType="withEffect">
                                  <p:stCondLst>
                                    <p:cond delay="0"/>
                                  </p:stCondLst>
                                  <p:childTnLst>
                                    <p:set>
                                      <p:cBhvr>
                                        <p:cTn id="374" dur="1" fill="hold">
                                          <p:stCondLst>
                                            <p:cond delay="0"/>
                                          </p:stCondLst>
                                        </p:cTn>
                                        <p:tgtEl>
                                          <p:spTgt spid="6">
                                            <p:txEl>
                                              <p:pRg st="29" end="29"/>
                                            </p:txEl>
                                          </p:spTgt>
                                        </p:tgtEl>
                                        <p:attrNameLst>
                                          <p:attrName>style.visibility</p:attrName>
                                        </p:attrNameLst>
                                      </p:cBhvr>
                                      <p:to>
                                        <p:strVal val="visible"/>
                                      </p:to>
                                    </p:set>
                                    <p:animEffect transition="in" filter="wipe(down)">
                                      <p:cBhvr>
                                        <p:cTn id="375" dur="580">
                                          <p:stCondLst>
                                            <p:cond delay="0"/>
                                          </p:stCondLst>
                                        </p:cTn>
                                        <p:tgtEl>
                                          <p:spTgt spid="6">
                                            <p:txEl>
                                              <p:pRg st="29" end="29"/>
                                            </p:txEl>
                                          </p:spTgt>
                                        </p:tgtEl>
                                      </p:cBhvr>
                                    </p:animEffect>
                                    <p:anim calcmode="lin" valueType="num">
                                      <p:cBhvr>
                                        <p:cTn id="376" dur="1822" tmFilter="0,0; 0.14,0.36; 0.43,0.73; 0.71,0.91; 1.0,1.0">
                                          <p:stCondLst>
                                            <p:cond delay="0"/>
                                          </p:stCondLst>
                                        </p:cTn>
                                        <p:tgtEl>
                                          <p:spTgt spid="6">
                                            <p:txEl>
                                              <p:pRg st="29" end="29"/>
                                            </p:txEl>
                                          </p:spTgt>
                                        </p:tgtEl>
                                        <p:attrNameLst>
                                          <p:attrName>ppt_x</p:attrName>
                                        </p:attrNameLst>
                                      </p:cBhvr>
                                      <p:tavLst>
                                        <p:tav tm="0">
                                          <p:val>
                                            <p:strVal val="#ppt_x-0.25"/>
                                          </p:val>
                                        </p:tav>
                                        <p:tav tm="100000">
                                          <p:val>
                                            <p:strVal val="#ppt_x"/>
                                          </p:val>
                                        </p:tav>
                                      </p:tavLst>
                                    </p:anim>
                                    <p:anim calcmode="lin" valueType="num">
                                      <p:cBhvr>
                                        <p:cTn id="377" dur="664" tmFilter="0.0,0.0; 0.25,0.07; 0.50,0.2; 0.75,0.467; 1.0,1.0">
                                          <p:stCondLst>
                                            <p:cond delay="0"/>
                                          </p:stCondLst>
                                        </p:cTn>
                                        <p:tgtEl>
                                          <p:spTgt spid="6">
                                            <p:txEl>
                                              <p:pRg st="29" end="29"/>
                                            </p:txEl>
                                          </p:spTgt>
                                        </p:tgtEl>
                                        <p:attrNameLst>
                                          <p:attrName>ppt_y</p:attrName>
                                        </p:attrNameLst>
                                      </p:cBhvr>
                                      <p:tavLst>
                                        <p:tav tm="0" fmla="#ppt_y-sin(pi*$)/3">
                                          <p:val>
                                            <p:fltVal val="0.5"/>
                                          </p:val>
                                        </p:tav>
                                        <p:tav tm="100000">
                                          <p:val>
                                            <p:fltVal val="1"/>
                                          </p:val>
                                        </p:tav>
                                      </p:tavLst>
                                    </p:anim>
                                    <p:anim calcmode="lin" valueType="num">
                                      <p:cBhvr>
                                        <p:cTn id="378" dur="664" tmFilter="0, 0; 0.125,0.2665; 0.25,0.4; 0.375,0.465; 0.5,0.5;  0.625,0.535; 0.75,0.6; 0.875,0.7335; 1,1">
                                          <p:stCondLst>
                                            <p:cond delay="664"/>
                                          </p:stCondLst>
                                        </p:cTn>
                                        <p:tgtEl>
                                          <p:spTgt spid="6">
                                            <p:txEl>
                                              <p:pRg st="29" end="29"/>
                                            </p:txEl>
                                          </p:spTgt>
                                        </p:tgtEl>
                                        <p:attrNameLst>
                                          <p:attrName>ppt_y</p:attrName>
                                        </p:attrNameLst>
                                      </p:cBhvr>
                                      <p:tavLst>
                                        <p:tav tm="0" fmla="#ppt_y-sin(pi*$)/9">
                                          <p:val>
                                            <p:fltVal val="0"/>
                                          </p:val>
                                        </p:tav>
                                        <p:tav tm="100000">
                                          <p:val>
                                            <p:fltVal val="1"/>
                                          </p:val>
                                        </p:tav>
                                      </p:tavLst>
                                    </p:anim>
                                    <p:anim calcmode="lin" valueType="num">
                                      <p:cBhvr>
                                        <p:cTn id="379" dur="332" tmFilter="0, 0; 0.125,0.2665; 0.25,0.4; 0.375,0.465; 0.5,0.5;  0.625,0.535; 0.75,0.6; 0.875,0.7335; 1,1">
                                          <p:stCondLst>
                                            <p:cond delay="1324"/>
                                          </p:stCondLst>
                                        </p:cTn>
                                        <p:tgtEl>
                                          <p:spTgt spid="6">
                                            <p:txEl>
                                              <p:pRg st="29" end="29"/>
                                            </p:txEl>
                                          </p:spTgt>
                                        </p:tgtEl>
                                        <p:attrNameLst>
                                          <p:attrName>ppt_y</p:attrName>
                                        </p:attrNameLst>
                                      </p:cBhvr>
                                      <p:tavLst>
                                        <p:tav tm="0" fmla="#ppt_y-sin(pi*$)/27">
                                          <p:val>
                                            <p:fltVal val="0"/>
                                          </p:val>
                                        </p:tav>
                                        <p:tav tm="100000">
                                          <p:val>
                                            <p:fltVal val="1"/>
                                          </p:val>
                                        </p:tav>
                                      </p:tavLst>
                                    </p:anim>
                                    <p:anim calcmode="lin" valueType="num">
                                      <p:cBhvr>
                                        <p:cTn id="380" dur="164" tmFilter="0, 0; 0.125,0.2665; 0.25,0.4; 0.375,0.465; 0.5,0.5;  0.625,0.535; 0.75,0.6; 0.875,0.7335; 1,1">
                                          <p:stCondLst>
                                            <p:cond delay="1656"/>
                                          </p:stCondLst>
                                        </p:cTn>
                                        <p:tgtEl>
                                          <p:spTgt spid="6">
                                            <p:txEl>
                                              <p:pRg st="29" end="29"/>
                                            </p:txEl>
                                          </p:spTgt>
                                        </p:tgtEl>
                                        <p:attrNameLst>
                                          <p:attrName>ppt_y</p:attrName>
                                        </p:attrNameLst>
                                      </p:cBhvr>
                                      <p:tavLst>
                                        <p:tav tm="0" fmla="#ppt_y-sin(pi*$)/81">
                                          <p:val>
                                            <p:fltVal val="0"/>
                                          </p:val>
                                        </p:tav>
                                        <p:tav tm="100000">
                                          <p:val>
                                            <p:fltVal val="1"/>
                                          </p:val>
                                        </p:tav>
                                      </p:tavLst>
                                    </p:anim>
                                    <p:animScale>
                                      <p:cBhvr>
                                        <p:cTn id="381" dur="26">
                                          <p:stCondLst>
                                            <p:cond delay="650"/>
                                          </p:stCondLst>
                                        </p:cTn>
                                        <p:tgtEl>
                                          <p:spTgt spid="6">
                                            <p:txEl>
                                              <p:pRg st="29" end="29"/>
                                            </p:txEl>
                                          </p:spTgt>
                                        </p:tgtEl>
                                      </p:cBhvr>
                                      <p:to x="100000" y="60000"/>
                                    </p:animScale>
                                    <p:animScale>
                                      <p:cBhvr>
                                        <p:cTn id="382" dur="166" decel="50000">
                                          <p:stCondLst>
                                            <p:cond delay="676"/>
                                          </p:stCondLst>
                                        </p:cTn>
                                        <p:tgtEl>
                                          <p:spTgt spid="6">
                                            <p:txEl>
                                              <p:pRg st="29" end="29"/>
                                            </p:txEl>
                                          </p:spTgt>
                                        </p:tgtEl>
                                      </p:cBhvr>
                                      <p:to x="100000" y="100000"/>
                                    </p:animScale>
                                    <p:animScale>
                                      <p:cBhvr>
                                        <p:cTn id="383" dur="26">
                                          <p:stCondLst>
                                            <p:cond delay="1312"/>
                                          </p:stCondLst>
                                        </p:cTn>
                                        <p:tgtEl>
                                          <p:spTgt spid="6">
                                            <p:txEl>
                                              <p:pRg st="29" end="29"/>
                                            </p:txEl>
                                          </p:spTgt>
                                        </p:tgtEl>
                                      </p:cBhvr>
                                      <p:to x="100000" y="80000"/>
                                    </p:animScale>
                                    <p:animScale>
                                      <p:cBhvr>
                                        <p:cTn id="384" dur="166" decel="50000">
                                          <p:stCondLst>
                                            <p:cond delay="1338"/>
                                          </p:stCondLst>
                                        </p:cTn>
                                        <p:tgtEl>
                                          <p:spTgt spid="6">
                                            <p:txEl>
                                              <p:pRg st="29" end="29"/>
                                            </p:txEl>
                                          </p:spTgt>
                                        </p:tgtEl>
                                      </p:cBhvr>
                                      <p:to x="100000" y="100000"/>
                                    </p:animScale>
                                    <p:animScale>
                                      <p:cBhvr>
                                        <p:cTn id="385" dur="26">
                                          <p:stCondLst>
                                            <p:cond delay="1642"/>
                                          </p:stCondLst>
                                        </p:cTn>
                                        <p:tgtEl>
                                          <p:spTgt spid="6">
                                            <p:txEl>
                                              <p:pRg st="29" end="29"/>
                                            </p:txEl>
                                          </p:spTgt>
                                        </p:tgtEl>
                                      </p:cBhvr>
                                      <p:to x="100000" y="90000"/>
                                    </p:animScale>
                                    <p:animScale>
                                      <p:cBhvr>
                                        <p:cTn id="386" dur="166" decel="50000">
                                          <p:stCondLst>
                                            <p:cond delay="1668"/>
                                          </p:stCondLst>
                                        </p:cTn>
                                        <p:tgtEl>
                                          <p:spTgt spid="6">
                                            <p:txEl>
                                              <p:pRg st="29" end="29"/>
                                            </p:txEl>
                                          </p:spTgt>
                                        </p:tgtEl>
                                      </p:cBhvr>
                                      <p:to x="100000" y="100000"/>
                                    </p:animScale>
                                    <p:animScale>
                                      <p:cBhvr>
                                        <p:cTn id="387" dur="26">
                                          <p:stCondLst>
                                            <p:cond delay="1808"/>
                                          </p:stCondLst>
                                        </p:cTn>
                                        <p:tgtEl>
                                          <p:spTgt spid="6">
                                            <p:txEl>
                                              <p:pRg st="29" end="29"/>
                                            </p:txEl>
                                          </p:spTgt>
                                        </p:tgtEl>
                                      </p:cBhvr>
                                      <p:to x="100000" y="95000"/>
                                    </p:animScale>
                                    <p:animScale>
                                      <p:cBhvr>
                                        <p:cTn id="388" dur="166" decel="50000">
                                          <p:stCondLst>
                                            <p:cond delay="1834"/>
                                          </p:stCondLst>
                                        </p:cTn>
                                        <p:tgtEl>
                                          <p:spTgt spid="6">
                                            <p:txEl>
                                              <p:pRg st="29" end="29"/>
                                            </p:txEl>
                                          </p:spTgt>
                                        </p:tgtEl>
                                      </p:cBhvr>
                                      <p:to x="100000" y="100000"/>
                                    </p:animScale>
                                  </p:childTnLst>
                                </p:cTn>
                              </p:par>
                              <p:par>
                                <p:cTn id="389" presetID="26" presetClass="entr" presetSubtype="0" fill="hold" nodeType="withEffect">
                                  <p:stCondLst>
                                    <p:cond delay="0"/>
                                  </p:stCondLst>
                                  <p:childTnLst>
                                    <p:set>
                                      <p:cBhvr>
                                        <p:cTn id="390" dur="1" fill="hold">
                                          <p:stCondLst>
                                            <p:cond delay="0"/>
                                          </p:stCondLst>
                                        </p:cTn>
                                        <p:tgtEl>
                                          <p:spTgt spid="6">
                                            <p:txEl>
                                              <p:pRg st="30" end="30"/>
                                            </p:txEl>
                                          </p:spTgt>
                                        </p:tgtEl>
                                        <p:attrNameLst>
                                          <p:attrName>style.visibility</p:attrName>
                                        </p:attrNameLst>
                                      </p:cBhvr>
                                      <p:to>
                                        <p:strVal val="visible"/>
                                      </p:to>
                                    </p:set>
                                    <p:animEffect transition="in" filter="wipe(down)">
                                      <p:cBhvr>
                                        <p:cTn id="391" dur="580">
                                          <p:stCondLst>
                                            <p:cond delay="0"/>
                                          </p:stCondLst>
                                        </p:cTn>
                                        <p:tgtEl>
                                          <p:spTgt spid="6">
                                            <p:txEl>
                                              <p:pRg st="30" end="30"/>
                                            </p:txEl>
                                          </p:spTgt>
                                        </p:tgtEl>
                                      </p:cBhvr>
                                    </p:animEffect>
                                    <p:anim calcmode="lin" valueType="num">
                                      <p:cBhvr>
                                        <p:cTn id="392" dur="1822" tmFilter="0,0; 0.14,0.36; 0.43,0.73; 0.71,0.91; 1.0,1.0">
                                          <p:stCondLst>
                                            <p:cond delay="0"/>
                                          </p:stCondLst>
                                        </p:cTn>
                                        <p:tgtEl>
                                          <p:spTgt spid="6">
                                            <p:txEl>
                                              <p:pRg st="30" end="30"/>
                                            </p:txEl>
                                          </p:spTgt>
                                        </p:tgtEl>
                                        <p:attrNameLst>
                                          <p:attrName>ppt_x</p:attrName>
                                        </p:attrNameLst>
                                      </p:cBhvr>
                                      <p:tavLst>
                                        <p:tav tm="0">
                                          <p:val>
                                            <p:strVal val="#ppt_x-0.25"/>
                                          </p:val>
                                        </p:tav>
                                        <p:tav tm="100000">
                                          <p:val>
                                            <p:strVal val="#ppt_x"/>
                                          </p:val>
                                        </p:tav>
                                      </p:tavLst>
                                    </p:anim>
                                    <p:anim calcmode="lin" valueType="num">
                                      <p:cBhvr>
                                        <p:cTn id="393" dur="664" tmFilter="0.0,0.0; 0.25,0.07; 0.50,0.2; 0.75,0.467; 1.0,1.0">
                                          <p:stCondLst>
                                            <p:cond delay="0"/>
                                          </p:stCondLst>
                                        </p:cTn>
                                        <p:tgtEl>
                                          <p:spTgt spid="6">
                                            <p:txEl>
                                              <p:pRg st="30" end="30"/>
                                            </p:txEl>
                                          </p:spTgt>
                                        </p:tgtEl>
                                        <p:attrNameLst>
                                          <p:attrName>ppt_y</p:attrName>
                                        </p:attrNameLst>
                                      </p:cBhvr>
                                      <p:tavLst>
                                        <p:tav tm="0" fmla="#ppt_y-sin(pi*$)/3">
                                          <p:val>
                                            <p:fltVal val="0.5"/>
                                          </p:val>
                                        </p:tav>
                                        <p:tav tm="100000">
                                          <p:val>
                                            <p:fltVal val="1"/>
                                          </p:val>
                                        </p:tav>
                                      </p:tavLst>
                                    </p:anim>
                                    <p:anim calcmode="lin" valueType="num">
                                      <p:cBhvr>
                                        <p:cTn id="394" dur="664" tmFilter="0, 0; 0.125,0.2665; 0.25,0.4; 0.375,0.465; 0.5,0.5;  0.625,0.535; 0.75,0.6; 0.875,0.7335; 1,1">
                                          <p:stCondLst>
                                            <p:cond delay="664"/>
                                          </p:stCondLst>
                                        </p:cTn>
                                        <p:tgtEl>
                                          <p:spTgt spid="6">
                                            <p:txEl>
                                              <p:pRg st="30" end="30"/>
                                            </p:txEl>
                                          </p:spTgt>
                                        </p:tgtEl>
                                        <p:attrNameLst>
                                          <p:attrName>ppt_y</p:attrName>
                                        </p:attrNameLst>
                                      </p:cBhvr>
                                      <p:tavLst>
                                        <p:tav tm="0" fmla="#ppt_y-sin(pi*$)/9">
                                          <p:val>
                                            <p:fltVal val="0"/>
                                          </p:val>
                                        </p:tav>
                                        <p:tav tm="100000">
                                          <p:val>
                                            <p:fltVal val="1"/>
                                          </p:val>
                                        </p:tav>
                                      </p:tavLst>
                                    </p:anim>
                                    <p:anim calcmode="lin" valueType="num">
                                      <p:cBhvr>
                                        <p:cTn id="395" dur="332" tmFilter="0, 0; 0.125,0.2665; 0.25,0.4; 0.375,0.465; 0.5,0.5;  0.625,0.535; 0.75,0.6; 0.875,0.7335; 1,1">
                                          <p:stCondLst>
                                            <p:cond delay="1324"/>
                                          </p:stCondLst>
                                        </p:cTn>
                                        <p:tgtEl>
                                          <p:spTgt spid="6">
                                            <p:txEl>
                                              <p:pRg st="30" end="30"/>
                                            </p:txEl>
                                          </p:spTgt>
                                        </p:tgtEl>
                                        <p:attrNameLst>
                                          <p:attrName>ppt_y</p:attrName>
                                        </p:attrNameLst>
                                      </p:cBhvr>
                                      <p:tavLst>
                                        <p:tav tm="0" fmla="#ppt_y-sin(pi*$)/27">
                                          <p:val>
                                            <p:fltVal val="0"/>
                                          </p:val>
                                        </p:tav>
                                        <p:tav tm="100000">
                                          <p:val>
                                            <p:fltVal val="1"/>
                                          </p:val>
                                        </p:tav>
                                      </p:tavLst>
                                    </p:anim>
                                    <p:anim calcmode="lin" valueType="num">
                                      <p:cBhvr>
                                        <p:cTn id="396" dur="164" tmFilter="0, 0; 0.125,0.2665; 0.25,0.4; 0.375,0.465; 0.5,0.5;  0.625,0.535; 0.75,0.6; 0.875,0.7335; 1,1">
                                          <p:stCondLst>
                                            <p:cond delay="1656"/>
                                          </p:stCondLst>
                                        </p:cTn>
                                        <p:tgtEl>
                                          <p:spTgt spid="6">
                                            <p:txEl>
                                              <p:pRg st="30" end="30"/>
                                            </p:txEl>
                                          </p:spTgt>
                                        </p:tgtEl>
                                        <p:attrNameLst>
                                          <p:attrName>ppt_y</p:attrName>
                                        </p:attrNameLst>
                                      </p:cBhvr>
                                      <p:tavLst>
                                        <p:tav tm="0" fmla="#ppt_y-sin(pi*$)/81">
                                          <p:val>
                                            <p:fltVal val="0"/>
                                          </p:val>
                                        </p:tav>
                                        <p:tav tm="100000">
                                          <p:val>
                                            <p:fltVal val="1"/>
                                          </p:val>
                                        </p:tav>
                                      </p:tavLst>
                                    </p:anim>
                                    <p:animScale>
                                      <p:cBhvr>
                                        <p:cTn id="397" dur="26">
                                          <p:stCondLst>
                                            <p:cond delay="650"/>
                                          </p:stCondLst>
                                        </p:cTn>
                                        <p:tgtEl>
                                          <p:spTgt spid="6">
                                            <p:txEl>
                                              <p:pRg st="30" end="30"/>
                                            </p:txEl>
                                          </p:spTgt>
                                        </p:tgtEl>
                                      </p:cBhvr>
                                      <p:to x="100000" y="60000"/>
                                    </p:animScale>
                                    <p:animScale>
                                      <p:cBhvr>
                                        <p:cTn id="398" dur="166" decel="50000">
                                          <p:stCondLst>
                                            <p:cond delay="676"/>
                                          </p:stCondLst>
                                        </p:cTn>
                                        <p:tgtEl>
                                          <p:spTgt spid="6">
                                            <p:txEl>
                                              <p:pRg st="30" end="30"/>
                                            </p:txEl>
                                          </p:spTgt>
                                        </p:tgtEl>
                                      </p:cBhvr>
                                      <p:to x="100000" y="100000"/>
                                    </p:animScale>
                                    <p:animScale>
                                      <p:cBhvr>
                                        <p:cTn id="399" dur="26">
                                          <p:stCondLst>
                                            <p:cond delay="1312"/>
                                          </p:stCondLst>
                                        </p:cTn>
                                        <p:tgtEl>
                                          <p:spTgt spid="6">
                                            <p:txEl>
                                              <p:pRg st="30" end="30"/>
                                            </p:txEl>
                                          </p:spTgt>
                                        </p:tgtEl>
                                      </p:cBhvr>
                                      <p:to x="100000" y="80000"/>
                                    </p:animScale>
                                    <p:animScale>
                                      <p:cBhvr>
                                        <p:cTn id="400" dur="166" decel="50000">
                                          <p:stCondLst>
                                            <p:cond delay="1338"/>
                                          </p:stCondLst>
                                        </p:cTn>
                                        <p:tgtEl>
                                          <p:spTgt spid="6">
                                            <p:txEl>
                                              <p:pRg st="30" end="30"/>
                                            </p:txEl>
                                          </p:spTgt>
                                        </p:tgtEl>
                                      </p:cBhvr>
                                      <p:to x="100000" y="100000"/>
                                    </p:animScale>
                                    <p:animScale>
                                      <p:cBhvr>
                                        <p:cTn id="401" dur="26">
                                          <p:stCondLst>
                                            <p:cond delay="1642"/>
                                          </p:stCondLst>
                                        </p:cTn>
                                        <p:tgtEl>
                                          <p:spTgt spid="6">
                                            <p:txEl>
                                              <p:pRg st="30" end="30"/>
                                            </p:txEl>
                                          </p:spTgt>
                                        </p:tgtEl>
                                      </p:cBhvr>
                                      <p:to x="100000" y="90000"/>
                                    </p:animScale>
                                    <p:animScale>
                                      <p:cBhvr>
                                        <p:cTn id="402" dur="166" decel="50000">
                                          <p:stCondLst>
                                            <p:cond delay="1668"/>
                                          </p:stCondLst>
                                        </p:cTn>
                                        <p:tgtEl>
                                          <p:spTgt spid="6">
                                            <p:txEl>
                                              <p:pRg st="30" end="30"/>
                                            </p:txEl>
                                          </p:spTgt>
                                        </p:tgtEl>
                                      </p:cBhvr>
                                      <p:to x="100000" y="100000"/>
                                    </p:animScale>
                                    <p:animScale>
                                      <p:cBhvr>
                                        <p:cTn id="403" dur="26">
                                          <p:stCondLst>
                                            <p:cond delay="1808"/>
                                          </p:stCondLst>
                                        </p:cTn>
                                        <p:tgtEl>
                                          <p:spTgt spid="6">
                                            <p:txEl>
                                              <p:pRg st="30" end="30"/>
                                            </p:txEl>
                                          </p:spTgt>
                                        </p:tgtEl>
                                      </p:cBhvr>
                                      <p:to x="100000" y="95000"/>
                                    </p:animScale>
                                    <p:animScale>
                                      <p:cBhvr>
                                        <p:cTn id="404" dur="166" decel="50000">
                                          <p:stCondLst>
                                            <p:cond delay="1834"/>
                                          </p:stCondLst>
                                        </p:cTn>
                                        <p:tgtEl>
                                          <p:spTgt spid="6">
                                            <p:txEl>
                                              <p:pRg st="30" end="30"/>
                                            </p:txEl>
                                          </p:spTgt>
                                        </p:tgtEl>
                                      </p:cBhvr>
                                      <p:to x="100000" y="100000"/>
                                    </p:animScale>
                                  </p:childTnLst>
                                </p:cTn>
                              </p:par>
                              <p:par>
                                <p:cTn id="405" presetID="26" presetClass="entr" presetSubtype="0" fill="hold" nodeType="withEffect">
                                  <p:stCondLst>
                                    <p:cond delay="0"/>
                                  </p:stCondLst>
                                  <p:childTnLst>
                                    <p:set>
                                      <p:cBhvr>
                                        <p:cTn id="406" dur="1" fill="hold">
                                          <p:stCondLst>
                                            <p:cond delay="0"/>
                                          </p:stCondLst>
                                        </p:cTn>
                                        <p:tgtEl>
                                          <p:spTgt spid="6">
                                            <p:txEl>
                                              <p:pRg st="31" end="31"/>
                                            </p:txEl>
                                          </p:spTgt>
                                        </p:tgtEl>
                                        <p:attrNameLst>
                                          <p:attrName>style.visibility</p:attrName>
                                        </p:attrNameLst>
                                      </p:cBhvr>
                                      <p:to>
                                        <p:strVal val="visible"/>
                                      </p:to>
                                    </p:set>
                                    <p:animEffect transition="in" filter="wipe(down)">
                                      <p:cBhvr>
                                        <p:cTn id="407" dur="580">
                                          <p:stCondLst>
                                            <p:cond delay="0"/>
                                          </p:stCondLst>
                                        </p:cTn>
                                        <p:tgtEl>
                                          <p:spTgt spid="6">
                                            <p:txEl>
                                              <p:pRg st="31" end="31"/>
                                            </p:txEl>
                                          </p:spTgt>
                                        </p:tgtEl>
                                      </p:cBhvr>
                                    </p:animEffect>
                                    <p:anim calcmode="lin" valueType="num">
                                      <p:cBhvr>
                                        <p:cTn id="408" dur="1822" tmFilter="0,0; 0.14,0.36; 0.43,0.73; 0.71,0.91; 1.0,1.0">
                                          <p:stCondLst>
                                            <p:cond delay="0"/>
                                          </p:stCondLst>
                                        </p:cTn>
                                        <p:tgtEl>
                                          <p:spTgt spid="6">
                                            <p:txEl>
                                              <p:pRg st="31" end="31"/>
                                            </p:txEl>
                                          </p:spTgt>
                                        </p:tgtEl>
                                        <p:attrNameLst>
                                          <p:attrName>ppt_x</p:attrName>
                                        </p:attrNameLst>
                                      </p:cBhvr>
                                      <p:tavLst>
                                        <p:tav tm="0">
                                          <p:val>
                                            <p:strVal val="#ppt_x-0.25"/>
                                          </p:val>
                                        </p:tav>
                                        <p:tav tm="100000">
                                          <p:val>
                                            <p:strVal val="#ppt_x"/>
                                          </p:val>
                                        </p:tav>
                                      </p:tavLst>
                                    </p:anim>
                                    <p:anim calcmode="lin" valueType="num">
                                      <p:cBhvr>
                                        <p:cTn id="409" dur="664" tmFilter="0.0,0.0; 0.25,0.07; 0.50,0.2; 0.75,0.467; 1.0,1.0">
                                          <p:stCondLst>
                                            <p:cond delay="0"/>
                                          </p:stCondLst>
                                        </p:cTn>
                                        <p:tgtEl>
                                          <p:spTgt spid="6">
                                            <p:txEl>
                                              <p:pRg st="31" end="31"/>
                                            </p:txEl>
                                          </p:spTgt>
                                        </p:tgtEl>
                                        <p:attrNameLst>
                                          <p:attrName>ppt_y</p:attrName>
                                        </p:attrNameLst>
                                      </p:cBhvr>
                                      <p:tavLst>
                                        <p:tav tm="0" fmla="#ppt_y-sin(pi*$)/3">
                                          <p:val>
                                            <p:fltVal val="0.5"/>
                                          </p:val>
                                        </p:tav>
                                        <p:tav tm="100000">
                                          <p:val>
                                            <p:fltVal val="1"/>
                                          </p:val>
                                        </p:tav>
                                      </p:tavLst>
                                    </p:anim>
                                    <p:anim calcmode="lin" valueType="num">
                                      <p:cBhvr>
                                        <p:cTn id="410" dur="664" tmFilter="0, 0; 0.125,0.2665; 0.25,0.4; 0.375,0.465; 0.5,0.5;  0.625,0.535; 0.75,0.6; 0.875,0.7335; 1,1">
                                          <p:stCondLst>
                                            <p:cond delay="664"/>
                                          </p:stCondLst>
                                        </p:cTn>
                                        <p:tgtEl>
                                          <p:spTgt spid="6">
                                            <p:txEl>
                                              <p:pRg st="31" end="31"/>
                                            </p:txEl>
                                          </p:spTgt>
                                        </p:tgtEl>
                                        <p:attrNameLst>
                                          <p:attrName>ppt_y</p:attrName>
                                        </p:attrNameLst>
                                      </p:cBhvr>
                                      <p:tavLst>
                                        <p:tav tm="0" fmla="#ppt_y-sin(pi*$)/9">
                                          <p:val>
                                            <p:fltVal val="0"/>
                                          </p:val>
                                        </p:tav>
                                        <p:tav tm="100000">
                                          <p:val>
                                            <p:fltVal val="1"/>
                                          </p:val>
                                        </p:tav>
                                      </p:tavLst>
                                    </p:anim>
                                    <p:anim calcmode="lin" valueType="num">
                                      <p:cBhvr>
                                        <p:cTn id="411" dur="332" tmFilter="0, 0; 0.125,0.2665; 0.25,0.4; 0.375,0.465; 0.5,0.5;  0.625,0.535; 0.75,0.6; 0.875,0.7335; 1,1">
                                          <p:stCondLst>
                                            <p:cond delay="1324"/>
                                          </p:stCondLst>
                                        </p:cTn>
                                        <p:tgtEl>
                                          <p:spTgt spid="6">
                                            <p:txEl>
                                              <p:pRg st="31" end="31"/>
                                            </p:txEl>
                                          </p:spTgt>
                                        </p:tgtEl>
                                        <p:attrNameLst>
                                          <p:attrName>ppt_y</p:attrName>
                                        </p:attrNameLst>
                                      </p:cBhvr>
                                      <p:tavLst>
                                        <p:tav tm="0" fmla="#ppt_y-sin(pi*$)/27">
                                          <p:val>
                                            <p:fltVal val="0"/>
                                          </p:val>
                                        </p:tav>
                                        <p:tav tm="100000">
                                          <p:val>
                                            <p:fltVal val="1"/>
                                          </p:val>
                                        </p:tav>
                                      </p:tavLst>
                                    </p:anim>
                                    <p:anim calcmode="lin" valueType="num">
                                      <p:cBhvr>
                                        <p:cTn id="412" dur="164" tmFilter="0, 0; 0.125,0.2665; 0.25,0.4; 0.375,0.465; 0.5,0.5;  0.625,0.535; 0.75,0.6; 0.875,0.7335; 1,1">
                                          <p:stCondLst>
                                            <p:cond delay="1656"/>
                                          </p:stCondLst>
                                        </p:cTn>
                                        <p:tgtEl>
                                          <p:spTgt spid="6">
                                            <p:txEl>
                                              <p:pRg st="31" end="31"/>
                                            </p:txEl>
                                          </p:spTgt>
                                        </p:tgtEl>
                                        <p:attrNameLst>
                                          <p:attrName>ppt_y</p:attrName>
                                        </p:attrNameLst>
                                      </p:cBhvr>
                                      <p:tavLst>
                                        <p:tav tm="0" fmla="#ppt_y-sin(pi*$)/81">
                                          <p:val>
                                            <p:fltVal val="0"/>
                                          </p:val>
                                        </p:tav>
                                        <p:tav tm="100000">
                                          <p:val>
                                            <p:fltVal val="1"/>
                                          </p:val>
                                        </p:tav>
                                      </p:tavLst>
                                    </p:anim>
                                    <p:animScale>
                                      <p:cBhvr>
                                        <p:cTn id="413" dur="26">
                                          <p:stCondLst>
                                            <p:cond delay="650"/>
                                          </p:stCondLst>
                                        </p:cTn>
                                        <p:tgtEl>
                                          <p:spTgt spid="6">
                                            <p:txEl>
                                              <p:pRg st="31" end="31"/>
                                            </p:txEl>
                                          </p:spTgt>
                                        </p:tgtEl>
                                      </p:cBhvr>
                                      <p:to x="100000" y="60000"/>
                                    </p:animScale>
                                    <p:animScale>
                                      <p:cBhvr>
                                        <p:cTn id="414" dur="166" decel="50000">
                                          <p:stCondLst>
                                            <p:cond delay="676"/>
                                          </p:stCondLst>
                                        </p:cTn>
                                        <p:tgtEl>
                                          <p:spTgt spid="6">
                                            <p:txEl>
                                              <p:pRg st="31" end="31"/>
                                            </p:txEl>
                                          </p:spTgt>
                                        </p:tgtEl>
                                      </p:cBhvr>
                                      <p:to x="100000" y="100000"/>
                                    </p:animScale>
                                    <p:animScale>
                                      <p:cBhvr>
                                        <p:cTn id="415" dur="26">
                                          <p:stCondLst>
                                            <p:cond delay="1312"/>
                                          </p:stCondLst>
                                        </p:cTn>
                                        <p:tgtEl>
                                          <p:spTgt spid="6">
                                            <p:txEl>
                                              <p:pRg st="31" end="31"/>
                                            </p:txEl>
                                          </p:spTgt>
                                        </p:tgtEl>
                                      </p:cBhvr>
                                      <p:to x="100000" y="80000"/>
                                    </p:animScale>
                                    <p:animScale>
                                      <p:cBhvr>
                                        <p:cTn id="416" dur="166" decel="50000">
                                          <p:stCondLst>
                                            <p:cond delay="1338"/>
                                          </p:stCondLst>
                                        </p:cTn>
                                        <p:tgtEl>
                                          <p:spTgt spid="6">
                                            <p:txEl>
                                              <p:pRg st="31" end="31"/>
                                            </p:txEl>
                                          </p:spTgt>
                                        </p:tgtEl>
                                      </p:cBhvr>
                                      <p:to x="100000" y="100000"/>
                                    </p:animScale>
                                    <p:animScale>
                                      <p:cBhvr>
                                        <p:cTn id="417" dur="26">
                                          <p:stCondLst>
                                            <p:cond delay="1642"/>
                                          </p:stCondLst>
                                        </p:cTn>
                                        <p:tgtEl>
                                          <p:spTgt spid="6">
                                            <p:txEl>
                                              <p:pRg st="31" end="31"/>
                                            </p:txEl>
                                          </p:spTgt>
                                        </p:tgtEl>
                                      </p:cBhvr>
                                      <p:to x="100000" y="90000"/>
                                    </p:animScale>
                                    <p:animScale>
                                      <p:cBhvr>
                                        <p:cTn id="418" dur="166" decel="50000">
                                          <p:stCondLst>
                                            <p:cond delay="1668"/>
                                          </p:stCondLst>
                                        </p:cTn>
                                        <p:tgtEl>
                                          <p:spTgt spid="6">
                                            <p:txEl>
                                              <p:pRg st="31" end="31"/>
                                            </p:txEl>
                                          </p:spTgt>
                                        </p:tgtEl>
                                      </p:cBhvr>
                                      <p:to x="100000" y="100000"/>
                                    </p:animScale>
                                    <p:animScale>
                                      <p:cBhvr>
                                        <p:cTn id="419" dur="26">
                                          <p:stCondLst>
                                            <p:cond delay="1808"/>
                                          </p:stCondLst>
                                        </p:cTn>
                                        <p:tgtEl>
                                          <p:spTgt spid="6">
                                            <p:txEl>
                                              <p:pRg st="31" end="31"/>
                                            </p:txEl>
                                          </p:spTgt>
                                        </p:tgtEl>
                                      </p:cBhvr>
                                      <p:to x="100000" y="95000"/>
                                    </p:animScale>
                                    <p:animScale>
                                      <p:cBhvr>
                                        <p:cTn id="420" dur="166" decel="50000">
                                          <p:stCondLst>
                                            <p:cond delay="1834"/>
                                          </p:stCondLst>
                                        </p:cTn>
                                        <p:tgtEl>
                                          <p:spTgt spid="6">
                                            <p:txEl>
                                              <p:pRg st="31" end="31"/>
                                            </p:txEl>
                                          </p:spTgt>
                                        </p:tgtEl>
                                      </p:cBhvr>
                                      <p:to x="100000" y="100000"/>
                                    </p:animScale>
                                  </p:childTnLst>
                                </p:cTn>
                              </p:par>
                              <p:par>
                                <p:cTn id="421" presetID="26" presetClass="entr" presetSubtype="0" fill="hold" nodeType="withEffect">
                                  <p:stCondLst>
                                    <p:cond delay="0"/>
                                  </p:stCondLst>
                                  <p:childTnLst>
                                    <p:set>
                                      <p:cBhvr>
                                        <p:cTn id="422" dur="1" fill="hold">
                                          <p:stCondLst>
                                            <p:cond delay="0"/>
                                          </p:stCondLst>
                                        </p:cTn>
                                        <p:tgtEl>
                                          <p:spTgt spid="6">
                                            <p:txEl>
                                              <p:pRg st="32" end="32"/>
                                            </p:txEl>
                                          </p:spTgt>
                                        </p:tgtEl>
                                        <p:attrNameLst>
                                          <p:attrName>style.visibility</p:attrName>
                                        </p:attrNameLst>
                                      </p:cBhvr>
                                      <p:to>
                                        <p:strVal val="visible"/>
                                      </p:to>
                                    </p:set>
                                    <p:animEffect transition="in" filter="wipe(down)">
                                      <p:cBhvr>
                                        <p:cTn id="423" dur="580">
                                          <p:stCondLst>
                                            <p:cond delay="0"/>
                                          </p:stCondLst>
                                        </p:cTn>
                                        <p:tgtEl>
                                          <p:spTgt spid="6">
                                            <p:txEl>
                                              <p:pRg st="32" end="32"/>
                                            </p:txEl>
                                          </p:spTgt>
                                        </p:tgtEl>
                                      </p:cBhvr>
                                    </p:animEffect>
                                    <p:anim calcmode="lin" valueType="num">
                                      <p:cBhvr>
                                        <p:cTn id="424" dur="1822" tmFilter="0,0; 0.14,0.36; 0.43,0.73; 0.71,0.91; 1.0,1.0">
                                          <p:stCondLst>
                                            <p:cond delay="0"/>
                                          </p:stCondLst>
                                        </p:cTn>
                                        <p:tgtEl>
                                          <p:spTgt spid="6">
                                            <p:txEl>
                                              <p:pRg st="32" end="32"/>
                                            </p:txEl>
                                          </p:spTgt>
                                        </p:tgtEl>
                                        <p:attrNameLst>
                                          <p:attrName>ppt_x</p:attrName>
                                        </p:attrNameLst>
                                      </p:cBhvr>
                                      <p:tavLst>
                                        <p:tav tm="0">
                                          <p:val>
                                            <p:strVal val="#ppt_x-0.25"/>
                                          </p:val>
                                        </p:tav>
                                        <p:tav tm="100000">
                                          <p:val>
                                            <p:strVal val="#ppt_x"/>
                                          </p:val>
                                        </p:tav>
                                      </p:tavLst>
                                    </p:anim>
                                    <p:anim calcmode="lin" valueType="num">
                                      <p:cBhvr>
                                        <p:cTn id="425" dur="664" tmFilter="0.0,0.0; 0.25,0.07; 0.50,0.2; 0.75,0.467; 1.0,1.0">
                                          <p:stCondLst>
                                            <p:cond delay="0"/>
                                          </p:stCondLst>
                                        </p:cTn>
                                        <p:tgtEl>
                                          <p:spTgt spid="6">
                                            <p:txEl>
                                              <p:pRg st="32" end="32"/>
                                            </p:txEl>
                                          </p:spTgt>
                                        </p:tgtEl>
                                        <p:attrNameLst>
                                          <p:attrName>ppt_y</p:attrName>
                                        </p:attrNameLst>
                                      </p:cBhvr>
                                      <p:tavLst>
                                        <p:tav tm="0" fmla="#ppt_y-sin(pi*$)/3">
                                          <p:val>
                                            <p:fltVal val="0.5"/>
                                          </p:val>
                                        </p:tav>
                                        <p:tav tm="100000">
                                          <p:val>
                                            <p:fltVal val="1"/>
                                          </p:val>
                                        </p:tav>
                                      </p:tavLst>
                                    </p:anim>
                                    <p:anim calcmode="lin" valueType="num">
                                      <p:cBhvr>
                                        <p:cTn id="426" dur="664" tmFilter="0, 0; 0.125,0.2665; 0.25,0.4; 0.375,0.465; 0.5,0.5;  0.625,0.535; 0.75,0.6; 0.875,0.7335; 1,1">
                                          <p:stCondLst>
                                            <p:cond delay="664"/>
                                          </p:stCondLst>
                                        </p:cTn>
                                        <p:tgtEl>
                                          <p:spTgt spid="6">
                                            <p:txEl>
                                              <p:pRg st="32" end="32"/>
                                            </p:txEl>
                                          </p:spTgt>
                                        </p:tgtEl>
                                        <p:attrNameLst>
                                          <p:attrName>ppt_y</p:attrName>
                                        </p:attrNameLst>
                                      </p:cBhvr>
                                      <p:tavLst>
                                        <p:tav tm="0" fmla="#ppt_y-sin(pi*$)/9">
                                          <p:val>
                                            <p:fltVal val="0"/>
                                          </p:val>
                                        </p:tav>
                                        <p:tav tm="100000">
                                          <p:val>
                                            <p:fltVal val="1"/>
                                          </p:val>
                                        </p:tav>
                                      </p:tavLst>
                                    </p:anim>
                                    <p:anim calcmode="lin" valueType="num">
                                      <p:cBhvr>
                                        <p:cTn id="427" dur="332" tmFilter="0, 0; 0.125,0.2665; 0.25,0.4; 0.375,0.465; 0.5,0.5;  0.625,0.535; 0.75,0.6; 0.875,0.7335; 1,1">
                                          <p:stCondLst>
                                            <p:cond delay="1324"/>
                                          </p:stCondLst>
                                        </p:cTn>
                                        <p:tgtEl>
                                          <p:spTgt spid="6">
                                            <p:txEl>
                                              <p:pRg st="32" end="32"/>
                                            </p:txEl>
                                          </p:spTgt>
                                        </p:tgtEl>
                                        <p:attrNameLst>
                                          <p:attrName>ppt_y</p:attrName>
                                        </p:attrNameLst>
                                      </p:cBhvr>
                                      <p:tavLst>
                                        <p:tav tm="0" fmla="#ppt_y-sin(pi*$)/27">
                                          <p:val>
                                            <p:fltVal val="0"/>
                                          </p:val>
                                        </p:tav>
                                        <p:tav tm="100000">
                                          <p:val>
                                            <p:fltVal val="1"/>
                                          </p:val>
                                        </p:tav>
                                      </p:tavLst>
                                    </p:anim>
                                    <p:anim calcmode="lin" valueType="num">
                                      <p:cBhvr>
                                        <p:cTn id="428" dur="164" tmFilter="0, 0; 0.125,0.2665; 0.25,0.4; 0.375,0.465; 0.5,0.5;  0.625,0.535; 0.75,0.6; 0.875,0.7335; 1,1">
                                          <p:stCondLst>
                                            <p:cond delay="1656"/>
                                          </p:stCondLst>
                                        </p:cTn>
                                        <p:tgtEl>
                                          <p:spTgt spid="6">
                                            <p:txEl>
                                              <p:pRg st="32" end="32"/>
                                            </p:txEl>
                                          </p:spTgt>
                                        </p:tgtEl>
                                        <p:attrNameLst>
                                          <p:attrName>ppt_y</p:attrName>
                                        </p:attrNameLst>
                                      </p:cBhvr>
                                      <p:tavLst>
                                        <p:tav tm="0" fmla="#ppt_y-sin(pi*$)/81">
                                          <p:val>
                                            <p:fltVal val="0"/>
                                          </p:val>
                                        </p:tav>
                                        <p:tav tm="100000">
                                          <p:val>
                                            <p:fltVal val="1"/>
                                          </p:val>
                                        </p:tav>
                                      </p:tavLst>
                                    </p:anim>
                                    <p:animScale>
                                      <p:cBhvr>
                                        <p:cTn id="429" dur="26">
                                          <p:stCondLst>
                                            <p:cond delay="650"/>
                                          </p:stCondLst>
                                        </p:cTn>
                                        <p:tgtEl>
                                          <p:spTgt spid="6">
                                            <p:txEl>
                                              <p:pRg st="32" end="32"/>
                                            </p:txEl>
                                          </p:spTgt>
                                        </p:tgtEl>
                                      </p:cBhvr>
                                      <p:to x="100000" y="60000"/>
                                    </p:animScale>
                                    <p:animScale>
                                      <p:cBhvr>
                                        <p:cTn id="430" dur="166" decel="50000">
                                          <p:stCondLst>
                                            <p:cond delay="676"/>
                                          </p:stCondLst>
                                        </p:cTn>
                                        <p:tgtEl>
                                          <p:spTgt spid="6">
                                            <p:txEl>
                                              <p:pRg st="32" end="32"/>
                                            </p:txEl>
                                          </p:spTgt>
                                        </p:tgtEl>
                                      </p:cBhvr>
                                      <p:to x="100000" y="100000"/>
                                    </p:animScale>
                                    <p:animScale>
                                      <p:cBhvr>
                                        <p:cTn id="431" dur="26">
                                          <p:stCondLst>
                                            <p:cond delay="1312"/>
                                          </p:stCondLst>
                                        </p:cTn>
                                        <p:tgtEl>
                                          <p:spTgt spid="6">
                                            <p:txEl>
                                              <p:pRg st="32" end="32"/>
                                            </p:txEl>
                                          </p:spTgt>
                                        </p:tgtEl>
                                      </p:cBhvr>
                                      <p:to x="100000" y="80000"/>
                                    </p:animScale>
                                    <p:animScale>
                                      <p:cBhvr>
                                        <p:cTn id="432" dur="166" decel="50000">
                                          <p:stCondLst>
                                            <p:cond delay="1338"/>
                                          </p:stCondLst>
                                        </p:cTn>
                                        <p:tgtEl>
                                          <p:spTgt spid="6">
                                            <p:txEl>
                                              <p:pRg st="32" end="32"/>
                                            </p:txEl>
                                          </p:spTgt>
                                        </p:tgtEl>
                                      </p:cBhvr>
                                      <p:to x="100000" y="100000"/>
                                    </p:animScale>
                                    <p:animScale>
                                      <p:cBhvr>
                                        <p:cTn id="433" dur="26">
                                          <p:stCondLst>
                                            <p:cond delay="1642"/>
                                          </p:stCondLst>
                                        </p:cTn>
                                        <p:tgtEl>
                                          <p:spTgt spid="6">
                                            <p:txEl>
                                              <p:pRg st="32" end="32"/>
                                            </p:txEl>
                                          </p:spTgt>
                                        </p:tgtEl>
                                      </p:cBhvr>
                                      <p:to x="100000" y="90000"/>
                                    </p:animScale>
                                    <p:animScale>
                                      <p:cBhvr>
                                        <p:cTn id="434" dur="166" decel="50000">
                                          <p:stCondLst>
                                            <p:cond delay="1668"/>
                                          </p:stCondLst>
                                        </p:cTn>
                                        <p:tgtEl>
                                          <p:spTgt spid="6">
                                            <p:txEl>
                                              <p:pRg st="32" end="32"/>
                                            </p:txEl>
                                          </p:spTgt>
                                        </p:tgtEl>
                                      </p:cBhvr>
                                      <p:to x="100000" y="100000"/>
                                    </p:animScale>
                                    <p:animScale>
                                      <p:cBhvr>
                                        <p:cTn id="435" dur="26">
                                          <p:stCondLst>
                                            <p:cond delay="1808"/>
                                          </p:stCondLst>
                                        </p:cTn>
                                        <p:tgtEl>
                                          <p:spTgt spid="6">
                                            <p:txEl>
                                              <p:pRg st="32" end="32"/>
                                            </p:txEl>
                                          </p:spTgt>
                                        </p:tgtEl>
                                      </p:cBhvr>
                                      <p:to x="100000" y="95000"/>
                                    </p:animScale>
                                    <p:animScale>
                                      <p:cBhvr>
                                        <p:cTn id="436" dur="166" decel="50000">
                                          <p:stCondLst>
                                            <p:cond delay="1834"/>
                                          </p:stCondLst>
                                        </p:cTn>
                                        <p:tgtEl>
                                          <p:spTgt spid="6">
                                            <p:txEl>
                                              <p:pRg st="32" end="32"/>
                                            </p:txEl>
                                          </p:spTgt>
                                        </p:tgtEl>
                                      </p:cBhvr>
                                      <p:to x="100000" y="100000"/>
                                    </p:animScale>
                                  </p:childTnLst>
                                </p:cTn>
                              </p:par>
                            </p:childTnLst>
                          </p:cTn>
                        </p:par>
                      </p:childTnLst>
                    </p:cTn>
                  </p:par>
                  <p:par>
                    <p:cTn id="437" fill="hold">
                      <p:stCondLst>
                        <p:cond delay="indefinite"/>
                      </p:stCondLst>
                      <p:childTnLst>
                        <p:par>
                          <p:cTn id="438" fill="hold">
                            <p:stCondLst>
                              <p:cond delay="0"/>
                            </p:stCondLst>
                            <p:childTnLst>
                              <p:par>
                                <p:cTn id="439" presetID="22" presetClass="entr" presetSubtype="1" fill="hold" nodeType="clickEffect">
                                  <p:stCondLst>
                                    <p:cond delay="0"/>
                                  </p:stCondLst>
                                  <p:childTnLst>
                                    <p:set>
                                      <p:cBhvr>
                                        <p:cTn id="440" dur="1" fill="hold">
                                          <p:stCondLst>
                                            <p:cond delay="0"/>
                                          </p:stCondLst>
                                        </p:cTn>
                                        <p:tgtEl>
                                          <p:spTgt spid="3">
                                            <p:txEl>
                                              <p:pRg st="0" end="0"/>
                                            </p:txEl>
                                          </p:spTgt>
                                        </p:tgtEl>
                                        <p:attrNameLst>
                                          <p:attrName>style.visibility</p:attrName>
                                        </p:attrNameLst>
                                      </p:cBhvr>
                                      <p:to>
                                        <p:strVal val="visible"/>
                                      </p:to>
                                    </p:set>
                                    <p:animEffect transition="in" filter="wipe(up)">
                                      <p:cBhvr>
                                        <p:cTn id="44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C1A44D-F2E1-87EA-A10A-A1D1E91CD1CF}"/>
              </a:ext>
            </a:extLst>
          </p:cNvPr>
          <p:cNvSpPr>
            <a:spLocks noGrp="1"/>
          </p:cNvSpPr>
          <p:nvPr>
            <p:ph type="title"/>
          </p:nvPr>
        </p:nvSpPr>
        <p:spPr>
          <a:xfrm>
            <a:off x="1371599" y="294538"/>
            <a:ext cx="9895951" cy="1033669"/>
          </a:xfrm>
        </p:spPr>
        <p:txBody>
          <a:bodyPr>
            <a:normAutofit/>
          </a:bodyPr>
          <a:lstStyle/>
          <a:p>
            <a:r>
              <a:rPr lang="en-GB" sz="3400">
                <a:solidFill>
                  <a:srgbClr val="FFFFFF"/>
                </a:solidFill>
              </a:rPr>
              <a:t>Future resources and recommendations</a:t>
            </a:r>
            <a:br>
              <a:rPr lang="en-GB" sz="3400">
                <a:solidFill>
                  <a:srgbClr val="FFFFFF"/>
                </a:solidFill>
              </a:rPr>
            </a:br>
            <a:endParaRPr lang="en-US" sz="3400">
              <a:solidFill>
                <a:srgbClr val="FFFFFF"/>
              </a:solidFill>
            </a:endParaRPr>
          </a:p>
        </p:txBody>
      </p:sp>
      <p:sp>
        <p:nvSpPr>
          <p:cNvPr id="3" name="Content Placeholder 2">
            <a:extLst>
              <a:ext uri="{FF2B5EF4-FFF2-40B4-BE49-F238E27FC236}">
                <a16:creationId xmlns:a16="http://schemas.microsoft.com/office/drawing/2014/main" id="{D110459D-FA9E-1151-A8AD-8724A555D797}"/>
              </a:ext>
            </a:extLst>
          </p:cNvPr>
          <p:cNvSpPr>
            <a:spLocks noGrp="1"/>
          </p:cNvSpPr>
          <p:nvPr>
            <p:ph idx="1"/>
          </p:nvPr>
        </p:nvSpPr>
        <p:spPr>
          <a:xfrm>
            <a:off x="1371599" y="2318197"/>
            <a:ext cx="9724031" cy="3683358"/>
          </a:xfrm>
        </p:spPr>
        <p:txBody>
          <a:bodyPr vert="horz" lIns="91440" tIns="45720" rIns="91440" bIns="45720" rtlCol="0" anchor="ctr">
            <a:normAutofit fontScale="85000" lnSpcReduction="20000"/>
          </a:bodyPr>
          <a:lstStyle/>
          <a:p>
            <a:pPr marL="0" indent="0">
              <a:buNone/>
            </a:pPr>
            <a:r>
              <a:rPr lang="en-GB" sz="2000">
                <a:latin typeface="Arial" panose="020B0604020202020204" pitchFamily="34" charset="0"/>
                <a:cs typeface="Arial" panose="020B0604020202020204" pitchFamily="34" charset="0"/>
              </a:rPr>
              <a:t>Many resources are available today under government funding, depending on the area, As</a:t>
            </a:r>
            <a:r>
              <a:rPr lang="en-GB" sz="2000">
                <a:latin typeface="Arial" panose="020B0604020202020204" pitchFamily="34" charset="0"/>
                <a:ea typeface="Calibri"/>
                <a:cs typeface="Arial" panose="020B0604020202020204" pitchFamily="34" charset="0"/>
              </a:rPr>
              <a:t> a recommendation the family is to undergo an ‘family needs assessment’ this will help better understanding the probing complications and how best to support the mother and children or worst case, a child protection plan (Scie, 2017)</a:t>
            </a:r>
          </a:p>
          <a:p>
            <a:pPr marL="0" indent="0">
              <a:buNone/>
            </a:pPr>
            <a:endParaRPr lang="en-GB" sz="2000">
              <a:ea typeface="Calibri"/>
              <a:cs typeface="Calibri"/>
            </a:endParaRPr>
          </a:p>
          <a:p>
            <a:r>
              <a:rPr lang="en-GB" sz="2000"/>
              <a:t>Access to charities and voluntary services that offer free help and advice. </a:t>
            </a:r>
          </a:p>
          <a:p>
            <a:r>
              <a:rPr lang="en-GB" sz="2000"/>
              <a:t>CBT (cognitive behavioural therapy)</a:t>
            </a:r>
          </a:p>
          <a:p>
            <a:r>
              <a:rPr lang="en-GB" sz="2000"/>
              <a:t>CAMHS</a:t>
            </a:r>
          </a:p>
          <a:p>
            <a:r>
              <a:rPr lang="en-GB" sz="2000"/>
              <a:t>Childline </a:t>
            </a:r>
          </a:p>
          <a:p>
            <a:r>
              <a:rPr lang="en-GB" sz="2000"/>
              <a:t>Therapies, counselling.</a:t>
            </a:r>
          </a:p>
          <a:p>
            <a:r>
              <a:rPr lang="en-GB" sz="2000"/>
              <a:t>Youth organisations (</a:t>
            </a:r>
            <a:r>
              <a:rPr lang="en-GB" sz="2000">
                <a:solidFill>
                  <a:schemeClr val="accent1">
                    <a:lumMod val="60000"/>
                    <a:lumOff val="40000"/>
                  </a:schemeClr>
                </a:solidFill>
              </a:rPr>
              <a:t>Young Minds</a:t>
            </a:r>
            <a:r>
              <a:rPr lang="en-GB" sz="2000">
                <a:solidFill>
                  <a:schemeClr val="accent6">
                    <a:lumMod val="60000"/>
                    <a:lumOff val="40000"/>
                  </a:schemeClr>
                </a:solidFill>
              </a:rPr>
              <a:t>, The Children’s society</a:t>
            </a:r>
            <a:r>
              <a:rPr lang="en-GB" sz="2000">
                <a:solidFill>
                  <a:schemeClr val="accent2"/>
                </a:solidFill>
              </a:rPr>
              <a:t>, NSPCC</a:t>
            </a:r>
            <a:r>
              <a:rPr lang="en-GB" sz="2000"/>
              <a:t>)</a:t>
            </a:r>
          </a:p>
          <a:p>
            <a:r>
              <a:rPr lang="en-GB" sz="2000">
                <a:ea typeface="Calibri"/>
                <a:cs typeface="Calibri"/>
              </a:rPr>
              <a:t>SFPC – Eighteen local authorities working In partnership supported to reduce the number of children entering care homes, by improving support and care for children and families using new innovating programmes </a:t>
            </a:r>
          </a:p>
          <a:p>
            <a:endParaRPr lang="en-GB" sz="2000">
              <a:ea typeface="Calibri"/>
              <a:cs typeface="Calibri"/>
            </a:endParaRPr>
          </a:p>
        </p:txBody>
      </p:sp>
    </p:spTree>
    <p:extLst>
      <p:ext uri="{BB962C8B-B14F-4D97-AF65-F5344CB8AC3E}">
        <p14:creationId xmlns:p14="http://schemas.microsoft.com/office/powerpoint/2010/main" val="365055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DFD379-46DA-7842-DF5B-A6C133FFEF3E}"/>
              </a:ext>
            </a:extLst>
          </p:cNvPr>
          <p:cNvSpPr>
            <a:spLocks noGrp="1"/>
          </p:cNvSpPr>
          <p:nvPr>
            <p:ph type="title"/>
          </p:nvPr>
        </p:nvSpPr>
        <p:spPr>
          <a:xfrm>
            <a:off x="4654296" y="329184"/>
            <a:ext cx="6894576" cy="1783080"/>
          </a:xfrm>
        </p:spPr>
        <p:txBody>
          <a:bodyPr anchor="b">
            <a:normAutofit/>
          </a:bodyPr>
          <a:lstStyle/>
          <a:p>
            <a:r>
              <a:rPr lang="en-US" sz="5400">
                <a:ea typeface="Calibri Light"/>
                <a:cs typeface="Calibri Light"/>
              </a:rPr>
              <a:t>References </a:t>
            </a:r>
            <a:endParaRPr lang="en-US" sz="5400"/>
          </a:p>
        </p:txBody>
      </p:sp>
      <p:pic>
        <p:nvPicPr>
          <p:cNvPr id="38" name="Picture 37" descr="Closeup of a keyboard">
            <a:extLst>
              <a:ext uri="{FF2B5EF4-FFF2-40B4-BE49-F238E27FC236}">
                <a16:creationId xmlns:a16="http://schemas.microsoft.com/office/drawing/2014/main" id="{0B9A1965-0029-7D67-99B1-C5011631D88D}"/>
              </a:ext>
            </a:extLst>
          </p:cNvPr>
          <p:cNvPicPr>
            <a:picLocks noChangeAspect="1"/>
          </p:cNvPicPr>
          <p:nvPr/>
        </p:nvPicPr>
        <p:blipFill rotWithShape="1">
          <a:blip r:embed="rId2"/>
          <a:srcRect l="20843" r="40895" b="1"/>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44"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A091722-7DB7-4C2B-77B2-977D09E437FA}"/>
              </a:ext>
            </a:extLst>
          </p:cNvPr>
          <p:cNvSpPr>
            <a:spLocks noGrp="1"/>
          </p:cNvSpPr>
          <p:nvPr>
            <p:ph idx="1"/>
          </p:nvPr>
        </p:nvSpPr>
        <p:spPr>
          <a:xfrm>
            <a:off x="4654296" y="2706624"/>
            <a:ext cx="6894576" cy="3483864"/>
          </a:xfrm>
        </p:spPr>
        <p:txBody>
          <a:bodyPr vert="horz" lIns="91440" tIns="45720" rIns="91440" bIns="45720" rtlCol="0">
            <a:normAutofit/>
          </a:bodyPr>
          <a:lstStyle/>
          <a:p>
            <a:r>
              <a:rPr lang="en-US" sz="900">
                <a:ea typeface="Calibri"/>
                <a:cs typeface="Calibri"/>
              </a:rPr>
              <a:t>Scie, (2020). </a:t>
            </a:r>
            <a:r>
              <a:rPr lang="en-US" sz="900" i="1">
                <a:latin typeface="+Body"/>
                <a:ea typeface="Calibri"/>
                <a:cs typeface="Calibri"/>
              </a:rPr>
              <a:t>Legislation relating to safeguarding adults | Overview for social care</a:t>
            </a:r>
            <a:r>
              <a:rPr lang="en-US" sz="900">
                <a:ea typeface="Calibri"/>
                <a:cs typeface="Calibri"/>
              </a:rPr>
              <a:t> | SCIE. [online] scie.org.uk. Available at: </a:t>
            </a:r>
            <a:r>
              <a:rPr lang="en-US" sz="900">
                <a:ea typeface="Calibri"/>
                <a:cs typeface="Calibri"/>
                <a:hlinkClick r:id="rId3"/>
              </a:rPr>
              <a:t>https://www.scie.org.uk/key-social-care-legislation/safeguarding-adults</a:t>
            </a:r>
            <a:r>
              <a:rPr lang="en-US" sz="900">
                <a:ea typeface="Calibri"/>
                <a:cs typeface="Calibri"/>
              </a:rPr>
              <a:t>  [Accessed 1 Jan. 1970].</a:t>
            </a:r>
          </a:p>
          <a:p>
            <a:r>
              <a:rPr lang="en-US" sz="900">
                <a:ea typeface="Calibri"/>
                <a:cs typeface="Calibri"/>
              </a:rPr>
              <a:t>SFPC, (2023)| </a:t>
            </a:r>
            <a:r>
              <a:rPr lang="en-US" sz="900" i="1">
                <a:ea typeface="Calibri"/>
                <a:cs typeface="Calibri"/>
              </a:rPr>
              <a:t>Strengthening Families, Protecting Children </a:t>
            </a:r>
            <a:r>
              <a:rPr lang="en-US" sz="900">
                <a:ea typeface="Calibri"/>
                <a:cs typeface="Calibri"/>
              </a:rPr>
              <a:t>(SFPC). [online].  Available at: </a:t>
            </a:r>
            <a:r>
              <a:rPr lang="en-US" sz="900">
                <a:ea typeface="Calibri"/>
                <a:cs typeface="Calibri"/>
                <a:hlinkClick r:id="rId4"/>
              </a:rPr>
              <a:t>https://www.scie.org.uk/strengthening-families/about</a:t>
            </a:r>
            <a:r>
              <a:rPr lang="en-US" sz="900">
                <a:ea typeface="Calibri"/>
                <a:cs typeface="Calibri"/>
              </a:rPr>
              <a:t>.. </a:t>
            </a:r>
          </a:p>
          <a:p>
            <a:r>
              <a:rPr lang="en-US" sz="900" i="1">
                <a:ea typeface="Calibri"/>
                <a:cs typeface="Calibri"/>
              </a:rPr>
              <a:t>Children and Social Work Act 2017</a:t>
            </a:r>
            <a:r>
              <a:rPr lang="en-US" sz="900">
                <a:ea typeface="Calibri"/>
                <a:cs typeface="Calibri"/>
              </a:rPr>
              <a:t>. [online] legislation.gov.uk. Available at: </a:t>
            </a:r>
            <a:r>
              <a:rPr lang="en-US" sz="900">
                <a:ea typeface="Calibri"/>
                <a:cs typeface="Calibri"/>
                <a:hlinkClick r:id="rId5"/>
              </a:rPr>
              <a:t>https://www.legislation.gov.uk/ukpga/2017/16/contents/enacted</a:t>
            </a:r>
            <a:r>
              <a:rPr lang="en-US" sz="900">
                <a:ea typeface="Calibri"/>
                <a:cs typeface="Calibri"/>
              </a:rPr>
              <a:t>  [Accessed 1 Jan. 1970].</a:t>
            </a:r>
          </a:p>
          <a:p>
            <a:r>
              <a:rPr lang="en-US" sz="900" i="1">
                <a:ea typeface="Calibri"/>
                <a:cs typeface="Calibri"/>
              </a:rPr>
              <a:t>Mind, ()What causes mental health problems?</a:t>
            </a:r>
            <a:r>
              <a:rPr lang="en-US" sz="900">
                <a:ea typeface="Calibri"/>
                <a:cs typeface="Calibri"/>
              </a:rPr>
              <a:t> - Mind. [online]. Available at: </a:t>
            </a:r>
            <a:r>
              <a:rPr lang="en-US" sz="900">
                <a:ea typeface="Calibri"/>
                <a:cs typeface="Calibri"/>
                <a:hlinkClick r:id="rId6"/>
              </a:rPr>
              <a:t>https://www.mind.org.uk/information-support/types-of-mental-health-problems/mental-health-problems-introduction/causes/</a:t>
            </a:r>
            <a:r>
              <a:rPr lang="en-US" sz="900">
                <a:ea typeface="Calibri"/>
                <a:cs typeface="Calibri"/>
              </a:rPr>
              <a:t>.. </a:t>
            </a:r>
          </a:p>
          <a:p>
            <a:r>
              <a:rPr lang="en-US" sz="900">
                <a:ea typeface="Calibri"/>
                <a:cs typeface="Calibri"/>
              </a:rPr>
              <a:t>Ogundele, M. (2018). </a:t>
            </a:r>
            <a:r>
              <a:rPr lang="en-US" sz="900" i="1">
                <a:ea typeface="Calibri"/>
                <a:cs typeface="Calibri"/>
              </a:rPr>
              <a:t>Behavioural and emotional disorders in childhood: A brief overview for paediatricians</a:t>
            </a:r>
            <a:r>
              <a:rPr lang="en-US" sz="900">
                <a:ea typeface="Calibri"/>
                <a:cs typeface="Calibri"/>
              </a:rPr>
              <a:t> - PMC. [online]. Available at: </a:t>
            </a:r>
            <a:r>
              <a:rPr lang="en-US" sz="900">
                <a:ea typeface="Calibri"/>
                <a:cs typeface="Calibri"/>
                <a:hlinkClick r:id="rId7"/>
              </a:rPr>
              <a:t>https://www.ncbi.nlm.nih.gov/pmc/articles/PMC5803568/</a:t>
            </a:r>
            <a:r>
              <a:rPr lang="en-US" sz="900">
                <a:ea typeface="Calibri"/>
                <a:cs typeface="Calibri"/>
              </a:rPr>
              <a:t>. [Accessed 1 Jan. 1970].</a:t>
            </a:r>
          </a:p>
          <a:p>
            <a:r>
              <a:rPr lang="en-GB" sz="900">
                <a:ea typeface="Calibri"/>
                <a:cs typeface="Calibri"/>
              </a:rPr>
              <a:t>Child protection </a:t>
            </a:r>
            <a:r>
              <a:rPr lang="en-GB" sz="900" i="1">
                <a:ea typeface="Calibri"/>
                <a:cs typeface="Calibri"/>
              </a:rPr>
              <a:t>- Family Rights Group</a:t>
            </a:r>
            <a:r>
              <a:rPr lang="en-GB" sz="900">
                <a:ea typeface="Calibri"/>
                <a:cs typeface="Calibri"/>
              </a:rPr>
              <a:t>. [online]. Available at: </a:t>
            </a:r>
            <a:r>
              <a:rPr lang="en-GB" sz="900">
                <a:ea typeface="Calibri"/>
                <a:cs typeface="Calibri"/>
                <a:hlinkClick r:id="rId8"/>
              </a:rPr>
              <a:t>https://frg.org.uk/get-help-and-advice/what/child-protection/?gclid=CjwKCAjwv8qkBhAnEiwAkY-ahoBTaWacUWAvUcuIEEZ466NTXLb1-XB15XQt5g3kiTDUddtneiUG8hoC6qsQAvD_BwE</a:t>
            </a:r>
            <a:r>
              <a:rPr lang="en-GB" sz="900">
                <a:ea typeface="Calibri"/>
                <a:cs typeface="Calibri"/>
              </a:rPr>
              <a:t>.. </a:t>
            </a:r>
          </a:p>
          <a:p>
            <a:r>
              <a:rPr lang="en-US" sz="900">
                <a:ea typeface="Calibri"/>
                <a:cs typeface="Calibri"/>
              </a:rPr>
              <a:t>Herring S, Gray K, Taffe J, Tonge B, Sweeney D, Einfeld S. Behaviour and emotional problems in toddlers with pervasive developmental disorders and developmental delay: associations with parental mental health and family functioning. J Intellect Disabil Res. 2006 Dec;50(Pt 12):874-82. doi: 10.1111/j.1365-2788.2006.00904.x. PMID: 17100948. </a:t>
            </a:r>
          </a:p>
          <a:p>
            <a:r>
              <a:rPr lang="en-GB" sz="900">
                <a:ea typeface="Calibri"/>
                <a:cs typeface="Calibri"/>
              </a:rPr>
              <a:t>McLeod , S. (2023). </a:t>
            </a:r>
            <a:r>
              <a:rPr lang="en-GB" sz="900" i="1">
                <a:ea typeface="Calibri"/>
                <a:cs typeface="Calibri"/>
              </a:rPr>
              <a:t>Maslow's Hierarchy of Needs</a:t>
            </a:r>
            <a:r>
              <a:rPr lang="en-GB" sz="900">
                <a:ea typeface="Calibri"/>
                <a:cs typeface="Calibri"/>
              </a:rPr>
              <a:t>. [online]. Available at: </a:t>
            </a:r>
            <a:r>
              <a:rPr lang="en-GB" sz="900">
                <a:ea typeface="Calibri"/>
                <a:cs typeface="Calibri"/>
                <a:hlinkClick r:id="rId9"/>
              </a:rPr>
              <a:t>https://www.simplypsychology.org/maslow.html</a:t>
            </a:r>
            <a:r>
              <a:rPr lang="en-GB" sz="900">
                <a:ea typeface="Calibri"/>
                <a:cs typeface="Calibri"/>
              </a:rPr>
              <a:t>.  [Accessed 1 Jan. 1970].</a:t>
            </a:r>
          </a:p>
          <a:p>
            <a:r>
              <a:rPr lang="en-GB" sz="900">
                <a:ea typeface="Calibri"/>
                <a:cs typeface="Calibri"/>
              </a:rPr>
              <a:t>Mechelen, N. and Bradshaw, J. (2009</a:t>
            </a:r>
            <a:r>
              <a:rPr lang="en-GB" sz="900" i="1">
                <a:ea typeface="Calibri"/>
                <a:cs typeface="Calibri"/>
              </a:rPr>
              <a:t>). Child Poverty as a Government Priority: Child Benefit Packages for Working Families, 1992–2009 </a:t>
            </a:r>
            <a:r>
              <a:rPr lang="en-GB" sz="900">
                <a:ea typeface="Calibri"/>
                <a:cs typeface="Calibri"/>
              </a:rPr>
              <a:t>| SpringerLink. [online]. Available at: </a:t>
            </a:r>
            <a:r>
              <a:rPr lang="en-GB" sz="900">
                <a:ea typeface="Calibri"/>
                <a:cs typeface="Calibri"/>
                <a:hlinkClick r:id="rId10"/>
              </a:rPr>
              <a:t>https://link.springer.com/chapter/10.1057/9781137291844_4</a:t>
            </a:r>
            <a:r>
              <a:rPr lang="en-GB" sz="900">
                <a:ea typeface="Calibri"/>
                <a:cs typeface="Calibri"/>
              </a:rPr>
              <a:t>.  [Accessed 1 Jan. 1970].</a:t>
            </a:r>
            <a:endParaRPr lang="en-US" sz="900">
              <a:ea typeface="Calibri"/>
              <a:cs typeface="Calibri"/>
            </a:endParaRPr>
          </a:p>
          <a:p>
            <a:endParaRPr lang="en-GB" sz="900">
              <a:ea typeface="Calibri"/>
              <a:cs typeface="Calibri"/>
            </a:endParaRPr>
          </a:p>
          <a:p>
            <a:pPr marL="0" indent="0">
              <a:buNone/>
            </a:pPr>
            <a:endParaRPr lang="en-GB" sz="900">
              <a:ea typeface="Calibri"/>
              <a:cs typeface="Calibri"/>
            </a:endParaRPr>
          </a:p>
          <a:p>
            <a:endParaRPr lang="en-GB" sz="900">
              <a:ea typeface="Calibri"/>
              <a:cs typeface="Calibri"/>
            </a:endParaRPr>
          </a:p>
        </p:txBody>
      </p:sp>
    </p:spTree>
    <p:extLst>
      <p:ext uri="{BB962C8B-B14F-4D97-AF65-F5344CB8AC3E}">
        <p14:creationId xmlns:p14="http://schemas.microsoft.com/office/powerpoint/2010/main" val="21927317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stethoscope and computer keyboard">
            <a:extLst>
              <a:ext uri="{FF2B5EF4-FFF2-40B4-BE49-F238E27FC236}">
                <a16:creationId xmlns:a16="http://schemas.microsoft.com/office/drawing/2014/main" id="{FC08896C-0FCA-820B-2542-8FC291563F36}"/>
              </a:ext>
            </a:extLst>
          </p:cNvPr>
          <p:cNvPicPr>
            <a:picLocks noChangeAspect="1"/>
          </p:cNvPicPr>
          <p:nvPr/>
        </p:nvPicPr>
        <p:blipFill rotWithShape="1">
          <a:blip r:embed="rId2"/>
          <a:srcRect l="59203" r="4251"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48A2BF7D-318F-0F98-9ACE-BA4F966ED8AC}"/>
              </a:ext>
            </a:extLst>
          </p:cNvPr>
          <p:cNvSpPr>
            <a:spLocks noGrp="1"/>
          </p:cNvSpPr>
          <p:nvPr>
            <p:ph idx="1"/>
          </p:nvPr>
        </p:nvSpPr>
        <p:spPr>
          <a:xfrm>
            <a:off x="4572001" y="2201958"/>
            <a:ext cx="6781800" cy="3900730"/>
          </a:xfrm>
        </p:spPr>
        <p:txBody>
          <a:bodyPr vert="horz" lIns="91440" tIns="45720" rIns="91440" bIns="45720" rtlCol="0" anchor="t">
            <a:normAutofit/>
          </a:bodyPr>
          <a:lstStyle/>
          <a:p>
            <a:pPr>
              <a:buFont typeface="Arial"/>
              <a:buChar char="•"/>
            </a:pPr>
            <a:r>
              <a:rPr lang="en-US" sz="1000">
                <a:latin typeface="Arial"/>
                <a:ea typeface="Calibri" panose="020F0502020204030204"/>
                <a:cs typeface="Calibri" panose="020F0502020204030204"/>
              </a:rPr>
              <a:t>Anderson, J., (2014). The impact of family structure on the health of children: Effects of divorce. The Linacre Quarterly, 81(4), pp.378-387. [accessed date 01/6/23],</a:t>
            </a:r>
          </a:p>
          <a:p>
            <a:pPr>
              <a:buFont typeface="Arial"/>
              <a:buChar char="•"/>
            </a:pPr>
            <a:r>
              <a:rPr lang="en-US" sz="1000">
                <a:latin typeface="Arial"/>
                <a:ea typeface="Calibri" panose="020F0502020204030204"/>
                <a:cs typeface="Calibri" panose="020F0502020204030204"/>
              </a:rPr>
              <a:t>Bowring, D.L., Totsika, V., Hastings, R.P. and Toogood, S., (2020). Outcomes from a community‐based Positive Behavioural Support team for children and adults with developmental disabilities. Journal of Applied Research in Intellectual Disabilities, 33(2), pp.193-203. [accessed date 22/6/23].</a:t>
            </a:r>
          </a:p>
          <a:p>
            <a:pPr>
              <a:buFont typeface="Arial"/>
              <a:buChar char="•"/>
            </a:pPr>
            <a:r>
              <a:rPr lang="en-US" sz="1000">
                <a:latin typeface="Arial"/>
                <a:ea typeface="Calibri" panose="020F0502020204030204"/>
                <a:cs typeface="Calibri" panose="020F0502020204030204"/>
              </a:rPr>
              <a:t>Calatrava, M., Swords, L. and Spratt, T., (2023). Socio-emotional adjustment in children attending family centres: The role of the parent–child relationship. The British Journal of Social Work. [accessed date 29/5/23].</a:t>
            </a:r>
          </a:p>
          <a:p>
            <a:pPr>
              <a:buFont typeface="Arial"/>
              <a:buChar char="•"/>
            </a:pPr>
            <a:r>
              <a:rPr lang="en-US" sz="1000">
                <a:latin typeface="Arial"/>
                <a:ea typeface="Calibri" panose="020F0502020204030204"/>
                <a:cs typeface="Calibri" panose="020F0502020204030204"/>
              </a:rPr>
              <a:t>Creswell, C., Parkinson, M., Thirlwall, K. and Willetts, L., (2019). Parent-led CBT for child anxiety: Helping parents help their kids. Guilford Publications. [accessed date 11/6/23].</a:t>
            </a:r>
          </a:p>
          <a:p>
            <a:pPr>
              <a:buFont typeface="Arial"/>
              <a:buChar char="•"/>
            </a:pPr>
            <a:r>
              <a:rPr lang="en-US" sz="1000">
                <a:latin typeface="Arial"/>
                <a:ea typeface="Calibri" panose="020F0502020204030204"/>
                <a:cs typeface="Calibri" panose="020F0502020204030204"/>
              </a:rPr>
              <a:t>Feinstein, L., Sabates, R., Anderson, T.M., Sorhaindo, A. and Hammond, C., (2006), March. What are the effects of education on health. In Measuring the effects of education on health and civic engagement: Proceedings of the Copenhagen symposium (pp. 171-354). Paris, France: Organisation for Economic Co-operation and Development. [accessed date 22/6/23].</a:t>
            </a:r>
          </a:p>
          <a:p>
            <a:pPr>
              <a:buFont typeface="Arial"/>
              <a:buChar char="•"/>
            </a:pPr>
            <a:r>
              <a:rPr lang="en-US" sz="1000">
                <a:latin typeface="Arial"/>
                <a:ea typeface="Calibri" panose="020F0502020204030204"/>
                <a:cs typeface="Calibri" panose="020F0502020204030204"/>
              </a:rPr>
              <a:t>Harris, K.M., 1996. Life after welfare: Women, work, and repeat dependency. American Sociological Review, pp.407-426.</a:t>
            </a:r>
          </a:p>
          <a:p>
            <a:pPr>
              <a:buFont typeface="Arial"/>
              <a:buChar char="•"/>
            </a:pPr>
            <a:r>
              <a:rPr lang="en-US" sz="1000">
                <a:latin typeface="Arial"/>
                <a:ea typeface="Calibri" panose="020F0502020204030204"/>
                <a:cs typeface="Calibri" panose="020F0502020204030204"/>
              </a:rPr>
              <a:t>Hutson, R.Q. and CLASP, (2004). Providing Comprehensive, Integrated Social Services to Vulnerable Children and Families: Are There Legal Barriers at the Federal Level to Moving Forward?. Center for Law and Social Policy. [accessed date 22/6/23].</a:t>
            </a:r>
          </a:p>
          <a:p>
            <a:pPr>
              <a:buFont typeface="Arial"/>
              <a:buChar char="•"/>
            </a:pPr>
            <a:r>
              <a:rPr lang="en-US" sz="1000">
                <a:latin typeface="Arial"/>
                <a:ea typeface="Calibri" panose="020F0502020204030204"/>
                <a:cs typeface="Calibri" panose="020F0502020204030204"/>
              </a:rPr>
              <a:t>Ingram. R., (2015). Understanding Emotions in Social Work: Theory, Practice and Reflection. McGraw-Hill Education (UK). [accessed date 29/5/23].</a:t>
            </a:r>
          </a:p>
        </p:txBody>
      </p:sp>
    </p:spTree>
    <p:extLst>
      <p:ext uri="{BB962C8B-B14F-4D97-AF65-F5344CB8AC3E}">
        <p14:creationId xmlns:p14="http://schemas.microsoft.com/office/powerpoint/2010/main" val="715717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02473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Desk with stethoscope and computer keyboard">
            <a:extLst>
              <a:ext uri="{FF2B5EF4-FFF2-40B4-BE49-F238E27FC236}">
                <a16:creationId xmlns:a16="http://schemas.microsoft.com/office/drawing/2014/main" id="{09921BBE-E983-6ED3-83A0-A8DBA3FDE829}"/>
              </a:ext>
            </a:extLst>
          </p:cNvPr>
          <p:cNvPicPr>
            <a:picLocks noChangeAspect="1"/>
          </p:cNvPicPr>
          <p:nvPr/>
        </p:nvPicPr>
        <p:blipFill rotWithShape="1">
          <a:blip r:embed="rId2"/>
          <a:srcRect l="56920" r="1968" b="-1"/>
          <a:stretch/>
        </p:blipFill>
        <p:spPr>
          <a:xfrm>
            <a:off x="7968222" y="10"/>
            <a:ext cx="4223778"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3" name="Content Placeholder 2">
            <a:extLst>
              <a:ext uri="{FF2B5EF4-FFF2-40B4-BE49-F238E27FC236}">
                <a16:creationId xmlns:a16="http://schemas.microsoft.com/office/drawing/2014/main" id="{6718A4F5-9064-80D8-E6DD-E70EA8F59743}"/>
              </a:ext>
            </a:extLst>
          </p:cNvPr>
          <p:cNvSpPr>
            <a:spLocks noGrp="1"/>
          </p:cNvSpPr>
          <p:nvPr>
            <p:ph idx="1"/>
          </p:nvPr>
        </p:nvSpPr>
        <p:spPr>
          <a:xfrm>
            <a:off x="1137035" y="2194102"/>
            <a:ext cx="6516216" cy="3908585"/>
          </a:xfrm>
        </p:spPr>
        <p:txBody>
          <a:bodyPr>
            <a:normAutofit/>
          </a:bodyPr>
          <a:lstStyle/>
          <a:p>
            <a:r>
              <a:rPr lang="en-GB" sz="800"/>
              <a:t>Khalifeh, H., Murgatroyd, C., Freeman, M., Johnson, S. and Killaspy, H., (2009). Home treatment as an alternative to hospital admission for mothers in a mental health crisis: a qualitative study. Psychiatric Services, 60(5), pp.634-639.</a:t>
            </a:r>
          </a:p>
          <a:p>
            <a:r>
              <a:rPr lang="en-GB" sz="800"/>
              <a:t>Kuppens, S. ceulemans, E.,(2019). Parenting Styles: A Closer look at a Well-Known concept. https://www.ncbi.nlm.nih.gov/pmc/articles/PMC6323136/. [Accessed date 01/06/23].</a:t>
            </a:r>
          </a:p>
          <a:p>
            <a:r>
              <a:rPr lang="en-GB" sz="800"/>
              <a:t>Maslow, A., (2023). APPLICATIONS OF POSITIVE PSYCHOLOGY: FROM SURVEYS TO INTENTIONS. Positive Psychology for Healthcare Professionals: A Toolkit for Improving Wellbeing, p.109.</a:t>
            </a:r>
          </a:p>
          <a:p>
            <a:r>
              <a:rPr lang="en-GB" sz="800"/>
              <a:t>Morrison, T., (2007). Emotional intelligence, emotion and social work: Contexts, characteristics, complications and contribution. British Journal of Social Work, 37, 245-263. [accessed date 26/5/23].</a:t>
            </a:r>
          </a:p>
          <a:p>
            <a:r>
              <a:rPr lang="en-GB" sz="800"/>
              <a:t>Poston, B., (2009). Maslow’s hierarchy of needs. The surgical technologist, 41(8), pp.347-353. [accessed date 20/6/23].</a:t>
            </a:r>
          </a:p>
          <a:p>
            <a:r>
              <a:rPr lang="en-GB" sz="800"/>
              <a:t>Sheehan, H., (2023). Bring your support team with you: The role of family and friends in supporting the motivation of international secondary students. International Journal of Educational Development, 97, p.102713. [accessed date 22/6/23].</a:t>
            </a:r>
          </a:p>
          <a:p>
            <a:r>
              <a:rPr lang="en-GB" sz="800"/>
              <a:t>Shobiye, L. and Parker, S., (2023). Narratives of coercive precarity experienced by mothers seeking asylum in the UK (Wales). Ethnic and Racial Studies, 46(2), pp.358-377.</a:t>
            </a:r>
          </a:p>
          <a:p>
            <a:r>
              <a:rPr lang="en-GB" sz="800"/>
              <a:t>Street Jr, R.L., Makoul, G., Arora, N.K. and Epstein, R.M., (2009). How does communication heal? Pathways linking clinician–patient communication to health outcomes. Patient education and counseling, 74(3), pp.295-301. [accessed date 22/6/23].</a:t>
            </a:r>
          </a:p>
          <a:p>
            <a:r>
              <a:rPr lang="en-GB" sz="800"/>
              <a:t>Thoburn, J., (2023). Child welfare and child protection services in England. Oxford Handbook of Child Protection Systems, p.135. [accessed date 02/06/23].</a:t>
            </a:r>
          </a:p>
          <a:p>
            <a:r>
              <a:rPr lang="en-GB" sz="800"/>
              <a:t>Vismara, L.A. and Rogers, S.J., (2010). Behavioral treatments in autism spectrum disorder: what do we know?. Annual review of clinical psychology, 6, pp.447-468. [accessed date 26/5/23].</a:t>
            </a:r>
          </a:p>
          <a:p>
            <a:endParaRPr lang="en-GB" sz="800"/>
          </a:p>
        </p:txBody>
      </p:sp>
    </p:spTree>
    <p:extLst>
      <p:ext uri="{BB962C8B-B14F-4D97-AF65-F5344CB8AC3E}">
        <p14:creationId xmlns:p14="http://schemas.microsoft.com/office/powerpoint/2010/main" val="19582145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3741</Words>
  <Application>Microsoft Office PowerPoint</Application>
  <PresentationFormat>Widescreen</PresentationFormat>
  <Paragraphs>218</Paragraphs>
  <Slides>19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+Body</vt:lpstr>
      <vt:lpstr>Arial</vt:lpstr>
      <vt:lpstr>Calibri</vt:lpstr>
      <vt:lpstr>Calibri Light</vt:lpstr>
      <vt:lpstr>Office Theme</vt:lpstr>
      <vt:lpstr>Contents page</vt:lpstr>
      <vt:lpstr>Introduction </vt:lpstr>
      <vt:lpstr>Case Study- Family C</vt:lpstr>
      <vt:lpstr>Mothers Concerns / Difficulties</vt:lpstr>
      <vt:lpstr>Childrens Concerns and Difficulties </vt:lpstr>
      <vt:lpstr>Professional intervention </vt:lpstr>
      <vt:lpstr>Behavioural, Referrals &amp; Community </vt:lpstr>
      <vt:lpstr>PowerPoint Presentation</vt:lpstr>
      <vt:lpstr>    </vt:lpstr>
      <vt:lpstr>Action plan</vt:lpstr>
      <vt:lpstr>Young adults' perception of well- being </vt:lpstr>
      <vt:lpstr>Additional information and moving forward</vt:lpstr>
      <vt:lpstr>Everyone is different</vt:lpstr>
      <vt:lpstr>Safeguarding Policy's </vt:lpstr>
      <vt:lpstr>UK Legislations and Policy and Standards </vt:lpstr>
      <vt:lpstr>Future resources and recommendations </vt:lpstr>
      <vt:lpstr>References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Case study</dc:title>
  <dc:creator>Zerron William-Hankey</dc:creator>
  <cp:lastModifiedBy>Zerron William-Hankey</cp:lastModifiedBy>
  <cp:revision>1</cp:revision>
  <dcterms:created xsi:type="dcterms:W3CDTF">2023-06-07T10:01:56Z</dcterms:created>
  <dcterms:modified xsi:type="dcterms:W3CDTF">2023-06-23T11:47:56Z</dcterms:modified>
</cp:coreProperties>
</file>