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64" r:id="rId3"/>
    <p:sldId id="257" r:id="rId4"/>
    <p:sldId id="258" r:id="rId5"/>
    <p:sldId id="265" r:id="rId6"/>
    <p:sldId id="269" r:id="rId7"/>
    <p:sldId id="267" r:id="rId8"/>
    <p:sldId id="263" r:id="rId9"/>
    <p:sldId id="260" r:id="rId10"/>
    <p:sldId id="268" r:id="rId11"/>
    <p:sldId id="270" r:id="rId12"/>
    <p:sldId id="271"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53"/>
    <p:restoredTop sz="94635"/>
  </p:normalViewPr>
  <p:slideViewPr>
    <p:cSldViewPr snapToGrid="0">
      <p:cViewPr varScale="1">
        <p:scale>
          <a:sx n="88" d="100"/>
          <a:sy n="88" d="100"/>
        </p:scale>
        <p:origin x="208"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28DD5B-534D-4788-B5EF-0C81E9B4191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4C22934-4A5C-49F6-8253-B461A3F68BF7}">
      <dgm:prSet custT="1"/>
      <dgm:spPr/>
      <dgm:t>
        <a:bodyPr/>
        <a:lstStyle/>
        <a:p>
          <a:r>
            <a:rPr lang="en-GB" sz="1600">
              <a:latin typeface="Arial" panose="020B0604020202020204" pitchFamily="34" charset="0"/>
              <a:cs typeface="Arial" panose="020B0604020202020204" pitchFamily="34" charset="0"/>
            </a:rPr>
            <a:t>Meaningful insights: It uncovers the underlying meaning and experiences of participants. </a:t>
          </a:r>
          <a:endParaRPr lang="en-US" sz="1600">
            <a:latin typeface="Arial" panose="020B0604020202020204" pitchFamily="34" charset="0"/>
            <a:cs typeface="Arial" panose="020B0604020202020204" pitchFamily="34" charset="0"/>
          </a:endParaRPr>
        </a:p>
      </dgm:t>
    </dgm:pt>
    <dgm:pt modelId="{AC3FB878-8FDB-4255-918A-14C730C818A5}" type="parTrans" cxnId="{A4D547E1-7B9F-4AA0-B0E0-6B941D80417D}">
      <dgm:prSet/>
      <dgm:spPr/>
      <dgm:t>
        <a:bodyPr/>
        <a:lstStyle/>
        <a:p>
          <a:endParaRPr lang="en-US" sz="1600">
            <a:latin typeface="Arial" panose="020B0604020202020204" pitchFamily="34" charset="0"/>
            <a:cs typeface="Arial" panose="020B0604020202020204" pitchFamily="34" charset="0"/>
          </a:endParaRPr>
        </a:p>
      </dgm:t>
    </dgm:pt>
    <dgm:pt modelId="{56D54BD1-9FE5-489F-8909-666DC2717ACE}" type="sibTrans" cxnId="{A4D547E1-7B9F-4AA0-B0E0-6B941D80417D}">
      <dgm:prSet/>
      <dgm:spPr/>
      <dgm:t>
        <a:bodyPr/>
        <a:lstStyle/>
        <a:p>
          <a:endParaRPr lang="en-US" sz="1600">
            <a:latin typeface="Arial" panose="020B0604020202020204" pitchFamily="34" charset="0"/>
            <a:cs typeface="Arial" panose="020B0604020202020204" pitchFamily="34" charset="0"/>
          </a:endParaRPr>
        </a:p>
      </dgm:t>
    </dgm:pt>
    <dgm:pt modelId="{DAC1D367-22DD-4758-8B33-46B5B63C9D54}">
      <dgm:prSet custT="1"/>
      <dgm:spPr/>
      <dgm:t>
        <a:bodyPr/>
        <a:lstStyle/>
        <a:p>
          <a:r>
            <a:rPr lang="en-GB" sz="1600">
              <a:latin typeface="Arial" panose="020B0604020202020204" pitchFamily="34" charset="0"/>
              <a:cs typeface="Arial" panose="020B0604020202020204" pitchFamily="34" charset="0"/>
            </a:rPr>
            <a:t>Reproducibility: The process of coding and theme development is usually clear, and others can follow it to verify the findings. </a:t>
          </a:r>
          <a:endParaRPr lang="en-US" sz="1600">
            <a:latin typeface="Arial" panose="020B0604020202020204" pitchFamily="34" charset="0"/>
            <a:cs typeface="Arial" panose="020B0604020202020204" pitchFamily="34" charset="0"/>
          </a:endParaRPr>
        </a:p>
      </dgm:t>
    </dgm:pt>
    <dgm:pt modelId="{12CEDEA1-A96E-4525-B60B-0F4AAF1F1EFC}" type="parTrans" cxnId="{DCAD2898-A060-4A75-A129-E2E3C7AA31AB}">
      <dgm:prSet/>
      <dgm:spPr/>
      <dgm:t>
        <a:bodyPr/>
        <a:lstStyle/>
        <a:p>
          <a:endParaRPr lang="en-US" sz="1600">
            <a:latin typeface="Arial" panose="020B0604020202020204" pitchFamily="34" charset="0"/>
            <a:cs typeface="Arial" panose="020B0604020202020204" pitchFamily="34" charset="0"/>
          </a:endParaRPr>
        </a:p>
      </dgm:t>
    </dgm:pt>
    <dgm:pt modelId="{E66BAA64-CAFB-4F96-9B82-CA9CE2A64995}" type="sibTrans" cxnId="{DCAD2898-A060-4A75-A129-E2E3C7AA31AB}">
      <dgm:prSet/>
      <dgm:spPr/>
      <dgm:t>
        <a:bodyPr/>
        <a:lstStyle/>
        <a:p>
          <a:endParaRPr lang="en-US" sz="1600">
            <a:latin typeface="Arial" panose="020B0604020202020204" pitchFamily="34" charset="0"/>
            <a:cs typeface="Arial" panose="020B0604020202020204" pitchFamily="34" charset="0"/>
          </a:endParaRPr>
        </a:p>
      </dgm:t>
    </dgm:pt>
    <dgm:pt modelId="{1D3A5EC2-2BD2-4581-B5DB-1E04397CC03C}">
      <dgm:prSet custT="1"/>
      <dgm:spPr/>
      <dgm:t>
        <a:bodyPr/>
        <a:lstStyle/>
        <a:p>
          <a:r>
            <a:rPr lang="en-GB" sz="1600" dirty="0">
              <a:latin typeface="Arial" panose="020B0604020202020204" pitchFamily="34" charset="0"/>
              <a:cs typeface="Arial" panose="020B0604020202020204" pitchFamily="34" charset="0"/>
            </a:rPr>
            <a:t>Primary information source: A valuable firsthand account of detailed events directly from the participant. </a:t>
          </a:r>
          <a:endParaRPr lang="en-US" sz="1600" dirty="0">
            <a:latin typeface="Arial" panose="020B0604020202020204" pitchFamily="34" charset="0"/>
            <a:cs typeface="Arial" panose="020B0604020202020204" pitchFamily="34" charset="0"/>
          </a:endParaRPr>
        </a:p>
      </dgm:t>
    </dgm:pt>
    <dgm:pt modelId="{AE4B44DF-A528-48CF-886F-F6A62F58132A}" type="parTrans" cxnId="{F8CF5E7C-0339-49D6-AAA9-00361C9895C1}">
      <dgm:prSet/>
      <dgm:spPr/>
      <dgm:t>
        <a:bodyPr/>
        <a:lstStyle/>
        <a:p>
          <a:endParaRPr lang="en-US" sz="1600">
            <a:latin typeface="Arial" panose="020B0604020202020204" pitchFamily="34" charset="0"/>
            <a:cs typeface="Arial" panose="020B0604020202020204" pitchFamily="34" charset="0"/>
          </a:endParaRPr>
        </a:p>
      </dgm:t>
    </dgm:pt>
    <dgm:pt modelId="{CC529243-D340-427D-9588-99B41739DF9D}" type="sibTrans" cxnId="{F8CF5E7C-0339-49D6-AAA9-00361C9895C1}">
      <dgm:prSet/>
      <dgm:spPr/>
      <dgm:t>
        <a:bodyPr/>
        <a:lstStyle/>
        <a:p>
          <a:endParaRPr lang="en-US" sz="1600">
            <a:latin typeface="Arial" panose="020B0604020202020204" pitchFamily="34" charset="0"/>
            <a:cs typeface="Arial" panose="020B0604020202020204" pitchFamily="34" charset="0"/>
          </a:endParaRPr>
        </a:p>
      </dgm:t>
    </dgm:pt>
    <dgm:pt modelId="{339DCD13-ECCD-4494-A7B8-567687DB3294}">
      <dgm:prSet custT="1"/>
      <dgm:spPr/>
      <dgm:t>
        <a:bodyPr/>
        <a:lstStyle/>
        <a:p>
          <a:r>
            <a:rPr lang="en-GB" sz="1600" dirty="0">
              <a:latin typeface="Arial" panose="020B0604020202020204" pitchFamily="34" charset="0"/>
              <a:cs typeface="Arial" panose="020B0604020202020204" pitchFamily="34" charset="0"/>
            </a:rPr>
            <a:t>Collaboration: This approach promotes teamwork and discussion, fostering diverse viewpoints and deeper insights.</a:t>
          </a:r>
          <a:endParaRPr lang="en-US" sz="1600" dirty="0">
            <a:latin typeface="Arial" panose="020B0604020202020204" pitchFamily="34" charset="0"/>
            <a:cs typeface="Arial" panose="020B0604020202020204" pitchFamily="34" charset="0"/>
          </a:endParaRPr>
        </a:p>
      </dgm:t>
    </dgm:pt>
    <dgm:pt modelId="{E73D9505-6659-4CAA-86D2-B43BA14EEE1A}" type="parTrans" cxnId="{3882F224-338D-46B1-B6E8-9F5541E8C30B}">
      <dgm:prSet/>
      <dgm:spPr/>
      <dgm:t>
        <a:bodyPr/>
        <a:lstStyle/>
        <a:p>
          <a:endParaRPr lang="en-US" sz="1600">
            <a:latin typeface="Arial" panose="020B0604020202020204" pitchFamily="34" charset="0"/>
            <a:cs typeface="Arial" panose="020B0604020202020204" pitchFamily="34" charset="0"/>
          </a:endParaRPr>
        </a:p>
      </dgm:t>
    </dgm:pt>
    <dgm:pt modelId="{7972A640-735E-4F8B-B00E-CBE21EFEEF87}" type="sibTrans" cxnId="{3882F224-338D-46B1-B6E8-9F5541E8C30B}">
      <dgm:prSet/>
      <dgm:spPr/>
      <dgm:t>
        <a:bodyPr/>
        <a:lstStyle/>
        <a:p>
          <a:endParaRPr lang="en-US" sz="1600">
            <a:latin typeface="Arial" panose="020B0604020202020204" pitchFamily="34" charset="0"/>
            <a:cs typeface="Arial" panose="020B0604020202020204" pitchFamily="34" charset="0"/>
          </a:endParaRPr>
        </a:p>
      </dgm:t>
    </dgm:pt>
    <dgm:pt modelId="{8DD25FBD-F78D-45D8-BD7D-5F5598F4FE45}">
      <dgm:prSet custT="1"/>
      <dgm:spPr/>
      <dgm:t>
        <a:bodyPr/>
        <a:lstStyle/>
        <a:p>
          <a:r>
            <a:rPr lang="en-GB" sz="1600">
              <a:latin typeface="Arial" panose="020B0604020202020204" pitchFamily="34" charset="0"/>
              <a:cs typeface="Arial" panose="020B0604020202020204" pitchFamily="34" charset="0"/>
            </a:rPr>
            <a:t>Accessibility: It's a relatively easy method to learn and use for those new to qualitative analysis. </a:t>
          </a:r>
          <a:endParaRPr lang="en-US" sz="1600">
            <a:latin typeface="Arial" panose="020B0604020202020204" pitchFamily="34" charset="0"/>
            <a:cs typeface="Arial" panose="020B0604020202020204" pitchFamily="34" charset="0"/>
          </a:endParaRPr>
        </a:p>
      </dgm:t>
    </dgm:pt>
    <dgm:pt modelId="{2AFEB745-C216-49EC-BE55-2787D54E00D3}" type="parTrans" cxnId="{6402EE6C-2004-4D47-83C1-B484B6C096C2}">
      <dgm:prSet/>
      <dgm:spPr/>
      <dgm:t>
        <a:bodyPr/>
        <a:lstStyle/>
        <a:p>
          <a:endParaRPr lang="en-US" sz="1600">
            <a:latin typeface="Arial" panose="020B0604020202020204" pitchFamily="34" charset="0"/>
            <a:cs typeface="Arial" panose="020B0604020202020204" pitchFamily="34" charset="0"/>
          </a:endParaRPr>
        </a:p>
      </dgm:t>
    </dgm:pt>
    <dgm:pt modelId="{F1F72FC7-F5CF-43EF-981F-136A07BE6F44}" type="sibTrans" cxnId="{6402EE6C-2004-4D47-83C1-B484B6C096C2}">
      <dgm:prSet/>
      <dgm:spPr/>
      <dgm:t>
        <a:bodyPr/>
        <a:lstStyle/>
        <a:p>
          <a:endParaRPr lang="en-US" sz="1600">
            <a:latin typeface="Arial" panose="020B0604020202020204" pitchFamily="34" charset="0"/>
            <a:cs typeface="Arial" panose="020B0604020202020204" pitchFamily="34" charset="0"/>
          </a:endParaRPr>
        </a:p>
      </dgm:t>
    </dgm:pt>
    <dgm:pt modelId="{67DF5AE1-B7DB-4D9A-AF12-601E6D1A3E0F}">
      <dgm:prSet custT="1"/>
      <dgm:spPr/>
      <dgm:t>
        <a:bodyPr/>
        <a:lstStyle/>
        <a:p>
          <a:r>
            <a:rPr lang="en-GB" sz="1600">
              <a:latin typeface="Arial" panose="020B0604020202020204" pitchFamily="34" charset="0"/>
              <a:cs typeface="Arial" panose="020B0604020202020204" pitchFamily="34" charset="0"/>
            </a:rPr>
            <a:t>Identifying patterns: T/A identifies recurring themes and patterns within qualitative data, helping with understanding key trends and phenomena, and highlighting themes and topics.</a:t>
          </a:r>
          <a:endParaRPr lang="en-US" sz="1600">
            <a:latin typeface="Arial" panose="020B0604020202020204" pitchFamily="34" charset="0"/>
            <a:cs typeface="Arial" panose="020B0604020202020204" pitchFamily="34" charset="0"/>
          </a:endParaRPr>
        </a:p>
      </dgm:t>
    </dgm:pt>
    <dgm:pt modelId="{89AEFCFE-911A-4AEA-8A03-42E836F03BC0}" type="parTrans" cxnId="{6EC4FF7E-52EA-4110-85BB-B90337387C8D}">
      <dgm:prSet/>
      <dgm:spPr/>
      <dgm:t>
        <a:bodyPr/>
        <a:lstStyle/>
        <a:p>
          <a:endParaRPr lang="en-US" sz="1600">
            <a:latin typeface="Arial" panose="020B0604020202020204" pitchFamily="34" charset="0"/>
            <a:cs typeface="Arial" panose="020B0604020202020204" pitchFamily="34" charset="0"/>
          </a:endParaRPr>
        </a:p>
      </dgm:t>
    </dgm:pt>
    <dgm:pt modelId="{849602BF-AC67-4A4B-ADE7-09846CBE1F0A}" type="sibTrans" cxnId="{6EC4FF7E-52EA-4110-85BB-B90337387C8D}">
      <dgm:prSet/>
      <dgm:spPr/>
      <dgm:t>
        <a:bodyPr/>
        <a:lstStyle/>
        <a:p>
          <a:endParaRPr lang="en-US" sz="1600">
            <a:latin typeface="Arial" panose="020B0604020202020204" pitchFamily="34" charset="0"/>
            <a:cs typeface="Arial" panose="020B0604020202020204" pitchFamily="34" charset="0"/>
          </a:endParaRPr>
        </a:p>
      </dgm:t>
    </dgm:pt>
    <dgm:pt modelId="{17541C79-0DEF-46AE-A110-80AA7FF25009}">
      <dgm:prSet custT="1"/>
      <dgm:spPr/>
      <dgm:t>
        <a:bodyPr/>
        <a:lstStyle/>
        <a:p>
          <a:r>
            <a:rPr lang="en-GB" sz="1600">
              <a:latin typeface="Arial" panose="020B0604020202020204" pitchFamily="34" charset="0"/>
              <a:cs typeface="Arial" panose="020B0604020202020204" pitchFamily="34" charset="0"/>
            </a:rPr>
            <a:t>Flexibility: Thematic analysis can be adapted to various research questions and data types. </a:t>
          </a:r>
          <a:endParaRPr lang="en-US" sz="1600">
            <a:latin typeface="Arial" panose="020B0604020202020204" pitchFamily="34" charset="0"/>
            <a:cs typeface="Arial" panose="020B0604020202020204" pitchFamily="34" charset="0"/>
          </a:endParaRPr>
        </a:p>
      </dgm:t>
    </dgm:pt>
    <dgm:pt modelId="{5FEF8683-5ED1-4620-9FC1-C97D0E0484E3}" type="parTrans" cxnId="{BAFB0110-AC0E-4882-84B9-D41BC95DAB42}">
      <dgm:prSet/>
      <dgm:spPr/>
      <dgm:t>
        <a:bodyPr/>
        <a:lstStyle/>
        <a:p>
          <a:endParaRPr lang="en-US" sz="1600">
            <a:latin typeface="Arial" panose="020B0604020202020204" pitchFamily="34" charset="0"/>
            <a:cs typeface="Arial" panose="020B0604020202020204" pitchFamily="34" charset="0"/>
          </a:endParaRPr>
        </a:p>
      </dgm:t>
    </dgm:pt>
    <dgm:pt modelId="{E24A7A9B-AB65-47BC-83DE-3678A093EA0C}" type="sibTrans" cxnId="{BAFB0110-AC0E-4882-84B9-D41BC95DAB42}">
      <dgm:prSet/>
      <dgm:spPr/>
      <dgm:t>
        <a:bodyPr/>
        <a:lstStyle/>
        <a:p>
          <a:endParaRPr lang="en-US" sz="1600">
            <a:latin typeface="Arial" panose="020B0604020202020204" pitchFamily="34" charset="0"/>
            <a:cs typeface="Arial" panose="020B0604020202020204" pitchFamily="34" charset="0"/>
          </a:endParaRPr>
        </a:p>
      </dgm:t>
    </dgm:pt>
    <dgm:pt modelId="{75F054CE-A036-EE4D-AC28-9F1C51D1B688}" type="pres">
      <dgm:prSet presAssocID="{2628DD5B-534D-4788-B5EF-0C81E9B41910}" presName="diagram" presStyleCnt="0">
        <dgm:presLayoutVars>
          <dgm:dir/>
          <dgm:resizeHandles val="exact"/>
        </dgm:presLayoutVars>
      </dgm:prSet>
      <dgm:spPr/>
    </dgm:pt>
    <dgm:pt modelId="{EC0B1D63-4EDB-4C4E-B389-B25799D51558}" type="pres">
      <dgm:prSet presAssocID="{F4C22934-4A5C-49F6-8253-B461A3F68BF7}" presName="node" presStyleLbl="node1" presStyleIdx="0" presStyleCnt="7">
        <dgm:presLayoutVars>
          <dgm:bulletEnabled val="1"/>
        </dgm:presLayoutVars>
      </dgm:prSet>
      <dgm:spPr/>
    </dgm:pt>
    <dgm:pt modelId="{C7C9304A-1245-7A43-AE66-53922B4E365A}" type="pres">
      <dgm:prSet presAssocID="{56D54BD1-9FE5-489F-8909-666DC2717ACE}" presName="sibTrans" presStyleCnt="0"/>
      <dgm:spPr/>
    </dgm:pt>
    <dgm:pt modelId="{C692C955-B78B-0A47-A23E-339B1E2A2B26}" type="pres">
      <dgm:prSet presAssocID="{DAC1D367-22DD-4758-8B33-46B5B63C9D54}" presName="node" presStyleLbl="node1" presStyleIdx="1" presStyleCnt="7">
        <dgm:presLayoutVars>
          <dgm:bulletEnabled val="1"/>
        </dgm:presLayoutVars>
      </dgm:prSet>
      <dgm:spPr/>
    </dgm:pt>
    <dgm:pt modelId="{27ED89BA-DCB7-5E44-8835-0EA9226E7DAB}" type="pres">
      <dgm:prSet presAssocID="{E66BAA64-CAFB-4F96-9B82-CA9CE2A64995}" presName="sibTrans" presStyleCnt="0"/>
      <dgm:spPr/>
    </dgm:pt>
    <dgm:pt modelId="{D0C25856-B1D8-B14D-8883-70B28BA6F393}" type="pres">
      <dgm:prSet presAssocID="{1D3A5EC2-2BD2-4581-B5DB-1E04397CC03C}" presName="node" presStyleLbl="node1" presStyleIdx="2" presStyleCnt="7">
        <dgm:presLayoutVars>
          <dgm:bulletEnabled val="1"/>
        </dgm:presLayoutVars>
      </dgm:prSet>
      <dgm:spPr/>
    </dgm:pt>
    <dgm:pt modelId="{98371F70-0BD0-3241-BF1D-821995D14EBE}" type="pres">
      <dgm:prSet presAssocID="{CC529243-D340-427D-9588-99B41739DF9D}" presName="sibTrans" presStyleCnt="0"/>
      <dgm:spPr/>
    </dgm:pt>
    <dgm:pt modelId="{EECBDA1B-E899-4343-BC82-40C5F4E16E37}" type="pres">
      <dgm:prSet presAssocID="{339DCD13-ECCD-4494-A7B8-567687DB3294}" presName="node" presStyleLbl="node1" presStyleIdx="3" presStyleCnt="7">
        <dgm:presLayoutVars>
          <dgm:bulletEnabled val="1"/>
        </dgm:presLayoutVars>
      </dgm:prSet>
      <dgm:spPr/>
    </dgm:pt>
    <dgm:pt modelId="{68BB8C8C-6F4E-F644-8C6C-D9E271F2DF9B}" type="pres">
      <dgm:prSet presAssocID="{7972A640-735E-4F8B-B00E-CBE21EFEEF87}" presName="sibTrans" presStyleCnt="0"/>
      <dgm:spPr/>
    </dgm:pt>
    <dgm:pt modelId="{AC02C0E4-F11A-1547-B885-2F2ADDFEC573}" type="pres">
      <dgm:prSet presAssocID="{8DD25FBD-F78D-45D8-BD7D-5F5598F4FE45}" presName="node" presStyleLbl="node1" presStyleIdx="4" presStyleCnt="7">
        <dgm:presLayoutVars>
          <dgm:bulletEnabled val="1"/>
        </dgm:presLayoutVars>
      </dgm:prSet>
      <dgm:spPr/>
    </dgm:pt>
    <dgm:pt modelId="{2EAE76DB-C672-3C4F-9148-430A9A34563F}" type="pres">
      <dgm:prSet presAssocID="{F1F72FC7-F5CF-43EF-981F-136A07BE6F44}" presName="sibTrans" presStyleCnt="0"/>
      <dgm:spPr/>
    </dgm:pt>
    <dgm:pt modelId="{13D048A8-6C16-964D-8FF2-7291047CF3F7}" type="pres">
      <dgm:prSet presAssocID="{67DF5AE1-B7DB-4D9A-AF12-601E6D1A3E0F}" presName="node" presStyleLbl="node1" presStyleIdx="5" presStyleCnt="7">
        <dgm:presLayoutVars>
          <dgm:bulletEnabled val="1"/>
        </dgm:presLayoutVars>
      </dgm:prSet>
      <dgm:spPr/>
    </dgm:pt>
    <dgm:pt modelId="{ED206D66-691A-3945-9CA0-2FB0D8A6A547}" type="pres">
      <dgm:prSet presAssocID="{849602BF-AC67-4A4B-ADE7-09846CBE1F0A}" presName="sibTrans" presStyleCnt="0"/>
      <dgm:spPr/>
    </dgm:pt>
    <dgm:pt modelId="{5C866717-4593-4E46-847D-70DFF68659D1}" type="pres">
      <dgm:prSet presAssocID="{17541C79-0DEF-46AE-A110-80AA7FF25009}" presName="node" presStyleLbl="node1" presStyleIdx="6" presStyleCnt="7">
        <dgm:presLayoutVars>
          <dgm:bulletEnabled val="1"/>
        </dgm:presLayoutVars>
      </dgm:prSet>
      <dgm:spPr/>
    </dgm:pt>
  </dgm:ptLst>
  <dgm:cxnLst>
    <dgm:cxn modelId="{BAFB0110-AC0E-4882-84B9-D41BC95DAB42}" srcId="{2628DD5B-534D-4788-B5EF-0C81E9B41910}" destId="{17541C79-0DEF-46AE-A110-80AA7FF25009}" srcOrd="6" destOrd="0" parTransId="{5FEF8683-5ED1-4620-9FC1-C97D0E0484E3}" sibTransId="{E24A7A9B-AB65-47BC-83DE-3678A093EA0C}"/>
    <dgm:cxn modelId="{3882F224-338D-46B1-B6E8-9F5541E8C30B}" srcId="{2628DD5B-534D-4788-B5EF-0C81E9B41910}" destId="{339DCD13-ECCD-4494-A7B8-567687DB3294}" srcOrd="3" destOrd="0" parTransId="{E73D9505-6659-4CAA-86D2-B43BA14EEE1A}" sibTransId="{7972A640-735E-4F8B-B00E-CBE21EFEEF87}"/>
    <dgm:cxn modelId="{A3519E33-C5FF-5F46-8EA5-2D9DA2BC2981}" type="presOf" srcId="{2628DD5B-534D-4788-B5EF-0C81E9B41910}" destId="{75F054CE-A036-EE4D-AC28-9F1C51D1B688}" srcOrd="0" destOrd="0" presId="urn:microsoft.com/office/officeart/2005/8/layout/default"/>
    <dgm:cxn modelId="{5A78C239-7E9F-F041-ABF5-4566D4DD15C7}" type="presOf" srcId="{67DF5AE1-B7DB-4D9A-AF12-601E6D1A3E0F}" destId="{13D048A8-6C16-964D-8FF2-7291047CF3F7}" srcOrd="0" destOrd="0" presId="urn:microsoft.com/office/officeart/2005/8/layout/default"/>
    <dgm:cxn modelId="{1810FD43-0109-564D-936E-E437EDFC624A}" type="presOf" srcId="{DAC1D367-22DD-4758-8B33-46B5B63C9D54}" destId="{C692C955-B78B-0A47-A23E-339B1E2A2B26}" srcOrd="0" destOrd="0" presId="urn:microsoft.com/office/officeart/2005/8/layout/default"/>
    <dgm:cxn modelId="{CF5B2259-9EC1-4948-86BA-B97F5B932FFA}" type="presOf" srcId="{1D3A5EC2-2BD2-4581-B5DB-1E04397CC03C}" destId="{D0C25856-B1D8-B14D-8883-70B28BA6F393}" srcOrd="0" destOrd="0" presId="urn:microsoft.com/office/officeart/2005/8/layout/default"/>
    <dgm:cxn modelId="{6402EE6C-2004-4D47-83C1-B484B6C096C2}" srcId="{2628DD5B-534D-4788-B5EF-0C81E9B41910}" destId="{8DD25FBD-F78D-45D8-BD7D-5F5598F4FE45}" srcOrd="4" destOrd="0" parTransId="{2AFEB745-C216-49EC-BE55-2787D54E00D3}" sibTransId="{F1F72FC7-F5CF-43EF-981F-136A07BE6F44}"/>
    <dgm:cxn modelId="{CF034B75-1C4C-6B44-BB53-C7AE4FBC8E14}" type="presOf" srcId="{339DCD13-ECCD-4494-A7B8-567687DB3294}" destId="{EECBDA1B-E899-4343-BC82-40C5F4E16E37}" srcOrd="0" destOrd="0" presId="urn:microsoft.com/office/officeart/2005/8/layout/default"/>
    <dgm:cxn modelId="{F8CF5E7C-0339-49D6-AAA9-00361C9895C1}" srcId="{2628DD5B-534D-4788-B5EF-0C81E9B41910}" destId="{1D3A5EC2-2BD2-4581-B5DB-1E04397CC03C}" srcOrd="2" destOrd="0" parTransId="{AE4B44DF-A528-48CF-886F-F6A62F58132A}" sibTransId="{CC529243-D340-427D-9588-99B41739DF9D}"/>
    <dgm:cxn modelId="{6EC4FF7E-52EA-4110-85BB-B90337387C8D}" srcId="{2628DD5B-534D-4788-B5EF-0C81E9B41910}" destId="{67DF5AE1-B7DB-4D9A-AF12-601E6D1A3E0F}" srcOrd="5" destOrd="0" parTransId="{89AEFCFE-911A-4AEA-8A03-42E836F03BC0}" sibTransId="{849602BF-AC67-4A4B-ADE7-09846CBE1F0A}"/>
    <dgm:cxn modelId="{DCAD2898-A060-4A75-A129-E2E3C7AA31AB}" srcId="{2628DD5B-534D-4788-B5EF-0C81E9B41910}" destId="{DAC1D367-22DD-4758-8B33-46B5B63C9D54}" srcOrd="1" destOrd="0" parTransId="{12CEDEA1-A96E-4525-B60B-0F4AAF1F1EFC}" sibTransId="{E66BAA64-CAFB-4F96-9B82-CA9CE2A64995}"/>
    <dgm:cxn modelId="{EB6690AC-703F-EF4F-9038-A21FD33F7E67}" type="presOf" srcId="{8DD25FBD-F78D-45D8-BD7D-5F5598F4FE45}" destId="{AC02C0E4-F11A-1547-B885-2F2ADDFEC573}" srcOrd="0" destOrd="0" presId="urn:microsoft.com/office/officeart/2005/8/layout/default"/>
    <dgm:cxn modelId="{A77383DD-7FFA-9D4D-9F20-1A60FE4B4E4F}" type="presOf" srcId="{F4C22934-4A5C-49F6-8253-B461A3F68BF7}" destId="{EC0B1D63-4EDB-4C4E-B389-B25799D51558}" srcOrd="0" destOrd="0" presId="urn:microsoft.com/office/officeart/2005/8/layout/default"/>
    <dgm:cxn modelId="{A4D547E1-7B9F-4AA0-B0E0-6B941D80417D}" srcId="{2628DD5B-534D-4788-B5EF-0C81E9B41910}" destId="{F4C22934-4A5C-49F6-8253-B461A3F68BF7}" srcOrd="0" destOrd="0" parTransId="{AC3FB878-8FDB-4255-918A-14C730C818A5}" sibTransId="{56D54BD1-9FE5-489F-8909-666DC2717ACE}"/>
    <dgm:cxn modelId="{A2EA84EA-8326-6548-9CF4-658C1C2DA572}" type="presOf" srcId="{17541C79-0DEF-46AE-A110-80AA7FF25009}" destId="{5C866717-4593-4E46-847D-70DFF68659D1}" srcOrd="0" destOrd="0" presId="urn:microsoft.com/office/officeart/2005/8/layout/default"/>
    <dgm:cxn modelId="{938E8770-14A6-F644-9ECE-429FAA4C04D2}" type="presParOf" srcId="{75F054CE-A036-EE4D-AC28-9F1C51D1B688}" destId="{EC0B1D63-4EDB-4C4E-B389-B25799D51558}" srcOrd="0" destOrd="0" presId="urn:microsoft.com/office/officeart/2005/8/layout/default"/>
    <dgm:cxn modelId="{B5E441E7-09C2-CF4B-B631-D8678FC721EE}" type="presParOf" srcId="{75F054CE-A036-EE4D-AC28-9F1C51D1B688}" destId="{C7C9304A-1245-7A43-AE66-53922B4E365A}" srcOrd="1" destOrd="0" presId="urn:microsoft.com/office/officeart/2005/8/layout/default"/>
    <dgm:cxn modelId="{65A6EA7D-87B2-B043-8E7B-958286798E34}" type="presParOf" srcId="{75F054CE-A036-EE4D-AC28-9F1C51D1B688}" destId="{C692C955-B78B-0A47-A23E-339B1E2A2B26}" srcOrd="2" destOrd="0" presId="urn:microsoft.com/office/officeart/2005/8/layout/default"/>
    <dgm:cxn modelId="{6A27FBE2-FB74-AB4D-A1FB-9DAE4AB8C7BD}" type="presParOf" srcId="{75F054CE-A036-EE4D-AC28-9F1C51D1B688}" destId="{27ED89BA-DCB7-5E44-8835-0EA9226E7DAB}" srcOrd="3" destOrd="0" presId="urn:microsoft.com/office/officeart/2005/8/layout/default"/>
    <dgm:cxn modelId="{CBCD7302-8127-8540-8F8D-EC22C102DA21}" type="presParOf" srcId="{75F054CE-A036-EE4D-AC28-9F1C51D1B688}" destId="{D0C25856-B1D8-B14D-8883-70B28BA6F393}" srcOrd="4" destOrd="0" presId="urn:microsoft.com/office/officeart/2005/8/layout/default"/>
    <dgm:cxn modelId="{06FD2DDF-6D9B-1644-A6E5-75DB0C37F85E}" type="presParOf" srcId="{75F054CE-A036-EE4D-AC28-9F1C51D1B688}" destId="{98371F70-0BD0-3241-BF1D-821995D14EBE}" srcOrd="5" destOrd="0" presId="urn:microsoft.com/office/officeart/2005/8/layout/default"/>
    <dgm:cxn modelId="{7DF27721-76CF-674F-AEE6-72BD40EF78CF}" type="presParOf" srcId="{75F054CE-A036-EE4D-AC28-9F1C51D1B688}" destId="{EECBDA1B-E899-4343-BC82-40C5F4E16E37}" srcOrd="6" destOrd="0" presId="urn:microsoft.com/office/officeart/2005/8/layout/default"/>
    <dgm:cxn modelId="{FFC043F7-1A16-6E48-A506-C5AF3BCC8CEB}" type="presParOf" srcId="{75F054CE-A036-EE4D-AC28-9F1C51D1B688}" destId="{68BB8C8C-6F4E-F644-8C6C-D9E271F2DF9B}" srcOrd="7" destOrd="0" presId="urn:microsoft.com/office/officeart/2005/8/layout/default"/>
    <dgm:cxn modelId="{C230EA72-35FC-7940-B8E7-9E157DD00D33}" type="presParOf" srcId="{75F054CE-A036-EE4D-AC28-9F1C51D1B688}" destId="{AC02C0E4-F11A-1547-B885-2F2ADDFEC573}" srcOrd="8" destOrd="0" presId="urn:microsoft.com/office/officeart/2005/8/layout/default"/>
    <dgm:cxn modelId="{D2BCF4FB-743A-0E40-AD17-5543B0FC80AE}" type="presParOf" srcId="{75F054CE-A036-EE4D-AC28-9F1C51D1B688}" destId="{2EAE76DB-C672-3C4F-9148-430A9A34563F}" srcOrd="9" destOrd="0" presId="urn:microsoft.com/office/officeart/2005/8/layout/default"/>
    <dgm:cxn modelId="{5BBA51D1-0168-4042-8157-2844B707EEBB}" type="presParOf" srcId="{75F054CE-A036-EE4D-AC28-9F1C51D1B688}" destId="{13D048A8-6C16-964D-8FF2-7291047CF3F7}" srcOrd="10" destOrd="0" presId="urn:microsoft.com/office/officeart/2005/8/layout/default"/>
    <dgm:cxn modelId="{1A5979B3-7F24-E34D-8FCD-3B007DC4A7EF}" type="presParOf" srcId="{75F054CE-A036-EE4D-AC28-9F1C51D1B688}" destId="{ED206D66-691A-3945-9CA0-2FB0D8A6A547}" srcOrd="11" destOrd="0" presId="urn:microsoft.com/office/officeart/2005/8/layout/default"/>
    <dgm:cxn modelId="{1F5F3248-4DA0-6A42-A59D-BC3140DCA07C}" type="presParOf" srcId="{75F054CE-A036-EE4D-AC28-9F1C51D1B688}" destId="{5C866717-4593-4E46-847D-70DFF68659D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D4CB83-779E-4844-8573-60705C8AF31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DE0E54-8E6C-4F3B-A47C-DADEA8CDC6C5}">
      <dgm:prSet custT="1"/>
      <dgm:spPr/>
      <dgm:t>
        <a:bodyPr/>
        <a:lstStyle/>
        <a:p>
          <a:pPr>
            <a:lnSpc>
              <a:spcPct val="100000"/>
            </a:lnSpc>
          </a:pPr>
          <a:r>
            <a:rPr lang="en-GB" sz="2000">
              <a:latin typeface="Arial" panose="020B0604020202020204" pitchFamily="34" charset="0"/>
              <a:cs typeface="Arial" panose="020B0604020202020204" pitchFamily="34" charset="0"/>
            </a:rPr>
            <a:t>Researcher bias - Own feelings and perceptions on the subject matter. </a:t>
          </a:r>
          <a:endParaRPr lang="en-US" sz="2000" dirty="0">
            <a:latin typeface="Arial" panose="020B0604020202020204" pitchFamily="34" charset="0"/>
            <a:cs typeface="Arial" panose="020B0604020202020204" pitchFamily="34" charset="0"/>
          </a:endParaRPr>
        </a:p>
      </dgm:t>
    </dgm:pt>
    <dgm:pt modelId="{89F8939F-063E-468E-B197-805E39CC8476}" type="parTrans" cxnId="{9155477E-17E0-41CA-AE11-D63BAA83FAD4}">
      <dgm:prSet/>
      <dgm:spPr/>
      <dgm:t>
        <a:bodyPr/>
        <a:lstStyle/>
        <a:p>
          <a:endParaRPr lang="en-US"/>
        </a:p>
      </dgm:t>
    </dgm:pt>
    <dgm:pt modelId="{362CD547-39B7-4C0F-A14F-0FBB910D12CF}" type="sibTrans" cxnId="{9155477E-17E0-41CA-AE11-D63BAA83FAD4}">
      <dgm:prSet/>
      <dgm:spPr/>
      <dgm:t>
        <a:bodyPr/>
        <a:lstStyle/>
        <a:p>
          <a:endParaRPr lang="en-US"/>
        </a:p>
      </dgm:t>
    </dgm:pt>
    <dgm:pt modelId="{3F768B54-2B89-4DF5-81AE-CCA8110050A8}">
      <dgm:prSet custT="1"/>
      <dgm:spPr/>
      <dgm:t>
        <a:bodyPr/>
        <a:lstStyle/>
        <a:p>
          <a:pPr>
            <a:lnSpc>
              <a:spcPct val="100000"/>
            </a:lnSpc>
          </a:pPr>
          <a:r>
            <a:rPr lang="en-GB" sz="2000">
              <a:latin typeface="Arial" panose="020B0604020202020204" pitchFamily="34" charset="0"/>
              <a:cs typeface="Arial" panose="020B0604020202020204" pitchFamily="34" charset="0"/>
            </a:rPr>
            <a:t>Time-consuming. Possible limited participants.</a:t>
          </a:r>
          <a:endParaRPr lang="en-US" sz="2000" dirty="0">
            <a:latin typeface="Arial" panose="020B0604020202020204" pitchFamily="34" charset="0"/>
            <a:cs typeface="Arial" panose="020B0604020202020204" pitchFamily="34" charset="0"/>
          </a:endParaRPr>
        </a:p>
      </dgm:t>
    </dgm:pt>
    <dgm:pt modelId="{DD9DDE26-6E1F-40FD-B5E1-043CFBA53EAC}" type="parTrans" cxnId="{943D013A-AE1C-4710-8EC4-91A4D68342B6}">
      <dgm:prSet/>
      <dgm:spPr/>
      <dgm:t>
        <a:bodyPr/>
        <a:lstStyle/>
        <a:p>
          <a:endParaRPr lang="en-US"/>
        </a:p>
      </dgm:t>
    </dgm:pt>
    <dgm:pt modelId="{09515E77-BA13-4E01-97C5-90A212EFF4D8}" type="sibTrans" cxnId="{943D013A-AE1C-4710-8EC4-91A4D68342B6}">
      <dgm:prSet/>
      <dgm:spPr/>
      <dgm:t>
        <a:bodyPr/>
        <a:lstStyle/>
        <a:p>
          <a:endParaRPr lang="en-US"/>
        </a:p>
      </dgm:t>
    </dgm:pt>
    <dgm:pt modelId="{7EC956BB-F85E-4DC1-A5D1-B5FA72B9134D}">
      <dgm:prSet custT="1"/>
      <dgm:spPr/>
      <dgm:t>
        <a:bodyPr/>
        <a:lstStyle/>
        <a:p>
          <a:r>
            <a:rPr lang="en-GB" sz="2000" dirty="0">
              <a:latin typeface="Arial" panose="020B0604020202020204" pitchFamily="34" charset="0"/>
              <a:cs typeface="Arial" panose="020B0604020202020204" pitchFamily="34" charset="0"/>
            </a:rPr>
            <a:t>Open to misinterpretation.</a:t>
          </a:r>
          <a:endParaRPr lang="en-US" sz="2000" dirty="0">
            <a:latin typeface="Arial" panose="020B0604020202020204" pitchFamily="34" charset="0"/>
            <a:cs typeface="Arial" panose="020B0604020202020204" pitchFamily="34" charset="0"/>
          </a:endParaRPr>
        </a:p>
      </dgm:t>
    </dgm:pt>
    <dgm:pt modelId="{6E7D8604-B5E4-4848-A201-A68ACD2118BF}" type="parTrans" cxnId="{3E75C20A-2AED-4B22-A8E9-E348872BF95C}">
      <dgm:prSet/>
      <dgm:spPr/>
      <dgm:t>
        <a:bodyPr/>
        <a:lstStyle/>
        <a:p>
          <a:endParaRPr lang="en-US"/>
        </a:p>
      </dgm:t>
    </dgm:pt>
    <dgm:pt modelId="{7FC9B098-ABFB-4B55-9D51-3669903CAE9F}" type="sibTrans" cxnId="{3E75C20A-2AED-4B22-A8E9-E348872BF95C}">
      <dgm:prSet/>
      <dgm:spPr/>
      <dgm:t>
        <a:bodyPr/>
        <a:lstStyle/>
        <a:p>
          <a:endParaRPr lang="en-US"/>
        </a:p>
      </dgm:t>
    </dgm:pt>
    <dgm:pt modelId="{B34E7F7A-C8C0-4048-843F-F5175CCF4A3F}">
      <dgm:prSet custT="1"/>
      <dgm:spPr/>
      <dgm:t>
        <a:bodyPr/>
        <a:lstStyle/>
        <a:p>
          <a:r>
            <a:rPr lang="en-GB" sz="2000" dirty="0">
              <a:latin typeface="Arial" panose="020B0604020202020204" pitchFamily="34" charset="0"/>
              <a:cs typeface="Arial" panose="020B0604020202020204" pitchFamily="34" charset="0"/>
            </a:rPr>
            <a:t>May oversimplify complex data by reducing it to themes and patterns.</a:t>
          </a:r>
          <a:endParaRPr lang="en-US" sz="2000" dirty="0">
            <a:latin typeface="Arial" panose="020B0604020202020204" pitchFamily="34" charset="0"/>
            <a:cs typeface="Arial" panose="020B0604020202020204" pitchFamily="34" charset="0"/>
          </a:endParaRPr>
        </a:p>
      </dgm:t>
    </dgm:pt>
    <dgm:pt modelId="{D675C841-156C-4DD6-A035-EE7B90EEE4D5}" type="parTrans" cxnId="{965253BB-7C45-4C7E-9226-AD2CF160C173}">
      <dgm:prSet/>
      <dgm:spPr/>
      <dgm:t>
        <a:bodyPr/>
        <a:lstStyle/>
        <a:p>
          <a:endParaRPr lang="en-US"/>
        </a:p>
      </dgm:t>
    </dgm:pt>
    <dgm:pt modelId="{D5DF70E0-FD8C-4FAA-80E4-F82859E3C8CD}" type="sibTrans" cxnId="{965253BB-7C45-4C7E-9226-AD2CF160C173}">
      <dgm:prSet/>
      <dgm:spPr/>
      <dgm:t>
        <a:bodyPr/>
        <a:lstStyle/>
        <a:p>
          <a:endParaRPr lang="en-US"/>
        </a:p>
      </dgm:t>
    </dgm:pt>
    <dgm:pt modelId="{8EDF68EF-7D3F-4AC6-8074-9A7AA594BBFB}">
      <dgm:prSet custT="1"/>
      <dgm:spPr/>
      <dgm:t>
        <a:bodyPr/>
        <a:lstStyle/>
        <a:p>
          <a:r>
            <a:rPr lang="en-GB" sz="2000" dirty="0">
              <a:latin typeface="Arial" panose="020B0604020202020204" pitchFamily="34" charset="0"/>
              <a:cs typeface="Arial" panose="020B0604020202020204" pitchFamily="34" charset="0"/>
            </a:rPr>
            <a:t>May lack the objectivity and rigour found in quantitative research methods. </a:t>
          </a:r>
          <a:endParaRPr lang="en-US" sz="2000" dirty="0">
            <a:latin typeface="Arial" panose="020B0604020202020204" pitchFamily="34" charset="0"/>
            <a:cs typeface="Arial" panose="020B0604020202020204" pitchFamily="34" charset="0"/>
          </a:endParaRPr>
        </a:p>
      </dgm:t>
    </dgm:pt>
    <dgm:pt modelId="{C1F0809A-E3B6-47F1-A050-EB7D89DB24CE}" type="parTrans" cxnId="{49B5CB7B-F1D5-4989-BF4D-0EDCCF4220A6}">
      <dgm:prSet/>
      <dgm:spPr/>
      <dgm:t>
        <a:bodyPr/>
        <a:lstStyle/>
        <a:p>
          <a:endParaRPr lang="en-US"/>
        </a:p>
      </dgm:t>
    </dgm:pt>
    <dgm:pt modelId="{1C2D2297-B6B2-4805-94B6-A20A06ACD10E}" type="sibTrans" cxnId="{49B5CB7B-F1D5-4989-BF4D-0EDCCF4220A6}">
      <dgm:prSet/>
      <dgm:spPr/>
      <dgm:t>
        <a:bodyPr/>
        <a:lstStyle/>
        <a:p>
          <a:endParaRPr lang="en-US"/>
        </a:p>
      </dgm:t>
    </dgm:pt>
    <dgm:pt modelId="{1C786DE3-70F8-4DFE-8039-C51CA5AC63B5}" type="pres">
      <dgm:prSet presAssocID="{BBD4CB83-779E-4844-8573-60705C8AF312}" presName="root" presStyleCnt="0">
        <dgm:presLayoutVars>
          <dgm:dir/>
          <dgm:resizeHandles val="exact"/>
        </dgm:presLayoutVars>
      </dgm:prSet>
      <dgm:spPr/>
    </dgm:pt>
    <dgm:pt modelId="{DA68E2E0-BE9F-4F57-A0D8-CE95F220CB42}" type="pres">
      <dgm:prSet presAssocID="{F6DE0E54-8E6C-4F3B-A47C-DADEA8CDC6C5}" presName="compNode" presStyleCnt="0"/>
      <dgm:spPr/>
    </dgm:pt>
    <dgm:pt modelId="{E32CAF91-0DB5-4CF8-99FC-47E53CF4107F}" type="pres">
      <dgm:prSet presAssocID="{F6DE0E54-8E6C-4F3B-A47C-DADEA8CDC6C5}" presName="bgRect" presStyleLbl="bgShp" presStyleIdx="0" presStyleCnt="5"/>
      <dgm:spPr/>
    </dgm:pt>
    <dgm:pt modelId="{D48AF725-5326-4955-AF5E-253709BEF771}" type="pres">
      <dgm:prSet presAssocID="{F6DE0E54-8E6C-4F3B-A47C-DADEA8CDC6C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555BD6E9-682A-4A7A-986A-40E2760B2396}" type="pres">
      <dgm:prSet presAssocID="{F6DE0E54-8E6C-4F3B-A47C-DADEA8CDC6C5}" presName="spaceRect" presStyleCnt="0"/>
      <dgm:spPr/>
    </dgm:pt>
    <dgm:pt modelId="{82D0DB84-43A6-4457-8F8E-2E2A6A311D35}" type="pres">
      <dgm:prSet presAssocID="{F6DE0E54-8E6C-4F3B-A47C-DADEA8CDC6C5}" presName="parTx" presStyleLbl="revTx" presStyleIdx="0" presStyleCnt="5">
        <dgm:presLayoutVars>
          <dgm:chMax val="0"/>
          <dgm:chPref val="0"/>
        </dgm:presLayoutVars>
      </dgm:prSet>
      <dgm:spPr/>
    </dgm:pt>
    <dgm:pt modelId="{4AFED9A4-9A28-4D7A-B56B-1A6C7A870D41}" type="pres">
      <dgm:prSet presAssocID="{362CD547-39B7-4C0F-A14F-0FBB910D12CF}" presName="sibTrans" presStyleCnt="0"/>
      <dgm:spPr/>
    </dgm:pt>
    <dgm:pt modelId="{5247D212-8ABA-44CE-9E8A-6A5FC1591D49}" type="pres">
      <dgm:prSet presAssocID="{3F768B54-2B89-4DF5-81AE-CCA8110050A8}" presName="compNode" presStyleCnt="0"/>
      <dgm:spPr/>
    </dgm:pt>
    <dgm:pt modelId="{83A02D06-AC59-4B99-8B04-F881DA7BEB18}" type="pres">
      <dgm:prSet presAssocID="{3F768B54-2B89-4DF5-81AE-CCA8110050A8}" presName="bgRect" presStyleLbl="bgShp" presStyleIdx="1" presStyleCnt="5"/>
      <dgm:spPr/>
    </dgm:pt>
    <dgm:pt modelId="{D6F49B25-0F87-4F59-8F13-0A7840584DD1}" type="pres">
      <dgm:prSet presAssocID="{3F768B54-2B89-4DF5-81AE-CCA8110050A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Finished"/>
        </a:ext>
      </dgm:extLst>
    </dgm:pt>
    <dgm:pt modelId="{07C6DC80-D78F-4B31-B9CD-14CBA2C86486}" type="pres">
      <dgm:prSet presAssocID="{3F768B54-2B89-4DF5-81AE-CCA8110050A8}" presName="spaceRect" presStyleCnt="0"/>
      <dgm:spPr/>
    </dgm:pt>
    <dgm:pt modelId="{0B578BAC-FF38-4A8D-BF6B-9390A5D0BC6A}" type="pres">
      <dgm:prSet presAssocID="{3F768B54-2B89-4DF5-81AE-CCA8110050A8}" presName="parTx" presStyleLbl="revTx" presStyleIdx="1" presStyleCnt="5">
        <dgm:presLayoutVars>
          <dgm:chMax val="0"/>
          <dgm:chPref val="0"/>
        </dgm:presLayoutVars>
      </dgm:prSet>
      <dgm:spPr/>
    </dgm:pt>
    <dgm:pt modelId="{9B36D023-BF3A-46A5-A42B-99972788589C}" type="pres">
      <dgm:prSet presAssocID="{09515E77-BA13-4E01-97C5-90A212EFF4D8}" presName="sibTrans" presStyleCnt="0"/>
      <dgm:spPr/>
    </dgm:pt>
    <dgm:pt modelId="{5FFE1826-F246-4837-9B07-7071EC06113F}" type="pres">
      <dgm:prSet presAssocID="{7EC956BB-F85E-4DC1-A5D1-B5FA72B9134D}" presName="compNode" presStyleCnt="0"/>
      <dgm:spPr/>
    </dgm:pt>
    <dgm:pt modelId="{87A354DA-4B12-4120-B41F-E3DE45256B13}" type="pres">
      <dgm:prSet presAssocID="{7EC956BB-F85E-4DC1-A5D1-B5FA72B9134D}" presName="bgRect" presStyleLbl="bgShp" presStyleIdx="2" presStyleCnt="5"/>
      <dgm:spPr/>
    </dgm:pt>
    <dgm:pt modelId="{CEB91506-C019-4AE0-8819-4622B0EE86B9}" type="pres">
      <dgm:prSet presAssocID="{7EC956BB-F85E-4DC1-A5D1-B5FA72B9134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ADC1F919-1574-45A6-8C5E-DCD24BFB16A3}" type="pres">
      <dgm:prSet presAssocID="{7EC956BB-F85E-4DC1-A5D1-B5FA72B9134D}" presName="spaceRect" presStyleCnt="0"/>
      <dgm:spPr/>
    </dgm:pt>
    <dgm:pt modelId="{03A0162E-4528-4EAC-BA1F-9F05A73B34F6}" type="pres">
      <dgm:prSet presAssocID="{7EC956BB-F85E-4DC1-A5D1-B5FA72B9134D}" presName="parTx" presStyleLbl="revTx" presStyleIdx="2" presStyleCnt="5">
        <dgm:presLayoutVars>
          <dgm:chMax val="0"/>
          <dgm:chPref val="0"/>
        </dgm:presLayoutVars>
      </dgm:prSet>
      <dgm:spPr/>
    </dgm:pt>
    <dgm:pt modelId="{3D422900-A49A-4E2A-AD9D-CFF12CDCC0D2}" type="pres">
      <dgm:prSet presAssocID="{7FC9B098-ABFB-4B55-9D51-3669903CAE9F}" presName="sibTrans" presStyleCnt="0"/>
      <dgm:spPr/>
    </dgm:pt>
    <dgm:pt modelId="{C6EB0705-15E2-4FE7-A603-FCE494FCEB1A}" type="pres">
      <dgm:prSet presAssocID="{B34E7F7A-C8C0-4048-843F-F5175CCF4A3F}" presName="compNode" presStyleCnt="0"/>
      <dgm:spPr/>
    </dgm:pt>
    <dgm:pt modelId="{54AF606E-F801-4910-9047-EB6FCE4AB8D6}" type="pres">
      <dgm:prSet presAssocID="{B34E7F7A-C8C0-4048-843F-F5175CCF4A3F}" presName="bgRect" presStyleLbl="bgShp" presStyleIdx="3" presStyleCnt="5"/>
      <dgm:spPr/>
    </dgm:pt>
    <dgm:pt modelId="{6B995E79-5B58-4BF7-B9AF-54A714DD3BA4}" type="pres">
      <dgm:prSet presAssocID="{B34E7F7A-C8C0-4048-843F-F5175CCF4A3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ze"/>
        </a:ext>
      </dgm:extLst>
    </dgm:pt>
    <dgm:pt modelId="{A4C5BF11-37E3-410B-A301-F7E71A794ED1}" type="pres">
      <dgm:prSet presAssocID="{B34E7F7A-C8C0-4048-843F-F5175CCF4A3F}" presName="spaceRect" presStyleCnt="0"/>
      <dgm:spPr/>
    </dgm:pt>
    <dgm:pt modelId="{4C5FFCA0-BAA5-48CA-AE15-810678D55107}" type="pres">
      <dgm:prSet presAssocID="{B34E7F7A-C8C0-4048-843F-F5175CCF4A3F}" presName="parTx" presStyleLbl="revTx" presStyleIdx="3" presStyleCnt="5">
        <dgm:presLayoutVars>
          <dgm:chMax val="0"/>
          <dgm:chPref val="0"/>
        </dgm:presLayoutVars>
      </dgm:prSet>
      <dgm:spPr/>
    </dgm:pt>
    <dgm:pt modelId="{20DD4F5B-1380-4A24-8F49-07F5A4C5501C}" type="pres">
      <dgm:prSet presAssocID="{D5DF70E0-FD8C-4FAA-80E4-F82859E3C8CD}" presName="sibTrans" presStyleCnt="0"/>
      <dgm:spPr/>
    </dgm:pt>
    <dgm:pt modelId="{061B350C-529E-4428-9A27-8E4A903741E5}" type="pres">
      <dgm:prSet presAssocID="{8EDF68EF-7D3F-4AC6-8074-9A7AA594BBFB}" presName="compNode" presStyleCnt="0"/>
      <dgm:spPr/>
    </dgm:pt>
    <dgm:pt modelId="{34B58C71-CF5C-447F-95DF-760D3BDFEB93}" type="pres">
      <dgm:prSet presAssocID="{8EDF68EF-7D3F-4AC6-8074-9A7AA594BBFB}" presName="bgRect" presStyleLbl="bgShp" presStyleIdx="4" presStyleCnt="5"/>
      <dgm:spPr/>
    </dgm:pt>
    <dgm:pt modelId="{D145CCFC-245E-4D7D-9E55-AC4B515C5C95}" type="pres">
      <dgm:prSet presAssocID="{8EDF68EF-7D3F-4AC6-8074-9A7AA594BBF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CA96B219-2F40-485D-B366-29C32D21A4DD}" type="pres">
      <dgm:prSet presAssocID="{8EDF68EF-7D3F-4AC6-8074-9A7AA594BBFB}" presName="spaceRect" presStyleCnt="0"/>
      <dgm:spPr/>
    </dgm:pt>
    <dgm:pt modelId="{803194BB-0D7F-4172-8A8A-1C16EE02F3F5}" type="pres">
      <dgm:prSet presAssocID="{8EDF68EF-7D3F-4AC6-8074-9A7AA594BBFB}" presName="parTx" presStyleLbl="revTx" presStyleIdx="4" presStyleCnt="5">
        <dgm:presLayoutVars>
          <dgm:chMax val="0"/>
          <dgm:chPref val="0"/>
        </dgm:presLayoutVars>
      </dgm:prSet>
      <dgm:spPr/>
    </dgm:pt>
  </dgm:ptLst>
  <dgm:cxnLst>
    <dgm:cxn modelId="{3E75C20A-2AED-4B22-A8E9-E348872BF95C}" srcId="{BBD4CB83-779E-4844-8573-60705C8AF312}" destId="{7EC956BB-F85E-4DC1-A5D1-B5FA72B9134D}" srcOrd="2" destOrd="0" parTransId="{6E7D8604-B5E4-4848-A201-A68ACD2118BF}" sibTransId="{7FC9B098-ABFB-4B55-9D51-3669903CAE9F}"/>
    <dgm:cxn modelId="{943D013A-AE1C-4710-8EC4-91A4D68342B6}" srcId="{BBD4CB83-779E-4844-8573-60705C8AF312}" destId="{3F768B54-2B89-4DF5-81AE-CCA8110050A8}" srcOrd="1" destOrd="0" parTransId="{DD9DDE26-6E1F-40FD-B5E1-043CFBA53EAC}" sibTransId="{09515E77-BA13-4E01-97C5-90A212EFF4D8}"/>
    <dgm:cxn modelId="{76774142-F41B-6848-BAC3-F721D1D5E21F}" type="presOf" srcId="{BBD4CB83-779E-4844-8573-60705C8AF312}" destId="{1C786DE3-70F8-4DFE-8039-C51CA5AC63B5}" srcOrd="0" destOrd="0" presId="urn:microsoft.com/office/officeart/2018/2/layout/IconVerticalSolidList"/>
    <dgm:cxn modelId="{49B5CB7B-F1D5-4989-BF4D-0EDCCF4220A6}" srcId="{BBD4CB83-779E-4844-8573-60705C8AF312}" destId="{8EDF68EF-7D3F-4AC6-8074-9A7AA594BBFB}" srcOrd="4" destOrd="0" parTransId="{C1F0809A-E3B6-47F1-A050-EB7D89DB24CE}" sibTransId="{1C2D2297-B6B2-4805-94B6-A20A06ACD10E}"/>
    <dgm:cxn modelId="{9155477E-17E0-41CA-AE11-D63BAA83FAD4}" srcId="{BBD4CB83-779E-4844-8573-60705C8AF312}" destId="{F6DE0E54-8E6C-4F3B-A47C-DADEA8CDC6C5}" srcOrd="0" destOrd="0" parTransId="{89F8939F-063E-468E-B197-805E39CC8476}" sibTransId="{362CD547-39B7-4C0F-A14F-0FBB910D12CF}"/>
    <dgm:cxn modelId="{17F09B82-8E6B-AB47-9305-3ADB256F81B4}" type="presOf" srcId="{3F768B54-2B89-4DF5-81AE-CCA8110050A8}" destId="{0B578BAC-FF38-4A8D-BF6B-9390A5D0BC6A}" srcOrd="0" destOrd="0" presId="urn:microsoft.com/office/officeart/2018/2/layout/IconVerticalSolidList"/>
    <dgm:cxn modelId="{5FA742AB-B802-BC49-9E86-3C3EF666199E}" type="presOf" srcId="{F6DE0E54-8E6C-4F3B-A47C-DADEA8CDC6C5}" destId="{82D0DB84-43A6-4457-8F8E-2E2A6A311D35}" srcOrd="0" destOrd="0" presId="urn:microsoft.com/office/officeart/2018/2/layout/IconVerticalSolidList"/>
    <dgm:cxn modelId="{965253BB-7C45-4C7E-9226-AD2CF160C173}" srcId="{BBD4CB83-779E-4844-8573-60705C8AF312}" destId="{B34E7F7A-C8C0-4048-843F-F5175CCF4A3F}" srcOrd="3" destOrd="0" parTransId="{D675C841-156C-4DD6-A035-EE7B90EEE4D5}" sibTransId="{D5DF70E0-FD8C-4FAA-80E4-F82859E3C8CD}"/>
    <dgm:cxn modelId="{6EFFBABC-E0F3-B740-9BDB-47E7EC797227}" type="presOf" srcId="{B34E7F7A-C8C0-4048-843F-F5175CCF4A3F}" destId="{4C5FFCA0-BAA5-48CA-AE15-810678D55107}" srcOrd="0" destOrd="0" presId="urn:microsoft.com/office/officeart/2018/2/layout/IconVerticalSolidList"/>
    <dgm:cxn modelId="{679B20DC-6D04-7449-99E3-5BA7D6D93F56}" type="presOf" srcId="{8EDF68EF-7D3F-4AC6-8074-9A7AA594BBFB}" destId="{803194BB-0D7F-4172-8A8A-1C16EE02F3F5}" srcOrd="0" destOrd="0" presId="urn:microsoft.com/office/officeart/2018/2/layout/IconVerticalSolidList"/>
    <dgm:cxn modelId="{C1278AF6-7AF1-7449-813C-F30FB73ED69C}" type="presOf" srcId="{7EC956BB-F85E-4DC1-A5D1-B5FA72B9134D}" destId="{03A0162E-4528-4EAC-BA1F-9F05A73B34F6}" srcOrd="0" destOrd="0" presId="urn:microsoft.com/office/officeart/2018/2/layout/IconVerticalSolidList"/>
    <dgm:cxn modelId="{AD9F9E57-6509-7E41-AAC2-735276EBFE54}" type="presParOf" srcId="{1C786DE3-70F8-4DFE-8039-C51CA5AC63B5}" destId="{DA68E2E0-BE9F-4F57-A0D8-CE95F220CB42}" srcOrd="0" destOrd="0" presId="urn:microsoft.com/office/officeart/2018/2/layout/IconVerticalSolidList"/>
    <dgm:cxn modelId="{5A29795E-963A-8F47-B5E5-2BD5ACE976F1}" type="presParOf" srcId="{DA68E2E0-BE9F-4F57-A0D8-CE95F220CB42}" destId="{E32CAF91-0DB5-4CF8-99FC-47E53CF4107F}" srcOrd="0" destOrd="0" presId="urn:microsoft.com/office/officeart/2018/2/layout/IconVerticalSolidList"/>
    <dgm:cxn modelId="{EBC45E6B-5D1D-1D48-98FD-68376FD8758A}" type="presParOf" srcId="{DA68E2E0-BE9F-4F57-A0D8-CE95F220CB42}" destId="{D48AF725-5326-4955-AF5E-253709BEF771}" srcOrd="1" destOrd="0" presId="urn:microsoft.com/office/officeart/2018/2/layout/IconVerticalSolidList"/>
    <dgm:cxn modelId="{5E9D6B50-4B88-2F4C-A6AB-16D73FEFA8CC}" type="presParOf" srcId="{DA68E2E0-BE9F-4F57-A0D8-CE95F220CB42}" destId="{555BD6E9-682A-4A7A-986A-40E2760B2396}" srcOrd="2" destOrd="0" presId="urn:microsoft.com/office/officeart/2018/2/layout/IconVerticalSolidList"/>
    <dgm:cxn modelId="{99C2B6D9-C4B0-374B-B034-D990BC66DC63}" type="presParOf" srcId="{DA68E2E0-BE9F-4F57-A0D8-CE95F220CB42}" destId="{82D0DB84-43A6-4457-8F8E-2E2A6A311D35}" srcOrd="3" destOrd="0" presId="urn:microsoft.com/office/officeart/2018/2/layout/IconVerticalSolidList"/>
    <dgm:cxn modelId="{675244F3-7A24-7740-AE2D-F96B9CD7DE50}" type="presParOf" srcId="{1C786DE3-70F8-4DFE-8039-C51CA5AC63B5}" destId="{4AFED9A4-9A28-4D7A-B56B-1A6C7A870D41}" srcOrd="1" destOrd="0" presId="urn:microsoft.com/office/officeart/2018/2/layout/IconVerticalSolidList"/>
    <dgm:cxn modelId="{82C13B4E-AECB-984D-BD7F-398A5ABB1733}" type="presParOf" srcId="{1C786DE3-70F8-4DFE-8039-C51CA5AC63B5}" destId="{5247D212-8ABA-44CE-9E8A-6A5FC1591D49}" srcOrd="2" destOrd="0" presId="urn:microsoft.com/office/officeart/2018/2/layout/IconVerticalSolidList"/>
    <dgm:cxn modelId="{BF037A56-F2FD-FD40-A609-4C84E4B7029C}" type="presParOf" srcId="{5247D212-8ABA-44CE-9E8A-6A5FC1591D49}" destId="{83A02D06-AC59-4B99-8B04-F881DA7BEB18}" srcOrd="0" destOrd="0" presId="urn:microsoft.com/office/officeart/2018/2/layout/IconVerticalSolidList"/>
    <dgm:cxn modelId="{E445E4F4-F4BF-F14F-8CA8-8D2094032A8A}" type="presParOf" srcId="{5247D212-8ABA-44CE-9E8A-6A5FC1591D49}" destId="{D6F49B25-0F87-4F59-8F13-0A7840584DD1}" srcOrd="1" destOrd="0" presId="urn:microsoft.com/office/officeart/2018/2/layout/IconVerticalSolidList"/>
    <dgm:cxn modelId="{B7F84B37-B9E2-D140-8997-0154A9D41C36}" type="presParOf" srcId="{5247D212-8ABA-44CE-9E8A-6A5FC1591D49}" destId="{07C6DC80-D78F-4B31-B9CD-14CBA2C86486}" srcOrd="2" destOrd="0" presId="urn:microsoft.com/office/officeart/2018/2/layout/IconVerticalSolidList"/>
    <dgm:cxn modelId="{CCCCA3CE-892F-9A41-A65D-BA8CEE9FC5CC}" type="presParOf" srcId="{5247D212-8ABA-44CE-9E8A-6A5FC1591D49}" destId="{0B578BAC-FF38-4A8D-BF6B-9390A5D0BC6A}" srcOrd="3" destOrd="0" presId="urn:microsoft.com/office/officeart/2018/2/layout/IconVerticalSolidList"/>
    <dgm:cxn modelId="{306C48CA-B1B7-254E-AA03-04A39B6B89E0}" type="presParOf" srcId="{1C786DE3-70F8-4DFE-8039-C51CA5AC63B5}" destId="{9B36D023-BF3A-46A5-A42B-99972788589C}" srcOrd="3" destOrd="0" presId="urn:microsoft.com/office/officeart/2018/2/layout/IconVerticalSolidList"/>
    <dgm:cxn modelId="{A44F4974-5D62-0D40-BC4E-2CE726819A5D}" type="presParOf" srcId="{1C786DE3-70F8-4DFE-8039-C51CA5AC63B5}" destId="{5FFE1826-F246-4837-9B07-7071EC06113F}" srcOrd="4" destOrd="0" presId="urn:microsoft.com/office/officeart/2018/2/layout/IconVerticalSolidList"/>
    <dgm:cxn modelId="{D1C3B533-05B8-4444-9F6B-43516D899657}" type="presParOf" srcId="{5FFE1826-F246-4837-9B07-7071EC06113F}" destId="{87A354DA-4B12-4120-B41F-E3DE45256B13}" srcOrd="0" destOrd="0" presId="urn:microsoft.com/office/officeart/2018/2/layout/IconVerticalSolidList"/>
    <dgm:cxn modelId="{5D2AE112-9B9C-624E-8359-6AD53429E424}" type="presParOf" srcId="{5FFE1826-F246-4837-9B07-7071EC06113F}" destId="{CEB91506-C019-4AE0-8819-4622B0EE86B9}" srcOrd="1" destOrd="0" presId="urn:microsoft.com/office/officeart/2018/2/layout/IconVerticalSolidList"/>
    <dgm:cxn modelId="{693238AE-E3CB-6E4E-9BE1-B5E1AB56803C}" type="presParOf" srcId="{5FFE1826-F246-4837-9B07-7071EC06113F}" destId="{ADC1F919-1574-45A6-8C5E-DCD24BFB16A3}" srcOrd="2" destOrd="0" presId="urn:microsoft.com/office/officeart/2018/2/layout/IconVerticalSolidList"/>
    <dgm:cxn modelId="{E737F901-80C0-8642-B283-1458A6C6F8B4}" type="presParOf" srcId="{5FFE1826-F246-4837-9B07-7071EC06113F}" destId="{03A0162E-4528-4EAC-BA1F-9F05A73B34F6}" srcOrd="3" destOrd="0" presId="urn:microsoft.com/office/officeart/2018/2/layout/IconVerticalSolidList"/>
    <dgm:cxn modelId="{7ED3C90A-71E8-1147-BCDC-3A5B97F2EED0}" type="presParOf" srcId="{1C786DE3-70F8-4DFE-8039-C51CA5AC63B5}" destId="{3D422900-A49A-4E2A-AD9D-CFF12CDCC0D2}" srcOrd="5" destOrd="0" presId="urn:microsoft.com/office/officeart/2018/2/layout/IconVerticalSolidList"/>
    <dgm:cxn modelId="{2EBF3A01-817A-E043-9D43-AC2611A3F1B1}" type="presParOf" srcId="{1C786DE3-70F8-4DFE-8039-C51CA5AC63B5}" destId="{C6EB0705-15E2-4FE7-A603-FCE494FCEB1A}" srcOrd="6" destOrd="0" presId="urn:microsoft.com/office/officeart/2018/2/layout/IconVerticalSolidList"/>
    <dgm:cxn modelId="{EE9FD4C7-D561-7E4E-9719-F533DAE4B186}" type="presParOf" srcId="{C6EB0705-15E2-4FE7-A603-FCE494FCEB1A}" destId="{54AF606E-F801-4910-9047-EB6FCE4AB8D6}" srcOrd="0" destOrd="0" presId="urn:microsoft.com/office/officeart/2018/2/layout/IconVerticalSolidList"/>
    <dgm:cxn modelId="{46074595-31D2-114E-A394-AEC458A119FD}" type="presParOf" srcId="{C6EB0705-15E2-4FE7-A603-FCE494FCEB1A}" destId="{6B995E79-5B58-4BF7-B9AF-54A714DD3BA4}" srcOrd="1" destOrd="0" presId="urn:microsoft.com/office/officeart/2018/2/layout/IconVerticalSolidList"/>
    <dgm:cxn modelId="{B5249752-0C94-A748-A47B-601178EB1144}" type="presParOf" srcId="{C6EB0705-15E2-4FE7-A603-FCE494FCEB1A}" destId="{A4C5BF11-37E3-410B-A301-F7E71A794ED1}" srcOrd="2" destOrd="0" presId="urn:microsoft.com/office/officeart/2018/2/layout/IconVerticalSolidList"/>
    <dgm:cxn modelId="{A9402ECE-11AD-9C48-A1DF-F21D03425764}" type="presParOf" srcId="{C6EB0705-15E2-4FE7-A603-FCE494FCEB1A}" destId="{4C5FFCA0-BAA5-48CA-AE15-810678D55107}" srcOrd="3" destOrd="0" presId="urn:microsoft.com/office/officeart/2018/2/layout/IconVerticalSolidList"/>
    <dgm:cxn modelId="{D635B93C-8A45-1748-9C60-93D648AE9E35}" type="presParOf" srcId="{1C786DE3-70F8-4DFE-8039-C51CA5AC63B5}" destId="{20DD4F5B-1380-4A24-8F49-07F5A4C5501C}" srcOrd="7" destOrd="0" presId="urn:microsoft.com/office/officeart/2018/2/layout/IconVerticalSolidList"/>
    <dgm:cxn modelId="{260B5382-A70D-9A44-88A8-B141CB6B0FBB}" type="presParOf" srcId="{1C786DE3-70F8-4DFE-8039-C51CA5AC63B5}" destId="{061B350C-529E-4428-9A27-8E4A903741E5}" srcOrd="8" destOrd="0" presId="urn:microsoft.com/office/officeart/2018/2/layout/IconVerticalSolidList"/>
    <dgm:cxn modelId="{FF3A7C35-83C0-AC42-9A30-46DFBA79638C}" type="presParOf" srcId="{061B350C-529E-4428-9A27-8E4A903741E5}" destId="{34B58C71-CF5C-447F-95DF-760D3BDFEB93}" srcOrd="0" destOrd="0" presId="urn:microsoft.com/office/officeart/2018/2/layout/IconVerticalSolidList"/>
    <dgm:cxn modelId="{25384D91-320B-3C4C-9FAB-6507CBAA1FE8}" type="presParOf" srcId="{061B350C-529E-4428-9A27-8E4A903741E5}" destId="{D145CCFC-245E-4D7D-9E55-AC4B515C5C95}" srcOrd="1" destOrd="0" presId="urn:microsoft.com/office/officeart/2018/2/layout/IconVerticalSolidList"/>
    <dgm:cxn modelId="{4941BDDC-D82F-7B4B-B0CC-145289C3A27E}" type="presParOf" srcId="{061B350C-529E-4428-9A27-8E4A903741E5}" destId="{CA96B219-2F40-485D-B366-29C32D21A4DD}" srcOrd="2" destOrd="0" presId="urn:microsoft.com/office/officeart/2018/2/layout/IconVerticalSolidList"/>
    <dgm:cxn modelId="{CF4E07FA-8AD9-984E-8A80-502A84D62E8E}" type="presParOf" srcId="{061B350C-529E-4428-9A27-8E4A903741E5}" destId="{803194BB-0D7F-4172-8A8A-1C16EE02F3F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D3F586-50D1-4753-A3B0-EA4BFFD915F9}" type="doc">
      <dgm:prSet loTypeId="urn:microsoft.com/office/officeart/2005/8/layout/process4" loCatId="process" qsTypeId="urn:microsoft.com/office/officeart/2005/8/quickstyle/simple5" qsCatId="simple" csTypeId="urn:microsoft.com/office/officeart/2005/8/colors/accent3_2" csCatId="accent3" phldr="1"/>
      <dgm:spPr/>
      <dgm:t>
        <a:bodyPr/>
        <a:lstStyle/>
        <a:p>
          <a:endParaRPr lang="en-US"/>
        </a:p>
      </dgm:t>
    </dgm:pt>
    <dgm:pt modelId="{9E18659B-3F39-4AF4-ABBE-0CA6078B0180}">
      <dgm:prSet custT="1"/>
      <dgm:spPr/>
      <dgm:t>
        <a:bodyPr/>
        <a:lstStyle/>
        <a:p>
          <a:r>
            <a:rPr lang="en-GB" sz="1600" i="0" dirty="0">
              <a:solidFill>
                <a:schemeClr val="tx1"/>
              </a:solidFill>
              <a:latin typeface="Arial" panose="020B0604020202020204" pitchFamily="34" charset="0"/>
              <a:cs typeface="Arial" panose="020B0604020202020204" pitchFamily="34" charset="0"/>
            </a:rPr>
            <a:t>‘I never realised everybody felt as happy as I do when I am around autistic people’: A thematic analysis of autistic adults’ relationships with autistic and neurotypical friends and family. (</a:t>
          </a:r>
          <a:r>
            <a:rPr lang="en-GB" sz="1600" i="1" dirty="0">
              <a:solidFill>
                <a:schemeClr val="tx1"/>
              </a:solidFill>
              <a:latin typeface="Arial" panose="020B0604020202020204" pitchFamily="34" charset="0"/>
              <a:cs typeface="Arial" panose="020B0604020202020204" pitchFamily="34" charset="0"/>
            </a:rPr>
            <a:t>Crompton et al, 2020</a:t>
          </a:r>
          <a:r>
            <a:rPr lang="en-GB" sz="1600" i="0" dirty="0">
              <a:solidFill>
                <a:schemeClr val="tx1"/>
              </a:solidFill>
              <a:latin typeface="Arial" panose="020B0604020202020204" pitchFamily="34" charset="0"/>
              <a:cs typeface="Arial" panose="020B0604020202020204" pitchFamily="34" charset="0"/>
            </a:rPr>
            <a:t>). </a:t>
          </a:r>
          <a:endParaRPr lang="en-US" sz="1600" dirty="0">
            <a:solidFill>
              <a:schemeClr val="tx1"/>
            </a:solidFill>
            <a:latin typeface="Arial" panose="020B0604020202020204" pitchFamily="34" charset="0"/>
            <a:cs typeface="Arial" panose="020B0604020202020204" pitchFamily="34" charset="0"/>
          </a:endParaRPr>
        </a:p>
      </dgm:t>
    </dgm:pt>
    <dgm:pt modelId="{FD39D732-532A-4601-9AC5-9C1B5BC376A9}" type="parTrans" cxnId="{CB30D036-0F86-4460-89F1-28AC2996BB32}">
      <dgm:prSet/>
      <dgm:spPr/>
      <dgm:t>
        <a:bodyPr/>
        <a:lstStyle/>
        <a:p>
          <a:endParaRPr lang="en-US"/>
        </a:p>
      </dgm:t>
    </dgm:pt>
    <dgm:pt modelId="{E1EC487C-536D-4E49-88FD-820E96F9F849}" type="sibTrans" cxnId="{CB30D036-0F86-4460-89F1-28AC2996BB32}">
      <dgm:prSet/>
      <dgm:spPr/>
      <dgm:t>
        <a:bodyPr/>
        <a:lstStyle/>
        <a:p>
          <a:endParaRPr lang="en-US"/>
        </a:p>
      </dgm:t>
    </dgm:pt>
    <dgm:pt modelId="{320C82E0-4521-4229-8BAF-2C0E5927E39E}">
      <dgm:prSet custT="1"/>
      <dgm:spPr/>
      <dgm:t>
        <a:bodyPr/>
        <a:lstStyle/>
        <a:p>
          <a:r>
            <a:rPr lang="en-GB" sz="1400" b="0" i="0" dirty="0">
              <a:solidFill>
                <a:schemeClr val="tx1"/>
              </a:solidFill>
            </a:rPr>
            <a:t>Many autistic individuals desire friendships and close family connections, despite autism’s clinical reputation for hindering social interaction. Personal accounts highlight feelings of comfort with other autistic people. This qualitative study involved 12 autistic adults (10 females, aged 21–51) who shared their experiences with neurotypical versus autistic friends and family, discussing both positive and negative aspects of these interactions.</a:t>
          </a:r>
          <a:endParaRPr lang="en-US" sz="1400" dirty="0">
            <a:solidFill>
              <a:schemeClr val="tx1"/>
            </a:solidFill>
          </a:endParaRPr>
        </a:p>
      </dgm:t>
    </dgm:pt>
    <dgm:pt modelId="{AD12D881-D41F-4AF2-A103-DBFB2A13B862}" type="parTrans" cxnId="{47E2992C-D158-4EF7-95D9-5D15D6B53838}">
      <dgm:prSet/>
      <dgm:spPr/>
      <dgm:t>
        <a:bodyPr/>
        <a:lstStyle/>
        <a:p>
          <a:endParaRPr lang="en-US"/>
        </a:p>
      </dgm:t>
    </dgm:pt>
    <dgm:pt modelId="{4FE07E7B-D6CF-4021-B402-95FB8EBFA139}" type="sibTrans" cxnId="{47E2992C-D158-4EF7-95D9-5D15D6B53838}">
      <dgm:prSet/>
      <dgm:spPr/>
      <dgm:t>
        <a:bodyPr/>
        <a:lstStyle/>
        <a:p>
          <a:endParaRPr lang="en-US"/>
        </a:p>
      </dgm:t>
    </dgm:pt>
    <dgm:pt modelId="{7DB8A5E6-76C3-48D2-AB6F-263BFAF9ED61}">
      <dgm:prSet custT="1"/>
      <dgm:spPr/>
      <dgm:t>
        <a:bodyPr/>
        <a:lstStyle/>
        <a:p>
          <a:r>
            <a:rPr lang="en-GB" sz="1400" dirty="0">
              <a:solidFill>
                <a:schemeClr val="tx1"/>
              </a:solidFill>
              <a:latin typeface="Arial" panose="020B0604020202020204" pitchFamily="34" charset="0"/>
              <a:cs typeface="Arial" panose="020B0604020202020204" pitchFamily="34" charset="0"/>
            </a:rPr>
            <a:t>In this study, three common themes emerged from the interviews. First, participants felt more comfortable spending time with other autistic people, who they felt understood them better. Second, they often felt like a social minority and had to conform to the preferences of neurotypical friends and family. Third, they experienced a sense of belonging with other autistic individuals, allowing them to be themselves. </a:t>
          </a:r>
          <a:endParaRPr lang="en-US" sz="1400" dirty="0">
            <a:solidFill>
              <a:schemeClr val="tx1"/>
            </a:solidFill>
            <a:latin typeface="Arial" panose="020B0604020202020204" pitchFamily="34" charset="0"/>
            <a:cs typeface="Arial" panose="020B0604020202020204" pitchFamily="34" charset="0"/>
          </a:endParaRPr>
        </a:p>
      </dgm:t>
    </dgm:pt>
    <dgm:pt modelId="{5BB2B30F-28EF-4311-B147-8B8A1BC4ACE1}" type="parTrans" cxnId="{546176B2-8492-4086-934F-763F61866F06}">
      <dgm:prSet/>
      <dgm:spPr/>
      <dgm:t>
        <a:bodyPr/>
        <a:lstStyle/>
        <a:p>
          <a:endParaRPr lang="en-US"/>
        </a:p>
      </dgm:t>
    </dgm:pt>
    <dgm:pt modelId="{AC8077BC-0FF4-490B-A414-93ACB3B4CAA4}" type="sibTrans" cxnId="{546176B2-8492-4086-934F-763F61866F06}">
      <dgm:prSet/>
      <dgm:spPr/>
      <dgm:t>
        <a:bodyPr/>
        <a:lstStyle/>
        <a:p>
          <a:endParaRPr lang="en-US"/>
        </a:p>
      </dgm:t>
    </dgm:pt>
    <dgm:pt modelId="{07C1B137-68FD-2046-847A-CB861B5268A8}" type="pres">
      <dgm:prSet presAssocID="{F4D3F586-50D1-4753-A3B0-EA4BFFD915F9}" presName="Name0" presStyleCnt="0">
        <dgm:presLayoutVars>
          <dgm:dir/>
          <dgm:animLvl val="lvl"/>
          <dgm:resizeHandles val="exact"/>
        </dgm:presLayoutVars>
      </dgm:prSet>
      <dgm:spPr/>
    </dgm:pt>
    <dgm:pt modelId="{309528D1-1009-D04F-954C-FE463335F8ED}" type="pres">
      <dgm:prSet presAssocID="{7DB8A5E6-76C3-48D2-AB6F-263BFAF9ED61}" presName="boxAndChildren" presStyleCnt="0"/>
      <dgm:spPr/>
    </dgm:pt>
    <dgm:pt modelId="{873AE8CE-66D3-9241-A1B6-311885A5C76C}" type="pres">
      <dgm:prSet presAssocID="{7DB8A5E6-76C3-48D2-AB6F-263BFAF9ED61}" presName="parentTextBox" presStyleLbl="node1" presStyleIdx="0" presStyleCnt="3"/>
      <dgm:spPr/>
    </dgm:pt>
    <dgm:pt modelId="{D444FE21-A4FB-D241-B15D-8AA8F68A51D5}" type="pres">
      <dgm:prSet presAssocID="{4FE07E7B-D6CF-4021-B402-95FB8EBFA139}" presName="sp" presStyleCnt="0"/>
      <dgm:spPr/>
    </dgm:pt>
    <dgm:pt modelId="{CFCDDC19-B96A-A546-8410-2BF1049035A8}" type="pres">
      <dgm:prSet presAssocID="{320C82E0-4521-4229-8BAF-2C0E5927E39E}" presName="arrowAndChildren" presStyleCnt="0"/>
      <dgm:spPr/>
    </dgm:pt>
    <dgm:pt modelId="{5E24068E-DA88-CC4F-BFB5-855C130377FE}" type="pres">
      <dgm:prSet presAssocID="{320C82E0-4521-4229-8BAF-2C0E5927E39E}" presName="parentTextArrow" presStyleLbl="node1" presStyleIdx="1" presStyleCnt="3" custScaleY="110206"/>
      <dgm:spPr/>
    </dgm:pt>
    <dgm:pt modelId="{42D5AF44-8E18-1E4B-9F3F-CDC99A78CE89}" type="pres">
      <dgm:prSet presAssocID="{E1EC487C-536D-4E49-88FD-820E96F9F849}" presName="sp" presStyleCnt="0"/>
      <dgm:spPr/>
    </dgm:pt>
    <dgm:pt modelId="{8A8F6D2A-49DB-1B4D-ACA9-2A120D6495BC}" type="pres">
      <dgm:prSet presAssocID="{9E18659B-3F39-4AF4-ABBE-0CA6078B0180}" presName="arrowAndChildren" presStyleCnt="0"/>
      <dgm:spPr/>
    </dgm:pt>
    <dgm:pt modelId="{08924B61-C22C-E047-95CA-DE131B20C1ED}" type="pres">
      <dgm:prSet presAssocID="{9E18659B-3F39-4AF4-ABBE-0CA6078B0180}" presName="parentTextArrow" presStyleLbl="node1" presStyleIdx="2" presStyleCnt="3" custLinFactNeighborX="0" custLinFactNeighborY="-1143"/>
      <dgm:spPr/>
    </dgm:pt>
  </dgm:ptLst>
  <dgm:cxnLst>
    <dgm:cxn modelId="{714FEB0A-B3C8-4546-93CF-29C4A9850CA2}" type="presOf" srcId="{7DB8A5E6-76C3-48D2-AB6F-263BFAF9ED61}" destId="{873AE8CE-66D3-9241-A1B6-311885A5C76C}" srcOrd="0" destOrd="0" presId="urn:microsoft.com/office/officeart/2005/8/layout/process4"/>
    <dgm:cxn modelId="{47E2992C-D158-4EF7-95D9-5D15D6B53838}" srcId="{F4D3F586-50D1-4753-A3B0-EA4BFFD915F9}" destId="{320C82E0-4521-4229-8BAF-2C0E5927E39E}" srcOrd="1" destOrd="0" parTransId="{AD12D881-D41F-4AF2-A103-DBFB2A13B862}" sibTransId="{4FE07E7B-D6CF-4021-B402-95FB8EBFA139}"/>
    <dgm:cxn modelId="{0FE1C12F-5463-E148-A6B4-7837F117B0E0}" type="presOf" srcId="{F4D3F586-50D1-4753-A3B0-EA4BFFD915F9}" destId="{07C1B137-68FD-2046-847A-CB861B5268A8}" srcOrd="0" destOrd="0" presId="urn:microsoft.com/office/officeart/2005/8/layout/process4"/>
    <dgm:cxn modelId="{CB30D036-0F86-4460-89F1-28AC2996BB32}" srcId="{F4D3F586-50D1-4753-A3B0-EA4BFFD915F9}" destId="{9E18659B-3F39-4AF4-ABBE-0CA6078B0180}" srcOrd="0" destOrd="0" parTransId="{FD39D732-532A-4601-9AC5-9C1B5BC376A9}" sibTransId="{E1EC487C-536D-4E49-88FD-820E96F9F849}"/>
    <dgm:cxn modelId="{C581C741-B59B-9A43-9C5E-CE886EA8B324}" type="presOf" srcId="{320C82E0-4521-4229-8BAF-2C0E5927E39E}" destId="{5E24068E-DA88-CC4F-BFB5-855C130377FE}" srcOrd="0" destOrd="0" presId="urn:microsoft.com/office/officeart/2005/8/layout/process4"/>
    <dgm:cxn modelId="{546176B2-8492-4086-934F-763F61866F06}" srcId="{F4D3F586-50D1-4753-A3B0-EA4BFFD915F9}" destId="{7DB8A5E6-76C3-48D2-AB6F-263BFAF9ED61}" srcOrd="2" destOrd="0" parTransId="{5BB2B30F-28EF-4311-B147-8B8A1BC4ACE1}" sibTransId="{AC8077BC-0FF4-490B-A414-93ACB3B4CAA4}"/>
    <dgm:cxn modelId="{63353AE4-6FDB-074E-B27F-E359C99AE05D}" type="presOf" srcId="{9E18659B-3F39-4AF4-ABBE-0CA6078B0180}" destId="{08924B61-C22C-E047-95CA-DE131B20C1ED}" srcOrd="0" destOrd="0" presId="urn:microsoft.com/office/officeart/2005/8/layout/process4"/>
    <dgm:cxn modelId="{27BE89E1-594A-3748-AF4F-638198850AF0}" type="presParOf" srcId="{07C1B137-68FD-2046-847A-CB861B5268A8}" destId="{309528D1-1009-D04F-954C-FE463335F8ED}" srcOrd="0" destOrd="0" presId="urn:microsoft.com/office/officeart/2005/8/layout/process4"/>
    <dgm:cxn modelId="{514C3D36-6173-E441-B99B-03F4A4AD1B96}" type="presParOf" srcId="{309528D1-1009-D04F-954C-FE463335F8ED}" destId="{873AE8CE-66D3-9241-A1B6-311885A5C76C}" srcOrd="0" destOrd="0" presId="urn:microsoft.com/office/officeart/2005/8/layout/process4"/>
    <dgm:cxn modelId="{1BBF156F-9F4D-DA4E-A612-73462160DA26}" type="presParOf" srcId="{07C1B137-68FD-2046-847A-CB861B5268A8}" destId="{D444FE21-A4FB-D241-B15D-8AA8F68A51D5}" srcOrd="1" destOrd="0" presId="urn:microsoft.com/office/officeart/2005/8/layout/process4"/>
    <dgm:cxn modelId="{7696458F-224C-244F-B514-2B2E0CD326F3}" type="presParOf" srcId="{07C1B137-68FD-2046-847A-CB861B5268A8}" destId="{CFCDDC19-B96A-A546-8410-2BF1049035A8}" srcOrd="2" destOrd="0" presId="urn:microsoft.com/office/officeart/2005/8/layout/process4"/>
    <dgm:cxn modelId="{58CD5B8B-8D40-C542-82C5-F937172F70BC}" type="presParOf" srcId="{CFCDDC19-B96A-A546-8410-2BF1049035A8}" destId="{5E24068E-DA88-CC4F-BFB5-855C130377FE}" srcOrd="0" destOrd="0" presId="urn:microsoft.com/office/officeart/2005/8/layout/process4"/>
    <dgm:cxn modelId="{29BA4774-6F65-5045-814A-A7472AB3F03A}" type="presParOf" srcId="{07C1B137-68FD-2046-847A-CB861B5268A8}" destId="{42D5AF44-8E18-1E4B-9F3F-CDC99A78CE89}" srcOrd="3" destOrd="0" presId="urn:microsoft.com/office/officeart/2005/8/layout/process4"/>
    <dgm:cxn modelId="{BC278018-D590-FF45-8441-89A69EC941F8}" type="presParOf" srcId="{07C1B137-68FD-2046-847A-CB861B5268A8}" destId="{8A8F6D2A-49DB-1B4D-ACA9-2A120D6495BC}" srcOrd="4" destOrd="0" presId="urn:microsoft.com/office/officeart/2005/8/layout/process4"/>
    <dgm:cxn modelId="{9C7BDC9B-E4D3-5244-9601-ABE585E9829A}" type="presParOf" srcId="{8A8F6D2A-49DB-1B4D-ACA9-2A120D6495BC}" destId="{08924B61-C22C-E047-95CA-DE131B20C1ED}"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B1D63-4EDB-4C4E-B389-B25799D51558}">
      <dsp:nvSpPr>
        <dsp:cNvPr id="0" name=""/>
        <dsp:cNvSpPr/>
      </dsp:nvSpPr>
      <dsp:spPr>
        <a:xfrm>
          <a:off x="3571" y="993831"/>
          <a:ext cx="2833687" cy="170021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Meaningful insights: It uncovers the underlying meaning and experiences of participants. </a:t>
          </a:r>
          <a:endParaRPr lang="en-US" sz="1600" kern="1200">
            <a:latin typeface="Arial" panose="020B0604020202020204" pitchFamily="34" charset="0"/>
            <a:cs typeface="Arial" panose="020B0604020202020204" pitchFamily="34" charset="0"/>
          </a:endParaRPr>
        </a:p>
      </dsp:txBody>
      <dsp:txXfrm>
        <a:off x="3571" y="993831"/>
        <a:ext cx="2833687" cy="1700212"/>
      </dsp:txXfrm>
    </dsp:sp>
    <dsp:sp modelId="{C692C955-B78B-0A47-A23E-339B1E2A2B26}">
      <dsp:nvSpPr>
        <dsp:cNvPr id="0" name=""/>
        <dsp:cNvSpPr/>
      </dsp:nvSpPr>
      <dsp:spPr>
        <a:xfrm>
          <a:off x="3120628" y="993831"/>
          <a:ext cx="2833687" cy="170021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Reproducibility: The process of coding and theme development is usually clear, and others can follow it to verify the findings. </a:t>
          </a:r>
          <a:endParaRPr lang="en-US" sz="1600" kern="1200">
            <a:latin typeface="Arial" panose="020B0604020202020204" pitchFamily="34" charset="0"/>
            <a:cs typeface="Arial" panose="020B0604020202020204" pitchFamily="34" charset="0"/>
          </a:endParaRPr>
        </a:p>
      </dsp:txBody>
      <dsp:txXfrm>
        <a:off x="3120628" y="993831"/>
        <a:ext cx="2833687" cy="1700212"/>
      </dsp:txXfrm>
    </dsp:sp>
    <dsp:sp modelId="{D0C25856-B1D8-B14D-8883-70B28BA6F393}">
      <dsp:nvSpPr>
        <dsp:cNvPr id="0" name=""/>
        <dsp:cNvSpPr/>
      </dsp:nvSpPr>
      <dsp:spPr>
        <a:xfrm>
          <a:off x="6237684" y="993831"/>
          <a:ext cx="2833687" cy="1700212"/>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Primary information source: A valuable firsthand account of detailed events directly from the participant. </a:t>
          </a:r>
          <a:endParaRPr lang="en-US" sz="1600" kern="1200" dirty="0">
            <a:latin typeface="Arial" panose="020B0604020202020204" pitchFamily="34" charset="0"/>
            <a:cs typeface="Arial" panose="020B0604020202020204" pitchFamily="34" charset="0"/>
          </a:endParaRPr>
        </a:p>
      </dsp:txBody>
      <dsp:txXfrm>
        <a:off x="6237684" y="993831"/>
        <a:ext cx="2833687" cy="1700212"/>
      </dsp:txXfrm>
    </dsp:sp>
    <dsp:sp modelId="{EECBDA1B-E899-4343-BC82-40C5F4E16E37}">
      <dsp:nvSpPr>
        <dsp:cNvPr id="0" name=""/>
        <dsp:cNvSpPr/>
      </dsp:nvSpPr>
      <dsp:spPr>
        <a:xfrm>
          <a:off x="9354740" y="993831"/>
          <a:ext cx="2833687" cy="170021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Collaboration: This approach promotes teamwork and discussion, fostering diverse viewpoints and deeper insights.</a:t>
          </a:r>
          <a:endParaRPr lang="en-US" sz="1600" kern="1200" dirty="0">
            <a:latin typeface="Arial" panose="020B0604020202020204" pitchFamily="34" charset="0"/>
            <a:cs typeface="Arial" panose="020B0604020202020204" pitchFamily="34" charset="0"/>
          </a:endParaRPr>
        </a:p>
      </dsp:txBody>
      <dsp:txXfrm>
        <a:off x="9354740" y="993831"/>
        <a:ext cx="2833687" cy="1700212"/>
      </dsp:txXfrm>
    </dsp:sp>
    <dsp:sp modelId="{AC02C0E4-F11A-1547-B885-2F2ADDFEC573}">
      <dsp:nvSpPr>
        <dsp:cNvPr id="0" name=""/>
        <dsp:cNvSpPr/>
      </dsp:nvSpPr>
      <dsp:spPr>
        <a:xfrm>
          <a:off x="1562100" y="2977412"/>
          <a:ext cx="2833687" cy="1700212"/>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Accessibility: It's a relatively easy method to learn and use for those new to qualitative analysis. </a:t>
          </a:r>
          <a:endParaRPr lang="en-US" sz="1600" kern="1200">
            <a:latin typeface="Arial" panose="020B0604020202020204" pitchFamily="34" charset="0"/>
            <a:cs typeface="Arial" panose="020B0604020202020204" pitchFamily="34" charset="0"/>
          </a:endParaRPr>
        </a:p>
      </dsp:txBody>
      <dsp:txXfrm>
        <a:off x="1562100" y="2977412"/>
        <a:ext cx="2833687" cy="1700212"/>
      </dsp:txXfrm>
    </dsp:sp>
    <dsp:sp modelId="{13D048A8-6C16-964D-8FF2-7291047CF3F7}">
      <dsp:nvSpPr>
        <dsp:cNvPr id="0" name=""/>
        <dsp:cNvSpPr/>
      </dsp:nvSpPr>
      <dsp:spPr>
        <a:xfrm>
          <a:off x="4679156" y="2977412"/>
          <a:ext cx="2833687" cy="170021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Identifying patterns: T/A identifies recurring themes and patterns within qualitative data, helping with understanding key trends and phenomena, and highlighting themes and topics.</a:t>
          </a:r>
          <a:endParaRPr lang="en-US" sz="1600" kern="1200">
            <a:latin typeface="Arial" panose="020B0604020202020204" pitchFamily="34" charset="0"/>
            <a:cs typeface="Arial" panose="020B0604020202020204" pitchFamily="34" charset="0"/>
          </a:endParaRPr>
        </a:p>
      </dsp:txBody>
      <dsp:txXfrm>
        <a:off x="4679156" y="2977412"/>
        <a:ext cx="2833687" cy="1700212"/>
      </dsp:txXfrm>
    </dsp:sp>
    <dsp:sp modelId="{5C866717-4593-4E46-847D-70DFF68659D1}">
      <dsp:nvSpPr>
        <dsp:cNvPr id="0" name=""/>
        <dsp:cNvSpPr/>
      </dsp:nvSpPr>
      <dsp:spPr>
        <a:xfrm>
          <a:off x="7796212" y="2977412"/>
          <a:ext cx="2833687" cy="170021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Flexibility: Thematic analysis can be adapted to various research questions and data types. </a:t>
          </a:r>
          <a:endParaRPr lang="en-US" sz="1600" kern="1200">
            <a:latin typeface="Arial" panose="020B0604020202020204" pitchFamily="34" charset="0"/>
            <a:cs typeface="Arial" panose="020B0604020202020204" pitchFamily="34" charset="0"/>
          </a:endParaRPr>
        </a:p>
      </dsp:txBody>
      <dsp:txXfrm>
        <a:off x="7796212" y="2977412"/>
        <a:ext cx="2833687" cy="17002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2CAF91-0DB5-4CF8-99FC-47E53CF4107F}">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8AF725-5326-4955-AF5E-253709BEF771}">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D0DB84-43A6-4457-8F8E-2E2A6A311D35}">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Researcher bias - Own feelings and perceptions on the subject matter. </a:t>
          </a:r>
          <a:endParaRPr lang="en-US" sz="2000" kern="1200" dirty="0">
            <a:latin typeface="Arial" panose="020B0604020202020204" pitchFamily="34" charset="0"/>
            <a:cs typeface="Arial" panose="020B0604020202020204" pitchFamily="34" charset="0"/>
          </a:endParaRPr>
        </a:p>
      </dsp:txBody>
      <dsp:txXfrm>
        <a:off x="957071" y="3890"/>
        <a:ext cx="5671732" cy="828633"/>
      </dsp:txXfrm>
    </dsp:sp>
    <dsp:sp modelId="{83A02D06-AC59-4B99-8B04-F881DA7BEB18}">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F49B25-0F87-4F59-8F13-0A7840584DD1}">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578BAC-FF38-4A8D-BF6B-9390A5D0BC6A}">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Time-consuming. Possible limited participants.</a:t>
          </a:r>
          <a:endParaRPr lang="en-US" sz="2000" kern="1200" dirty="0">
            <a:latin typeface="Arial" panose="020B0604020202020204" pitchFamily="34" charset="0"/>
            <a:cs typeface="Arial" panose="020B0604020202020204" pitchFamily="34" charset="0"/>
          </a:endParaRPr>
        </a:p>
      </dsp:txBody>
      <dsp:txXfrm>
        <a:off x="957071" y="1039682"/>
        <a:ext cx="5671732" cy="828633"/>
      </dsp:txXfrm>
    </dsp:sp>
    <dsp:sp modelId="{87A354DA-4B12-4120-B41F-E3DE45256B13}">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B91506-C019-4AE0-8819-4622B0EE86B9}">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A0162E-4528-4EAC-BA1F-9F05A73B34F6}">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Open to misinterpretation.</a:t>
          </a:r>
          <a:endParaRPr lang="en-US" sz="2000" kern="1200" dirty="0">
            <a:latin typeface="Arial" panose="020B0604020202020204" pitchFamily="34" charset="0"/>
            <a:cs typeface="Arial" panose="020B0604020202020204" pitchFamily="34" charset="0"/>
          </a:endParaRPr>
        </a:p>
      </dsp:txBody>
      <dsp:txXfrm>
        <a:off x="957071" y="2075473"/>
        <a:ext cx="5671732" cy="828633"/>
      </dsp:txXfrm>
    </dsp:sp>
    <dsp:sp modelId="{54AF606E-F801-4910-9047-EB6FCE4AB8D6}">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995E79-5B58-4BF7-B9AF-54A714DD3BA4}">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5FFCA0-BAA5-48CA-AE15-810678D55107}">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May oversimplify complex data by reducing it to themes and patterns.</a:t>
          </a:r>
          <a:endParaRPr lang="en-US" sz="2000" kern="1200" dirty="0">
            <a:latin typeface="Arial" panose="020B0604020202020204" pitchFamily="34" charset="0"/>
            <a:cs typeface="Arial" panose="020B0604020202020204" pitchFamily="34" charset="0"/>
          </a:endParaRPr>
        </a:p>
      </dsp:txBody>
      <dsp:txXfrm>
        <a:off x="957071" y="3111265"/>
        <a:ext cx="5671732" cy="828633"/>
      </dsp:txXfrm>
    </dsp:sp>
    <dsp:sp modelId="{34B58C71-CF5C-447F-95DF-760D3BDFEB93}">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45CCFC-245E-4D7D-9E55-AC4B515C5C95}">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3194BB-0D7F-4172-8A8A-1C16EE02F3F5}">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May lack the objectivity and rigour found in quantitative research methods. </a:t>
          </a:r>
          <a:endParaRPr lang="en-US" sz="2000" kern="1200" dirty="0">
            <a:latin typeface="Arial" panose="020B0604020202020204" pitchFamily="34" charset="0"/>
            <a:cs typeface="Arial" panose="020B0604020202020204" pitchFamily="34" charset="0"/>
          </a:endParaRPr>
        </a:p>
      </dsp:txBody>
      <dsp:txXfrm>
        <a:off x="957071" y="4147057"/>
        <a:ext cx="5671732" cy="8286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AE8CE-66D3-9241-A1B6-311885A5C76C}">
      <dsp:nvSpPr>
        <dsp:cNvPr id="0" name=""/>
        <dsp:cNvSpPr/>
      </dsp:nvSpPr>
      <dsp:spPr>
        <a:xfrm>
          <a:off x="0" y="4440107"/>
          <a:ext cx="5050971" cy="1385734"/>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In this study, three common themes emerged from the interviews. First, participants felt more comfortable spending time with other autistic people, who they felt understood them better. Second, they often felt like a social minority and had to conform to the preferences of neurotypical friends and family. Third, they experienced a sense of belonging with other autistic individuals, allowing them to be themselves. </a:t>
          </a:r>
          <a:endParaRPr lang="en-US" sz="1400" kern="1200" dirty="0">
            <a:solidFill>
              <a:schemeClr val="tx1"/>
            </a:solidFill>
            <a:latin typeface="Arial" panose="020B0604020202020204" pitchFamily="34" charset="0"/>
            <a:cs typeface="Arial" panose="020B0604020202020204" pitchFamily="34" charset="0"/>
          </a:endParaRPr>
        </a:p>
      </dsp:txBody>
      <dsp:txXfrm>
        <a:off x="0" y="4440107"/>
        <a:ext cx="5050971" cy="1385734"/>
      </dsp:txXfrm>
    </dsp:sp>
    <dsp:sp modelId="{5E24068E-DA88-CC4F-BFB5-855C130377FE}">
      <dsp:nvSpPr>
        <dsp:cNvPr id="0" name=""/>
        <dsp:cNvSpPr/>
      </dsp:nvSpPr>
      <dsp:spPr>
        <a:xfrm rot="10800000">
          <a:off x="0" y="2112116"/>
          <a:ext cx="5050971" cy="2348776"/>
        </a:xfrm>
        <a:prstGeom prst="upArrowCallou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dirty="0">
              <a:solidFill>
                <a:schemeClr val="tx1"/>
              </a:solidFill>
            </a:rPr>
            <a:t>Many autistic individuals desire friendships and close family connections, despite autism’s clinical reputation for hindering social interaction. Personal accounts highlight feelings of comfort with other autistic people. This qualitative study involved 12 autistic adults (10 females, aged 21–51) who shared their experiences with neurotypical versus autistic friends and family, discussing both positive and negative aspects of these interactions.</a:t>
          </a:r>
          <a:endParaRPr lang="en-US" sz="1400" kern="1200" dirty="0">
            <a:solidFill>
              <a:schemeClr val="tx1"/>
            </a:solidFill>
          </a:endParaRPr>
        </a:p>
      </dsp:txBody>
      <dsp:txXfrm rot="10800000">
        <a:off x="0" y="2112116"/>
        <a:ext cx="5050971" cy="1526164"/>
      </dsp:txXfrm>
    </dsp:sp>
    <dsp:sp modelId="{08924B61-C22C-E047-95CA-DE131B20C1ED}">
      <dsp:nvSpPr>
        <dsp:cNvPr id="0" name=""/>
        <dsp:cNvSpPr/>
      </dsp:nvSpPr>
      <dsp:spPr>
        <a:xfrm rot="10800000">
          <a:off x="0" y="0"/>
          <a:ext cx="5050971" cy="2131260"/>
        </a:xfrm>
        <a:prstGeom prst="upArrowCallou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i="0" kern="1200" dirty="0">
              <a:solidFill>
                <a:schemeClr val="tx1"/>
              </a:solidFill>
              <a:latin typeface="Arial" panose="020B0604020202020204" pitchFamily="34" charset="0"/>
              <a:cs typeface="Arial" panose="020B0604020202020204" pitchFamily="34" charset="0"/>
            </a:rPr>
            <a:t>‘I never realised everybody felt as happy as I do when I am around autistic people’: A thematic analysis of autistic adults’ relationships with autistic and neurotypical friends and family. (</a:t>
          </a:r>
          <a:r>
            <a:rPr lang="en-GB" sz="1600" i="1" kern="1200" dirty="0">
              <a:solidFill>
                <a:schemeClr val="tx1"/>
              </a:solidFill>
              <a:latin typeface="Arial" panose="020B0604020202020204" pitchFamily="34" charset="0"/>
              <a:cs typeface="Arial" panose="020B0604020202020204" pitchFamily="34" charset="0"/>
            </a:rPr>
            <a:t>Crompton et al, 2020</a:t>
          </a:r>
          <a:r>
            <a:rPr lang="en-GB" sz="1600" i="0" kern="1200" dirty="0">
              <a:solidFill>
                <a:schemeClr val="tx1"/>
              </a:solidFill>
              <a:latin typeface="Arial" panose="020B0604020202020204" pitchFamily="34" charset="0"/>
              <a:cs typeface="Arial" panose="020B0604020202020204" pitchFamily="34" charset="0"/>
            </a:rPr>
            <a:t>). </a:t>
          </a:r>
          <a:endParaRPr lang="en-US" sz="1600" kern="1200" dirty="0">
            <a:solidFill>
              <a:schemeClr val="tx1"/>
            </a:solidFill>
            <a:latin typeface="Arial" panose="020B0604020202020204" pitchFamily="34" charset="0"/>
            <a:cs typeface="Arial" panose="020B0604020202020204" pitchFamily="34" charset="0"/>
          </a:endParaRPr>
        </a:p>
      </dsp:txBody>
      <dsp:txXfrm rot="10800000">
        <a:off x="0" y="0"/>
        <a:ext cx="5050971" cy="138482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8AA8D3-E31D-3844-A3B3-CF86D0F2245E}" type="datetimeFigureOut">
              <a:rPr lang="en-GB" smtClean="0"/>
              <a:t>06/05/2025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3F7813-D2B9-2C42-B46D-30681D44AB86}" type="slidenum">
              <a:rPr lang="en-GB" smtClean="0"/>
              <a:t>‹#›</a:t>
            </a:fld>
            <a:endParaRPr lang="en-GB"/>
          </a:p>
        </p:txBody>
      </p:sp>
    </p:spTree>
    <p:extLst>
      <p:ext uri="{BB962C8B-B14F-4D97-AF65-F5344CB8AC3E}">
        <p14:creationId xmlns:p14="http://schemas.microsoft.com/office/powerpoint/2010/main" val="63747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F7813-D2B9-2C42-B46D-30681D44AB86}" type="slidenum">
              <a:rPr lang="en-GB" smtClean="0"/>
              <a:t>1</a:t>
            </a:fld>
            <a:endParaRPr lang="en-GB"/>
          </a:p>
        </p:txBody>
      </p:sp>
    </p:spTree>
    <p:extLst>
      <p:ext uri="{BB962C8B-B14F-4D97-AF65-F5344CB8AC3E}">
        <p14:creationId xmlns:p14="http://schemas.microsoft.com/office/powerpoint/2010/main" val="4079943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F7813-D2B9-2C42-B46D-30681D44AB86}" type="slidenum">
              <a:rPr lang="en-GB" smtClean="0"/>
              <a:t>3</a:t>
            </a:fld>
            <a:endParaRPr lang="en-GB"/>
          </a:p>
        </p:txBody>
      </p:sp>
    </p:spTree>
    <p:extLst>
      <p:ext uri="{BB962C8B-B14F-4D97-AF65-F5344CB8AC3E}">
        <p14:creationId xmlns:p14="http://schemas.microsoft.com/office/powerpoint/2010/main" val="2402616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F7813-D2B9-2C42-B46D-30681D44AB86}" type="slidenum">
              <a:rPr lang="en-GB" smtClean="0"/>
              <a:t>4</a:t>
            </a:fld>
            <a:endParaRPr lang="en-GB"/>
          </a:p>
        </p:txBody>
      </p:sp>
    </p:spTree>
    <p:extLst>
      <p:ext uri="{BB962C8B-B14F-4D97-AF65-F5344CB8AC3E}">
        <p14:creationId xmlns:p14="http://schemas.microsoft.com/office/powerpoint/2010/main" val="3428870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F7813-D2B9-2C42-B46D-30681D44AB86}" type="slidenum">
              <a:rPr lang="en-GB" smtClean="0"/>
              <a:t>5</a:t>
            </a:fld>
            <a:endParaRPr lang="en-GB"/>
          </a:p>
        </p:txBody>
      </p:sp>
    </p:spTree>
    <p:extLst>
      <p:ext uri="{BB962C8B-B14F-4D97-AF65-F5344CB8AC3E}">
        <p14:creationId xmlns:p14="http://schemas.microsoft.com/office/powerpoint/2010/main" val="1827452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F7813-D2B9-2C42-B46D-30681D44AB86}" type="slidenum">
              <a:rPr lang="en-GB" smtClean="0"/>
              <a:t>6</a:t>
            </a:fld>
            <a:endParaRPr lang="en-GB"/>
          </a:p>
        </p:txBody>
      </p:sp>
    </p:spTree>
    <p:extLst>
      <p:ext uri="{BB962C8B-B14F-4D97-AF65-F5344CB8AC3E}">
        <p14:creationId xmlns:p14="http://schemas.microsoft.com/office/powerpoint/2010/main" val="1249241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203F7813-D2B9-2C42-B46D-30681D44AB86}" type="slidenum">
              <a:rPr lang="en-GB" smtClean="0"/>
              <a:t>7</a:t>
            </a:fld>
            <a:endParaRPr lang="en-GB"/>
          </a:p>
        </p:txBody>
      </p:sp>
    </p:spTree>
    <p:extLst>
      <p:ext uri="{BB962C8B-B14F-4D97-AF65-F5344CB8AC3E}">
        <p14:creationId xmlns:p14="http://schemas.microsoft.com/office/powerpoint/2010/main" val="9680779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03F7813-D2B9-2C42-B46D-30681D44AB86}" type="slidenum">
              <a:rPr lang="en-GB" smtClean="0"/>
              <a:t>8</a:t>
            </a:fld>
            <a:endParaRPr lang="en-GB"/>
          </a:p>
        </p:txBody>
      </p:sp>
    </p:spTree>
    <p:extLst>
      <p:ext uri="{BB962C8B-B14F-4D97-AF65-F5344CB8AC3E}">
        <p14:creationId xmlns:p14="http://schemas.microsoft.com/office/powerpoint/2010/main" val="17346730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F7813-D2B9-2C42-B46D-30681D44AB86}" type="slidenum">
              <a:rPr lang="en-GB" smtClean="0"/>
              <a:t>10</a:t>
            </a:fld>
            <a:endParaRPr lang="en-GB"/>
          </a:p>
        </p:txBody>
      </p:sp>
    </p:spTree>
    <p:extLst>
      <p:ext uri="{BB962C8B-B14F-4D97-AF65-F5344CB8AC3E}">
        <p14:creationId xmlns:p14="http://schemas.microsoft.com/office/powerpoint/2010/main" val="1931516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F7813-D2B9-2C42-B46D-30681D44AB86}" type="slidenum">
              <a:rPr lang="en-GB" smtClean="0"/>
              <a:t>11</a:t>
            </a:fld>
            <a:endParaRPr lang="en-GB"/>
          </a:p>
        </p:txBody>
      </p:sp>
    </p:spTree>
    <p:extLst>
      <p:ext uri="{BB962C8B-B14F-4D97-AF65-F5344CB8AC3E}">
        <p14:creationId xmlns:p14="http://schemas.microsoft.com/office/powerpoint/2010/main" val="3105784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5/6/25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5/6/25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5/6/25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9.jpe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77/160940690200100203" TargetMode="External"/><Relationship Id="rId13" Type="http://schemas.openxmlformats.org/officeDocument/2006/relationships/hyperlink" Target="https://www.thedegreedoctor.com/blog/braun-and-clarke-thematic-analysis-how-to-do-the-six-step-process-in-your-qualitative-research-project#:~:text=Braun%20and%20Clarke's%20thematic%20analysis,or%20themes%20within%20qualitative%20data" TargetMode="External"/><Relationship Id="rId3" Type="http://schemas.openxmlformats.org/officeDocument/2006/relationships/hyperlink" Target="https://doi.org/10.1007/978-94-007-0753-5_3470" TargetMode="External"/><Relationship Id="rId7" Type="http://schemas.openxmlformats.org/officeDocument/2006/relationships/hyperlink" Target="https://doi.org/10.1177/1609406920969268" TargetMode="External"/><Relationship Id="rId12" Type="http://schemas.openxmlformats.org/officeDocument/2006/relationships/hyperlink" Target="https://www.frontiersin.org/journals/psychology/articles/10.3389/fpsyg.2019.02408/full" TargetMode="External"/><Relationship Id="rId2" Type="http://schemas.openxmlformats.org/officeDocument/2006/relationships/hyperlink" Target="https://doi.org/10.1191/1478088706qp063oa" TargetMode="External"/><Relationship Id="rId1" Type="http://schemas.openxmlformats.org/officeDocument/2006/relationships/slideLayout" Target="../slideLayouts/slideLayout10.xml"/><Relationship Id="rId6" Type="http://schemas.openxmlformats.org/officeDocument/2006/relationships/hyperlink" Target="https://studentsnews.co.uk/thematic-analysis-types/" TargetMode="External"/><Relationship Id="rId11" Type="http://schemas.openxmlformats.org/officeDocument/2006/relationships/hyperlink" Target="https://academic.oup.com/heapro/article/37/1/daab105/6318107?login=false" TargetMode="External"/><Relationship Id="rId5" Type="http://schemas.openxmlformats.org/officeDocument/2006/relationships/hyperlink" Target="https://doi.org/10.1177/1362361320908976" TargetMode="External"/><Relationship Id="rId10" Type="http://schemas.openxmlformats.org/officeDocument/2006/relationships/hyperlink" Target="https://www.bmj.com/content/381/bmj-2022-074256" TargetMode="External"/><Relationship Id="rId4" Type="http://schemas.openxmlformats.org/officeDocument/2006/relationships/hyperlink" Target="https://www.bps.org.uk/psychologist/thematic-analysis-has-travelled-places-weve-never-heard" TargetMode="External"/><Relationship Id="rId9" Type="http://schemas.openxmlformats.org/officeDocument/2006/relationships/hyperlink" Target="https://doi.org/10.1177/1609406923120578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Lines joining to the end to form a curve">
            <a:extLst>
              <a:ext uri="{FF2B5EF4-FFF2-40B4-BE49-F238E27FC236}">
                <a16:creationId xmlns:a16="http://schemas.microsoft.com/office/drawing/2014/main" id="{BD7C90A7-5BC0-1DA3-4105-6EEA8D2539B3}"/>
              </a:ext>
            </a:extLst>
          </p:cNvPr>
          <p:cNvPicPr>
            <a:picLocks noChangeAspect="1"/>
          </p:cNvPicPr>
          <p:nvPr/>
        </p:nvPicPr>
        <p:blipFill>
          <a:blip r:embed="rId3"/>
          <a:srcRect l="9091" t="11876" b="11516"/>
          <a:stretch/>
        </p:blipFill>
        <p:spPr>
          <a:xfrm>
            <a:off x="1" y="10"/>
            <a:ext cx="12191999" cy="6857990"/>
          </a:xfrm>
          <a:prstGeom prst="rect">
            <a:avLst/>
          </a:prstGeom>
        </p:spPr>
      </p:pic>
      <p:sp>
        <p:nvSpPr>
          <p:cNvPr id="11" name="Isosceles Triangle 10">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Parallelogram 12">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4E01A3C-C8A0-D1F3-702C-1D48D4A5234C}"/>
              </a:ext>
            </a:extLst>
          </p:cNvPr>
          <p:cNvSpPr>
            <a:spLocks noGrp="1"/>
          </p:cNvSpPr>
          <p:nvPr>
            <p:ph type="ctrTitle"/>
          </p:nvPr>
        </p:nvSpPr>
        <p:spPr>
          <a:xfrm>
            <a:off x="4704200" y="1678665"/>
            <a:ext cx="4569803" cy="2369131"/>
          </a:xfrm>
        </p:spPr>
        <p:txBody>
          <a:bodyPr>
            <a:normAutofit/>
          </a:bodyPr>
          <a:lstStyle/>
          <a:p>
            <a:r>
              <a:rPr lang="en-GB">
                <a:latin typeface="Arial" panose="020B0604020202020204" pitchFamily="34" charset="0"/>
                <a:cs typeface="Arial" panose="020B0604020202020204" pitchFamily="34" charset="0"/>
              </a:rPr>
              <a:t>Thematic Analysis</a:t>
            </a:r>
          </a:p>
        </p:txBody>
      </p:sp>
      <p:sp>
        <p:nvSpPr>
          <p:cNvPr id="3" name="Subtitle 2">
            <a:extLst>
              <a:ext uri="{FF2B5EF4-FFF2-40B4-BE49-F238E27FC236}">
                <a16:creationId xmlns:a16="http://schemas.microsoft.com/office/drawing/2014/main" id="{2B8167CE-87D1-9532-BB67-BC606B240C32}"/>
              </a:ext>
            </a:extLst>
          </p:cNvPr>
          <p:cNvSpPr>
            <a:spLocks noGrp="1"/>
          </p:cNvSpPr>
          <p:nvPr>
            <p:ph type="subTitle" idx="1"/>
          </p:nvPr>
        </p:nvSpPr>
        <p:spPr>
          <a:xfrm>
            <a:off x="4700964" y="4050832"/>
            <a:ext cx="4573037" cy="1096899"/>
          </a:xfrm>
        </p:spPr>
        <p:txBody>
          <a:bodyPr>
            <a:normAutofit/>
          </a:bodyPr>
          <a:lstStyle/>
          <a:p>
            <a:r>
              <a:rPr lang="en-GB">
                <a:solidFill>
                  <a:schemeClr val="bg1"/>
                </a:solidFill>
                <a:latin typeface="Arial" panose="020B0604020202020204" pitchFamily="34" charset="0"/>
                <a:cs typeface="Arial" panose="020B0604020202020204" pitchFamily="34" charset="0"/>
              </a:rPr>
              <a:t>The good, the bad, and the incredibly detailed.  </a:t>
            </a:r>
          </a:p>
        </p:txBody>
      </p:sp>
      <p:sp>
        <p:nvSpPr>
          <p:cNvPr id="25"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75AD11C5-DA93-430D-1FEB-81D909BAC2CA}"/>
              </a:ext>
            </a:extLst>
          </p:cNvPr>
          <p:cNvSpPr txBox="1"/>
          <p:nvPr/>
        </p:nvSpPr>
        <p:spPr>
          <a:xfrm>
            <a:off x="9644867" y="6436319"/>
            <a:ext cx="2916820" cy="338554"/>
          </a:xfrm>
          <a:prstGeom prst="rect">
            <a:avLst/>
          </a:prstGeom>
          <a:noFill/>
        </p:spPr>
        <p:txBody>
          <a:bodyPr wrap="square" rtlCol="0">
            <a:spAutoFit/>
          </a:bodyPr>
          <a:lstStyle/>
          <a:p>
            <a:pPr>
              <a:spcAft>
                <a:spcPts val="600"/>
              </a:spcAft>
            </a:pPr>
            <a:r>
              <a:rPr lang="en-GB" sz="1600">
                <a:solidFill>
                  <a:schemeClr val="tx2"/>
                </a:solidFill>
                <a:latin typeface="Arial" panose="020B0604020202020204" pitchFamily="34" charset="0"/>
                <a:cs typeface="Arial" panose="020B0604020202020204" pitchFamily="34" charset="0"/>
              </a:rPr>
              <a:t>Leanne Sullivan  2312874</a:t>
            </a:r>
          </a:p>
        </p:txBody>
      </p:sp>
    </p:spTree>
    <p:extLst>
      <p:ext uri="{BB962C8B-B14F-4D97-AF65-F5344CB8AC3E}">
        <p14:creationId xmlns:p14="http://schemas.microsoft.com/office/powerpoint/2010/main" val="3251436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EB0D40EF-BA14-42F1-9492-D38C59DCA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8" name="Straight Connector 47">
              <a:extLst>
                <a:ext uri="{FF2B5EF4-FFF2-40B4-BE49-F238E27FC236}">
                  <a16:creationId xmlns:a16="http://schemas.microsoft.com/office/drawing/2014/main" id="{B2C3A70F-581F-48B1-AD94-04AF9A38D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13EABD0F-494E-4C0C-8A0C-139AFC4283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0" name="Rectangle 23">
              <a:extLst>
                <a:ext uri="{FF2B5EF4-FFF2-40B4-BE49-F238E27FC236}">
                  <a16:creationId xmlns:a16="http://schemas.microsoft.com/office/drawing/2014/main" id="{739811F7-2462-4463-BE69-32CEBED03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5">
              <a:extLst>
                <a:ext uri="{FF2B5EF4-FFF2-40B4-BE49-F238E27FC236}">
                  <a16:creationId xmlns:a16="http://schemas.microsoft.com/office/drawing/2014/main" id="{D91A6F9F-54F1-461A-A043-E97203A85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51">
              <a:extLst>
                <a:ext uri="{FF2B5EF4-FFF2-40B4-BE49-F238E27FC236}">
                  <a16:creationId xmlns:a16="http://schemas.microsoft.com/office/drawing/2014/main" id="{28681C3A-B98D-44BE-8120-45C3F3BA0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27">
              <a:extLst>
                <a:ext uri="{FF2B5EF4-FFF2-40B4-BE49-F238E27FC236}">
                  <a16:creationId xmlns:a16="http://schemas.microsoft.com/office/drawing/2014/main" id="{37478156-05FD-4D8F-AE53-B3D40AF29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8">
              <a:extLst>
                <a:ext uri="{FF2B5EF4-FFF2-40B4-BE49-F238E27FC236}">
                  <a16:creationId xmlns:a16="http://schemas.microsoft.com/office/drawing/2014/main" id="{A81F9C83-B446-4703-8B99-C01F0E403E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9">
              <a:extLst>
                <a:ext uri="{FF2B5EF4-FFF2-40B4-BE49-F238E27FC236}">
                  <a16:creationId xmlns:a16="http://schemas.microsoft.com/office/drawing/2014/main" id="{C2F5F0B6-D807-4AAE-852B-7BECE0CF4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0945AE7B-1E9E-491F-976F-155273088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A38028DA-F87E-4372-9295-BC98DB400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6" name="Content Placeholder 5" descr="Telemedicine with four doctors">
            <a:extLst>
              <a:ext uri="{FF2B5EF4-FFF2-40B4-BE49-F238E27FC236}">
                <a16:creationId xmlns:a16="http://schemas.microsoft.com/office/drawing/2014/main" id="{6F521DBB-AE0E-E10B-1CC7-27BF05EBE22B}"/>
              </a:ext>
            </a:extLst>
          </p:cNvPr>
          <p:cNvPicPr>
            <a:picLocks noGrp="1" noChangeAspect="1"/>
          </p:cNvPicPr>
          <p:nvPr>
            <p:ph sz="half" idx="2"/>
          </p:nvPr>
        </p:nvPicPr>
        <p:blipFill>
          <a:blip r:embed="rId2"/>
          <a:srcRect l="9696" r="16705" b="-2"/>
          <a:stretch/>
        </p:blipFill>
        <p:spPr>
          <a:xfrm>
            <a:off x="212548" y="-1"/>
            <a:ext cx="4671437" cy="4236855"/>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p:spPr>
      </p:pic>
      <p:sp>
        <p:nvSpPr>
          <p:cNvPr id="2" name="Title 1">
            <a:extLst>
              <a:ext uri="{FF2B5EF4-FFF2-40B4-BE49-F238E27FC236}">
                <a16:creationId xmlns:a16="http://schemas.microsoft.com/office/drawing/2014/main" id="{06EAFC0D-2C43-9C2A-168C-9B504815B1E2}"/>
              </a:ext>
            </a:extLst>
          </p:cNvPr>
          <p:cNvSpPr>
            <a:spLocks noGrp="1"/>
          </p:cNvSpPr>
          <p:nvPr>
            <p:ph type="title"/>
          </p:nvPr>
        </p:nvSpPr>
        <p:spPr>
          <a:xfrm>
            <a:off x="4159225" y="609600"/>
            <a:ext cx="5114776" cy="1320800"/>
          </a:xfrm>
        </p:spPr>
        <p:txBody>
          <a:bodyPr vert="horz" lIns="91440" tIns="45720" rIns="91440" bIns="45720" rtlCol="0" anchor="t">
            <a:normAutofit/>
          </a:bodyPr>
          <a:lstStyle/>
          <a:p>
            <a:pPr algn="ctr"/>
            <a:r>
              <a:rPr lang="en-US" sz="4000" u="sng" dirty="0">
                <a:solidFill>
                  <a:schemeClr val="accent2"/>
                </a:solidFill>
              </a:rPr>
              <a:t>Data research </a:t>
            </a:r>
          </a:p>
        </p:txBody>
      </p:sp>
      <p:pic>
        <p:nvPicPr>
          <p:cNvPr id="8" name="Picture 7" descr="3D pie chart graphic">
            <a:extLst>
              <a:ext uri="{FF2B5EF4-FFF2-40B4-BE49-F238E27FC236}">
                <a16:creationId xmlns:a16="http://schemas.microsoft.com/office/drawing/2014/main" id="{90AB3147-E97B-E67F-77C1-D1087B903CCA}"/>
              </a:ext>
            </a:extLst>
          </p:cNvPr>
          <p:cNvPicPr>
            <a:picLocks noChangeAspect="1"/>
          </p:cNvPicPr>
          <p:nvPr/>
        </p:nvPicPr>
        <p:blipFill>
          <a:blip r:embed="rId3"/>
          <a:srcRect l="8381" r="5234" b="1"/>
          <a:stretch/>
        </p:blipFill>
        <p:spPr>
          <a:xfrm>
            <a:off x="20" y="4235547"/>
            <a:ext cx="3393882" cy="2622453"/>
          </a:xfrm>
          <a:custGeom>
            <a:avLst/>
            <a:gdLst/>
            <a:ahLst/>
            <a:cxnLst/>
            <a:rect l="l" t="t" r="r" b="b"/>
            <a:pathLst>
              <a:path w="3393902" h="2622453">
                <a:moveTo>
                  <a:pt x="212741" y="0"/>
                </a:moveTo>
                <a:lnTo>
                  <a:pt x="3393902" y="0"/>
                </a:lnTo>
                <a:lnTo>
                  <a:pt x="3002186" y="2622453"/>
                </a:lnTo>
                <a:lnTo>
                  <a:pt x="0" y="2622453"/>
                </a:lnTo>
                <a:lnTo>
                  <a:pt x="0" y="1430607"/>
                </a:lnTo>
                <a:close/>
              </a:path>
            </a:pathLst>
          </a:custGeom>
        </p:spPr>
      </p:pic>
      <p:sp>
        <p:nvSpPr>
          <p:cNvPr id="59" name="Isosceles Triangle 30">
            <a:extLst>
              <a:ext uri="{FF2B5EF4-FFF2-40B4-BE49-F238E27FC236}">
                <a16:creationId xmlns:a16="http://schemas.microsoft.com/office/drawing/2014/main" id="{B09A8B04-373D-40BD-9442-2D3540D3C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61" name="Straight Connector 60">
            <a:extLst>
              <a:ext uri="{FF2B5EF4-FFF2-40B4-BE49-F238E27FC236}">
                <a16:creationId xmlns:a16="http://schemas.microsoft.com/office/drawing/2014/main" id="{B5028193-7250-4674-AA37-E9040429AE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2887" y="4236854"/>
            <a:ext cx="32639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10C2D7-DE38-89B1-0A0C-D17FB6586ECA}"/>
              </a:ext>
            </a:extLst>
          </p:cNvPr>
          <p:cNvSpPr>
            <a:spLocks noGrp="1"/>
          </p:cNvSpPr>
          <p:nvPr>
            <p:ph sz="half" idx="1"/>
          </p:nvPr>
        </p:nvSpPr>
        <p:spPr>
          <a:xfrm>
            <a:off x="4053927" y="1799895"/>
            <a:ext cx="6736331" cy="3880773"/>
          </a:xfrm>
        </p:spPr>
        <p:txBody>
          <a:bodyPr vert="horz" lIns="91440" tIns="45720" rIns="91440" bIns="45720" rtlCol="0">
            <a:noAutofit/>
          </a:bodyPr>
          <a:lstStyle/>
          <a:p>
            <a:pPr marL="0" indent="0">
              <a:buNone/>
            </a:pPr>
            <a:r>
              <a:rPr lang="en-US" sz="2400" dirty="0"/>
              <a:t>Qualitative and quantitative research have very different data collection and analysis approaches. Qualitative research effectively explores subjective experiences and meanings through non-numerical data, while quantitative research rigorously measures and analyses numerical data to test hypotheses and reveal patterns. Fundamentally, qualitative research uncovers the reasons and processes behind phenomena, while quantitative research precisely determines what happens and how often.</a:t>
            </a:r>
          </a:p>
        </p:txBody>
      </p:sp>
    </p:spTree>
    <p:extLst>
      <p:ext uri="{BB962C8B-B14F-4D97-AF65-F5344CB8AC3E}">
        <p14:creationId xmlns:p14="http://schemas.microsoft.com/office/powerpoint/2010/main" val="105223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95CD1-F647-2F4C-3658-8D1A844F0BB6}"/>
              </a:ext>
            </a:extLst>
          </p:cNvPr>
          <p:cNvSpPr>
            <a:spLocks noGrp="1"/>
          </p:cNvSpPr>
          <p:nvPr>
            <p:ph type="title"/>
          </p:nvPr>
        </p:nvSpPr>
        <p:spPr>
          <a:xfrm>
            <a:off x="1434809" y="304800"/>
            <a:ext cx="8596668" cy="837235"/>
          </a:xfrm>
        </p:spPr>
        <p:txBody>
          <a:bodyPr/>
          <a:lstStyle/>
          <a:p>
            <a:pPr algn="ctr"/>
            <a:r>
              <a:rPr lang="en-GB" u="sng" dirty="0">
                <a:solidFill>
                  <a:schemeClr val="accent2"/>
                </a:solidFill>
                <a:latin typeface="Arial" panose="020B0604020202020204" pitchFamily="34" charset="0"/>
                <a:cs typeface="Arial" panose="020B0604020202020204" pitchFamily="34" charset="0"/>
              </a:rPr>
              <a:t>What is a Thematic Analysis?</a:t>
            </a:r>
          </a:p>
        </p:txBody>
      </p:sp>
      <p:sp>
        <p:nvSpPr>
          <p:cNvPr id="3" name="Content Placeholder 2">
            <a:extLst>
              <a:ext uri="{FF2B5EF4-FFF2-40B4-BE49-F238E27FC236}">
                <a16:creationId xmlns:a16="http://schemas.microsoft.com/office/drawing/2014/main" id="{181A69F9-DE36-7D23-9840-5BA4ECD33768}"/>
              </a:ext>
            </a:extLst>
          </p:cNvPr>
          <p:cNvSpPr>
            <a:spLocks noGrp="1"/>
          </p:cNvSpPr>
          <p:nvPr>
            <p:ph sz="half" idx="1"/>
          </p:nvPr>
        </p:nvSpPr>
        <p:spPr>
          <a:xfrm>
            <a:off x="677334" y="1446835"/>
            <a:ext cx="5055809" cy="4997506"/>
          </a:xfrm>
        </p:spPr>
        <p:txBody>
          <a:bodyPr>
            <a:normAutofit fontScale="70000" lnSpcReduction="20000"/>
          </a:bodyPr>
          <a:lstStyle/>
          <a:p>
            <a:pPr marL="0" indent="0">
              <a:buNone/>
            </a:pPr>
            <a:r>
              <a:rPr lang="en-GB" sz="38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Thematic analysis is a qualitative research method used to identify patterns and themes in data, such as interviews or texts, to comprehend their meanings and interpretations. This approach enables researchers to delve deeply into the data, uncovering recurring themes, ideas, and patterns of significance. </a:t>
            </a:r>
          </a:p>
          <a:p>
            <a:endParaRPr lang="en-GB" sz="1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2CC721D-CDE3-7EF9-9061-54CCE9292445}"/>
              </a:ext>
            </a:extLst>
          </p:cNvPr>
          <p:cNvSpPr>
            <a:spLocks noGrp="1"/>
          </p:cNvSpPr>
          <p:nvPr>
            <p:ph sz="half" idx="2"/>
          </p:nvPr>
        </p:nvSpPr>
        <p:spPr>
          <a:xfrm>
            <a:off x="6226629" y="972458"/>
            <a:ext cx="5288037" cy="5191520"/>
          </a:xfrm>
        </p:spPr>
        <p:txBody>
          <a:bodyPr>
            <a:normAutofit fontScale="70000" lnSpcReduction="20000"/>
          </a:bodyPr>
          <a:lstStyle/>
          <a:p>
            <a:endParaRPr lang="en-GB" dirty="0"/>
          </a:p>
          <a:p>
            <a:r>
              <a:rPr lang="en-GB" sz="2300" dirty="0">
                <a:latin typeface="Arial" panose="020B0604020202020204" pitchFamily="34" charset="0"/>
                <a:cs typeface="Arial" panose="020B0604020202020204" pitchFamily="34" charset="0"/>
              </a:rPr>
              <a:t>Thematic analysis is a method for making sense of large amounts of qualitative data. </a:t>
            </a:r>
          </a:p>
          <a:p>
            <a:r>
              <a:rPr lang="en-GB" sz="2300" dirty="0">
                <a:effectLst/>
                <a:latin typeface="Arial" panose="020B0604020202020204" pitchFamily="34" charset="0"/>
                <a:ea typeface="Aptos" panose="020B0004020202020204" pitchFamily="34" charset="0"/>
                <a:cs typeface="Arial" panose="020B0604020202020204" pitchFamily="34" charset="0"/>
              </a:rPr>
              <a:t>This approach is highly adaptable and effectively addresses a variety of research questions and data types.</a:t>
            </a:r>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It is widely used in social sciences to investigate individuals’ opinions, experiences, and perspectives on a particular subject.</a:t>
            </a:r>
          </a:p>
          <a:p>
            <a:pPr marL="0" indent="0">
              <a:buNone/>
            </a:pPr>
            <a:r>
              <a:rPr lang="en-GB" sz="2300" b="1" u="sng" dirty="0">
                <a:latin typeface="Arial" panose="020B0604020202020204" pitchFamily="34" charset="0"/>
                <a:cs typeface="Arial" panose="020B0604020202020204" pitchFamily="34" charset="0"/>
              </a:rPr>
              <a:t>Types of Thematic Analysis:</a:t>
            </a:r>
          </a:p>
          <a:p>
            <a:r>
              <a:rPr lang="en-GB" sz="2300" b="1" dirty="0">
                <a:latin typeface="Arial" panose="020B0604020202020204" pitchFamily="34" charset="0"/>
                <a:cs typeface="Arial" panose="020B0604020202020204" pitchFamily="34" charset="0"/>
              </a:rPr>
              <a:t>Inductive Thematic Analysis</a:t>
            </a:r>
            <a:r>
              <a:rPr lang="en-GB" sz="2300" dirty="0">
                <a:latin typeface="Arial" panose="020B0604020202020204" pitchFamily="34" charset="0"/>
                <a:cs typeface="Arial" panose="020B0604020202020204" pitchFamily="34" charset="0"/>
              </a:rPr>
              <a:t>: Where themes emerge directly from the data without pre-existing frameworks.</a:t>
            </a:r>
          </a:p>
          <a:p>
            <a:r>
              <a:rPr lang="en-GB" sz="2300" b="1" dirty="0">
                <a:latin typeface="Arial" panose="020B0604020202020204" pitchFamily="34" charset="0"/>
                <a:cs typeface="Arial" panose="020B0604020202020204" pitchFamily="34" charset="0"/>
              </a:rPr>
              <a:t>Theoretical Analysis with a Pre-Defined Framework / Deductive: </a:t>
            </a:r>
            <a:r>
              <a:rPr lang="en-GB" sz="2300" dirty="0">
                <a:latin typeface="Arial" panose="020B0604020202020204" pitchFamily="34" charset="0"/>
                <a:cs typeface="Arial" panose="020B0604020202020204" pitchFamily="34" charset="0"/>
              </a:rPr>
              <a:t>The researcher uses a pre-existing framework or theory to guide the analysis.</a:t>
            </a:r>
          </a:p>
          <a:p>
            <a:r>
              <a:rPr lang="en-GB" sz="2300" b="1" dirty="0">
                <a:latin typeface="Arial" panose="020B0604020202020204" pitchFamily="34" charset="0"/>
                <a:cs typeface="Arial" panose="020B0604020202020204" pitchFamily="34" charset="0"/>
              </a:rPr>
              <a:t>Reflexive Thematic Analysis: </a:t>
            </a:r>
            <a:r>
              <a:rPr lang="en-GB" sz="2300" dirty="0">
                <a:latin typeface="Arial" panose="020B0604020202020204" pitchFamily="34" charset="0"/>
                <a:cs typeface="Arial" panose="020B0604020202020204" pitchFamily="34" charset="0"/>
              </a:rPr>
              <a:t>The researcher actively considers their own biases and influences on the analysis. </a:t>
            </a:r>
          </a:p>
          <a:p>
            <a:endParaRPr lang="en-GB" dirty="0"/>
          </a:p>
        </p:txBody>
      </p:sp>
      <p:pic>
        <p:nvPicPr>
          <p:cNvPr id="8" name="Picture 7" descr="Multi-coloured graphs and numbers">
            <a:extLst>
              <a:ext uri="{FF2B5EF4-FFF2-40B4-BE49-F238E27FC236}">
                <a16:creationId xmlns:a16="http://schemas.microsoft.com/office/drawing/2014/main" id="{4F3DDE07-2F4D-A9E4-8ADC-A3AD864FF046}"/>
              </a:ext>
            </a:extLst>
          </p:cNvPr>
          <p:cNvPicPr>
            <a:picLocks noChangeAspect="1"/>
          </p:cNvPicPr>
          <p:nvPr/>
        </p:nvPicPr>
        <p:blipFill>
          <a:blip r:embed="rId3"/>
          <a:stretch>
            <a:fillRect/>
          </a:stretch>
        </p:blipFill>
        <p:spPr>
          <a:xfrm>
            <a:off x="0" y="6020763"/>
            <a:ext cx="12192000" cy="837235"/>
          </a:xfrm>
          <a:prstGeom prst="rect">
            <a:avLst/>
          </a:prstGeom>
        </p:spPr>
      </p:pic>
      <p:sp>
        <p:nvSpPr>
          <p:cNvPr id="9" name="TextBox 8">
            <a:extLst>
              <a:ext uri="{FF2B5EF4-FFF2-40B4-BE49-F238E27FC236}">
                <a16:creationId xmlns:a16="http://schemas.microsoft.com/office/drawing/2014/main" id="{D97742EC-78EB-CD50-9283-C2C7E3F824D5}"/>
              </a:ext>
            </a:extLst>
          </p:cNvPr>
          <p:cNvSpPr txBox="1"/>
          <p:nvPr/>
        </p:nvSpPr>
        <p:spPr>
          <a:xfrm>
            <a:off x="10417976" y="5762431"/>
            <a:ext cx="1664238" cy="246221"/>
          </a:xfrm>
          <a:prstGeom prst="rect">
            <a:avLst/>
          </a:prstGeom>
          <a:noFill/>
        </p:spPr>
        <p:txBody>
          <a:bodyPr wrap="none" rtlCol="0">
            <a:spAutoFit/>
          </a:bodyPr>
          <a:lstStyle/>
          <a:p>
            <a:r>
              <a:rPr lang="en-GB" sz="1000" dirty="0" err="1">
                <a:latin typeface="Arial" panose="020B0604020202020204" pitchFamily="34" charset="0"/>
                <a:cs typeface="Arial" panose="020B0604020202020204" pitchFamily="34" charset="0"/>
              </a:rPr>
              <a:t>Studentnews.co.uk</a:t>
            </a:r>
            <a:r>
              <a:rPr lang="en-GB" sz="1000" dirty="0">
                <a:latin typeface="Arial" panose="020B0604020202020204" pitchFamily="34" charset="0"/>
                <a:cs typeface="Arial" panose="020B0604020202020204" pitchFamily="34" charset="0"/>
              </a:rPr>
              <a:t> (2025)</a:t>
            </a:r>
          </a:p>
        </p:txBody>
      </p:sp>
    </p:spTree>
    <p:extLst>
      <p:ext uri="{BB962C8B-B14F-4D97-AF65-F5344CB8AC3E}">
        <p14:creationId xmlns:p14="http://schemas.microsoft.com/office/powerpoint/2010/main" val="3937858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4682F-3CCD-54D5-FA7A-11DD61F7FACA}"/>
              </a:ext>
            </a:extLst>
          </p:cNvPr>
          <p:cNvSpPr>
            <a:spLocks noGrp="1"/>
          </p:cNvSpPr>
          <p:nvPr>
            <p:ph type="title"/>
          </p:nvPr>
        </p:nvSpPr>
        <p:spPr>
          <a:xfrm>
            <a:off x="1301448" y="235987"/>
            <a:ext cx="8596668" cy="1320800"/>
          </a:xfrm>
        </p:spPr>
        <p:txBody>
          <a:bodyPr anchor="t">
            <a:normAutofit/>
          </a:bodyPr>
          <a:lstStyle/>
          <a:p>
            <a:pPr algn="ctr"/>
            <a:r>
              <a:rPr lang="en-GB" u="sng" dirty="0">
                <a:solidFill>
                  <a:schemeClr val="accent2"/>
                </a:solidFill>
                <a:latin typeface="Arial" panose="020B0604020202020204" pitchFamily="34" charset="0"/>
                <a:cs typeface="Arial" panose="020B0604020202020204" pitchFamily="34" charset="0"/>
              </a:rPr>
              <a:t>Historical development &amp; theoretical underpinnings</a:t>
            </a:r>
          </a:p>
        </p:txBody>
      </p:sp>
      <p:sp>
        <p:nvSpPr>
          <p:cNvPr id="8" name="Content Placeholder 7">
            <a:extLst>
              <a:ext uri="{FF2B5EF4-FFF2-40B4-BE49-F238E27FC236}">
                <a16:creationId xmlns:a16="http://schemas.microsoft.com/office/drawing/2014/main" id="{9FCBF80A-FE0C-A766-8F39-3371F6CFF092}"/>
              </a:ext>
            </a:extLst>
          </p:cNvPr>
          <p:cNvSpPr>
            <a:spLocks noGrp="1"/>
          </p:cNvSpPr>
          <p:nvPr>
            <p:ph idx="1"/>
          </p:nvPr>
        </p:nvSpPr>
        <p:spPr>
          <a:xfrm>
            <a:off x="677334" y="1930400"/>
            <a:ext cx="5386315" cy="4031213"/>
          </a:xfrm>
        </p:spPr>
        <p:txBody>
          <a:bodyPr>
            <a:normAutofit/>
          </a:bodyPr>
          <a:lstStyle/>
          <a:p>
            <a:r>
              <a:rPr lang="en-US" sz="2000" dirty="0">
                <a:latin typeface="Arial" panose="020B0604020202020204" pitchFamily="34" charset="0"/>
                <a:cs typeface="Arial" panose="020B0604020202020204" pitchFamily="34" charset="0"/>
              </a:rPr>
              <a:t>In the 1970s, philosopher of science Gerald Holton's work on "themata" in scientific thought is often credited with establishing the foundation for the method as it is understood today. </a:t>
            </a:r>
          </a:p>
          <a:p>
            <a:pPr marL="0" indent="0" algn="r">
              <a:buNone/>
            </a:pPr>
            <a:r>
              <a:rPr lang="en-US" sz="1400" dirty="0">
                <a:latin typeface="Arial" panose="020B0604020202020204" pitchFamily="34" charset="0"/>
                <a:cs typeface="Arial" panose="020B0604020202020204" pitchFamily="34" charset="0"/>
              </a:rPr>
              <a:t>(</a:t>
            </a:r>
            <a:r>
              <a:rPr lang="en-US" sz="1400" i="1" dirty="0">
                <a:latin typeface="Arial" panose="020B0604020202020204" pitchFamily="34" charset="0"/>
                <a:cs typeface="Arial" panose="020B0604020202020204" pitchFamily="34" charset="0"/>
              </a:rPr>
              <a:t>Springer Nature Link, 2014</a:t>
            </a:r>
            <a:r>
              <a:rPr lang="en-US" sz="14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Although it was Braun and Clarke’s work, </a:t>
            </a:r>
            <a:r>
              <a:rPr lang="en-US" sz="2000" i="1" dirty="0">
                <a:latin typeface="Arial" panose="020B0604020202020204" pitchFamily="34" charset="0"/>
                <a:cs typeface="Arial" panose="020B0604020202020204" pitchFamily="34" charset="0"/>
              </a:rPr>
              <a:t>“Using thematic analysis in psychology” </a:t>
            </a:r>
            <a:r>
              <a:rPr lang="en-US" sz="2000" dirty="0">
                <a:latin typeface="Arial" panose="020B0604020202020204" pitchFamily="34" charset="0"/>
                <a:cs typeface="Arial" panose="020B0604020202020204" pitchFamily="34" charset="0"/>
              </a:rPr>
              <a:t>(2006), that introduced a systematic and sophisticated approach to thematic analysis that has since gained widespread acceptance. </a:t>
            </a:r>
          </a:p>
          <a:p>
            <a:endParaRPr lang="en-US" dirty="0"/>
          </a:p>
        </p:txBody>
      </p:sp>
      <p:pic>
        <p:nvPicPr>
          <p:cNvPr id="6" name="Picture 5" descr="A collage of a person with glasses&#10;&#10;AI-generated content may be incorrect.">
            <a:extLst>
              <a:ext uri="{FF2B5EF4-FFF2-40B4-BE49-F238E27FC236}">
                <a16:creationId xmlns:a16="http://schemas.microsoft.com/office/drawing/2014/main" id="{BB38C8A6-A4E5-7311-00D1-F0F384B8E8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7705" y="1614844"/>
            <a:ext cx="5229677" cy="3923997"/>
          </a:xfrm>
          <a:prstGeom prst="rect">
            <a:avLst/>
          </a:prstGeom>
        </p:spPr>
      </p:pic>
      <p:sp>
        <p:nvSpPr>
          <p:cNvPr id="7" name="TextBox 6">
            <a:extLst>
              <a:ext uri="{FF2B5EF4-FFF2-40B4-BE49-F238E27FC236}">
                <a16:creationId xmlns:a16="http://schemas.microsoft.com/office/drawing/2014/main" id="{4FD3683F-80E0-8650-A8CA-7489BDB00412}"/>
              </a:ext>
            </a:extLst>
          </p:cNvPr>
          <p:cNvSpPr txBox="1"/>
          <p:nvPr/>
        </p:nvSpPr>
        <p:spPr>
          <a:xfrm>
            <a:off x="6287705" y="5758413"/>
            <a:ext cx="5386315"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Virginia Braun (pictured, left) and Victoria Clarke (right) </a:t>
            </a:r>
            <a:r>
              <a:rPr lang="en-GB" sz="1000" dirty="0">
                <a:latin typeface="Arial" panose="020B0604020202020204" pitchFamily="34" charset="0"/>
                <a:cs typeface="Arial" panose="020B0604020202020204" pitchFamily="34" charset="0"/>
              </a:rPr>
              <a:t>(The Psychologist, 2021)</a:t>
            </a:r>
          </a:p>
        </p:txBody>
      </p:sp>
    </p:spTree>
    <p:extLst>
      <p:ext uri="{BB962C8B-B14F-4D97-AF65-F5344CB8AC3E}">
        <p14:creationId xmlns:p14="http://schemas.microsoft.com/office/powerpoint/2010/main" val="3352092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E0409-2EFB-174A-9A91-F026F3C24A8D}"/>
              </a:ext>
            </a:extLst>
          </p:cNvPr>
          <p:cNvSpPr>
            <a:spLocks noGrp="1"/>
          </p:cNvSpPr>
          <p:nvPr>
            <p:ph type="title"/>
          </p:nvPr>
        </p:nvSpPr>
        <p:spPr>
          <a:xfrm>
            <a:off x="517677" y="718124"/>
            <a:ext cx="4330094" cy="671496"/>
          </a:xfrm>
        </p:spPr>
        <p:txBody>
          <a:bodyPr>
            <a:noAutofit/>
          </a:bodyPr>
          <a:lstStyle/>
          <a:p>
            <a:pPr algn="ctr"/>
            <a:r>
              <a:rPr lang="en-GB" sz="3200" u="sng" dirty="0">
                <a:solidFill>
                  <a:schemeClr val="accent2"/>
                </a:solidFill>
                <a:latin typeface="Arial" panose="020B0604020202020204" pitchFamily="34" charset="0"/>
                <a:cs typeface="Arial" panose="020B0604020202020204" pitchFamily="34" charset="0"/>
              </a:rPr>
              <a:t>The six stages of analysing themes - </a:t>
            </a:r>
          </a:p>
        </p:txBody>
      </p:sp>
      <p:sp>
        <p:nvSpPr>
          <p:cNvPr id="3" name="Content Placeholder 2">
            <a:extLst>
              <a:ext uri="{FF2B5EF4-FFF2-40B4-BE49-F238E27FC236}">
                <a16:creationId xmlns:a16="http://schemas.microsoft.com/office/drawing/2014/main" id="{E4C6B2B5-AB80-C520-C5D8-41368EC4304B}"/>
              </a:ext>
            </a:extLst>
          </p:cNvPr>
          <p:cNvSpPr>
            <a:spLocks noGrp="1"/>
          </p:cNvSpPr>
          <p:nvPr>
            <p:ph idx="1"/>
          </p:nvPr>
        </p:nvSpPr>
        <p:spPr>
          <a:xfrm>
            <a:off x="5113641" y="514924"/>
            <a:ext cx="4160361" cy="5526437"/>
          </a:xfrm>
        </p:spPr>
        <p:txBody>
          <a:bodyPr/>
          <a:lstStyle/>
          <a:p>
            <a:endParaRPr lang="en-GB" dirty="0"/>
          </a:p>
        </p:txBody>
      </p:sp>
      <p:sp>
        <p:nvSpPr>
          <p:cNvPr id="4" name="Text Placeholder 3">
            <a:extLst>
              <a:ext uri="{FF2B5EF4-FFF2-40B4-BE49-F238E27FC236}">
                <a16:creationId xmlns:a16="http://schemas.microsoft.com/office/drawing/2014/main" id="{169F1EFE-BDE2-1C08-0F2E-1C273A620C90}"/>
              </a:ext>
            </a:extLst>
          </p:cNvPr>
          <p:cNvSpPr>
            <a:spLocks noGrp="1"/>
          </p:cNvSpPr>
          <p:nvPr>
            <p:ph type="body" sz="half" idx="2"/>
          </p:nvPr>
        </p:nvSpPr>
        <p:spPr>
          <a:xfrm>
            <a:off x="517676" y="1666390"/>
            <a:ext cx="4330095" cy="4880218"/>
          </a:xfrm>
        </p:spPr>
        <p:txBody>
          <a:bodyPr>
            <a:normAutofit/>
          </a:bodyPr>
          <a:lstStyle/>
          <a:p>
            <a:pPr marL="342900" lvl="0" indent="-342900">
              <a:lnSpc>
                <a:spcPct val="150000"/>
              </a:lnSpc>
              <a:buFont typeface="+mj-lt"/>
              <a:buAutoNum type="arabicPeriod"/>
              <a:tabLst>
                <a:tab pos="457200" algn="l"/>
              </a:tabLst>
            </a:pPr>
            <a:r>
              <a:rPr lang="en-GB" sz="2000" dirty="0">
                <a:effectLst/>
                <a:latin typeface="Arial" panose="020B0604020202020204" pitchFamily="34" charset="0"/>
                <a:ea typeface="Aptos" panose="020B0004020202020204" pitchFamily="34" charset="0"/>
                <a:cs typeface="Times New Roman" panose="02020603050405020304" pitchFamily="18" charset="0"/>
              </a:rPr>
              <a:t>Familiarising yourself with the data. </a:t>
            </a:r>
          </a:p>
          <a:p>
            <a:pPr marL="342900" lvl="0" indent="-342900">
              <a:lnSpc>
                <a:spcPct val="150000"/>
              </a:lnSpc>
              <a:buFont typeface="+mj-lt"/>
              <a:buAutoNum type="arabicPeriod"/>
              <a:tabLst>
                <a:tab pos="457200" algn="l"/>
              </a:tabLst>
            </a:pPr>
            <a:r>
              <a:rPr lang="en-GB" sz="2000" dirty="0">
                <a:effectLst/>
                <a:latin typeface="Arial" panose="020B0604020202020204" pitchFamily="34" charset="0"/>
                <a:ea typeface="Aptos" panose="020B0004020202020204" pitchFamily="34" charset="0"/>
                <a:cs typeface="Times New Roman" panose="02020603050405020304" pitchFamily="18" charset="0"/>
              </a:rPr>
              <a:t>Generating initial codes. </a:t>
            </a:r>
          </a:p>
          <a:p>
            <a:pPr marL="342900" lvl="0" indent="-342900">
              <a:lnSpc>
                <a:spcPct val="150000"/>
              </a:lnSpc>
              <a:buFont typeface="+mj-lt"/>
              <a:buAutoNum type="arabicPeriod"/>
              <a:tabLst>
                <a:tab pos="457200" algn="l"/>
              </a:tabLst>
            </a:pPr>
            <a:r>
              <a:rPr lang="en-GB" sz="2000" dirty="0">
                <a:effectLst/>
                <a:latin typeface="Arial" panose="020B0604020202020204" pitchFamily="34" charset="0"/>
                <a:ea typeface="Aptos" panose="020B0004020202020204" pitchFamily="34" charset="0"/>
                <a:cs typeface="Times New Roman" panose="02020603050405020304" pitchFamily="18" charset="0"/>
              </a:rPr>
              <a:t>Generating initial themes. </a:t>
            </a:r>
          </a:p>
          <a:p>
            <a:pPr marL="342900" lvl="0" indent="-342900">
              <a:lnSpc>
                <a:spcPct val="150000"/>
              </a:lnSpc>
              <a:buFont typeface="+mj-lt"/>
              <a:buAutoNum type="arabicPeriod"/>
              <a:tabLst>
                <a:tab pos="457200" algn="l"/>
              </a:tabLst>
            </a:pPr>
            <a:r>
              <a:rPr lang="en-GB" sz="2000" dirty="0">
                <a:effectLst/>
                <a:latin typeface="Arial" panose="020B0604020202020204" pitchFamily="34" charset="0"/>
                <a:ea typeface="Aptos" panose="020B0004020202020204" pitchFamily="34" charset="0"/>
                <a:cs typeface="Times New Roman" panose="02020603050405020304" pitchFamily="18" charset="0"/>
              </a:rPr>
              <a:t>Reviewing themes.</a:t>
            </a:r>
          </a:p>
          <a:p>
            <a:pPr marL="342900" lvl="0" indent="-342900">
              <a:lnSpc>
                <a:spcPct val="150000"/>
              </a:lnSpc>
              <a:buFont typeface="+mj-lt"/>
              <a:buAutoNum type="arabicPeriod"/>
              <a:tabLst>
                <a:tab pos="457200" algn="l"/>
              </a:tabLst>
            </a:pPr>
            <a:r>
              <a:rPr lang="en-GB" sz="2000" dirty="0">
                <a:effectLst/>
                <a:latin typeface="Arial" panose="020B0604020202020204" pitchFamily="34" charset="0"/>
                <a:ea typeface="Aptos" panose="020B0004020202020204" pitchFamily="34" charset="0"/>
                <a:cs typeface="Times New Roman" panose="02020603050405020304" pitchFamily="18" charset="0"/>
              </a:rPr>
              <a:t>Defining and naming the themes. </a:t>
            </a:r>
          </a:p>
          <a:p>
            <a:pPr marL="342900" lvl="0" indent="-342900">
              <a:lnSpc>
                <a:spcPct val="150000"/>
              </a:lnSpc>
              <a:buFont typeface="+mj-lt"/>
              <a:buAutoNum type="arabicPeriod"/>
              <a:tabLst>
                <a:tab pos="457200" algn="l"/>
              </a:tabLst>
            </a:pPr>
            <a:r>
              <a:rPr lang="en-GB" sz="2000" dirty="0">
                <a:effectLst/>
                <a:latin typeface="Arial" panose="020B0604020202020204" pitchFamily="34" charset="0"/>
                <a:ea typeface="Aptos" panose="020B0004020202020204" pitchFamily="34" charset="0"/>
                <a:cs typeface="Times New Roman" panose="02020603050405020304" pitchFamily="18" charset="0"/>
              </a:rPr>
              <a:t>Writing up.</a:t>
            </a:r>
          </a:p>
          <a:p>
            <a:pPr lvl="0" algn="r">
              <a:lnSpc>
                <a:spcPct val="150000"/>
              </a:lnSpc>
              <a:tabLst>
                <a:tab pos="457200" algn="l"/>
              </a:tabLst>
            </a:pPr>
            <a:r>
              <a:rPr lang="en-US" sz="1000" dirty="0">
                <a:latin typeface="Arial" panose="020B0604020202020204" pitchFamily="34" charset="0"/>
                <a:cs typeface="Arial" panose="020B0604020202020204" pitchFamily="34" charset="0"/>
              </a:rPr>
              <a:t>(Braun and Clarke, 2006)</a:t>
            </a:r>
          </a:p>
          <a:p>
            <a:endParaRPr lang="en-GB" dirty="0"/>
          </a:p>
        </p:txBody>
      </p:sp>
      <p:pic>
        <p:nvPicPr>
          <p:cNvPr id="5" name="Content Placeholder 3" descr="A diagram of steps to coding&#10;&#10;AI-generated content may be incorrect.">
            <a:extLst>
              <a:ext uri="{FF2B5EF4-FFF2-40B4-BE49-F238E27FC236}">
                <a16:creationId xmlns:a16="http://schemas.microsoft.com/office/drawing/2014/main" id="{616E0413-DFD7-36F4-9429-D040F5BA2663}"/>
              </a:ext>
            </a:extLst>
          </p:cNvPr>
          <p:cNvPicPr>
            <a:picLocks noChangeAspect="1"/>
          </p:cNvPicPr>
          <p:nvPr/>
        </p:nvPicPr>
        <p:blipFill>
          <a:blip r:embed="rId3"/>
          <a:srcRect l="2214" r="3" b="3"/>
          <a:stretch/>
        </p:blipFill>
        <p:spPr>
          <a:xfrm>
            <a:off x="5113641" y="514924"/>
            <a:ext cx="6817102" cy="5526437"/>
          </a:xfrm>
          <a:prstGeom prst="rect">
            <a:avLst/>
          </a:prstGeom>
        </p:spPr>
      </p:pic>
      <p:sp>
        <p:nvSpPr>
          <p:cNvPr id="6" name="TextBox 5">
            <a:extLst>
              <a:ext uri="{FF2B5EF4-FFF2-40B4-BE49-F238E27FC236}">
                <a16:creationId xmlns:a16="http://schemas.microsoft.com/office/drawing/2014/main" id="{073275A3-A8B3-0ED6-F086-9C0011319D96}"/>
              </a:ext>
            </a:extLst>
          </p:cNvPr>
          <p:cNvSpPr txBox="1"/>
          <p:nvPr/>
        </p:nvSpPr>
        <p:spPr>
          <a:xfrm>
            <a:off x="11016343" y="6041361"/>
            <a:ext cx="914400" cy="52322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(BMJ, 2023)</a:t>
            </a:r>
          </a:p>
          <a:p>
            <a:endParaRPr lang="en-GB" dirty="0"/>
          </a:p>
        </p:txBody>
      </p:sp>
    </p:spTree>
    <p:extLst>
      <p:ext uri="{BB962C8B-B14F-4D97-AF65-F5344CB8AC3E}">
        <p14:creationId xmlns:p14="http://schemas.microsoft.com/office/powerpoint/2010/main" val="2033592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4E110-3C32-DA9B-D2FA-432E1C20F895}"/>
              </a:ext>
            </a:extLst>
          </p:cNvPr>
          <p:cNvSpPr>
            <a:spLocks noGrp="1"/>
          </p:cNvSpPr>
          <p:nvPr>
            <p:ph type="title"/>
          </p:nvPr>
        </p:nvSpPr>
        <p:spPr>
          <a:xfrm>
            <a:off x="677334" y="609600"/>
            <a:ext cx="8596668" cy="766713"/>
          </a:xfrm>
        </p:spPr>
        <p:txBody>
          <a:bodyPr/>
          <a:lstStyle/>
          <a:p>
            <a:pPr algn="ctr"/>
            <a:r>
              <a:rPr lang="en-GB" u="sng" dirty="0">
                <a:solidFill>
                  <a:schemeClr val="accent2"/>
                </a:solidFill>
                <a:latin typeface="Arial" panose="020B0604020202020204" pitchFamily="34" charset="0"/>
                <a:cs typeface="Arial" panose="020B0604020202020204" pitchFamily="34" charset="0"/>
              </a:rPr>
              <a:t>Types of Thematic Analysis</a:t>
            </a:r>
          </a:p>
        </p:txBody>
      </p:sp>
      <p:sp>
        <p:nvSpPr>
          <p:cNvPr id="3" name="Content Placeholder 2">
            <a:extLst>
              <a:ext uri="{FF2B5EF4-FFF2-40B4-BE49-F238E27FC236}">
                <a16:creationId xmlns:a16="http://schemas.microsoft.com/office/drawing/2014/main" id="{FEE5A6BE-F056-FFB5-3AD3-57CD467742DA}"/>
              </a:ext>
            </a:extLst>
          </p:cNvPr>
          <p:cNvSpPr>
            <a:spLocks noGrp="1"/>
          </p:cNvSpPr>
          <p:nvPr>
            <p:ph sz="half" idx="1"/>
          </p:nvPr>
        </p:nvSpPr>
        <p:spPr>
          <a:xfrm>
            <a:off x="677334" y="1613835"/>
            <a:ext cx="4184035" cy="3880772"/>
          </a:xfrm>
        </p:spPr>
        <p:txBody>
          <a:bodyPr>
            <a:normAutofit lnSpcReduction="10000"/>
          </a:bodyPr>
          <a:lstStyle/>
          <a:p>
            <a:pPr marL="0" indent="0" algn="ctr">
              <a:buNone/>
            </a:pPr>
            <a:r>
              <a:rPr lang="en-GB" sz="2000" dirty="0">
                <a:solidFill>
                  <a:schemeClr val="accent1"/>
                </a:solidFill>
                <a:latin typeface="Arial" panose="020B0604020202020204" pitchFamily="34" charset="0"/>
                <a:cs typeface="Arial" panose="020B0604020202020204" pitchFamily="34" charset="0"/>
              </a:rPr>
              <a:t>Inductive or Theoretical?</a:t>
            </a:r>
          </a:p>
          <a:p>
            <a:r>
              <a:rPr lang="en-GB" dirty="0">
                <a:latin typeface="Arial" panose="020B0604020202020204" pitchFamily="34" charset="0"/>
                <a:cs typeface="Arial" panose="020B0604020202020204" pitchFamily="34" charset="0"/>
              </a:rPr>
              <a:t>Inductive theoretical analysis would be where themes identified are linked to the data itself, not trying to fit it in with any preconceptions the researcher may already have. It is solely this data and no other research it is driven by. </a:t>
            </a:r>
          </a:p>
          <a:p>
            <a:r>
              <a:rPr lang="en-GB" dirty="0">
                <a:latin typeface="Arial" panose="020B0604020202020204" pitchFamily="34" charset="0"/>
                <a:cs typeface="Arial" panose="020B0604020202020204" pitchFamily="34" charset="0"/>
              </a:rPr>
              <a:t>Theoretical thematic analysis is based upon the researcher's theories in the area of interest, which are often key in driving the study. </a:t>
            </a:r>
          </a:p>
        </p:txBody>
      </p:sp>
      <p:sp>
        <p:nvSpPr>
          <p:cNvPr id="4" name="Content Placeholder 3">
            <a:extLst>
              <a:ext uri="{FF2B5EF4-FFF2-40B4-BE49-F238E27FC236}">
                <a16:creationId xmlns:a16="http://schemas.microsoft.com/office/drawing/2014/main" id="{F6F362F8-EDE9-8373-7540-5B653D0D5E82}"/>
              </a:ext>
            </a:extLst>
          </p:cNvPr>
          <p:cNvSpPr>
            <a:spLocks noGrp="1"/>
          </p:cNvSpPr>
          <p:nvPr>
            <p:ph sz="half" idx="2"/>
          </p:nvPr>
        </p:nvSpPr>
        <p:spPr>
          <a:xfrm>
            <a:off x="5485893" y="1613835"/>
            <a:ext cx="4184034" cy="3880773"/>
          </a:xfrm>
        </p:spPr>
        <p:txBody>
          <a:bodyPr>
            <a:normAutofit lnSpcReduction="10000"/>
          </a:bodyPr>
          <a:lstStyle/>
          <a:p>
            <a:pPr marL="0" indent="0" algn="ctr">
              <a:buNone/>
            </a:pPr>
            <a:r>
              <a:rPr lang="en-GB" dirty="0">
                <a:solidFill>
                  <a:schemeClr val="accent1"/>
                </a:solidFill>
                <a:latin typeface="Arial" panose="020B0604020202020204" pitchFamily="34" charset="0"/>
                <a:cs typeface="Arial" panose="020B0604020202020204" pitchFamily="34" charset="0"/>
              </a:rPr>
              <a:t>Sematic or Latent?</a:t>
            </a:r>
          </a:p>
          <a:p>
            <a:r>
              <a:rPr lang="en-GB" dirty="0">
                <a:latin typeface="Arial" panose="020B0604020202020204" pitchFamily="34" charset="0"/>
                <a:cs typeface="Arial" panose="020B0604020202020204" pitchFamily="34" charset="0"/>
              </a:rPr>
              <a:t>In a Semantic approach, themes are identified within only the surface level of the data provided. The researcher isn’t looking for a deeper or more complex interpretation of what has been said. </a:t>
            </a:r>
          </a:p>
          <a:p>
            <a:r>
              <a:rPr lang="en-GB" dirty="0">
                <a:latin typeface="Arial" panose="020B0604020202020204" pitchFamily="34" charset="0"/>
                <a:cs typeface="Arial" panose="020B0604020202020204" pitchFamily="34" charset="0"/>
              </a:rPr>
              <a:t>A Latent thematic analysis approach develops themes through interpretive work, producing analysis that is not just descriptive but also previously theorised.</a:t>
            </a:r>
          </a:p>
        </p:txBody>
      </p:sp>
      <p:sp>
        <p:nvSpPr>
          <p:cNvPr id="5" name="TextBox 4">
            <a:extLst>
              <a:ext uri="{FF2B5EF4-FFF2-40B4-BE49-F238E27FC236}">
                <a16:creationId xmlns:a16="http://schemas.microsoft.com/office/drawing/2014/main" id="{5A2C183A-2A43-614F-8B1F-9723BD30AB5A}"/>
              </a:ext>
            </a:extLst>
          </p:cNvPr>
          <p:cNvSpPr txBox="1"/>
          <p:nvPr/>
        </p:nvSpPr>
        <p:spPr>
          <a:xfrm>
            <a:off x="10564305" y="6542203"/>
            <a:ext cx="1627695"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(Braun and Clarke, 2006)</a:t>
            </a:r>
          </a:p>
        </p:txBody>
      </p:sp>
    </p:spTree>
    <p:extLst>
      <p:ext uri="{BB962C8B-B14F-4D97-AF65-F5344CB8AC3E}">
        <p14:creationId xmlns:p14="http://schemas.microsoft.com/office/powerpoint/2010/main" val="2974190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F8E7DF-B63F-90D3-5A46-622B88492301}"/>
              </a:ext>
            </a:extLst>
          </p:cNvPr>
          <p:cNvSpPr>
            <a:spLocks noGrp="1"/>
          </p:cNvSpPr>
          <p:nvPr>
            <p:ph type="title"/>
          </p:nvPr>
        </p:nvSpPr>
        <p:spPr>
          <a:xfrm>
            <a:off x="3645092" y="333830"/>
            <a:ext cx="5295679" cy="1099457"/>
          </a:xfrm>
        </p:spPr>
        <p:txBody>
          <a:bodyPr>
            <a:normAutofit/>
          </a:bodyPr>
          <a:lstStyle/>
          <a:p>
            <a:pPr algn="ctr"/>
            <a:r>
              <a:rPr lang="en-GB" sz="4800" u="sng" dirty="0">
                <a:solidFill>
                  <a:schemeClr val="accent2"/>
                </a:solidFill>
                <a:latin typeface="Arial" panose="020B0604020202020204" pitchFamily="34" charset="0"/>
                <a:cs typeface="Arial" panose="020B0604020202020204" pitchFamily="34" charset="0"/>
              </a:rPr>
              <a:t>Strengths</a:t>
            </a:r>
            <a:r>
              <a:rPr lang="en-GB" sz="4400" dirty="0">
                <a:solidFill>
                  <a:schemeClr val="accent2"/>
                </a:solidFill>
                <a:latin typeface="Arial" panose="020B0604020202020204" pitchFamily="34" charset="0"/>
                <a:cs typeface="Arial" panose="020B0604020202020204" pitchFamily="34" charset="0"/>
              </a:rPr>
              <a:t> </a:t>
            </a:r>
          </a:p>
        </p:txBody>
      </p:sp>
      <p:sp>
        <p:nvSpPr>
          <p:cNvPr id="34" name="Isosceles Triangle 1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49C4B97-7001-9271-EAB1-FD329CDBD9FC}"/>
              </a:ext>
            </a:extLst>
          </p:cNvPr>
          <p:cNvGraphicFramePr>
            <a:graphicFrameLocks noGrp="1"/>
          </p:cNvGraphicFramePr>
          <p:nvPr>
            <p:ph idx="1"/>
            <p:extLst>
              <p:ext uri="{D42A27DB-BD31-4B8C-83A1-F6EECF244321}">
                <p14:modId xmlns:p14="http://schemas.microsoft.com/office/powerpoint/2010/main" val="3318892528"/>
              </p:ext>
            </p:extLst>
          </p:nvPr>
        </p:nvGraphicFramePr>
        <p:xfrm>
          <a:off x="1" y="1186544"/>
          <a:ext cx="12192000" cy="56714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CECD9F3-5FC5-26CA-0BE3-976F4EC36721}"/>
              </a:ext>
            </a:extLst>
          </p:cNvPr>
          <p:cNvSpPr txBox="1"/>
          <p:nvPr/>
        </p:nvSpPr>
        <p:spPr>
          <a:xfrm>
            <a:off x="9455085" y="6306532"/>
            <a:ext cx="2288182" cy="369332"/>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576ACEFE-05C3-695A-23DA-C36BF7F3213B}"/>
              </a:ext>
            </a:extLst>
          </p:cNvPr>
          <p:cNvSpPr txBox="1"/>
          <p:nvPr/>
        </p:nvSpPr>
        <p:spPr>
          <a:xfrm>
            <a:off x="10355345" y="6429643"/>
            <a:ext cx="244154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Naeem &amp; </a:t>
            </a:r>
            <a:r>
              <a:rPr lang="en-GB" sz="1000" dirty="0" err="1">
                <a:latin typeface="Arial" panose="020B0604020202020204" pitchFamily="34" charset="0"/>
                <a:cs typeface="Arial" panose="020B0604020202020204" pitchFamily="34" charset="0"/>
              </a:rPr>
              <a:t>Ozuem</a:t>
            </a:r>
            <a:r>
              <a:rPr lang="en-GB" sz="1000"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2890005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3C653-B513-101B-38D6-1719C157AB17}"/>
              </a:ext>
            </a:extLst>
          </p:cNvPr>
          <p:cNvSpPr>
            <a:spLocks noGrp="1"/>
          </p:cNvSpPr>
          <p:nvPr>
            <p:ph type="title"/>
          </p:nvPr>
        </p:nvSpPr>
        <p:spPr>
          <a:xfrm>
            <a:off x="651573" y="1001486"/>
            <a:ext cx="3547581" cy="4093028"/>
          </a:xfrm>
        </p:spPr>
        <p:txBody>
          <a:bodyPr anchor="ctr">
            <a:normAutofit/>
          </a:bodyPr>
          <a:lstStyle/>
          <a:p>
            <a:r>
              <a:rPr lang="en-GB" sz="4800" u="sng">
                <a:solidFill>
                  <a:schemeClr val="accent2"/>
                </a:solidFill>
                <a:latin typeface="Arial" panose="020B0604020202020204" pitchFamily="34" charset="0"/>
                <a:cs typeface="Arial" panose="020B0604020202020204" pitchFamily="34" charset="0"/>
              </a:rPr>
              <a:t>Limitations</a:t>
            </a:r>
            <a:endParaRPr lang="en-GB" sz="4800" u="sng" dirty="0">
              <a:solidFill>
                <a:schemeClr val="accent2"/>
              </a:solidFill>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F641C42-34C5-A867-FA10-8FD555ED4492}"/>
              </a:ext>
            </a:extLst>
          </p:cNvPr>
          <p:cNvGraphicFramePr>
            <a:graphicFrameLocks noGrp="1"/>
          </p:cNvGraphicFramePr>
          <p:nvPr>
            <p:ph idx="1"/>
            <p:extLst>
              <p:ext uri="{D42A27DB-BD31-4B8C-83A1-F6EECF244321}">
                <p14:modId xmlns:p14="http://schemas.microsoft.com/office/powerpoint/2010/main" val="240999300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7791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6" name="Content Placeholder 5" descr="People doing teamwork illustration">
            <a:extLst>
              <a:ext uri="{FF2B5EF4-FFF2-40B4-BE49-F238E27FC236}">
                <a16:creationId xmlns:a16="http://schemas.microsoft.com/office/drawing/2014/main" id="{CAC9EC75-E0B5-EB94-0C88-792C74FB8B10}"/>
              </a:ext>
            </a:extLst>
          </p:cNvPr>
          <p:cNvPicPr>
            <a:picLocks noGrp="1" noChangeAspect="1"/>
          </p:cNvPicPr>
          <p:nvPr>
            <p:ph sz="half" idx="2"/>
          </p:nvPr>
        </p:nvPicPr>
        <p:blipFill>
          <a:blip r:embed="rId2"/>
          <a:srcRect l="9091" t="14139" b="5013"/>
          <a:stretch/>
        </p:blipFill>
        <p:spPr>
          <a:xfrm>
            <a:off x="1" y="10"/>
            <a:ext cx="12191999" cy="6857990"/>
          </a:xfrm>
          <a:prstGeom prst="rect">
            <a:avLst/>
          </a:prstGeom>
        </p:spPr>
      </p:pic>
      <p:sp>
        <p:nvSpPr>
          <p:cNvPr id="23" name="Isosceles Triangle 22">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Parallelogram 24">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6CEC3EE-3286-7ED3-6FA3-CB0885A9C05F}"/>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r">
              <a:lnSpc>
                <a:spcPct val="90000"/>
              </a:lnSpc>
            </a:pPr>
            <a:r>
              <a:rPr lang="en-US" sz="3400" dirty="0"/>
              <a:t>What types of research can this can this methodology effectively address</a:t>
            </a:r>
          </a:p>
        </p:txBody>
      </p:sp>
      <p:sp>
        <p:nvSpPr>
          <p:cNvPr id="37"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55843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Isosceles Triangle 16">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20">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21">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51" name="Rectangle 5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Isosceles Triangle 2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8CA4238-6021-2EF3-3197-C905244ED1DB}"/>
              </a:ext>
            </a:extLst>
          </p:cNvPr>
          <p:cNvSpPr>
            <a:spLocks noGrp="1"/>
          </p:cNvSpPr>
          <p:nvPr>
            <p:ph type="title"/>
          </p:nvPr>
        </p:nvSpPr>
        <p:spPr>
          <a:xfrm>
            <a:off x="216674" y="398995"/>
            <a:ext cx="4660125" cy="1912377"/>
          </a:xfrm>
        </p:spPr>
        <p:txBody>
          <a:bodyPr vert="horz" lIns="91440" tIns="45720" rIns="91440" bIns="45720" rtlCol="0" anchor="ctr">
            <a:noAutofit/>
          </a:bodyPr>
          <a:lstStyle/>
          <a:p>
            <a:pPr>
              <a:lnSpc>
                <a:spcPct val="90000"/>
              </a:lnSpc>
            </a:pPr>
            <a:r>
              <a:rPr lang="en-US" sz="2400" u="sng" dirty="0">
                <a:solidFill>
                  <a:schemeClr val="accent2"/>
                </a:solidFill>
                <a:latin typeface="Arial" panose="020B0604020202020204" pitchFamily="34" charset="0"/>
                <a:cs typeface="Arial" panose="020B0604020202020204" pitchFamily="34" charset="0"/>
              </a:rPr>
              <a:t>Naeem et al (2023). A Step-by-Step Process of Thematic Analysis to Develop a Conceptual Model in Qualitative Research.</a:t>
            </a:r>
          </a:p>
        </p:txBody>
      </p:sp>
      <p:sp>
        <p:nvSpPr>
          <p:cNvPr id="4" name="Text Placeholder 3">
            <a:extLst>
              <a:ext uri="{FF2B5EF4-FFF2-40B4-BE49-F238E27FC236}">
                <a16:creationId xmlns:a16="http://schemas.microsoft.com/office/drawing/2014/main" id="{73FBC0E9-0629-F512-08BD-A078FEDA4E11}"/>
              </a:ext>
            </a:extLst>
          </p:cNvPr>
          <p:cNvSpPr>
            <a:spLocks noGrp="1"/>
          </p:cNvSpPr>
          <p:nvPr>
            <p:ph type="body" sz="half" idx="2"/>
          </p:nvPr>
        </p:nvSpPr>
        <p:spPr>
          <a:xfrm>
            <a:off x="216674" y="2521921"/>
            <a:ext cx="4431023" cy="4061101"/>
          </a:xfrm>
        </p:spPr>
        <p:txBody>
          <a:bodyPr vert="horz" lIns="91440" tIns="45720" rIns="91440" bIns="45720" rtlCol="0">
            <a:normAutofit lnSpcReduction="10000"/>
          </a:bodyPr>
          <a:lstStyle/>
          <a:p>
            <a:pPr fontAlgn="ctr">
              <a:buFont typeface="Wingdings 3" charset="2"/>
              <a:buChar char=""/>
            </a:pPr>
            <a:r>
              <a:rPr lang="en-US" sz="1600" dirty="0">
                <a:solidFill>
                  <a:schemeClr val="bg1"/>
                </a:solidFill>
                <a:latin typeface="Arial" panose="020B0604020202020204" pitchFamily="34" charset="0"/>
                <a:cs typeface="Arial" panose="020B0604020202020204" pitchFamily="34" charset="0"/>
              </a:rPr>
              <a:t>Whilst</a:t>
            </a:r>
            <a:r>
              <a:rPr lang="en-US" sz="1600" dirty="0">
                <a:solidFill>
                  <a:schemeClr val="bg1"/>
                </a:solidFill>
                <a:effectLst/>
                <a:latin typeface="Arial" panose="020B0604020202020204" pitchFamily="34" charset="0"/>
                <a:cs typeface="Arial" panose="020B0604020202020204" pitchFamily="34" charset="0"/>
              </a:rPr>
              <a:t> especially beneficial for understanding individuals' perspectives, opinions, experiences, and values. This method can be applied to various data sources, such as interview transcripts, focus group discussions, survey responses, and also social media content.</a:t>
            </a:r>
          </a:p>
          <a:p>
            <a:pPr fontAlgn="ctr">
              <a:buFont typeface="Wingdings 3" charset="2"/>
              <a:buChar char=""/>
            </a:pPr>
            <a:r>
              <a:rPr lang="en-US" sz="1600" dirty="0">
                <a:solidFill>
                  <a:schemeClr val="bg1"/>
                </a:solidFill>
                <a:latin typeface="Arial" panose="020B0604020202020204" pitchFamily="34" charset="0"/>
                <a:cs typeface="Arial" panose="020B0604020202020204" pitchFamily="34" charset="0"/>
              </a:rPr>
              <a:t>This diagram shows outcomes of the investigation on how social media misinformation and </a:t>
            </a:r>
            <a:r>
              <a:rPr lang="en-US" sz="1600" dirty="0" err="1">
                <a:solidFill>
                  <a:schemeClr val="bg1"/>
                </a:solidFill>
                <a:latin typeface="Arial" panose="020B0604020202020204" pitchFamily="34" charset="0"/>
                <a:cs typeface="Arial" panose="020B0604020202020204" pitchFamily="34" charset="0"/>
              </a:rPr>
              <a:t>rumours</a:t>
            </a:r>
            <a:r>
              <a:rPr lang="en-US" sz="1600" dirty="0">
                <a:solidFill>
                  <a:schemeClr val="bg1"/>
                </a:solidFill>
                <a:latin typeface="Arial" panose="020B0604020202020204" pitchFamily="34" charset="0"/>
                <a:cs typeface="Arial" panose="020B0604020202020204" pitchFamily="34" charset="0"/>
              </a:rPr>
              <a:t> contributed to the phenomenon of “panic buying” during the COVID pandemic. Three themes of “Perceived Consequences”, “Misinformation and </a:t>
            </a:r>
            <a:r>
              <a:rPr lang="en-US" sz="1600" dirty="0" err="1">
                <a:solidFill>
                  <a:schemeClr val="bg1"/>
                </a:solidFill>
                <a:latin typeface="Arial" panose="020B0604020202020204" pitchFamily="34" charset="0"/>
                <a:cs typeface="Arial" panose="020B0604020202020204" pitchFamily="34" charset="0"/>
              </a:rPr>
              <a:t>Rumours</a:t>
            </a:r>
            <a:r>
              <a:rPr lang="en-US" sz="1600" dirty="0">
                <a:solidFill>
                  <a:schemeClr val="bg1"/>
                </a:solidFill>
                <a:latin typeface="Arial" panose="020B0604020202020204" pitchFamily="34" charset="0"/>
                <a:cs typeface="Arial" panose="020B0604020202020204" pitchFamily="34" charset="0"/>
              </a:rPr>
              <a:t>”, and finally “Content Characteristics” were defined.</a:t>
            </a:r>
            <a:br>
              <a:rPr lang="en-US" sz="1600" dirty="0">
                <a:solidFill>
                  <a:schemeClr val="bg1"/>
                </a:solidFill>
                <a:latin typeface="Arial" panose="020B0604020202020204" pitchFamily="34" charset="0"/>
                <a:cs typeface="Arial" panose="020B0604020202020204" pitchFamily="34" charset="0"/>
              </a:rPr>
            </a:br>
            <a:endParaRPr lang="en-US" sz="1600" dirty="0">
              <a:solidFill>
                <a:schemeClr val="bg1"/>
              </a:solidFill>
              <a:latin typeface="Arial" panose="020B0604020202020204" pitchFamily="34" charset="0"/>
              <a:cs typeface="Arial" panose="020B0604020202020204" pitchFamily="34" charset="0"/>
            </a:endParaRPr>
          </a:p>
        </p:txBody>
      </p:sp>
      <p:pic>
        <p:nvPicPr>
          <p:cNvPr id="6" name="Content Placeholder 5" descr="A diagram of a problem&#10;&#10;AI-generated content may be incorrect.">
            <a:extLst>
              <a:ext uri="{FF2B5EF4-FFF2-40B4-BE49-F238E27FC236}">
                <a16:creationId xmlns:a16="http://schemas.microsoft.com/office/drawing/2014/main" id="{91676085-8181-ED90-AD7D-61701863E6DB}"/>
              </a:ext>
            </a:extLst>
          </p:cNvPr>
          <p:cNvPicPr>
            <a:picLocks noGrp="1" noChangeAspect="1"/>
          </p:cNvPicPr>
          <p:nvPr>
            <p:ph idx="1"/>
          </p:nvPr>
        </p:nvPicPr>
        <p:blipFill>
          <a:blip r:embed="rId3"/>
          <a:stretch>
            <a:fillRect/>
          </a:stretch>
        </p:blipFill>
        <p:spPr>
          <a:xfrm>
            <a:off x="5401368" y="2712"/>
            <a:ext cx="6791992" cy="6366258"/>
          </a:xfrm>
          <a:prstGeom prst="rect">
            <a:avLst/>
          </a:prstGeom>
        </p:spPr>
      </p:pic>
      <p:sp>
        <p:nvSpPr>
          <p:cNvPr id="54" name="Isosceles Triangle 2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7" name="TextBox 6">
            <a:extLst>
              <a:ext uri="{FF2B5EF4-FFF2-40B4-BE49-F238E27FC236}">
                <a16:creationId xmlns:a16="http://schemas.microsoft.com/office/drawing/2014/main" id="{2755DEA1-9FAF-B73E-CF16-79EA75606307}"/>
              </a:ext>
            </a:extLst>
          </p:cNvPr>
          <p:cNvSpPr txBox="1"/>
          <p:nvPr/>
        </p:nvSpPr>
        <p:spPr>
          <a:xfrm>
            <a:off x="8932332" y="6414743"/>
            <a:ext cx="2577795" cy="336559"/>
          </a:xfrm>
          <a:prstGeom prst="rect">
            <a:avLst/>
          </a:prstGeom>
          <a:solidFill>
            <a:srgbClr val="000000">
              <a:alpha val="50000"/>
            </a:srgbClr>
          </a:solidFill>
          <a:ln>
            <a:noFill/>
          </a:ln>
        </p:spPr>
        <p:txBody>
          <a:bodyPr wrap="square" rtlCol="0">
            <a:noAutofit/>
          </a:bodyPr>
          <a:lstStyle/>
          <a:p>
            <a:pPr algn="ctr">
              <a:spcAft>
                <a:spcPts val="600"/>
              </a:spcAft>
            </a:pPr>
            <a:r>
              <a:rPr lang="en-GB" sz="1000" dirty="0">
                <a:solidFill>
                  <a:srgbClr val="FFFFFF"/>
                </a:solidFill>
                <a:latin typeface="Arial" panose="020B0604020202020204" pitchFamily="34" charset="0"/>
                <a:cs typeface="Arial" panose="020B0604020202020204" pitchFamily="34" charset="0"/>
              </a:rPr>
              <a:t>Thematic approach used in exemplar study (Naeem &amp; </a:t>
            </a:r>
            <a:r>
              <a:rPr lang="en-GB" sz="1000" dirty="0" err="1">
                <a:solidFill>
                  <a:srgbClr val="FFFFFF"/>
                </a:solidFill>
                <a:latin typeface="Arial" panose="020B0604020202020204" pitchFamily="34" charset="0"/>
                <a:cs typeface="Arial" panose="020B0604020202020204" pitchFamily="34" charset="0"/>
              </a:rPr>
              <a:t>Ozuem</a:t>
            </a:r>
            <a:r>
              <a:rPr lang="en-GB" sz="1000" dirty="0">
                <a:solidFill>
                  <a:srgbClr val="FFFFFF"/>
                </a:solidFill>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2474143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oup of people sitting around a fire">
            <a:extLst>
              <a:ext uri="{FF2B5EF4-FFF2-40B4-BE49-F238E27FC236}">
                <a16:creationId xmlns:a16="http://schemas.microsoft.com/office/drawing/2014/main" id="{9256F046-068F-7971-5401-8465C52334CE}"/>
              </a:ext>
            </a:extLst>
          </p:cNvPr>
          <p:cNvPicPr>
            <a:picLocks noChangeAspect="1"/>
          </p:cNvPicPr>
          <p:nvPr/>
        </p:nvPicPr>
        <p:blipFill>
          <a:blip r:embed="rId3"/>
          <a:srcRect l="11446" r="11445" b="-2"/>
          <a:stretch/>
        </p:blipFill>
        <p:spPr>
          <a:xfrm>
            <a:off x="4269854" y="8465"/>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FEAA115-47F1-D95D-A312-8A2AA06AF13C}"/>
              </a:ext>
            </a:extLst>
          </p:cNvPr>
          <p:cNvSpPr>
            <a:spLocks noGrp="1"/>
          </p:cNvSpPr>
          <p:nvPr>
            <p:ph type="title"/>
          </p:nvPr>
        </p:nvSpPr>
        <p:spPr>
          <a:xfrm>
            <a:off x="599922" y="-74615"/>
            <a:ext cx="3851123" cy="943428"/>
          </a:xfrm>
        </p:spPr>
        <p:txBody>
          <a:bodyPr>
            <a:normAutofit fontScale="90000"/>
          </a:bodyPr>
          <a:lstStyle/>
          <a:p>
            <a:pPr algn="ctr"/>
            <a:r>
              <a:rPr lang="en-GB" u="sng" dirty="0">
                <a:latin typeface="Arial" panose="020B0604020202020204" pitchFamily="34" charset="0"/>
                <a:cs typeface="Arial" panose="020B0604020202020204" pitchFamily="34" charset="0"/>
              </a:rPr>
              <a:t>My dissertation research </a:t>
            </a:r>
            <a:endParaRPr lang="en-GB" dirty="0"/>
          </a:p>
        </p:txBody>
      </p:sp>
      <p:cxnSp>
        <p:nvCxnSpPr>
          <p:cNvPr id="17" name="Straight Connector 1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2" name="Content Placeholder 2">
            <a:extLst>
              <a:ext uri="{FF2B5EF4-FFF2-40B4-BE49-F238E27FC236}">
                <a16:creationId xmlns:a16="http://schemas.microsoft.com/office/drawing/2014/main" id="{68EA0533-48C0-BA39-576B-8D9AB0C9983F}"/>
              </a:ext>
            </a:extLst>
          </p:cNvPr>
          <p:cNvGraphicFramePr>
            <a:graphicFrameLocks noGrp="1"/>
          </p:cNvGraphicFramePr>
          <p:nvPr>
            <p:ph idx="1"/>
            <p:extLst>
              <p:ext uri="{D42A27DB-BD31-4B8C-83A1-F6EECF244321}">
                <p14:modId xmlns:p14="http://schemas.microsoft.com/office/powerpoint/2010/main" val="1022838449"/>
              </p:ext>
            </p:extLst>
          </p:nvPr>
        </p:nvGraphicFramePr>
        <p:xfrm>
          <a:off x="-1" y="1030515"/>
          <a:ext cx="5050971" cy="58274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C6F70918-F929-DE01-3F99-98436707AF87}"/>
              </a:ext>
            </a:extLst>
          </p:cNvPr>
          <p:cNvSpPr txBox="1"/>
          <p:nvPr/>
        </p:nvSpPr>
        <p:spPr>
          <a:xfrm>
            <a:off x="10672903" y="6549436"/>
            <a:ext cx="2167240" cy="400110"/>
          </a:xfrm>
          <a:prstGeom prst="rect">
            <a:avLst/>
          </a:prstGeom>
          <a:noFill/>
        </p:spPr>
        <p:txBody>
          <a:bodyPr wrap="square" rtlCol="0">
            <a:spAutoFit/>
          </a:bodyPr>
          <a:lstStyle/>
          <a:p>
            <a:r>
              <a:rPr lang="en-GB" sz="1000" i="0" dirty="0">
                <a:solidFill>
                  <a:schemeClr val="tx1"/>
                </a:solidFill>
                <a:latin typeface="Arial" panose="020B0604020202020204" pitchFamily="34" charset="0"/>
                <a:cs typeface="Arial" panose="020B0604020202020204" pitchFamily="34" charset="0"/>
              </a:rPr>
              <a:t>(</a:t>
            </a:r>
            <a:r>
              <a:rPr lang="en-GB" sz="1000" i="1" dirty="0">
                <a:solidFill>
                  <a:schemeClr val="tx1"/>
                </a:solidFill>
                <a:latin typeface="Arial" panose="020B0604020202020204" pitchFamily="34" charset="0"/>
                <a:cs typeface="Arial" panose="020B0604020202020204" pitchFamily="34" charset="0"/>
              </a:rPr>
              <a:t>Crompton et al, 2020</a:t>
            </a:r>
            <a:r>
              <a:rPr lang="en-GB" sz="1000" i="0" dirty="0">
                <a:solidFill>
                  <a:schemeClr val="tx1"/>
                </a:solidFill>
                <a:latin typeface="Arial" panose="020B0604020202020204" pitchFamily="34" charset="0"/>
                <a:cs typeface="Arial" panose="020B0604020202020204" pitchFamily="34" charset="0"/>
              </a:rPr>
              <a:t>). </a:t>
            </a:r>
            <a:endParaRPr lang="en-GB" sz="1000" dirty="0"/>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7814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oup of friends outdoors">
            <a:extLst>
              <a:ext uri="{FF2B5EF4-FFF2-40B4-BE49-F238E27FC236}">
                <a16:creationId xmlns:a16="http://schemas.microsoft.com/office/drawing/2014/main" id="{09F2608D-76D0-74D4-BF1A-D37010663CAC}"/>
              </a:ext>
            </a:extLst>
          </p:cNvPr>
          <p:cNvPicPr>
            <a:picLocks noChangeAspect="1"/>
          </p:cNvPicPr>
          <p:nvPr/>
        </p:nvPicPr>
        <p:blipFill>
          <a:blip r:embed="rId2">
            <a:duotone>
              <a:prstClr val="black"/>
              <a:schemeClr val="tx2">
                <a:tint val="45000"/>
                <a:satMod val="400000"/>
              </a:schemeClr>
            </a:duotone>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C0B2C218-621B-ED91-FBC9-E9CF1C208E3A}"/>
              </a:ext>
            </a:extLst>
          </p:cNvPr>
          <p:cNvSpPr>
            <a:spLocks noGrp="1"/>
          </p:cNvSpPr>
          <p:nvPr>
            <p:ph type="title"/>
          </p:nvPr>
        </p:nvSpPr>
        <p:spPr>
          <a:xfrm>
            <a:off x="1981525" y="201636"/>
            <a:ext cx="8596668" cy="891249"/>
          </a:xfrm>
        </p:spPr>
        <p:txBody>
          <a:bodyPr>
            <a:normAutofit/>
          </a:bodyPr>
          <a:lstStyle/>
          <a:p>
            <a:pPr algn="ctr"/>
            <a:r>
              <a:rPr lang="en-GB" sz="4000" u="sng" dirty="0">
                <a:solidFill>
                  <a:schemeClr val="accent2"/>
                </a:solidFill>
                <a:latin typeface="Arial" panose="020B0604020202020204" pitchFamily="34" charset="0"/>
                <a:cs typeface="Arial" panose="020B0604020202020204" pitchFamily="34" charset="0"/>
              </a:rPr>
              <a:t>My dissertation research </a:t>
            </a:r>
            <a:endParaRPr lang="en-GB" sz="4000" dirty="0">
              <a:solidFill>
                <a:schemeClr val="accent2"/>
              </a:solidFill>
            </a:endParaRPr>
          </a:p>
        </p:txBody>
      </p:sp>
      <p:sp>
        <p:nvSpPr>
          <p:cNvPr id="9" name="Content Placeholder 8">
            <a:extLst>
              <a:ext uri="{FF2B5EF4-FFF2-40B4-BE49-F238E27FC236}">
                <a16:creationId xmlns:a16="http://schemas.microsoft.com/office/drawing/2014/main" id="{D4943254-5E36-4045-1022-F070A0677CDD}"/>
              </a:ext>
            </a:extLst>
          </p:cNvPr>
          <p:cNvSpPr>
            <a:spLocks noGrp="1"/>
          </p:cNvSpPr>
          <p:nvPr>
            <p:ph idx="1"/>
          </p:nvPr>
        </p:nvSpPr>
        <p:spPr>
          <a:xfrm>
            <a:off x="297542" y="1092885"/>
            <a:ext cx="11596915" cy="5148258"/>
          </a:xfrm>
        </p:spPr>
        <p:txBody>
          <a:bodyPr>
            <a:normAutofit lnSpcReduction="10000"/>
          </a:bodyPr>
          <a:lstStyle/>
          <a:p>
            <a:r>
              <a:rPr lang="en-GB" sz="2000" b="0" i="0" u="none" strike="noStrike" dirty="0">
                <a:solidFill>
                  <a:schemeClr val="tx1"/>
                </a:solidFill>
                <a:effectLst/>
                <a:latin typeface="Arial" panose="020B0604020202020204" pitchFamily="34" charset="0"/>
                <a:cs typeface="Arial" panose="020B0604020202020204" pitchFamily="34" charset="0"/>
              </a:rPr>
              <a:t>This study adopted a qualitative design, using semi-structured interviews analysed thematically, which I could utilise for my dissertation, adapted for my own research needs. Ethical approval would need to be obtained from my University's Research Ethics Committee before commencement. </a:t>
            </a:r>
          </a:p>
          <a:p>
            <a:r>
              <a:rPr lang="en-GB" sz="2000" dirty="0">
                <a:effectLst/>
                <a:latin typeface="Arial" panose="020B0604020202020204" pitchFamily="34" charset="0"/>
                <a:ea typeface="Aptos" panose="020B0004020202020204" pitchFamily="34" charset="0"/>
                <a:cs typeface="Times New Roman" panose="02020603050405020304" pitchFamily="18" charset="0"/>
              </a:rPr>
              <a:t>A semi-structured approach is designed to be flexible, allowing the interviewer to explore a participant’s responses, probing ambiguities and enabling researchers to validate the meanings of participants’ answers.</a:t>
            </a:r>
          </a:p>
          <a:p>
            <a:r>
              <a:rPr lang="en-GB" sz="2000" dirty="0">
                <a:solidFill>
                  <a:schemeClr val="tx1"/>
                </a:solidFill>
                <a:effectLst/>
                <a:latin typeface="Open Sans" panose="020B0606030504020204" pitchFamily="34" charset="0"/>
                <a:ea typeface="Aptos" panose="020B0004020202020204" pitchFamily="34" charset="0"/>
                <a:cs typeface="Times New Roman" panose="02020603050405020304" pitchFamily="18" charset="0"/>
              </a:rPr>
              <a:t>Interviews were first transcribed and checked for accuracy. </a:t>
            </a:r>
            <a:r>
              <a:rPr lang="en-GB" sz="2000" i="1" dirty="0">
                <a:solidFill>
                  <a:schemeClr val="accent1"/>
                </a:solidFill>
                <a:effectLst/>
                <a:latin typeface="Open Sans" panose="020B0606030504020204" pitchFamily="34" charset="0"/>
                <a:ea typeface="Aptos" panose="020B0004020202020204" pitchFamily="34" charset="0"/>
                <a:cs typeface="Times New Roman" panose="02020603050405020304" pitchFamily="18" charset="0"/>
              </a:rPr>
              <a:t>Braun and Clarke's six-phase framework (2006)</a:t>
            </a:r>
            <a:r>
              <a:rPr lang="en-GB" sz="2000" dirty="0">
                <a:solidFill>
                  <a:schemeClr val="tx1"/>
                </a:solidFill>
                <a:effectLst/>
                <a:latin typeface="Open Sans" panose="020B0606030504020204" pitchFamily="34" charset="0"/>
                <a:ea typeface="Aptos" panose="020B0004020202020204" pitchFamily="34" charset="0"/>
                <a:cs typeface="Times New Roman" panose="02020603050405020304" pitchFamily="18" charset="0"/>
              </a:rPr>
              <a:t> was then used to identify key patterns in the data. This involved familiarising oneself with the data, generating initial codes, searching for themes, and reviewing and defining these themes to relate to findings in existing literature. This inductive approach was chosen for its ability to generate new knowledge without relying on pre-existing frameworks.</a:t>
            </a:r>
            <a:endParaRPr lang="en-GB" sz="2000" dirty="0">
              <a:effectLst/>
              <a:latin typeface="Arial" panose="020B0604020202020204" pitchFamily="34" charset="0"/>
              <a:ea typeface="Aptos" panose="020B0004020202020204" pitchFamily="34" charset="0"/>
              <a:cs typeface="Times New Roman" panose="02020603050405020304" pitchFamily="18" charset="0"/>
            </a:endParaRPr>
          </a:p>
          <a:p>
            <a:r>
              <a:rPr lang="en-GB" sz="2000" dirty="0">
                <a:effectLst/>
                <a:latin typeface="Arial" panose="020B0604020202020204" pitchFamily="34" charset="0"/>
                <a:ea typeface="Aptos" panose="020B0004020202020204" pitchFamily="34" charset="0"/>
                <a:cs typeface="Times New Roman" panose="02020603050405020304" pitchFamily="18" charset="0"/>
              </a:rPr>
              <a:t>Participants shared their experiences with significant autistic and non-autistic individuals in their lives, reflecting on their relationships and the emotions they experience during their time together. From the interview data, three primary themes emerged: cross-neurotype understanding, minority status, and belonging, each consisting of several subthemes.</a:t>
            </a:r>
          </a:p>
          <a:p>
            <a:endParaRPr lang="en-GB" sz="1800" dirty="0">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1847905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CB425-0353-65F7-89D5-DB6040FE3EB3}"/>
              </a:ext>
            </a:extLst>
          </p:cNvPr>
          <p:cNvSpPr>
            <a:spLocks noGrp="1"/>
          </p:cNvSpPr>
          <p:nvPr>
            <p:ph type="title"/>
          </p:nvPr>
        </p:nvSpPr>
        <p:spPr>
          <a:xfrm>
            <a:off x="677335" y="158338"/>
            <a:ext cx="8596668" cy="376052"/>
          </a:xfrm>
        </p:spPr>
        <p:txBody>
          <a:bodyPr>
            <a:normAutofit fontScale="90000"/>
          </a:bodyPr>
          <a:lstStyle/>
          <a:p>
            <a:pPr algn="ctr"/>
            <a:r>
              <a:rPr lang="en-GB" b="1" u="sng" dirty="0">
                <a:solidFill>
                  <a:schemeClr val="accent2"/>
                </a:solidFill>
                <a:latin typeface="Arial" panose="020B0604020202020204" pitchFamily="34" charset="0"/>
                <a:cs typeface="Arial" panose="020B0604020202020204" pitchFamily="34" charset="0"/>
              </a:rPr>
              <a:t>References</a:t>
            </a:r>
          </a:p>
        </p:txBody>
      </p:sp>
      <p:sp>
        <p:nvSpPr>
          <p:cNvPr id="3" name="Text Placeholder 2">
            <a:extLst>
              <a:ext uri="{FF2B5EF4-FFF2-40B4-BE49-F238E27FC236}">
                <a16:creationId xmlns:a16="http://schemas.microsoft.com/office/drawing/2014/main" id="{FC6FE446-B594-8ED8-D96E-0CB1CEB19D9E}"/>
              </a:ext>
            </a:extLst>
          </p:cNvPr>
          <p:cNvSpPr>
            <a:spLocks noGrp="1"/>
          </p:cNvSpPr>
          <p:nvPr>
            <p:ph type="body" idx="1"/>
          </p:nvPr>
        </p:nvSpPr>
        <p:spPr>
          <a:xfrm>
            <a:off x="285008" y="712518"/>
            <a:ext cx="11637817" cy="5987143"/>
          </a:xfrm>
        </p:spPr>
        <p:txBody>
          <a:bodyPr>
            <a:normAutofit fontScale="70000" lnSpcReduction="20000"/>
          </a:bodyPr>
          <a:lstStyle/>
          <a:p>
            <a:endParaRPr lang="en-GB" sz="1400" b="0" i="0" u="none" strike="noStrike" dirty="0">
              <a:solidFill>
                <a:srgbClr val="333333"/>
              </a:solidFill>
              <a:effectLst/>
              <a:latin typeface="Arial" panose="020B0604020202020204" pitchFamily="34" charset="0"/>
              <a:cs typeface="Arial" panose="020B0604020202020204" pitchFamily="34" charset="0"/>
            </a:endParaRPr>
          </a:p>
          <a:p>
            <a:r>
              <a:rPr lang="en-GB" sz="1400" b="0" i="0" u="none" strike="noStrike" dirty="0">
                <a:solidFill>
                  <a:srgbClr val="333333"/>
                </a:solidFill>
                <a:effectLst/>
                <a:latin typeface="Arial" panose="020B0604020202020204" pitchFamily="34" charset="0"/>
                <a:cs typeface="Arial" panose="020B0604020202020204" pitchFamily="34" charset="0"/>
              </a:rPr>
              <a:t>Braun, V., &amp; Clarke, V. (2006). Using thematic analysis in psychology. Qualitative Research in Psychology, 3(2), 77–101. [Online] Available at </a:t>
            </a:r>
            <a:r>
              <a:rPr lang="en-GB" sz="1400" b="0" i="0" u="none" strike="noStrike" dirty="0">
                <a:solidFill>
                  <a:srgbClr val="333333"/>
                </a:solidFill>
                <a:effectLst/>
                <a:latin typeface="Arial" panose="020B0604020202020204" pitchFamily="34" charset="0"/>
                <a:cs typeface="Arial" panose="020B0604020202020204" pitchFamily="34" charset="0"/>
                <a:hlinkClick r:id="rId2"/>
              </a:rPr>
              <a:t>https://doi.org/10.1191/1478088706qp063oa</a:t>
            </a:r>
            <a:r>
              <a:rPr lang="en-GB" sz="1400" dirty="0">
                <a:solidFill>
                  <a:srgbClr val="333333"/>
                </a:solidFill>
                <a:latin typeface="Arial" panose="020B0604020202020204" pitchFamily="34" charset="0"/>
                <a:cs typeface="Arial" panose="020B0604020202020204" pitchFamily="34" charset="0"/>
              </a:rPr>
              <a:t>. {Accessed 25</a:t>
            </a:r>
            <a:r>
              <a:rPr lang="en-GB" sz="1400" baseline="30000" dirty="0">
                <a:solidFill>
                  <a:srgbClr val="333333"/>
                </a:solidFill>
                <a:latin typeface="Arial" panose="020B0604020202020204" pitchFamily="34" charset="0"/>
                <a:cs typeface="Arial" panose="020B0604020202020204" pitchFamily="34" charset="0"/>
              </a:rPr>
              <a:t>th</a:t>
            </a:r>
            <a:r>
              <a:rPr lang="en-GB" sz="1400" dirty="0">
                <a:solidFill>
                  <a:srgbClr val="333333"/>
                </a:solidFill>
                <a:latin typeface="Arial" panose="020B0604020202020204" pitchFamily="34" charset="0"/>
                <a:cs typeface="Arial" panose="020B0604020202020204" pitchFamily="34" charset="0"/>
              </a:rPr>
              <a:t> April 2025}.</a:t>
            </a:r>
            <a:endParaRPr lang="en-GB" sz="1400" b="0" i="0" u="none" strike="noStrike" dirty="0">
              <a:solidFill>
                <a:srgbClr val="333333"/>
              </a:solidFill>
              <a:effectLst/>
              <a:latin typeface="Arial" panose="020B0604020202020204" pitchFamily="34" charset="0"/>
              <a:cs typeface="Arial" panose="020B0604020202020204" pitchFamily="34" charset="0"/>
            </a:endParaRPr>
          </a:p>
          <a:p>
            <a:r>
              <a:rPr lang="en-GB" sz="1400" b="0" i="0" u="none" strike="noStrike" dirty="0">
                <a:solidFill>
                  <a:srgbClr val="333333"/>
                </a:solidFill>
                <a:effectLst/>
                <a:latin typeface="Arial" panose="020B0604020202020204" pitchFamily="34" charset="0"/>
                <a:cs typeface="Arial" panose="020B0604020202020204" pitchFamily="34" charset="0"/>
              </a:rPr>
              <a:t>Clarke, V., Braun, V. (2014). Thematic Analysis. In: Michalos, A.C. (eds) </a:t>
            </a:r>
            <a:r>
              <a:rPr lang="en-GB" sz="1400" b="0" i="0" u="none" strike="noStrike" dirty="0" err="1">
                <a:solidFill>
                  <a:srgbClr val="333333"/>
                </a:solidFill>
                <a:effectLst/>
                <a:latin typeface="Arial" panose="020B0604020202020204" pitchFamily="34" charset="0"/>
                <a:cs typeface="Arial" panose="020B0604020202020204" pitchFamily="34" charset="0"/>
              </a:rPr>
              <a:t>Encyclopedia</a:t>
            </a:r>
            <a:r>
              <a:rPr lang="en-GB" sz="1400" b="0" i="0" u="none" strike="noStrike" dirty="0">
                <a:solidFill>
                  <a:srgbClr val="333333"/>
                </a:solidFill>
                <a:effectLst/>
                <a:latin typeface="Arial" panose="020B0604020202020204" pitchFamily="34" charset="0"/>
                <a:cs typeface="Arial" panose="020B0604020202020204" pitchFamily="34" charset="0"/>
              </a:rPr>
              <a:t> of Quality of Life and Well-Being Research. Springer, Dordrecht.[Online] Available at  </a:t>
            </a:r>
            <a:r>
              <a:rPr lang="en-GB" sz="1400" b="0" i="0" u="none" strike="noStrike" dirty="0">
                <a:solidFill>
                  <a:srgbClr val="333333"/>
                </a:solidFill>
                <a:effectLst/>
                <a:latin typeface="Arial" panose="020B0604020202020204" pitchFamily="34" charset="0"/>
                <a:cs typeface="Arial" panose="020B0604020202020204" pitchFamily="34" charset="0"/>
                <a:hlinkClick r:id="rId3"/>
              </a:rPr>
              <a:t>https://doi.org/10.1007/978-94-007-0753-5_3470</a:t>
            </a:r>
            <a:r>
              <a:rPr lang="en-GB" sz="1400" b="0" i="0" u="none" strike="noStrike" dirty="0">
                <a:solidFill>
                  <a:srgbClr val="333333"/>
                </a:solidFill>
                <a:effectLst/>
                <a:latin typeface="Arial" panose="020B0604020202020204" pitchFamily="34" charset="0"/>
                <a:cs typeface="Arial" panose="020B0604020202020204" pitchFamily="34" charset="0"/>
              </a:rPr>
              <a:t> {Accessed 23rd April 2025}. </a:t>
            </a:r>
          </a:p>
          <a:p>
            <a:r>
              <a:rPr lang="en-GB" sz="1400" dirty="0">
                <a:solidFill>
                  <a:srgbClr val="333333"/>
                </a:solidFill>
                <a:latin typeface="Arial" panose="020B0604020202020204" pitchFamily="34" charset="0"/>
                <a:cs typeface="Arial" panose="020B0604020202020204" pitchFamily="34" charset="0"/>
              </a:rPr>
              <a:t>Coxon, A. (2021). ‘Thematic analysis has travelled to places that we’ve never heard of’. The Psychologist. [Online] Available at </a:t>
            </a:r>
            <a:r>
              <a:rPr lang="en-GB" sz="1400" dirty="0">
                <a:solidFill>
                  <a:srgbClr val="333333"/>
                </a:solidFill>
                <a:latin typeface="Arial" panose="020B0604020202020204" pitchFamily="34" charset="0"/>
                <a:cs typeface="Arial" panose="020B0604020202020204" pitchFamily="34" charset="0"/>
                <a:hlinkClick r:id="rId4"/>
              </a:rPr>
              <a:t>https://www.bps.org.uk/psychologist/thematic-analysis-has-travelled-places-weve-never-heard</a:t>
            </a:r>
            <a:r>
              <a:rPr lang="en-GB" sz="1400" dirty="0">
                <a:solidFill>
                  <a:srgbClr val="333333"/>
                </a:solidFill>
                <a:latin typeface="Arial" panose="020B0604020202020204" pitchFamily="34" charset="0"/>
                <a:cs typeface="Arial" panose="020B0604020202020204" pitchFamily="34" charset="0"/>
              </a:rPr>
              <a:t>  {Accessed 26th April 2025}. </a:t>
            </a:r>
          </a:p>
          <a:p>
            <a:r>
              <a:rPr lang="en-GB" sz="1400" dirty="0">
                <a:solidFill>
                  <a:srgbClr val="333333"/>
                </a:solidFill>
                <a:latin typeface="Arial" panose="020B0604020202020204" pitchFamily="34" charset="0"/>
                <a:cs typeface="Arial" panose="020B0604020202020204" pitchFamily="34" charset="0"/>
              </a:rPr>
              <a:t>Crompton, C. J., Hallett, S., Ropar, D., Flynn, E., &amp; Fletcher-Watson, S. (2020). ‘I never realised everybody felt as happy as I do when I am around autistic people’: A thematic analysis of autistic adults’ relationships with autistic and neurotypical friends and family. Autism, 24(6), 1438-1448. [Online] Available at </a:t>
            </a:r>
            <a:r>
              <a:rPr lang="en-GB" sz="1400" dirty="0">
                <a:solidFill>
                  <a:srgbClr val="333333"/>
                </a:solidFill>
                <a:latin typeface="Arial" panose="020B0604020202020204" pitchFamily="34" charset="0"/>
                <a:cs typeface="Arial" panose="020B0604020202020204" pitchFamily="34" charset="0"/>
                <a:hlinkClick r:id="rId5"/>
              </a:rPr>
              <a:t>https://doi.org/10.1177/1362361320908976</a:t>
            </a:r>
            <a:r>
              <a:rPr lang="en-GB" sz="1400" dirty="0">
                <a:solidFill>
                  <a:srgbClr val="333333"/>
                </a:solidFill>
                <a:latin typeface="Arial" panose="020B0604020202020204" pitchFamily="34" charset="0"/>
                <a:cs typeface="Arial" panose="020B0604020202020204" pitchFamily="34" charset="0"/>
              </a:rPr>
              <a:t>  {Accessed 27th April 2025). </a:t>
            </a:r>
          </a:p>
          <a:p>
            <a:r>
              <a:rPr lang="en-GB" sz="1400" dirty="0">
                <a:solidFill>
                  <a:srgbClr val="333333"/>
                </a:solidFill>
                <a:latin typeface="Arial" panose="020B0604020202020204" pitchFamily="34" charset="0"/>
                <a:cs typeface="Arial" panose="020B0604020202020204" pitchFamily="34" charset="0"/>
              </a:rPr>
              <a:t>Daniyal, A. (2024). Comprehensive Guide to the Types of Thematic Analysis. Student News. [Online] Available at </a:t>
            </a:r>
            <a:r>
              <a:rPr lang="en-GB" sz="1400" dirty="0">
                <a:solidFill>
                  <a:srgbClr val="333333"/>
                </a:solidFill>
                <a:latin typeface="Arial" panose="020B0604020202020204" pitchFamily="34" charset="0"/>
                <a:cs typeface="Arial" panose="020B0604020202020204" pitchFamily="34" charset="0"/>
                <a:hlinkClick r:id="rId6"/>
              </a:rPr>
              <a:t>https://studentsnews.co.uk/thematic-analysis-types/</a:t>
            </a:r>
            <a:r>
              <a:rPr lang="en-GB" sz="1400" dirty="0">
                <a:solidFill>
                  <a:srgbClr val="333333"/>
                </a:solidFill>
                <a:latin typeface="Arial" panose="020B0604020202020204" pitchFamily="34" charset="0"/>
                <a:cs typeface="Arial" panose="020B0604020202020204" pitchFamily="34" charset="0"/>
              </a:rPr>
              <a:t> {Accessed 27</a:t>
            </a:r>
            <a:r>
              <a:rPr lang="en-GB" sz="1400" baseline="30000" dirty="0">
                <a:solidFill>
                  <a:srgbClr val="333333"/>
                </a:solidFill>
                <a:latin typeface="Arial" panose="020B0604020202020204" pitchFamily="34" charset="0"/>
                <a:cs typeface="Arial" panose="020B0604020202020204" pitchFamily="34" charset="0"/>
              </a:rPr>
              <a:t>th</a:t>
            </a:r>
            <a:r>
              <a:rPr lang="en-GB" sz="1400" dirty="0">
                <a:solidFill>
                  <a:srgbClr val="333333"/>
                </a:solidFill>
                <a:latin typeface="Arial" panose="020B0604020202020204" pitchFamily="34" charset="0"/>
                <a:cs typeface="Arial" panose="020B0604020202020204" pitchFamily="34" charset="0"/>
              </a:rPr>
              <a:t> April 2025}</a:t>
            </a:r>
          </a:p>
          <a:p>
            <a:r>
              <a:rPr lang="en-GB" sz="1400" dirty="0">
                <a:solidFill>
                  <a:srgbClr val="333333"/>
                </a:solidFill>
                <a:latin typeface="Arial" panose="020B0604020202020204" pitchFamily="34" charset="0"/>
                <a:cs typeface="Arial" panose="020B0604020202020204" pitchFamily="34" charset="0"/>
              </a:rPr>
              <a:t>Denzin, N.K. and Salvo, J. eds., 2020. New Directions in Theorising Qualitative Research: Performance as Resistance (Vol. 4). Myers Education Press.</a:t>
            </a:r>
          </a:p>
          <a:p>
            <a:r>
              <a:rPr lang="en-GB" sz="1400" dirty="0" err="1">
                <a:solidFill>
                  <a:srgbClr val="333333"/>
                </a:solidFill>
                <a:latin typeface="Arial" panose="020B0604020202020204" pitchFamily="34" charset="0"/>
                <a:cs typeface="Arial" panose="020B0604020202020204" pitchFamily="34" charset="0"/>
              </a:rPr>
              <a:t>Eldh</a:t>
            </a:r>
            <a:r>
              <a:rPr lang="en-GB" sz="1400" dirty="0">
                <a:solidFill>
                  <a:srgbClr val="333333"/>
                </a:solidFill>
                <a:latin typeface="Arial" panose="020B0604020202020204" pitchFamily="34" charset="0"/>
                <a:cs typeface="Arial" panose="020B0604020202020204" pitchFamily="34" charset="0"/>
              </a:rPr>
              <a:t>, A. C., </a:t>
            </a:r>
            <a:r>
              <a:rPr lang="en-GB" sz="1400" dirty="0" err="1">
                <a:solidFill>
                  <a:srgbClr val="333333"/>
                </a:solidFill>
                <a:latin typeface="Arial" panose="020B0604020202020204" pitchFamily="34" charset="0"/>
                <a:cs typeface="Arial" panose="020B0604020202020204" pitchFamily="34" charset="0"/>
              </a:rPr>
              <a:t>Årestedt</a:t>
            </a:r>
            <a:r>
              <a:rPr lang="en-GB" sz="1400" dirty="0">
                <a:solidFill>
                  <a:srgbClr val="333333"/>
                </a:solidFill>
                <a:latin typeface="Arial" panose="020B0604020202020204" pitchFamily="34" charset="0"/>
                <a:cs typeface="Arial" panose="020B0604020202020204" pitchFamily="34" charset="0"/>
              </a:rPr>
              <a:t>, L., &amp; </a:t>
            </a:r>
            <a:r>
              <a:rPr lang="en-GB" sz="1400" dirty="0" err="1">
                <a:solidFill>
                  <a:srgbClr val="333333"/>
                </a:solidFill>
                <a:latin typeface="Arial" panose="020B0604020202020204" pitchFamily="34" charset="0"/>
                <a:cs typeface="Arial" panose="020B0604020202020204" pitchFamily="34" charset="0"/>
              </a:rPr>
              <a:t>Berterö</a:t>
            </a:r>
            <a:r>
              <a:rPr lang="en-GB" sz="1400" dirty="0">
                <a:solidFill>
                  <a:srgbClr val="333333"/>
                </a:solidFill>
                <a:latin typeface="Arial" panose="020B0604020202020204" pitchFamily="34" charset="0"/>
                <a:cs typeface="Arial" panose="020B0604020202020204" pitchFamily="34" charset="0"/>
              </a:rPr>
              <a:t>, C. (2020). Quotations in Qualitative Studies: Reflections on Constituents, Custom, and Purpose. International Journal of Qualitative Methods, 19. [Online] Available at  </a:t>
            </a:r>
            <a:r>
              <a:rPr lang="en-GB" sz="1400" dirty="0">
                <a:solidFill>
                  <a:srgbClr val="333333"/>
                </a:solidFill>
                <a:latin typeface="Arial" panose="020B0604020202020204" pitchFamily="34" charset="0"/>
                <a:cs typeface="Arial" panose="020B0604020202020204" pitchFamily="34" charset="0"/>
                <a:hlinkClick r:id="rId7"/>
              </a:rPr>
              <a:t>https://doi.org/10.1177/1609406920969268</a:t>
            </a:r>
            <a:r>
              <a:rPr lang="en-GB" sz="1400" dirty="0">
                <a:solidFill>
                  <a:srgbClr val="333333"/>
                </a:solidFill>
                <a:latin typeface="Arial" panose="020B0604020202020204" pitchFamily="34" charset="0"/>
                <a:cs typeface="Arial" panose="020B0604020202020204" pitchFamily="34" charset="0"/>
              </a:rPr>
              <a:t>  {Accessed 26th April 2025}. </a:t>
            </a:r>
          </a:p>
          <a:p>
            <a:r>
              <a:rPr lang="en-GB" sz="1400" dirty="0">
                <a:solidFill>
                  <a:srgbClr val="333333"/>
                </a:solidFill>
                <a:latin typeface="Arial" panose="020B0604020202020204" pitchFamily="34" charset="0"/>
                <a:cs typeface="Arial" panose="020B0604020202020204" pitchFamily="34" charset="0"/>
              </a:rPr>
              <a:t>Flick, U., 2022. The SAGE handbook of qualitative research design.</a:t>
            </a:r>
          </a:p>
          <a:p>
            <a:r>
              <a:rPr lang="en-GB" sz="1400" dirty="0">
                <a:solidFill>
                  <a:srgbClr val="333333"/>
                </a:solidFill>
                <a:latin typeface="Arial" panose="020B0604020202020204" pitchFamily="34" charset="0"/>
                <a:cs typeface="Arial" panose="020B0604020202020204" pitchFamily="34" charset="0"/>
              </a:rPr>
              <a:t>Glaser, B. G. (2002). Conceptualisation: On Theory and Theorising Using Grounded Theory. International Journal of Qualitative Methods, 1(2), 23-38.[Online[ Available at  </a:t>
            </a:r>
            <a:r>
              <a:rPr lang="en-GB" sz="1400" dirty="0">
                <a:solidFill>
                  <a:srgbClr val="333333"/>
                </a:solidFill>
                <a:latin typeface="Arial" panose="020B0604020202020204" pitchFamily="34" charset="0"/>
                <a:cs typeface="Arial" panose="020B0604020202020204" pitchFamily="34" charset="0"/>
                <a:hlinkClick r:id="rId8"/>
              </a:rPr>
              <a:t>https://doi.org/10.1177/160940690200100203</a:t>
            </a:r>
            <a:r>
              <a:rPr lang="en-GB" sz="1400" dirty="0">
                <a:solidFill>
                  <a:srgbClr val="333333"/>
                </a:solidFill>
                <a:latin typeface="Arial" panose="020B0604020202020204" pitchFamily="34" charset="0"/>
                <a:cs typeface="Arial" panose="020B0604020202020204" pitchFamily="34" charset="0"/>
              </a:rPr>
              <a:t> {Accessed 24th April 2025}.</a:t>
            </a:r>
          </a:p>
          <a:p>
            <a:r>
              <a:rPr lang="en-GB" sz="1400" dirty="0">
                <a:solidFill>
                  <a:srgbClr val="333333"/>
                </a:solidFill>
                <a:latin typeface="Arial" panose="020B0604020202020204" pitchFamily="34" charset="0"/>
                <a:cs typeface="Arial" panose="020B0604020202020204" pitchFamily="34" charset="0"/>
              </a:rPr>
              <a:t>Kelle, U. 2004: Computer-assisted analysis of qualitative data. In Flick, U., von </a:t>
            </a:r>
            <a:r>
              <a:rPr lang="en-GB" sz="1400" dirty="0" err="1">
                <a:solidFill>
                  <a:srgbClr val="333333"/>
                </a:solidFill>
                <a:latin typeface="Arial" panose="020B0604020202020204" pitchFamily="34" charset="0"/>
                <a:cs typeface="Arial" panose="020B0604020202020204" pitchFamily="34" charset="0"/>
              </a:rPr>
              <a:t>Kardorff</a:t>
            </a:r>
            <a:r>
              <a:rPr lang="en-GB" sz="1400" dirty="0">
                <a:solidFill>
                  <a:srgbClr val="333333"/>
                </a:solidFill>
                <a:latin typeface="Arial" panose="020B0604020202020204" pitchFamily="34" charset="0"/>
                <a:cs typeface="Arial" panose="020B0604020202020204" pitchFamily="34" charset="0"/>
              </a:rPr>
              <a:t>, E. and Steinke, I., editors, A companion to qualitative research. Sage.</a:t>
            </a:r>
          </a:p>
          <a:p>
            <a:r>
              <a:rPr lang="en-GB" sz="1400" b="0" i="0" u="none" strike="noStrike" dirty="0">
                <a:solidFill>
                  <a:srgbClr val="333333"/>
                </a:solidFill>
                <a:effectLst/>
                <a:latin typeface="Arial" panose="020B0604020202020204" pitchFamily="34" charset="0"/>
                <a:cs typeface="Arial" panose="020B0604020202020204" pitchFamily="34" charset="0"/>
              </a:rPr>
              <a:t>Naeem, M., </a:t>
            </a:r>
            <a:r>
              <a:rPr lang="en-GB" sz="1400" b="0" i="0" u="none" strike="noStrike" dirty="0" err="1">
                <a:solidFill>
                  <a:srgbClr val="333333"/>
                </a:solidFill>
                <a:effectLst/>
                <a:latin typeface="Arial" panose="020B0604020202020204" pitchFamily="34" charset="0"/>
                <a:cs typeface="Arial" panose="020B0604020202020204" pitchFamily="34" charset="0"/>
              </a:rPr>
              <a:t>Ozuem</a:t>
            </a:r>
            <a:r>
              <a:rPr lang="en-GB" sz="1400" b="0" i="0" u="none" strike="noStrike" dirty="0">
                <a:solidFill>
                  <a:srgbClr val="333333"/>
                </a:solidFill>
                <a:effectLst/>
                <a:latin typeface="Arial" panose="020B0604020202020204" pitchFamily="34" charset="0"/>
                <a:cs typeface="Arial" panose="020B0604020202020204" pitchFamily="34" charset="0"/>
              </a:rPr>
              <a:t>, W., Howell, K., &amp; Ranfagni, S. (2023). A Step-by-Step Process of Thematic Analysis to Develop a Conceptual Model in Qualitative Research. International Journal of Qualitative Methods, 22. [Online] Available at  </a:t>
            </a:r>
            <a:r>
              <a:rPr lang="en-GB" sz="1400" b="0" i="0" u="sng" dirty="0">
                <a:solidFill>
                  <a:srgbClr val="046FF8"/>
                </a:solidFill>
                <a:effectLst/>
                <a:latin typeface="Arial" panose="020B0604020202020204" pitchFamily="34" charset="0"/>
                <a:cs typeface="Arial" panose="020B0604020202020204" pitchFamily="34" charset="0"/>
                <a:hlinkClick r:id="rId9"/>
              </a:rPr>
              <a:t>https://doi.org/10.1177/16094069231205789</a:t>
            </a:r>
            <a:r>
              <a:rPr lang="en-GB" sz="1400" b="0" i="0" u="sng" dirty="0">
                <a:solidFill>
                  <a:srgbClr val="046FF8"/>
                </a:solidFill>
                <a:effectLst/>
                <a:latin typeface="Arial" panose="020B0604020202020204" pitchFamily="34" charset="0"/>
                <a:cs typeface="Arial" panose="020B0604020202020204" pitchFamily="34" charset="0"/>
              </a:rPr>
              <a:t> </a:t>
            </a:r>
            <a:r>
              <a:rPr lang="en-GB" sz="1400" b="0" i="0" dirty="0">
                <a:solidFill>
                  <a:schemeClr val="tx1"/>
                </a:solidFill>
                <a:effectLst/>
                <a:latin typeface="Arial" panose="020B0604020202020204" pitchFamily="34" charset="0"/>
                <a:cs typeface="Arial" panose="020B0604020202020204" pitchFamily="34" charset="0"/>
              </a:rPr>
              <a:t>{Accessed 26th April 2025}.</a:t>
            </a:r>
            <a:endParaRPr lang="en-GB" sz="1400" b="0" i="0" u="none" strike="noStrike" dirty="0">
              <a:solidFill>
                <a:schemeClr val="tx1"/>
              </a:solidFill>
              <a:effectLst/>
              <a:latin typeface="Arial" panose="020B0604020202020204" pitchFamily="34" charset="0"/>
              <a:cs typeface="Arial" panose="020B0604020202020204" pitchFamily="34" charset="0"/>
            </a:endParaRPr>
          </a:p>
          <a:p>
            <a:r>
              <a:rPr lang="en-GB" sz="1400" b="0" i="0" u="none" strike="noStrike" dirty="0">
                <a:solidFill>
                  <a:srgbClr val="333333"/>
                </a:solidFill>
                <a:effectLst/>
                <a:latin typeface="Arial" panose="020B0604020202020204" pitchFamily="34" charset="0"/>
                <a:cs typeface="Arial" panose="020B0604020202020204" pitchFamily="34" charset="0"/>
              </a:rPr>
              <a:t>Parker, I. 2004: Criteria for qualitative research in psychology. Qualitative Research in Psychology 1.</a:t>
            </a:r>
          </a:p>
          <a:p>
            <a:r>
              <a:rPr lang="en-GB" sz="1400" b="0" i="0" u="none" strike="noStrike" dirty="0">
                <a:solidFill>
                  <a:srgbClr val="333333"/>
                </a:solidFill>
                <a:effectLst/>
                <a:latin typeface="Arial" panose="020B0604020202020204" pitchFamily="34" charset="0"/>
                <a:cs typeface="Arial" panose="020B0604020202020204" pitchFamily="34" charset="0"/>
              </a:rPr>
              <a:t>Saunders C H, </a:t>
            </a:r>
            <a:r>
              <a:rPr lang="en-GB" sz="1400" b="0" i="0" u="none" strike="noStrike" dirty="0" err="1">
                <a:solidFill>
                  <a:srgbClr val="333333"/>
                </a:solidFill>
                <a:effectLst/>
                <a:latin typeface="Arial" panose="020B0604020202020204" pitchFamily="34" charset="0"/>
                <a:cs typeface="Arial" panose="020B0604020202020204" pitchFamily="34" charset="0"/>
              </a:rPr>
              <a:t>Sierpe</a:t>
            </a:r>
            <a:r>
              <a:rPr lang="en-GB" sz="1400" b="0" i="0" u="none" strike="noStrike" dirty="0">
                <a:solidFill>
                  <a:srgbClr val="333333"/>
                </a:solidFill>
                <a:effectLst/>
                <a:latin typeface="Arial" panose="020B0604020202020204" pitchFamily="34" charset="0"/>
                <a:cs typeface="Arial" panose="020B0604020202020204" pitchFamily="34" charset="0"/>
              </a:rPr>
              <a:t> A, von Plessen C, Kennedy A M, Leviton L C, Bernstein S L et al. (2023). The </a:t>
            </a:r>
            <a:r>
              <a:rPr lang="en-GB" sz="1400" b="0" i="0" u="none" strike="noStrike" dirty="0" err="1">
                <a:solidFill>
                  <a:srgbClr val="333333"/>
                </a:solidFill>
                <a:effectLst/>
                <a:latin typeface="Arial" panose="020B0604020202020204" pitchFamily="34" charset="0"/>
                <a:cs typeface="Arial" panose="020B0604020202020204" pitchFamily="34" charset="0"/>
              </a:rPr>
              <a:t>bmj</a:t>
            </a:r>
            <a:r>
              <a:rPr lang="en-GB" sz="1400" b="0" i="0" u="none" strike="noStrike" dirty="0">
                <a:solidFill>
                  <a:srgbClr val="333333"/>
                </a:solidFill>
                <a:effectLst/>
                <a:latin typeface="Arial" panose="020B0604020202020204" pitchFamily="34" charset="0"/>
                <a:cs typeface="Arial" panose="020B0604020202020204" pitchFamily="34" charset="0"/>
              </a:rPr>
              <a:t>. ‘Practical thematic analysis: a guide for multidisciplinary health services research teams engaging in qualitative analysis’. </a:t>
            </a:r>
            <a:r>
              <a:rPr lang="en-GB" sz="1400" b="0" i="0" u="none" strike="noStrike" dirty="0">
                <a:solidFill>
                  <a:srgbClr val="555555"/>
                </a:solidFill>
                <a:effectLst/>
                <a:latin typeface="Arial" panose="020B0604020202020204" pitchFamily="34" charset="0"/>
                <a:cs typeface="Arial" panose="020B0604020202020204" pitchFamily="34" charset="0"/>
              </a:rPr>
              <a:t>[Online] Available at </a:t>
            </a:r>
            <a:r>
              <a:rPr lang="en-GB" sz="1400" b="0" i="0" u="none" strike="noStrike" dirty="0">
                <a:solidFill>
                  <a:srgbClr val="555555"/>
                </a:solidFill>
                <a:effectLst/>
                <a:latin typeface="Arial" panose="020B0604020202020204" pitchFamily="34" charset="0"/>
                <a:cs typeface="Arial" panose="020B0604020202020204" pitchFamily="34" charset="0"/>
                <a:hlinkClick r:id="rId10"/>
              </a:rPr>
              <a:t>https://www.bmj.com/content/381/bmj-2022-074256</a:t>
            </a:r>
            <a:r>
              <a:rPr lang="en-GB" sz="1400" b="0" i="0" u="none" strike="noStrike" dirty="0">
                <a:solidFill>
                  <a:srgbClr val="555555"/>
                </a:solidFill>
                <a:effectLst/>
                <a:latin typeface="Arial" panose="020B0604020202020204" pitchFamily="34" charset="0"/>
                <a:cs typeface="Arial" panose="020B0604020202020204" pitchFamily="34" charset="0"/>
              </a:rPr>
              <a:t> </a:t>
            </a:r>
            <a:r>
              <a:rPr lang="en-GB" sz="1400" b="0" i="0" u="none" strike="noStrike" dirty="0">
                <a:solidFill>
                  <a:schemeClr val="tx1"/>
                </a:solidFill>
                <a:effectLst/>
                <a:latin typeface="Arial" panose="020B0604020202020204" pitchFamily="34" charset="0"/>
                <a:cs typeface="Arial" panose="020B0604020202020204" pitchFamily="34" charset="0"/>
              </a:rPr>
              <a:t>{Accessed 28</a:t>
            </a:r>
            <a:r>
              <a:rPr lang="en-GB" sz="1400" b="0" i="0" u="none" strike="noStrike" baseline="30000" dirty="0">
                <a:solidFill>
                  <a:srgbClr val="555555"/>
                </a:solidFill>
                <a:effectLst/>
                <a:latin typeface="Arial" panose="020B0604020202020204" pitchFamily="34" charset="0"/>
                <a:cs typeface="Arial" panose="020B0604020202020204" pitchFamily="34" charset="0"/>
              </a:rPr>
              <a:t>th</a:t>
            </a:r>
            <a:r>
              <a:rPr lang="en-GB" sz="1400" b="0" i="0" u="none" strike="noStrike" dirty="0">
                <a:solidFill>
                  <a:srgbClr val="555555"/>
                </a:solidFill>
                <a:effectLst/>
                <a:latin typeface="Arial" panose="020B0604020202020204" pitchFamily="34" charset="0"/>
                <a:cs typeface="Arial" panose="020B0604020202020204" pitchFamily="34" charset="0"/>
              </a:rPr>
              <a:t> </a:t>
            </a:r>
            <a:r>
              <a:rPr lang="en-GB" sz="1400" b="0" i="0" u="none" strike="noStrike" dirty="0">
                <a:solidFill>
                  <a:schemeClr val="tx1"/>
                </a:solidFill>
                <a:effectLst/>
                <a:latin typeface="Arial" panose="020B0604020202020204" pitchFamily="34" charset="0"/>
                <a:cs typeface="Arial" panose="020B0604020202020204" pitchFamily="34" charset="0"/>
              </a:rPr>
              <a:t>April 2025}.</a:t>
            </a:r>
          </a:p>
          <a:p>
            <a:r>
              <a:rPr lang="en-GB" sz="1400" dirty="0">
                <a:solidFill>
                  <a:schemeClr val="tx1"/>
                </a:solidFill>
                <a:latin typeface="Arial" panose="020B0604020202020204" pitchFamily="34" charset="0"/>
                <a:cs typeface="Arial" panose="020B0604020202020204" pitchFamily="34" charset="0"/>
              </a:rPr>
              <a:t>Strauss, A. and Corbin, J. 1998: Basics of qualitative research: techniques and procedures for developing grounded theory. Sage.</a:t>
            </a:r>
          </a:p>
          <a:p>
            <a:r>
              <a:rPr lang="en-GB" sz="1400" dirty="0">
                <a:solidFill>
                  <a:schemeClr val="tx1"/>
                </a:solidFill>
                <a:latin typeface="Arial" panose="020B0604020202020204" pitchFamily="34" charset="0"/>
                <a:cs typeface="Arial" panose="020B0604020202020204" pitchFamily="34" charset="0"/>
              </a:rPr>
              <a:t>Truong, J., Bakshi, S., Wasim, A., Ahmad, M. and Majid, U., 2022. What factors promote vaccine hesitancy or acceptance during pandemics? A systematic review and thematic analysis. Health promotion international, 37(1), p.daab105. [Online] Available at </a:t>
            </a:r>
            <a:r>
              <a:rPr lang="en-GB" sz="1400" dirty="0">
                <a:solidFill>
                  <a:schemeClr val="tx1"/>
                </a:solidFill>
                <a:latin typeface="Arial" panose="020B0604020202020204" pitchFamily="34" charset="0"/>
                <a:cs typeface="Arial" panose="020B0604020202020204" pitchFamily="34" charset="0"/>
                <a:hlinkClick r:id="rId11"/>
              </a:rPr>
              <a:t>https://academic.oup.com/heapro/article/37/1/daab105/6318107?login=false</a:t>
            </a:r>
            <a:r>
              <a:rPr lang="en-GB" sz="1400" dirty="0">
                <a:solidFill>
                  <a:schemeClr val="tx1"/>
                </a:solidFill>
                <a:latin typeface="Arial" panose="020B0604020202020204" pitchFamily="34" charset="0"/>
                <a:cs typeface="Arial" panose="020B0604020202020204" pitchFamily="34" charset="0"/>
              </a:rPr>
              <a:t> {Accessed 25th April 2025}. </a:t>
            </a:r>
          </a:p>
          <a:p>
            <a:r>
              <a:rPr lang="en-GB" sz="1400" dirty="0">
                <a:solidFill>
                  <a:schemeClr val="tx1"/>
                </a:solidFill>
                <a:latin typeface="Arial" panose="020B0604020202020204" pitchFamily="34" charset="0"/>
                <a:cs typeface="Arial" panose="020B0604020202020204" pitchFamily="34" charset="0"/>
              </a:rPr>
              <a:t>Walsh RS, McClean B, Doyle N, Ryan S, Scarborough-Lang S-J, Rishton A and Dagnall N (2019) A Thematic Analysis Investigating the Impact of Positive Behavioural Support Training on the Lives of Service Providers: “It Makes You Think Differently”. Front. Psychol. [Online] Available at </a:t>
            </a:r>
            <a:r>
              <a:rPr lang="en-GB" sz="1400" dirty="0">
                <a:solidFill>
                  <a:schemeClr val="tx1"/>
                </a:solidFill>
                <a:latin typeface="Arial" panose="020B0604020202020204" pitchFamily="34" charset="0"/>
                <a:cs typeface="Arial" panose="020B0604020202020204" pitchFamily="34" charset="0"/>
                <a:hlinkClick r:id="rId12"/>
              </a:rPr>
              <a:t>https://www.frontiersin.org/journals/psychology/articles/10.3389/fpsyg.2019.02408/full</a:t>
            </a:r>
            <a:r>
              <a:rPr lang="en-GB" sz="1400" dirty="0">
                <a:solidFill>
                  <a:schemeClr val="tx1"/>
                </a:solidFill>
                <a:latin typeface="Arial" panose="020B0604020202020204" pitchFamily="34" charset="0"/>
                <a:cs typeface="Arial" panose="020B0604020202020204" pitchFamily="34" charset="0"/>
              </a:rPr>
              <a:t> {Accessed 25th April 2025}.</a:t>
            </a:r>
          </a:p>
          <a:p>
            <a:r>
              <a:rPr lang="en-GB" sz="1400" dirty="0">
                <a:solidFill>
                  <a:schemeClr val="tx1"/>
                </a:solidFill>
                <a:latin typeface="Arial" panose="020B0604020202020204" pitchFamily="34" charset="0"/>
                <a:cs typeface="Arial" panose="020B0604020202020204" pitchFamily="34" charset="0"/>
              </a:rPr>
              <a:t>Yardley, E. (2006). ‘The Degree Doctor’. Braun and Clarke Thematic Analysis - How to do the six-step process in your qualitative research project. [Online] Available at  </a:t>
            </a:r>
            <a:r>
              <a:rPr lang="en-GB" sz="1400" b="0" i="0" u="none" strike="noStrike" dirty="0">
                <a:solidFill>
                  <a:srgbClr val="555555"/>
                </a:solidFill>
                <a:effectLst/>
                <a:latin typeface="Arial" panose="020B0604020202020204" pitchFamily="34" charset="0"/>
                <a:cs typeface="Arial" panose="020B0604020202020204" pitchFamily="34" charset="0"/>
                <a:hlinkClick r:id="rId13"/>
              </a:rPr>
              <a:t>https://www.thedegreedoctor.com/blog/braun-and-clarke-thematic-analysis-how-to-do-the-six-step-process-in-your-qualitative-research-project#:~:text=Braun%20and%20Clarke's%20thematic%20analysis,or%20themes%20within%20qualitative%20data</a:t>
            </a:r>
            <a:r>
              <a:rPr lang="en-GB" sz="1400" b="0" i="0" u="none" strike="noStrike" dirty="0">
                <a:solidFill>
                  <a:srgbClr val="555555"/>
                </a:solidFill>
                <a:effectLst/>
                <a:latin typeface="Arial" panose="020B0604020202020204" pitchFamily="34" charset="0"/>
                <a:cs typeface="Arial" panose="020B0604020202020204" pitchFamily="34" charset="0"/>
              </a:rPr>
              <a:t>. </a:t>
            </a:r>
            <a:r>
              <a:rPr lang="en-GB" sz="1400" b="0" i="0" u="none" strike="noStrike" dirty="0">
                <a:solidFill>
                  <a:schemeClr val="tx1"/>
                </a:solidFill>
                <a:effectLst/>
                <a:latin typeface="Arial" panose="020B0604020202020204" pitchFamily="34" charset="0"/>
                <a:cs typeface="Arial" panose="020B0604020202020204" pitchFamily="34" charset="0"/>
              </a:rPr>
              <a:t>{Accessed 25</a:t>
            </a:r>
            <a:r>
              <a:rPr lang="en-GB" sz="1400" b="0" i="0" u="none" strike="noStrike" baseline="30000" dirty="0">
                <a:solidFill>
                  <a:schemeClr val="tx1"/>
                </a:solidFill>
                <a:effectLst/>
                <a:latin typeface="Arial" panose="020B0604020202020204" pitchFamily="34" charset="0"/>
                <a:cs typeface="Arial" panose="020B0604020202020204" pitchFamily="34" charset="0"/>
              </a:rPr>
              <a:t>th</a:t>
            </a:r>
            <a:r>
              <a:rPr lang="en-GB" sz="1400" b="0" i="0" u="none" strike="noStrike" dirty="0">
                <a:solidFill>
                  <a:schemeClr val="tx1"/>
                </a:solidFill>
                <a:effectLst/>
                <a:latin typeface="Arial" panose="020B0604020202020204" pitchFamily="34" charset="0"/>
                <a:cs typeface="Arial" panose="020B0604020202020204" pitchFamily="34" charset="0"/>
              </a:rPr>
              <a:t> April 2025}. </a:t>
            </a:r>
          </a:p>
          <a:p>
            <a:endParaRPr lang="en-GB" sz="1400" b="0" i="0" u="none" strike="noStrike" dirty="0">
              <a:solidFill>
                <a:schemeClr val="tx1"/>
              </a:solidFill>
              <a:effectLst/>
              <a:latin typeface="inherit"/>
            </a:endParaRPr>
          </a:p>
          <a:p>
            <a:endParaRPr lang="en-GB" sz="1200" b="0" i="0" u="none" strike="noStrike"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85099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20609</TotalTime>
  <Words>2160</Words>
  <Application>Microsoft Macintosh PowerPoint</Application>
  <PresentationFormat>Widescreen</PresentationFormat>
  <Paragraphs>99</Paragraphs>
  <Slides>13</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Arial</vt:lpstr>
      <vt:lpstr>inherit</vt:lpstr>
      <vt:lpstr>Open Sans</vt:lpstr>
      <vt:lpstr>Trebuchet MS</vt:lpstr>
      <vt:lpstr>Wingdings 3</vt:lpstr>
      <vt:lpstr>Facet</vt:lpstr>
      <vt:lpstr>Thematic Analysis</vt:lpstr>
      <vt:lpstr>Data research </vt:lpstr>
      <vt:lpstr>What is a Thematic Analysis?</vt:lpstr>
      <vt:lpstr>Historical development &amp; theoretical underpinnings</vt:lpstr>
      <vt:lpstr>The six stages of analysing themes - </vt:lpstr>
      <vt:lpstr>Types of Thematic Analysis</vt:lpstr>
      <vt:lpstr>Strengths </vt:lpstr>
      <vt:lpstr>Limitations</vt:lpstr>
      <vt:lpstr>What types of research can this can this methodology effectively address</vt:lpstr>
      <vt:lpstr>Naeem et al (2023). A Step-by-Step Process of Thematic Analysis to Develop a Conceptual Model in Qualitative Research.</vt:lpstr>
      <vt:lpstr>My dissertation research </vt:lpstr>
      <vt:lpstr>My dissertation research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Sullivan L (FLSE)</dc:creator>
  <cp:lastModifiedBy>Sullivan L (FLSE)</cp:lastModifiedBy>
  <cp:revision>75</cp:revision>
  <dcterms:created xsi:type="dcterms:W3CDTF">2025-04-22T12:23:07Z</dcterms:created>
  <dcterms:modified xsi:type="dcterms:W3CDTF">2025-05-07T19:04:18Z</dcterms:modified>
</cp:coreProperties>
</file>