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4A5F66-EDAC-F084-FF37-9C9B936D12E9}" v="7" dt="2026-03-06T05:20:00.533"/>
    <p1510:client id="{0DABAB1F-1B36-817F-BA86-28BFA2B51343}" v="1475" dt="2026-03-06T03:18:46.060"/>
    <p1510:client id="{35727D44-7FC6-6AD6-2D54-B952D2ED0DCF}" v="512" dt="2026-03-06T04:42:55.2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B2ABAC-0D33-448D-9A8F-A28B217D4B6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766D44B-928A-4DA8-9BD2-9A7DE51734BF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4766BC76-6558-404A-A1A9-DDF6D405F3EF}" type="parTrans" cxnId="{CD30E0FA-D23A-41FC-8A54-FF7F7A26AF59}">
      <dgm:prSet/>
      <dgm:spPr/>
      <dgm:t>
        <a:bodyPr/>
        <a:lstStyle/>
        <a:p>
          <a:endParaRPr lang="en-US"/>
        </a:p>
      </dgm:t>
    </dgm:pt>
    <dgm:pt modelId="{B2B57936-0B07-4861-841B-75F732305917}" type="sibTrans" cxnId="{CD30E0FA-D23A-41FC-8A54-FF7F7A26AF59}">
      <dgm:prSet/>
      <dgm:spPr/>
      <dgm:t>
        <a:bodyPr/>
        <a:lstStyle/>
        <a:p>
          <a:endParaRPr lang="en-US"/>
        </a:p>
      </dgm:t>
    </dgm:pt>
    <dgm:pt modelId="{B19E9865-5178-4521-970F-AE33FBC1AA8C}">
      <dgm:prSet/>
      <dgm:spPr/>
      <dgm:t>
        <a:bodyPr/>
        <a:lstStyle/>
        <a:p>
          <a:r>
            <a:rPr lang="en-GB"/>
            <a:t>Reduced telephone congestion</a:t>
          </a:r>
          <a:endParaRPr lang="en-US"/>
        </a:p>
      </dgm:t>
    </dgm:pt>
    <dgm:pt modelId="{193C9FA9-CBBE-4C5C-A4A9-BD0AA5F25E73}" type="parTrans" cxnId="{2ABB48E3-37F7-40A5-9182-B3AC3F5853D8}">
      <dgm:prSet/>
      <dgm:spPr/>
      <dgm:t>
        <a:bodyPr/>
        <a:lstStyle/>
        <a:p>
          <a:endParaRPr lang="en-US"/>
        </a:p>
      </dgm:t>
    </dgm:pt>
    <dgm:pt modelId="{6992C061-6C9A-4A02-AFB9-E2D38F3F0F09}" type="sibTrans" cxnId="{2ABB48E3-37F7-40A5-9182-B3AC3F5853D8}">
      <dgm:prSet/>
      <dgm:spPr/>
      <dgm:t>
        <a:bodyPr/>
        <a:lstStyle/>
        <a:p>
          <a:endParaRPr lang="en-US"/>
        </a:p>
      </dgm:t>
    </dgm:pt>
    <dgm:pt modelId="{4D8980E7-0B50-4A02-8118-053FA1E3FD9A}">
      <dgm:prSet/>
      <dgm:spPr/>
      <dgm:t>
        <a:bodyPr/>
        <a:lstStyle/>
        <a:p>
          <a:r>
            <a:rPr lang="en-GB"/>
            <a:t>Administrative automation</a:t>
          </a:r>
          <a:endParaRPr lang="en-US"/>
        </a:p>
      </dgm:t>
    </dgm:pt>
    <dgm:pt modelId="{460DB0AE-E705-46D1-8EE6-F42D721061AC}" type="parTrans" cxnId="{54F3A73C-4CB1-4E30-BBA5-593D5369615A}">
      <dgm:prSet/>
      <dgm:spPr/>
      <dgm:t>
        <a:bodyPr/>
        <a:lstStyle/>
        <a:p>
          <a:endParaRPr lang="en-US"/>
        </a:p>
      </dgm:t>
    </dgm:pt>
    <dgm:pt modelId="{27044C28-EA4C-4447-96E1-AE171C2C00AA}" type="sibTrans" cxnId="{54F3A73C-4CB1-4E30-BBA5-593D5369615A}">
      <dgm:prSet/>
      <dgm:spPr/>
      <dgm:t>
        <a:bodyPr/>
        <a:lstStyle/>
        <a:p>
          <a:endParaRPr lang="en-US"/>
        </a:p>
      </dgm:t>
    </dgm:pt>
    <dgm:pt modelId="{7C80DEA0-F9B3-4167-808D-E2AB3E806C86}">
      <dgm:prSet/>
      <dgm:spPr/>
      <dgm:t>
        <a:bodyPr/>
        <a:lstStyle/>
        <a:p>
          <a:r>
            <a:rPr lang="en-GB"/>
            <a:t>Increased transparency (Baird et al.,2022)</a:t>
          </a:r>
          <a:endParaRPr lang="en-US"/>
        </a:p>
      </dgm:t>
    </dgm:pt>
    <dgm:pt modelId="{F0932F5D-345D-4B7D-891E-5EF620DCFAE4}" type="parTrans" cxnId="{4BE4F6C5-DDC0-4677-BAA5-2E475E27EF6B}">
      <dgm:prSet/>
      <dgm:spPr/>
      <dgm:t>
        <a:bodyPr/>
        <a:lstStyle/>
        <a:p>
          <a:endParaRPr lang="en-US"/>
        </a:p>
      </dgm:t>
    </dgm:pt>
    <dgm:pt modelId="{F92E53DB-2C33-4BDB-B227-45A555CE4B2F}" type="sibTrans" cxnId="{4BE4F6C5-DDC0-4677-BAA5-2E475E27EF6B}">
      <dgm:prSet/>
      <dgm:spPr/>
      <dgm:t>
        <a:bodyPr/>
        <a:lstStyle/>
        <a:p>
          <a:endParaRPr lang="en-US"/>
        </a:p>
      </dgm:t>
    </dgm:pt>
    <dgm:pt modelId="{4D92C05C-3611-41DD-8309-EB0F482EAAA5}">
      <dgm:prSet/>
      <dgm:spPr/>
      <dgm:t>
        <a:bodyPr/>
        <a:lstStyle/>
        <a:p>
          <a:r>
            <a:rPr lang="en-GB" b="1"/>
            <a:t>Structural Challenges</a:t>
          </a:r>
          <a:endParaRPr lang="en-US"/>
        </a:p>
      </dgm:t>
    </dgm:pt>
    <dgm:pt modelId="{0F7B17A3-ED13-494B-8727-571BE76D1153}" type="parTrans" cxnId="{A9DBC281-DDA8-428C-B013-24ECEE26FA70}">
      <dgm:prSet/>
      <dgm:spPr/>
      <dgm:t>
        <a:bodyPr/>
        <a:lstStyle/>
        <a:p>
          <a:endParaRPr lang="en-US"/>
        </a:p>
      </dgm:t>
    </dgm:pt>
    <dgm:pt modelId="{89DBD698-32F5-4975-A8C5-4495367E161D}" type="sibTrans" cxnId="{A9DBC281-DDA8-428C-B013-24ECEE26FA70}">
      <dgm:prSet/>
      <dgm:spPr/>
      <dgm:t>
        <a:bodyPr/>
        <a:lstStyle/>
        <a:p>
          <a:endParaRPr lang="en-US"/>
        </a:p>
      </dgm:t>
    </dgm:pt>
    <dgm:pt modelId="{49CD4B0A-F94F-48AA-8AFC-226C930977D5}">
      <dgm:prSet/>
      <dgm:spPr/>
      <dgm:t>
        <a:bodyPr/>
        <a:lstStyle/>
        <a:p>
          <a:r>
            <a:rPr lang="en-GB"/>
            <a:t>Digital maturity variation (National Audit Office,2020)</a:t>
          </a:r>
          <a:endParaRPr lang="en-US"/>
        </a:p>
      </dgm:t>
    </dgm:pt>
    <dgm:pt modelId="{E2C8A4DB-85A0-42F1-A0D1-FC8127791DF9}" type="parTrans" cxnId="{714AA7B2-497C-48A6-AB4E-474F3DBAA40A}">
      <dgm:prSet/>
      <dgm:spPr/>
      <dgm:t>
        <a:bodyPr/>
        <a:lstStyle/>
        <a:p>
          <a:endParaRPr lang="en-US"/>
        </a:p>
      </dgm:t>
    </dgm:pt>
    <dgm:pt modelId="{4151CEAA-C3C7-47A1-B12D-88673A0F7577}" type="sibTrans" cxnId="{714AA7B2-497C-48A6-AB4E-474F3DBAA40A}">
      <dgm:prSet/>
      <dgm:spPr/>
      <dgm:t>
        <a:bodyPr/>
        <a:lstStyle/>
        <a:p>
          <a:endParaRPr lang="en-US"/>
        </a:p>
      </dgm:t>
    </dgm:pt>
    <dgm:pt modelId="{E691650F-D66B-4859-A814-1017F0A91509}">
      <dgm:prSet/>
      <dgm:spPr/>
      <dgm:t>
        <a:bodyPr/>
        <a:lstStyle/>
        <a:p>
          <a:r>
            <a:rPr lang="en-GB"/>
            <a:t>Ongoing infrastructure costs</a:t>
          </a:r>
          <a:endParaRPr lang="en-US"/>
        </a:p>
      </dgm:t>
    </dgm:pt>
    <dgm:pt modelId="{4868CA09-33DA-4ACE-AC8E-17D1388582D3}" type="parTrans" cxnId="{44C7AA9C-F720-433C-B0FD-2F185A76D91F}">
      <dgm:prSet/>
      <dgm:spPr/>
      <dgm:t>
        <a:bodyPr/>
        <a:lstStyle/>
        <a:p>
          <a:endParaRPr lang="en-US"/>
        </a:p>
      </dgm:t>
    </dgm:pt>
    <dgm:pt modelId="{A96B0262-3BBD-4FCC-BBBF-8656AF62E22B}" type="sibTrans" cxnId="{44C7AA9C-F720-433C-B0FD-2F185A76D91F}">
      <dgm:prSet/>
      <dgm:spPr/>
      <dgm:t>
        <a:bodyPr/>
        <a:lstStyle/>
        <a:p>
          <a:endParaRPr lang="en-US"/>
        </a:p>
      </dgm:t>
    </dgm:pt>
    <dgm:pt modelId="{A4AB4746-6C7E-4F05-8486-BF52C2A9B725}" type="pres">
      <dgm:prSet presAssocID="{63B2ABAC-0D33-448D-9A8F-A28B217D4B61}" presName="linear" presStyleCnt="0">
        <dgm:presLayoutVars>
          <dgm:animLvl val="lvl"/>
          <dgm:resizeHandles val="exact"/>
        </dgm:presLayoutVars>
      </dgm:prSet>
      <dgm:spPr/>
    </dgm:pt>
    <dgm:pt modelId="{C3A423D7-BDAF-49D0-A83E-3BC34C519735}" type="pres">
      <dgm:prSet presAssocID="{C766D44B-928A-4DA8-9BD2-9A7DE51734B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B8DB8CA-9FD5-4672-8CBE-42AB14671E98}" type="pres">
      <dgm:prSet presAssocID="{C766D44B-928A-4DA8-9BD2-9A7DE51734BF}" presName="childText" presStyleLbl="revTx" presStyleIdx="0" presStyleCnt="2">
        <dgm:presLayoutVars>
          <dgm:bulletEnabled val="1"/>
        </dgm:presLayoutVars>
      </dgm:prSet>
      <dgm:spPr/>
    </dgm:pt>
    <dgm:pt modelId="{26A004F6-2B6C-47B6-ACA4-9564D04CCF1E}" type="pres">
      <dgm:prSet presAssocID="{4D92C05C-3611-41DD-8309-EB0F482EAAA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645385D-9532-4AD0-B82B-8E8A23A3ABCF}" type="pres">
      <dgm:prSet presAssocID="{4D92C05C-3611-41DD-8309-EB0F482EAAA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7C306B0F-9589-4791-8D2E-7458B04092F8}" type="presOf" srcId="{7C80DEA0-F9B3-4167-808D-E2AB3E806C86}" destId="{9B8DB8CA-9FD5-4672-8CBE-42AB14671E98}" srcOrd="0" destOrd="2" presId="urn:microsoft.com/office/officeart/2005/8/layout/vList2"/>
    <dgm:cxn modelId="{C6064612-73F9-4F9C-AF11-7C1BF3F19AB4}" type="presOf" srcId="{63B2ABAC-0D33-448D-9A8F-A28B217D4B61}" destId="{A4AB4746-6C7E-4F05-8486-BF52C2A9B725}" srcOrd="0" destOrd="0" presId="urn:microsoft.com/office/officeart/2005/8/layout/vList2"/>
    <dgm:cxn modelId="{54F3A73C-4CB1-4E30-BBA5-593D5369615A}" srcId="{C766D44B-928A-4DA8-9BD2-9A7DE51734BF}" destId="{4D8980E7-0B50-4A02-8118-053FA1E3FD9A}" srcOrd="1" destOrd="0" parTransId="{460DB0AE-E705-46D1-8EE6-F42D721061AC}" sibTransId="{27044C28-EA4C-4447-96E1-AE171C2C00AA}"/>
    <dgm:cxn modelId="{1D4B4163-3DFC-48A0-83E2-5CA8F2B6D4FE}" type="presOf" srcId="{4D92C05C-3611-41DD-8309-EB0F482EAAA5}" destId="{26A004F6-2B6C-47B6-ACA4-9564D04CCF1E}" srcOrd="0" destOrd="0" presId="urn:microsoft.com/office/officeart/2005/8/layout/vList2"/>
    <dgm:cxn modelId="{9CDCDC53-14B7-4C2F-883B-CFBD48E96EBA}" type="presOf" srcId="{4D8980E7-0B50-4A02-8118-053FA1E3FD9A}" destId="{9B8DB8CA-9FD5-4672-8CBE-42AB14671E98}" srcOrd="0" destOrd="1" presId="urn:microsoft.com/office/officeart/2005/8/layout/vList2"/>
    <dgm:cxn modelId="{A9DBC281-DDA8-428C-B013-24ECEE26FA70}" srcId="{63B2ABAC-0D33-448D-9A8F-A28B217D4B61}" destId="{4D92C05C-3611-41DD-8309-EB0F482EAAA5}" srcOrd="1" destOrd="0" parTransId="{0F7B17A3-ED13-494B-8727-571BE76D1153}" sibTransId="{89DBD698-32F5-4975-A8C5-4495367E161D}"/>
    <dgm:cxn modelId="{A6EE9F8F-BD66-431B-A13A-E964B9E3EB90}" type="presOf" srcId="{49CD4B0A-F94F-48AA-8AFC-226C930977D5}" destId="{F645385D-9532-4AD0-B82B-8E8A23A3ABCF}" srcOrd="0" destOrd="0" presId="urn:microsoft.com/office/officeart/2005/8/layout/vList2"/>
    <dgm:cxn modelId="{44C7AA9C-F720-433C-B0FD-2F185A76D91F}" srcId="{4D92C05C-3611-41DD-8309-EB0F482EAAA5}" destId="{E691650F-D66B-4859-A814-1017F0A91509}" srcOrd="1" destOrd="0" parTransId="{4868CA09-33DA-4ACE-AC8E-17D1388582D3}" sibTransId="{A96B0262-3BBD-4FCC-BBBF-8656AF62E22B}"/>
    <dgm:cxn modelId="{714AA7B2-497C-48A6-AB4E-474F3DBAA40A}" srcId="{4D92C05C-3611-41DD-8309-EB0F482EAAA5}" destId="{49CD4B0A-F94F-48AA-8AFC-226C930977D5}" srcOrd="0" destOrd="0" parTransId="{E2C8A4DB-85A0-42F1-A0D1-FC8127791DF9}" sibTransId="{4151CEAA-C3C7-47A1-B12D-88673A0F7577}"/>
    <dgm:cxn modelId="{A73F5AB3-6847-4B99-87DA-F3EB4CC29F5E}" type="presOf" srcId="{E691650F-D66B-4859-A814-1017F0A91509}" destId="{F645385D-9532-4AD0-B82B-8E8A23A3ABCF}" srcOrd="0" destOrd="1" presId="urn:microsoft.com/office/officeart/2005/8/layout/vList2"/>
    <dgm:cxn modelId="{4BE4F6C5-DDC0-4677-BAA5-2E475E27EF6B}" srcId="{C766D44B-928A-4DA8-9BD2-9A7DE51734BF}" destId="{7C80DEA0-F9B3-4167-808D-E2AB3E806C86}" srcOrd="2" destOrd="0" parTransId="{F0932F5D-345D-4B7D-891E-5EF620DCFAE4}" sibTransId="{F92E53DB-2C33-4BDB-B227-45A555CE4B2F}"/>
    <dgm:cxn modelId="{9B9934C9-97FE-4704-95AF-E906D629B563}" type="presOf" srcId="{B19E9865-5178-4521-970F-AE33FBC1AA8C}" destId="{9B8DB8CA-9FD5-4672-8CBE-42AB14671E98}" srcOrd="0" destOrd="0" presId="urn:microsoft.com/office/officeart/2005/8/layout/vList2"/>
    <dgm:cxn modelId="{2ABB48E3-37F7-40A5-9182-B3AC3F5853D8}" srcId="{C766D44B-928A-4DA8-9BD2-9A7DE51734BF}" destId="{B19E9865-5178-4521-970F-AE33FBC1AA8C}" srcOrd="0" destOrd="0" parTransId="{193C9FA9-CBBE-4C5C-A4A9-BD0AA5F25E73}" sibTransId="{6992C061-6C9A-4A02-AFB9-E2D38F3F0F09}"/>
    <dgm:cxn modelId="{7CDD7CEE-FF4B-4B53-956F-464BA8A3D7E4}" type="presOf" srcId="{C766D44B-928A-4DA8-9BD2-9A7DE51734BF}" destId="{C3A423D7-BDAF-49D0-A83E-3BC34C519735}" srcOrd="0" destOrd="0" presId="urn:microsoft.com/office/officeart/2005/8/layout/vList2"/>
    <dgm:cxn modelId="{CD30E0FA-D23A-41FC-8A54-FF7F7A26AF59}" srcId="{63B2ABAC-0D33-448D-9A8F-A28B217D4B61}" destId="{C766D44B-928A-4DA8-9BD2-9A7DE51734BF}" srcOrd="0" destOrd="0" parTransId="{4766BC76-6558-404A-A1A9-DDF6D405F3EF}" sibTransId="{B2B57936-0B07-4861-841B-75F732305917}"/>
    <dgm:cxn modelId="{E54EDC76-7DC1-4BEB-B050-46869B7383FC}" type="presParOf" srcId="{A4AB4746-6C7E-4F05-8486-BF52C2A9B725}" destId="{C3A423D7-BDAF-49D0-A83E-3BC34C519735}" srcOrd="0" destOrd="0" presId="urn:microsoft.com/office/officeart/2005/8/layout/vList2"/>
    <dgm:cxn modelId="{0421BB62-2A10-4F40-AE62-A6C30D9AB3A9}" type="presParOf" srcId="{A4AB4746-6C7E-4F05-8486-BF52C2A9B725}" destId="{9B8DB8CA-9FD5-4672-8CBE-42AB14671E98}" srcOrd="1" destOrd="0" presId="urn:microsoft.com/office/officeart/2005/8/layout/vList2"/>
    <dgm:cxn modelId="{4EB70512-39A5-4353-9F78-D68CB6B901BD}" type="presParOf" srcId="{A4AB4746-6C7E-4F05-8486-BF52C2A9B725}" destId="{26A004F6-2B6C-47B6-ACA4-9564D04CCF1E}" srcOrd="2" destOrd="0" presId="urn:microsoft.com/office/officeart/2005/8/layout/vList2"/>
    <dgm:cxn modelId="{8ECCB10F-7DC3-405F-92A3-D3657BEB53E9}" type="presParOf" srcId="{A4AB4746-6C7E-4F05-8486-BF52C2A9B725}" destId="{F645385D-9532-4AD0-B82B-8E8A23A3ABC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560ED0-00D6-4B8E-A21C-A4C44FA6DEF8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FEC3FE0-4CBA-4761-8F2E-0B3CBE5DCA8B}">
      <dgm:prSet/>
      <dgm:spPr/>
      <dgm:t>
        <a:bodyPr/>
        <a:lstStyle/>
        <a:p>
          <a:r>
            <a:rPr lang="en-GB" b="1"/>
            <a:t>Positive Effects</a:t>
          </a:r>
          <a:endParaRPr lang="en-US"/>
        </a:p>
      </dgm:t>
    </dgm:pt>
    <dgm:pt modelId="{7F39DE3A-2690-4A07-AA94-480196DAA74D}" type="parTrans" cxnId="{FB4A4DDF-16B1-4AAE-8E8A-889FB98481A8}">
      <dgm:prSet/>
      <dgm:spPr/>
      <dgm:t>
        <a:bodyPr/>
        <a:lstStyle/>
        <a:p>
          <a:endParaRPr lang="en-US"/>
        </a:p>
      </dgm:t>
    </dgm:pt>
    <dgm:pt modelId="{518920A3-0658-4E44-BAC9-46FDBCC05D5E}" type="sibTrans" cxnId="{FB4A4DDF-16B1-4AAE-8E8A-889FB98481A8}">
      <dgm:prSet/>
      <dgm:spPr/>
      <dgm:t>
        <a:bodyPr/>
        <a:lstStyle/>
        <a:p>
          <a:endParaRPr lang="en-US"/>
        </a:p>
      </dgm:t>
    </dgm:pt>
    <dgm:pt modelId="{3A63F5B6-3BFC-4536-B3AA-8663EA8042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Administrative task automation</a:t>
          </a:r>
          <a:endParaRPr lang="en-US"/>
        </a:p>
      </dgm:t>
    </dgm:pt>
    <dgm:pt modelId="{D0C11B4C-DE08-4605-B176-F7A9A7456F05}" type="parTrans" cxnId="{28A76167-459A-4A24-8764-9A429EE93DD9}">
      <dgm:prSet/>
      <dgm:spPr/>
      <dgm:t>
        <a:bodyPr/>
        <a:lstStyle/>
        <a:p>
          <a:endParaRPr lang="en-US"/>
        </a:p>
      </dgm:t>
    </dgm:pt>
    <dgm:pt modelId="{0EB7F6FF-6C22-4F5B-A29A-E3CFA6EE6A5F}" type="sibTrans" cxnId="{28A76167-459A-4A24-8764-9A429EE93DD9}">
      <dgm:prSet/>
      <dgm:spPr/>
      <dgm:t>
        <a:bodyPr/>
        <a:lstStyle/>
        <a:p>
          <a:endParaRPr lang="en-US"/>
        </a:p>
      </dgm:t>
    </dgm:pt>
    <dgm:pt modelId="{B52848A7-86B0-4274-BB6C-FD55DA0F72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Enhanced patient engagement</a:t>
          </a:r>
          <a:endParaRPr lang="en-US"/>
        </a:p>
      </dgm:t>
    </dgm:pt>
    <dgm:pt modelId="{F4A02587-DF3B-47F8-B0FF-C01F694099F4}" type="parTrans" cxnId="{99318951-0B75-41CB-AD80-678A8FCB596E}">
      <dgm:prSet/>
      <dgm:spPr/>
      <dgm:t>
        <a:bodyPr/>
        <a:lstStyle/>
        <a:p>
          <a:endParaRPr lang="en-US"/>
        </a:p>
      </dgm:t>
    </dgm:pt>
    <dgm:pt modelId="{78A570E8-4F27-4666-95E1-50DE3E672AFA}" type="sibTrans" cxnId="{99318951-0B75-41CB-AD80-678A8FCB596E}">
      <dgm:prSet/>
      <dgm:spPr/>
      <dgm:t>
        <a:bodyPr/>
        <a:lstStyle/>
        <a:p>
          <a:endParaRPr lang="en-US"/>
        </a:p>
      </dgm:t>
    </dgm:pt>
    <dgm:pt modelId="{84D5FEC2-25F9-46C9-9518-96240407ED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Aligns with Topol Review</a:t>
          </a:r>
          <a:endParaRPr lang="en-US"/>
        </a:p>
      </dgm:t>
    </dgm:pt>
    <dgm:pt modelId="{E845C6D3-F79A-4F5E-97A8-ABF8DE391F24}" type="parTrans" cxnId="{874D44F7-6C88-4B93-A99D-B6C90AF579DD}">
      <dgm:prSet/>
      <dgm:spPr/>
      <dgm:t>
        <a:bodyPr/>
        <a:lstStyle/>
        <a:p>
          <a:endParaRPr lang="en-US"/>
        </a:p>
      </dgm:t>
    </dgm:pt>
    <dgm:pt modelId="{E2A0845D-61A1-4469-9DAD-1AEB74D73552}" type="sibTrans" cxnId="{874D44F7-6C88-4B93-A99D-B6C90AF579DD}">
      <dgm:prSet/>
      <dgm:spPr/>
      <dgm:t>
        <a:bodyPr/>
        <a:lstStyle/>
        <a:p>
          <a:endParaRPr lang="en-US"/>
        </a:p>
      </dgm:t>
    </dgm:pt>
    <dgm:pt modelId="{64F12F1F-9F5C-4805-AC30-7F2214085156}">
      <dgm:prSet/>
      <dgm:spPr/>
      <dgm:t>
        <a:bodyPr/>
        <a:lstStyle/>
        <a:p>
          <a:r>
            <a:rPr lang="en-GB" b="1"/>
            <a:t>Critical Concerns</a:t>
          </a:r>
          <a:endParaRPr lang="en-US"/>
        </a:p>
      </dgm:t>
    </dgm:pt>
    <dgm:pt modelId="{C728857B-2B14-4EEA-B166-1E9ED0B414EB}" type="parTrans" cxnId="{68E5BB51-4C74-4281-A252-A9E70572F65D}">
      <dgm:prSet/>
      <dgm:spPr/>
      <dgm:t>
        <a:bodyPr/>
        <a:lstStyle/>
        <a:p>
          <a:endParaRPr lang="en-US"/>
        </a:p>
      </dgm:t>
    </dgm:pt>
    <dgm:pt modelId="{97FEE650-8520-4F97-AF9B-26B6ABD33C09}" type="sibTrans" cxnId="{68E5BB51-4C74-4281-A252-A9E70572F65D}">
      <dgm:prSet/>
      <dgm:spPr/>
      <dgm:t>
        <a:bodyPr/>
        <a:lstStyle/>
        <a:p>
          <a:endParaRPr lang="en-US"/>
        </a:p>
      </dgm:t>
    </dgm:pt>
    <dgm:pt modelId="{44015E38-46D8-4CE1-B244-2396C787C6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Workload redistribution</a:t>
          </a:r>
          <a:endParaRPr lang="en-US"/>
        </a:p>
      </dgm:t>
    </dgm:pt>
    <dgm:pt modelId="{DD155A7A-1A1C-4E2C-8359-69287246097F}" type="parTrans" cxnId="{5E2B6391-5041-4063-9DDF-E188D26CEFA8}">
      <dgm:prSet/>
      <dgm:spPr/>
      <dgm:t>
        <a:bodyPr/>
        <a:lstStyle/>
        <a:p>
          <a:endParaRPr lang="en-US"/>
        </a:p>
      </dgm:t>
    </dgm:pt>
    <dgm:pt modelId="{2C5FCB41-8ACB-4426-B4B5-45057B1BDDF2}" type="sibTrans" cxnId="{5E2B6391-5041-4063-9DDF-E188D26CEFA8}">
      <dgm:prSet/>
      <dgm:spPr/>
      <dgm:t>
        <a:bodyPr/>
        <a:lstStyle/>
        <a:p>
          <a:endParaRPr lang="en-US"/>
        </a:p>
      </dgm:t>
    </dgm:pt>
    <dgm:pt modelId="{B007E1C8-045F-437C-81C3-D4E5327CAE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Parallel systems (digital+ traditional)</a:t>
          </a:r>
          <a:endParaRPr lang="en-US"/>
        </a:p>
      </dgm:t>
    </dgm:pt>
    <dgm:pt modelId="{13E2724F-7B63-42AE-9EA8-7756B718DBF1}" type="parTrans" cxnId="{F386EEEB-68BA-49A5-BFD2-0054952665DA}">
      <dgm:prSet/>
      <dgm:spPr/>
      <dgm:t>
        <a:bodyPr/>
        <a:lstStyle/>
        <a:p>
          <a:endParaRPr lang="en-US"/>
        </a:p>
      </dgm:t>
    </dgm:pt>
    <dgm:pt modelId="{6DDCA311-B2D3-4E1B-8EA9-FF9E57D505FD}" type="sibTrans" cxnId="{F386EEEB-68BA-49A5-BFD2-0054952665DA}">
      <dgm:prSet/>
      <dgm:spPr/>
      <dgm:t>
        <a:bodyPr/>
        <a:lstStyle/>
        <a:p>
          <a:endParaRPr lang="en-US"/>
        </a:p>
      </dgm:t>
    </dgm:pt>
    <dgm:pt modelId="{457E8B2A-A5B7-43E2-A37E-89D4002965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Skills gaps (Charles et al.,2023)</a:t>
          </a:r>
          <a:endParaRPr lang="en-US"/>
        </a:p>
      </dgm:t>
    </dgm:pt>
    <dgm:pt modelId="{06832368-B27E-4DE2-B940-AE7510B19A20}" type="parTrans" cxnId="{229CE3F9-F96C-4566-93AF-8CF44440C4D2}">
      <dgm:prSet/>
      <dgm:spPr/>
      <dgm:t>
        <a:bodyPr/>
        <a:lstStyle/>
        <a:p>
          <a:endParaRPr lang="en-US"/>
        </a:p>
      </dgm:t>
    </dgm:pt>
    <dgm:pt modelId="{C1A03272-FF52-416F-8B7B-AC9D174C83F8}" type="sibTrans" cxnId="{229CE3F9-F96C-4566-93AF-8CF44440C4D2}">
      <dgm:prSet/>
      <dgm:spPr/>
      <dgm:t>
        <a:bodyPr/>
        <a:lstStyle/>
        <a:p>
          <a:endParaRPr lang="en-US"/>
        </a:p>
      </dgm:t>
    </dgm:pt>
    <dgm:pt modelId="{71BD306C-1C28-4137-8DFD-600D230DC1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Regulatory burden under UK GDPR</a:t>
          </a:r>
          <a:endParaRPr lang="en-US"/>
        </a:p>
      </dgm:t>
    </dgm:pt>
    <dgm:pt modelId="{E72B8029-00D5-4F03-8042-622C3395ECDA}" type="parTrans" cxnId="{676B25AB-8EF4-4A61-9486-D301C8B1E818}">
      <dgm:prSet/>
      <dgm:spPr/>
      <dgm:t>
        <a:bodyPr/>
        <a:lstStyle/>
        <a:p>
          <a:endParaRPr lang="en-US"/>
        </a:p>
      </dgm:t>
    </dgm:pt>
    <dgm:pt modelId="{AC911B24-0D79-4167-86F5-6195426C9427}" type="sibTrans" cxnId="{676B25AB-8EF4-4A61-9486-D301C8B1E818}">
      <dgm:prSet/>
      <dgm:spPr/>
      <dgm:t>
        <a:bodyPr/>
        <a:lstStyle/>
        <a:p>
          <a:endParaRPr lang="en-US"/>
        </a:p>
      </dgm:t>
    </dgm:pt>
    <dgm:pt modelId="{F7359FE4-F63B-4504-B25F-A3A15079E124}" type="pres">
      <dgm:prSet presAssocID="{94560ED0-00D6-4B8E-A21C-A4C44FA6DEF8}" presName="Name0" presStyleCnt="0">
        <dgm:presLayoutVars>
          <dgm:dir/>
          <dgm:animLvl val="lvl"/>
          <dgm:resizeHandles val="exact"/>
        </dgm:presLayoutVars>
      </dgm:prSet>
      <dgm:spPr/>
    </dgm:pt>
    <dgm:pt modelId="{BD44C5D8-15F5-4CE7-A64E-7D832AEDB466}" type="pres">
      <dgm:prSet presAssocID="{9FEC3FE0-4CBA-4761-8F2E-0B3CBE5DCA8B}" presName="composite" presStyleCnt="0"/>
      <dgm:spPr/>
    </dgm:pt>
    <dgm:pt modelId="{538E90E0-E263-42FC-91F7-3EC9CAEC4540}" type="pres">
      <dgm:prSet presAssocID="{9FEC3FE0-4CBA-4761-8F2E-0B3CBE5DCA8B}" presName="par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03E61093-E93E-492D-916B-18DCB82E77D1}" type="pres">
      <dgm:prSet presAssocID="{9FEC3FE0-4CBA-4761-8F2E-0B3CBE5DCA8B}" presName="desTx" presStyleLbl="revTx" presStyleIdx="0" presStyleCnt="2">
        <dgm:presLayoutVars>
          <dgm:bulletEnabled val="1"/>
        </dgm:presLayoutVars>
      </dgm:prSet>
      <dgm:spPr/>
    </dgm:pt>
    <dgm:pt modelId="{7773C25F-B852-4388-85F8-62386F44ABF9}" type="pres">
      <dgm:prSet presAssocID="{518920A3-0658-4E44-BAC9-46FDBCC05D5E}" presName="space" presStyleCnt="0"/>
      <dgm:spPr/>
    </dgm:pt>
    <dgm:pt modelId="{8C010652-1636-44B3-ACD7-2E691F96D7B3}" type="pres">
      <dgm:prSet presAssocID="{64F12F1F-9F5C-4805-AC30-7F2214085156}" presName="composite" presStyleCnt="0"/>
      <dgm:spPr/>
    </dgm:pt>
    <dgm:pt modelId="{5D057FBA-3A58-45E8-A9D4-475A8685F1CA}" type="pres">
      <dgm:prSet presAssocID="{64F12F1F-9F5C-4805-AC30-7F2214085156}" presName="parTx" presStyleLbl="node1" presStyleIdx="1" presStyleCnt="2">
        <dgm:presLayoutVars>
          <dgm:chMax val="0"/>
          <dgm:chPref val="0"/>
          <dgm:bulletEnabled val="1"/>
        </dgm:presLayoutVars>
      </dgm:prSet>
      <dgm:spPr/>
    </dgm:pt>
    <dgm:pt modelId="{3D6CBA8C-F0F9-4E0D-8C1C-1EE41C1FF5A1}" type="pres">
      <dgm:prSet presAssocID="{64F12F1F-9F5C-4805-AC30-7F2214085156}" presName="desTx" presStyleLbl="revTx" presStyleIdx="1" presStyleCnt="2">
        <dgm:presLayoutVars>
          <dgm:bulletEnabled val="1"/>
        </dgm:presLayoutVars>
      </dgm:prSet>
      <dgm:spPr/>
    </dgm:pt>
  </dgm:ptLst>
  <dgm:cxnLst>
    <dgm:cxn modelId="{46C7722A-6C78-4EC4-91ED-2EA8E1720427}" type="presOf" srcId="{3A63F5B6-3BFC-4536-B3AA-8663EA804298}" destId="{03E61093-E93E-492D-916B-18DCB82E77D1}" srcOrd="0" destOrd="0" presId="urn:microsoft.com/office/officeart/2005/8/layout/chevron1"/>
    <dgm:cxn modelId="{D264375B-8906-4577-96F6-C4B9FE937BC9}" type="presOf" srcId="{84D5FEC2-25F9-46C9-9518-96240407EDE6}" destId="{03E61093-E93E-492D-916B-18DCB82E77D1}" srcOrd="0" destOrd="2" presId="urn:microsoft.com/office/officeart/2005/8/layout/chevron1"/>
    <dgm:cxn modelId="{28A76167-459A-4A24-8764-9A429EE93DD9}" srcId="{9FEC3FE0-4CBA-4761-8F2E-0B3CBE5DCA8B}" destId="{3A63F5B6-3BFC-4536-B3AA-8663EA804298}" srcOrd="0" destOrd="0" parTransId="{D0C11B4C-DE08-4605-B176-F7A9A7456F05}" sibTransId="{0EB7F6FF-6C22-4F5B-A29A-E3CFA6EE6A5F}"/>
    <dgm:cxn modelId="{99318951-0B75-41CB-AD80-678A8FCB596E}" srcId="{9FEC3FE0-4CBA-4761-8F2E-0B3CBE5DCA8B}" destId="{B52848A7-86B0-4274-BB6C-FD55DA0F72D4}" srcOrd="1" destOrd="0" parTransId="{F4A02587-DF3B-47F8-B0FF-C01F694099F4}" sibTransId="{78A570E8-4F27-4666-95E1-50DE3E672AFA}"/>
    <dgm:cxn modelId="{68E5BB51-4C74-4281-A252-A9E70572F65D}" srcId="{94560ED0-00D6-4B8E-A21C-A4C44FA6DEF8}" destId="{64F12F1F-9F5C-4805-AC30-7F2214085156}" srcOrd="1" destOrd="0" parTransId="{C728857B-2B14-4EEA-B166-1E9ED0B414EB}" sibTransId="{97FEE650-8520-4F97-AF9B-26B6ABD33C09}"/>
    <dgm:cxn modelId="{F02F7C77-57FE-4F6F-9129-2DCD735FB69B}" type="presOf" srcId="{B52848A7-86B0-4274-BB6C-FD55DA0F72D4}" destId="{03E61093-E93E-492D-916B-18DCB82E77D1}" srcOrd="0" destOrd="1" presId="urn:microsoft.com/office/officeart/2005/8/layout/chevron1"/>
    <dgm:cxn modelId="{5E2B6391-5041-4063-9DDF-E188D26CEFA8}" srcId="{64F12F1F-9F5C-4805-AC30-7F2214085156}" destId="{44015E38-46D8-4CE1-B244-2396C787C616}" srcOrd="0" destOrd="0" parTransId="{DD155A7A-1A1C-4E2C-8359-69287246097F}" sibTransId="{2C5FCB41-8ACB-4426-B4B5-45057B1BDDF2}"/>
    <dgm:cxn modelId="{D3EE4599-15DD-4B0A-BC80-3B4265969D8C}" type="presOf" srcId="{64F12F1F-9F5C-4805-AC30-7F2214085156}" destId="{5D057FBA-3A58-45E8-A9D4-475A8685F1CA}" srcOrd="0" destOrd="0" presId="urn:microsoft.com/office/officeart/2005/8/layout/chevron1"/>
    <dgm:cxn modelId="{1C32CDA5-E38C-4567-A5CD-EB1A850F0C4A}" type="presOf" srcId="{9FEC3FE0-4CBA-4761-8F2E-0B3CBE5DCA8B}" destId="{538E90E0-E263-42FC-91F7-3EC9CAEC4540}" srcOrd="0" destOrd="0" presId="urn:microsoft.com/office/officeart/2005/8/layout/chevron1"/>
    <dgm:cxn modelId="{676B25AB-8EF4-4A61-9486-D301C8B1E818}" srcId="{64F12F1F-9F5C-4805-AC30-7F2214085156}" destId="{71BD306C-1C28-4137-8DFD-600D230DC1D2}" srcOrd="3" destOrd="0" parTransId="{E72B8029-00D5-4F03-8042-622C3395ECDA}" sibTransId="{AC911B24-0D79-4167-86F5-6195426C9427}"/>
    <dgm:cxn modelId="{74D562B6-7ECD-41DC-BA2D-E03871CCD8F9}" type="presOf" srcId="{B007E1C8-045F-437C-81C3-D4E5327CAE29}" destId="{3D6CBA8C-F0F9-4E0D-8C1C-1EE41C1FF5A1}" srcOrd="0" destOrd="1" presId="urn:microsoft.com/office/officeart/2005/8/layout/chevron1"/>
    <dgm:cxn modelId="{667981C4-A636-4677-9E63-83AECA8CE11A}" type="presOf" srcId="{71BD306C-1C28-4137-8DFD-600D230DC1D2}" destId="{3D6CBA8C-F0F9-4E0D-8C1C-1EE41C1FF5A1}" srcOrd="0" destOrd="3" presId="urn:microsoft.com/office/officeart/2005/8/layout/chevron1"/>
    <dgm:cxn modelId="{D1470DC9-13A5-4A97-B5A8-4D6C9929D8B4}" type="presOf" srcId="{457E8B2A-A5B7-43E2-A37E-89D40029658D}" destId="{3D6CBA8C-F0F9-4E0D-8C1C-1EE41C1FF5A1}" srcOrd="0" destOrd="2" presId="urn:microsoft.com/office/officeart/2005/8/layout/chevron1"/>
    <dgm:cxn modelId="{FB4A4DDF-16B1-4AAE-8E8A-889FB98481A8}" srcId="{94560ED0-00D6-4B8E-A21C-A4C44FA6DEF8}" destId="{9FEC3FE0-4CBA-4761-8F2E-0B3CBE5DCA8B}" srcOrd="0" destOrd="0" parTransId="{7F39DE3A-2690-4A07-AA94-480196DAA74D}" sibTransId="{518920A3-0658-4E44-BAC9-46FDBCC05D5E}"/>
    <dgm:cxn modelId="{F386EEEB-68BA-49A5-BFD2-0054952665DA}" srcId="{64F12F1F-9F5C-4805-AC30-7F2214085156}" destId="{B007E1C8-045F-437C-81C3-D4E5327CAE29}" srcOrd="1" destOrd="0" parTransId="{13E2724F-7B63-42AE-9EA8-7756B718DBF1}" sibTransId="{6DDCA311-B2D3-4E1B-8EA9-FF9E57D505FD}"/>
    <dgm:cxn modelId="{1934CDEE-94F7-4A25-9F81-FC2685D72538}" type="presOf" srcId="{44015E38-46D8-4CE1-B244-2396C787C616}" destId="{3D6CBA8C-F0F9-4E0D-8C1C-1EE41C1FF5A1}" srcOrd="0" destOrd="0" presId="urn:microsoft.com/office/officeart/2005/8/layout/chevron1"/>
    <dgm:cxn modelId="{14A8F7F2-E80D-4836-AB22-49C4091507A3}" type="presOf" srcId="{94560ED0-00D6-4B8E-A21C-A4C44FA6DEF8}" destId="{F7359FE4-F63B-4504-B25F-A3A15079E124}" srcOrd="0" destOrd="0" presId="urn:microsoft.com/office/officeart/2005/8/layout/chevron1"/>
    <dgm:cxn modelId="{874D44F7-6C88-4B93-A99D-B6C90AF579DD}" srcId="{9FEC3FE0-4CBA-4761-8F2E-0B3CBE5DCA8B}" destId="{84D5FEC2-25F9-46C9-9518-96240407EDE6}" srcOrd="2" destOrd="0" parTransId="{E845C6D3-F79A-4F5E-97A8-ABF8DE391F24}" sibTransId="{E2A0845D-61A1-4469-9DAD-1AEB74D73552}"/>
    <dgm:cxn modelId="{229CE3F9-F96C-4566-93AF-8CF44440C4D2}" srcId="{64F12F1F-9F5C-4805-AC30-7F2214085156}" destId="{457E8B2A-A5B7-43E2-A37E-89D40029658D}" srcOrd="2" destOrd="0" parTransId="{06832368-B27E-4DE2-B940-AE7510B19A20}" sibTransId="{C1A03272-FF52-416F-8B7B-AC9D174C83F8}"/>
    <dgm:cxn modelId="{8717B4A0-DB3C-4984-917C-200698B8B7C6}" type="presParOf" srcId="{F7359FE4-F63B-4504-B25F-A3A15079E124}" destId="{BD44C5D8-15F5-4CE7-A64E-7D832AEDB466}" srcOrd="0" destOrd="0" presId="urn:microsoft.com/office/officeart/2005/8/layout/chevron1"/>
    <dgm:cxn modelId="{79142FEC-3035-48D4-88B5-1CA9A5CC4FF0}" type="presParOf" srcId="{BD44C5D8-15F5-4CE7-A64E-7D832AEDB466}" destId="{538E90E0-E263-42FC-91F7-3EC9CAEC4540}" srcOrd="0" destOrd="0" presId="urn:microsoft.com/office/officeart/2005/8/layout/chevron1"/>
    <dgm:cxn modelId="{A3AA496F-4E59-43AD-9979-C2F6396D5597}" type="presParOf" srcId="{BD44C5D8-15F5-4CE7-A64E-7D832AEDB466}" destId="{03E61093-E93E-492D-916B-18DCB82E77D1}" srcOrd="1" destOrd="0" presId="urn:microsoft.com/office/officeart/2005/8/layout/chevron1"/>
    <dgm:cxn modelId="{7E0803EE-250F-4974-8266-56B5FBBA3E57}" type="presParOf" srcId="{F7359FE4-F63B-4504-B25F-A3A15079E124}" destId="{7773C25F-B852-4388-85F8-62386F44ABF9}" srcOrd="1" destOrd="0" presId="urn:microsoft.com/office/officeart/2005/8/layout/chevron1"/>
    <dgm:cxn modelId="{2063766F-A03A-4576-879C-B64F70F7DD40}" type="presParOf" srcId="{F7359FE4-F63B-4504-B25F-A3A15079E124}" destId="{8C010652-1636-44B3-ACD7-2E691F96D7B3}" srcOrd="2" destOrd="0" presId="urn:microsoft.com/office/officeart/2005/8/layout/chevron1"/>
    <dgm:cxn modelId="{B56DE672-B5B0-4CD2-8C3B-0FA08E066D63}" type="presParOf" srcId="{8C010652-1636-44B3-ACD7-2E691F96D7B3}" destId="{5D057FBA-3A58-45E8-A9D4-475A8685F1CA}" srcOrd="0" destOrd="0" presId="urn:microsoft.com/office/officeart/2005/8/layout/chevron1"/>
    <dgm:cxn modelId="{11EDC411-1D0D-4AE0-AB3E-85F1FC35F13E}" type="presParOf" srcId="{8C010652-1636-44B3-ACD7-2E691F96D7B3}" destId="{3D6CBA8C-F0F9-4E0D-8C1C-1EE41C1FF5A1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78AD24-3169-4FAB-9DED-D33B4F464B8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3C5BF2-37AB-4BDF-9DEF-B3528FB6EACB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5AA2827B-05D2-4A43-A844-F277093FD486}" type="parTrans" cxnId="{DD5530A3-D9D2-4CFE-B203-AD92701109A4}">
      <dgm:prSet/>
      <dgm:spPr/>
      <dgm:t>
        <a:bodyPr/>
        <a:lstStyle/>
        <a:p>
          <a:endParaRPr lang="en-US"/>
        </a:p>
      </dgm:t>
    </dgm:pt>
    <dgm:pt modelId="{5C6022D8-FF89-4A95-97E3-67E4EA1527B5}" type="sibTrans" cxnId="{DD5530A3-D9D2-4CFE-B203-AD92701109A4}">
      <dgm:prSet/>
      <dgm:spPr/>
      <dgm:t>
        <a:bodyPr/>
        <a:lstStyle/>
        <a:p>
          <a:endParaRPr lang="en-US"/>
        </a:p>
      </dgm:t>
    </dgm:pt>
    <dgm:pt modelId="{2DBC47E5-DEE6-4D61-929B-7DA5FD31F93F}">
      <dgm:prSet/>
      <dgm:spPr/>
      <dgm:t>
        <a:bodyPr/>
        <a:lstStyle/>
        <a:p>
          <a:r>
            <a:rPr lang="en-GB"/>
            <a:t>Convenience and flexibility</a:t>
          </a:r>
          <a:endParaRPr lang="en-US"/>
        </a:p>
      </dgm:t>
    </dgm:pt>
    <dgm:pt modelId="{3F041813-687F-443C-9287-C93BB1D872BF}" type="parTrans" cxnId="{816FE4B5-BA10-4C20-B801-967524339247}">
      <dgm:prSet/>
      <dgm:spPr/>
      <dgm:t>
        <a:bodyPr/>
        <a:lstStyle/>
        <a:p>
          <a:endParaRPr lang="en-US"/>
        </a:p>
      </dgm:t>
    </dgm:pt>
    <dgm:pt modelId="{7A5908A1-D1DE-4B2D-87CB-08B5D74EAA61}" type="sibTrans" cxnId="{816FE4B5-BA10-4C20-B801-967524339247}">
      <dgm:prSet/>
      <dgm:spPr/>
      <dgm:t>
        <a:bodyPr/>
        <a:lstStyle/>
        <a:p>
          <a:endParaRPr lang="en-US"/>
        </a:p>
      </dgm:t>
    </dgm:pt>
    <dgm:pt modelId="{D10C1448-C59F-4E83-9488-75EED7832723}">
      <dgm:prSet/>
      <dgm:spPr/>
      <dgm:t>
        <a:bodyPr/>
        <a:lstStyle/>
        <a:p>
          <a:r>
            <a:rPr lang="en-GB"/>
            <a:t>Record access supports autonomy</a:t>
          </a:r>
          <a:endParaRPr lang="en-US"/>
        </a:p>
      </dgm:t>
    </dgm:pt>
    <dgm:pt modelId="{496A2AA0-23CC-41CC-B0BF-F0701864C9AC}" type="parTrans" cxnId="{F8F41EAE-9040-4F37-8F6D-29F0118D7D07}">
      <dgm:prSet/>
      <dgm:spPr/>
      <dgm:t>
        <a:bodyPr/>
        <a:lstStyle/>
        <a:p>
          <a:endParaRPr lang="en-US"/>
        </a:p>
      </dgm:t>
    </dgm:pt>
    <dgm:pt modelId="{726717AB-B446-4222-88EA-BDCE5EE52E20}" type="sibTrans" cxnId="{F8F41EAE-9040-4F37-8F6D-29F0118D7D07}">
      <dgm:prSet/>
      <dgm:spPr/>
      <dgm:t>
        <a:bodyPr/>
        <a:lstStyle/>
        <a:p>
          <a:endParaRPr lang="en-US"/>
        </a:p>
      </dgm:t>
    </dgm:pt>
    <dgm:pt modelId="{D94D3CAC-C2AC-4F86-8196-292796A39FBB}">
      <dgm:prSet/>
      <dgm:spPr/>
      <dgm:t>
        <a:bodyPr/>
        <a:lstStyle/>
        <a:p>
          <a:r>
            <a:rPr lang="en-GB"/>
            <a:t>Increased uptake post-2020 (NHS Digital,2021)</a:t>
          </a:r>
          <a:endParaRPr lang="en-US"/>
        </a:p>
      </dgm:t>
    </dgm:pt>
    <dgm:pt modelId="{F484A478-D414-4170-9C22-32F9D10D9581}" type="parTrans" cxnId="{7ADB4247-3887-4AED-B6F3-ECB735705908}">
      <dgm:prSet/>
      <dgm:spPr/>
      <dgm:t>
        <a:bodyPr/>
        <a:lstStyle/>
        <a:p>
          <a:endParaRPr lang="en-US"/>
        </a:p>
      </dgm:t>
    </dgm:pt>
    <dgm:pt modelId="{F224BE66-A067-4927-83D5-ADA20EF7E57B}" type="sibTrans" cxnId="{7ADB4247-3887-4AED-B6F3-ECB735705908}">
      <dgm:prSet/>
      <dgm:spPr/>
      <dgm:t>
        <a:bodyPr/>
        <a:lstStyle/>
        <a:p>
          <a:endParaRPr lang="en-US"/>
        </a:p>
      </dgm:t>
    </dgm:pt>
    <dgm:pt modelId="{6785061F-030C-4704-BAEB-4FF80DD75451}">
      <dgm:prSet/>
      <dgm:spPr/>
      <dgm:t>
        <a:bodyPr/>
        <a:lstStyle/>
        <a:p>
          <a:r>
            <a:rPr lang="en-GB" b="1"/>
            <a:t>Inequality Risks</a:t>
          </a:r>
          <a:endParaRPr lang="en-US"/>
        </a:p>
      </dgm:t>
    </dgm:pt>
    <dgm:pt modelId="{860BE741-1092-49DD-A34F-B96FD35A9F54}" type="parTrans" cxnId="{BC42ED53-934F-43F8-82D9-9B8189CDC65B}">
      <dgm:prSet/>
      <dgm:spPr/>
      <dgm:t>
        <a:bodyPr/>
        <a:lstStyle/>
        <a:p>
          <a:endParaRPr lang="en-US"/>
        </a:p>
      </dgm:t>
    </dgm:pt>
    <dgm:pt modelId="{449BBC53-DBD4-4A29-A965-97BEB262E5CE}" type="sibTrans" cxnId="{BC42ED53-934F-43F8-82D9-9B8189CDC65B}">
      <dgm:prSet/>
      <dgm:spPr/>
      <dgm:t>
        <a:bodyPr/>
        <a:lstStyle/>
        <a:p>
          <a:endParaRPr lang="en-US"/>
        </a:p>
      </dgm:t>
    </dgm:pt>
    <dgm:pt modelId="{D2D6B85C-1717-43E7-BA75-AB82026E67F5}">
      <dgm:prSet/>
      <dgm:spPr/>
      <dgm:t>
        <a:bodyPr/>
        <a:lstStyle/>
        <a:p>
          <a:r>
            <a:rPr lang="en-GB"/>
            <a:t>Digital exclusion (Watts et al.,2020)</a:t>
          </a:r>
          <a:endParaRPr lang="en-US"/>
        </a:p>
      </dgm:t>
    </dgm:pt>
    <dgm:pt modelId="{5C64E50E-D04B-42FA-B2F2-D84AA4E4D47B}" type="parTrans" cxnId="{C0C9A729-96B4-4AF2-B89E-C85059CD998D}">
      <dgm:prSet/>
      <dgm:spPr/>
      <dgm:t>
        <a:bodyPr/>
        <a:lstStyle/>
        <a:p>
          <a:endParaRPr lang="en-US"/>
        </a:p>
      </dgm:t>
    </dgm:pt>
    <dgm:pt modelId="{95CCF410-30DE-4158-88BD-E6C47885FD83}" type="sibTrans" cxnId="{C0C9A729-96B4-4AF2-B89E-C85059CD998D}">
      <dgm:prSet/>
      <dgm:spPr/>
      <dgm:t>
        <a:bodyPr/>
        <a:lstStyle/>
        <a:p>
          <a:endParaRPr lang="en-US"/>
        </a:p>
      </dgm:t>
    </dgm:pt>
    <dgm:pt modelId="{9890A158-107E-481A-B253-FC306749A13D}">
      <dgm:prSet/>
      <dgm:spPr/>
      <dgm:t>
        <a:bodyPr/>
        <a:lstStyle/>
        <a:p>
          <a:r>
            <a:rPr lang="en-GB"/>
            <a:t>Rural connectivity barriers</a:t>
          </a:r>
          <a:endParaRPr lang="en-US"/>
        </a:p>
      </dgm:t>
    </dgm:pt>
    <dgm:pt modelId="{E6F4151F-A5A9-4A3C-802A-323D2FA7D21F}" type="parTrans" cxnId="{1FB54784-DA61-4A11-9480-5116BF2E99B0}">
      <dgm:prSet/>
      <dgm:spPr/>
      <dgm:t>
        <a:bodyPr/>
        <a:lstStyle/>
        <a:p>
          <a:endParaRPr lang="en-US"/>
        </a:p>
      </dgm:t>
    </dgm:pt>
    <dgm:pt modelId="{E8FFCD6B-0DC3-42A3-A147-61B59C164BCE}" type="sibTrans" cxnId="{1FB54784-DA61-4A11-9480-5116BF2E99B0}">
      <dgm:prSet/>
      <dgm:spPr/>
      <dgm:t>
        <a:bodyPr/>
        <a:lstStyle/>
        <a:p>
          <a:endParaRPr lang="en-US"/>
        </a:p>
      </dgm:t>
    </dgm:pt>
    <dgm:pt modelId="{1A571BA6-D7E8-439A-946D-0C75BDAB7B63}">
      <dgm:prSet/>
      <dgm:spPr/>
      <dgm:t>
        <a:bodyPr/>
        <a:lstStyle/>
        <a:p>
          <a:r>
            <a:rPr lang="en-GB"/>
            <a:t>Data privacy concerns</a:t>
          </a:r>
          <a:endParaRPr lang="en-US"/>
        </a:p>
      </dgm:t>
    </dgm:pt>
    <dgm:pt modelId="{B785BF2B-DE8D-4A28-82C5-386A577A35B6}" type="parTrans" cxnId="{FD6E613B-5ACD-4307-99AC-3DF16530426C}">
      <dgm:prSet/>
      <dgm:spPr/>
      <dgm:t>
        <a:bodyPr/>
        <a:lstStyle/>
        <a:p>
          <a:endParaRPr lang="en-US"/>
        </a:p>
      </dgm:t>
    </dgm:pt>
    <dgm:pt modelId="{DAB3D485-6CC3-45ED-BF41-2F8A1D83D293}" type="sibTrans" cxnId="{FD6E613B-5ACD-4307-99AC-3DF16530426C}">
      <dgm:prSet/>
      <dgm:spPr/>
      <dgm:t>
        <a:bodyPr/>
        <a:lstStyle/>
        <a:p>
          <a:endParaRPr lang="en-US"/>
        </a:p>
      </dgm:t>
    </dgm:pt>
    <dgm:pt modelId="{56396354-A489-43D0-A672-F9F585835748}" type="pres">
      <dgm:prSet presAssocID="{2678AD24-3169-4FAB-9DED-D33B4F464B85}" presName="linear" presStyleCnt="0">
        <dgm:presLayoutVars>
          <dgm:animLvl val="lvl"/>
          <dgm:resizeHandles val="exact"/>
        </dgm:presLayoutVars>
      </dgm:prSet>
      <dgm:spPr/>
    </dgm:pt>
    <dgm:pt modelId="{BB8D6084-D65E-4177-8711-73C2B42BB441}" type="pres">
      <dgm:prSet presAssocID="{363C5BF2-37AB-4BDF-9DEF-B3528FB6EAC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B8056A7-83AA-4395-AAAE-D58F75A11C0B}" type="pres">
      <dgm:prSet presAssocID="{363C5BF2-37AB-4BDF-9DEF-B3528FB6EACB}" presName="childText" presStyleLbl="revTx" presStyleIdx="0" presStyleCnt="2">
        <dgm:presLayoutVars>
          <dgm:bulletEnabled val="1"/>
        </dgm:presLayoutVars>
      </dgm:prSet>
      <dgm:spPr/>
    </dgm:pt>
    <dgm:pt modelId="{190A8FD2-5AF4-4D5F-ABD4-6FCCE43727B8}" type="pres">
      <dgm:prSet presAssocID="{6785061F-030C-4704-BAEB-4FF80DD7545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E7E39B5-2082-47DA-B154-8EEE71B56937}" type="pres">
      <dgm:prSet presAssocID="{6785061F-030C-4704-BAEB-4FF80DD7545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8079202-65EA-418E-B448-3146FF61A5BA}" type="presOf" srcId="{2DBC47E5-DEE6-4D61-929B-7DA5FD31F93F}" destId="{9B8056A7-83AA-4395-AAAE-D58F75A11C0B}" srcOrd="0" destOrd="0" presId="urn:microsoft.com/office/officeart/2005/8/layout/vList2"/>
    <dgm:cxn modelId="{C0C9A729-96B4-4AF2-B89E-C85059CD998D}" srcId="{6785061F-030C-4704-BAEB-4FF80DD75451}" destId="{D2D6B85C-1717-43E7-BA75-AB82026E67F5}" srcOrd="0" destOrd="0" parTransId="{5C64E50E-D04B-42FA-B2F2-D84AA4E4D47B}" sibTransId="{95CCF410-30DE-4158-88BD-E6C47885FD83}"/>
    <dgm:cxn modelId="{DC1AF330-36ED-4E58-8DF4-D56EDADA028B}" type="presOf" srcId="{D94D3CAC-C2AC-4F86-8196-292796A39FBB}" destId="{9B8056A7-83AA-4395-AAAE-D58F75A11C0B}" srcOrd="0" destOrd="2" presId="urn:microsoft.com/office/officeart/2005/8/layout/vList2"/>
    <dgm:cxn modelId="{EF09B339-BC16-4B37-A145-F23E833989BA}" type="presOf" srcId="{2678AD24-3169-4FAB-9DED-D33B4F464B85}" destId="{56396354-A489-43D0-A672-F9F585835748}" srcOrd="0" destOrd="0" presId="urn:microsoft.com/office/officeart/2005/8/layout/vList2"/>
    <dgm:cxn modelId="{FD6E613B-5ACD-4307-99AC-3DF16530426C}" srcId="{6785061F-030C-4704-BAEB-4FF80DD75451}" destId="{1A571BA6-D7E8-439A-946D-0C75BDAB7B63}" srcOrd="2" destOrd="0" parTransId="{B785BF2B-DE8D-4A28-82C5-386A577A35B6}" sibTransId="{DAB3D485-6CC3-45ED-BF41-2F8A1D83D293}"/>
    <dgm:cxn modelId="{4519B45E-B1EB-4827-B1DE-50A0DF951C0B}" type="presOf" srcId="{1A571BA6-D7E8-439A-946D-0C75BDAB7B63}" destId="{6E7E39B5-2082-47DA-B154-8EEE71B56937}" srcOrd="0" destOrd="2" presId="urn:microsoft.com/office/officeart/2005/8/layout/vList2"/>
    <dgm:cxn modelId="{7ADB4247-3887-4AED-B6F3-ECB735705908}" srcId="{363C5BF2-37AB-4BDF-9DEF-B3528FB6EACB}" destId="{D94D3CAC-C2AC-4F86-8196-292796A39FBB}" srcOrd="2" destOrd="0" parTransId="{F484A478-D414-4170-9C22-32F9D10D9581}" sibTransId="{F224BE66-A067-4927-83D5-ADA20EF7E57B}"/>
    <dgm:cxn modelId="{BC42ED53-934F-43F8-82D9-9B8189CDC65B}" srcId="{2678AD24-3169-4FAB-9DED-D33B4F464B85}" destId="{6785061F-030C-4704-BAEB-4FF80DD75451}" srcOrd="1" destOrd="0" parTransId="{860BE741-1092-49DD-A34F-B96FD35A9F54}" sibTransId="{449BBC53-DBD4-4A29-A965-97BEB262E5CE}"/>
    <dgm:cxn modelId="{1FB54784-DA61-4A11-9480-5116BF2E99B0}" srcId="{6785061F-030C-4704-BAEB-4FF80DD75451}" destId="{9890A158-107E-481A-B253-FC306749A13D}" srcOrd="1" destOrd="0" parTransId="{E6F4151F-A5A9-4A3C-802A-323D2FA7D21F}" sibTransId="{E8FFCD6B-0DC3-42A3-A147-61B59C164BCE}"/>
    <dgm:cxn modelId="{75B6DB8E-CA4A-4AF2-ABB9-602227CD08D3}" type="presOf" srcId="{D2D6B85C-1717-43E7-BA75-AB82026E67F5}" destId="{6E7E39B5-2082-47DA-B154-8EEE71B56937}" srcOrd="0" destOrd="0" presId="urn:microsoft.com/office/officeart/2005/8/layout/vList2"/>
    <dgm:cxn modelId="{DD5530A3-D9D2-4CFE-B203-AD92701109A4}" srcId="{2678AD24-3169-4FAB-9DED-D33B4F464B85}" destId="{363C5BF2-37AB-4BDF-9DEF-B3528FB6EACB}" srcOrd="0" destOrd="0" parTransId="{5AA2827B-05D2-4A43-A844-F277093FD486}" sibTransId="{5C6022D8-FF89-4A95-97E3-67E4EA1527B5}"/>
    <dgm:cxn modelId="{F8F41EAE-9040-4F37-8F6D-29F0118D7D07}" srcId="{363C5BF2-37AB-4BDF-9DEF-B3528FB6EACB}" destId="{D10C1448-C59F-4E83-9488-75EED7832723}" srcOrd="1" destOrd="0" parTransId="{496A2AA0-23CC-41CC-B0BF-F0701864C9AC}" sibTransId="{726717AB-B446-4222-88EA-BDCE5EE52E20}"/>
    <dgm:cxn modelId="{816FE4B5-BA10-4C20-B801-967524339247}" srcId="{363C5BF2-37AB-4BDF-9DEF-B3528FB6EACB}" destId="{2DBC47E5-DEE6-4D61-929B-7DA5FD31F93F}" srcOrd="0" destOrd="0" parTransId="{3F041813-687F-443C-9287-C93BB1D872BF}" sibTransId="{7A5908A1-D1DE-4B2D-87CB-08B5D74EAA61}"/>
    <dgm:cxn modelId="{E465CFB7-936C-421C-8198-1F7EFF116DDF}" type="presOf" srcId="{D10C1448-C59F-4E83-9488-75EED7832723}" destId="{9B8056A7-83AA-4395-AAAE-D58F75A11C0B}" srcOrd="0" destOrd="1" presId="urn:microsoft.com/office/officeart/2005/8/layout/vList2"/>
    <dgm:cxn modelId="{AB36C6BF-170F-4D58-9410-D2A7BBCEDB45}" type="presOf" srcId="{9890A158-107E-481A-B253-FC306749A13D}" destId="{6E7E39B5-2082-47DA-B154-8EEE71B56937}" srcOrd="0" destOrd="1" presId="urn:microsoft.com/office/officeart/2005/8/layout/vList2"/>
    <dgm:cxn modelId="{A9A7E2C7-8040-411F-BFAC-265A84AF546B}" type="presOf" srcId="{6785061F-030C-4704-BAEB-4FF80DD75451}" destId="{190A8FD2-5AF4-4D5F-ABD4-6FCCE43727B8}" srcOrd="0" destOrd="0" presId="urn:microsoft.com/office/officeart/2005/8/layout/vList2"/>
    <dgm:cxn modelId="{6C0252D1-8E99-4C9C-A93E-56D284D23F51}" type="presOf" srcId="{363C5BF2-37AB-4BDF-9DEF-B3528FB6EACB}" destId="{BB8D6084-D65E-4177-8711-73C2B42BB441}" srcOrd="0" destOrd="0" presId="urn:microsoft.com/office/officeart/2005/8/layout/vList2"/>
    <dgm:cxn modelId="{A9493C57-8806-479B-8202-DFAAFFC41277}" type="presParOf" srcId="{56396354-A489-43D0-A672-F9F585835748}" destId="{BB8D6084-D65E-4177-8711-73C2B42BB441}" srcOrd="0" destOrd="0" presId="urn:microsoft.com/office/officeart/2005/8/layout/vList2"/>
    <dgm:cxn modelId="{B49577B4-E2A2-4429-9EC7-A152C265E019}" type="presParOf" srcId="{56396354-A489-43D0-A672-F9F585835748}" destId="{9B8056A7-83AA-4395-AAAE-D58F75A11C0B}" srcOrd="1" destOrd="0" presId="urn:microsoft.com/office/officeart/2005/8/layout/vList2"/>
    <dgm:cxn modelId="{927CF23C-BFB3-4975-8737-FB8FD2AC948A}" type="presParOf" srcId="{56396354-A489-43D0-A672-F9F585835748}" destId="{190A8FD2-5AF4-4D5F-ABD4-6FCCE43727B8}" srcOrd="2" destOrd="0" presId="urn:microsoft.com/office/officeart/2005/8/layout/vList2"/>
    <dgm:cxn modelId="{7A3F7E6D-AB65-4AB8-A38C-780E264BAEDF}" type="presParOf" srcId="{56396354-A489-43D0-A672-F9F585835748}" destId="{6E7E39B5-2082-47DA-B154-8EEE71B5693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A423D7-BDAF-49D0-A83E-3BC34C519735}">
      <dsp:nvSpPr>
        <dsp:cNvPr id="0" name=""/>
        <dsp:cNvSpPr/>
      </dsp:nvSpPr>
      <dsp:spPr>
        <a:xfrm>
          <a:off x="0" y="7080"/>
          <a:ext cx="106680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Benefits</a:t>
          </a:r>
          <a:endParaRPr lang="en-US" sz="2700" kern="1200"/>
        </a:p>
      </dsp:txBody>
      <dsp:txXfrm>
        <a:off x="31613" y="38693"/>
        <a:ext cx="10604774" cy="584369"/>
      </dsp:txXfrm>
    </dsp:sp>
    <dsp:sp modelId="{9B8DB8CA-9FD5-4672-8CBE-42AB14671E98}">
      <dsp:nvSpPr>
        <dsp:cNvPr id="0" name=""/>
        <dsp:cNvSpPr/>
      </dsp:nvSpPr>
      <dsp:spPr>
        <a:xfrm>
          <a:off x="0" y="654675"/>
          <a:ext cx="10668000" cy="10898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709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Reduced telephone congestion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Administrative automation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Increased transparency (Baird et al.,2022)</a:t>
          </a:r>
          <a:endParaRPr lang="en-US" sz="2100" kern="1200"/>
        </a:p>
      </dsp:txBody>
      <dsp:txXfrm>
        <a:off x="0" y="654675"/>
        <a:ext cx="10668000" cy="1089854"/>
      </dsp:txXfrm>
    </dsp:sp>
    <dsp:sp modelId="{26A004F6-2B6C-47B6-ACA4-9564D04CCF1E}">
      <dsp:nvSpPr>
        <dsp:cNvPr id="0" name=""/>
        <dsp:cNvSpPr/>
      </dsp:nvSpPr>
      <dsp:spPr>
        <a:xfrm>
          <a:off x="0" y="1744530"/>
          <a:ext cx="10668000" cy="6475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Structural Challenges</a:t>
          </a:r>
          <a:endParaRPr lang="en-US" sz="2700" kern="1200"/>
        </a:p>
      </dsp:txBody>
      <dsp:txXfrm>
        <a:off x="31613" y="1776143"/>
        <a:ext cx="10604774" cy="584369"/>
      </dsp:txXfrm>
    </dsp:sp>
    <dsp:sp modelId="{F645385D-9532-4AD0-B82B-8E8A23A3ABCF}">
      <dsp:nvSpPr>
        <dsp:cNvPr id="0" name=""/>
        <dsp:cNvSpPr/>
      </dsp:nvSpPr>
      <dsp:spPr>
        <a:xfrm>
          <a:off x="0" y="2392125"/>
          <a:ext cx="10668000" cy="72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709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Digital maturity variation (National Audit Office,2020)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Ongoing infrastructure costs</a:t>
          </a:r>
          <a:endParaRPr lang="en-US" sz="2100" kern="1200"/>
        </a:p>
      </dsp:txBody>
      <dsp:txXfrm>
        <a:off x="0" y="2392125"/>
        <a:ext cx="10668000" cy="7265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8E90E0-E263-42FC-91F7-3EC9CAEC4540}">
      <dsp:nvSpPr>
        <dsp:cNvPr id="0" name=""/>
        <dsp:cNvSpPr/>
      </dsp:nvSpPr>
      <dsp:spPr>
        <a:xfrm>
          <a:off x="3820" y="1276"/>
          <a:ext cx="5438181" cy="1188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Positive Effects</a:t>
          </a:r>
          <a:endParaRPr lang="en-US" sz="2200" kern="1200"/>
        </a:p>
      </dsp:txBody>
      <dsp:txXfrm>
        <a:off x="597820" y="1276"/>
        <a:ext cx="4250181" cy="1188000"/>
      </dsp:txXfrm>
    </dsp:sp>
    <dsp:sp modelId="{03E61093-E93E-492D-916B-18DCB82E77D1}">
      <dsp:nvSpPr>
        <dsp:cNvPr id="0" name=""/>
        <dsp:cNvSpPr/>
      </dsp:nvSpPr>
      <dsp:spPr>
        <a:xfrm>
          <a:off x="3820" y="1337776"/>
          <a:ext cx="4350545" cy="22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9779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Administrative task automation</a:t>
          </a:r>
          <a:endParaRPr lang="en-US" sz="2200" kern="1200"/>
        </a:p>
        <a:p>
          <a:pPr marL="228600" lvl="1" indent="-228600" algn="l" defTabSz="9779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Enhanced patient engagement</a:t>
          </a:r>
          <a:endParaRPr lang="en-US" sz="2200" kern="1200"/>
        </a:p>
        <a:p>
          <a:pPr marL="228600" lvl="1" indent="-228600" algn="l" defTabSz="9779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Aligns with Topol Review</a:t>
          </a:r>
          <a:endParaRPr lang="en-US" sz="2200" kern="1200"/>
        </a:p>
      </dsp:txBody>
      <dsp:txXfrm>
        <a:off x="3820" y="1337776"/>
        <a:ext cx="4350545" cy="2205843"/>
      </dsp:txXfrm>
    </dsp:sp>
    <dsp:sp modelId="{5D057FBA-3A58-45E8-A9D4-475A8685F1CA}">
      <dsp:nvSpPr>
        <dsp:cNvPr id="0" name=""/>
        <dsp:cNvSpPr/>
      </dsp:nvSpPr>
      <dsp:spPr>
        <a:xfrm>
          <a:off x="5226002" y="1276"/>
          <a:ext cx="5438181" cy="1188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011" tIns="29337" rIns="29337" bIns="29337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Critical Concerns</a:t>
          </a:r>
          <a:endParaRPr lang="en-US" sz="2200" kern="1200"/>
        </a:p>
      </dsp:txBody>
      <dsp:txXfrm>
        <a:off x="5820002" y="1276"/>
        <a:ext cx="4250181" cy="1188000"/>
      </dsp:txXfrm>
    </dsp:sp>
    <dsp:sp modelId="{3D6CBA8C-F0F9-4E0D-8C1C-1EE41C1FF5A1}">
      <dsp:nvSpPr>
        <dsp:cNvPr id="0" name=""/>
        <dsp:cNvSpPr/>
      </dsp:nvSpPr>
      <dsp:spPr>
        <a:xfrm>
          <a:off x="5226002" y="1337776"/>
          <a:ext cx="4350545" cy="22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9779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Workload redistribution</a:t>
          </a:r>
          <a:endParaRPr lang="en-US" sz="2200" kern="1200"/>
        </a:p>
        <a:p>
          <a:pPr marL="228600" lvl="1" indent="-228600" algn="l" defTabSz="9779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Parallel systems (digital+ traditional)</a:t>
          </a:r>
          <a:endParaRPr lang="en-US" sz="2200" kern="1200"/>
        </a:p>
        <a:p>
          <a:pPr marL="228600" lvl="1" indent="-228600" algn="l" defTabSz="9779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Skills gaps (Charles et al.,2023)</a:t>
          </a:r>
          <a:endParaRPr lang="en-US" sz="2200" kern="1200"/>
        </a:p>
        <a:p>
          <a:pPr marL="228600" lvl="1" indent="-228600" algn="l" defTabSz="9779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Regulatory burden under UK GDPR</a:t>
          </a:r>
          <a:endParaRPr lang="en-US" sz="2200" kern="1200"/>
        </a:p>
      </dsp:txBody>
      <dsp:txXfrm>
        <a:off x="5226002" y="1337776"/>
        <a:ext cx="4350545" cy="2205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D6084-D65E-4177-8711-73C2B42BB441}">
      <dsp:nvSpPr>
        <dsp:cNvPr id="0" name=""/>
        <dsp:cNvSpPr/>
      </dsp:nvSpPr>
      <dsp:spPr>
        <a:xfrm>
          <a:off x="0" y="34993"/>
          <a:ext cx="91440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Benefits</a:t>
          </a:r>
          <a:endParaRPr lang="en-US" sz="2800" kern="1200"/>
        </a:p>
      </dsp:txBody>
      <dsp:txXfrm>
        <a:off x="32784" y="67777"/>
        <a:ext cx="9078432" cy="606012"/>
      </dsp:txXfrm>
    </dsp:sp>
    <dsp:sp modelId="{9B8056A7-83AA-4395-AAAE-D58F75A11C0B}">
      <dsp:nvSpPr>
        <dsp:cNvPr id="0" name=""/>
        <dsp:cNvSpPr/>
      </dsp:nvSpPr>
      <dsp:spPr>
        <a:xfrm>
          <a:off x="0" y="706573"/>
          <a:ext cx="9144000" cy="1130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032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Convenience and flexibility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Record access supports autonomy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Increased uptake post-2020 (NHS Digital,2021)</a:t>
          </a:r>
          <a:endParaRPr lang="en-US" sz="2200" kern="1200"/>
        </a:p>
      </dsp:txBody>
      <dsp:txXfrm>
        <a:off x="0" y="706573"/>
        <a:ext cx="9144000" cy="1130220"/>
      </dsp:txXfrm>
    </dsp:sp>
    <dsp:sp modelId="{190A8FD2-5AF4-4D5F-ABD4-6FCCE43727B8}">
      <dsp:nvSpPr>
        <dsp:cNvPr id="0" name=""/>
        <dsp:cNvSpPr/>
      </dsp:nvSpPr>
      <dsp:spPr>
        <a:xfrm>
          <a:off x="0" y="1836793"/>
          <a:ext cx="91440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Inequality Risks</a:t>
          </a:r>
          <a:endParaRPr lang="en-US" sz="2800" kern="1200"/>
        </a:p>
      </dsp:txBody>
      <dsp:txXfrm>
        <a:off x="32784" y="1869577"/>
        <a:ext cx="9078432" cy="606012"/>
      </dsp:txXfrm>
    </dsp:sp>
    <dsp:sp modelId="{6E7E39B5-2082-47DA-B154-8EEE71B56937}">
      <dsp:nvSpPr>
        <dsp:cNvPr id="0" name=""/>
        <dsp:cNvSpPr/>
      </dsp:nvSpPr>
      <dsp:spPr>
        <a:xfrm>
          <a:off x="0" y="2508373"/>
          <a:ext cx="9144000" cy="1130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032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Digital exclusion (Watts et al.,2020)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Rural connectivity barriers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Data privacy concerns</a:t>
          </a:r>
          <a:endParaRPr lang="en-US" sz="2200" kern="1200"/>
        </a:p>
      </dsp:txBody>
      <dsp:txXfrm>
        <a:off x="0" y="2508373"/>
        <a:ext cx="9144000" cy="11302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3/5/2026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083331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765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886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614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38231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32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155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77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26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20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451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3/5/2026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18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1667" y="1517904"/>
            <a:ext cx="5370237" cy="2796945"/>
          </a:xfrm>
        </p:spPr>
        <p:txBody>
          <a:bodyPr anchor="ctr">
            <a:normAutofit/>
          </a:bodyPr>
          <a:lstStyle/>
          <a:p>
            <a:pPr algn="l"/>
            <a:r>
              <a:rPr lang="en-GB" sz="3800"/>
              <a:t>The NHS APP as a Digital Transformation in Health and social care professions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1667" y="4479369"/>
            <a:ext cx="5370237" cy="118991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/>
            <a:r>
              <a:rPr lang="en-GB"/>
              <a:t>Simon Haylett  2321018</a:t>
            </a:r>
            <a:endParaRPr lang="en-US"/>
          </a:p>
          <a:p>
            <a:pPr algn="l"/>
            <a:r>
              <a:rPr lang="en-GB"/>
              <a:t>BHMP6026</a:t>
            </a:r>
            <a:endParaRPr lang="en-US"/>
          </a:p>
          <a:p>
            <a:pPr algn="l"/>
            <a:r>
              <a:rPr lang="en-GB"/>
              <a:t>Martin Svejda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38A5599-07F7-4167-7DE7-36513C2AA0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06" r="34127" b="1"/>
          <a:stretch>
            <a:fillRect/>
          </a:stretch>
        </p:blipFill>
        <p:spPr>
          <a:xfrm>
            <a:off x="762000" y="762000"/>
            <a:ext cx="3890923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8F2CC-6302-74A2-3F9F-E3138483C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17650"/>
            <a:ext cx="9899650" cy="1344613"/>
          </a:xfrm>
        </p:spPr>
        <p:txBody>
          <a:bodyPr>
            <a:normAutofit/>
          </a:bodyPr>
          <a:lstStyle/>
          <a:p>
            <a:pPr algn="ctr"/>
            <a:r>
              <a:rPr lang="en-GB">
                <a:cs typeface="Aharoni"/>
              </a:rPr>
              <a:t>Policy and strategic context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036CC-83D1-5B63-17C5-56C7BE248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970213"/>
            <a:ext cx="9899650" cy="31257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 Launched in 2019 by NHS England</a:t>
            </a:r>
            <a:endParaRPr lang="en-US" sz="2200">
              <a:latin typeface="Arial"/>
              <a:cs typeface="Arial"/>
            </a:endParaRPr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Central to:</a:t>
            </a:r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The NHS Long term plan</a:t>
            </a:r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A Plan for Digital Health and Social Care</a:t>
            </a:r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What Good looks like framework</a:t>
            </a:r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Governed by: UK General Data Protection Regulation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200" b="1">
                <a:latin typeface="Arial"/>
                <a:cs typeface="Arial"/>
              </a:rPr>
              <a:t>Critical Issue</a:t>
            </a:r>
            <a:r>
              <a:rPr lang="en-GB" sz="2200">
                <a:latin typeface="Arial"/>
                <a:cs typeface="Arial"/>
              </a:rPr>
              <a:t>: National digital ambitions vs local system readiness(National Audit Office,2020)</a:t>
            </a:r>
          </a:p>
          <a:p>
            <a:pPr marL="0" indent="0">
              <a:lnSpc>
                <a:spcPct val="95000"/>
              </a:lnSpc>
              <a:buNone/>
            </a:pPr>
            <a:endParaRPr lang="en-GB" sz="2200"/>
          </a:p>
          <a:p>
            <a:pPr marL="0" indent="0">
              <a:lnSpc>
                <a:spcPct val="95000"/>
              </a:lnSpc>
              <a:buNone/>
            </a:pPr>
            <a:endParaRPr lang="en-GB" sz="2200"/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endParaRPr lang="en-GB" sz="2200"/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endParaRPr lang="en-GB" sz="2200"/>
          </a:p>
          <a:p>
            <a:pPr>
              <a:lnSpc>
                <a:spcPct val="95000"/>
              </a:lnSpc>
              <a:buFont typeface="Arial" panose="020B0504020202020204" pitchFamily="34" charset="0"/>
              <a:buChar char="•"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140474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60B463-41E9-4323-AE6D-30E67F2C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8A358F-F8B2-4FD2-99F3-7CA833585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CE2735-7843-4DC6-81F5-6366AB3E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72" y="1065276"/>
            <a:ext cx="10049256" cy="47274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AB096-FA48-92E6-9404-59EC4088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324" y="1790175"/>
            <a:ext cx="8531352" cy="1072843"/>
          </a:xfrm>
        </p:spPr>
        <p:txBody>
          <a:bodyPr>
            <a:normAutofit fontScale="90000"/>
          </a:bodyPr>
          <a:lstStyle/>
          <a:p>
            <a:r>
              <a:rPr lang="en-GB">
                <a:cs typeface="Aharoni"/>
              </a:rPr>
              <a:t>Case Study: COVID-19 Acceleration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FD4D8-EF01-DB07-F5A3-558D71014E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322" y="2970223"/>
            <a:ext cx="8531353" cy="219412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Font typeface="Arial" panose="020B05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Vaccination certification via NHS APP</a:t>
            </a:r>
          </a:p>
          <a:p>
            <a:pPr>
              <a:buFont typeface="Arial" panose="020B05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Rapid national communication tool </a:t>
            </a:r>
          </a:p>
          <a:p>
            <a:pPr>
              <a:buFont typeface="Arial" panose="020B05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Mass public uptake (NHS Digital,2021)</a:t>
            </a:r>
          </a:p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Strength</a:t>
            </a:r>
            <a:r>
              <a:rPr lang="en-GB">
                <a:latin typeface="Arial"/>
                <a:cs typeface="Arial"/>
              </a:rPr>
              <a:t>: Proved scalability</a:t>
            </a:r>
          </a:p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Critical question</a:t>
            </a:r>
            <a:r>
              <a:rPr lang="en-GB">
                <a:latin typeface="Arial"/>
                <a:cs typeface="Arial"/>
              </a:rPr>
              <a:t>: Did crisis-driven adoption mask structural inequalities</a:t>
            </a:r>
          </a:p>
        </p:txBody>
      </p:sp>
    </p:spTree>
    <p:extLst>
      <p:ext uri="{BB962C8B-B14F-4D97-AF65-F5344CB8AC3E}">
        <p14:creationId xmlns:p14="http://schemas.microsoft.com/office/powerpoint/2010/main" val="3371053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D0CF1E-4915-4854-AE1A-BE8E8ABDE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378B036-879B-4F45-A653-56FC275A7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69F79-F1D7-FF96-1EB4-A2693DE35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17903"/>
            <a:ext cx="10668000" cy="1345115"/>
          </a:xfrm>
        </p:spPr>
        <p:txBody>
          <a:bodyPr>
            <a:normAutofit/>
          </a:bodyPr>
          <a:lstStyle/>
          <a:p>
            <a:r>
              <a:rPr lang="en-GB">
                <a:cs typeface="Aharoni"/>
              </a:rPr>
              <a:t>Impact on service Delivery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1AE950C-6F29-9B48-2640-96634771D2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1410087"/>
              </p:ext>
            </p:extLst>
          </p:nvPr>
        </p:nvGraphicFramePr>
        <p:xfrm>
          <a:off x="877019" y="2855203"/>
          <a:ext cx="10668000" cy="31257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5950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2000"/>
            <a:ext cx="12192000" cy="6096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C9948-E2EA-E110-AD15-D2E343F51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1517903"/>
            <a:ext cx="10668002" cy="1345115"/>
          </a:xfrm>
        </p:spPr>
        <p:txBody>
          <a:bodyPr>
            <a:normAutofit/>
          </a:bodyPr>
          <a:lstStyle/>
          <a:p>
            <a:r>
              <a:rPr lang="en-GB">
                <a:cs typeface="Aharoni"/>
              </a:rPr>
              <a:t>Impact on the workforce</a:t>
            </a:r>
            <a:endParaRPr lang="en-GB"/>
          </a:p>
        </p:txBody>
      </p:sp>
      <p:graphicFrame>
        <p:nvGraphicFramePr>
          <p:cNvPr id="107" name="Content Placeholder 2">
            <a:extLst>
              <a:ext uri="{FF2B5EF4-FFF2-40B4-BE49-F238E27FC236}">
                <a16:creationId xmlns:a16="http://schemas.microsoft.com/office/drawing/2014/main" id="{37284F92-C19D-F5C8-C78A-A8693E5927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5204589"/>
              </p:ext>
            </p:extLst>
          </p:nvPr>
        </p:nvGraphicFramePr>
        <p:xfrm>
          <a:off x="560716" y="2669639"/>
          <a:ext cx="10668004" cy="3544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3868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B0F8B-D2F3-1F9E-8593-43F1B78D1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cs typeface="Aharoni"/>
              </a:rPr>
              <a:t>Impact on patients</a:t>
            </a:r>
            <a:br>
              <a:rPr lang="en-GB">
                <a:cs typeface="Aharoni"/>
              </a:rPr>
            </a:br>
            <a:br>
              <a:rPr lang="en-GB">
                <a:cs typeface="Aharoni"/>
              </a:rPr>
            </a:br>
            <a:br>
              <a:rPr lang="en-GB">
                <a:cs typeface="Aharoni"/>
              </a:rPr>
            </a:br>
            <a:endParaRPr lang="en-GB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B4E558C-B766-2F9B-B578-E331B26BA7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1825725"/>
              </p:ext>
            </p:extLst>
          </p:nvPr>
        </p:nvGraphicFramePr>
        <p:xfrm>
          <a:off x="1517904" y="2425461"/>
          <a:ext cx="9144000" cy="36735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0289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40096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D9AB14-A5C7-F56D-94F5-94D498DD1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</p:spPr>
        <p:txBody>
          <a:bodyPr>
            <a:normAutofit/>
          </a:bodyPr>
          <a:lstStyle/>
          <a:p>
            <a:r>
              <a:rPr lang="en-GB">
                <a:cs typeface="Aharoni"/>
              </a:rPr>
              <a:t>Ethical &amp; Governance Dimensions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4718C-367C-B4D7-479B-602BA491D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9144000" cy="2610771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Data protection under UK GDPR</a:t>
            </a:r>
          </a:p>
          <a:p>
            <a:pPr marL="457200" indent="-457200"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Increased transparency</a:t>
            </a:r>
          </a:p>
          <a:p>
            <a:pPr marL="457200" indent="-457200">
              <a:lnSpc>
                <a:spcPct val="95000"/>
              </a:lnSpc>
              <a:buFont typeface="Arial" panose="020B05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Cybersecurity responsibilities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200" b="1">
                <a:latin typeface="Arial"/>
                <a:cs typeface="Arial"/>
              </a:rPr>
              <a:t>Critical tension</a:t>
            </a:r>
            <a:r>
              <a:rPr lang="en-GB" sz="2200">
                <a:latin typeface="Arial"/>
                <a:cs typeface="Arial"/>
              </a:rPr>
              <a:t>: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200">
                <a:latin typeface="Arial"/>
                <a:cs typeface="Arial"/>
              </a:rPr>
              <a:t>Transparency = understanding</a:t>
            </a:r>
          </a:p>
          <a:p>
            <a:pPr marL="0" indent="0">
              <a:lnSpc>
                <a:spcPct val="95000"/>
              </a:lnSpc>
              <a:buNone/>
            </a:pPr>
            <a:r>
              <a:rPr lang="en-GB" sz="2200">
                <a:latin typeface="Arial"/>
                <a:cs typeface="Arial"/>
              </a:rPr>
              <a:t>Information without clinical interpretation may increase anxiety.</a:t>
            </a:r>
          </a:p>
        </p:txBody>
      </p:sp>
    </p:spTree>
    <p:extLst>
      <p:ext uri="{BB962C8B-B14F-4D97-AF65-F5344CB8AC3E}">
        <p14:creationId xmlns:p14="http://schemas.microsoft.com/office/powerpoint/2010/main" val="2673987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9A3CE-CB71-C3B2-8845-E3657511A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Broader System Evaluation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231BE-A563-A996-7C10-1560A6197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454216"/>
            <a:ext cx="9144000" cy="3644832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The NHS App demonstrates</a:t>
            </a:r>
          </a:p>
          <a:p>
            <a:pPr marL="457200" indent="-457200">
              <a:buFont typeface="Wingdings" panose="020B0504020202020204" pitchFamily="34" charset="0"/>
              <a:buChar char="ü"/>
            </a:pPr>
            <a:r>
              <a:rPr lang="en-GB">
                <a:latin typeface="Arial"/>
                <a:cs typeface="Arial"/>
              </a:rPr>
              <a:t>Strategic modernisation</a:t>
            </a:r>
          </a:p>
          <a:p>
            <a:pPr marL="457200" indent="-457200">
              <a:buFont typeface="Wingdings" panose="020B0504020202020204" pitchFamily="34" charset="0"/>
              <a:buChar char="ü"/>
            </a:pPr>
            <a:r>
              <a:rPr lang="en-GB">
                <a:latin typeface="Arial"/>
                <a:cs typeface="Arial"/>
              </a:rPr>
              <a:t>National coordination capability</a:t>
            </a:r>
          </a:p>
          <a:p>
            <a:pPr marL="457200" indent="-457200">
              <a:buFont typeface="Wingdings" panose="020B0504020202020204" pitchFamily="34" charset="0"/>
              <a:buChar char="ü"/>
            </a:pPr>
            <a:r>
              <a:rPr lang="en-GB">
                <a:latin typeface="Arial"/>
                <a:cs typeface="Arial"/>
              </a:rPr>
              <a:t>Policy alignment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BUT ALSO:</a:t>
            </a:r>
          </a:p>
          <a:p>
            <a:pPr marL="0" indent="0">
              <a:buNone/>
            </a:pPr>
            <a:r>
              <a:rPr lang="en-GB" sz="3000" b="1">
                <a:latin typeface="Arial"/>
                <a:cs typeface="Arial"/>
              </a:rPr>
              <a:t>x </a:t>
            </a:r>
            <a:r>
              <a:rPr lang="en-GB">
                <a:latin typeface="Arial"/>
                <a:cs typeface="Arial"/>
              </a:rPr>
              <a:t>Workforce intensification</a:t>
            </a:r>
            <a:endParaRPr lang="en-GB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3000" b="1">
                <a:latin typeface="Arial"/>
                <a:cs typeface="Arial"/>
              </a:rPr>
              <a:t>x </a:t>
            </a:r>
            <a:r>
              <a:rPr lang="en-GB">
                <a:latin typeface="Arial"/>
                <a:cs typeface="Arial"/>
              </a:rPr>
              <a:t>Equity stratification</a:t>
            </a:r>
          </a:p>
          <a:p>
            <a:pPr marL="0" indent="0">
              <a:buNone/>
            </a:pPr>
            <a:r>
              <a:rPr lang="en-GB" b="1">
                <a:latin typeface="Arial"/>
                <a:cs typeface="Arial"/>
              </a:rPr>
              <a:t>x</a:t>
            </a:r>
            <a:r>
              <a:rPr lang="en-GB">
                <a:latin typeface="Arial"/>
                <a:cs typeface="Arial"/>
              </a:rPr>
              <a:t>  Implementation variability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Digital innovation redistributes system pressures rather than ending them.</a:t>
            </a:r>
          </a:p>
        </p:txBody>
      </p:sp>
    </p:spTree>
    <p:extLst>
      <p:ext uri="{BB962C8B-B14F-4D97-AF65-F5344CB8AC3E}">
        <p14:creationId xmlns:p14="http://schemas.microsoft.com/office/powerpoint/2010/main" val="1380792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EC090-8842-F8FC-BA4C-EF07468A6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haroni"/>
                <a:cs typeface="Aharoni"/>
              </a:rPr>
              <a:t>Recommendations</a:t>
            </a:r>
            <a:r>
              <a:rPr lang="en-GB">
                <a:latin typeface="Arial"/>
                <a:cs typeface="Arial"/>
              </a:rPr>
              <a:t> (</a:t>
            </a:r>
            <a:r>
              <a:rPr lang="en-GB">
                <a:latin typeface="Aharoni"/>
                <a:cs typeface="Aharoni"/>
              </a:rPr>
              <a:t>Critically</a:t>
            </a:r>
            <a:r>
              <a:rPr lang="en-GB">
                <a:latin typeface="Arial"/>
                <a:cs typeface="Arial"/>
              </a:rPr>
              <a:t> </a:t>
            </a:r>
            <a:r>
              <a:rPr lang="en-GB">
                <a:latin typeface="Aharoni"/>
                <a:cs typeface="Aharoni"/>
              </a:rPr>
              <a:t>Evaluated</a:t>
            </a:r>
            <a:r>
              <a:rPr lang="en-GB">
                <a:latin typeface="Arial"/>
                <a:cs typeface="Arial"/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25C13-21F3-A36A-34B6-A69BD5F31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1800"/>
            <a:ext cx="9144000" cy="337166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1.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 b="1">
                <a:latin typeface="Arial"/>
                <a:cs typeface="Arial"/>
              </a:rPr>
              <a:t>Mandatory digital workforce training</a:t>
            </a:r>
            <a:endParaRPr lang="en-US" sz="2400" b="1">
              <a:latin typeface="Arial"/>
              <a:cs typeface="Arial"/>
            </a:endParaRPr>
          </a:p>
          <a:p>
            <a:pPr marL="514350" indent="-514350">
              <a:buFont typeface="Arial" panose="020B0504020202020204" pitchFamily="34" charset="0"/>
              <a:buChar char="•"/>
            </a:pPr>
            <a:r>
              <a:rPr lang="en-GB" sz="2400" b="1">
                <a:latin typeface="Arial"/>
                <a:cs typeface="Arial"/>
              </a:rPr>
              <a:t>Barrier</a:t>
            </a:r>
            <a:r>
              <a:rPr lang="en-GB" sz="2400">
                <a:latin typeface="Arial"/>
                <a:cs typeface="Arial"/>
              </a:rPr>
              <a:t>: Staffing shortages</a:t>
            </a:r>
          </a:p>
          <a:p>
            <a:pPr marL="514350" indent="-514350">
              <a:buFont typeface="Arial" panose="020B0504020202020204" pitchFamily="34" charset="0"/>
              <a:buChar char="•"/>
            </a:pPr>
            <a:r>
              <a:rPr lang="en-GB" sz="2400" b="1">
                <a:latin typeface="Arial"/>
                <a:cs typeface="Arial"/>
              </a:rPr>
              <a:t>Solutions</a:t>
            </a:r>
            <a:r>
              <a:rPr lang="en-GB" sz="2400">
                <a:latin typeface="Arial"/>
                <a:cs typeface="Arial"/>
              </a:rPr>
              <a:t>: Protected learning time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2.  </a:t>
            </a:r>
            <a:r>
              <a:rPr lang="en-GB" sz="2400" b="1">
                <a:latin typeface="Arial"/>
                <a:cs typeface="Arial"/>
              </a:rPr>
              <a:t>Maintain hybrid access models</a:t>
            </a:r>
          </a:p>
          <a:p>
            <a:pPr marL="514350" indent="-514350">
              <a:buFont typeface="Arial" panose="020B0504020202020204" pitchFamily="34" charset="0"/>
              <a:buChar char="•"/>
            </a:pPr>
            <a:r>
              <a:rPr lang="en-GB" sz="2400" b="1">
                <a:latin typeface="Arial"/>
                <a:cs typeface="Arial"/>
              </a:rPr>
              <a:t>Barrier</a:t>
            </a:r>
            <a:r>
              <a:rPr lang="en-GB" sz="2400">
                <a:latin typeface="Arial"/>
                <a:cs typeface="Arial"/>
              </a:rPr>
              <a:t>: Resource duplication</a:t>
            </a:r>
          </a:p>
          <a:p>
            <a:pPr marL="514350" indent="-514350">
              <a:buFont typeface="Arial" panose="020B0504020202020204" pitchFamily="34" charset="0"/>
              <a:buChar char="•"/>
            </a:pPr>
            <a:r>
              <a:rPr lang="en-GB" sz="2400" b="1">
                <a:latin typeface="Arial"/>
                <a:cs typeface="Arial"/>
              </a:rPr>
              <a:t>Solution</a:t>
            </a:r>
            <a:r>
              <a:rPr lang="en-GB" sz="2400">
                <a:latin typeface="Arial"/>
                <a:cs typeface="Arial"/>
              </a:rPr>
              <a:t>: Targeted assisted-digital services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3. </a:t>
            </a:r>
            <a:r>
              <a:rPr lang="en-GB" sz="2400" b="1">
                <a:latin typeface="Arial"/>
                <a:cs typeface="Arial"/>
              </a:rPr>
              <a:t>Equity- focused evaluation metrics</a:t>
            </a:r>
          </a:p>
          <a:p>
            <a:pPr marL="514350" indent="-514350">
              <a:buFont typeface="Arial" panose="020B05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Move beyond uptake statistics</a:t>
            </a:r>
          </a:p>
          <a:p>
            <a:pPr marL="0" indent="0">
              <a:buNone/>
            </a:pPr>
            <a:r>
              <a:rPr lang="en-GB" sz="2400">
                <a:latin typeface="Arial"/>
                <a:cs typeface="Arial"/>
              </a:rPr>
              <a:t>Digital transformation must prioritise fairness, not just efficiency.</a:t>
            </a:r>
          </a:p>
          <a:p>
            <a:pPr marL="514350" indent="-514350">
              <a:buFont typeface="Arial" panose="020B0504020202020204" pitchFamily="34" charset="0"/>
              <a:buChar char="•"/>
            </a:pPr>
            <a:endParaRPr lang="en-GB" sz="2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11813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8837CD-C64A-38FA-CE93-BB7B52BA2776}"/>
              </a:ext>
            </a:extLst>
          </p:cNvPr>
          <p:cNvSpPr txBox="1"/>
          <p:nvPr/>
        </p:nvSpPr>
        <p:spPr>
          <a:xfrm>
            <a:off x="4945811" y="941717"/>
            <a:ext cx="6096000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Baird, B., Beech, J. and Buck, D. (2022)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Building a digital NHS: improving access and outcomes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. London: The King’s Fund. </a:t>
            </a:r>
            <a:endParaRPr lang="en-US"/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Charles, A., Wenzel, L. and Kershaw, M. (2023) ‘Digital transformation in primary care: implications for the workforce’,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Journal of Health Services Research &amp; Policy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, 28(1), pp. 45–52.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Department of Health and Social Care (2022)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A plan for digital health and social care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. London: DHSC.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Greenhalgh, T., </a:t>
            </a:r>
            <a:r>
              <a:rPr lang="en-GB" sz="1200" err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Wherton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, J. and Shaw, S. (2020) ‘The impact of digital-first primary care’,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Health Education England (2019)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The Topol Review: Preparing the healthcare workforce to deliver the digital future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. London: HEE.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National Audit Office (2020)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Digital transformation in the NHS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. London: NAO.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NHS Digital (2021)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NHS App statistics and user uptake report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. Leeds: NHS Digital.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NHS England (2019)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The NHS Long Term Plan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. London: NHS England.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NHS England (2021)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What Good Looks Like: a framework for digital transformation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. London: NHS England. </a:t>
            </a:r>
          </a:p>
          <a:p>
            <a:pPr marL="228600" indent="-228600" rtl="0">
              <a:lnSpc>
                <a:spcPts val="1569"/>
              </a:lnSpc>
              <a:buAutoNum type="arabicPeriod"/>
            </a:pPr>
            <a:endParaRPr lang="en-GB" sz="1200">
              <a:latin typeface="Arial"/>
              <a:ea typeface="Segoe UI"/>
              <a:cs typeface="Segoe UI"/>
            </a:endParaRPr>
          </a:p>
          <a:p>
            <a:pPr marL="228600" indent="-228600" rtl="0">
              <a:lnSpc>
                <a:spcPts val="1569"/>
              </a:lnSpc>
              <a:buAutoNum type="arabicPeriod"/>
            </a:pP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Watts, G., Patel, K. and Webb, E. (2020) ‘Digital exclusion and health inequalities’, </a:t>
            </a:r>
            <a:r>
              <a:rPr lang="en-GB" sz="1200" i="1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Public Health</a:t>
            </a:r>
            <a:r>
              <a:rPr lang="en-GB" sz="1200">
                <a:solidFill>
                  <a:srgbClr val="242424"/>
                </a:solidFill>
                <a:latin typeface="Arial"/>
                <a:ea typeface="Segoe UI"/>
                <a:cs typeface="Segoe UI"/>
              </a:rPr>
              <a:t>, 185, pp. 132–134. </a:t>
            </a:r>
          </a:p>
          <a:p>
            <a:pPr marL="342900" indent="-342900" algn="ctr">
              <a:buAutoNum type="arabicPeriod"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5E8E6C-BE4D-1EDB-C079-6941070B4413}"/>
              </a:ext>
            </a:extLst>
          </p:cNvPr>
          <p:cNvSpPr txBox="1"/>
          <p:nvPr/>
        </p:nvSpPr>
        <p:spPr>
          <a:xfrm>
            <a:off x="979714" y="1166326"/>
            <a:ext cx="320351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latin typeface="Arial"/>
                <a:cs typeface="Arial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043277331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PrismaticVTI</vt:lpstr>
      <vt:lpstr>The NHS APP as a Digital Transformation in Health and social care professions</vt:lpstr>
      <vt:lpstr>Policy and strategic context</vt:lpstr>
      <vt:lpstr>Case Study: COVID-19 Acceleration</vt:lpstr>
      <vt:lpstr>Impact on service Delivery</vt:lpstr>
      <vt:lpstr>Impact on the workforce</vt:lpstr>
      <vt:lpstr>Impact on patients   </vt:lpstr>
      <vt:lpstr>Ethical &amp; Governance Dimensions</vt:lpstr>
      <vt:lpstr>Broader System Evaluation</vt:lpstr>
      <vt:lpstr>Recommendations (Critically Evaluated)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2026-03-03T13:43:09Z</dcterms:created>
  <dcterms:modified xsi:type="dcterms:W3CDTF">2026-03-06T05:40:52Z</dcterms:modified>
</cp:coreProperties>
</file>