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72" r:id="rId3"/>
    <p:sldId id="273" r:id="rId4"/>
    <p:sldId id="265" r:id="rId5"/>
    <p:sldId id="266" r:id="rId6"/>
    <p:sldId id="274" r:id="rId7"/>
    <p:sldId id="271" r:id="rId8"/>
    <p:sldId id="275" r:id="rId9"/>
    <p:sldId id="276" r:id="rId10"/>
    <p:sldId id="270" r:id="rId11"/>
    <p:sldId id="277" r:id="rId12"/>
    <p:sldId id="260" r:id="rId13"/>
    <p:sldId id="278" r:id="rId14"/>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8556" autoAdjust="0"/>
  </p:normalViewPr>
  <p:slideViewPr>
    <p:cSldViewPr>
      <p:cViewPr varScale="1">
        <p:scale>
          <a:sx n="111" d="100"/>
          <a:sy n="111" d="100"/>
        </p:scale>
        <p:origin x="1614" y="96"/>
      </p:cViewPr>
      <p:guideLst>
        <p:guide orient="horz" pos="2160"/>
        <p:guide pos="2880"/>
      </p:guideLst>
    </p:cSldViewPr>
  </p:slideViewPr>
  <p:notesTextViewPr>
    <p:cViewPr>
      <p:scale>
        <a:sx n="100" d="100"/>
        <a:sy n="100" d="100"/>
      </p:scale>
      <p:origin x="0" y="-864"/>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5123" name="Rectangle 3"/>
          <p:cNvSpPr>
            <a:spLocks noGrp="1" noChangeArrowheads="1"/>
          </p:cNvSpPr>
          <p:nvPr>
            <p:ph type="dt"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5124"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ffectLst/>
        </p:spPr>
      </p:sp>
      <p:sp>
        <p:nvSpPr>
          <p:cNvPr id="5125" name="Rectangle 5"/>
          <p:cNvSpPr>
            <a:spLocks noGrp="1" noChangeArrowheads="1"/>
          </p:cNvSpPr>
          <p:nvPr>
            <p:ph type="body" sz="quarter" idx="3"/>
          </p:nvPr>
        </p:nvSpPr>
        <p:spPr bwMode="auto">
          <a:xfrm>
            <a:off x="679768" y="4715153"/>
            <a:ext cx="5438140" cy="446698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126" name="Rectangle 6"/>
          <p:cNvSpPr>
            <a:spLocks noGrp="1" noChangeArrowheads="1"/>
          </p:cNvSpPr>
          <p:nvPr>
            <p:ph type="ftr" sz="quarter" idx="4"/>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5127" name="Rectangle 7"/>
          <p:cNvSpPr>
            <a:spLocks noGrp="1" noChangeArrowheads="1"/>
          </p:cNvSpPr>
          <p:nvPr>
            <p:ph type="sldNum" sz="quarter" idx="5"/>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01A7C892-6938-4ECF-A06E-401314AEFCDB}" type="slidenum">
              <a:rPr lang="en-GB"/>
              <a:pPr/>
              <a:t>‹#›</a:t>
            </a:fld>
            <a:endParaRPr lang="en-GB"/>
          </a:p>
        </p:txBody>
      </p:sp>
    </p:spTree>
    <p:extLst>
      <p:ext uri="{BB962C8B-B14F-4D97-AF65-F5344CB8AC3E}">
        <p14:creationId xmlns:p14="http://schemas.microsoft.com/office/powerpoint/2010/main" val="870504264"/>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Arial" charset="0"/>
      </a:defRPr>
    </a:lvl1pPr>
    <a:lvl2pPr marL="457200" algn="l" rtl="0" fontAlgn="base">
      <a:spcBef>
        <a:spcPct val="30000"/>
      </a:spcBef>
      <a:spcAft>
        <a:spcPct val="0"/>
      </a:spcAft>
      <a:defRPr sz="1200" kern="1200">
        <a:solidFill>
          <a:schemeClr val="tx1"/>
        </a:solidFill>
        <a:latin typeface="Arial" charset="0"/>
        <a:ea typeface="+mn-ea"/>
        <a:cs typeface="Arial" charset="0"/>
      </a:defRPr>
    </a:lvl2pPr>
    <a:lvl3pPr marL="914400" algn="l" rtl="0" fontAlgn="base">
      <a:spcBef>
        <a:spcPct val="30000"/>
      </a:spcBef>
      <a:spcAft>
        <a:spcPct val="0"/>
      </a:spcAft>
      <a:defRPr sz="1200" kern="1200">
        <a:solidFill>
          <a:schemeClr val="tx1"/>
        </a:solidFill>
        <a:latin typeface="Arial" charset="0"/>
        <a:ea typeface="+mn-ea"/>
        <a:cs typeface="Arial" charset="0"/>
      </a:defRPr>
    </a:lvl3pPr>
    <a:lvl4pPr marL="1371600" algn="l" rtl="0" fontAlgn="base">
      <a:spcBef>
        <a:spcPct val="30000"/>
      </a:spcBef>
      <a:spcAft>
        <a:spcPct val="0"/>
      </a:spcAft>
      <a:defRPr sz="1200" kern="1200">
        <a:solidFill>
          <a:schemeClr val="tx1"/>
        </a:solidFill>
        <a:latin typeface="Arial" charset="0"/>
        <a:ea typeface="+mn-ea"/>
        <a:cs typeface="Arial" charset="0"/>
      </a:defRPr>
    </a:lvl4pPr>
    <a:lvl5pPr marL="1828800" algn="l" rtl="0" fontAlgn="base">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chemeClr val="tx2"/>
                </a:solidFill>
              </a:rPr>
              <a:t>Preparation for this session: </a:t>
            </a:r>
            <a:br>
              <a:rPr lang="en-GB" sz="1200" dirty="0">
                <a:solidFill>
                  <a:schemeClr val="tx2"/>
                </a:solidFill>
              </a:rPr>
            </a:br>
            <a:br>
              <a:rPr lang="en-GB" sz="1200" dirty="0">
                <a:solidFill>
                  <a:schemeClr val="tx2"/>
                </a:solidFill>
              </a:rPr>
            </a:br>
            <a:r>
              <a:rPr lang="en-GB" sz="1200" dirty="0">
                <a:solidFill>
                  <a:schemeClr val="tx2"/>
                </a:solidFill>
              </a:rPr>
              <a:t>“Accounting and Finance for Non-Specialists” by </a:t>
            </a:r>
            <a:r>
              <a:rPr lang="en-GB" sz="1200" dirty="0" err="1">
                <a:solidFill>
                  <a:schemeClr val="tx2"/>
                </a:solidFill>
              </a:rPr>
              <a:t>Atrill</a:t>
            </a:r>
            <a:r>
              <a:rPr lang="en-GB" sz="1200" dirty="0">
                <a:solidFill>
                  <a:schemeClr val="tx2"/>
                </a:solidFill>
              </a:rPr>
              <a:t> &amp; McLaney </a:t>
            </a:r>
            <a:br>
              <a:rPr lang="en-GB" sz="1200" dirty="0">
                <a:solidFill>
                  <a:schemeClr val="tx2"/>
                </a:solidFill>
              </a:rPr>
            </a:br>
            <a:br>
              <a:rPr lang="en-GB" sz="1200" dirty="0">
                <a:solidFill>
                  <a:schemeClr val="tx2"/>
                </a:solidFill>
              </a:rPr>
            </a:br>
            <a:r>
              <a:rPr lang="en-GB" sz="1200" dirty="0">
                <a:solidFill>
                  <a:schemeClr val="tx2"/>
                </a:solidFill>
              </a:rPr>
              <a:t>Chapter: </a:t>
            </a:r>
            <a:r>
              <a:rPr lang="en-GB" sz="1200" b="1" u="sng" dirty="0">
                <a:solidFill>
                  <a:schemeClr val="tx2"/>
                </a:solidFill>
              </a:rPr>
              <a:t>Financing a Business</a:t>
            </a:r>
            <a:endParaRPr lang="en-GB" dirty="0"/>
          </a:p>
        </p:txBody>
      </p:sp>
      <p:sp>
        <p:nvSpPr>
          <p:cNvPr id="4" name="Slide Number Placeholder 3"/>
          <p:cNvSpPr>
            <a:spLocks noGrp="1"/>
          </p:cNvSpPr>
          <p:nvPr>
            <p:ph type="sldNum" sz="quarter" idx="10"/>
          </p:nvPr>
        </p:nvSpPr>
        <p:spPr/>
        <p:txBody>
          <a:bodyPr/>
          <a:lstStyle/>
          <a:p>
            <a:fld id="{01A7C892-6938-4ECF-A06E-401314AEFCDB}" type="slidenum">
              <a:rPr lang="en-GB" smtClean="0"/>
              <a:pPr/>
              <a:t>1</a:t>
            </a:fld>
            <a:endParaRPr lang="en-GB"/>
          </a:p>
        </p:txBody>
      </p:sp>
    </p:spTree>
    <p:extLst>
      <p:ext uri="{BB962C8B-B14F-4D97-AF65-F5344CB8AC3E}">
        <p14:creationId xmlns:p14="http://schemas.microsoft.com/office/powerpoint/2010/main" val="4216849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8650C59-32C6-4564-93F4-5EA38B6D4504}" type="slidenum">
              <a:rPr lang="en-GB" smtClean="0"/>
              <a:pPr/>
              <a:t>2</a:t>
            </a:fld>
            <a:endParaRPr lang="en-GB"/>
          </a:p>
        </p:txBody>
      </p:sp>
    </p:spTree>
    <p:extLst>
      <p:ext uri="{BB962C8B-B14F-4D97-AF65-F5344CB8AC3E}">
        <p14:creationId xmlns:p14="http://schemas.microsoft.com/office/powerpoint/2010/main" val="7467865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B79AFCF-AD02-4CBC-AD17-2344785A322B}" type="slidenum">
              <a:rPr lang="en-GB"/>
              <a:pPr/>
              <a:t>4</a:t>
            </a:fld>
            <a:endParaRPr lang="en-GB"/>
          </a:p>
        </p:txBody>
      </p:sp>
      <p:sp>
        <p:nvSpPr>
          <p:cNvPr id="17410" name="Rectangle 2"/>
          <p:cNvSpPr>
            <a:spLocks noGrp="1" noRot="1" noChangeAspect="1" noChangeArrowheads="1" noTextEdit="1"/>
          </p:cNvSpPr>
          <p:nvPr>
            <p:ph type="sldImg"/>
          </p:nvPr>
        </p:nvSpPr>
        <p:spPr>
          <a:ln/>
        </p:spPr>
      </p:sp>
      <p:sp>
        <p:nvSpPr>
          <p:cNvPr id="17411" name="Rectangle 3"/>
          <p:cNvSpPr>
            <a:spLocks noGrp="1" noChangeArrowheads="1"/>
          </p:cNvSpPr>
          <p:nvPr>
            <p:ph type="body" idx="1"/>
          </p:nvPr>
        </p:nvSpPr>
        <p:spPr/>
        <p:txBody>
          <a:bodyPr/>
          <a:lstStyle/>
          <a:p>
            <a:pPr fontAlgn="base"/>
            <a:r>
              <a:rPr lang="en-GB" sz="1200" kern="1200" dirty="0">
                <a:solidFill>
                  <a:schemeClr val="tx1"/>
                </a:solidFill>
                <a:effectLst/>
                <a:latin typeface="Arial" charset="0"/>
                <a:ea typeface="+mn-ea"/>
                <a:cs typeface="Arial" charset="0"/>
              </a:rPr>
              <a:t>E.g. Internal = retained profits as the directors have the power to retain profits without the agreement of shareholders, whose profits they are.</a:t>
            </a:r>
          </a:p>
          <a:p>
            <a:pPr fontAlgn="base"/>
            <a:r>
              <a:rPr lang="en-GB" sz="1200" kern="1200" dirty="0">
                <a:solidFill>
                  <a:schemeClr val="tx1"/>
                </a:solidFill>
                <a:effectLst/>
                <a:latin typeface="Arial" charset="0"/>
                <a:ea typeface="+mn-ea"/>
                <a:cs typeface="Arial" charset="0"/>
              </a:rPr>
              <a:t>       External = share issue as it requires the compliance of potential shareholders.</a:t>
            </a:r>
          </a:p>
          <a:p>
            <a:endParaRPr lang="en-US" dirty="0"/>
          </a:p>
          <a:p>
            <a:pPr fontAlgn="base"/>
            <a:r>
              <a:rPr lang="en-GB" sz="1200" kern="1200" dirty="0">
                <a:solidFill>
                  <a:schemeClr val="tx1"/>
                </a:solidFill>
                <a:effectLst/>
                <a:latin typeface="Arial" charset="0"/>
                <a:ea typeface="+mn-ea"/>
                <a:cs typeface="Arial" charset="0"/>
              </a:rPr>
              <a:t>We can further distinguish both categories by long or short-term sources.  No agreed definition but….</a:t>
            </a:r>
          </a:p>
          <a:p>
            <a:pPr fontAlgn="base"/>
            <a:r>
              <a:rPr lang="en-GB" sz="1200" kern="1200" dirty="0">
                <a:solidFill>
                  <a:schemeClr val="tx1"/>
                </a:solidFill>
                <a:effectLst/>
                <a:latin typeface="Arial" charset="0"/>
                <a:ea typeface="+mn-ea"/>
                <a:cs typeface="Arial" charset="0"/>
              </a:rPr>
              <a:t> </a:t>
            </a:r>
          </a:p>
          <a:p>
            <a:pPr fontAlgn="base"/>
            <a:r>
              <a:rPr lang="en-GB" sz="1200" kern="1200" dirty="0">
                <a:solidFill>
                  <a:schemeClr val="tx1"/>
                </a:solidFill>
                <a:effectLst/>
                <a:latin typeface="Arial" charset="0"/>
                <a:ea typeface="+mn-ea"/>
                <a:cs typeface="Arial" charset="0"/>
              </a:rPr>
              <a:t>Advantages if internal – flexibility/quickly obtained (especially if from working capital sources) and need no compliance from other parties.</a:t>
            </a:r>
          </a:p>
          <a:p>
            <a:endParaRPr lang="en-US" dirty="0"/>
          </a:p>
        </p:txBody>
      </p:sp>
    </p:spTree>
    <p:extLst>
      <p:ext uri="{BB962C8B-B14F-4D97-AF65-F5344CB8AC3E}">
        <p14:creationId xmlns:p14="http://schemas.microsoft.com/office/powerpoint/2010/main" val="18662455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CE31FA9-291D-4A92-A9B2-F14C3E2119E6}" type="slidenum">
              <a:rPr lang="en-GB"/>
              <a:pPr/>
              <a:t>5</a:t>
            </a:fld>
            <a:endParaRPr lang="en-GB"/>
          </a:p>
        </p:txBody>
      </p:sp>
      <p:sp>
        <p:nvSpPr>
          <p:cNvPr id="19458" name="Rectangle 2"/>
          <p:cNvSpPr>
            <a:spLocks noGrp="1" noRot="1" noChangeAspect="1" noChangeArrowheads="1" noTextEdit="1"/>
          </p:cNvSpPr>
          <p:nvPr>
            <p:ph type="sldImg"/>
          </p:nvPr>
        </p:nvSpPr>
        <p:spPr>
          <a:ln/>
        </p:spPr>
      </p:sp>
      <p:sp>
        <p:nvSpPr>
          <p:cNvPr id="19459" name="Rectangle 3"/>
          <p:cNvSpPr>
            <a:spLocks noGrp="1" noChangeArrowheads="1"/>
          </p:cNvSpPr>
          <p:nvPr>
            <p:ph type="body" idx="1"/>
          </p:nvPr>
        </p:nvSpPr>
        <p:spPr/>
        <p:txBody>
          <a:bodyPr/>
          <a:lstStyle/>
          <a:p>
            <a:r>
              <a:rPr lang="en-GB" sz="1200" b="1" kern="1200" dirty="0">
                <a:solidFill>
                  <a:schemeClr val="tx1"/>
                </a:solidFill>
                <a:effectLst/>
                <a:latin typeface="Arial" charset="0"/>
                <a:ea typeface="+mn-ea"/>
                <a:cs typeface="Arial" charset="0"/>
              </a:rPr>
              <a:t>Securitisation</a:t>
            </a:r>
            <a:r>
              <a:rPr lang="en-GB" sz="1200" b="0" kern="1200" dirty="0">
                <a:solidFill>
                  <a:schemeClr val="tx1"/>
                </a:solidFill>
                <a:effectLst/>
                <a:latin typeface="Arial" charset="0"/>
                <a:ea typeface="+mn-ea"/>
                <a:cs typeface="Arial" charset="0"/>
              </a:rPr>
              <a:t> is the process of taking an illiquid </a:t>
            </a:r>
            <a:r>
              <a:rPr lang="en-GB" sz="1200" b="1" kern="1200" dirty="0">
                <a:solidFill>
                  <a:schemeClr val="tx1"/>
                </a:solidFill>
                <a:effectLst/>
                <a:latin typeface="Arial" charset="0"/>
                <a:ea typeface="+mn-ea"/>
                <a:cs typeface="Arial" charset="0"/>
              </a:rPr>
              <a:t>asset</a:t>
            </a:r>
            <a:r>
              <a:rPr lang="en-GB" sz="1200" b="0" kern="1200" dirty="0">
                <a:solidFill>
                  <a:schemeClr val="tx1"/>
                </a:solidFill>
                <a:effectLst/>
                <a:latin typeface="Arial" charset="0"/>
                <a:ea typeface="+mn-ea"/>
                <a:cs typeface="Arial" charset="0"/>
              </a:rPr>
              <a:t>, or group of </a:t>
            </a:r>
            <a:r>
              <a:rPr lang="en-GB" sz="1200" b="1" kern="1200" dirty="0">
                <a:solidFill>
                  <a:schemeClr val="tx1"/>
                </a:solidFill>
                <a:effectLst/>
                <a:latin typeface="Arial" charset="0"/>
                <a:ea typeface="+mn-ea"/>
                <a:cs typeface="Arial" charset="0"/>
              </a:rPr>
              <a:t>assets</a:t>
            </a:r>
            <a:r>
              <a:rPr lang="en-GB" sz="1200" b="0" kern="1200" dirty="0">
                <a:solidFill>
                  <a:schemeClr val="tx1"/>
                </a:solidFill>
                <a:effectLst/>
                <a:latin typeface="Arial" charset="0"/>
                <a:ea typeface="+mn-ea"/>
                <a:cs typeface="Arial" charset="0"/>
              </a:rPr>
              <a:t>, and through financial engineering, transforming them into a security. A typical example of </a:t>
            </a:r>
            <a:r>
              <a:rPr lang="en-GB" sz="1200" b="1" kern="1200" dirty="0">
                <a:solidFill>
                  <a:schemeClr val="tx1"/>
                </a:solidFill>
                <a:effectLst/>
                <a:latin typeface="Arial" charset="0"/>
                <a:ea typeface="+mn-ea"/>
                <a:cs typeface="Arial" charset="0"/>
              </a:rPr>
              <a:t>securitisation</a:t>
            </a:r>
            <a:r>
              <a:rPr lang="en-GB" sz="1200" b="0" kern="1200" dirty="0">
                <a:solidFill>
                  <a:schemeClr val="tx1"/>
                </a:solidFill>
                <a:effectLst/>
                <a:latin typeface="Arial" charset="0"/>
                <a:ea typeface="+mn-ea"/>
                <a:cs typeface="Arial" charset="0"/>
              </a:rPr>
              <a:t> is a mortgage-backed security (MBS), which is a type of </a:t>
            </a:r>
            <a:r>
              <a:rPr lang="en-GB" sz="1200" b="1" kern="1200" dirty="0">
                <a:solidFill>
                  <a:schemeClr val="tx1"/>
                </a:solidFill>
                <a:effectLst/>
                <a:latin typeface="Arial" charset="0"/>
                <a:ea typeface="+mn-ea"/>
                <a:cs typeface="Arial" charset="0"/>
              </a:rPr>
              <a:t>asset</a:t>
            </a:r>
            <a:r>
              <a:rPr lang="en-GB" sz="1200" b="0" kern="1200" dirty="0">
                <a:solidFill>
                  <a:schemeClr val="tx1"/>
                </a:solidFill>
                <a:effectLst/>
                <a:latin typeface="Arial" charset="0"/>
                <a:ea typeface="+mn-ea"/>
                <a:cs typeface="Arial" charset="0"/>
              </a:rPr>
              <a:t>-backed security that is secured by a collection of mortgages.</a:t>
            </a:r>
          </a:p>
          <a:p>
            <a:r>
              <a:rPr lang="en-GB" b="1" dirty="0"/>
              <a:t>The concept</a:t>
            </a:r>
            <a:endParaRPr lang="en-GB" dirty="0"/>
          </a:p>
          <a:p>
            <a:r>
              <a:rPr lang="en-GB" dirty="0"/>
              <a:t>Securitisation is the process of conversion of existing assets or future cash flows into marketable securities. In other words, securitisation deals with the conversion of assets which are not marketable into marketable ones.   For the purpose of distinction, the conversion of existing assets into marketable securities is known as asset-backed securitisation and the conversion of future cash flows into marketable securities is known as future-flows securitisation.</a:t>
            </a:r>
          </a:p>
          <a:p>
            <a:r>
              <a:rPr lang="en-GB" dirty="0"/>
              <a:t>Some of the assets that can be securitised are loans like car loans, housing loans, et cetera and future cash flows like ticket sales, credit card payments, car rentals or any other form of future receivables.</a:t>
            </a:r>
          </a:p>
          <a:p>
            <a:r>
              <a:rPr lang="en-GB" dirty="0"/>
              <a:t>Suppose Mr X wants to open a multiplex and is in need of funds for the same. To raise funds, Mr X can sell his future cash flows (cash flows arising from sale of movie tickets and food items in the future) in the form of securities to raise money.  This will benefit investors as they will have a claim over the future cash flows generated from the multiplex. Mr X will also benefit as loan obligations will be met from cash flows generated from the multiplex itself.</a:t>
            </a:r>
          </a:p>
          <a:p>
            <a:endParaRPr lang="en-US" dirty="0"/>
          </a:p>
        </p:txBody>
      </p:sp>
    </p:spTree>
    <p:extLst>
      <p:ext uri="{BB962C8B-B14F-4D97-AF65-F5344CB8AC3E}">
        <p14:creationId xmlns:p14="http://schemas.microsoft.com/office/powerpoint/2010/main" val="21786317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1D35"/>
                </a:solidFill>
                <a:effectLst/>
                <a:latin typeface="Google Sans"/>
              </a:rPr>
              <a:t>The risk and return characteristics of long-term capital are dependent on the asset class, with different assets having different risk and return profiles:</a:t>
            </a:r>
          </a:p>
          <a:p>
            <a:endParaRPr lang="en-GB" dirty="0"/>
          </a:p>
          <a:p>
            <a:r>
              <a:rPr lang="en-GB" b="0" i="0" dirty="0">
                <a:solidFill>
                  <a:srgbClr val="001D35"/>
                </a:solidFill>
                <a:effectLst/>
                <a:latin typeface="Google Sans"/>
              </a:rPr>
              <a:t>Companies issue preference shares to raise capital, and investors buy them for their relative stability and fixed income. However, preference shares can be confusing for investors, which can limit demand. This can make it difficult for companies to raise large sums of money through preference shares</a:t>
            </a:r>
          </a:p>
          <a:p>
            <a:endParaRPr lang="en-GB" dirty="0"/>
          </a:p>
          <a:p>
            <a:pPr algn="l" fontAlgn="ctr"/>
            <a:r>
              <a:rPr lang="en-GB" b="0" i="0" dirty="0">
                <a:solidFill>
                  <a:srgbClr val="001C3B"/>
                </a:solidFill>
                <a:effectLst/>
                <a:latin typeface="Google Sans"/>
              </a:rPr>
              <a:t>Common shares, also known as ordinary shares or voting shares, are a type of security that represents partial ownership of a company and gives shareholders certain rights: </a:t>
            </a:r>
          </a:p>
          <a:p>
            <a:pPr algn="l">
              <a:buFont typeface="Arial" panose="020B0604020202020204" pitchFamily="34" charset="0"/>
              <a:buChar char="•"/>
            </a:pPr>
            <a:r>
              <a:rPr lang="en-GB" b="1" i="0" dirty="0">
                <a:solidFill>
                  <a:srgbClr val="001C3B"/>
                </a:solidFill>
                <a:effectLst/>
                <a:latin typeface="Google Sans"/>
              </a:rPr>
              <a:t>Ownership</a:t>
            </a:r>
            <a:endParaRPr lang="en-GB" b="0" i="0" dirty="0">
              <a:solidFill>
                <a:srgbClr val="001C3B"/>
              </a:solidFill>
              <a:effectLst/>
              <a:latin typeface="Google Sans"/>
            </a:endParaRPr>
          </a:p>
          <a:p>
            <a:pPr algn="l" fontAlgn="ctr">
              <a:buFont typeface="Arial" panose="020B0604020202020204" pitchFamily="34" charset="0"/>
              <a:buChar char="•"/>
            </a:pPr>
            <a:r>
              <a:rPr lang="en-GB" b="0" i="0" dirty="0">
                <a:solidFill>
                  <a:srgbClr val="001C3B"/>
                </a:solidFill>
                <a:effectLst/>
                <a:latin typeface="Google Sans"/>
              </a:rPr>
              <a:t>Common shareholders own a small piece of the company and are entitled to a share of its profits. </a:t>
            </a:r>
          </a:p>
          <a:p>
            <a:pPr algn="l">
              <a:buFont typeface="Arial" panose="020B0604020202020204" pitchFamily="34" charset="0"/>
              <a:buChar char="•"/>
            </a:pPr>
            <a:r>
              <a:rPr lang="en-GB" b="1" i="0" dirty="0">
                <a:solidFill>
                  <a:srgbClr val="001C3B"/>
                </a:solidFill>
                <a:effectLst/>
                <a:latin typeface="Google Sans"/>
              </a:rPr>
              <a:t>Voting rights</a:t>
            </a:r>
            <a:endParaRPr lang="en-GB" b="0" i="0" dirty="0">
              <a:solidFill>
                <a:srgbClr val="001C3B"/>
              </a:solidFill>
              <a:effectLst/>
              <a:latin typeface="Google Sans"/>
            </a:endParaRPr>
          </a:p>
          <a:p>
            <a:pPr algn="l" fontAlgn="ctr">
              <a:buFont typeface="Arial" panose="020B0604020202020204" pitchFamily="34" charset="0"/>
              <a:buChar char="•"/>
            </a:pPr>
            <a:r>
              <a:rPr lang="en-GB" b="0" i="0" dirty="0">
                <a:solidFill>
                  <a:srgbClr val="001C3B"/>
                </a:solidFill>
                <a:effectLst/>
                <a:latin typeface="Google Sans"/>
              </a:rPr>
              <a:t>Common shareholders usually receive at least one vote for each share they own, which they can use to elect board members and vote on major decisions. </a:t>
            </a:r>
          </a:p>
          <a:p>
            <a:pPr algn="l">
              <a:buFont typeface="Arial" panose="020B0604020202020204" pitchFamily="34" charset="0"/>
              <a:buChar char="•"/>
            </a:pPr>
            <a:r>
              <a:rPr lang="en-GB" b="1" i="0" dirty="0">
                <a:solidFill>
                  <a:srgbClr val="001C3B"/>
                </a:solidFill>
                <a:effectLst/>
                <a:latin typeface="Google Sans"/>
              </a:rPr>
              <a:t>Dividends</a:t>
            </a:r>
            <a:endParaRPr lang="en-GB" b="0" i="0" dirty="0">
              <a:solidFill>
                <a:srgbClr val="001C3B"/>
              </a:solidFill>
              <a:effectLst/>
              <a:latin typeface="Google Sans"/>
            </a:endParaRPr>
          </a:p>
          <a:p>
            <a:pPr algn="l" fontAlgn="ctr">
              <a:buFont typeface="Arial" panose="020B0604020202020204" pitchFamily="34" charset="0"/>
              <a:buChar char="•"/>
            </a:pPr>
            <a:r>
              <a:rPr lang="en-GB" b="0" i="0" dirty="0">
                <a:solidFill>
                  <a:srgbClr val="001C3B"/>
                </a:solidFill>
                <a:effectLst/>
                <a:latin typeface="Google Sans"/>
              </a:rPr>
              <a:t>Common shareholders are typically paid dividends, which are money paid out of the company's earnings after tax. </a:t>
            </a:r>
          </a:p>
          <a:p>
            <a:pPr algn="l">
              <a:buFont typeface="Arial" panose="020B0604020202020204" pitchFamily="34" charset="0"/>
              <a:buChar char="•"/>
            </a:pPr>
            <a:r>
              <a:rPr lang="en-GB" b="1" i="0" dirty="0">
                <a:solidFill>
                  <a:srgbClr val="001C3B"/>
                </a:solidFill>
                <a:effectLst/>
                <a:latin typeface="Google Sans"/>
              </a:rPr>
              <a:t>Capital appreciation</a:t>
            </a:r>
            <a:endParaRPr lang="en-GB" b="0" i="0" dirty="0">
              <a:solidFill>
                <a:srgbClr val="001C3B"/>
              </a:solidFill>
              <a:effectLst/>
              <a:latin typeface="Google Sans"/>
            </a:endParaRPr>
          </a:p>
          <a:p>
            <a:pPr algn="l" fontAlgn="ctr">
              <a:buFont typeface="Arial" panose="020B0604020202020204" pitchFamily="34" charset="0"/>
              <a:buChar char="•"/>
            </a:pPr>
            <a:r>
              <a:rPr lang="en-GB" b="0" i="0" dirty="0">
                <a:solidFill>
                  <a:srgbClr val="001C3B"/>
                </a:solidFill>
                <a:effectLst/>
                <a:latin typeface="Google Sans"/>
              </a:rPr>
              <a:t>Common shareholders can profit from the capital appreciation of the securities. </a:t>
            </a:r>
          </a:p>
          <a:p>
            <a:pPr algn="l" fontAlgn="ctr"/>
            <a:r>
              <a:rPr lang="en-GB" b="0" i="0" dirty="0">
                <a:solidFill>
                  <a:srgbClr val="001C3B"/>
                </a:solidFill>
                <a:effectLst/>
                <a:latin typeface="Google Sans"/>
              </a:rPr>
              <a:t>However, common shareholders have the lowest priority claim on a company's assets in the event of bankruptcy. This means that they are paid after creditors and preferred shareholders, and their shares may become worthless. </a:t>
            </a:r>
          </a:p>
          <a:p>
            <a:pPr algn="l"/>
            <a:r>
              <a:rPr lang="en-GB" b="0" i="0" dirty="0">
                <a:solidFill>
                  <a:srgbClr val="001C3B"/>
                </a:solidFill>
                <a:effectLst/>
                <a:latin typeface="Google Sans"/>
              </a:rPr>
              <a:t>Common stock prices are generally more volatile than preferred stocks, which are less sensitive to market conditions and offer more stability. While this volatility can lead to significant gains, it also poses the risk of substantial losses.</a:t>
            </a:r>
          </a:p>
          <a:p>
            <a:endParaRPr lang="en-GB" dirty="0"/>
          </a:p>
        </p:txBody>
      </p:sp>
      <p:sp>
        <p:nvSpPr>
          <p:cNvPr id="4" name="Slide Number Placeholder 3"/>
          <p:cNvSpPr>
            <a:spLocks noGrp="1"/>
          </p:cNvSpPr>
          <p:nvPr>
            <p:ph type="sldNum" sz="quarter" idx="5"/>
          </p:nvPr>
        </p:nvSpPr>
        <p:spPr/>
        <p:txBody>
          <a:bodyPr/>
          <a:lstStyle/>
          <a:p>
            <a:fld id="{01A7C892-6938-4ECF-A06E-401314AEFCDB}" type="slidenum">
              <a:rPr lang="en-GB" smtClean="0"/>
              <a:pPr/>
              <a:t>6</a:t>
            </a:fld>
            <a:endParaRPr lang="en-GB"/>
          </a:p>
        </p:txBody>
      </p:sp>
    </p:spTree>
    <p:extLst>
      <p:ext uri="{BB962C8B-B14F-4D97-AF65-F5344CB8AC3E}">
        <p14:creationId xmlns:p14="http://schemas.microsoft.com/office/powerpoint/2010/main" val="1792761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FFE8EFA-5BFB-4A9F-A838-7AB3A96E668A}" type="slidenum">
              <a:rPr lang="en-GB"/>
              <a:pPr/>
              <a:t>7</a:t>
            </a:fld>
            <a:endParaRPr lang="en-GB"/>
          </a:p>
        </p:txBody>
      </p:sp>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129540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Google Sans"/>
              </a:rPr>
              <a:t>A loan covenant is </a:t>
            </a:r>
            <a:r>
              <a:rPr lang="en-GB" b="0" i="0" dirty="0">
                <a:solidFill>
                  <a:srgbClr val="040C28"/>
                </a:solidFill>
                <a:effectLst/>
                <a:latin typeface="Google Sans"/>
              </a:rPr>
              <a:t>a promise, spelling out the terms and conditions of a loan between borrower and lender</a:t>
            </a:r>
            <a:r>
              <a:rPr lang="en-GB" b="0" i="0" dirty="0">
                <a:solidFill>
                  <a:srgbClr val="1F1F1F"/>
                </a:solidFill>
                <a:effectLst/>
                <a:latin typeface="Google Sans"/>
              </a:rPr>
              <a:t>. As part of a loan covenant, the borrower will promise to remain financially sound for the duration of the loan.</a:t>
            </a:r>
            <a:endParaRPr lang="en-GB" dirty="0"/>
          </a:p>
        </p:txBody>
      </p:sp>
      <p:sp>
        <p:nvSpPr>
          <p:cNvPr id="4" name="Slide Number Placeholder 3"/>
          <p:cNvSpPr>
            <a:spLocks noGrp="1"/>
          </p:cNvSpPr>
          <p:nvPr>
            <p:ph type="sldNum" sz="quarter" idx="5"/>
          </p:nvPr>
        </p:nvSpPr>
        <p:spPr/>
        <p:txBody>
          <a:bodyPr/>
          <a:lstStyle/>
          <a:p>
            <a:fld id="{01A7C892-6938-4ECF-A06E-401314AEFCDB}" type="slidenum">
              <a:rPr lang="en-GB" smtClean="0"/>
              <a:pPr/>
              <a:t>8</a:t>
            </a:fld>
            <a:endParaRPr lang="en-GB"/>
          </a:p>
        </p:txBody>
      </p:sp>
    </p:spTree>
    <p:extLst>
      <p:ext uri="{BB962C8B-B14F-4D97-AF65-F5344CB8AC3E}">
        <p14:creationId xmlns:p14="http://schemas.microsoft.com/office/powerpoint/2010/main" val="17907855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1D35"/>
                </a:solidFill>
                <a:effectLst/>
                <a:latin typeface="Google Sans"/>
              </a:rPr>
              <a:t>A finance lease, also known as a capital lease, is a long-term agreement that allows a business to obtain financing for an asset without having to pay for it upfront. In a finance lease, the finance company is the legal owner of the asset, but the business that receives the finance, known as the lessee, has the right to use it. The lessee also assumes most of the risks and rewards of ownership, including maintenance and depreciation</a:t>
            </a:r>
            <a:endParaRPr lang="en-GB" dirty="0"/>
          </a:p>
        </p:txBody>
      </p:sp>
      <p:sp>
        <p:nvSpPr>
          <p:cNvPr id="4" name="Slide Number Placeholder 3"/>
          <p:cNvSpPr>
            <a:spLocks noGrp="1"/>
          </p:cNvSpPr>
          <p:nvPr>
            <p:ph type="sldNum" sz="quarter" idx="5"/>
          </p:nvPr>
        </p:nvSpPr>
        <p:spPr/>
        <p:txBody>
          <a:bodyPr/>
          <a:lstStyle/>
          <a:p>
            <a:fld id="{01A7C892-6938-4ECF-A06E-401314AEFCDB}" type="slidenum">
              <a:rPr lang="en-GB" smtClean="0"/>
              <a:pPr/>
              <a:t>9</a:t>
            </a:fld>
            <a:endParaRPr lang="en-GB"/>
          </a:p>
        </p:txBody>
      </p:sp>
    </p:spTree>
    <p:extLst>
      <p:ext uri="{BB962C8B-B14F-4D97-AF65-F5344CB8AC3E}">
        <p14:creationId xmlns:p14="http://schemas.microsoft.com/office/powerpoint/2010/main" val="39921296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AC9CE19-2643-4D64-A942-65D594B0337C}" type="slidenum">
              <a:rPr lang="en-GB"/>
              <a:pPr/>
              <a:t>10</a:t>
            </a:fld>
            <a:endParaRPr lang="en-GB"/>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7259106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ctr"/>
            <a:r>
              <a:rPr lang="en-GB" b="0" i="0" dirty="0">
                <a:solidFill>
                  <a:srgbClr val="001D35"/>
                </a:solidFill>
                <a:effectLst/>
                <a:latin typeface="Google Sans"/>
              </a:rPr>
              <a:t>The main differences between long-term and short-term borrowing are the loan amount, repayment period, and interest rate: </a:t>
            </a:r>
          </a:p>
          <a:p>
            <a:pPr algn="l" fontAlgn="ctr"/>
            <a:endParaRPr lang="en-GB" b="0" i="0" dirty="0">
              <a:solidFill>
                <a:srgbClr val="001D35"/>
              </a:solidFill>
              <a:effectLst/>
              <a:latin typeface="Google Sans"/>
            </a:endParaRPr>
          </a:p>
          <a:p>
            <a:pPr algn="l" fontAlgn="ctr"/>
            <a:r>
              <a:rPr lang="en-GB" b="0" i="0" dirty="0">
                <a:solidFill>
                  <a:srgbClr val="001D35"/>
                </a:solidFill>
                <a:effectLst/>
                <a:latin typeface="Google Sans"/>
              </a:rPr>
              <a:t>The matching principle is a financing concept that recommends using long-term capital to fund long-term needs and short-term loans to meet temporary requirements. This approach is used to minimize liquidity risk.</a:t>
            </a:r>
          </a:p>
          <a:p>
            <a:pPr algn="l" fontAlgn="ctr">
              <a:buFont typeface="Arial" panose="020B0604020202020204" pitchFamily="34" charset="0"/>
              <a:buChar char="•"/>
            </a:pPr>
            <a:r>
              <a:rPr lang="en-GB" b="1" i="0" dirty="0">
                <a:solidFill>
                  <a:srgbClr val="001D35"/>
                </a:solidFill>
                <a:effectLst/>
                <a:latin typeface="Google Sans"/>
              </a:rPr>
              <a:t>Loan amount</a:t>
            </a:r>
            <a:r>
              <a:rPr lang="en-GB" b="0" i="0" dirty="0">
                <a:solidFill>
                  <a:srgbClr val="001D35"/>
                </a:solidFill>
                <a:effectLst/>
                <a:latin typeface="Google Sans"/>
              </a:rPr>
              <a:t>: Long-term loans typically offer larger loan amounts than short-term loans. </a:t>
            </a:r>
          </a:p>
          <a:p>
            <a:pPr algn="l" fontAlgn="ctr">
              <a:buFont typeface="Arial" panose="020B0604020202020204" pitchFamily="34" charset="0"/>
              <a:buChar char="•"/>
            </a:pPr>
            <a:r>
              <a:rPr lang="en-GB" b="1" i="0" dirty="0">
                <a:solidFill>
                  <a:srgbClr val="001D35"/>
                </a:solidFill>
                <a:effectLst/>
                <a:latin typeface="Google Sans"/>
              </a:rPr>
              <a:t>Repayment period</a:t>
            </a:r>
            <a:r>
              <a:rPr lang="en-GB" b="0" i="0" dirty="0">
                <a:solidFill>
                  <a:srgbClr val="001D35"/>
                </a:solidFill>
                <a:effectLst/>
                <a:latin typeface="Google Sans"/>
              </a:rPr>
              <a:t>: Short-term loans are generally due within a year, while long-term loans are due after five or more years. </a:t>
            </a:r>
          </a:p>
          <a:p>
            <a:pPr algn="l" fontAlgn="ctr">
              <a:buFont typeface="Arial" panose="020B0604020202020204" pitchFamily="34" charset="0"/>
              <a:buChar char="•"/>
            </a:pPr>
            <a:r>
              <a:rPr lang="en-GB" b="1" i="0" dirty="0">
                <a:solidFill>
                  <a:srgbClr val="001D35"/>
                </a:solidFill>
                <a:effectLst/>
                <a:latin typeface="Google Sans"/>
              </a:rPr>
              <a:t>Interest rate</a:t>
            </a:r>
            <a:r>
              <a:rPr lang="en-GB" b="0" i="0" dirty="0">
                <a:solidFill>
                  <a:srgbClr val="001D35"/>
                </a:solidFill>
                <a:effectLst/>
                <a:latin typeface="Google Sans"/>
              </a:rPr>
              <a:t>: Long-term loans often have lower interest rates than short-term loans. However, the overall interest costs may be lower for short-term loans due to the shorter repayment period. </a:t>
            </a:r>
          </a:p>
          <a:p>
            <a:pPr algn="l"/>
            <a:r>
              <a:rPr lang="en-GB" b="0" i="0" dirty="0">
                <a:solidFill>
                  <a:srgbClr val="001D35"/>
                </a:solidFill>
                <a:effectLst/>
                <a:latin typeface="Google Sans"/>
              </a:rPr>
              <a:t>Other factors to consider when choosing between long-term and short-term borrowing include:</a:t>
            </a:r>
          </a:p>
          <a:p>
            <a:pPr algn="l">
              <a:buFont typeface="Arial" panose="020B0604020202020204" pitchFamily="34" charset="0"/>
              <a:buChar char="•"/>
            </a:pPr>
            <a:r>
              <a:rPr lang="en-GB" b="1" i="0" dirty="0">
                <a:solidFill>
                  <a:srgbClr val="001D35"/>
                </a:solidFill>
                <a:effectLst/>
                <a:latin typeface="Google Sans"/>
              </a:rPr>
              <a:t>Purpose</a:t>
            </a:r>
            <a:r>
              <a:rPr lang="en-GB" b="0" i="0" dirty="0">
                <a:solidFill>
                  <a:srgbClr val="001D35"/>
                </a:solidFill>
                <a:effectLst/>
                <a:latin typeface="Google Sans"/>
              </a:rPr>
              <a:t>: The purpose of the loan, such as whether it's for a substantial purchase or for everyday operational needs</a:t>
            </a:r>
          </a:p>
          <a:p>
            <a:pPr algn="l">
              <a:buFont typeface="Arial" panose="020B0604020202020204" pitchFamily="34" charset="0"/>
              <a:buChar char="•"/>
            </a:pPr>
            <a:r>
              <a:rPr lang="en-GB" b="1" i="0" dirty="0">
                <a:solidFill>
                  <a:srgbClr val="001D35"/>
                </a:solidFill>
                <a:effectLst/>
                <a:latin typeface="Google Sans"/>
              </a:rPr>
              <a:t>Urgency</a:t>
            </a:r>
            <a:r>
              <a:rPr lang="en-GB" b="0" i="0" dirty="0">
                <a:solidFill>
                  <a:srgbClr val="001D35"/>
                </a:solidFill>
                <a:effectLst/>
                <a:latin typeface="Google Sans"/>
              </a:rPr>
              <a:t>: How urgently funds are needed</a:t>
            </a:r>
          </a:p>
          <a:p>
            <a:pPr algn="l">
              <a:buFont typeface="Arial" panose="020B0604020202020204" pitchFamily="34" charset="0"/>
              <a:buChar char="•"/>
            </a:pPr>
            <a:r>
              <a:rPr lang="en-GB" b="1" i="0" dirty="0">
                <a:solidFill>
                  <a:srgbClr val="001D35"/>
                </a:solidFill>
                <a:effectLst/>
                <a:latin typeface="Google Sans"/>
              </a:rPr>
              <a:t>Repayment capacity</a:t>
            </a:r>
            <a:r>
              <a:rPr lang="en-GB" b="0" i="0" dirty="0">
                <a:solidFill>
                  <a:srgbClr val="001D35"/>
                </a:solidFill>
                <a:effectLst/>
                <a:latin typeface="Google Sans"/>
              </a:rPr>
              <a:t>: The borrower's ability to repay the loan</a:t>
            </a:r>
          </a:p>
          <a:p>
            <a:pPr algn="l">
              <a:buFont typeface="Arial" panose="020B0604020202020204" pitchFamily="34" charset="0"/>
              <a:buChar char="•"/>
            </a:pPr>
            <a:r>
              <a:rPr lang="en-GB" b="1" i="0" dirty="0">
                <a:solidFill>
                  <a:srgbClr val="001D35"/>
                </a:solidFill>
                <a:effectLst/>
                <a:latin typeface="Google Sans"/>
              </a:rPr>
              <a:t>Financial health</a:t>
            </a:r>
            <a:r>
              <a:rPr lang="en-GB" b="0" i="0" dirty="0">
                <a:solidFill>
                  <a:srgbClr val="001D35"/>
                </a:solidFill>
                <a:effectLst/>
                <a:latin typeface="Google Sans"/>
              </a:rPr>
              <a:t>: The borrower's business's financial health and cash flow forecasts</a:t>
            </a:r>
          </a:p>
          <a:p>
            <a:endParaRPr lang="en-GB" dirty="0"/>
          </a:p>
        </p:txBody>
      </p:sp>
      <p:sp>
        <p:nvSpPr>
          <p:cNvPr id="4" name="Slide Number Placeholder 3"/>
          <p:cNvSpPr>
            <a:spLocks noGrp="1"/>
          </p:cNvSpPr>
          <p:nvPr>
            <p:ph type="sldNum" sz="quarter" idx="5"/>
          </p:nvPr>
        </p:nvSpPr>
        <p:spPr/>
        <p:txBody>
          <a:bodyPr/>
          <a:lstStyle/>
          <a:p>
            <a:fld id="{01A7C892-6938-4ECF-A06E-401314AEFCDB}" type="slidenum">
              <a:rPr lang="en-GB" smtClean="0"/>
              <a:pPr/>
              <a:t>11</a:t>
            </a:fld>
            <a:endParaRPr lang="en-GB"/>
          </a:p>
        </p:txBody>
      </p:sp>
    </p:spTree>
    <p:extLst>
      <p:ext uri="{BB962C8B-B14F-4D97-AF65-F5344CB8AC3E}">
        <p14:creationId xmlns:p14="http://schemas.microsoft.com/office/powerpoint/2010/main" val="6821933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1D35"/>
                </a:solidFill>
                <a:effectLst/>
                <a:latin typeface="Google Sans"/>
              </a:rPr>
              <a:t>Venture capital (VC) is a type of financing that funds early-stage companies with the potential for rapid growth. VC firms provide financial backing, technical support, and managerial expertise to startups in exchange for an ownership stake in the company.  Venture capital is also where money will be loaned in the form of shares. </a:t>
            </a:r>
          </a:p>
          <a:p>
            <a:endParaRPr lang="en-GB" b="0" i="0" dirty="0">
              <a:solidFill>
                <a:srgbClr val="001D35"/>
              </a:solidFill>
              <a:effectLst/>
              <a:latin typeface="Google Sans"/>
            </a:endParaRPr>
          </a:p>
          <a:p>
            <a:pPr algn="l" fontAlgn="ctr"/>
            <a:r>
              <a:rPr lang="en-GB" b="0" i="0" dirty="0">
                <a:solidFill>
                  <a:srgbClr val="001D35"/>
                </a:solidFill>
                <a:effectLst/>
                <a:latin typeface="Google Sans"/>
              </a:rPr>
              <a:t>Business angels and venture capitalists (VCs) differ in the amount of money they invest, when they invest, their approach to investing, and their level of involvement in the business: </a:t>
            </a:r>
          </a:p>
          <a:p>
            <a:pPr algn="l">
              <a:buFont typeface="Arial" panose="020B0604020202020204" pitchFamily="34" charset="0"/>
              <a:buChar char="•"/>
            </a:pPr>
            <a:r>
              <a:rPr lang="en-GB" b="1" i="0" dirty="0">
                <a:solidFill>
                  <a:srgbClr val="001D35"/>
                </a:solidFill>
                <a:effectLst/>
                <a:latin typeface="Google Sans"/>
              </a:rPr>
              <a:t>Investment amount</a:t>
            </a:r>
            <a:endParaRPr lang="en-GB" b="0" i="0" dirty="0">
              <a:solidFill>
                <a:srgbClr val="001D35"/>
              </a:solidFill>
              <a:effectLst/>
              <a:latin typeface="Google Sans"/>
            </a:endParaRPr>
          </a:p>
          <a:p>
            <a:pPr algn="l" fontAlgn="ctr">
              <a:buFont typeface="Arial" panose="020B0604020202020204" pitchFamily="34" charset="0"/>
              <a:buChar char="•"/>
            </a:pPr>
            <a:r>
              <a:rPr lang="en-GB" b="0" i="0" dirty="0">
                <a:solidFill>
                  <a:srgbClr val="001D35"/>
                </a:solidFill>
                <a:effectLst/>
                <a:latin typeface="Google Sans"/>
              </a:rPr>
              <a:t>Angel investors typically invest smaller amounts, ranging from a few thousand to a few million dollars. VCs invest larger amounts, often ranging from several million to tens of millions of dollars. </a:t>
            </a:r>
          </a:p>
          <a:p>
            <a:pPr algn="l">
              <a:buFont typeface="Arial" panose="020B0604020202020204" pitchFamily="34" charset="0"/>
              <a:buChar char="•"/>
            </a:pPr>
            <a:r>
              <a:rPr lang="en-GB" b="1" i="0" dirty="0">
                <a:solidFill>
                  <a:srgbClr val="001D35"/>
                </a:solidFill>
                <a:effectLst/>
                <a:latin typeface="Google Sans"/>
              </a:rPr>
              <a:t>When they invest</a:t>
            </a:r>
            <a:endParaRPr lang="en-GB" b="0" i="0" dirty="0">
              <a:solidFill>
                <a:srgbClr val="001D35"/>
              </a:solidFill>
              <a:effectLst/>
              <a:latin typeface="Google Sans"/>
            </a:endParaRPr>
          </a:p>
          <a:p>
            <a:pPr algn="l" fontAlgn="ctr">
              <a:buFont typeface="Arial" panose="020B0604020202020204" pitchFamily="34" charset="0"/>
              <a:buChar char="•"/>
            </a:pPr>
            <a:r>
              <a:rPr lang="en-GB" b="0" i="0" dirty="0">
                <a:solidFill>
                  <a:srgbClr val="001D35"/>
                </a:solidFill>
                <a:effectLst/>
                <a:latin typeface="Google Sans"/>
              </a:rPr>
              <a:t>Angel investors typically invest in the early stages of a startup, such as the seed or concept stage. VCs typically invest in later stages, such as Series A and beyond. </a:t>
            </a:r>
          </a:p>
          <a:p>
            <a:pPr algn="l">
              <a:buFont typeface="Arial" panose="020B0604020202020204" pitchFamily="34" charset="0"/>
              <a:buChar char="•"/>
            </a:pPr>
            <a:r>
              <a:rPr lang="en-GB" b="1" i="0" dirty="0">
                <a:solidFill>
                  <a:srgbClr val="001D35"/>
                </a:solidFill>
                <a:effectLst/>
                <a:latin typeface="Google Sans"/>
              </a:rPr>
              <a:t>Approach to investing</a:t>
            </a:r>
            <a:endParaRPr lang="en-GB" b="0" i="0" dirty="0">
              <a:solidFill>
                <a:srgbClr val="001D35"/>
              </a:solidFill>
              <a:effectLst/>
              <a:latin typeface="Google Sans"/>
            </a:endParaRPr>
          </a:p>
          <a:p>
            <a:pPr algn="l" fontAlgn="ctr">
              <a:buFont typeface="Arial" panose="020B0604020202020204" pitchFamily="34" charset="0"/>
              <a:buChar char="•"/>
            </a:pPr>
            <a:r>
              <a:rPr lang="en-GB" b="0" i="0" dirty="0">
                <a:solidFill>
                  <a:srgbClr val="001D35"/>
                </a:solidFill>
                <a:effectLst/>
                <a:latin typeface="Google Sans"/>
              </a:rPr>
              <a:t>Angel investors may take a less structured approach, focusing more on personal relationships. VCs tend to take a more structured approach, with more intensive due diligence and detailed analysis. </a:t>
            </a:r>
          </a:p>
          <a:p>
            <a:pPr algn="l">
              <a:buFont typeface="Arial" panose="020B0604020202020204" pitchFamily="34" charset="0"/>
              <a:buChar char="•"/>
            </a:pPr>
            <a:r>
              <a:rPr lang="en-GB" b="1" i="0" dirty="0">
                <a:solidFill>
                  <a:srgbClr val="001D35"/>
                </a:solidFill>
                <a:effectLst/>
                <a:latin typeface="Google Sans"/>
              </a:rPr>
              <a:t>Level of involvement</a:t>
            </a:r>
            <a:endParaRPr lang="en-GB" b="0" i="0" dirty="0">
              <a:solidFill>
                <a:srgbClr val="001D35"/>
              </a:solidFill>
              <a:effectLst/>
              <a:latin typeface="Google Sans"/>
            </a:endParaRPr>
          </a:p>
          <a:p>
            <a:pPr algn="l" fontAlgn="ctr">
              <a:buFont typeface="Arial" panose="020B0604020202020204" pitchFamily="34" charset="0"/>
              <a:buChar char="•"/>
            </a:pPr>
            <a:r>
              <a:rPr lang="en-GB" b="0" i="0" dirty="0">
                <a:solidFill>
                  <a:srgbClr val="001D35"/>
                </a:solidFill>
                <a:effectLst/>
                <a:latin typeface="Google Sans"/>
              </a:rPr>
              <a:t>Angel investors primarily offer financial support, but may also give advice or introductions. VCs have a more hands-on role, helping with the establishment of a company's focus and recruitment of senior management. </a:t>
            </a:r>
          </a:p>
          <a:p>
            <a:pPr algn="l"/>
            <a:r>
              <a:rPr lang="en-GB" b="0" i="0" dirty="0">
                <a:solidFill>
                  <a:srgbClr val="001D35"/>
                </a:solidFill>
                <a:effectLst/>
                <a:latin typeface="Google Sans"/>
              </a:rPr>
              <a:t>Angel investors are typically high-net-worth individuals who invest their own money in startups. VCs are a group of investors who pool their money together to create a larger fund to invest in startups</a:t>
            </a:r>
          </a:p>
          <a:p>
            <a:endParaRPr lang="en-GB" dirty="0"/>
          </a:p>
        </p:txBody>
      </p:sp>
      <p:sp>
        <p:nvSpPr>
          <p:cNvPr id="4" name="Slide Number Placeholder 3"/>
          <p:cNvSpPr>
            <a:spLocks noGrp="1"/>
          </p:cNvSpPr>
          <p:nvPr>
            <p:ph type="sldNum" sz="quarter" idx="5"/>
          </p:nvPr>
        </p:nvSpPr>
        <p:spPr/>
        <p:txBody>
          <a:bodyPr/>
          <a:lstStyle/>
          <a:p>
            <a:fld id="{01A7C892-6938-4ECF-A06E-401314AEFCDB}" type="slidenum">
              <a:rPr lang="en-GB" smtClean="0"/>
              <a:pPr/>
              <a:t>13</a:t>
            </a:fld>
            <a:endParaRPr lang="en-GB"/>
          </a:p>
        </p:txBody>
      </p:sp>
    </p:spTree>
    <p:extLst>
      <p:ext uri="{BB962C8B-B14F-4D97-AF65-F5344CB8AC3E}">
        <p14:creationId xmlns:p14="http://schemas.microsoft.com/office/powerpoint/2010/main" val="19815734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80902" y="1275025"/>
            <a:ext cx="7182197"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088136" y="1385316"/>
            <a:ext cx="6967728" cy="4087368"/>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3794760" y="1267730"/>
            <a:ext cx="1554480" cy="6400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3886200" y="1267731"/>
            <a:ext cx="1371600" cy="548640"/>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171281" y="2091263"/>
            <a:ext cx="6801440" cy="2590800"/>
          </a:xfrm>
        </p:spPr>
        <p:txBody>
          <a:bodyPr tIns="45720" bIns="45720" anchor="ctr">
            <a:noAutofit/>
          </a:bodyPr>
          <a:lstStyle>
            <a:lvl1pPr algn="ctr">
              <a:lnSpc>
                <a:spcPct val="83000"/>
              </a:lnSpc>
              <a:defRPr lang="en-US" sz="6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171575" y="4682062"/>
            <a:ext cx="6803136" cy="502920"/>
          </a:xfrm>
        </p:spPr>
        <p:txBody>
          <a:bodyPr>
            <a:normAutofit/>
          </a:bodyPr>
          <a:lstStyle>
            <a:lvl1pPr marL="0" indent="0" algn="ctr">
              <a:spcBef>
                <a:spcPts val="0"/>
              </a:spcBef>
              <a:buNone/>
              <a:defRPr sz="1400" spc="80" baseline="0">
                <a:solidFill>
                  <a:schemeClr val="tx1"/>
                </a:solidFill>
              </a:defRPr>
            </a:lvl1pPr>
            <a:lvl2pPr marL="457200" indent="0" algn="ctr">
              <a:buNone/>
              <a:defRPr sz="1400"/>
            </a:lvl2pPr>
            <a:lvl3pPr marL="914400" indent="0" algn="ctr">
              <a:buNone/>
              <a:defRPr sz="1400"/>
            </a:lvl3pPr>
            <a:lvl4pPr marL="1371600" indent="0" algn="ctr">
              <a:buNone/>
              <a:defRPr sz="1400"/>
            </a:lvl4pPr>
            <a:lvl5pPr marL="1828800" indent="0" algn="ctr">
              <a:buNone/>
              <a:defRPr sz="1400"/>
            </a:lvl5pPr>
            <a:lvl6pPr marL="2286000" indent="0" algn="ctr">
              <a:buNone/>
              <a:defRPr sz="1400"/>
            </a:lvl6pPr>
            <a:lvl7pPr marL="2743200" indent="0" algn="ctr">
              <a:buNone/>
              <a:defRPr sz="1400"/>
            </a:lvl7pPr>
            <a:lvl8pPr marL="3200400" indent="0" algn="ctr">
              <a:buNone/>
              <a:defRPr sz="1400"/>
            </a:lvl8pPr>
            <a:lvl9pPr marL="3657600" indent="0" algn="ctr">
              <a:buNone/>
              <a:defRPr sz="1400"/>
            </a:lvl9pPr>
          </a:lstStyle>
          <a:p>
            <a:r>
              <a:rPr lang="en-US"/>
              <a:t>Click to edit Master subtitle style</a:t>
            </a:r>
            <a:endParaRPr lang="en-US" dirty="0"/>
          </a:p>
        </p:txBody>
      </p:sp>
      <p:sp>
        <p:nvSpPr>
          <p:cNvPr id="20" name="Date Placeholder 19"/>
          <p:cNvSpPr>
            <a:spLocks noGrp="1"/>
          </p:cNvSpPr>
          <p:nvPr>
            <p:ph type="dt" sz="half" idx="10"/>
          </p:nvPr>
        </p:nvSpPr>
        <p:spPr>
          <a:xfrm>
            <a:off x="3931920" y="1327188"/>
            <a:ext cx="1280160" cy="457200"/>
          </a:xfrm>
        </p:spPr>
        <p:txBody>
          <a:bodyPr/>
          <a:lstStyle>
            <a:lvl1pPr algn="ctr">
              <a:defRPr sz="1100" spc="0" baseline="0">
                <a:solidFill>
                  <a:schemeClr val="tx1"/>
                </a:solidFill>
                <a:latin typeface="+mn-lt"/>
              </a:defRPr>
            </a:lvl1pPr>
          </a:lstStyle>
          <a:p>
            <a:endParaRPr lang="en-GB"/>
          </a:p>
        </p:txBody>
      </p:sp>
      <p:sp>
        <p:nvSpPr>
          <p:cNvPr id="21" name="Footer Placeholder 20"/>
          <p:cNvSpPr>
            <a:spLocks noGrp="1"/>
          </p:cNvSpPr>
          <p:nvPr>
            <p:ph type="ftr" sz="quarter" idx="11"/>
          </p:nvPr>
        </p:nvSpPr>
        <p:spPr>
          <a:xfrm>
            <a:off x="1104936" y="5211060"/>
            <a:ext cx="4429125" cy="228600"/>
          </a:xfrm>
        </p:spPr>
        <p:txBody>
          <a:bodyPr/>
          <a:lstStyle>
            <a:lvl1pPr algn="l">
              <a:defRPr sz="900">
                <a:solidFill>
                  <a:schemeClr val="tx1">
                    <a:lumMod val="75000"/>
                    <a:lumOff val="25000"/>
                  </a:schemeClr>
                </a:solidFill>
              </a:defRPr>
            </a:lvl1pPr>
          </a:lstStyle>
          <a:p>
            <a:r>
              <a:rPr lang="en-GB"/>
              <a:t>Financial Management</a:t>
            </a:r>
          </a:p>
        </p:txBody>
      </p:sp>
      <p:sp>
        <p:nvSpPr>
          <p:cNvPr id="22" name="Slide Number Placeholder 21"/>
          <p:cNvSpPr>
            <a:spLocks noGrp="1"/>
          </p:cNvSpPr>
          <p:nvPr>
            <p:ph type="sldNum" sz="quarter" idx="12"/>
          </p:nvPr>
        </p:nvSpPr>
        <p:spPr>
          <a:xfrm>
            <a:off x="6455190" y="5212080"/>
            <a:ext cx="1583911" cy="228600"/>
          </a:xfrm>
        </p:spPr>
        <p:txBody>
          <a:bodyPr/>
          <a:lstStyle>
            <a:lvl1pPr>
              <a:defRPr>
                <a:solidFill>
                  <a:schemeClr val="tx1">
                    <a:lumMod val="75000"/>
                    <a:lumOff val="25000"/>
                  </a:schemeClr>
                </a:solidFill>
              </a:defRPr>
            </a:lvl1pPr>
          </a:lstStyle>
          <a:p>
            <a:fld id="{33ACCE7F-788A-4A15-B80B-BE51AF0E446E}" type="slidenum">
              <a:rPr lang="en-GB" smtClean="0"/>
              <a:pPr/>
              <a:t>‹#›</a:t>
            </a:fld>
            <a:endParaRPr lang="en-GB"/>
          </a:p>
        </p:txBody>
      </p:sp>
    </p:spTree>
    <p:extLst>
      <p:ext uri="{BB962C8B-B14F-4D97-AF65-F5344CB8AC3E}">
        <p14:creationId xmlns:p14="http://schemas.microsoft.com/office/powerpoint/2010/main" val="371568370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r>
              <a:rPr lang="en-GB"/>
              <a:t>Financial Management</a:t>
            </a:r>
          </a:p>
        </p:txBody>
      </p:sp>
      <p:sp>
        <p:nvSpPr>
          <p:cNvPr id="9" name="Slide Number Placeholder 8"/>
          <p:cNvSpPr>
            <a:spLocks noGrp="1"/>
          </p:cNvSpPr>
          <p:nvPr>
            <p:ph type="sldNum" sz="quarter" idx="12"/>
          </p:nvPr>
        </p:nvSpPr>
        <p:spPr/>
        <p:txBody>
          <a:bodyPr/>
          <a:lstStyle/>
          <a:p>
            <a:fld id="{8267DC77-5919-4AC8-9DB9-DBC2B9C8351A}" type="slidenum">
              <a:rPr lang="en-GB" smtClean="0"/>
              <a:pPr/>
              <a:t>‹#›</a:t>
            </a:fld>
            <a:endParaRPr lang="en-GB"/>
          </a:p>
        </p:txBody>
      </p:sp>
    </p:spTree>
    <p:extLst>
      <p:ext uri="{BB962C8B-B14F-4D97-AF65-F5344CB8AC3E}">
        <p14:creationId xmlns:p14="http://schemas.microsoft.com/office/powerpoint/2010/main" val="33082815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9144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980902" y="1275025"/>
            <a:ext cx="7182197"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088136" y="1385316"/>
            <a:ext cx="6967728" cy="4087368"/>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3794760" y="1267730"/>
            <a:ext cx="1554480" cy="6400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3886200" y="1267731"/>
            <a:ext cx="1371600" cy="548640"/>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172717" y="2094309"/>
            <a:ext cx="6803136" cy="2587752"/>
          </a:xfrm>
        </p:spPr>
        <p:txBody>
          <a:bodyPr anchor="ctr">
            <a:noAutofit/>
          </a:bodyPr>
          <a:lstStyle>
            <a:lvl1pPr algn="ctr">
              <a:lnSpc>
                <a:spcPct val="83000"/>
              </a:lnSpc>
              <a:defRPr lang="en-US" sz="6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172718" y="4682062"/>
            <a:ext cx="6803136" cy="502920"/>
          </a:xfrm>
        </p:spPr>
        <p:txBody>
          <a:bodyPr anchor="t">
            <a:normAutofit/>
          </a:bodyPr>
          <a:lstStyle>
            <a:lvl1pPr marL="0" indent="0" algn="ctr">
              <a:buNone/>
              <a:defRPr sz="1400">
                <a:solidFill>
                  <a:schemeClr val="tx1"/>
                </a:solidFill>
                <a:effectLst/>
              </a:defRPr>
            </a:lvl1pPr>
            <a:lvl2pPr marL="457200" indent="0">
              <a:buNone/>
              <a:defRPr sz="1400">
                <a:solidFill>
                  <a:schemeClr val="tx1">
                    <a:tint val="75000"/>
                  </a:schemeClr>
                </a:solidFill>
              </a:defRPr>
            </a:lvl2pPr>
            <a:lvl3pPr marL="914400" indent="0">
              <a:buNone/>
              <a:defRPr sz="14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931920" y="1325880"/>
            <a:ext cx="1280160" cy="457200"/>
          </a:xfrm>
        </p:spPr>
        <p:txBody>
          <a:bodyPr/>
          <a:lstStyle>
            <a:lvl1pPr algn="ctr">
              <a:defRPr lang="en-US" sz="1100" kern="1200" spc="0" baseline="0">
                <a:solidFill>
                  <a:schemeClr val="tx1"/>
                </a:solidFill>
                <a:latin typeface="+mn-lt"/>
                <a:ea typeface="+mn-ea"/>
                <a:cs typeface="+mn-cs"/>
              </a:defRPr>
            </a:lvl1pPr>
          </a:lstStyle>
          <a:p>
            <a:endParaRPr lang="en-GB"/>
          </a:p>
        </p:txBody>
      </p:sp>
      <p:sp>
        <p:nvSpPr>
          <p:cNvPr id="5" name="Footer Placeholder 4"/>
          <p:cNvSpPr>
            <a:spLocks noGrp="1"/>
          </p:cNvSpPr>
          <p:nvPr>
            <p:ph type="ftr" sz="quarter" idx="11"/>
          </p:nvPr>
        </p:nvSpPr>
        <p:spPr>
          <a:xfrm>
            <a:off x="1104679" y="5211060"/>
            <a:ext cx="4430268" cy="228600"/>
          </a:xfrm>
        </p:spPr>
        <p:txBody>
          <a:bodyPr/>
          <a:lstStyle>
            <a:lvl1pPr algn="l">
              <a:defRPr/>
            </a:lvl1pPr>
          </a:lstStyle>
          <a:p>
            <a:r>
              <a:rPr lang="en-GB"/>
              <a:t>Financial Management</a:t>
            </a:r>
          </a:p>
        </p:txBody>
      </p:sp>
      <p:sp>
        <p:nvSpPr>
          <p:cNvPr id="6" name="Slide Number Placeholder 5"/>
          <p:cNvSpPr>
            <a:spLocks noGrp="1"/>
          </p:cNvSpPr>
          <p:nvPr>
            <p:ph type="sldNum" sz="quarter" idx="12"/>
          </p:nvPr>
        </p:nvSpPr>
        <p:spPr>
          <a:xfrm>
            <a:off x="6453378" y="5211060"/>
            <a:ext cx="1584198" cy="228600"/>
          </a:xfrm>
        </p:spPr>
        <p:txBody>
          <a:bodyPr/>
          <a:lstStyle/>
          <a:p>
            <a:fld id="{C2686198-ED93-4835-9849-133E295C2EF5}" type="slidenum">
              <a:rPr lang="en-GB" smtClean="0"/>
              <a:pPr/>
              <a:t>‹#›</a:t>
            </a:fld>
            <a:endParaRPr lang="en-GB"/>
          </a:p>
        </p:txBody>
      </p:sp>
    </p:spTree>
    <p:extLst>
      <p:ext uri="{BB962C8B-B14F-4D97-AF65-F5344CB8AC3E}">
        <p14:creationId xmlns:p14="http://schemas.microsoft.com/office/powerpoint/2010/main" val="1217884395"/>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31520" y="2103120"/>
            <a:ext cx="3657600" cy="393192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54880" y="2103120"/>
            <a:ext cx="3657600" cy="393192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r>
              <a:rPr lang="en-GB"/>
              <a:t>Financial Management</a:t>
            </a:r>
          </a:p>
        </p:txBody>
      </p:sp>
      <p:sp>
        <p:nvSpPr>
          <p:cNvPr id="7" name="Slide Number Placeholder 6"/>
          <p:cNvSpPr>
            <a:spLocks noGrp="1"/>
          </p:cNvSpPr>
          <p:nvPr>
            <p:ph type="sldNum" sz="quarter" idx="12"/>
          </p:nvPr>
        </p:nvSpPr>
        <p:spPr/>
        <p:txBody>
          <a:bodyPr/>
          <a:lstStyle/>
          <a:p>
            <a:fld id="{625A97A0-B75D-4602-A297-0D92538B2B00}" type="slidenum">
              <a:rPr lang="en-GB" smtClean="0"/>
              <a:pPr/>
              <a:t>‹#›</a:t>
            </a:fld>
            <a:endParaRPr lang="en-GB"/>
          </a:p>
        </p:txBody>
      </p:sp>
    </p:spTree>
    <p:extLst>
      <p:ext uri="{BB962C8B-B14F-4D97-AF65-F5344CB8AC3E}">
        <p14:creationId xmlns:p14="http://schemas.microsoft.com/office/powerpoint/2010/main" val="7245291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731520" y="2074334"/>
            <a:ext cx="365760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31520" y="2755898"/>
            <a:ext cx="365760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2074334"/>
            <a:ext cx="365760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756581"/>
            <a:ext cx="365760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r>
              <a:rPr lang="en-GB"/>
              <a:t>Financial Management</a:t>
            </a:r>
          </a:p>
        </p:txBody>
      </p:sp>
      <p:sp>
        <p:nvSpPr>
          <p:cNvPr id="9" name="Slide Number Placeholder 8"/>
          <p:cNvSpPr>
            <a:spLocks noGrp="1"/>
          </p:cNvSpPr>
          <p:nvPr>
            <p:ph type="sldNum" sz="quarter" idx="12"/>
          </p:nvPr>
        </p:nvSpPr>
        <p:spPr/>
        <p:txBody>
          <a:bodyPr/>
          <a:lstStyle/>
          <a:p>
            <a:fld id="{745E92FB-9E36-414F-A0BF-B34DF105C1DF}" type="slidenum">
              <a:rPr lang="en-GB" smtClean="0"/>
              <a:pPr/>
              <a:t>‹#›</a:t>
            </a:fld>
            <a:endParaRPr lang="en-GB"/>
          </a:p>
        </p:txBody>
      </p:sp>
    </p:spTree>
    <p:extLst>
      <p:ext uri="{BB962C8B-B14F-4D97-AF65-F5344CB8AC3E}">
        <p14:creationId xmlns:p14="http://schemas.microsoft.com/office/powerpoint/2010/main" val="27631175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r>
              <a:rPr lang="en-GB"/>
              <a:t>Financial Management</a:t>
            </a:r>
          </a:p>
        </p:txBody>
      </p:sp>
      <p:sp>
        <p:nvSpPr>
          <p:cNvPr id="5" name="Slide Number Placeholder 4"/>
          <p:cNvSpPr>
            <a:spLocks noGrp="1"/>
          </p:cNvSpPr>
          <p:nvPr>
            <p:ph type="sldNum" sz="quarter" idx="12"/>
          </p:nvPr>
        </p:nvSpPr>
        <p:spPr/>
        <p:txBody>
          <a:bodyPr/>
          <a:lstStyle/>
          <a:p>
            <a:fld id="{26973257-9EC9-4669-9BB5-5BBF48C2120A}" type="slidenum">
              <a:rPr lang="en-GB" smtClean="0"/>
              <a:pPr/>
              <a:t>‹#›</a:t>
            </a:fld>
            <a:endParaRPr lang="en-GB"/>
          </a:p>
        </p:txBody>
      </p:sp>
    </p:spTree>
    <p:extLst>
      <p:ext uri="{BB962C8B-B14F-4D97-AF65-F5344CB8AC3E}">
        <p14:creationId xmlns:p14="http://schemas.microsoft.com/office/powerpoint/2010/main" val="40505936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r>
              <a:rPr lang="en-GB"/>
              <a:t>Financial Management</a:t>
            </a:r>
          </a:p>
        </p:txBody>
      </p:sp>
      <p:sp>
        <p:nvSpPr>
          <p:cNvPr id="4" name="Slide Number Placeholder 3"/>
          <p:cNvSpPr>
            <a:spLocks noGrp="1"/>
          </p:cNvSpPr>
          <p:nvPr>
            <p:ph type="sldNum" sz="quarter" idx="12"/>
          </p:nvPr>
        </p:nvSpPr>
        <p:spPr/>
        <p:txBody>
          <a:bodyPr/>
          <a:lstStyle/>
          <a:p>
            <a:fld id="{35A88C58-DB15-4598-A283-45D40F8CB38B}" type="slidenum">
              <a:rPr lang="en-GB" smtClean="0"/>
              <a:pPr/>
              <a:t>‹#›</a:t>
            </a:fld>
            <a:endParaRPr lang="en-GB"/>
          </a:p>
        </p:txBody>
      </p:sp>
    </p:spTree>
    <p:extLst>
      <p:ext uri="{BB962C8B-B14F-4D97-AF65-F5344CB8AC3E}">
        <p14:creationId xmlns:p14="http://schemas.microsoft.com/office/powerpoint/2010/main" val="39679061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184147" y="173736"/>
            <a:ext cx="6398514" cy="65105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6765290" y="173736"/>
            <a:ext cx="2194560" cy="651052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972300" y="607392"/>
            <a:ext cx="1823085" cy="1645920"/>
          </a:xfrm>
        </p:spPr>
        <p:txBody>
          <a:bodyPr anchor="b">
            <a:normAutofit/>
          </a:bodyPr>
          <a:lstStyle>
            <a:lvl1pPr algn="l" defTabSz="914400" rtl="0" eaLnBrk="1" latinLnBrk="0" hangingPunct="1">
              <a:lnSpc>
                <a:spcPct val="90000"/>
              </a:lnSpc>
              <a:spcBef>
                <a:spcPct val="0"/>
              </a:spcBef>
              <a:buNone/>
              <a:defRPr lang="en-US" sz="24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68976" y="907143"/>
            <a:ext cx="5428856" cy="5043714"/>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72300" y="2286000"/>
            <a:ext cx="1823085" cy="3505200"/>
          </a:xfrm>
        </p:spPr>
        <p:txBody>
          <a:bodyPr>
            <a:normAutofit/>
          </a:bodyPr>
          <a:lstStyle>
            <a:lvl1pPr marL="0" indent="0">
              <a:lnSpc>
                <a:spcPct val="110000"/>
              </a:lnSpc>
              <a:spcBef>
                <a:spcPts val="800"/>
              </a:spcBef>
              <a:buNone/>
              <a:defRPr sz="13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endParaRPr lang="en-GB"/>
          </a:p>
        </p:txBody>
      </p:sp>
      <p:sp>
        <p:nvSpPr>
          <p:cNvPr id="9" name="Footer Placeholder 8"/>
          <p:cNvSpPr>
            <a:spLocks noGrp="1"/>
          </p:cNvSpPr>
          <p:nvPr>
            <p:ph type="ftr" sz="quarter" idx="11"/>
          </p:nvPr>
        </p:nvSpPr>
        <p:spPr/>
        <p:txBody>
          <a:bodyPr/>
          <a:lstStyle>
            <a:lvl1pPr algn="r">
              <a:defRPr/>
            </a:lvl1pPr>
          </a:lstStyle>
          <a:p>
            <a:r>
              <a:rPr lang="en-GB"/>
              <a:t>Financial Management</a:t>
            </a:r>
          </a:p>
        </p:txBody>
      </p:sp>
      <p:sp>
        <p:nvSpPr>
          <p:cNvPr id="11" name="Slide Number Placeholder 10"/>
          <p:cNvSpPr>
            <a:spLocks noGrp="1"/>
          </p:cNvSpPr>
          <p:nvPr>
            <p:ph type="sldNum" sz="quarter" idx="12"/>
          </p:nvPr>
        </p:nvSpPr>
        <p:spPr>
          <a:xfrm>
            <a:off x="7795258" y="6310086"/>
            <a:ext cx="1097280" cy="274320"/>
          </a:xfrm>
        </p:spPr>
        <p:txBody>
          <a:bodyPr/>
          <a:lstStyle>
            <a:lvl1pPr>
              <a:defRPr>
                <a:solidFill>
                  <a:srgbClr val="FFFFFF"/>
                </a:solidFill>
              </a:defRPr>
            </a:lvl1pPr>
          </a:lstStyle>
          <a:p>
            <a:fld id="{3E8BFDF8-6CF4-4115-B9E4-7D7DAF0603BD}" type="slidenum">
              <a:rPr lang="en-GB" smtClean="0"/>
              <a:pPr/>
              <a:t>‹#›</a:t>
            </a:fld>
            <a:endParaRPr lang="en-GB"/>
          </a:p>
        </p:txBody>
      </p:sp>
      <p:sp>
        <p:nvSpPr>
          <p:cNvPr id="12" name="Rectangle 11"/>
          <p:cNvSpPr/>
          <p:nvPr/>
        </p:nvSpPr>
        <p:spPr>
          <a:xfrm>
            <a:off x="6868160" y="274320"/>
            <a:ext cx="1988820" cy="6309360"/>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631889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6765290" y="173736"/>
            <a:ext cx="2194560" cy="651052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972300" y="603504"/>
            <a:ext cx="1824228" cy="1645920"/>
          </a:xfrm>
        </p:spPr>
        <p:txBody>
          <a:bodyPr anchor="b">
            <a:noAutofit/>
          </a:bodyPr>
          <a:lstStyle>
            <a:lvl1pPr algn="l">
              <a:defRPr sz="24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71449" y="173736"/>
            <a:ext cx="6398514" cy="6510528"/>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972300" y="2286000"/>
            <a:ext cx="1824228" cy="3502152"/>
          </a:xfrm>
        </p:spPr>
        <p:txBody>
          <a:bodyPr>
            <a:normAutofit/>
          </a:bodyPr>
          <a:lstStyle>
            <a:lvl1pPr marL="0" indent="0" algn="l">
              <a:lnSpc>
                <a:spcPct val="110000"/>
              </a:lnSpc>
              <a:spcBef>
                <a:spcPts val="800"/>
              </a:spcBef>
              <a:buNone/>
              <a:defRPr sz="13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9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r>
              <a:rPr lang="en-GB"/>
              <a:t>Financial Management</a:t>
            </a:r>
          </a:p>
        </p:txBody>
      </p:sp>
      <p:sp>
        <p:nvSpPr>
          <p:cNvPr id="7" name="Slide Number Placeholder 6"/>
          <p:cNvSpPr>
            <a:spLocks noGrp="1"/>
          </p:cNvSpPr>
          <p:nvPr>
            <p:ph type="sldNum" sz="quarter" idx="12"/>
          </p:nvPr>
        </p:nvSpPr>
        <p:spPr>
          <a:xfrm>
            <a:off x="7797546" y="6309360"/>
            <a:ext cx="1097280" cy="274320"/>
          </a:xfrm>
        </p:spPr>
        <p:txBody>
          <a:bodyPr/>
          <a:lstStyle>
            <a:lvl1pPr>
              <a:defRPr>
                <a:solidFill>
                  <a:srgbClr val="FFFFFF"/>
                </a:solidFill>
              </a:defRPr>
            </a:lvl1pPr>
          </a:lstStyle>
          <a:p>
            <a:fld id="{F11050CC-485E-4EB8-83FD-3893E447C558}" type="slidenum">
              <a:rPr lang="en-GB" smtClean="0"/>
              <a:pPr/>
              <a:t>‹#›</a:t>
            </a:fld>
            <a:endParaRPr lang="en-GB"/>
          </a:p>
        </p:txBody>
      </p:sp>
      <p:sp>
        <p:nvSpPr>
          <p:cNvPr id="11" name="Rectangle 10"/>
          <p:cNvSpPr/>
          <p:nvPr/>
        </p:nvSpPr>
        <p:spPr>
          <a:xfrm>
            <a:off x="6868160" y="274320"/>
            <a:ext cx="1988820" cy="6309360"/>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295570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r>
              <a:rPr lang="en-GB"/>
              <a:t>Financial Management</a:t>
            </a:r>
          </a:p>
        </p:txBody>
      </p:sp>
      <p:sp>
        <p:nvSpPr>
          <p:cNvPr id="6" name="Slide Number Placeholder 5"/>
          <p:cNvSpPr>
            <a:spLocks noGrp="1"/>
          </p:cNvSpPr>
          <p:nvPr>
            <p:ph type="sldNum" sz="quarter" idx="12"/>
          </p:nvPr>
        </p:nvSpPr>
        <p:spPr/>
        <p:txBody>
          <a:bodyPr/>
          <a:lstStyle/>
          <a:p>
            <a:fld id="{CE36C0B6-66ED-4624-98E6-81F123F5E95F}" type="slidenum">
              <a:rPr lang="en-GB" smtClean="0"/>
              <a:pPr/>
              <a:t>‹#›</a:t>
            </a:fld>
            <a:endParaRPr lang="en-GB"/>
          </a:p>
        </p:txBody>
      </p:sp>
    </p:spTree>
    <p:extLst>
      <p:ext uri="{BB962C8B-B14F-4D97-AF65-F5344CB8AC3E}">
        <p14:creationId xmlns:p14="http://schemas.microsoft.com/office/powerpoint/2010/main" val="22575629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43700" y="762000"/>
            <a:ext cx="177165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762000"/>
            <a:ext cx="60579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r>
              <a:rPr lang="en-GB"/>
              <a:t>Financial Management</a:t>
            </a:r>
          </a:p>
        </p:txBody>
      </p:sp>
      <p:sp>
        <p:nvSpPr>
          <p:cNvPr id="6" name="Slide Number Placeholder 5"/>
          <p:cNvSpPr>
            <a:spLocks noGrp="1"/>
          </p:cNvSpPr>
          <p:nvPr>
            <p:ph type="sldNum" sz="quarter" idx="12"/>
          </p:nvPr>
        </p:nvSpPr>
        <p:spPr/>
        <p:txBody>
          <a:bodyPr/>
          <a:lstStyle/>
          <a:p>
            <a:fld id="{EF953A54-DAAB-455F-A1A7-7B17801DA43E}" type="slidenum">
              <a:rPr lang="en-GB" smtClean="0"/>
              <a:pPr/>
              <a:t>‹#›</a:t>
            </a:fld>
            <a:endParaRPr lang="en-GB"/>
          </a:p>
        </p:txBody>
      </p:sp>
    </p:spTree>
    <p:extLst>
      <p:ext uri="{BB962C8B-B14F-4D97-AF65-F5344CB8AC3E}">
        <p14:creationId xmlns:p14="http://schemas.microsoft.com/office/powerpoint/2010/main" val="596478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176022" y="173736"/>
            <a:ext cx="8791956" cy="6510528"/>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731520" y="642594"/>
            <a:ext cx="768096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31520" y="2103120"/>
            <a:ext cx="768096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34768" y="6309360"/>
            <a:ext cx="2057400" cy="274320"/>
          </a:xfrm>
          <a:prstGeom prst="rect">
            <a:avLst/>
          </a:prstGeom>
        </p:spPr>
        <p:txBody>
          <a:bodyPr vert="horz" lIns="91440" tIns="45720" rIns="91440" bIns="45720" rtlCol="0" anchor="b"/>
          <a:lstStyle>
            <a:lvl1pPr algn="l">
              <a:defRPr sz="900">
                <a:solidFill>
                  <a:schemeClr val="tx1">
                    <a:lumMod val="75000"/>
                    <a:lumOff val="25000"/>
                  </a:schemeClr>
                </a:solidFill>
              </a:defRPr>
            </a:lvl1pPr>
          </a:lstStyle>
          <a:p>
            <a:endParaRPr lang="en-GB"/>
          </a:p>
        </p:txBody>
      </p:sp>
      <p:sp>
        <p:nvSpPr>
          <p:cNvPr id="5" name="Footer Placeholder 4"/>
          <p:cNvSpPr>
            <a:spLocks noGrp="1"/>
          </p:cNvSpPr>
          <p:nvPr>
            <p:ph type="ftr" sz="quarter" idx="3"/>
          </p:nvPr>
        </p:nvSpPr>
        <p:spPr>
          <a:xfrm>
            <a:off x="2596896" y="6309360"/>
            <a:ext cx="3950208" cy="274320"/>
          </a:xfrm>
          <a:prstGeom prst="rect">
            <a:avLst/>
          </a:prstGeom>
        </p:spPr>
        <p:txBody>
          <a:bodyPr vert="horz" lIns="91440" tIns="45720" rIns="91440" bIns="45720" rtlCol="0" anchor="b"/>
          <a:lstStyle>
            <a:lvl1pPr algn="ctr">
              <a:defRPr sz="900">
                <a:solidFill>
                  <a:schemeClr val="tx1">
                    <a:lumMod val="75000"/>
                    <a:lumOff val="25000"/>
                  </a:schemeClr>
                </a:solidFill>
              </a:defRPr>
            </a:lvl1pPr>
          </a:lstStyle>
          <a:p>
            <a:r>
              <a:rPr lang="en-GB"/>
              <a:t>Financial Management</a:t>
            </a:r>
          </a:p>
        </p:txBody>
      </p:sp>
      <p:sp>
        <p:nvSpPr>
          <p:cNvPr id="6" name="Slide Number Placeholder 5"/>
          <p:cNvSpPr>
            <a:spLocks noGrp="1"/>
          </p:cNvSpPr>
          <p:nvPr>
            <p:ph type="sldNum" sz="quarter" idx="4"/>
          </p:nvPr>
        </p:nvSpPr>
        <p:spPr>
          <a:xfrm>
            <a:off x="7823382" y="6309360"/>
            <a:ext cx="1097280" cy="274320"/>
          </a:xfrm>
          <a:prstGeom prst="rect">
            <a:avLst/>
          </a:prstGeom>
        </p:spPr>
        <p:txBody>
          <a:bodyPr vert="horz" lIns="91440" tIns="45720" rIns="91440" bIns="45720" rtlCol="0" anchor="b"/>
          <a:lstStyle>
            <a:lvl1pPr algn="r">
              <a:defRPr sz="900">
                <a:solidFill>
                  <a:schemeClr val="tx1">
                    <a:lumMod val="75000"/>
                    <a:lumOff val="25000"/>
                  </a:schemeClr>
                </a:solidFill>
              </a:defRPr>
            </a:lvl1pPr>
          </a:lstStyle>
          <a:p>
            <a:fld id="{3AAC64A3-9A63-450B-BAB4-1F1ACD1D2347}" type="slidenum">
              <a:rPr lang="en-GB" smtClean="0"/>
              <a:pPr/>
              <a:t>‹#›</a:t>
            </a:fld>
            <a:endParaRPr lang="en-GB"/>
          </a:p>
        </p:txBody>
      </p:sp>
    </p:spTree>
    <p:extLst>
      <p:ext uri="{BB962C8B-B14F-4D97-AF65-F5344CB8AC3E}">
        <p14:creationId xmlns:p14="http://schemas.microsoft.com/office/powerpoint/2010/main" val="962133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l" defTabSz="914400" rtl="0" eaLnBrk="1" latinLnBrk="0" hangingPunct="1">
        <a:lnSpc>
          <a:spcPct val="90000"/>
        </a:lnSpc>
        <a:spcBef>
          <a:spcPct val="0"/>
        </a:spcBef>
        <a:buNone/>
        <a:defRPr lang="en-US" sz="40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971600" y="2852936"/>
            <a:ext cx="7772400" cy="936625"/>
          </a:xfrm>
        </p:spPr>
        <p:txBody>
          <a:bodyPr/>
          <a:lstStyle/>
          <a:p>
            <a:r>
              <a:rPr lang="en-GB" dirty="0"/>
              <a:t>Sources of finance</a:t>
            </a:r>
          </a:p>
        </p:txBody>
      </p:sp>
      <p:sp>
        <p:nvSpPr>
          <p:cNvPr id="5" name="Footer Placeholder 4"/>
          <p:cNvSpPr>
            <a:spLocks noGrp="1"/>
          </p:cNvSpPr>
          <p:nvPr>
            <p:ph type="ftr" sz="quarter" idx="11"/>
          </p:nvPr>
        </p:nvSpPr>
        <p:spPr/>
        <p:txBody>
          <a:bodyPr/>
          <a:lstStyle/>
          <a:p>
            <a:r>
              <a:rPr lang="en-GB"/>
              <a:t>Financial Management</a:t>
            </a:r>
          </a:p>
        </p:txBody>
      </p:sp>
      <p:sp>
        <p:nvSpPr>
          <p:cNvPr id="4" name="Slide Number Placeholder 3"/>
          <p:cNvSpPr>
            <a:spLocks noGrp="1"/>
          </p:cNvSpPr>
          <p:nvPr>
            <p:ph type="sldNum" sz="quarter" idx="12"/>
          </p:nvPr>
        </p:nvSpPr>
        <p:spPr/>
        <p:txBody>
          <a:bodyPr/>
          <a:lstStyle/>
          <a:p>
            <a:fld id="{33ACCE7F-788A-4A15-B80B-BE51AF0E446E}" type="slidenum">
              <a:rPr lang="en-GB" smtClean="0"/>
              <a:pPr/>
              <a:t>1</a:t>
            </a:fld>
            <a:endParaRPr lang="en-GB"/>
          </a:p>
        </p:txBody>
      </p:sp>
      <p:sp>
        <p:nvSpPr>
          <p:cNvPr id="2052" name="Rectangle 4"/>
          <p:cNvSpPr>
            <a:spLocks noChangeArrowheads="1"/>
          </p:cNvSpPr>
          <p:nvPr/>
        </p:nvSpPr>
        <p:spPr bwMode="auto">
          <a:xfrm>
            <a:off x="755650" y="1412875"/>
            <a:ext cx="7772400" cy="3529013"/>
          </a:xfrm>
          <a:prstGeom prst="rect">
            <a:avLst/>
          </a:prstGeom>
          <a:noFill/>
          <a:ln w="9525">
            <a:noFill/>
            <a:miter lim="800000"/>
            <a:headEnd/>
            <a:tailEnd/>
          </a:ln>
          <a:effectLst/>
        </p:spPr>
        <p:txBody>
          <a:bodyPr anchor="ctr"/>
          <a:lstStyle/>
          <a:p>
            <a:br>
              <a:rPr lang="en-GB" sz="2000" dirty="0">
                <a:solidFill>
                  <a:schemeClr val="tx2"/>
                </a:solidFill>
              </a:rPr>
            </a:br>
            <a:endParaRPr lang="en-GB" sz="3600" b="1" u="sng" dirty="0">
              <a:solidFill>
                <a:schemeClr val="tx2"/>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3" name="Text Box 5"/>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2059" name="Rectangle 11"/>
          <p:cNvSpPr>
            <a:spLocks noGrp="1" noChangeArrowheads="1"/>
          </p:cNvSpPr>
          <p:nvPr>
            <p:ph idx="1"/>
          </p:nvPr>
        </p:nvSpPr>
        <p:spPr>
          <a:xfrm>
            <a:off x="467544" y="908720"/>
            <a:ext cx="8229600" cy="4929188"/>
          </a:xfrm>
        </p:spPr>
        <p:txBody>
          <a:bodyPr/>
          <a:lstStyle/>
          <a:p>
            <a:pPr>
              <a:lnSpc>
                <a:spcPct val="90000"/>
              </a:lnSpc>
              <a:buFontTx/>
              <a:buNone/>
            </a:pPr>
            <a:endParaRPr lang="en-GB" sz="2400" dirty="0"/>
          </a:p>
          <a:p>
            <a:pPr lvl="1"/>
            <a:endParaRPr lang="en-GB" sz="2000" dirty="0"/>
          </a:p>
          <a:p>
            <a:pPr>
              <a:lnSpc>
                <a:spcPct val="90000"/>
              </a:lnSpc>
            </a:pPr>
            <a:endParaRPr lang="en-GB" dirty="0"/>
          </a:p>
          <a:p>
            <a:pPr>
              <a:lnSpc>
                <a:spcPct val="90000"/>
              </a:lnSpc>
            </a:pPr>
            <a:endParaRPr lang="en-GB" dirty="0">
              <a:solidFill>
                <a:schemeClr val="accent2"/>
              </a:solidFill>
            </a:endParaRPr>
          </a:p>
          <a:p>
            <a:pPr>
              <a:lnSpc>
                <a:spcPct val="90000"/>
              </a:lnSpc>
            </a:pPr>
            <a:endParaRPr lang="en-GB" dirty="0"/>
          </a:p>
          <a:p>
            <a:pPr>
              <a:lnSpc>
                <a:spcPct val="90000"/>
              </a:lnSpc>
            </a:pPr>
            <a:endParaRPr lang="en-GB" dirty="0"/>
          </a:p>
        </p:txBody>
      </p:sp>
      <p:sp>
        <p:nvSpPr>
          <p:cNvPr id="7" name="Footer Placeholder 6"/>
          <p:cNvSpPr>
            <a:spLocks noGrp="1"/>
          </p:cNvSpPr>
          <p:nvPr>
            <p:ph type="ftr" sz="quarter" idx="11"/>
          </p:nvPr>
        </p:nvSpPr>
        <p:spPr/>
        <p:txBody>
          <a:bodyPr/>
          <a:lstStyle/>
          <a:p>
            <a:r>
              <a:rPr lang="en-GB" dirty="0"/>
              <a:t>Financial Management</a:t>
            </a:r>
          </a:p>
        </p:txBody>
      </p:sp>
      <p:sp>
        <p:nvSpPr>
          <p:cNvPr id="6" name="Slide Number Placeholder 5"/>
          <p:cNvSpPr>
            <a:spLocks noGrp="1"/>
          </p:cNvSpPr>
          <p:nvPr>
            <p:ph type="sldNum" sz="quarter" idx="12"/>
          </p:nvPr>
        </p:nvSpPr>
        <p:spPr/>
        <p:txBody>
          <a:bodyPr/>
          <a:lstStyle/>
          <a:p>
            <a:fld id="{6E72C5C1-6ADF-42E4-AC1A-894460DFEA4B}" type="slidenum">
              <a:rPr lang="en-GB" smtClean="0"/>
              <a:pPr/>
              <a:t>2</a:t>
            </a:fld>
            <a:endParaRPr lang="en-GB" dirty="0"/>
          </a:p>
        </p:txBody>
      </p:sp>
      <p:sp>
        <p:nvSpPr>
          <p:cNvPr id="8" name="Rectangle 2"/>
          <p:cNvSpPr txBox="1">
            <a:spLocks noChangeArrowheads="1"/>
          </p:cNvSpPr>
          <p:nvPr/>
        </p:nvSpPr>
        <p:spPr bwMode="auto">
          <a:xfrm>
            <a:off x="395536" y="241343"/>
            <a:ext cx="7772400" cy="93662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4400" b="0" i="0" u="none" strike="noStrike" kern="0" cap="none" spc="0" normalizeH="0" baseline="0" noProof="0" dirty="0">
                <a:ln>
                  <a:noFill/>
                </a:ln>
                <a:solidFill>
                  <a:schemeClr val="tx2"/>
                </a:solidFill>
                <a:effectLst/>
                <a:uLnTx/>
                <a:uFillTx/>
                <a:latin typeface="+mj-lt"/>
                <a:ea typeface="+mj-ea"/>
                <a:cs typeface="+mj-cs"/>
              </a:rPr>
              <a:t>Sources of finance</a:t>
            </a:r>
          </a:p>
        </p:txBody>
      </p:sp>
      <p:sp>
        <p:nvSpPr>
          <p:cNvPr id="9" name="Rectangle 8"/>
          <p:cNvSpPr/>
          <p:nvPr/>
        </p:nvSpPr>
        <p:spPr>
          <a:xfrm>
            <a:off x="539552" y="1844824"/>
            <a:ext cx="8136904" cy="3924151"/>
          </a:xfrm>
          <a:prstGeom prst="rect">
            <a:avLst/>
          </a:prstGeom>
        </p:spPr>
        <p:txBody>
          <a:bodyPr wrap="square">
            <a:spAutoFit/>
          </a:bodyPr>
          <a:lstStyle/>
          <a:p>
            <a:pPr>
              <a:spcBef>
                <a:spcPct val="50000"/>
              </a:spcBef>
            </a:pPr>
            <a:r>
              <a:rPr lang="en-GB" sz="2400" dirty="0"/>
              <a:t>In this session we will:</a:t>
            </a:r>
          </a:p>
          <a:p>
            <a:pPr>
              <a:spcBef>
                <a:spcPct val="50000"/>
              </a:spcBef>
            </a:pPr>
            <a:endParaRPr lang="en-GB" dirty="0"/>
          </a:p>
          <a:p>
            <a:pPr>
              <a:spcBef>
                <a:spcPct val="50000"/>
              </a:spcBef>
              <a:buFontTx/>
              <a:buChar char="•"/>
            </a:pPr>
            <a:r>
              <a:rPr lang="en-GB" dirty="0"/>
              <a:t> Consider why/when finance may be required by a business</a:t>
            </a:r>
          </a:p>
          <a:p>
            <a:pPr>
              <a:spcBef>
                <a:spcPct val="50000"/>
              </a:spcBef>
              <a:buFontTx/>
              <a:buChar char="•"/>
            </a:pPr>
            <a:r>
              <a:rPr lang="en-GB" dirty="0"/>
              <a:t> Outline the key sources of finance and the differences between them</a:t>
            </a:r>
          </a:p>
          <a:p>
            <a:pPr>
              <a:spcBef>
                <a:spcPct val="50000"/>
              </a:spcBef>
              <a:buFontTx/>
              <a:buChar char="•"/>
            </a:pPr>
            <a:r>
              <a:rPr lang="en-GB" dirty="0"/>
              <a:t> Review the advantages &amp; disadvantages of various sources of finance</a:t>
            </a:r>
          </a:p>
          <a:p>
            <a:pPr>
              <a:spcBef>
                <a:spcPct val="50000"/>
              </a:spcBef>
              <a:buFontTx/>
              <a:buChar char="•"/>
            </a:pPr>
            <a:r>
              <a:rPr lang="en-GB" dirty="0"/>
              <a:t> Consider factors affecting selection of sources of finance</a:t>
            </a:r>
          </a:p>
          <a:p>
            <a:pPr>
              <a:spcBef>
                <a:spcPct val="50000"/>
              </a:spcBef>
              <a:buFontTx/>
              <a:buChar char="•"/>
            </a:pPr>
            <a:r>
              <a:rPr lang="en-GB" dirty="0"/>
              <a:t> Discuss and propose appropriate sources of finance for an example for business expansion (class discussion - Lisa’s Limos)</a:t>
            </a:r>
          </a:p>
          <a:p>
            <a:pPr>
              <a:spcBef>
                <a:spcPct val="50000"/>
              </a:spcBef>
              <a:buFontTx/>
              <a:buChar char="•"/>
            </a:pPr>
            <a:r>
              <a:rPr lang="en-GB" dirty="0"/>
              <a:t> Undertake a class exercise to review key factors to consider for borrowing &amp; lending and discuss the learning outcomes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Rectangle 11">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00862" y="457200"/>
            <a:ext cx="6400235"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6" name="Rectangle 15">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29350" y="621793"/>
            <a:ext cx="6149085"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53C5A7BC-AA6F-CFF4-90C8-3F0623234112}"/>
              </a:ext>
            </a:extLst>
          </p:cNvPr>
          <p:cNvSpPr>
            <a:spLocks noGrp="1"/>
          </p:cNvSpPr>
          <p:nvPr>
            <p:ph type="title"/>
          </p:nvPr>
        </p:nvSpPr>
        <p:spPr>
          <a:xfrm>
            <a:off x="2883462" y="881210"/>
            <a:ext cx="5563443" cy="1517035"/>
          </a:xfrm>
        </p:spPr>
        <p:txBody>
          <a:bodyPr>
            <a:normAutofit/>
          </a:bodyPr>
          <a:lstStyle/>
          <a:p>
            <a:r>
              <a:rPr lang="en-GB" sz="3400" dirty="0">
                <a:solidFill>
                  <a:schemeClr val="tx1">
                    <a:lumMod val="75000"/>
                    <a:lumOff val="25000"/>
                  </a:schemeClr>
                </a:solidFill>
                <a:latin typeface="Arial" panose="020B0604020202020204" pitchFamily="34" charset="0"/>
                <a:cs typeface="Arial" panose="020B0604020202020204" pitchFamily="34" charset="0"/>
              </a:rPr>
              <a:t>When might finance be required by a business?</a:t>
            </a:r>
            <a:br>
              <a:rPr lang="en-GB" sz="3400" dirty="0">
                <a:solidFill>
                  <a:schemeClr val="tx1">
                    <a:lumMod val="75000"/>
                    <a:lumOff val="25000"/>
                  </a:schemeClr>
                </a:solidFill>
                <a:latin typeface="Arial" panose="020B0604020202020204" pitchFamily="34" charset="0"/>
                <a:cs typeface="Arial" panose="020B0604020202020204" pitchFamily="34" charset="0"/>
              </a:rPr>
            </a:br>
            <a:endParaRPr lang="en-GB" sz="3400" dirty="0">
              <a:solidFill>
                <a:schemeClr val="tx1">
                  <a:lumMod val="75000"/>
                  <a:lumOff val="25000"/>
                </a:schemeClr>
              </a:solidFill>
            </a:endParaRPr>
          </a:p>
        </p:txBody>
      </p:sp>
      <p:sp>
        <p:nvSpPr>
          <p:cNvPr id="3" name="Content Placeholder 2">
            <a:extLst>
              <a:ext uri="{FF2B5EF4-FFF2-40B4-BE49-F238E27FC236}">
                <a16:creationId xmlns:a16="http://schemas.microsoft.com/office/drawing/2014/main" id="{B0E63FFE-907A-475B-4C26-4C7573FA6216}"/>
              </a:ext>
            </a:extLst>
          </p:cNvPr>
          <p:cNvSpPr>
            <a:spLocks noGrp="1"/>
          </p:cNvSpPr>
          <p:nvPr>
            <p:ph idx="1"/>
          </p:nvPr>
        </p:nvSpPr>
        <p:spPr>
          <a:xfrm>
            <a:off x="2883462" y="2132856"/>
            <a:ext cx="5433827" cy="3625761"/>
          </a:xfrm>
        </p:spPr>
        <p:txBody>
          <a:bodyPr>
            <a:normAutofit/>
          </a:bodyPr>
          <a:lstStyle/>
          <a:p>
            <a:pPr marL="0" indent="0">
              <a:lnSpc>
                <a:spcPct val="90000"/>
              </a:lnSpc>
              <a:spcBef>
                <a:spcPct val="50000"/>
              </a:spcBef>
              <a:buNone/>
            </a:pPr>
            <a:endParaRPr lang="en-GB" sz="1400"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Bef>
                <a:spcPct val="50000"/>
              </a:spcBef>
              <a:buFontTx/>
              <a:buChar char="•"/>
            </a:pPr>
            <a:r>
              <a:rPr lang="en-GB" sz="1400" dirty="0">
                <a:solidFill>
                  <a:schemeClr val="tx1">
                    <a:lumMod val="75000"/>
                    <a:lumOff val="25000"/>
                  </a:schemeClr>
                </a:solidFill>
                <a:latin typeface="Arial" panose="020B0604020202020204" pitchFamily="34" charset="0"/>
                <a:cs typeface="Arial" panose="020B0604020202020204" pitchFamily="34" charset="0"/>
              </a:rPr>
              <a:t> New business start-up</a:t>
            </a:r>
          </a:p>
          <a:p>
            <a:pPr>
              <a:lnSpc>
                <a:spcPct val="90000"/>
              </a:lnSpc>
              <a:spcBef>
                <a:spcPct val="50000"/>
              </a:spcBef>
              <a:buFontTx/>
              <a:buChar char="•"/>
            </a:pPr>
            <a:r>
              <a:rPr lang="en-GB" sz="1400" dirty="0">
                <a:solidFill>
                  <a:schemeClr val="tx1">
                    <a:lumMod val="75000"/>
                    <a:lumOff val="25000"/>
                  </a:schemeClr>
                </a:solidFill>
                <a:latin typeface="Arial" panose="020B0604020202020204" pitchFamily="34" charset="0"/>
                <a:cs typeface="Arial" panose="020B0604020202020204" pitchFamily="34" charset="0"/>
              </a:rPr>
              <a:t> Expansion of existing business (e.g. to increase production capacity)</a:t>
            </a:r>
          </a:p>
          <a:p>
            <a:pPr>
              <a:lnSpc>
                <a:spcPct val="90000"/>
              </a:lnSpc>
              <a:spcBef>
                <a:spcPct val="50000"/>
              </a:spcBef>
              <a:buFontTx/>
              <a:buChar char="•"/>
            </a:pPr>
            <a:r>
              <a:rPr lang="en-GB" sz="1400" dirty="0">
                <a:solidFill>
                  <a:schemeClr val="tx1">
                    <a:lumMod val="75000"/>
                    <a:lumOff val="25000"/>
                  </a:schemeClr>
                </a:solidFill>
                <a:latin typeface="Arial" panose="020B0604020202020204" pitchFamily="34" charset="0"/>
                <a:cs typeface="Arial" panose="020B0604020202020204" pitchFamily="34" charset="0"/>
              </a:rPr>
              <a:t> Finance existing business costs (e.g. purchase new or replacement assets)</a:t>
            </a:r>
          </a:p>
          <a:p>
            <a:pPr>
              <a:lnSpc>
                <a:spcPct val="90000"/>
              </a:lnSpc>
              <a:spcBef>
                <a:spcPct val="50000"/>
              </a:spcBef>
              <a:buFontTx/>
              <a:buChar char="•"/>
            </a:pPr>
            <a:r>
              <a:rPr lang="en-GB" sz="1400" dirty="0">
                <a:solidFill>
                  <a:schemeClr val="tx1">
                    <a:lumMod val="75000"/>
                    <a:lumOff val="25000"/>
                  </a:schemeClr>
                </a:solidFill>
                <a:latin typeface="Arial" panose="020B0604020202020204" pitchFamily="34" charset="0"/>
                <a:cs typeface="Arial" panose="020B0604020202020204" pitchFamily="34" charset="0"/>
              </a:rPr>
              <a:t> Move to new premises</a:t>
            </a:r>
          </a:p>
          <a:p>
            <a:pPr>
              <a:lnSpc>
                <a:spcPct val="90000"/>
              </a:lnSpc>
              <a:spcBef>
                <a:spcPct val="50000"/>
              </a:spcBef>
              <a:buFontTx/>
              <a:buChar char="•"/>
            </a:pPr>
            <a:r>
              <a:rPr lang="en-GB" sz="1400" dirty="0">
                <a:solidFill>
                  <a:schemeClr val="tx1">
                    <a:lumMod val="75000"/>
                    <a:lumOff val="25000"/>
                  </a:schemeClr>
                </a:solidFill>
                <a:latin typeface="Arial" panose="020B0604020202020204" pitchFamily="34" charset="0"/>
                <a:cs typeface="Arial" panose="020B0604020202020204" pitchFamily="34" charset="0"/>
              </a:rPr>
              <a:t> Acquisition or take-over of a business</a:t>
            </a:r>
          </a:p>
          <a:p>
            <a:pPr>
              <a:lnSpc>
                <a:spcPct val="90000"/>
              </a:lnSpc>
              <a:spcBef>
                <a:spcPct val="50000"/>
              </a:spcBef>
              <a:buFontTx/>
              <a:buChar char="•"/>
            </a:pPr>
            <a:r>
              <a:rPr lang="en-GB" sz="1400" dirty="0">
                <a:solidFill>
                  <a:schemeClr val="tx1">
                    <a:lumMod val="75000"/>
                    <a:lumOff val="25000"/>
                  </a:schemeClr>
                </a:solidFill>
                <a:latin typeface="Arial" panose="020B0604020202020204" pitchFamily="34" charset="0"/>
                <a:cs typeface="Arial" panose="020B0604020202020204" pitchFamily="34" charset="0"/>
              </a:rPr>
              <a:t> Develop and market new products</a:t>
            </a:r>
          </a:p>
          <a:p>
            <a:pPr>
              <a:lnSpc>
                <a:spcPct val="90000"/>
              </a:lnSpc>
              <a:spcBef>
                <a:spcPct val="50000"/>
              </a:spcBef>
              <a:buFontTx/>
              <a:buChar char="•"/>
            </a:pPr>
            <a:r>
              <a:rPr lang="en-GB" sz="1400" dirty="0">
                <a:solidFill>
                  <a:schemeClr val="tx1">
                    <a:lumMod val="75000"/>
                    <a:lumOff val="25000"/>
                  </a:schemeClr>
                </a:solidFill>
                <a:latin typeface="Arial" panose="020B0604020202020204" pitchFamily="34" charset="0"/>
                <a:cs typeface="Arial" panose="020B0604020202020204" pitchFamily="34" charset="0"/>
              </a:rPr>
              <a:t> Enter new markets</a:t>
            </a:r>
          </a:p>
          <a:p>
            <a:pPr>
              <a:lnSpc>
                <a:spcPct val="90000"/>
              </a:lnSpc>
              <a:spcBef>
                <a:spcPct val="50000"/>
              </a:spcBef>
              <a:buFontTx/>
              <a:buChar char="•"/>
            </a:pPr>
            <a:r>
              <a:rPr lang="en-GB" sz="1400" dirty="0">
                <a:solidFill>
                  <a:schemeClr val="tx1">
                    <a:lumMod val="75000"/>
                    <a:lumOff val="25000"/>
                  </a:schemeClr>
                </a:solidFill>
                <a:latin typeface="Arial" panose="020B0604020202020204" pitchFamily="34" charset="0"/>
                <a:cs typeface="Arial" panose="020B0604020202020204" pitchFamily="34" charset="0"/>
              </a:rPr>
              <a:t> Others?</a:t>
            </a:r>
          </a:p>
          <a:p>
            <a:pPr>
              <a:lnSpc>
                <a:spcPct val="90000"/>
              </a:lnSpc>
            </a:pPr>
            <a:endParaRPr lang="en-GB" sz="1400" dirty="0">
              <a:solidFill>
                <a:schemeClr val="tx1">
                  <a:lumMod val="75000"/>
                  <a:lumOff val="25000"/>
                </a:schemeClr>
              </a:solidFill>
            </a:endParaRPr>
          </a:p>
        </p:txBody>
      </p:sp>
      <p:sp>
        <p:nvSpPr>
          <p:cNvPr id="4" name="Footer Placeholder 3">
            <a:extLst>
              <a:ext uri="{FF2B5EF4-FFF2-40B4-BE49-F238E27FC236}">
                <a16:creationId xmlns:a16="http://schemas.microsoft.com/office/drawing/2014/main" id="{032E939C-98A8-B991-389C-EB4B1248C6BC}"/>
              </a:ext>
            </a:extLst>
          </p:cNvPr>
          <p:cNvSpPr>
            <a:spLocks noGrp="1"/>
          </p:cNvSpPr>
          <p:nvPr>
            <p:ph type="ftr" sz="quarter" idx="11"/>
          </p:nvPr>
        </p:nvSpPr>
        <p:spPr>
          <a:xfrm>
            <a:off x="3000789" y="5872366"/>
            <a:ext cx="2743200" cy="274320"/>
          </a:xfrm>
        </p:spPr>
        <p:txBody>
          <a:bodyPr>
            <a:normAutofit/>
          </a:bodyPr>
          <a:lstStyle/>
          <a:p>
            <a:pPr algn="l">
              <a:spcAft>
                <a:spcPts val="600"/>
              </a:spcAft>
            </a:pPr>
            <a:r>
              <a:rPr lang="en-GB">
                <a:solidFill>
                  <a:schemeClr val="tx1"/>
                </a:solidFill>
              </a:rPr>
              <a:t>Financial Management</a:t>
            </a:r>
          </a:p>
        </p:txBody>
      </p:sp>
      <p:sp>
        <p:nvSpPr>
          <p:cNvPr id="5" name="Slide Number Placeholder 4">
            <a:extLst>
              <a:ext uri="{FF2B5EF4-FFF2-40B4-BE49-F238E27FC236}">
                <a16:creationId xmlns:a16="http://schemas.microsoft.com/office/drawing/2014/main" id="{75A21ECE-0EE0-1408-BAF3-21F346173613}"/>
              </a:ext>
            </a:extLst>
          </p:cNvPr>
          <p:cNvSpPr>
            <a:spLocks noGrp="1"/>
          </p:cNvSpPr>
          <p:nvPr>
            <p:ph type="sldNum" sz="quarter" idx="12"/>
          </p:nvPr>
        </p:nvSpPr>
        <p:spPr>
          <a:xfrm>
            <a:off x="7791714" y="5872366"/>
            <a:ext cx="411480" cy="274320"/>
          </a:xfrm>
        </p:spPr>
        <p:txBody>
          <a:bodyPr>
            <a:normAutofit/>
          </a:bodyPr>
          <a:lstStyle/>
          <a:p>
            <a:pPr>
              <a:spcAft>
                <a:spcPts val="600"/>
              </a:spcAft>
            </a:pPr>
            <a:fld id="{8267DC77-5919-4AC8-9DB9-DBC2B9C8351A}" type="slidenum">
              <a:rPr lang="en-GB">
                <a:solidFill>
                  <a:schemeClr val="tx1"/>
                </a:solidFill>
              </a:rPr>
              <a:pPr>
                <a:spcAft>
                  <a:spcPts val="600"/>
                </a:spcAft>
              </a:pPr>
              <a:t>3</a:t>
            </a:fld>
            <a:endParaRPr lang="en-GB">
              <a:solidFill>
                <a:schemeClr val="tx1"/>
              </a:solidFill>
            </a:endParaRPr>
          </a:p>
        </p:txBody>
      </p:sp>
    </p:spTree>
    <p:extLst>
      <p:ext uri="{BB962C8B-B14F-4D97-AF65-F5344CB8AC3E}">
        <p14:creationId xmlns:p14="http://schemas.microsoft.com/office/powerpoint/2010/main" val="2873800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92" name="Rectangle 16391">
            <a:extLst>
              <a:ext uri="{FF2B5EF4-FFF2-40B4-BE49-F238E27FC236}">
                <a16:creationId xmlns:a16="http://schemas.microsoft.com/office/drawing/2014/main" id="{A0D70C8A-A50E-4B41-86A2-E2F8558124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022" y="237744"/>
            <a:ext cx="8791956"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16394" name="Rectangle 16393">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396" name="Rectangle 16395">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398" name="Rectangle 16397">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00862" y="457200"/>
            <a:ext cx="6400235"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6400" name="Rectangle 16399">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29350" y="621793"/>
            <a:ext cx="6149085"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16386" name="Rectangle 2"/>
          <p:cNvSpPr>
            <a:spLocks noGrp="1" noChangeArrowheads="1"/>
          </p:cNvSpPr>
          <p:nvPr>
            <p:ph type="ctrTitle"/>
          </p:nvPr>
        </p:nvSpPr>
        <p:spPr>
          <a:xfrm>
            <a:off x="2883462" y="881211"/>
            <a:ext cx="5563443" cy="675581"/>
          </a:xfrm>
        </p:spPr>
        <p:txBody>
          <a:bodyPr vert="horz" lIns="91440" tIns="45720" rIns="91440" bIns="45720" rtlCol="0" anchor="ctr">
            <a:normAutofit fontScale="90000"/>
          </a:bodyPr>
          <a:lstStyle/>
          <a:p>
            <a:pPr algn="l">
              <a:lnSpc>
                <a:spcPct val="90000"/>
              </a:lnSpc>
            </a:pPr>
            <a:r>
              <a:rPr lang="en-US" sz="4800" cap="none" spc="0">
                <a:solidFill>
                  <a:schemeClr val="tx1">
                    <a:lumMod val="75000"/>
                    <a:lumOff val="25000"/>
                  </a:schemeClr>
                </a:solidFill>
              </a:rPr>
              <a:t>Sources of finance</a:t>
            </a:r>
            <a:endParaRPr lang="en-US" sz="4800" cap="none" spc="0" dirty="0">
              <a:solidFill>
                <a:schemeClr val="tx1">
                  <a:lumMod val="75000"/>
                  <a:lumOff val="25000"/>
                </a:schemeClr>
              </a:solidFill>
            </a:endParaRPr>
          </a:p>
        </p:txBody>
      </p:sp>
      <p:sp>
        <p:nvSpPr>
          <p:cNvPr id="16387" name="Text Box 3"/>
          <p:cNvSpPr txBox="1">
            <a:spLocks noChangeArrowheads="1"/>
          </p:cNvSpPr>
          <p:nvPr/>
        </p:nvSpPr>
        <p:spPr bwMode="auto">
          <a:xfrm>
            <a:off x="2883462" y="1721386"/>
            <a:ext cx="5433827" cy="4299902"/>
          </a:xfrm>
          <a:prstGeom prst="rect">
            <a:avLst/>
          </a:prstGeom>
        </p:spPr>
        <p:txBody>
          <a:bodyPr vert="horz" lIns="91440" tIns="45720" rIns="91440" bIns="45720" rtlCol="0">
            <a:normAutofit fontScale="92500" lnSpcReduction="10000"/>
          </a:bodyPr>
          <a:lstStyle/>
          <a:p>
            <a:pPr indent="-182880" defTabSz="914400">
              <a:lnSpc>
                <a:spcPct val="90000"/>
              </a:lnSpc>
              <a:spcBef>
                <a:spcPct val="50000"/>
              </a:spcBef>
              <a:buClr>
                <a:schemeClr val="tx1">
                  <a:lumMod val="85000"/>
                  <a:lumOff val="15000"/>
                </a:schemeClr>
              </a:buClr>
              <a:buFont typeface="Garamond" pitchFamily="18" charset="0"/>
              <a:buChar char="◦"/>
            </a:pPr>
            <a:r>
              <a:rPr lang="en-US" dirty="0">
                <a:solidFill>
                  <a:schemeClr val="tx1">
                    <a:lumMod val="75000"/>
                    <a:lumOff val="25000"/>
                  </a:schemeClr>
                </a:solidFill>
                <a:latin typeface="Arial" panose="020B0604020202020204" pitchFamily="34" charset="0"/>
                <a:cs typeface="Arial" panose="020B0604020202020204" pitchFamily="34" charset="0"/>
              </a:rPr>
              <a:t>Key sources of finance - the differences</a:t>
            </a:r>
          </a:p>
          <a:p>
            <a:pPr indent="-182880" defTabSz="914400">
              <a:lnSpc>
                <a:spcPct val="90000"/>
              </a:lnSpc>
              <a:spcBef>
                <a:spcPct val="50000"/>
              </a:spcBef>
              <a:buClr>
                <a:schemeClr val="tx1">
                  <a:lumMod val="85000"/>
                  <a:lumOff val="15000"/>
                </a:schemeClr>
              </a:buClr>
              <a:buFont typeface="Garamond" pitchFamily="18" charset="0"/>
              <a:buChar char="◦"/>
            </a:pPr>
            <a:endParaRPr lang="en-US" dirty="0">
              <a:solidFill>
                <a:schemeClr val="tx1">
                  <a:lumMod val="75000"/>
                  <a:lumOff val="25000"/>
                </a:schemeClr>
              </a:solidFill>
              <a:latin typeface="Arial" panose="020B0604020202020204" pitchFamily="34" charset="0"/>
              <a:cs typeface="Arial" panose="020B0604020202020204" pitchFamily="34" charset="0"/>
            </a:endParaRPr>
          </a:p>
          <a:p>
            <a:pPr defTabSz="914400">
              <a:lnSpc>
                <a:spcPct val="90000"/>
              </a:lnSpc>
              <a:spcBef>
                <a:spcPct val="50000"/>
              </a:spcBef>
              <a:buClr>
                <a:schemeClr val="tx1">
                  <a:lumMod val="85000"/>
                  <a:lumOff val="15000"/>
                </a:schemeClr>
              </a:buClr>
            </a:pPr>
            <a:r>
              <a:rPr lang="en-US" b="1" dirty="0">
                <a:solidFill>
                  <a:schemeClr val="tx1">
                    <a:lumMod val="75000"/>
                    <a:lumOff val="25000"/>
                  </a:schemeClr>
                </a:solidFill>
                <a:latin typeface="Arial" panose="020B0604020202020204" pitchFamily="34" charset="0"/>
                <a:cs typeface="Arial" panose="020B0604020202020204" pitchFamily="34" charset="0"/>
              </a:rPr>
              <a:t>INTERNAL OR EXTERNAL</a:t>
            </a:r>
          </a:p>
          <a:p>
            <a:pPr indent="-182880" defTabSz="914400">
              <a:lnSpc>
                <a:spcPct val="90000"/>
              </a:lnSpc>
              <a:spcBef>
                <a:spcPct val="50000"/>
              </a:spcBef>
              <a:buClr>
                <a:schemeClr val="tx1">
                  <a:lumMod val="85000"/>
                  <a:lumOff val="15000"/>
                </a:schemeClr>
              </a:buClr>
              <a:buFont typeface="Garamond" pitchFamily="18" charset="0"/>
              <a:buChar char="◦"/>
            </a:pPr>
            <a:r>
              <a:rPr lang="en-US" dirty="0">
                <a:solidFill>
                  <a:schemeClr val="tx1">
                    <a:lumMod val="75000"/>
                    <a:lumOff val="25000"/>
                  </a:schemeClr>
                </a:solidFill>
                <a:latin typeface="Arial" panose="020B0604020202020204" pitchFamily="34" charset="0"/>
                <a:cs typeface="Arial" panose="020B0604020202020204" pitchFamily="34" charset="0"/>
              </a:rPr>
              <a:t> Internal does not require approval by anyone outside of the business and can often be obtained quickly</a:t>
            </a:r>
          </a:p>
          <a:p>
            <a:pPr indent="-182880" defTabSz="914400">
              <a:lnSpc>
                <a:spcPct val="90000"/>
              </a:lnSpc>
              <a:spcBef>
                <a:spcPct val="50000"/>
              </a:spcBef>
              <a:buClr>
                <a:schemeClr val="tx1">
                  <a:lumMod val="85000"/>
                  <a:lumOff val="15000"/>
                </a:schemeClr>
              </a:buClr>
              <a:buFont typeface="Garamond" pitchFamily="18" charset="0"/>
              <a:buChar char="◦"/>
            </a:pPr>
            <a:r>
              <a:rPr lang="en-US" dirty="0">
                <a:solidFill>
                  <a:schemeClr val="tx1">
                    <a:lumMod val="75000"/>
                    <a:lumOff val="25000"/>
                  </a:schemeClr>
                </a:solidFill>
                <a:latin typeface="Arial" panose="020B0604020202020204" pitchFamily="34" charset="0"/>
                <a:cs typeface="Arial" panose="020B0604020202020204" pitchFamily="34" charset="0"/>
              </a:rPr>
              <a:t> External finance requires the agreement and compliance of external stakeholders and may be more difficult to obtain (consider time constraints)</a:t>
            </a:r>
          </a:p>
          <a:p>
            <a:pPr indent="-182880" defTabSz="914400">
              <a:lnSpc>
                <a:spcPct val="90000"/>
              </a:lnSpc>
              <a:spcBef>
                <a:spcPct val="50000"/>
              </a:spcBef>
              <a:buClr>
                <a:schemeClr val="tx1">
                  <a:lumMod val="85000"/>
                  <a:lumOff val="15000"/>
                </a:schemeClr>
              </a:buClr>
              <a:buFont typeface="Garamond" pitchFamily="18" charset="0"/>
              <a:buChar char="◦"/>
            </a:pPr>
            <a:endParaRPr lang="en-US" dirty="0">
              <a:solidFill>
                <a:schemeClr val="tx1">
                  <a:lumMod val="75000"/>
                  <a:lumOff val="25000"/>
                </a:schemeClr>
              </a:solidFill>
              <a:latin typeface="Arial" panose="020B0604020202020204" pitchFamily="34" charset="0"/>
              <a:cs typeface="Arial" panose="020B0604020202020204" pitchFamily="34" charset="0"/>
            </a:endParaRPr>
          </a:p>
          <a:p>
            <a:pPr defTabSz="914400">
              <a:lnSpc>
                <a:spcPct val="90000"/>
              </a:lnSpc>
              <a:spcBef>
                <a:spcPct val="50000"/>
              </a:spcBef>
              <a:buClr>
                <a:schemeClr val="tx1">
                  <a:lumMod val="85000"/>
                  <a:lumOff val="15000"/>
                </a:schemeClr>
              </a:buClr>
            </a:pPr>
            <a:r>
              <a:rPr lang="en-US" b="1" dirty="0">
                <a:solidFill>
                  <a:schemeClr val="tx1">
                    <a:lumMod val="75000"/>
                    <a:lumOff val="25000"/>
                  </a:schemeClr>
                </a:solidFill>
                <a:latin typeface="Arial" panose="020B0604020202020204" pitchFamily="34" charset="0"/>
                <a:cs typeface="Arial" panose="020B0604020202020204" pitchFamily="34" charset="0"/>
              </a:rPr>
              <a:t>LONG-TERM OR SHORT-TERM</a:t>
            </a:r>
          </a:p>
          <a:p>
            <a:pPr indent="-182880" defTabSz="914400">
              <a:lnSpc>
                <a:spcPct val="90000"/>
              </a:lnSpc>
              <a:spcBef>
                <a:spcPct val="50000"/>
              </a:spcBef>
              <a:buClr>
                <a:schemeClr val="tx1">
                  <a:lumMod val="85000"/>
                  <a:lumOff val="15000"/>
                </a:schemeClr>
              </a:buClr>
              <a:buFont typeface="Garamond" pitchFamily="18" charset="0"/>
              <a:buChar char="◦"/>
            </a:pPr>
            <a:r>
              <a:rPr lang="en-US" dirty="0">
                <a:solidFill>
                  <a:schemeClr val="tx1">
                    <a:lumMod val="75000"/>
                    <a:lumOff val="25000"/>
                  </a:schemeClr>
                </a:solidFill>
                <a:latin typeface="Arial" panose="020B0604020202020204" pitchFamily="34" charset="0"/>
                <a:cs typeface="Arial" panose="020B0604020202020204" pitchFamily="34" charset="0"/>
              </a:rPr>
              <a:t> Long-term usually means finance provision and repayment required - longer than one year</a:t>
            </a:r>
          </a:p>
          <a:p>
            <a:pPr indent="-182880" defTabSz="914400">
              <a:lnSpc>
                <a:spcPct val="90000"/>
              </a:lnSpc>
              <a:spcBef>
                <a:spcPct val="50000"/>
              </a:spcBef>
              <a:buClr>
                <a:schemeClr val="tx1">
                  <a:lumMod val="85000"/>
                  <a:lumOff val="15000"/>
                </a:schemeClr>
              </a:buClr>
              <a:buFont typeface="Garamond" pitchFamily="18" charset="0"/>
              <a:buChar char="◦"/>
            </a:pPr>
            <a:r>
              <a:rPr lang="en-US" dirty="0">
                <a:solidFill>
                  <a:schemeClr val="tx1">
                    <a:lumMod val="75000"/>
                    <a:lumOff val="25000"/>
                  </a:schemeClr>
                </a:solidFill>
                <a:latin typeface="Arial" panose="020B0604020202020204" pitchFamily="34" charset="0"/>
                <a:cs typeface="Arial" panose="020B0604020202020204" pitchFamily="34" charset="0"/>
              </a:rPr>
              <a:t> Short-term usually means finance provision and repayment required - inside one year</a:t>
            </a:r>
          </a:p>
          <a:p>
            <a:pPr indent="-182880" defTabSz="914400">
              <a:lnSpc>
                <a:spcPct val="90000"/>
              </a:lnSpc>
              <a:spcBef>
                <a:spcPct val="50000"/>
              </a:spcBef>
              <a:buClr>
                <a:schemeClr val="tx1">
                  <a:lumMod val="85000"/>
                  <a:lumOff val="15000"/>
                </a:schemeClr>
              </a:buClr>
              <a:buFont typeface="Garamond" pitchFamily="18" charset="0"/>
              <a:buChar char="◦"/>
            </a:pPr>
            <a:endParaRPr lang="en-US" sz="1100" dirty="0">
              <a:solidFill>
                <a:schemeClr val="tx1">
                  <a:lumMod val="75000"/>
                  <a:lumOff val="25000"/>
                </a:schemeClr>
              </a:solidFill>
            </a:endParaRPr>
          </a:p>
          <a:p>
            <a:pPr indent="-182880" defTabSz="914400">
              <a:lnSpc>
                <a:spcPct val="90000"/>
              </a:lnSpc>
              <a:spcBef>
                <a:spcPct val="50000"/>
              </a:spcBef>
              <a:buClr>
                <a:schemeClr val="tx1">
                  <a:lumMod val="85000"/>
                  <a:lumOff val="15000"/>
                </a:schemeClr>
              </a:buClr>
              <a:buFont typeface="Garamond" pitchFamily="18" charset="0"/>
              <a:buChar char="◦"/>
            </a:pPr>
            <a:endParaRPr lang="en-US" sz="1100" dirty="0">
              <a:solidFill>
                <a:schemeClr val="tx1">
                  <a:lumMod val="75000"/>
                  <a:lumOff val="25000"/>
                </a:schemeClr>
              </a:solidFill>
            </a:endParaRPr>
          </a:p>
        </p:txBody>
      </p:sp>
      <p:sp>
        <p:nvSpPr>
          <p:cNvPr id="4" name="Slide Number Placeholder 3"/>
          <p:cNvSpPr>
            <a:spLocks noGrp="1"/>
          </p:cNvSpPr>
          <p:nvPr>
            <p:ph type="sldNum" sz="quarter" idx="12"/>
          </p:nvPr>
        </p:nvSpPr>
        <p:spPr>
          <a:xfrm>
            <a:off x="7791714" y="5872366"/>
            <a:ext cx="411480" cy="274320"/>
          </a:xfrm>
        </p:spPr>
        <p:txBody>
          <a:bodyPr vert="horz" lIns="91440" tIns="45720" rIns="91440" bIns="45720" rtlCol="0" anchor="b">
            <a:normAutofit/>
          </a:bodyPr>
          <a:lstStyle/>
          <a:p>
            <a:pPr>
              <a:spcAft>
                <a:spcPts val="600"/>
              </a:spcAft>
            </a:pPr>
            <a:fld id="{33ACCE7F-788A-4A15-B80B-BE51AF0E446E}" type="slidenum">
              <a:rPr lang="en-US" sz="1000" kern="1200" smtClean="0">
                <a:solidFill>
                  <a:schemeClr val="tx1"/>
                </a:solidFill>
                <a:latin typeface="+mn-lt"/>
                <a:ea typeface="+mn-ea"/>
                <a:cs typeface="+mn-cs"/>
              </a:rPr>
              <a:pPr>
                <a:spcAft>
                  <a:spcPts val="600"/>
                </a:spcAft>
              </a:pPr>
              <a:t>4</a:t>
            </a:fld>
            <a:endParaRPr lang="en-US" sz="1000" kern="120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7">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6387">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6387">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387">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6387">
                                            <p:txEl>
                                              <p:pRg st="7" end="7"/>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638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18458" name="Rectangle 18457">
            <a:extLst>
              <a:ext uri="{FF2B5EF4-FFF2-40B4-BE49-F238E27FC236}">
                <a16:creationId xmlns:a16="http://schemas.microsoft.com/office/drawing/2014/main" id="{9E1E7F64-0923-4A8C-8C57-8DA53D5B4B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18460" name="Rectangle 18459">
            <a:extLst>
              <a:ext uri="{FF2B5EF4-FFF2-40B4-BE49-F238E27FC236}">
                <a16:creationId xmlns:a16="http://schemas.microsoft.com/office/drawing/2014/main" id="{09478849-EFF2-4DE4-983C-8EE3FA1EB9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 y="0"/>
            <a:ext cx="9143999"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462" name="Rectangle 18461">
            <a:extLst>
              <a:ext uri="{FF2B5EF4-FFF2-40B4-BE49-F238E27FC236}">
                <a16:creationId xmlns:a16="http://schemas.microsoft.com/office/drawing/2014/main" id="{C7659007-D861-4E94-9C3A-A056785E9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99" y="0"/>
            <a:ext cx="506905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64" name="Rectangle 18463">
            <a:extLst>
              <a:ext uri="{FF2B5EF4-FFF2-40B4-BE49-F238E27FC236}">
                <a16:creationId xmlns:a16="http://schemas.microsoft.com/office/drawing/2014/main" id="{3510B89F-E2F1-498D-89E6-BBD1F7A83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3979" y="643464"/>
            <a:ext cx="3107873" cy="5566305"/>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8466" name="Rectangle 18465">
            <a:extLst>
              <a:ext uri="{FF2B5EF4-FFF2-40B4-BE49-F238E27FC236}">
                <a16:creationId xmlns:a16="http://schemas.microsoft.com/office/drawing/2014/main" id="{9B98270E-648F-4E36-B844-0EDB47720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8023" y="806860"/>
            <a:ext cx="2859786" cy="5239512"/>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18434" name="Rectangle 2"/>
          <p:cNvSpPr>
            <a:spLocks noGrp="1" noChangeArrowheads="1"/>
          </p:cNvSpPr>
          <p:nvPr>
            <p:ph type="ctrTitle"/>
          </p:nvPr>
        </p:nvSpPr>
        <p:spPr>
          <a:xfrm>
            <a:off x="5967918" y="1559768"/>
            <a:ext cx="2233711" cy="3135379"/>
          </a:xfrm>
        </p:spPr>
        <p:txBody>
          <a:bodyPr vert="horz" lIns="91440" tIns="45720" rIns="91440" bIns="45720" rtlCol="0" anchor="ctr">
            <a:normAutofit/>
          </a:bodyPr>
          <a:lstStyle/>
          <a:p>
            <a:r>
              <a:rPr lang="en-US" sz="3200" spc="80" dirty="0"/>
              <a:t>Key sources of finance</a:t>
            </a:r>
            <a:br>
              <a:rPr lang="en-US" sz="3600" spc="80" dirty="0"/>
            </a:br>
            <a:endParaRPr lang="en-US" sz="3600" dirty="0"/>
          </a:p>
        </p:txBody>
      </p:sp>
      <p:sp>
        <p:nvSpPr>
          <p:cNvPr id="18435" name="Text Box 3"/>
          <p:cNvSpPr txBox="1">
            <a:spLocks noChangeArrowheads="1"/>
          </p:cNvSpPr>
          <p:nvPr/>
        </p:nvSpPr>
        <p:spPr bwMode="auto">
          <a:xfrm>
            <a:off x="5967918" y="4708186"/>
            <a:ext cx="2233712" cy="992223"/>
          </a:xfrm>
          <a:prstGeom prst="rect">
            <a:avLst/>
          </a:prstGeom>
        </p:spPr>
        <p:txBody>
          <a:bodyPr vert="horz" lIns="91440" tIns="45720" rIns="91440" bIns="45720" rtlCol="0">
            <a:normAutofit/>
          </a:bodyPr>
          <a:lstStyle/>
          <a:p>
            <a:pPr algn="ctr" defTabSz="914400">
              <a:spcAft>
                <a:spcPts val="600"/>
              </a:spcAft>
              <a:buClr>
                <a:schemeClr val="tx1">
                  <a:lumMod val="85000"/>
                  <a:lumOff val="15000"/>
                </a:schemeClr>
              </a:buClr>
            </a:pPr>
            <a:endParaRPr lang="en-US" sz="1200" spc="80" dirty="0"/>
          </a:p>
        </p:txBody>
      </p:sp>
      <p:sp>
        <p:nvSpPr>
          <p:cNvPr id="18468" name="Rectangle 18467">
            <a:extLst>
              <a:ext uri="{FF2B5EF4-FFF2-40B4-BE49-F238E27FC236}">
                <a16:creationId xmlns:a16="http://schemas.microsoft.com/office/drawing/2014/main" id="{FD928195-4D39-4483-8E9C-DDEF45288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7826" y="640856"/>
            <a:ext cx="144018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8470" name="Straight Connector 18469">
            <a:extLst>
              <a:ext uri="{FF2B5EF4-FFF2-40B4-BE49-F238E27FC236}">
                <a16:creationId xmlns:a16="http://schemas.microsoft.com/office/drawing/2014/main" id="{D3C3AEFB-A180-42BA-A986-808141512B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63551" y="640855"/>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472" name="Straight Connector 18471">
            <a:extLst>
              <a:ext uri="{FF2B5EF4-FFF2-40B4-BE49-F238E27FC236}">
                <a16:creationId xmlns:a16="http://schemas.microsoft.com/office/drawing/2014/main" id="{BDC660CB-86B2-4824-BAAF-665CD18892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32281" y="640855"/>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474" name="Straight Connector 18473">
            <a:extLst>
              <a:ext uri="{FF2B5EF4-FFF2-40B4-BE49-F238E27FC236}">
                <a16:creationId xmlns:a16="http://schemas.microsoft.com/office/drawing/2014/main" id="{6355DF17-4368-44AA-A15E-16C1FC1482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63551" y="1286150"/>
            <a:ext cx="1268730"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5" name="Slide Number Placeholder 4"/>
          <p:cNvSpPr>
            <a:spLocks noGrp="1"/>
          </p:cNvSpPr>
          <p:nvPr>
            <p:ph type="sldNum" sz="quarter" idx="12"/>
          </p:nvPr>
        </p:nvSpPr>
        <p:spPr>
          <a:xfrm>
            <a:off x="4091054" y="6392314"/>
            <a:ext cx="480060" cy="228600"/>
          </a:xfrm>
        </p:spPr>
        <p:txBody>
          <a:bodyPr vert="horz" lIns="91440" tIns="45720" rIns="91440" bIns="45720" rtlCol="0" anchor="b">
            <a:normAutofit/>
          </a:bodyPr>
          <a:lstStyle/>
          <a:p>
            <a:pPr defTabSz="914400">
              <a:spcAft>
                <a:spcPts val="600"/>
              </a:spcAft>
            </a:pPr>
            <a:fld id="{33ACCE7F-788A-4A15-B80B-BE51AF0E446E}" type="slidenum">
              <a:rPr lang="en-US"/>
              <a:pPr defTabSz="914400">
                <a:spcAft>
                  <a:spcPts val="600"/>
                </a:spcAft>
              </a:pPr>
              <a:t>5</a:t>
            </a:fld>
            <a:endParaRPr lang="en-US"/>
          </a:p>
        </p:txBody>
      </p:sp>
      <p:graphicFrame>
        <p:nvGraphicFramePr>
          <p:cNvPr id="18453" name="Group 21"/>
          <p:cNvGraphicFramePr>
            <a:graphicFrameLocks noGrp="1"/>
          </p:cNvGraphicFramePr>
          <p:nvPr>
            <p:extLst>
              <p:ext uri="{D42A27DB-BD31-4B8C-83A1-F6EECF244321}">
                <p14:modId xmlns:p14="http://schemas.microsoft.com/office/powerpoint/2010/main" val="1440914311"/>
              </p:ext>
            </p:extLst>
          </p:nvPr>
        </p:nvGraphicFramePr>
        <p:xfrm>
          <a:off x="482394" y="1094584"/>
          <a:ext cx="4088721" cy="4665707"/>
        </p:xfrm>
        <a:graphic>
          <a:graphicData uri="http://schemas.openxmlformats.org/drawingml/2006/table">
            <a:tbl>
              <a:tblPr/>
              <a:tblGrid>
                <a:gridCol w="2061656">
                  <a:extLst>
                    <a:ext uri="{9D8B030D-6E8A-4147-A177-3AD203B41FA5}">
                      <a16:colId xmlns:a16="http://schemas.microsoft.com/office/drawing/2014/main" val="20000"/>
                    </a:ext>
                  </a:extLst>
                </a:gridCol>
                <a:gridCol w="2027065">
                  <a:extLst>
                    <a:ext uri="{9D8B030D-6E8A-4147-A177-3AD203B41FA5}">
                      <a16:colId xmlns:a16="http://schemas.microsoft.com/office/drawing/2014/main" val="20001"/>
                    </a:ext>
                  </a:extLst>
                </a:gridCol>
              </a:tblGrid>
              <a:tr h="2009077">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a:ln>
                            <a:noFill/>
                          </a:ln>
                          <a:solidFill>
                            <a:srgbClr val="FF3300"/>
                          </a:solidFill>
                          <a:effectLst/>
                          <a:latin typeface="Arial" charset="0"/>
                          <a:cs typeface="Arial" charset="0"/>
                        </a:rPr>
                        <a:t>Short-term internal</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a:ln>
                            <a:noFill/>
                          </a:ln>
                          <a:solidFill>
                            <a:schemeClr val="tx1"/>
                          </a:solidFill>
                          <a:effectLst/>
                          <a:latin typeface="Arial" charset="0"/>
                          <a:cs typeface="Arial" charset="0"/>
                        </a:rPr>
                        <a:t>Tighter credit control for receivables</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a:ln>
                            <a:noFill/>
                          </a:ln>
                          <a:solidFill>
                            <a:schemeClr val="tx1"/>
                          </a:solidFill>
                          <a:effectLst/>
                          <a:latin typeface="Arial" charset="0"/>
                          <a:cs typeface="Arial" charset="0"/>
                        </a:rPr>
                        <a:t>Reducing inventory levels</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a:ln>
                            <a:noFill/>
                          </a:ln>
                          <a:solidFill>
                            <a:schemeClr val="tx1"/>
                          </a:solidFill>
                          <a:effectLst/>
                          <a:latin typeface="Arial" charset="0"/>
                          <a:cs typeface="Arial" charset="0"/>
                        </a:rPr>
                        <a:t>Delaying trade payables</a:t>
                      </a:r>
                    </a:p>
                  </a:txBody>
                  <a:tcPr marL="83020" marR="83020" marT="41510" marB="4151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a:ln>
                            <a:noFill/>
                          </a:ln>
                          <a:solidFill>
                            <a:srgbClr val="FF3300"/>
                          </a:solidFill>
                          <a:effectLst/>
                          <a:latin typeface="Arial" charset="0"/>
                          <a:cs typeface="Arial" charset="0"/>
                        </a:rPr>
                        <a:t>Long-term internal</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a:ln>
                            <a:noFill/>
                          </a:ln>
                          <a:solidFill>
                            <a:schemeClr val="tx1"/>
                          </a:solidFill>
                          <a:effectLst/>
                          <a:latin typeface="Arial" charset="0"/>
                          <a:cs typeface="Arial" charset="0"/>
                        </a:rPr>
                        <a:t>Retained profits</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500" b="0" i="0" u="none" strike="noStrike" cap="none" normalizeH="0" baseline="0">
                        <a:ln>
                          <a:noFill/>
                        </a:ln>
                        <a:solidFill>
                          <a:schemeClr val="tx1"/>
                        </a:solidFill>
                        <a:effectLst/>
                        <a:latin typeface="Arial" charset="0"/>
                        <a:cs typeface="Arial" charset="0"/>
                      </a:endParaRPr>
                    </a:p>
                  </a:txBody>
                  <a:tcPr marL="83020" marR="83020" marT="41510" marB="4151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265663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a:ln>
                            <a:noFill/>
                          </a:ln>
                          <a:solidFill>
                            <a:srgbClr val="FF3300"/>
                          </a:solidFill>
                          <a:effectLst/>
                          <a:latin typeface="Arial" charset="0"/>
                          <a:cs typeface="Arial" charset="0"/>
                        </a:rPr>
                        <a:t>Short-term external</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a:ln>
                            <a:noFill/>
                          </a:ln>
                          <a:solidFill>
                            <a:schemeClr val="tx1"/>
                          </a:solidFill>
                          <a:effectLst/>
                          <a:latin typeface="Arial" charset="0"/>
                          <a:cs typeface="Arial" charset="0"/>
                        </a:rPr>
                        <a:t>Bank overdrafts</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a:ln>
                            <a:noFill/>
                          </a:ln>
                          <a:solidFill>
                            <a:schemeClr val="tx1"/>
                          </a:solidFill>
                          <a:effectLst/>
                          <a:latin typeface="Arial" charset="0"/>
                          <a:cs typeface="Arial" charset="0"/>
                        </a:rPr>
                        <a:t>Debt factoring</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a:ln>
                            <a:noFill/>
                          </a:ln>
                          <a:solidFill>
                            <a:schemeClr val="tx1"/>
                          </a:solidFill>
                          <a:effectLst/>
                          <a:latin typeface="Arial" charset="0"/>
                          <a:cs typeface="Arial" charset="0"/>
                        </a:rPr>
                        <a:t>Invoice discounting</a:t>
                      </a:r>
                    </a:p>
                  </a:txBody>
                  <a:tcPr marL="83020" marR="83020" marT="41510" marB="4151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a:ln>
                            <a:noFill/>
                          </a:ln>
                          <a:solidFill>
                            <a:srgbClr val="FF3300"/>
                          </a:solidFill>
                          <a:effectLst/>
                          <a:latin typeface="Arial" charset="0"/>
                          <a:cs typeface="Arial" charset="0"/>
                        </a:rPr>
                        <a:t>Long-term external</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a:ln>
                            <a:noFill/>
                          </a:ln>
                          <a:solidFill>
                            <a:schemeClr val="tx1"/>
                          </a:solidFill>
                          <a:effectLst/>
                          <a:latin typeface="Arial" charset="0"/>
                          <a:cs typeface="Arial" charset="0"/>
                        </a:rPr>
                        <a:t>Ordinary shares</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a:ln>
                            <a:noFill/>
                          </a:ln>
                          <a:solidFill>
                            <a:schemeClr val="tx1"/>
                          </a:solidFill>
                          <a:effectLst/>
                          <a:latin typeface="Arial" charset="0"/>
                          <a:cs typeface="Arial" charset="0"/>
                        </a:rPr>
                        <a:t>Preference shares</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a:ln>
                            <a:noFill/>
                          </a:ln>
                          <a:solidFill>
                            <a:schemeClr val="tx1"/>
                          </a:solidFill>
                          <a:effectLst/>
                          <a:latin typeface="Arial" charset="0"/>
                          <a:cs typeface="Arial" charset="0"/>
                        </a:rPr>
                        <a:t>Borrowings</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a:ln>
                            <a:noFill/>
                          </a:ln>
                          <a:solidFill>
                            <a:schemeClr val="tx1"/>
                          </a:solidFill>
                          <a:effectLst/>
                          <a:latin typeface="Arial" charset="0"/>
                          <a:cs typeface="Arial" charset="0"/>
                        </a:rPr>
                        <a:t>Finance leases</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a:ln>
                            <a:noFill/>
                          </a:ln>
                          <a:solidFill>
                            <a:schemeClr val="tx1"/>
                          </a:solidFill>
                          <a:effectLst/>
                          <a:latin typeface="Arial" charset="0"/>
                          <a:cs typeface="Arial" charset="0"/>
                        </a:rPr>
                        <a:t>Hire purchase agreements</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a:ln>
                            <a:noFill/>
                          </a:ln>
                          <a:solidFill>
                            <a:schemeClr val="tx1"/>
                          </a:solidFill>
                          <a:effectLst/>
                          <a:latin typeface="Arial" charset="0"/>
                          <a:cs typeface="Arial" charset="0"/>
                        </a:rPr>
                        <a:t>Securitisation of assets</a:t>
                      </a:r>
                      <a:endParaRPr kumimoji="0" lang="en-GB" sz="2500" b="0" i="0" u="none" strike="noStrike" cap="none" normalizeH="0" baseline="0">
                        <a:ln>
                          <a:noFill/>
                        </a:ln>
                        <a:solidFill>
                          <a:schemeClr val="tx1"/>
                        </a:solidFill>
                        <a:effectLst/>
                        <a:latin typeface="Arial" charset="0"/>
                        <a:cs typeface="Arial" charset="0"/>
                      </a:endParaRPr>
                    </a:p>
                  </a:txBody>
                  <a:tcPr marL="83020" marR="83020" marT="41510" marB="4151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42" name="Rectangle 5141">
            <a:extLst>
              <a:ext uri="{FF2B5EF4-FFF2-40B4-BE49-F238E27FC236}">
                <a16:creationId xmlns:a16="http://schemas.microsoft.com/office/drawing/2014/main" id="{52C9F0CC-9F30-4B99-AC35-5A6C416A05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022" y="237744"/>
            <a:ext cx="8791956"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5123" name="Text Box 18"/>
          <p:cNvSpPr txBox="1">
            <a:spLocks noChangeArrowheads="1"/>
          </p:cNvSpPr>
          <p:nvPr/>
        </p:nvSpPr>
        <p:spPr bwMode="auto">
          <a:xfrm>
            <a:off x="800100" y="642594"/>
            <a:ext cx="7543800" cy="1371600"/>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4100" b="1" dirty="0">
                <a:solidFill>
                  <a:schemeClr val="tx1">
                    <a:lumMod val="85000"/>
                    <a:lumOff val="15000"/>
                  </a:schemeClr>
                </a:solidFill>
                <a:latin typeface="+mj-lt"/>
              </a:rPr>
              <a:t>The risk/return characteristics of long-term capital</a:t>
            </a:r>
            <a:endParaRPr lang="en-US" sz="4100" dirty="0">
              <a:solidFill>
                <a:schemeClr val="tx1">
                  <a:lumMod val="85000"/>
                  <a:lumOff val="15000"/>
                </a:schemeClr>
              </a:solidFill>
              <a:latin typeface="+mj-lt"/>
            </a:endParaRPr>
          </a:p>
        </p:txBody>
      </p:sp>
      <p:grpSp>
        <p:nvGrpSpPr>
          <p:cNvPr id="5122" name="Group 19"/>
          <p:cNvGrpSpPr>
            <a:grpSpLocks/>
          </p:cNvGrpSpPr>
          <p:nvPr/>
        </p:nvGrpSpPr>
        <p:grpSpPr bwMode="auto">
          <a:xfrm>
            <a:off x="2186267" y="2310063"/>
            <a:ext cx="4771469" cy="3725612"/>
            <a:chOff x="1151" y="776"/>
            <a:chExt cx="3627" cy="2832"/>
          </a:xfrm>
        </p:grpSpPr>
        <p:sp>
          <p:nvSpPr>
            <p:cNvPr id="5124" name="AutoShape 4"/>
            <p:cNvSpPr>
              <a:spLocks noChangeArrowheads="1"/>
            </p:cNvSpPr>
            <p:nvPr/>
          </p:nvSpPr>
          <p:spPr bwMode="auto">
            <a:xfrm>
              <a:off x="1190" y="776"/>
              <a:ext cx="550" cy="2832"/>
            </a:xfrm>
            <a:prstGeom prst="cube">
              <a:avLst>
                <a:gd name="adj" fmla="val 13806"/>
              </a:avLst>
            </a:prstGeom>
            <a:solidFill>
              <a:srgbClr val="FFCC99"/>
            </a:solidFill>
            <a:ln w="9525">
              <a:noFill/>
              <a:miter lim="800000"/>
              <a:headEnd/>
              <a:tailEnd/>
            </a:ln>
          </p:spPr>
          <p:txBody>
            <a:bodyPr wrap="none" anchor="ctr"/>
            <a:lstStyle/>
            <a:p>
              <a:endParaRPr lang="en-US"/>
            </a:p>
          </p:txBody>
        </p:sp>
        <p:sp>
          <p:nvSpPr>
            <p:cNvPr id="5125" name="Text Box 5"/>
            <p:cNvSpPr txBox="1">
              <a:spLocks noChangeArrowheads="1"/>
            </p:cNvSpPr>
            <p:nvPr/>
          </p:nvSpPr>
          <p:spPr bwMode="auto">
            <a:xfrm>
              <a:off x="1151" y="966"/>
              <a:ext cx="575" cy="221"/>
            </a:xfrm>
            <a:prstGeom prst="rect">
              <a:avLst/>
            </a:prstGeom>
            <a:noFill/>
            <a:ln w="9525">
              <a:noFill/>
              <a:miter lim="800000"/>
              <a:headEnd/>
              <a:tailEnd/>
            </a:ln>
          </p:spPr>
          <p:txBody>
            <a:bodyPr>
              <a:spAutoFit/>
            </a:bodyPr>
            <a:lstStyle/>
            <a:p>
              <a:pPr algn="ctr" defTabSz="374904">
                <a:spcBef>
                  <a:spcPct val="50000"/>
                </a:spcBef>
              </a:pPr>
              <a:r>
                <a:rPr lang="en-GB" sz="1394" b="1" kern="1200">
                  <a:solidFill>
                    <a:schemeClr val="tx1"/>
                  </a:solidFill>
                  <a:latin typeface="Arial" charset="0"/>
                  <a:ea typeface="+mn-ea"/>
                  <a:cs typeface="+mn-cs"/>
                </a:rPr>
                <a:t>Return</a:t>
              </a:r>
              <a:endParaRPr lang="en-GB" sz="1700" b="1">
                <a:latin typeface="Arial" charset="0"/>
              </a:endParaRPr>
            </a:p>
          </p:txBody>
        </p:sp>
        <p:sp>
          <p:nvSpPr>
            <p:cNvPr id="5126" name="AutoShape 6"/>
            <p:cNvSpPr>
              <a:spLocks noChangeArrowheads="1"/>
            </p:cNvSpPr>
            <p:nvPr/>
          </p:nvSpPr>
          <p:spPr bwMode="auto">
            <a:xfrm>
              <a:off x="1660" y="3206"/>
              <a:ext cx="3118" cy="402"/>
            </a:xfrm>
            <a:prstGeom prst="cube">
              <a:avLst>
                <a:gd name="adj" fmla="val 19153"/>
              </a:avLst>
            </a:prstGeom>
            <a:solidFill>
              <a:srgbClr val="FFCC99"/>
            </a:solidFill>
            <a:ln w="9525">
              <a:noFill/>
              <a:miter lim="800000"/>
              <a:headEnd/>
              <a:tailEnd/>
            </a:ln>
          </p:spPr>
          <p:txBody>
            <a:bodyPr wrap="none" anchor="ctr"/>
            <a:lstStyle/>
            <a:p>
              <a:endParaRPr lang="en-US"/>
            </a:p>
          </p:txBody>
        </p:sp>
        <p:sp>
          <p:nvSpPr>
            <p:cNvPr id="5127" name="Text Box 7"/>
            <p:cNvSpPr txBox="1">
              <a:spLocks noChangeArrowheads="1"/>
            </p:cNvSpPr>
            <p:nvPr/>
          </p:nvSpPr>
          <p:spPr bwMode="auto">
            <a:xfrm>
              <a:off x="4146" y="3364"/>
              <a:ext cx="574" cy="221"/>
            </a:xfrm>
            <a:prstGeom prst="rect">
              <a:avLst/>
            </a:prstGeom>
            <a:noFill/>
            <a:ln w="9525">
              <a:noFill/>
              <a:miter lim="800000"/>
              <a:headEnd/>
              <a:tailEnd/>
            </a:ln>
          </p:spPr>
          <p:txBody>
            <a:bodyPr>
              <a:spAutoFit/>
            </a:bodyPr>
            <a:lstStyle/>
            <a:p>
              <a:pPr algn="ctr" defTabSz="374904">
                <a:spcBef>
                  <a:spcPct val="50000"/>
                </a:spcBef>
              </a:pPr>
              <a:r>
                <a:rPr lang="en-GB" sz="1394" b="1" kern="1200">
                  <a:solidFill>
                    <a:schemeClr val="tx1"/>
                  </a:solidFill>
                  <a:latin typeface="Arial" charset="0"/>
                  <a:ea typeface="+mn-ea"/>
                  <a:cs typeface="+mn-cs"/>
                </a:rPr>
                <a:t>Risk</a:t>
              </a:r>
              <a:endParaRPr lang="en-GB" sz="1700" b="1">
                <a:latin typeface="Arial" charset="0"/>
              </a:endParaRPr>
            </a:p>
          </p:txBody>
        </p:sp>
        <p:sp>
          <p:nvSpPr>
            <p:cNvPr id="5128" name="AutoShape 8"/>
            <p:cNvSpPr>
              <a:spLocks noChangeArrowheads="1"/>
            </p:cNvSpPr>
            <p:nvPr/>
          </p:nvSpPr>
          <p:spPr bwMode="auto">
            <a:xfrm>
              <a:off x="2172" y="1615"/>
              <a:ext cx="590" cy="1677"/>
            </a:xfrm>
            <a:prstGeom prst="cube">
              <a:avLst>
                <a:gd name="adj" fmla="val 13898"/>
              </a:avLst>
            </a:prstGeom>
            <a:solidFill>
              <a:srgbClr val="CC0000"/>
            </a:solidFill>
            <a:ln w="9525">
              <a:noFill/>
              <a:miter lim="800000"/>
              <a:headEnd/>
              <a:tailEnd/>
            </a:ln>
          </p:spPr>
          <p:txBody>
            <a:bodyPr wrap="none" anchor="ctr"/>
            <a:lstStyle/>
            <a:p>
              <a:endParaRPr lang="en-US"/>
            </a:p>
          </p:txBody>
        </p:sp>
        <p:sp>
          <p:nvSpPr>
            <p:cNvPr id="5129" name="AutoShape 9"/>
            <p:cNvSpPr>
              <a:spLocks noChangeArrowheads="1"/>
            </p:cNvSpPr>
            <p:nvPr/>
          </p:nvSpPr>
          <p:spPr bwMode="auto">
            <a:xfrm>
              <a:off x="2972" y="1400"/>
              <a:ext cx="590" cy="1887"/>
            </a:xfrm>
            <a:prstGeom prst="cube">
              <a:avLst>
                <a:gd name="adj" fmla="val 13898"/>
              </a:avLst>
            </a:prstGeom>
            <a:solidFill>
              <a:srgbClr val="CC0000"/>
            </a:solidFill>
            <a:ln w="9525">
              <a:noFill/>
              <a:miter lim="800000"/>
              <a:headEnd/>
              <a:tailEnd/>
            </a:ln>
          </p:spPr>
          <p:txBody>
            <a:bodyPr wrap="none" anchor="ctr"/>
            <a:lstStyle/>
            <a:p>
              <a:endParaRPr lang="en-US"/>
            </a:p>
          </p:txBody>
        </p:sp>
        <p:sp>
          <p:nvSpPr>
            <p:cNvPr id="5130" name="AutoShape 10"/>
            <p:cNvSpPr>
              <a:spLocks noChangeArrowheads="1"/>
            </p:cNvSpPr>
            <p:nvPr/>
          </p:nvSpPr>
          <p:spPr bwMode="auto">
            <a:xfrm>
              <a:off x="3795" y="1180"/>
              <a:ext cx="590" cy="2107"/>
            </a:xfrm>
            <a:prstGeom prst="cube">
              <a:avLst>
                <a:gd name="adj" fmla="val 13898"/>
              </a:avLst>
            </a:prstGeom>
            <a:solidFill>
              <a:srgbClr val="CC0000"/>
            </a:solidFill>
            <a:ln w="9525">
              <a:noFill/>
              <a:miter lim="800000"/>
              <a:headEnd/>
              <a:tailEnd/>
            </a:ln>
          </p:spPr>
          <p:txBody>
            <a:bodyPr wrap="none" anchor="ctr"/>
            <a:lstStyle/>
            <a:p>
              <a:endParaRPr lang="en-US"/>
            </a:p>
          </p:txBody>
        </p:sp>
        <p:sp>
          <p:nvSpPr>
            <p:cNvPr id="5131" name="Text Box 11"/>
            <p:cNvSpPr txBox="1">
              <a:spLocks noChangeArrowheads="1"/>
            </p:cNvSpPr>
            <p:nvPr/>
          </p:nvSpPr>
          <p:spPr bwMode="auto">
            <a:xfrm rot="-5400000">
              <a:off x="2104" y="1922"/>
              <a:ext cx="675" cy="404"/>
            </a:xfrm>
            <a:prstGeom prst="rect">
              <a:avLst/>
            </a:prstGeom>
            <a:noFill/>
            <a:ln w="9525">
              <a:noFill/>
              <a:miter lim="800000"/>
              <a:headEnd/>
              <a:tailEnd/>
            </a:ln>
          </p:spPr>
          <p:txBody>
            <a:bodyPr>
              <a:spAutoFit/>
            </a:bodyPr>
            <a:lstStyle/>
            <a:p>
              <a:pPr algn="ctr" defTabSz="374904">
                <a:spcBef>
                  <a:spcPct val="50000"/>
                </a:spcBef>
              </a:pPr>
              <a:r>
                <a:rPr lang="en-GB" sz="1476" b="1" i="1" kern="1200">
                  <a:solidFill>
                    <a:srgbClr val="7F4900"/>
                  </a:solidFill>
                  <a:latin typeface="Arial" charset="0"/>
                  <a:ea typeface="+mn-ea"/>
                  <a:cs typeface="+mn-cs"/>
                </a:rPr>
                <a:t>Loan capital</a:t>
              </a:r>
              <a:endParaRPr lang="en-GB" sz="1800" b="1" i="1">
                <a:solidFill>
                  <a:srgbClr val="FFCC99"/>
                </a:solidFill>
                <a:latin typeface="Arial" charset="0"/>
              </a:endParaRPr>
            </a:p>
          </p:txBody>
        </p:sp>
        <p:sp>
          <p:nvSpPr>
            <p:cNvPr id="5132" name="Text Box 12"/>
            <p:cNvSpPr txBox="1">
              <a:spLocks noChangeArrowheads="1"/>
            </p:cNvSpPr>
            <p:nvPr/>
          </p:nvSpPr>
          <p:spPr bwMode="auto">
            <a:xfrm rot="-5400000">
              <a:off x="2796" y="1887"/>
              <a:ext cx="907" cy="404"/>
            </a:xfrm>
            <a:prstGeom prst="rect">
              <a:avLst/>
            </a:prstGeom>
            <a:noFill/>
            <a:ln w="9525">
              <a:noFill/>
              <a:miter lim="800000"/>
              <a:headEnd/>
              <a:tailEnd/>
            </a:ln>
          </p:spPr>
          <p:txBody>
            <a:bodyPr>
              <a:spAutoFit/>
            </a:bodyPr>
            <a:lstStyle/>
            <a:p>
              <a:pPr algn="ctr" defTabSz="374904">
                <a:spcBef>
                  <a:spcPct val="50000"/>
                </a:spcBef>
              </a:pPr>
              <a:r>
                <a:rPr lang="en-GB" sz="1476" b="1" i="1" kern="1200">
                  <a:solidFill>
                    <a:srgbClr val="7F4900"/>
                  </a:solidFill>
                  <a:latin typeface="Arial" charset="0"/>
                  <a:ea typeface="+mn-ea"/>
                  <a:cs typeface="+mn-cs"/>
                </a:rPr>
                <a:t>Preference shares</a:t>
              </a:r>
              <a:endParaRPr lang="en-GB" sz="1800" b="1" i="1">
                <a:solidFill>
                  <a:srgbClr val="FFCC99"/>
                </a:solidFill>
                <a:latin typeface="Arial" charset="0"/>
              </a:endParaRPr>
            </a:p>
          </p:txBody>
        </p:sp>
        <p:sp>
          <p:nvSpPr>
            <p:cNvPr id="5133" name="Text Box 13"/>
            <p:cNvSpPr txBox="1">
              <a:spLocks noChangeArrowheads="1"/>
            </p:cNvSpPr>
            <p:nvPr/>
          </p:nvSpPr>
          <p:spPr bwMode="auto">
            <a:xfrm rot="-5400000">
              <a:off x="3675" y="1593"/>
              <a:ext cx="803" cy="404"/>
            </a:xfrm>
            <a:prstGeom prst="rect">
              <a:avLst/>
            </a:prstGeom>
            <a:noFill/>
            <a:ln w="9525">
              <a:noFill/>
              <a:miter lim="800000"/>
              <a:headEnd/>
              <a:tailEnd/>
            </a:ln>
          </p:spPr>
          <p:txBody>
            <a:bodyPr>
              <a:spAutoFit/>
            </a:bodyPr>
            <a:lstStyle/>
            <a:p>
              <a:pPr algn="ctr" defTabSz="374904">
                <a:spcBef>
                  <a:spcPct val="50000"/>
                </a:spcBef>
              </a:pPr>
              <a:r>
                <a:rPr lang="en-GB" sz="1476" b="1" i="1" kern="1200">
                  <a:solidFill>
                    <a:srgbClr val="7F4900"/>
                  </a:solidFill>
                  <a:latin typeface="Arial" charset="0"/>
                  <a:ea typeface="+mn-ea"/>
                  <a:cs typeface="+mn-cs"/>
                </a:rPr>
                <a:t>Ordinary shares</a:t>
              </a:r>
              <a:endParaRPr lang="en-GB" sz="1800" b="1" i="1">
                <a:solidFill>
                  <a:srgbClr val="FFCC99"/>
                </a:solidFill>
                <a:latin typeface="Arial" charset="0"/>
              </a:endParaRPr>
            </a:p>
          </p:txBody>
        </p:sp>
        <p:sp>
          <p:nvSpPr>
            <p:cNvPr id="5134" name="Line 14"/>
            <p:cNvSpPr>
              <a:spLocks noChangeShapeType="1"/>
            </p:cNvSpPr>
            <p:nvPr/>
          </p:nvSpPr>
          <p:spPr bwMode="auto">
            <a:xfrm flipV="1">
              <a:off x="1698" y="1103"/>
              <a:ext cx="2966" cy="795"/>
            </a:xfrm>
            <a:prstGeom prst="line">
              <a:avLst/>
            </a:prstGeom>
            <a:noFill/>
            <a:ln w="57150">
              <a:solidFill>
                <a:schemeClr val="tx1"/>
              </a:solidFill>
              <a:prstDash val="sysDot"/>
              <a:round/>
              <a:headEnd/>
              <a:tailEnd/>
            </a:ln>
          </p:spPr>
          <p:txBody>
            <a:bodyPr/>
            <a:lstStyle/>
            <a:p>
              <a:endParaRPr lang="en-GB"/>
            </a:p>
          </p:txBody>
        </p:sp>
        <p:sp>
          <p:nvSpPr>
            <p:cNvPr id="5135" name="AutoShape 15"/>
            <p:cNvSpPr>
              <a:spLocks noChangeArrowheads="1"/>
            </p:cNvSpPr>
            <p:nvPr/>
          </p:nvSpPr>
          <p:spPr bwMode="auto">
            <a:xfrm rot="5558357">
              <a:off x="2355" y="1390"/>
              <a:ext cx="174" cy="566"/>
            </a:xfrm>
            <a:prstGeom prst="rtTriangle">
              <a:avLst/>
            </a:prstGeom>
            <a:solidFill>
              <a:schemeClr val="bg1"/>
            </a:solidFill>
            <a:ln w="9525">
              <a:noFill/>
              <a:miter lim="800000"/>
              <a:headEnd/>
              <a:tailEnd/>
            </a:ln>
          </p:spPr>
          <p:txBody>
            <a:bodyPr wrap="none" anchor="ctr"/>
            <a:lstStyle/>
            <a:p>
              <a:endParaRPr lang="en-US"/>
            </a:p>
          </p:txBody>
        </p:sp>
        <p:sp>
          <p:nvSpPr>
            <p:cNvPr id="5136" name="AutoShape 16"/>
            <p:cNvSpPr>
              <a:spLocks noChangeArrowheads="1"/>
            </p:cNvSpPr>
            <p:nvPr/>
          </p:nvSpPr>
          <p:spPr bwMode="auto">
            <a:xfrm rot="5558357">
              <a:off x="3165" y="1168"/>
              <a:ext cx="174" cy="566"/>
            </a:xfrm>
            <a:prstGeom prst="rtTriangle">
              <a:avLst/>
            </a:prstGeom>
            <a:solidFill>
              <a:schemeClr val="bg1"/>
            </a:solidFill>
            <a:ln w="9525">
              <a:noFill/>
              <a:miter lim="800000"/>
              <a:headEnd/>
              <a:tailEnd/>
            </a:ln>
          </p:spPr>
          <p:txBody>
            <a:bodyPr wrap="none" anchor="ctr"/>
            <a:lstStyle/>
            <a:p>
              <a:endParaRPr lang="en-US"/>
            </a:p>
          </p:txBody>
        </p:sp>
        <p:sp>
          <p:nvSpPr>
            <p:cNvPr id="5137" name="AutoShape 17"/>
            <p:cNvSpPr>
              <a:spLocks noChangeArrowheads="1"/>
            </p:cNvSpPr>
            <p:nvPr/>
          </p:nvSpPr>
          <p:spPr bwMode="auto">
            <a:xfrm rot="5558357">
              <a:off x="3987" y="952"/>
              <a:ext cx="174" cy="566"/>
            </a:xfrm>
            <a:prstGeom prst="rtTriangle">
              <a:avLst/>
            </a:prstGeom>
            <a:solidFill>
              <a:schemeClr val="bg1"/>
            </a:solidFill>
            <a:ln w="9525">
              <a:noFill/>
              <a:miter lim="800000"/>
              <a:headEnd/>
              <a:tailEnd/>
            </a:ln>
          </p:spPr>
          <p:txBody>
            <a:bodyPr wrap="none" anchor="ctr"/>
            <a:lstStyle/>
            <a:p>
              <a:endParaRPr lang="en-US"/>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704" name="Rectangle 29703">
            <a:extLst>
              <a:ext uri="{FF2B5EF4-FFF2-40B4-BE49-F238E27FC236}">
                <a16:creationId xmlns:a16="http://schemas.microsoft.com/office/drawing/2014/main" id="{A0D70C8A-A50E-4B41-86A2-E2F8558124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022" y="237744"/>
            <a:ext cx="8791956"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9706" name="Rectangle 29705">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9708" name="Rectangle 29707">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9710" name="Rectangle 29709">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00862" y="457200"/>
            <a:ext cx="6400235"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9712" name="Rectangle 29711">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29350" y="621793"/>
            <a:ext cx="6149085"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9699" name="Text Box 3"/>
          <p:cNvSpPr txBox="1">
            <a:spLocks noChangeArrowheads="1"/>
          </p:cNvSpPr>
          <p:nvPr/>
        </p:nvSpPr>
        <p:spPr bwMode="auto">
          <a:xfrm>
            <a:off x="2883462" y="836712"/>
            <a:ext cx="5433827" cy="4921905"/>
          </a:xfrm>
          <a:prstGeom prst="rect">
            <a:avLst/>
          </a:prstGeom>
        </p:spPr>
        <p:txBody>
          <a:bodyPr vert="horz" lIns="91440" tIns="45720" rIns="91440" bIns="45720" rtlCol="0">
            <a:normAutofit/>
          </a:bodyPr>
          <a:lstStyle/>
          <a:p>
            <a:pPr defTabSz="914400">
              <a:lnSpc>
                <a:spcPct val="90000"/>
              </a:lnSpc>
              <a:spcBef>
                <a:spcPct val="50000"/>
              </a:spcBef>
              <a:buClr>
                <a:schemeClr val="tx1">
                  <a:lumMod val="85000"/>
                  <a:lumOff val="15000"/>
                </a:schemeClr>
              </a:buClr>
            </a:pPr>
            <a:r>
              <a:rPr lang="en-US" sz="2000" dirty="0">
                <a:solidFill>
                  <a:schemeClr val="tx1">
                    <a:lumMod val="75000"/>
                    <a:lumOff val="25000"/>
                  </a:schemeClr>
                </a:solidFill>
                <a:latin typeface="Arial" panose="020B0604020202020204" pitchFamily="34" charset="0"/>
                <a:cs typeface="Arial" panose="020B0604020202020204" pitchFamily="34" charset="0"/>
              </a:rPr>
              <a:t>Selecting of sources of finance will depend on...</a:t>
            </a:r>
          </a:p>
          <a:p>
            <a:pPr indent="-182880" defTabSz="914400">
              <a:lnSpc>
                <a:spcPct val="90000"/>
              </a:lnSpc>
              <a:spcBef>
                <a:spcPct val="50000"/>
              </a:spcBef>
              <a:buClr>
                <a:schemeClr val="tx1">
                  <a:lumMod val="85000"/>
                  <a:lumOff val="15000"/>
                </a:schemeClr>
              </a:buClr>
              <a:buFont typeface="Garamond" pitchFamily="18" charset="0"/>
              <a:buChar char="◦"/>
            </a:pPr>
            <a:endParaRPr lang="en-US" sz="2000" dirty="0">
              <a:solidFill>
                <a:schemeClr val="tx1">
                  <a:lumMod val="75000"/>
                  <a:lumOff val="25000"/>
                </a:schemeClr>
              </a:solidFill>
              <a:latin typeface="Arial" panose="020B0604020202020204" pitchFamily="34" charset="0"/>
              <a:cs typeface="Arial" panose="020B0604020202020204" pitchFamily="34" charset="0"/>
            </a:endParaRPr>
          </a:p>
          <a:p>
            <a:pPr indent="-182880" defTabSz="914400">
              <a:lnSpc>
                <a:spcPct val="90000"/>
              </a:lnSpc>
              <a:spcBef>
                <a:spcPct val="50000"/>
              </a:spcBef>
              <a:buClr>
                <a:schemeClr val="tx1">
                  <a:lumMod val="85000"/>
                  <a:lumOff val="15000"/>
                </a:schemeClr>
              </a:buClr>
              <a:buFont typeface="Garamond" pitchFamily="18" charset="0"/>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 Amount of finance required</a:t>
            </a:r>
          </a:p>
          <a:p>
            <a:pPr indent="-182880" defTabSz="914400">
              <a:lnSpc>
                <a:spcPct val="90000"/>
              </a:lnSpc>
              <a:spcBef>
                <a:spcPct val="50000"/>
              </a:spcBef>
              <a:buClr>
                <a:schemeClr val="tx1">
                  <a:lumMod val="85000"/>
                  <a:lumOff val="15000"/>
                </a:schemeClr>
              </a:buClr>
              <a:buFont typeface="Garamond" pitchFamily="18" charset="0"/>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 How quickly funds are needed</a:t>
            </a:r>
          </a:p>
          <a:p>
            <a:pPr indent="-182880" defTabSz="914400">
              <a:lnSpc>
                <a:spcPct val="90000"/>
              </a:lnSpc>
              <a:spcBef>
                <a:spcPct val="50000"/>
              </a:spcBef>
              <a:buClr>
                <a:schemeClr val="tx1">
                  <a:lumMod val="85000"/>
                  <a:lumOff val="15000"/>
                </a:schemeClr>
              </a:buClr>
              <a:buFont typeface="Garamond" pitchFamily="18" charset="0"/>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 The duration of the borrowing</a:t>
            </a:r>
          </a:p>
          <a:p>
            <a:pPr indent="-182880" defTabSz="914400">
              <a:lnSpc>
                <a:spcPct val="90000"/>
              </a:lnSpc>
              <a:spcBef>
                <a:spcPct val="50000"/>
              </a:spcBef>
              <a:buClr>
                <a:schemeClr val="tx1">
                  <a:lumMod val="85000"/>
                  <a:lumOff val="15000"/>
                </a:schemeClr>
              </a:buClr>
              <a:buFont typeface="Garamond" pitchFamily="18" charset="0"/>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 The cost of the source of finance (e.g. interest/administration)</a:t>
            </a:r>
          </a:p>
          <a:p>
            <a:pPr indent="-182880" defTabSz="914400">
              <a:lnSpc>
                <a:spcPct val="90000"/>
              </a:lnSpc>
              <a:spcBef>
                <a:spcPct val="50000"/>
              </a:spcBef>
              <a:buClr>
                <a:schemeClr val="tx1">
                  <a:lumMod val="85000"/>
                  <a:lumOff val="15000"/>
                </a:schemeClr>
              </a:buClr>
              <a:buFont typeface="Garamond" pitchFamily="18" charset="0"/>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 The risks involved</a:t>
            </a:r>
          </a:p>
          <a:p>
            <a:pPr indent="-182880" defTabSz="914400">
              <a:lnSpc>
                <a:spcPct val="90000"/>
              </a:lnSpc>
              <a:spcBef>
                <a:spcPct val="50000"/>
              </a:spcBef>
              <a:buClr>
                <a:schemeClr val="tx1">
                  <a:lumMod val="85000"/>
                  <a:lumOff val="15000"/>
                </a:schemeClr>
              </a:buClr>
              <a:buFont typeface="Garamond" pitchFamily="18" charset="0"/>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 The ratios (gearing, current, etc.)</a:t>
            </a:r>
          </a:p>
          <a:p>
            <a:pPr indent="-182880" defTabSz="914400">
              <a:lnSpc>
                <a:spcPct val="90000"/>
              </a:lnSpc>
              <a:spcBef>
                <a:spcPct val="50000"/>
              </a:spcBef>
              <a:buClr>
                <a:schemeClr val="tx1">
                  <a:lumMod val="85000"/>
                  <a:lumOff val="15000"/>
                </a:schemeClr>
              </a:buClr>
              <a:buFont typeface="Garamond" pitchFamily="18" charset="0"/>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 The management and control of the business</a:t>
            </a:r>
          </a:p>
          <a:p>
            <a:pPr indent="-182880" defTabSz="914400">
              <a:lnSpc>
                <a:spcPct val="90000"/>
              </a:lnSpc>
              <a:spcBef>
                <a:spcPct val="50000"/>
              </a:spcBef>
              <a:buClr>
                <a:schemeClr val="tx1">
                  <a:lumMod val="85000"/>
                  <a:lumOff val="15000"/>
                </a:schemeClr>
              </a:buClr>
              <a:buFont typeface="Garamond" pitchFamily="18" charset="0"/>
              <a:buChar char="◦"/>
            </a:pPr>
            <a:endParaRPr lang="en-US" sz="1500" dirty="0">
              <a:solidFill>
                <a:schemeClr val="tx1">
                  <a:lumMod val="75000"/>
                  <a:lumOff val="25000"/>
                </a:schemeClr>
              </a:solidFill>
            </a:endParaRPr>
          </a:p>
        </p:txBody>
      </p:sp>
      <p:sp>
        <p:nvSpPr>
          <p:cNvPr id="5" name="Footer Placeholder 4"/>
          <p:cNvSpPr>
            <a:spLocks noGrp="1"/>
          </p:cNvSpPr>
          <p:nvPr>
            <p:ph type="ftr" sz="quarter" idx="11"/>
          </p:nvPr>
        </p:nvSpPr>
        <p:spPr>
          <a:xfrm>
            <a:off x="3000789" y="5872366"/>
            <a:ext cx="2743200" cy="274320"/>
          </a:xfrm>
        </p:spPr>
        <p:txBody>
          <a:bodyPr vert="horz" lIns="91440" tIns="45720" rIns="91440" bIns="45720" rtlCol="0" anchor="b">
            <a:normAutofit/>
          </a:bodyPr>
          <a:lstStyle/>
          <a:p>
            <a:pPr>
              <a:spcAft>
                <a:spcPts val="600"/>
              </a:spcAft>
            </a:pPr>
            <a:r>
              <a:rPr lang="en-US" kern="1200">
                <a:solidFill>
                  <a:schemeClr val="tx1"/>
                </a:solidFill>
                <a:latin typeface="+mn-lt"/>
                <a:ea typeface="+mn-ea"/>
                <a:cs typeface="+mn-cs"/>
              </a:rPr>
              <a:t>Financial Management</a:t>
            </a:r>
          </a:p>
        </p:txBody>
      </p:sp>
      <p:sp>
        <p:nvSpPr>
          <p:cNvPr id="4" name="Slide Number Placeholder 3"/>
          <p:cNvSpPr>
            <a:spLocks noGrp="1"/>
          </p:cNvSpPr>
          <p:nvPr>
            <p:ph type="sldNum" sz="quarter" idx="12"/>
          </p:nvPr>
        </p:nvSpPr>
        <p:spPr>
          <a:xfrm>
            <a:off x="7791714" y="5872366"/>
            <a:ext cx="411480" cy="274320"/>
          </a:xfrm>
        </p:spPr>
        <p:txBody>
          <a:bodyPr vert="horz" lIns="91440" tIns="45720" rIns="91440" bIns="45720" rtlCol="0" anchor="b">
            <a:normAutofit/>
          </a:bodyPr>
          <a:lstStyle/>
          <a:p>
            <a:pPr>
              <a:spcAft>
                <a:spcPts val="600"/>
              </a:spcAft>
            </a:pPr>
            <a:fld id="{33ACCE7F-788A-4A15-B80B-BE51AF0E446E}" type="slidenum">
              <a:rPr lang="en-US" sz="1000" kern="1200">
                <a:solidFill>
                  <a:schemeClr val="tx1"/>
                </a:solidFill>
                <a:latin typeface="+mn-lt"/>
                <a:ea typeface="+mn-ea"/>
                <a:cs typeface="+mn-cs"/>
              </a:rPr>
              <a:pPr>
                <a:spcAft>
                  <a:spcPts val="600"/>
                </a:spcAft>
              </a:pPr>
              <a:t>7</a:t>
            </a:fld>
            <a:endParaRPr lang="en-US" sz="1000" kern="120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9699">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9699">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9699">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9699">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9699">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9699">
                                            <p:txEl>
                                              <p:pRg st="7" end="7"/>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969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67" name="Rectangle 6166">
            <a:extLst>
              <a:ext uri="{FF2B5EF4-FFF2-40B4-BE49-F238E27FC236}">
                <a16:creationId xmlns:a16="http://schemas.microsoft.com/office/drawing/2014/main" id="{52C9F0CC-9F30-4B99-AC35-5A6C416A05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022" y="237744"/>
            <a:ext cx="8791956"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6146" name="Text Box 2"/>
          <p:cNvSpPr txBox="1">
            <a:spLocks noChangeArrowheads="1"/>
          </p:cNvSpPr>
          <p:nvPr/>
        </p:nvSpPr>
        <p:spPr bwMode="auto">
          <a:xfrm>
            <a:off x="800100" y="642594"/>
            <a:ext cx="7543800" cy="1371600"/>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4800" b="1">
                <a:solidFill>
                  <a:schemeClr val="tx1">
                    <a:lumMod val="85000"/>
                    <a:lumOff val="15000"/>
                  </a:schemeClr>
                </a:solidFill>
                <a:latin typeface="+mj-lt"/>
              </a:rPr>
              <a:t>Loan covenants</a:t>
            </a:r>
            <a:endParaRPr lang="en-US" sz="4800">
              <a:solidFill>
                <a:schemeClr val="tx1">
                  <a:lumMod val="85000"/>
                  <a:lumOff val="15000"/>
                </a:schemeClr>
              </a:solidFill>
              <a:latin typeface="+mj-lt"/>
            </a:endParaRPr>
          </a:p>
        </p:txBody>
      </p:sp>
      <p:grpSp>
        <p:nvGrpSpPr>
          <p:cNvPr id="6147" name="Group 20"/>
          <p:cNvGrpSpPr>
            <a:grpSpLocks/>
          </p:cNvGrpSpPr>
          <p:nvPr/>
        </p:nvGrpSpPr>
        <p:grpSpPr bwMode="auto">
          <a:xfrm>
            <a:off x="2384633" y="2310063"/>
            <a:ext cx="4374734" cy="3725612"/>
            <a:chOff x="1106" y="640"/>
            <a:chExt cx="3518" cy="2996"/>
          </a:xfrm>
        </p:grpSpPr>
        <p:sp>
          <p:nvSpPr>
            <p:cNvPr id="6148" name="AutoShape 4"/>
            <p:cNvSpPr>
              <a:spLocks noChangeArrowheads="1"/>
            </p:cNvSpPr>
            <p:nvPr/>
          </p:nvSpPr>
          <p:spPr bwMode="auto">
            <a:xfrm>
              <a:off x="1192" y="640"/>
              <a:ext cx="3432" cy="2916"/>
            </a:xfrm>
            <a:prstGeom prst="roundRect">
              <a:avLst>
                <a:gd name="adj" fmla="val 11019"/>
              </a:avLst>
            </a:prstGeom>
            <a:solidFill>
              <a:srgbClr val="DBB383"/>
            </a:solidFill>
            <a:ln w="9525">
              <a:noFill/>
              <a:round/>
              <a:headEnd/>
              <a:tailEnd/>
            </a:ln>
          </p:spPr>
          <p:txBody>
            <a:bodyPr wrap="none" anchor="ctr"/>
            <a:lstStyle/>
            <a:p>
              <a:endParaRPr lang="en-US"/>
            </a:p>
          </p:txBody>
        </p:sp>
        <p:sp>
          <p:nvSpPr>
            <p:cNvPr id="6149" name="AutoShape 11"/>
            <p:cNvSpPr>
              <a:spLocks noChangeArrowheads="1"/>
            </p:cNvSpPr>
            <p:nvPr/>
          </p:nvSpPr>
          <p:spPr bwMode="auto">
            <a:xfrm>
              <a:off x="1106" y="2589"/>
              <a:ext cx="456" cy="456"/>
            </a:xfrm>
            <a:prstGeom prst="cube">
              <a:avLst>
                <a:gd name="adj" fmla="val 17856"/>
              </a:avLst>
            </a:prstGeom>
            <a:solidFill>
              <a:srgbClr val="CC0000"/>
            </a:solidFill>
            <a:ln w="9525">
              <a:noFill/>
              <a:miter lim="800000"/>
              <a:headEnd/>
              <a:tailEnd/>
            </a:ln>
          </p:spPr>
          <p:txBody>
            <a:bodyPr wrap="none" anchor="ctr"/>
            <a:lstStyle/>
            <a:p>
              <a:endParaRPr lang="en-US"/>
            </a:p>
          </p:txBody>
        </p:sp>
        <p:sp>
          <p:nvSpPr>
            <p:cNvPr id="6150" name="AutoShape 12"/>
            <p:cNvSpPr>
              <a:spLocks noChangeArrowheads="1"/>
            </p:cNvSpPr>
            <p:nvPr/>
          </p:nvSpPr>
          <p:spPr bwMode="auto">
            <a:xfrm>
              <a:off x="1106" y="1973"/>
              <a:ext cx="456" cy="456"/>
            </a:xfrm>
            <a:prstGeom prst="cube">
              <a:avLst>
                <a:gd name="adj" fmla="val 17856"/>
              </a:avLst>
            </a:prstGeom>
            <a:solidFill>
              <a:srgbClr val="CC0000"/>
            </a:solidFill>
            <a:ln w="9525">
              <a:noFill/>
              <a:miter lim="800000"/>
              <a:headEnd/>
              <a:tailEnd/>
            </a:ln>
          </p:spPr>
          <p:txBody>
            <a:bodyPr wrap="none" anchor="ctr"/>
            <a:lstStyle/>
            <a:p>
              <a:endParaRPr lang="en-US"/>
            </a:p>
          </p:txBody>
        </p:sp>
        <p:sp>
          <p:nvSpPr>
            <p:cNvPr id="6151" name="AutoShape 13"/>
            <p:cNvSpPr>
              <a:spLocks noChangeArrowheads="1"/>
            </p:cNvSpPr>
            <p:nvPr/>
          </p:nvSpPr>
          <p:spPr bwMode="auto">
            <a:xfrm>
              <a:off x="1106" y="1357"/>
              <a:ext cx="456" cy="456"/>
            </a:xfrm>
            <a:prstGeom prst="cube">
              <a:avLst>
                <a:gd name="adj" fmla="val 17856"/>
              </a:avLst>
            </a:prstGeom>
            <a:solidFill>
              <a:srgbClr val="CC0000"/>
            </a:solidFill>
            <a:ln w="9525">
              <a:noFill/>
              <a:miter lim="800000"/>
              <a:headEnd/>
              <a:tailEnd/>
            </a:ln>
          </p:spPr>
          <p:txBody>
            <a:bodyPr wrap="none" anchor="ctr"/>
            <a:lstStyle/>
            <a:p>
              <a:endParaRPr lang="en-US"/>
            </a:p>
          </p:txBody>
        </p:sp>
        <p:sp>
          <p:nvSpPr>
            <p:cNvPr id="6152" name="Text Box 14"/>
            <p:cNvSpPr txBox="1">
              <a:spLocks noChangeArrowheads="1"/>
            </p:cNvSpPr>
            <p:nvPr/>
          </p:nvSpPr>
          <p:spPr bwMode="auto">
            <a:xfrm>
              <a:off x="1711" y="726"/>
              <a:ext cx="2757" cy="442"/>
            </a:xfrm>
            <a:prstGeom prst="rect">
              <a:avLst/>
            </a:prstGeom>
            <a:noFill/>
            <a:ln w="9525">
              <a:noFill/>
              <a:miter lim="800000"/>
              <a:headEnd/>
              <a:tailEnd/>
            </a:ln>
          </p:spPr>
          <p:txBody>
            <a:bodyPr>
              <a:spAutoFit/>
            </a:bodyPr>
            <a:lstStyle/>
            <a:p>
              <a:pPr algn="r" defTabSz="356616">
                <a:spcBef>
                  <a:spcPct val="50000"/>
                </a:spcBef>
              </a:pPr>
              <a:r>
                <a:rPr lang="en-GB" sz="1560" b="1" i="1" kern="1200">
                  <a:solidFill>
                    <a:srgbClr val="B30000"/>
                  </a:solidFill>
                  <a:latin typeface="Arial" charset="0"/>
                  <a:ea typeface="+mn-ea"/>
                  <a:cs typeface="+mn-cs"/>
                </a:rPr>
                <a:t>May deal with matters such as the following:</a:t>
              </a:r>
              <a:endParaRPr lang="en-GB" sz="2000" b="1" i="1">
                <a:solidFill>
                  <a:srgbClr val="CC0000"/>
                </a:solidFill>
                <a:latin typeface="Arial" charset="0"/>
              </a:endParaRPr>
            </a:p>
          </p:txBody>
        </p:sp>
        <p:grpSp>
          <p:nvGrpSpPr>
            <p:cNvPr id="6153" name="Group 19"/>
            <p:cNvGrpSpPr>
              <a:grpSpLocks/>
            </p:cNvGrpSpPr>
            <p:nvPr/>
          </p:nvGrpSpPr>
          <p:grpSpPr bwMode="auto">
            <a:xfrm>
              <a:off x="1690" y="1348"/>
              <a:ext cx="2932" cy="2288"/>
              <a:chOff x="1602" y="1452"/>
              <a:chExt cx="3276" cy="2288"/>
            </a:xfrm>
          </p:grpSpPr>
          <p:sp>
            <p:nvSpPr>
              <p:cNvPr id="6155" name="AutoShape 5"/>
              <p:cNvSpPr>
                <a:spLocks noChangeArrowheads="1"/>
              </p:cNvSpPr>
              <p:nvPr/>
            </p:nvSpPr>
            <p:spPr bwMode="auto">
              <a:xfrm>
                <a:off x="1660" y="1452"/>
                <a:ext cx="3217" cy="464"/>
              </a:xfrm>
              <a:prstGeom prst="cube">
                <a:avLst>
                  <a:gd name="adj" fmla="val 18750"/>
                </a:avLst>
              </a:prstGeom>
              <a:solidFill>
                <a:srgbClr val="FFCC99"/>
              </a:solidFill>
              <a:ln w="9525">
                <a:noFill/>
                <a:miter lim="800000"/>
                <a:headEnd/>
                <a:tailEnd/>
              </a:ln>
            </p:spPr>
            <p:txBody>
              <a:bodyPr wrap="none" anchor="ctr"/>
              <a:lstStyle/>
              <a:p>
                <a:endParaRPr lang="en-US"/>
              </a:p>
            </p:txBody>
          </p:sp>
          <p:sp>
            <p:nvSpPr>
              <p:cNvPr id="6156" name="AutoShape 6"/>
              <p:cNvSpPr>
                <a:spLocks noChangeArrowheads="1"/>
              </p:cNvSpPr>
              <p:nvPr/>
            </p:nvSpPr>
            <p:spPr bwMode="auto">
              <a:xfrm>
                <a:off x="1660" y="2070"/>
                <a:ext cx="3217" cy="464"/>
              </a:xfrm>
              <a:prstGeom prst="cube">
                <a:avLst>
                  <a:gd name="adj" fmla="val 18750"/>
                </a:avLst>
              </a:prstGeom>
              <a:solidFill>
                <a:srgbClr val="FFCC99"/>
              </a:solidFill>
              <a:ln w="9525">
                <a:noFill/>
                <a:miter lim="800000"/>
                <a:headEnd/>
                <a:tailEnd/>
              </a:ln>
            </p:spPr>
            <p:txBody>
              <a:bodyPr wrap="none" anchor="ctr"/>
              <a:lstStyle/>
              <a:p>
                <a:endParaRPr lang="en-US"/>
              </a:p>
            </p:txBody>
          </p:sp>
          <p:sp>
            <p:nvSpPr>
              <p:cNvPr id="6157" name="Text Box 7"/>
              <p:cNvSpPr txBox="1">
                <a:spLocks noChangeArrowheads="1"/>
              </p:cNvSpPr>
              <p:nvPr/>
            </p:nvSpPr>
            <p:spPr bwMode="auto">
              <a:xfrm>
                <a:off x="1602" y="2208"/>
                <a:ext cx="3205" cy="250"/>
              </a:xfrm>
              <a:prstGeom prst="rect">
                <a:avLst/>
              </a:prstGeom>
              <a:noFill/>
              <a:ln w="9525">
                <a:noFill/>
                <a:miter lim="800000"/>
                <a:headEnd/>
                <a:tailEnd/>
              </a:ln>
            </p:spPr>
            <p:txBody>
              <a:bodyPr>
                <a:spAutoFit/>
              </a:bodyPr>
              <a:lstStyle/>
              <a:p>
                <a:pPr algn="ctr" defTabSz="356616">
                  <a:spcBef>
                    <a:spcPct val="50000"/>
                  </a:spcBef>
                </a:pPr>
                <a:r>
                  <a:rPr lang="en-GB" sz="1560" b="1" kern="1200">
                    <a:solidFill>
                      <a:schemeClr val="tx1"/>
                    </a:solidFill>
                    <a:latin typeface="Arial" charset="0"/>
                    <a:ea typeface="+mn-ea"/>
                    <a:cs typeface="+mn-cs"/>
                  </a:rPr>
                  <a:t>Other loans</a:t>
                </a:r>
                <a:endParaRPr lang="en-GB" sz="2000" b="1">
                  <a:latin typeface="Arial" charset="0"/>
                </a:endParaRPr>
              </a:p>
            </p:txBody>
          </p:sp>
          <p:sp>
            <p:nvSpPr>
              <p:cNvPr id="6158" name="AutoShape 8"/>
              <p:cNvSpPr>
                <a:spLocks noChangeArrowheads="1"/>
              </p:cNvSpPr>
              <p:nvPr/>
            </p:nvSpPr>
            <p:spPr bwMode="auto">
              <a:xfrm>
                <a:off x="1660" y="2689"/>
                <a:ext cx="3218" cy="463"/>
              </a:xfrm>
              <a:prstGeom prst="cube">
                <a:avLst>
                  <a:gd name="adj" fmla="val 18750"/>
                </a:avLst>
              </a:prstGeom>
              <a:solidFill>
                <a:srgbClr val="FFCC99"/>
              </a:solidFill>
              <a:ln w="9525">
                <a:noFill/>
                <a:miter lim="800000"/>
                <a:headEnd/>
                <a:tailEnd/>
              </a:ln>
            </p:spPr>
            <p:txBody>
              <a:bodyPr wrap="none" anchor="ctr"/>
              <a:lstStyle/>
              <a:p>
                <a:endParaRPr lang="en-US"/>
              </a:p>
            </p:txBody>
          </p:sp>
          <p:sp>
            <p:nvSpPr>
              <p:cNvPr id="6159" name="Text Box 9"/>
              <p:cNvSpPr txBox="1">
                <a:spLocks noChangeArrowheads="1"/>
              </p:cNvSpPr>
              <p:nvPr/>
            </p:nvSpPr>
            <p:spPr bwMode="auto">
              <a:xfrm>
                <a:off x="1639" y="2822"/>
                <a:ext cx="3101" cy="250"/>
              </a:xfrm>
              <a:prstGeom prst="rect">
                <a:avLst/>
              </a:prstGeom>
              <a:noFill/>
              <a:ln w="9525">
                <a:noFill/>
                <a:miter lim="800000"/>
                <a:headEnd/>
                <a:tailEnd/>
              </a:ln>
            </p:spPr>
            <p:txBody>
              <a:bodyPr>
                <a:spAutoFit/>
              </a:bodyPr>
              <a:lstStyle/>
              <a:p>
                <a:pPr algn="ctr" defTabSz="356616">
                  <a:spcBef>
                    <a:spcPct val="50000"/>
                  </a:spcBef>
                </a:pPr>
                <a:r>
                  <a:rPr lang="en-GB" sz="1560" b="1" kern="1200">
                    <a:solidFill>
                      <a:schemeClr val="tx1"/>
                    </a:solidFill>
                    <a:latin typeface="Arial" charset="0"/>
                    <a:ea typeface="+mn-ea"/>
                    <a:cs typeface="+mn-cs"/>
                  </a:rPr>
                  <a:t>Dividend payments</a:t>
                </a:r>
                <a:endParaRPr lang="en-GB" sz="2000" b="1">
                  <a:latin typeface="Arial" charset="0"/>
                </a:endParaRPr>
              </a:p>
            </p:txBody>
          </p:sp>
          <p:sp>
            <p:nvSpPr>
              <p:cNvPr id="6160" name="Text Box 10"/>
              <p:cNvSpPr txBox="1">
                <a:spLocks noChangeArrowheads="1"/>
              </p:cNvSpPr>
              <p:nvPr/>
            </p:nvSpPr>
            <p:spPr bwMode="auto">
              <a:xfrm>
                <a:off x="1679" y="1599"/>
                <a:ext cx="3104" cy="250"/>
              </a:xfrm>
              <a:prstGeom prst="rect">
                <a:avLst/>
              </a:prstGeom>
              <a:noFill/>
              <a:ln w="9525">
                <a:noFill/>
                <a:miter lim="800000"/>
                <a:headEnd/>
                <a:tailEnd/>
              </a:ln>
            </p:spPr>
            <p:txBody>
              <a:bodyPr>
                <a:spAutoFit/>
              </a:bodyPr>
              <a:lstStyle/>
              <a:p>
                <a:pPr algn="ctr" defTabSz="356616">
                  <a:spcBef>
                    <a:spcPct val="50000"/>
                  </a:spcBef>
                </a:pPr>
                <a:r>
                  <a:rPr lang="en-GB" sz="1560" b="1" kern="1200">
                    <a:solidFill>
                      <a:schemeClr val="tx1"/>
                    </a:solidFill>
                    <a:latin typeface="Arial" charset="0"/>
                    <a:ea typeface="+mn-ea"/>
                    <a:cs typeface="+mn-cs"/>
                  </a:rPr>
                  <a:t>Access to financial statements</a:t>
                </a:r>
                <a:endParaRPr lang="en-GB" sz="2000" b="1">
                  <a:latin typeface="Arial" charset="0"/>
                </a:endParaRPr>
              </a:p>
            </p:txBody>
          </p:sp>
          <p:sp>
            <p:nvSpPr>
              <p:cNvPr id="6161" name="AutoShape 15"/>
              <p:cNvSpPr>
                <a:spLocks noChangeArrowheads="1"/>
              </p:cNvSpPr>
              <p:nvPr/>
            </p:nvSpPr>
            <p:spPr bwMode="auto">
              <a:xfrm>
                <a:off x="1660" y="3277"/>
                <a:ext cx="3218" cy="463"/>
              </a:xfrm>
              <a:prstGeom prst="cube">
                <a:avLst>
                  <a:gd name="adj" fmla="val 18750"/>
                </a:avLst>
              </a:prstGeom>
              <a:solidFill>
                <a:srgbClr val="FFCC99"/>
              </a:solidFill>
              <a:ln w="9525">
                <a:noFill/>
                <a:miter lim="800000"/>
                <a:headEnd/>
                <a:tailEnd/>
              </a:ln>
            </p:spPr>
            <p:txBody>
              <a:bodyPr wrap="none" anchor="ctr"/>
              <a:lstStyle/>
              <a:p>
                <a:endParaRPr lang="en-US"/>
              </a:p>
            </p:txBody>
          </p:sp>
          <p:sp>
            <p:nvSpPr>
              <p:cNvPr id="6162" name="Text Box 16"/>
              <p:cNvSpPr txBox="1">
                <a:spLocks noChangeArrowheads="1"/>
              </p:cNvSpPr>
              <p:nvPr/>
            </p:nvSpPr>
            <p:spPr bwMode="auto">
              <a:xfrm>
                <a:off x="1639" y="3410"/>
                <a:ext cx="3101" cy="250"/>
              </a:xfrm>
              <a:prstGeom prst="rect">
                <a:avLst/>
              </a:prstGeom>
              <a:noFill/>
              <a:ln w="9525">
                <a:noFill/>
                <a:miter lim="800000"/>
                <a:headEnd/>
                <a:tailEnd/>
              </a:ln>
            </p:spPr>
            <p:txBody>
              <a:bodyPr>
                <a:spAutoFit/>
              </a:bodyPr>
              <a:lstStyle/>
              <a:p>
                <a:pPr algn="ctr" defTabSz="356616">
                  <a:spcBef>
                    <a:spcPct val="50000"/>
                  </a:spcBef>
                </a:pPr>
                <a:r>
                  <a:rPr lang="en-GB" sz="1560" b="1" kern="1200">
                    <a:solidFill>
                      <a:schemeClr val="tx1"/>
                    </a:solidFill>
                    <a:latin typeface="Arial" charset="0"/>
                    <a:ea typeface="+mn-ea"/>
                    <a:cs typeface="+mn-cs"/>
                  </a:rPr>
                  <a:t>Liquidity.</a:t>
                </a:r>
                <a:endParaRPr lang="en-GB" sz="2000" b="1">
                  <a:latin typeface="Arial" charset="0"/>
                </a:endParaRPr>
              </a:p>
            </p:txBody>
          </p:sp>
        </p:grpSp>
        <p:sp>
          <p:nvSpPr>
            <p:cNvPr id="6154" name="AutoShape 17"/>
            <p:cNvSpPr>
              <a:spLocks noChangeArrowheads="1"/>
            </p:cNvSpPr>
            <p:nvPr/>
          </p:nvSpPr>
          <p:spPr bwMode="auto">
            <a:xfrm>
              <a:off x="1106" y="3177"/>
              <a:ext cx="456" cy="456"/>
            </a:xfrm>
            <a:prstGeom prst="cube">
              <a:avLst>
                <a:gd name="adj" fmla="val 17856"/>
              </a:avLst>
            </a:prstGeom>
            <a:solidFill>
              <a:srgbClr val="CC0000"/>
            </a:solidFill>
            <a:ln w="9525">
              <a:noFill/>
              <a:miter lim="800000"/>
              <a:headEnd/>
              <a:tailEnd/>
            </a:ln>
          </p:spPr>
          <p:txBody>
            <a:bodyPr wrap="none" anchor="ctr"/>
            <a:lstStyle/>
            <a:p>
              <a:endParaRPr lang="en-US"/>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91" name="Rectangle 7190">
            <a:extLst>
              <a:ext uri="{FF2B5EF4-FFF2-40B4-BE49-F238E27FC236}">
                <a16:creationId xmlns:a16="http://schemas.microsoft.com/office/drawing/2014/main" id="{52C9F0CC-9F30-4B99-AC35-5A6C416A05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022" y="237744"/>
            <a:ext cx="8791956"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7170" name="Text Box 2"/>
          <p:cNvSpPr txBox="1">
            <a:spLocks noChangeArrowheads="1"/>
          </p:cNvSpPr>
          <p:nvPr/>
        </p:nvSpPr>
        <p:spPr bwMode="auto">
          <a:xfrm>
            <a:off x="800100" y="4800074"/>
            <a:ext cx="7543800" cy="1371600"/>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4800" b="1">
                <a:solidFill>
                  <a:schemeClr val="tx1">
                    <a:lumMod val="85000"/>
                    <a:lumOff val="15000"/>
                  </a:schemeClr>
                </a:solidFill>
                <a:latin typeface="+mj-lt"/>
              </a:rPr>
              <a:t>Finance leases</a:t>
            </a:r>
            <a:endParaRPr lang="en-US" sz="4800">
              <a:solidFill>
                <a:schemeClr val="tx1">
                  <a:lumMod val="85000"/>
                  <a:lumOff val="15000"/>
                </a:schemeClr>
              </a:solidFill>
              <a:latin typeface="+mj-lt"/>
            </a:endParaRPr>
          </a:p>
        </p:txBody>
      </p:sp>
      <p:grpSp>
        <p:nvGrpSpPr>
          <p:cNvPr id="7171" name="Group 20"/>
          <p:cNvGrpSpPr>
            <a:grpSpLocks/>
          </p:cNvGrpSpPr>
          <p:nvPr/>
        </p:nvGrpSpPr>
        <p:grpSpPr bwMode="auto">
          <a:xfrm>
            <a:off x="2916883" y="990600"/>
            <a:ext cx="3310234" cy="3530600"/>
            <a:chOff x="1466" y="592"/>
            <a:chExt cx="2794" cy="2980"/>
          </a:xfrm>
        </p:grpSpPr>
        <p:sp>
          <p:nvSpPr>
            <p:cNvPr id="7172" name="AutoShape 4"/>
            <p:cNvSpPr>
              <a:spLocks noChangeArrowheads="1"/>
            </p:cNvSpPr>
            <p:nvPr/>
          </p:nvSpPr>
          <p:spPr bwMode="auto">
            <a:xfrm>
              <a:off x="1552" y="592"/>
              <a:ext cx="2708" cy="2900"/>
            </a:xfrm>
            <a:prstGeom prst="roundRect">
              <a:avLst>
                <a:gd name="adj" fmla="val 11019"/>
              </a:avLst>
            </a:prstGeom>
            <a:solidFill>
              <a:srgbClr val="DBB383"/>
            </a:solidFill>
            <a:ln w="9525">
              <a:noFill/>
              <a:round/>
              <a:headEnd/>
              <a:tailEnd/>
            </a:ln>
          </p:spPr>
          <p:txBody>
            <a:bodyPr wrap="none" anchor="ctr"/>
            <a:lstStyle/>
            <a:p>
              <a:endParaRPr lang="en-US"/>
            </a:p>
          </p:txBody>
        </p:sp>
        <p:sp>
          <p:nvSpPr>
            <p:cNvPr id="7173" name="AutoShape 5"/>
            <p:cNvSpPr>
              <a:spLocks noChangeArrowheads="1"/>
            </p:cNvSpPr>
            <p:nvPr/>
          </p:nvSpPr>
          <p:spPr bwMode="auto">
            <a:xfrm>
              <a:off x="1466" y="2525"/>
              <a:ext cx="456" cy="456"/>
            </a:xfrm>
            <a:prstGeom prst="cube">
              <a:avLst>
                <a:gd name="adj" fmla="val 17856"/>
              </a:avLst>
            </a:prstGeom>
            <a:solidFill>
              <a:srgbClr val="CC0000"/>
            </a:solidFill>
            <a:ln w="9525">
              <a:noFill/>
              <a:miter lim="800000"/>
              <a:headEnd/>
              <a:tailEnd/>
            </a:ln>
          </p:spPr>
          <p:txBody>
            <a:bodyPr wrap="none" anchor="ctr"/>
            <a:lstStyle/>
            <a:p>
              <a:endParaRPr lang="en-US"/>
            </a:p>
          </p:txBody>
        </p:sp>
        <p:sp>
          <p:nvSpPr>
            <p:cNvPr id="7174" name="AutoShape 6"/>
            <p:cNvSpPr>
              <a:spLocks noChangeArrowheads="1"/>
            </p:cNvSpPr>
            <p:nvPr/>
          </p:nvSpPr>
          <p:spPr bwMode="auto">
            <a:xfrm>
              <a:off x="1466" y="1909"/>
              <a:ext cx="456" cy="456"/>
            </a:xfrm>
            <a:prstGeom prst="cube">
              <a:avLst>
                <a:gd name="adj" fmla="val 17856"/>
              </a:avLst>
            </a:prstGeom>
            <a:solidFill>
              <a:srgbClr val="CC0000"/>
            </a:solidFill>
            <a:ln w="9525">
              <a:noFill/>
              <a:miter lim="800000"/>
              <a:headEnd/>
              <a:tailEnd/>
            </a:ln>
          </p:spPr>
          <p:txBody>
            <a:bodyPr wrap="none" anchor="ctr"/>
            <a:lstStyle/>
            <a:p>
              <a:endParaRPr lang="en-US"/>
            </a:p>
          </p:txBody>
        </p:sp>
        <p:sp>
          <p:nvSpPr>
            <p:cNvPr id="7175" name="AutoShape 7"/>
            <p:cNvSpPr>
              <a:spLocks noChangeArrowheads="1"/>
            </p:cNvSpPr>
            <p:nvPr/>
          </p:nvSpPr>
          <p:spPr bwMode="auto">
            <a:xfrm>
              <a:off x="1466" y="1293"/>
              <a:ext cx="456" cy="456"/>
            </a:xfrm>
            <a:prstGeom prst="cube">
              <a:avLst>
                <a:gd name="adj" fmla="val 17856"/>
              </a:avLst>
            </a:prstGeom>
            <a:solidFill>
              <a:srgbClr val="CC0000"/>
            </a:solidFill>
            <a:ln w="9525">
              <a:noFill/>
              <a:miter lim="800000"/>
              <a:headEnd/>
              <a:tailEnd/>
            </a:ln>
          </p:spPr>
          <p:txBody>
            <a:bodyPr wrap="none" anchor="ctr"/>
            <a:lstStyle/>
            <a:p>
              <a:endParaRPr lang="en-US"/>
            </a:p>
          </p:txBody>
        </p:sp>
        <p:sp>
          <p:nvSpPr>
            <p:cNvPr id="7176" name="Text Box 8"/>
            <p:cNvSpPr txBox="1">
              <a:spLocks noChangeArrowheads="1"/>
            </p:cNvSpPr>
            <p:nvPr/>
          </p:nvSpPr>
          <p:spPr bwMode="auto">
            <a:xfrm>
              <a:off x="2339" y="698"/>
              <a:ext cx="1757" cy="250"/>
            </a:xfrm>
            <a:prstGeom prst="rect">
              <a:avLst/>
            </a:prstGeom>
            <a:noFill/>
            <a:ln w="9525">
              <a:noFill/>
              <a:miter lim="800000"/>
              <a:headEnd/>
              <a:tailEnd/>
            </a:ln>
          </p:spPr>
          <p:txBody>
            <a:bodyPr>
              <a:spAutoFit/>
            </a:bodyPr>
            <a:lstStyle/>
            <a:p>
              <a:pPr algn="r" defTabSz="338328">
                <a:spcBef>
                  <a:spcPct val="50000"/>
                </a:spcBef>
              </a:pPr>
              <a:r>
                <a:rPr lang="en-GB" sz="1480" b="1" i="1" kern="1200">
                  <a:solidFill>
                    <a:srgbClr val="B30000"/>
                  </a:solidFill>
                  <a:latin typeface="Arial" charset="0"/>
                  <a:ea typeface="+mn-ea"/>
                  <a:cs typeface="+mn-cs"/>
                </a:rPr>
                <a:t>Advantages</a:t>
              </a:r>
              <a:endParaRPr lang="en-GB" sz="2000" b="1" i="1">
                <a:solidFill>
                  <a:srgbClr val="CC0000"/>
                </a:solidFill>
                <a:latin typeface="Arial" charset="0"/>
              </a:endParaRPr>
            </a:p>
          </p:txBody>
        </p:sp>
        <p:grpSp>
          <p:nvGrpSpPr>
            <p:cNvPr id="7177" name="Group 9"/>
            <p:cNvGrpSpPr>
              <a:grpSpLocks/>
            </p:cNvGrpSpPr>
            <p:nvPr/>
          </p:nvGrpSpPr>
          <p:grpSpPr bwMode="auto">
            <a:xfrm>
              <a:off x="2050" y="1284"/>
              <a:ext cx="2208" cy="2288"/>
              <a:chOff x="1506" y="1608"/>
              <a:chExt cx="3276" cy="2288"/>
            </a:xfrm>
          </p:grpSpPr>
          <p:sp>
            <p:nvSpPr>
              <p:cNvPr id="7179" name="AutoShape 10"/>
              <p:cNvSpPr>
                <a:spLocks noChangeArrowheads="1"/>
              </p:cNvSpPr>
              <p:nvPr/>
            </p:nvSpPr>
            <p:spPr bwMode="auto">
              <a:xfrm>
                <a:off x="1564" y="1608"/>
                <a:ext cx="3217" cy="464"/>
              </a:xfrm>
              <a:prstGeom prst="cube">
                <a:avLst>
                  <a:gd name="adj" fmla="val 18750"/>
                </a:avLst>
              </a:prstGeom>
              <a:solidFill>
                <a:srgbClr val="FFCC99"/>
              </a:solidFill>
              <a:ln w="9525">
                <a:noFill/>
                <a:miter lim="800000"/>
                <a:headEnd/>
                <a:tailEnd/>
              </a:ln>
            </p:spPr>
            <p:txBody>
              <a:bodyPr wrap="none" anchor="ctr"/>
              <a:lstStyle/>
              <a:p>
                <a:endParaRPr lang="en-US"/>
              </a:p>
            </p:txBody>
          </p:sp>
          <p:sp>
            <p:nvSpPr>
              <p:cNvPr id="7180" name="AutoShape 11"/>
              <p:cNvSpPr>
                <a:spLocks noChangeArrowheads="1"/>
              </p:cNvSpPr>
              <p:nvPr/>
            </p:nvSpPr>
            <p:spPr bwMode="auto">
              <a:xfrm>
                <a:off x="1564" y="2226"/>
                <a:ext cx="3217" cy="464"/>
              </a:xfrm>
              <a:prstGeom prst="cube">
                <a:avLst>
                  <a:gd name="adj" fmla="val 18750"/>
                </a:avLst>
              </a:prstGeom>
              <a:solidFill>
                <a:srgbClr val="FFCC99"/>
              </a:solidFill>
              <a:ln w="9525">
                <a:noFill/>
                <a:miter lim="800000"/>
                <a:headEnd/>
                <a:tailEnd/>
              </a:ln>
            </p:spPr>
            <p:txBody>
              <a:bodyPr wrap="none" anchor="ctr"/>
              <a:lstStyle/>
              <a:p>
                <a:endParaRPr lang="en-US"/>
              </a:p>
            </p:txBody>
          </p:sp>
          <p:sp>
            <p:nvSpPr>
              <p:cNvPr id="7181" name="Text Box 12"/>
              <p:cNvSpPr txBox="1">
                <a:spLocks noChangeArrowheads="1"/>
              </p:cNvSpPr>
              <p:nvPr/>
            </p:nvSpPr>
            <p:spPr bwMode="auto">
              <a:xfrm>
                <a:off x="1506" y="2364"/>
                <a:ext cx="3205" cy="250"/>
              </a:xfrm>
              <a:prstGeom prst="rect">
                <a:avLst/>
              </a:prstGeom>
              <a:noFill/>
              <a:ln w="9525">
                <a:noFill/>
                <a:miter lim="800000"/>
                <a:headEnd/>
                <a:tailEnd/>
              </a:ln>
            </p:spPr>
            <p:txBody>
              <a:bodyPr>
                <a:spAutoFit/>
              </a:bodyPr>
              <a:lstStyle/>
              <a:p>
                <a:pPr algn="ctr" defTabSz="338328">
                  <a:spcBef>
                    <a:spcPct val="50000"/>
                  </a:spcBef>
                </a:pPr>
                <a:r>
                  <a:rPr lang="en-GB" sz="1480" b="1" kern="1200">
                    <a:solidFill>
                      <a:schemeClr val="tx1"/>
                    </a:solidFill>
                    <a:latin typeface="Arial" charset="0"/>
                    <a:ea typeface="+mn-ea"/>
                    <a:cs typeface="+mn-cs"/>
                  </a:rPr>
                  <a:t>Cost</a:t>
                </a:r>
                <a:endParaRPr lang="en-GB" sz="2000" b="1">
                  <a:latin typeface="Arial" charset="0"/>
                </a:endParaRPr>
              </a:p>
            </p:txBody>
          </p:sp>
          <p:sp>
            <p:nvSpPr>
              <p:cNvPr id="7182" name="AutoShape 13"/>
              <p:cNvSpPr>
                <a:spLocks noChangeArrowheads="1"/>
              </p:cNvSpPr>
              <p:nvPr/>
            </p:nvSpPr>
            <p:spPr bwMode="auto">
              <a:xfrm>
                <a:off x="1564" y="2845"/>
                <a:ext cx="3218" cy="463"/>
              </a:xfrm>
              <a:prstGeom prst="cube">
                <a:avLst>
                  <a:gd name="adj" fmla="val 18750"/>
                </a:avLst>
              </a:prstGeom>
              <a:solidFill>
                <a:srgbClr val="FFCC99"/>
              </a:solidFill>
              <a:ln w="9525">
                <a:noFill/>
                <a:miter lim="800000"/>
                <a:headEnd/>
                <a:tailEnd/>
              </a:ln>
            </p:spPr>
            <p:txBody>
              <a:bodyPr wrap="none" anchor="ctr"/>
              <a:lstStyle/>
              <a:p>
                <a:endParaRPr lang="en-US"/>
              </a:p>
            </p:txBody>
          </p:sp>
          <p:sp>
            <p:nvSpPr>
              <p:cNvPr id="7183" name="Text Box 14"/>
              <p:cNvSpPr txBox="1">
                <a:spLocks noChangeArrowheads="1"/>
              </p:cNvSpPr>
              <p:nvPr/>
            </p:nvSpPr>
            <p:spPr bwMode="auto">
              <a:xfrm>
                <a:off x="1543" y="2978"/>
                <a:ext cx="3101" cy="250"/>
              </a:xfrm>
              <a:prstGeom prst="rect">
                <a:avLst/>
              </a:prstGeom>
              <a:noFill/>
              <a:ln w="9525">
                <a:noFill/>
                <a:miter lim="800000"/>
                <a:headEnd/>
                <a:tailEnd/>
              </a:ln>
            </p:spPr>
            <p:txBody>
              <a:bodyPr>
                <a:spAutoFit/>
              </a:bodyPr>
              <a:lstStyle/>
              <a:p>
                <a:pPr algn="ctr" defTabSz="338328">
                  <a:spcBef>
                    <a:spcPct val="50000"/>
                  </a:spcBef>
                </a:pPr>
                <a:r>
                  <a:rPr lang="en-GB" sz="1480" b="1" kern="1200">
                    <a:solidFill>
                      <a:schemeClr val="tx1"/>
                    </a:solidFill>
                    <a:latin typeface="Arial" charset="0"/>
                    <a:ea typeface="+mn-ea"/>
                    <a:cs typeface="+mn-cs"/>
                  </a:rPr>
                  <a:t>Flexibility</a:t>
                </a:r>
                <a:endParaRPr lang="en-GB" sz="2000" b="1">
                  <a:latin typeface="Arial" charset="0"/>
                </a:endParaRPr>
              </a:p>
            </p:txBody>
          </p:sp>
          <p:sp>
            <p:nvSpPr>
              <p:cNvPr id="7184" name="Text Box 15"/>
              <p:cNvSpPr txBox="1">
                <a:spLocks noChangeArrowheads="1"/>
              </p:cNvSpPr>
              <p:nvPr/>
            </p:nvSpPr>
            <p:spPr bwMode="auto">
              <a:xfrm>
                <a:off x="1583" y="1755"/>
                <a:ext cx="3104" cy="250"/>
              </a:xfrm>
              <a:prstGeom prst="rect">
                <a:avLst/>
              </a:prstGeom>
              <a:noFill/>
              <a:ln w="9525">
                <a:noFill/>
                <a:miter lim="800000"/>
                <a:headEnd/>
                <a:tailEnd/>
              </a:ln>
            </p:spPr>
            <p:txBody>
              <a:bodyPr>
                <a:spAutoFit/>
              </a:bodyPr>
              <a:lstStyle/>
              <a:p>
                <a:pPr algn="ctr" defTabSz="338328">
                  <a:spcBef>
                    <a:spcPct val="50000"/>
                  </a:spcBef>
                </a:pPr>
                <a:r>
                  <a:rPr lang="en-GB" sz="1480" b="1" kern="1200">
                    <a:solidFill>
                      <a:schemeClr val="tx1"/>
                    </a:solidFill>
                    <a:latin typeface="Arial" charset="0"/>
                    <a:ea typeface="+mn-ea"/>
                    <a:cs typeface="+mn-cs"/>
                  </a:rPr>
                  <a:t>Ease of borrowing</a:t>
                </a:r>
                <a:endParaRPr lang="en-GB" sz="2000" b="1">
                  <a:latin typeface="Arial" charset="0"/>
                </a:endParaRPr>
              </a:p>
            </p:txBody>
          </p:sp>
          <p:sp>
            <p:nvSpPr>
              <p:cNvPr id="7185" name="AutoShape 16"/>
              <p:cNvSpPr>
                <a:spLocks noChangeArrowheads="1"/>
              </p:cNvSpPr>
              <p:nvPr/>
            </p:nvSpPr>
            <p:spPr bwMode="auto">
              <a:xfrm>
                <a:off x="1564" y="3433"/>
                <a:ext cx="3218" cy="463"/>
              </a:xfrm>
              <a:prstGeom prst="cube">
                <a:avLst>
                  <a:gd name="adj" fmla="val 18750"/>
                </a:avLst>
              </a:prstGeom>
              <a:solidFill>
                <a:srgbClr val="FFCC99"/>
              </a:solidFill>
              <a:ln w="9525">
                <a:noFill/>
                <a:miter lim="800000"/>
                <a:headEnd/>
                <a:tailEnd/>
              </a:ln>
            </p:spPr>
            <p:txBody>
              <a:bodyPr wrap="none" anchor="ctr"/>
              <a:lstStyle/>
              <a:p>
                <a:endParaRPr lang="en-US"/>
              </a:p>
            </p:txBody>
          </p:sp>
          <p:sp>
            <p:nvSpPr>
              <p:cNvPr id="7186" name="Text Box 17"/>
              <p:cNvSpPr txBox="1">
                <a:spLocks noChangeArrowheads="1"/>
              </p:cNvSpPr>
              <p:nvPr/>
            </p:nvSpPr>
            <p:spPr bwMode="auto">
              <a:xfrm>
                <a:off x="1543" y="3566"/>
                <a:ext cx="3101" cy="250"/>
              </a:xfrm>
              <a:prstGeom prst="rect">
                <a:avLst/>
              </a:prstGeom>
              <a:noFill/>
              <a:ln w="9525">
                <a:noFill/>
                <a:miter lim="800000"/>
                <a:headEnd/>
                <a:tailEnd/>
              </a:ln>
            </p:spPr>
            <p:txBody>
              <a:bodyPr>
                <a:spAutoFit/>
              </a:bodyPr>
              <a:lstStyle/>
              <a:p>
                <a:pPr algn="ctr" defTabSz="338328">
                  <a:spcBef>
                    <a:spcPct val="50000"/>
                  </a:spcBef>
                </a:pPr>
                <a:r>
                  <a:rPr lang="en-GB" sz="1480" b="1" kern="1200">
                    <a:solidFill>
                      <a:schemeClr val="tx1"/>
                    </a:solidFill>
                    <a:latin typeface="Arial" charset="0"/>
                    <a:ea typeface="+mn-ea"/>
                    <a:cs typeface="+mn-cs"/>
                  </a:rPr>
                  <a:t>Cash flows</a:t>
                </a:r>
                <a:endParaRPr lang="en-GB" sz="2000" b="1">
                  <a:latin typeface="Arial" charset="0"/>
                </a:endParaRPr>
              </a:p>
            </p:txBody>
          </p:sp>
        </p:grpSp>
        <p:sp>
          <p:nvSpPr>
            <p:cNvPr id="7178" name="AutoShape 18"/>
            <p:cNvSpPr>
              <a:spLocks noChangeArrowheads="1"/>
            </p:cNvSpPr>
            <p:nvPr/>
          </p:nvSpPr>
          <p:spPr bwMode="auto">
            <a:xfrm>
              <a:off x="1466" y="3113"/>
              <a:ext cx="456" cy="456"/>
            </a:xfrm>
            <a:prstGeom prst="cube">
              <a:avLst>
                <a:gd name="adj" fmla="val 17856"/>
              </a:avLst>
            </a:prstGeom>
            <a:solidFill>
              <a:srgbClr val="CC0000"/>
            </a:solidFill>
            <a:ln w="9525">
              <a:noFill/>
              <a:miter lim="800000"/>
              <a:headEnd/>
              <a:tailEnd/>
            </a:ln>
          </p:spPr>
          <p:txBody>
            <a:bodyPr wrap="none" anchor="ctr"/>
            <a:lstStyle/>
            <a:p>
              <a:endParaRPr lang="en-US"/>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94" name="Rectangle 27693">
            <a:extLst>
              <a:ext uri="{FF2B5EF4-FFF2-40B4-BE49-F238E27FC236}">
                <a16:creationId xmlns:a16="http://schemas.microsoft.com/office/drawing/2014/main" id="{A0D70C8A-A50E-4B41-86A2-E2F8558124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022" y="237744"/>
            <a:ext cx="8791956"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7696" name="Rectangle 27695">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7698" name="Rectangle 27697">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7700" name="Rectangle 27699">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00862" y="457200"/>
            <a:ext cx="6400235"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7702" name="Rectangle 27701">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29350" y="621793"/>
            <a:ext cx="6149085"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7689" name="Text Box 41"/>
          <p:cNvSpPr txBox="1">
            <a:spLocks noChangeArrowheads="1"/>
          </p:cNvSpPr>
          <p:nvPr/>
        </p:nvSpPr>
        <p:spPr bwMode="auto">
          <a:xfrm>
            <a:off x="2843808" y="932946"/>
            <a:ext cx="5433827" cy="4849897"/>
          </a:xfrm>
          <a:prstGeom prst="rect">
            <a:avLst/>
          </a:prstGeom>
        </p:spPr>
        <p:txBody>
          <a:bodyPr vert="horz" lIns="91440" tIns="45720" rIns="91440" bIns="45720" rtlCol="0">
            <a:normAutofit fontScale="85000" lnSpcReduction="10000"/>
          </a:bodyPr>
          <a:lstStyle/>
          <a:p>
            <a:pPr defTabSz="914400">
              <a:lnSpc>
                <a:spcPct val="90000"/>
              </a:lnSpc>
              <a:spcBef>
                <a:spcPct val="50000"/>
              </a:spcBef>
              <a:buClr>
                <a:schemeClr val="tx1">
                  <a:lumMod val="85000"/>
                  <a:lumOff val="15000"/>
                </a:schemeClr>
              </a:buClr>
            </a:pPr>
            <a:r>
              <a:rPr lang="en-US" sz="2000" b="1" dirty="0">
                <a:solidFill>
                  <a:schemeClr val="tx1">
                    <a:lumMod val="75000"/>
                    <a:lumOff val="25000"/>
                  </a:schemeClr>
                </a:solidFill>
                <a:latin typeface="Arial" panose="020B0604020202020204" pitchFamily="34" charset="0"/>
                <a:cs typeface="Arial" panose="020B0604020202020204" pitchFamily="34" charset="0"/>
              </a:rPr>
              <a:t>The lenders’ perspective on financial ratios</a:t>
            </a:r>
          </a:p>
          <a:p>
            <a:pPr indent="-182880" defTabSz="914400">
              <a:lnSpc>
                <a:spcPct val="90000"/>
              </a:lnSpc>
              <a:spcBef>
                <a:spcPct val="50000"/>
              </a:spcBef>
              <a:buClr>
                <a:schemeClr val="tx1">
                  <a:lumMod val="85000"/>
                  <a:lumOff val="15000"/>
                </a:schemeClr>
              </a:buClr>
              <a:buFont typeface="Garamond" pitchFamily="18" charset="0"/>
              <a:buChar char="◦"/>
            </a:pPr>
            <a:r>
              <a:rPr lang="en-US" sz="2000" b="1" dirty="0">
                <a:solidFill>
                  <a:schemeClr val="tx1">
                    <a:lumMod val="75000"/>
                    <a:lumOff val="25000"/>
                  </a:schemeClr>
                </a:solidFill>
                <a:latin typeface="Arial" panose="020B0604020202020204" pitchFamily="34" charset="0"/>
                <a:cs typeface="Arial" panose="020B0604020202020204" pitchFamily="34" charset="0"/>
              </a:rPr>
              <a:t>Gearing ratio</a:t>
            </a:r>
          </a:p>
          <a:p>
            <a:pPr defTabSz="914400">
              <a:lnSpc>
                <a:spcPct val="90000"/>
              </a:lnSpc>
              <a:spcBef>
                <a:spcPct val="50000"/>
              </a:spcBef>
              <a:buClr>
                <a:schemeClr val="tx1">
                  <a:lumMod val="85000"/>
                  <a:lumOff val="15000"/>
                </a:schemeClr>
              </a:buClr>
            </a:pPr>
            <a:r>
              <a:rPr lang="en-US" sz="2000" dirty="0">
                <a:solidFill>
                  <a:schemeClr val="tx1">
                    <a:lumMod val="75000"/>
                    <a:lumOff val="25000"/>
                  </a:schemeClr>
                </a:solidFill>
                <a:latin typeface="Arial" panose="020B0604020202020204" pitchFamily="34" charset="0"/>
                <a:cs typeface="Arial" panose="020B0604020202020204" pitchFamily="34" charset="0"/>
              </a:rPr>
              <a:t>The gearing ratio shows the ratio of long-term debt capital to the total capital of the business. If a business is highly-geared then lenders may be unwilling to give loans because the business is operating on more borrowing than equity capital and would have to allocate more of its profits to paying interest on its debts. Potential lenders would be concerned at the business’ ability to take on further interest payments.</a:t>
            </a:r>
          </a:p>
          <a:p>
            <a:pPr indent="-182880" defTabSz="914400">
              <a:lnSpc>
                <a:spcPct val="90000"/>
              </a:lnSpc>
              <a:spcBef>
                <a:spcPct val="50000"/>
              </a:spcBef>
              <a:buClr>
                <a:schemeClr val="tx1">
                  <a:lumMod val="85000"/>
                  <a:lumOff val="15000"/>
                </a:schemeClr>
              </a:buClr>
              <a:buFont typeface="Garamond" pitchFamily="18" charset="0"/>
              <a:buChar char="◦"/>
            </a:pPr>
            <a:r>
              <a:rPr lang="en-US" sz="2000" b="1" dirty="0">
                <a:solidFill>
                  <a:schemeClr val="tx1">
                    <a:lumMod val="75000"/>
                    <a:lumOff val="25000"/>
                  </a:schemeClr>
                </a:solidFill>
                <a:latin typeface="Arial" panose="020B0604020202020204" pitchFamily="34" charset="0"/>
                <a:cs typeface="Arial" panose="020B0604020202020204" pitchFamily="34" charset="0"/>
              </a:rPr>
              <a:t>Current ratio </a:t>
            </a:r>
          </a:p>
          <a:p>
            <a:pPr defTabSz="914400">
              <a:lnSpc>
                <a:spcPct val="90000"/>
              </a:lnSpc>
              <a:spcBef>
                <a:spcPct val="50000"/>
              </a:spcBef>
              <a:buClr>
                <a:schemeClr val="tx1">
                  <a:lumMod val="85000"/>
                  <a:lumOff val="15000"/>
                </a:schemeClr>
              </a:buClr>
            </a:pPr>
            <a:r>
              <a:rPr lang="en-US" sz="2000" dirty="0">
                <a:solidFill>
                  <a:schemeClr val="tx1">
                    <a:lumMod val="75000"/>
                    <a:lumOff val="25000"/>
                  </a:schemeClr>
                </a:solidFill>
                <a:latin typeface="Arial" panose="020B0604020202020204" pitchFamily="34" charset="0"/>
                <a:cs typeface="Arial" panose="020B0604020202020204" pitchFamily="34" charset="0"/>
              </a:rPr>
              <a:t>This measures the ability of a business to meet short-term liabilities from short-term assets, and if this is poor (consider the 2:1 guideline) then lenders may be reluctant to offer finance.</a:t>
            </a:r>
          </a:p>
          <a:p>
            <a:pPr algn="ctr" defTabSz="914400">
              <a:lnSpc>
                <a:spcPct val="90000"/>
              </a:lnSpc>
              <a:spcBef>
                <a:spcPct val="50000"/>
              </a:spcBef>
              <a:buClr>
                <a:schemeClr val="tx1">
                  <a:lumMod val="85000"/>
                  <a:lumOff val="15000"/>
                </a:schemeClr>
              </a:buClr>
            </a:pPr>
            <a:r>
              <a:rPr lang="en-US" sz="2000" dirty="0">
                <a:solidFill>
                  <a:schemeClr val="tx1">
                    <a:lumMod val="75000"/>
                    <a:lumOff val="25000"/>
                  </a:schemeClr>
                </a:solidFill>
                <a:latin typeface="Arial" panose="020B0604020202020204" pitchFamily="34" charset="0"/>
                <a:cs typeface="Arial" panose="020B0604020202020204" pitchFamily="34" charset="0"/>
              </a:rPr>
              <a:t>A </a:t>
            </a:r>
            <a:r>
              <a:rPr lang="en-US" sz="2000" b="1" dirty="0">
                <a:solidFill>
                  <a:schemeClr val="tx1">
                    <a:lumMod val="75000"/>
                    <a:lumOff val="25000"/>
                  </a:schemeClr>
                </a:solidFill>
                <a:latin typeface="Arial" panose="020B0604020202020204" pitchFamily="34" charset="0"/>
                <a:cs typeface="Arial" panose="020B0604020202020204" pitchFamily="34" charset="0"/>
              </a:rPr>
              <a:t>long-term lender</a:t>
            </a:r>
            <a:r>
              <a:rPr lang="en-US" sz="2000" dirty="0">
                <a:solidFill>
                  <a:schemeClr val="tx1">
                    <a:lumMod val="75000"/>
                    <a:lumOff val="25000"/>
                  </a:schemeClr>
                </a:solidFill>
                <a:latin typeface="Arial" panose="020B0604020202020204" pitchFamily="34" charset="0"/>
                <a:cs typeface="Arial" panose="020B0604020202020204" pitchFamily="34" charset="0"/>
              </a:rPr>
              <a:t> will always want to know the </a:t>
            </a:r>
            <a:r>
              <a:rPr lang="en-US" sz="2000" b="1" dirty="0">
                <a:solidFill>
                  <a:schemeClr val="tx1">
                    <a:lumMod val="75000"/>
                    <a:lumOff val="25000"/>
                  </a:schemeClr>
                </a:solidFill>
                <a:latin typeface="Arial" panose="020B0604020202020204" pitchFamily="34" charset="0"/>
                <a:cs typeface="Arial" panose="020B0604020202020204" pitchFamily="34" charset="0"/>
              </a:rPr>
              <a:t>gearing ratio</a:t>
            </a:r>
            <a:r>
              <a:rPr lang="en-US" sz="2000" dirty="0">
                <a:solidFill>
                  <a:schemeClr val="tx1">
                    <a:lumMod val="75000"/>
                    <a:lumOff val="25000"/>
                  </a:schemeClr>
                </a:solidFill>
                <a:latin typeface="Arial" panose="020B0604020202020204" pitchFamily="34" charset="0"/>
                <a:cs typeface="Arial" panose="020B0604020202020204" pitchFamily="34" charset="0"/>
              </a:rPr>
              <a:t> of a company while the </a:t>
            </a:r>
            <a:r>
              <a:rPr lang="en-US" sz="2000" b="1" dirty="0">
                <a:solidFill>
                  <a:schemeClr val="tx1">
                    <a:lumMod val="75000"/>
                    <a:lumOff val="25000"/>
                  </a:schemeClr>
                </a:solidFill>
                <a:latin typeface="Arial" panose="020B0604020202020204" pitchFamily="34" charset="0"/>
                <a:cs typeface="Arial" panose="020B0604020202020204" pitchFamily="34" charset="0"/>
              </a:rPr>
              <a:t>short-term lender</a:t>
            </a:r>
            <a:r>
              <a:rPr lang="en-US" sz="2000" dirty="0">
                <a:solidFill>
                  <a:schemeClr val="tx1">
                    <a:lumMod val="75000"/>
                    <a:lumOff val="25000"/>
                  </a:schemeClr>
                </a:solidFill>
                <a:latin typeface="Arial" panose="020B0604020202020204" pitchFamily="34" charset="0"/>
                <a:cs typeface="Arial" panose="020B0604020202020204" pitchFamily="34" charset="0"/>
              </a:rPr>
              <a:t> will want to know about the </a:t>
            </a:r>
            <a:r>
              <a:rPr lang="en-US" sz="2000" b="1" dirty="0">
                <a:solidFill>
                  <a:schemeClr val="tx1">
                    <a:lumMod val="75000"/>
                    <a:lumOff val="25000"/>
                  </a:schemeClr>
                </a:solidFill>
                <a:latin typeface="Arial" panose="020B0604020202020204" pitchFamily="34" charset="0"/>
                <a:cs typeface="Arial" panose="020B0604020202020204" pitchFamily="34" charset="0"/>
              </a:rPr>
              <a:t>current ratio</a:t>
            </a:r>
            <a:r>
              <a:rPr lang="en-US" sz="2000" dirty="0">
                <a:solidFill>
                  <a:schemeClr val="tx1">
                    <a:lumMod val="75000"/>
                    <a:lumOff val="25000"/>
                  </a:schemeClr>
                </a:solidFill>
                <a:latin typeface="Arial" panose="020B0604020202020204" pitchFamily="34" charset="0"/>
                <a:cs typeface="Arial" panose="020B0604020202020204" pitchFamily="34" charset="0"/>
              </a:rPr>
              <a:t> (liquidity) of the business. </a:t>
            </a:r>
          </a:p>
          <a:p>
            <a:pPr indent="-182880" defTabSz="914400">
              <a:lnSpc>
                <a:spcPct val="90000"/>
              </a:lnSpc>
              <a:spcBef>
                <a:spcPct val="50000"/>
              </a:spcBef>
              <a:buClr>
                <a:schemeClr val="tx1">
                  <a:lumMod val="85000"/>
                  <a:lumOff val="15000"/>
                </a:schemeClr>
              </a:buClr>
              <a:buFont typeface="Garamond" pitchFamily="18" charset="0"/>
              <a:buChar char="◦"/>
            </a:pPr>
            <a:endParaRPr lang="en-US" sz="1100" dirty="0">
              <a:solidFill>
                <a:schemeClr val="tx1">
                  <a:lumMod val="75000"/>
                  <a:lumOff val="25000"/>
                </a:schemeClr>
              </a:solidFill>
            </a:endParaRPr>
          </a:p>
        </p:txBody>
      </p:sp>
      <p:sp>
        <p:nvSpPr>
          <p:cNvPr id="6" name="Footer Placeholder 5"/>
          <p:cNvSpPr>
            <a:spLocks noGrp="1"/>
          </p:cNvSpPr>
          <p:nvPr>
            <p:ph type="ftr" sz="quarter" idx="11"/>
          </p:nvPr>
        </p:nvSpPr>
        <p:spPr>
          <a:xfrm>
            <a:off x="3000789" y="5872366"/>
            <a:ext cx="2743200" cy="274320"/>
          </a:xfrm>
        </p:spPr>
        <p:txBody>
          <a:bodyPr vert="horz" lIns="91440" tIns="45720" rIns="91440" bIns="45720" rtlCol="0" anchor="b">
            <a:normAutofit/>
          </a:bodyPr>
          <a:lstStyle/>
          <a:p>
            <a:pPr>
              <a:spcAft>
                <a:spcPts val="600"/>
              </a:spcAft>
            </a:pPr>
            <a:r>
              <a:rPr lang="en-US" kern="1200">
                <a:solidFill>
                  <a:schemeClr val="tx1"/>
                </a:solidFill>
                <a:latin typeface="+mn-lt"/>
                <a:ea typeface="+mn-ea"/>
                <a:cs typeface="+mn-cs"/>
              </a:rPr>
              <a:t>Financial Management</a:t>
            </a:r>
          </a:p>
        </p:txBody>
      </p:sp>
      <p:sp>
        <p:nvSpPr>
          <p:cNvPr id="5" name="Slide Number Placeholder 4"/>
          <p:cNvSpPr>
            <a:spLocks noGrp="1"/>
          </p:cNvSpPr>
          <p:nvPr>
            <p:ph type="sldNum" sz="quarter" idx="12"/>
          </p:nvPr>
        </p:nvSpPr>
        <p:spPr>
          <a:xfrm>
            <a:off x="7791714" y="5872366"/>
            <a:ext cx="411480" cy="274320"/>
          </a:xfrm>
        </p:spPr>
        <p:txBody>
          <a:bodyPr vert="horz" lIns="91440" tIns="45720" rIns="91440" bIns="45720" rtlCol="0" anchor="b">
            <a:normAutofit/>
          </a:bodyPr>
          <a:lstStyle/>
          <a:p>
            <a:pPr>
              <a:spcAft>
                <a:spcPts val="600"/>
              </a:spcAft>
            </a:pPr>
            <a:fld id="{33ACCE7F-788A-4A15-B80B-BE51AF0E446E}" type="slidenum">
              <a:rPr lang="en-US" sz="1000" kern="1200">
                <a:solidFill>
                  <a:schemeClr val="tx1"/>
                </a:solidFill>
                <a:latin typeface="+mn-lt"/>
                <a:ea typeface="+mn-ea"/>
                <a:cs typeface="+mn-cs"/>
              </a:rPr>
              <a:pPr>
                <a:spcAft>
                  <a:spcPts val="600"/>
                </a:spcAft>
              </a:pPr>
              <a:t>10</a:t>
            </a:fld>
            <a:endParaRPr lang="en-US" sz="1000" kern="1200">
              <a:solidFill>
                <a:schemeClr val="tx1"/>
              </a:solidFill>
              <a:latin typeface="+mn-lt"/>
              <a:ea typeface="+mn-ea"/>
              <a:cs typeface="+mn-cs"/>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83" name="Rectangle 15382">
            <a:extLst>
              <a:ext uri="{FF2B5EF4-FFF2-40B4-BE49-F238E27FC236}">
                <a16:creationId xmlns:a16="http://schemas.microsoft.com/office/drawing/2014/main" id="{52C9F0CC-9F30-4B99-AC35-5A6C416A05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022" y="237744"/>
            <a:ext cx="8791956"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15362" name="Text Box 2"/>
          <p:cNvSpPr txBox="1">
            <a:spLocks noChangeArrowheads="1"/>
          </p:cNvSpPr>
          <p:nvPr/>
        </p:nvSpPr>
        <p:spPr bwMode="auto">
          <a:xfrm>
            <a:off x="800100" y="642594"/>
            <a:ext cx="7543800" cy="1371600"/>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4400" b="1" dirty="0">
                <a:solidFill>
                  <a:schemeClr val="tx1">
                    <a:lumMod val="85000"/>
                    <a:lumOff val="15000"/>
                  </a:schemeClr>
                </a:solidFill>
                <a:latin typeface="+mj-lt"/>
              </a:rPr>
              <a:t>Long-term versus short-term borrowing</a:t>
            </a:r>
            <a:endParaRPr lang="en-US" sz="4400" dirty="0">
              <a:solidFill>
                <a:schemeClr val="tx1">
                  <a:lumMod val="85000"/>
                  <a:lumOff val="15000"/>
                </a:schemeClr>
              </a:solidFill>
              <a:latin typeface="+mj-lt"/>
            </a:endParaRPr>
          </a:p>
        </p:txBody>
      </p:sp>
      <p:grpSp>
        <p:nvGrpSpPr>
          <p:cNvPr id="15363" name="Group 22"/>
          <p:cNvGrpSpPr>
            <a:grpSpLocks/>
          </p:cNvGrpSpPr>
          <p:nvPr/>
        </p:nvGrpSpPr>
        <p:grpSpPr bwMode="auto">
          <a:xfrm>
            <a:off x="2964783" y="2310063"/>
            <a:ext cx="3214434" cy="3725612"/>
            <a:chOff x="1426" y="528"/>
            <a:chExt cx="2792" cy="3236"/>
          </a:xfrm>
        </p:grpSpPr>
        <p:sp>
          <p:nvSpPr>
            <p:cNvPr id="15364" name="AutoShape 4"/>
            <p:cNvSpPr>
              <a:spLocks noChangeArrowheads="1"/>
            </p:cNvSpPr>
            <p:nvPr/>
          </p:nvSpPr>
          <p:spPr bwMode="auto">
            <a:xfrm>
              <a:off x="1512" y="528"/>
              <a:ext cx="2700" cy="3156"/>
            </a:xfrm>
            <a:prstGeom prst="roundRect">
              <a:avLst>
                <a:gd name="adj" fmla="val 11019"/>
              </a:avLst>
            </a:prstGeom>
            <a:solidFill>
              <a:srgbClr val="DBB383"/>
            </a:solidFill>
            <a:ln w="9525">
              <a:noFill/>
              <a:round/>
              <a:headEnd/>
              <a:tailEnd/>
            </a:ln>
          </p:spPr>
          <p:txBody>
            <a:bodyPr wrap="none" anchor="ctr"/>
            <a:lstStyle/>
            <a:p>
              <a:endParaRPr lang="en-US"/>
            </a:p>
          </p:txBody>
        </p:sp>
        <p:sp>
          <p:nvSpPr>
            <p:cNvPr id="15365" name="AutoShape 5"/>
            <p:cNvSpPr>
              <a:spLocks noChangeArrowheads="1"/>
            </p:cNvSpPr>
            <p:nvPr/>
          </p:nvSpPr>
          <p:spPr bwMode="auto">
            <a:xfrm>
              <a:off x="1426" y="2717"/>
              <a:ext cx="456" cy="456"/>
            </a:xfrm>
            <a:prstGeom prst="cube">
              <a:avLst>
                <a:gd name="adj" fmla="val 17856"/>
              </a:avLst>
            </a:prstGeom>
            <a:solidFill>
              <a:srgbClr val="CC0000"/>
            </a:solidFill>
            <a:ln w="9525">
              <a:noFill/>
              <a:miter lim="800000"/>
              <a:headEnd/>
              <a:tailEnd/>
            </a:ln>
          </p:spPr>
          <p:txBody>
            <a:bodyPr wrap="none" anchor="ctr"/>
            <a:lstStyle/>
            <a:p>
              <a:endParaRPr lang="en-US"/>
            </a:p>
          </p:txBody>
        </p:sp>
        <p:sp>
          <p:nvSpPr>
            <p:cNvPr id="15366" name="AutoShape 6"/>
            <p:cNvSpPr>
              <a:spLocks noChangeArrowheads="1"/>
            </p:cNvSpPr>
            <p:nvPr/>
          </p:nvSpPr>
          <p:spPr bwMode="auto">
            <a:xfrm>
              <a:off x="1426" y="2101"/>
              <a:ext cx="456" cy="456"/>
            </a:xfrm>
            <a:prstGeom prst="cube">
              <a:avLst>
                <a:gd name="adj" fmla="val 17856"/>
              </a:avLst>
            </a:prstGeom>
            <a:solidFill>
              <a:srgbClr val="CC0000"/>
            </a:solidFill>
            <a:ln w="9525">
              <a:noFill/>
              <a:miter lim="800000"/>
              <a:headEnd/>
              <a:tailEnd/>
            </a:ln>
          </p:spPr>
          <p:txBody>
            <a:bodyPr wrap="none" anchor="ctr"/>
            <a:lstStyle/>
            <a:p>
              <a:endParaRPr lang="en-US"/>
            </a:p>
          </p:txBody>
        </p:sp>
        <p:sp>
          <p:nvSpPr>
            <p:cNvPr id="15367" name="AutoShape 7"/>
            <p:cNvSpPr>
              <a:spLocks noChangeArrowheads="1"/>
            </p:cNvSpPr>
            <p:nvPr/>
          </p:nvSpPr>
          <p:spPr bwMode="auto">
            <a:xfrm>
              <a:off x="1426" y="1485"/>
              <a:ext cx="456" cy="456"/>
            </a:xfrm>
            <a:prstGeom prst="cube">
              <a:avLst>
                <a:gd name="adj" fmla="val 17856"/>
              </a:avLst>
            </a:prstGeom>
            <a:solidFill>
              <a:srgbClr val="CC0000"/>
            </a:solidFill>
            <a:ln w="9525">
              <a:noFill/>
              <a:miter lim="800000"/>
              <a:headEnd/>
              <a:tailEnd/>
            </a:ln>
          </p:spPr>
          <p:txBody>
            <a:bodyPr wrap="none" anchor="ctr"/>
            <a:lstStyle/>
            <a:p>
              <a:endParaRPr lang="en-US"/>
            </a:p>
          </p:txBody>
        </p:sp>
        <p:sp>
          <p:nvSpPr>
            <p:cNvPr id="15368" name="Text Box 8"/>
            <p:cNvSpPr txBox="1">
              <a:spLocks noChangeArrowheads="1"/>
            </p:cNvSpPr>
            <p:nvPr/>
          </p:nvSpPr>
          <p:spPr bwMode="auto">
            <a:xfrm>
              <a:off x="1549" y="602"/>
              <a:ext cx="2519" cy="634"/>
            </a:xfrm>
            <a:prstGeom prst="rect">
              <a:avLst/>
            </a:prstGeom>
            <a:noFill/>
            <a:ln w="9525">
              <a:noFill/>
              <a:miter lim="800000"/>
              <a:headEnd/>
              <a:tailEnd/>
            </a:ln>
          </p:spPr>
          <p:txBody>
            <a:bodyPr>
              <a:spAutoFit/>
            </a:bodyPr>
            <a:lstStyle/>
            <a:p>
              <a:pPr algn="r" defTabSz="329184">
                <a:spcBef>
                  <a:spcPct val="50000"/>
                </a:spcBef>
              </a:pPr>
              <a:r>
                <a:rPr lang="en-GB" sz="1440" b="1" i="1" kern="1200">
                  <a:solidFill>
                    <a:srgbClr val="B30000"/>
                  </a:solidFill>
                  <a:latin typeface="Arial" charset="0"/>
                  <a:ea typeface="+mn-ea"/>
                  <a:cs typeface="+mn-cs"/>
                </a:rPr>
                <a:t>There are many issues that should be taken into account. These include</a:t>
              </a:r>
              <a:endParaRPr lang="en-GB" sz="2000" b="1" i="1">
                <a:solidFill>
                  <a:srgbClr val="CC0000"/>
                </a:solidFill>
                <a:latin typeface="Arial" charset="0"/>
              </a:endParaRPr>
            </a:p>
          </p:txBody>
        </p:sp>
        <p:grpSp>
          <p:nvGrpSpPr>
            <p:cNvPr id="15369" name="Group 9"/>
            <p:cNvGrpSpPr>
              <a:grpSpLocks/>
            </p:cNvGrpSpPr>
            <p:nvPr/>
          </p:nvGrpSpPr>
          <p:grpSpPr bwMode="auto">
            <a:xfrm>
              <a:off x="2010" y="1476"/>
              <a:ext cx="2208" cy="2288"/>
              <a:chOff x="1506" y="1608"/>
              <a:chExt cx="3276" cy="2288"/>
            </a:xfrm>
          </p:grpSpPr>
          <p:sp>
            <p:nvSpPr>
              <p:cNvPr id="15371" name="AutoShape 10"/>
              <p:cNvSpPr>
                <a:spLocks noChangeArrowheads="1"/>
              </p:cNvSpPr>
              <p:nvPr/>
            </p:nvSpPr>
            <p:spPr bwMode="auto">
              <a:xfrm>
                <a:off x="1564" y="1608"/>
                <a:ext cx="3217" cy="464"/>
              </a:xfrm>
              <a:prstGeom prst="cube">
                <a:avLst>
                  <a:gd name="adj" fmla="val 18750"/>
                </a:avLst>
              </a:prstGeom>
              <a:solidFill>
                <a:srgbClr val="FFCC99"/>
              </a:solidFill>
              <a:ln w="9525">
                <a:noFill/>
                <a:miter lim="800000"/>
                <a:headEnd/>
                <a:tailEnd/>
              </a:ln>
            </p:spPr>
            <p:txBody>
              <a:bodyPr wrap="none" anchor="ctr"/>
              <a:lstStyle/>
              <a:p>
                <a:endParaRPr lang="en-US"/>
              </a:p>
            </p:txBody>
          </p:sp>
          <p:sp>
            <p:nvSpPr>
              <p:cNvPr id="15372" name="AutoShape 11"/>
              <p:cNvSpPr>
                <a:spLocks noChangeArrowheads="1"/>
              </p:cNvSpPr>
              <p:nvPr/>
            </p:nvSpPr>
            <p:spPr bwMode="auto">
              <a:xfrm>
                <a:off x="1564" y="2226"/>
                <a:ext cx="3217" cy="464"/>
              </a:xfrm>
              <a:prstGeom prst="cube">
                <a:avLst>
                  <a:gd name="adj" fmla="val 18750"/>
                </a:avLst>
              </a:prstGeom>
              <a:solidFill>
                <a:srgbClr val="FFCC99"/>
              </a:solidFill>
              <a:ln w="9525">
                <a:noFill/>
                <a:miter lim="800000"/>
                <a:headEnd/>
                <a:tailEnd/>
              </a:ln>
            </p:spPr>
            <p:txBody>
              <a:bodyPr wrap="none" anchor="ctr"/>
              <a:lstStyle/>
              <a:p>
                <a:endParaRPr lang="en-US"/>
              </a:p>
            </p:txBody>
          </p:sp>
          <p:sp>
            <p:nvSpPr>
              <p:cNvPr id="15373" name="Text Box 12"/>
              <p:cNvSpPr txBox="1">
                <a:spLocks noChangeArrowheads="1"/>
              </p:cNvSpPr>
              <p:nvPr/>
            </p:nvSpPr>
            <p:spPr bwMode="auto">
              <a:xfrm>
                <a:off x="1506" y="2364"/>
                <a:ext cx="3205" cy="250"/>
              </a:xfrm>
              <a:prstGeom prst="rect">
                <a:avLst/>
              </a:prstGeom>
              <a:noFill/>
              <a:ln w="9525">
                <a:noFill/>
                <a:miter lim="800000"/>
                <a:headEnd/>
                <a:tailEnd/>
              </a:ln>
            </p:spPr>
            <p:txBody>
              <a:bodyPr>
                <a:spAutoFit/>
              </a:bodyPr>
              <a:lstStyle/>
              <a:p>
                <a:pPr algn="ctr" defTabSz="329184">
                  <a:spcBef>
                    <a:spcPct val="50000"/>
                  </a:spcBef>
                </a:pPr>
                <a:r>
                  <a:rPr lang="en-GB" sz="1440" b="1" kern="1200">
                    <a:solidFill>
                      <a:schemeClr val="tx1"/>
                    </a:solidFill>
                    <a:latin typeface="Arial" charset="0"/>
                    <a:ea typeface="+mn-ea"/>
                    <a:cs typeface="+mn-cs"/>
                  </a:rPr>
                  <a:t>Flexibility</a:t>
                </a:r>
                <a:endParaRPr lang="en-GB" sz="2000" b="1">
                  <a:latin typeface="Arial" charset="0"/>
                </a:endParaRPr>
              </a:p>
            </p:txBody>
          </p:sp>
          <p:sp>
            <p:nvSpPr>
              <p:cNvPr id="15374" name="AutoShape 13"/>
              <p:cNvSpPr>
                <a:spLocks noChangeArrowheads="1"/>
              </p:cNvSpPr>
              <p:nvPr/>
            </p:nvSpPr>
            <p:spPr bwMode="auto">
              <a:xfrm>
                <a:off x="1564" y="2845"/>
                <a:ext cx="3218" cy="463"/>
              </a:xfrm>
              <a:prstGeom prst="cube">
                <a:avLst>
                  <a:gd name="adj" fmla="val 18750"/>
                </a:avLst>
              </a:prstGeom>
              <a:solidFill>
                <a:srgbClr val="FFCC99"/>
              </a:solidFill>
              <a:ln w="9525">
                <a:noFill/>
                <a:miter lim="800000"/>
                <a:headEnd/>
                <a:tailEnd/>
              </a:ln>
            </p:spPr>
            <p:txBody>
              <a:bodyPr wrap="none" anchor="ctr"/>
              <a:lstStyle/>
              <a:p>
                <a:endParaRPr lang="en-US"/>
              </a:p>
            </p:txBody>
          </p:sp>
          <p:sp>
            <p:nvSpPr>
              <p:cNvPr id="15375" name="Text Box 14"/>
              <p:cNvSpPr txBox="1">
                <a:spLocks noChangeArrowheads="1"/>
              </p:cNvSpPr>
              <p:nvPr/>
            </p:nvSpPr>
            <p:spPr bwMode="auto">
              <a:xfrm>
                <a:off x="1543" y="2978"/>
                <a:ext cx="3101" cy="250"/>
              </a:xfrm>
              <a:prstGeom prst="rect">
                <a:avLst/>
              </a:prstGeom>
              <a:noFill/>
              <a:ln w="9525">
                <a:noFill/>
                <a:miter lim="800000"/>
                <a:headEnd/>
                <a:tailEnd/>
              </a:ln>
            </p:spPr>
            <p:txBody>
              <a:bodyPr>
                <a:spAutoFit/>
              </a:bodyPr>
              <a:lstStyle/>
              <a:p>
                <a:pPr algn="ctr" defTabSz="329184">
                  <a:spcBef>
                    <a:spcPct val="50000"/>
                  </a:spcBef>
                </a:pPr>
                <a:r>
                  <a:rPr lang="en-GB" sz="1440" b="1" kern="1200">
                    <a:solidFill>
                      <a:schemeClr val="tx1"/>
                    </a:solidFill>
                    <a:latin typeface="Arial" charset="0"/>
                    <a:ea typeface="+mn-ea"/>
                    <a:cs typeface="+mn-cs"/>
                  </a:rPr>
                  <a:t>Refunding risk</a:t>
                </a:r>
                <a:endParaRPr lang="en-GB" sz="2000" b="1">
                  <a:latin typeface="Arial" charset="0"/>
                </a:endParaRPr>
              </a:p>
            </p:txBody>
          </p:sp>
          <p:sp>
            <p:nvSpPr>
              <p:cNvPr id="15376" name="Text Box 15"/>
              <p:cNvSpPr txBox="1">
                <a:spLocks noChangeArrowheads="1"/>
              </p:cNvSpPr>
              <p:nvPr/>
            </p:nvSpPr>
            <p:spPr bwMode="auto">
              <a:xfrm>
                <a:off x="1583" y="1755"/>
                <a:ext cx="3104" cy="250"/>
              </a:xfrm>
              <a:prstGeom prst="rect">
                <a:avLst/>
              </a:prstGeom>
              <a:noFill/>
              <a:ln w="9525">
                <a:noFill/>
                <a:miter lim="800000"/>
                <a:headEnd/>
                <a:tailEnd/>
              </a:ln>
            </p:spPr>
            <p:txBody>
              <a:bodyPr>
                <a:spAutoFit/>
              </a:bodyPr>
              <a:lstStyle/>
              <a:p>
                <a:pPr algn="ctr" defTabSz="329184">
                  <a:spcBef>
                    <a:spcPct val="50000"/>
                  </a:spcBef>
                </a:pPr>
                <a:r>
                  <a:rPr lang="en-GB" sz="1440" b="1" kern="1200">
                    <a:solidFill>
                      <a:schemeClr val="tx1"/>
                    </a:solidFill>
                    <a:latin typeface="Arial" charset="0"/>
                    <a:ea typeface="+mn-ea"/>
                    <a:cs typeface="+mn-cs"/>
                  </a:rPr>
                  <a:t>Matching</a:t>
                </a:r>
                <a:endParaRPr lang="en-GB" sz="2000" b="1">
                  <a:latin typeface="Arial" charset="0"/>
                </a:endParaRPr>
              </a:p>
            </p:txBody>
          </p:sp>
          <p:sp>
            <p:nvSpPr>
              <p:cNvPr id="15377" name="AutoShape 16"/>
              <p:cNvSpPr>
                <a:spLocks noChangeArrowheads="1"/>
              </p:cNvSpPr>
              <p:nvPr/>
            </p:nvSpPr>
            <p:spPr bwMode="auto">
              <a:xfrm>
                <a:off x="1564" y="3433"/>
                <a:ext cx="3218" cy="463"/>
              </a:xfrm>
              <a:prstGeom prst="cube">
                <a:avLst>
                  <a:gd name="adj" fmla="val 18750"/>
                </a:avLst>
              </a:prstGeom>
              <a:solidFill>
                <a:srgbClr val="FFCC99"/>
              </a:solidFill>
              <a:ln w="9525">
                <a:noFill/>
                <a:miter lim="800000"/>
                <a:headEnd/>
                <a:tailEnd/>
              </a:ln>
            </p:spPr>
            <p:txBody>
              <a:bodyPr wrap="none" anchor="ctr"/>
              <a:lstStyle/>
              <a:p>
                <a:endParaRPr lang="en-US"/>
              </a:p>
            </p:txBody>
          </p:sp>
          <p:sp>
            <p:nvSpPr>
              <p:cNvPr id="15378" name="Text Box 17"/>
              <p:cNvSpPr txBox="1">
                <a:spLocks noChangeArrowheads="1"/>
              </p:cNvSpPr>
              <p:nvPr/>
            </p:nvSpPr>
            <p:spPr bwMode="auto">
              <a:xfrm>
                <a:off x="1543" y="3566"/>
                <a:ext cx="3101" cy="250"/>
              </a:xfrm>
              <a:prstGeom prst="rect">
                <a:avLst/>
              </a:prstGeom>
              <a:noFill/>
              <a:ln w="9525">
                <a:noFill/>
                <a:miter lim="800000"/>
                <a:headEnd/>
                <a:tailEnd/>
              </a:ln>
            </p:spPr>
            <p:txBody>
              <a:bodyPr>
                <a:spAutoFit/>
              </a:bodyPr>
              <a:lstStyle/>
              <a:p>
                <a:pPr algn="ctr" defTabSz="329184">
                  <a:spcBef>
                    <a:spcPct val="50000"/>
                  </a:spcBef>
                </a:pPr>
                <a:r>
                  <a:rPr lang="en-GB" sz="1440" b="1" kern="1200">
                    <a:solidFill>
                      <a:schemeClr val="tx1"/>
                    </a:solidFill>
                    <a:latin typeface="Arial" charset="0"/>
                    <a:ea typeface="+mn-ea"/>
                    <a:cs typeface="+mn-cs"/>
                  </a:rPr>
                  <a:t>Interest rates.</a:t>
                </a:r>
                <a:endParaRPr lang="en-GB" sz="2000" b="1">
                  <a:latin typeface="Arial" charset="0"/>
                </a:endParaRPr>
              </a:p>
            </p:txBody>
          </p:sp>
        </p:grpSp>
        <p:sp>
          <p:nvSpPr>
            <p:cNvPr id="15370" name="AutoShape 18"/>
            <p:cNvSpPr>
              <a:spLocks noChangeArrowheads="1"/>
            </p:cNvSpPr>
            <p:nvPr/>
          </p:nvSpPr>
          <p:spPr bwMode="auto">
            <a:xfrm>
              <a:off x="1426" y="3305"/>
              <a:ext cx="456" cy="456"/>
            </a:xfrm>
            <a:prstGeom prst="cube">
              <a:avLst>
                <a:gd name="adj" fmla="val 17856"/>
              </a:avLst>
            </a:prstGeom>
            <a:solidFill>
              <a:srgbClr val="CC0000"/>
            </a:solidFill>
            <a:ln w="9525">
              <a:noFill/>
              <a:miter lim="800000"/>
              <a:headEnd/>
              <a:tailEnd/>
            </a:ln>
          </p:spPr>
          <p:txBody>
            <a:bodyPr wrap="none" anchor="ctr"/>
            <a:lstStyle/>
            <a:p>
              <a:endParaRPr lang="en-US"/>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 Box 2"/>
          <p:cNvSpPr txBox="1">
            <a:spLocks noChangeArrowheads="1"/>
          </p:cNvSpPr>
          <p:nvPr/>
        </p:nvSpPr>
        <p:spPr bwMode="auto">
          <a:xfrm>
            <a:off x="763588" y="266700"/>
            <a:ext cx="7620000" cy="369332"/>
          </a:xfrm>
          <a:prstGeom prst="rect">
            <a:avLst/>
          </a:prstGeom>
          <a:noFill/>
          <a:ln w="9525">
            <a:noFill/>
            <a:miter lim="800000"/>
            <a:headEnd/>
            <a:tailEnd/>
          </a:ln>
        </p:spPr>
        <p:txBody>
          <a:bodyPr>
            <a:spAutoFit/>
          </a:bodyPr>
          <a:lstStyle/>
          <a:p>
            <a:pPr algn="ctr">
              <a:spcBef>
                <a:spcPct val="50000"/>
              </a:spcBef>
            </a:pPr>
            <a:r>
              <a:rPr lang="en-GB" b="1" dirty="0">
                <a:latin typeface="Arial" charset="0"/>
              </a:rPr>
              <a:t>Short-term and long-term financing requirements</a:t>
            </a:r>
            <a:endParaRPr lang="en-GB" dirty="0">
              <a:latin typeface="Arial" charset="0"/>
            </a:endParaRPr>
          </a:p>
        </p:txBody>
      </p:sp>
      <p:pic>
        <p:nvPicPr>
          <p:cNvPr id="16387" name="Picture 39"/>
          <p:cNvPicPr>
            <a:picLocks noChangeAspect="1" noChangeArrowheads="1"/>
          </p:cNvPicPr>
          <p:nvPr/>
        </p:nvPicPr>
        <p:blipFill>
          <a:blip r:embed="rId2" cstate="print"/>
          <a:srcRect/>
          <a:stretch>
            <a:fillRect/>
          </a:stretch>
        </p:blipFill>
        <p:spPr bwMode="auto">
          <a:xfrm>
            <a:off x="714375" y="977900"/>
            <a:ext cx="7715250" cy="4900613"/>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25" name="Rectangle 17424">
            <a:extLst>
              <a:ext uri="{FF2B5EF4-FFF2-40B4-BE49-F238E27FC236}">
                <a16:creationId xmlns:a16="http://schemas.microsoft.com/office/drawing/2014/main" id="{52C9F0CC-9F30-4B99-AC35-5A6C416A05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022" y="237744"/>
            <a:ext cx="8791956"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17410" name="Text Box 2"/>
          <p:cNvSpPr txBox="1">
            <a:spLocks noChangeArrowheads="1"/>
          </p:cNvSpPr>
          <p:nvPr/>
        </p:nvSpPr>
        <p:spPr bwMode="auto">
          <a:xfrm>
            <a:off x="800100" y="642594"/>
            <a:ext cx="7543800" cy="1371600"/>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4100" b="1">
                <a:solidFill>
                  <a:schemeClr val="tx1">
                    <a:lumMod val="85000"/>
                    <a:lumOff val="15000"/>
                  </a:schemeClr>
                </a:solidFill>
                <a:latin typeface="+mj-lt"/>
              </a:rPr>
              <a:t>Providing long-term finance for the small business</a:t>
            </a:r>
            <a:endParaRPr lang="en-US" sz="4100">
              <a:solidFill>
                <a:schemeClr val="tx1">
                  <a:lumMod val="85000"/>
                  <a:lumOff val="15000"/>
                </a:schemeClr>
              </a:solidFill>
              <a:latin typeface="+mj-lt"/>
            </a:endParaRPr>
          </a:p>
        </p:txBody>
      </p:sp>
      <p:grpSp>
        <p:nvGrpSpPr>
          <p:cNvPr id="17411" name="Group 3"/>
          <p:cNvGrpSpPr>
            <a:grpSpLocks/>
          </p:cNvGrpSpPr>
          <p:nvPr/>
        </p:nvGrpSpPr>
        <p:grpSpPr bwMode="auto">
          <a:xfrm>
            <a:off x="1512616" y="2310064"/>
            <a:ext cx="6118773" cy="3725614"/>
            <a:chOff x="1426" y="1632"/>
            <a:chExt cx="2792" cy="1700"/>
          </a:xfrm>
        </p:grpSpPr>
        <p:sp>
          <p:nvSpPr>
            <p:cNvPr id="17412" name="AutoShape 4"/>
            <p:cNvSpPr>
              <a:spLocks noChangeArrowheads="1"/>
            </p:cNvSpPr>
            <p:nvPr/>
          </p:nvSpPr>
          <p:spPr bwMode="auto">
            <a:xfrm>
              <a:off x="1426" y="2873"/>
              <a:ext cx="456" cy="456"/>
            </a:xfrm>
            <a:prstGeom prst="cube">
              <a:avLst>
                <a:gd name="adj" fmla="val 17856"/>
              </a:avLst>
            </a:prstGeom>
            <a:solidFill>
              <a:srgbClr val="CC0000"/>
            </a:solidFill>
            <a:ln w="9525">
              <a:noFill/>
              <a:miter lim="800000"/>
              <a:headEnd/>
              <a:tailEnd/>
            </a:ln>
          </p:spPr>
          <p:txBody>
            <a:bodyPr wrap="none" anchor="ctr"/>
            <a:lstStyle/>
            <a:p>
              <a:endParaRPr lang="en-US"/>
            </a:p>
          </p:txBody>
        </p:sp>
        <p:sp>
          <p:nvSpPr>
            <p:cNvPr id="17413" name="AutoShape 5"/>
            <p:cNvSpPr>
              <a:spLocks noChangeArrowheads="1"/>
            </p:cNvSpPr>
            <p:nvPr/>
          </p:nvSpPr>
          <p:spPr bwMode="auto">
            <a:xfrm>
              <a:off x="1426" y="2257"/>
              <a:ext cx="456" cy="456"/>
            </a:xfrm>
            <a:prstGeom prst="cube">
              <a:avLst>
                <a:gd name="adj" fmla="val 17856"/>
              </a:avLst>
            </a:prstGeom>
            <a:solidFill>
              <a:srgbClr val="CC0000"/>
            </a:solidFill>
            <a:ln w="9525">
              <a:noFill/>
              <a:miter lim="800000"/>
              <a:headEnd/>
              <a:tailEnd/>
            </a:ln>
          </p:spPr>
          <p:txBody>
            <a:bodyPr wrap="none" anchor="ctr"/>
            <a:lstStyle/>
            <a:p>
              <a:endParaRPr lang="en-US"/>
            </a:p>
          </p:txBody>
        </p:sp>
        <p:sp>
          <p:nvSpPr>
            <p:cNvPr id="17414" name="AutoShape 6"/>
            <p:cNvSpPr>
              <a:spLocks noChangeArrowheads="1"/>
            </p:cNvSpPr>
            <p:nvPr/>
          </p:nvSpPr>
          <p:spPr bwMode="auto">
            <a:xfrm>
              <a:off x="1426" y="1641"/>
              <a:ext cx="456" cy="456"/>
            </a:xfrm>
            <a:prstGeom prst="cube">
              <a:avLst>
                <a:gd name="adj" fmla="val 17856"/>
              </a:avLst>
            </a:prstGeom>
            <a:solidFill>
              <a:srgbClr val="CC0000"/>
            </a:solidFill>
            <a:ln w="9525">
              <a:noFill/>
              <a:miter lim="800000"/>
              <a:headEnd/>
              <a:tailEnd/>
            </a:ln>
          </p:spPr>
          <p:txBody>
            <a:bodyPr wrap="none" anchor="ctr"/>
            <a:lstStyle/>
            <a:p>
              <a:endParaRPr lang="en-US"/>
            </a:p>
          </p:txBody>
        </p:sp>
        <p:sp>
          <p:nvSpPr>
            <p:cNvPr id="17415" name="AutoShape 7"/>
            <p:cNvSpPr>
              <a:spLocks noChangeArrowheads="1"/>
            </p:cNvSpPr>
            <p:nvPr/>
          </p:nvSpPr>
          <p:spPr bwMode="auto">
            <a:xfrm>
              <a:off x="2049" y="1632"/>
              <a:ext cx="2168" cy="464"/>
            </a:xfrm>
            <a:prstGeom prst="cube">
              <a:avLst>
                <a:gd name="adj" fmla="val 18750"/>
              </a:avLst>
            </a:prstGeom>
            <a:solidFill>
              <a:srgbClr val="FFCC99"/>
            </a:solidFill>
            <a:ln w="9525">
              <a:noFill/>
              <a:miter lim="800000"/>
              <a:headEnd/>
              <a:tailEnd/>
            </a:ln>
          </p:spPr>
          <p:txBody>
            <a:bodyPr wrap="none" anchor="ctr"/>
            <a:lstStyle/>
            <a:p>
              <a:endParaRPr lang="en-US"/>
            </a:p>
          </p:txBody>
        </p:sp>
        <p:sp>
          <p:nvSpPr>
            <p:cNvPr id="17416" name="AutoShape 8"/>
            <p:cNvSpPr>
              <a:spLocks noChangeArrowheads="1"/>
            </p:cNvSpPr>
            <p:nvPr/>
          </p:nvSpPr>
          <p:spPr bwMode="auto">
            <a:xfrm>
              <a:off x="2049" y="2250"/>
              <a:ext cx="2168" cy="464"/>
            </a:xfrm>
            <a:prstGeom prst="cube">
              <a:avLst>
                <a:gd name="adj" fmla="val 18750"/>
              </a:avLst>
            </a:prstGeom>
            <a:solidFill>
              <a:srgbClr val="FFCC99"/>
            </a:solidFill>
            <a:ln w="9525">
              <a:noFill/>
              <a:miter lim="800000"/>
              <a:headEnd/>
              <a:tailEnd/>
            </a:ln>
          </p:spPr>
          <p:txBody>
            <a:bodyPr wrap="none" anchor="ctr"/>
            <a:lstStyle/>
            <a:p>
              <a:endParaRPr lang="en-US"/>
            </a:p>
          </p:txBody>
        </p:sp>
        <p:sp>
          <p:nvSpPr>
            <p:cNvPr id="17417" name="Text Box 9"/>
            <p:cNvSpPr txBox="1">
              <a:spLocks noChangeArrowheads="1"/>
            </p:cNvSpPr>
            <p:nvPr/>
          </p:nvSpPr>
          <p:spPr bwMode="auto">
            <a:xfrm>
              <a:off x="2010" y="2388"/>
              <a:ext cx="2160" cy="250"/>
            </a:xfrm>
            <a:prstGeom prst="rect">
              <a:avLst/>
            </a:prstGeom>
            <a:noFill/>
            <a:ln w="9525">
              <a:noFill/>
              <a:miter lim="800000"/>
              <a:headEnd/>
              <a:tailEnd/>
            </a:ln>
          </p:spPr>
          <p:txBody>
            <a:bodyPr>
              <a:spAutoFit/>
            </a:bodyPr>
            <a:lstStyle/>
            <a:p>
              <a:pPr algn="ctr" defTabSz="630936">
                <a:spcBef>
                  <a:spcPct val="50000"/>
                </a:spcBef>
              </a:pPr>
              <a:r>
                <a:rPr lang="en-GB" sz="2760" b="1" kern="1200">
                  <a:solidFill>
                    <a:schemeClr val="tx1"/>
                  </a:solidFill>
                  <a:latin typeface="Arial" charset="0"/>
                  <a:ea typeface="+mn-ea"/>
                  <a:cs typeface="+mn-cs"/>
                </a:rPr>
                <a:t>Business angels</a:t>
              </a:r>
              <a:endParaRPr lang="en-GB" sz="2000" b="1">
                <a:latin typeface="Arial" charset="0"/>
              </a:endParaRPr>
            </a:p>
          </p:txBody>
        </p:sp>
        <p:sp>
          <p:nvSpPr>
            <p:cNvPr id="17418" name="AutoShape 10"/>
            <p:cNvSpPr>
              <a:spLocks noChangeArrowheads="1"/>
            </p:cNvSpPr>
            <p:nvPr/>
          </p:nvSpPr>
          <p:spPr bwMode="auto">
            <a:xfrm>
              <a:off x="2049" y="2869"/>
              <a:ext cx="2169" cy="463"/>
            </a:xfrm>
            <a:prstGeom prst="cube">
              <a:avLst>
                <a:gd name="adj" fmla="val 18750"/>
              </a:avLst>
            </a:prstGeom>
            <a:solidFill>
              <a:srgbClr val="FFCC99"/>
            </a:solidFill>
            <a:ln w="9525">
              <a:noFill/>
              <a:miter lim="800000"/>
              <a:headEnd/>
              <a:tailEnd/>
            </a:ln>
          </p:spPr>
          <p:txBody>
            <a:bodyPr wrap="none" anchor="ctr"/>
            <a:lstStyle/>
            <a:p>
              <a:endParaRPr lang="en-US"/>
            </a:p>
          </p:txBody>
        </p:sp>
        <p:sp>
          <p:nvSpPr>
            <p:cNvPr id="17419" name="Text Box 11"/>
            <p:cNvSpPr txBox="1">
              <a:spLocks noChangeArrowheads="1"/>
            </p:cNvSpPr>
            <p:nvPr/>
          </p:nvSpPr>
          <p:spPr bwMode="auto">
            <a:xfrm>
              <a:off x="2035" y="3002"/>
              <a:ext cx="2090" cy="250"/>
            </a:xfrm>
            <a:prstGeom prst="rect">
              <a:avLst/>
            </a:prstGeom>
            <a:noFill/>
            <a:ln w="9525">
              <a:noFill/>
              <a:miter lim="800000"/>
              <a:headEnd/>
              <a:tailEnd/>
            </a:ln>
          </p:spPr>
          <p:txBody>
            <a:bodyPr>
              <a:spAutoFit/>
            </a:bodyPr>
            <a:lstStyle/>
            <a:p>
              <a:pPr algn="ctr" defTabSz="630936">
                <a:spcBef>
                  <a:spcPct val="50000"/>
                </a:spcBef>
              </a:pPr>
              <a:r>
                <a:rPr lang="en-GB" sz="2760" b="1" kern="1200">
                  <a:solidFill>
                    <a:schemeClr val="tx1"/>
                  </a:solidFill>
                  <a:latin typeface="Arial" charset="0"/>
                  <a:ea typeface="+mn-ea"/>
                  <a:cs typeface="+mn-cs"/>
                </a:rPr>
                <a:t>Government assistance</a:t>
              </a:r>
              <a:endParaRPr lang="en-GB" sz="2000" b="1">
                <a:latin typeface="Arial" charset="0"/>
              </a:endParaRPr>
            </a:p>
          </p:txBody>
        </p:sp>
        <p:sp>
          <p:nvSpPr>
            <p:cNvPr id="17420" name="Text Box 12"/>
            <p:cNvSpPr txBox="1">
              <a:spLocks noChangeArrowheads="1"/>
            </p:cNvSpPr>
            <p:nvPr/>
          </p:nvSpPr>
          <p:spPr bwMode="auto">
            <a:xfrm>
              <a:off x="2062" y="1779"/>
              <a:ext cx="2092" cy="250"/>
            </a:xfrm>
            <a:prstGeom prst="rect">
              <a:avLst/>
            </a:prstGeom>
            <a:noFill/>
            <a:ln w="9525">
              <a:noFill/>
              <a:miter lim="800000"/>
              <a:headEnd/>
              <a:tailEnd/>
            </a:ln>
          </p:spPr>
          <p:txBody>
            <a:bodyPr>
              <a:spAutoFit/>
            </a:bodyPr>
            <a:lstStyle/>
            <a:p>
              <a:pPr algn="ctr" defTabSz="630936">
                <a:spcBef>
                  <a:spcPct val="50000"/>
                </a:spcBef>
              </a:pPr>
              <a:r>
                <a:rPr lang="en-GB" sz="2760" b="1" kern="1200">
                  <a:solidFill>
                    <a:schemeClr val="tx1"/>
                  </a:solidFill>
                  <a:latin typeface="Arial" charset="0"/>
                  <a:ea typeface="+mn-ea"/>
                  <a:cs typeface="+mn-cs"/>
                </a:rPr>
                <a:t>Venture capital</a:t>
              </a:r>
              <a:endParaRPr lang="en-GB" sz="2000" b="1">
                <a:latin typeface="Arial" charset="0"/>
              </a:endParaRPr>
            </a:p>
          </p:txBody>
        </p:sp>
      </p:gr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Savon</Template>
  <TotalTime>0</TotalTime>
  <Words>1867</Words>
  <Application>Microsoft Office PowerPoint</Application>
  <PresentationFormat>On-screen Show (4:3)</PresentationFormat>
  <Paragraphs>172</Paragraphs>
  <Slides>13</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Google Sans</vt:lpstr>
      <vt:lpstr>Arial</vt:lpstr>
      <vt:lpstr>Calibri</vt:lpstr>
      <vt:lpstr>Century Gothic</vt:lpstr>
      <vt:lpstr>Garamond</vt:lpstr>
      <vt:lpstr>Savon</vt:lpstr>
      <vt:lpstr>Sources of finance</vt:lpstr>
      <vt:lpstr>PowerPoint Presentation</vt:lpstr>
      <vt:lpstr>When might finance be required by a business? </vt:lpstr>
      <vt:lpstr>Sources of finance</vt:lpstr>
      <vt:lpstr>Key sources of finance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3M</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Sources of finance</dc:title>
  <dc:creator>3M</dc:creator>
  <cp:lastModifiedBy>Marie Pitson</cp:lastModifiedBy>
  <cp:revision>60</cp:revision>
  <cp:lastPrinted>2016-04-19T12:54:09Z</cp:lastPrinted>
  <dcterms:created xsi:type="dcterms:W3CDTF">2011-04-22T15:28:11Z</dcterms:created>
  <dcterms:modified xsi:type="dcterms:W3CDTF">2024-12-02T07:53:36Z</dcterms:modified>
</cp:coreProperties>
</file>