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8" r:id="rId3"/>
    <p:sldId id="256" r:id="rId4"/>
    <p:sldId id="257" r:id="rId5"/>
    <p:sldId id="259" r:id="rId6"/>
    <p:sldId id="260" r:id="rId7"/>
  </p:sldIdLst>
  <p:sldSz cx="30175200" cy="420624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ver Letter" id="{5C03EB75-1D61-445F-8C7D-0F9C6AC4E928}">
          <p14:sldIdLst>
            <p14:sldId id="261"/>
          </p14:sldIdLst>
        </p14:section>
        <p14:section name="PDP" id="{08472F25-4FFC-470F-AB76-E60B4A32B570}">
          <p14:sldIdLst>
            <p14:sldId id="258"/>
          </p14:sldIdLst>
        </p14:section>
        <p14:section name="Briefing paper" id="{46945E66-C198-4057-8E7A-A22D3B41CBC0}">
          <p14:sldIdLst>
            <p14:sldId id="256"/>
            <p14:sldId id="257"/>
          </p14:sldIdLst>
        </p14:section>
        <p14:section name="Written Essay" id="{BF65CD7A-4A6D-4E68-B77A-7A598BB340B0}">
          <p14:sldIdLst>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9E4D4C-1EFC-ABDB-A0E7-6D931C5ADF65}" v="1470" dt="2025-10-25T23:46:24.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ftana Amin (2505214)" userId="S::2505214@student.uwtsd.ac.uk::86d4626e-5448-4f62-af23-02c41c71d1a5" providerId="AD" clId="Web-{799E4D4C-1EFC-ABDB-A0E7-6D931C5ADF65}"/>
    <pc:docChg chg="mod addSld modSld sldOrd modMainMaster addSection modSection setSldSz">
      <pc:chgData name="Riftana Amin (2505214)" userId="S::2505214@student.uwtsd.ac.uk::86d4626e-5448-4f62-af23-02c41c71d1a5" providerId="AD" clId="Web-{799E4D4C-1EFC-ABDB-A0E7-6D931C5ADF65}" dt="2025-10-25T23:46:24.652" v="1284"/>
      <pc:docMkLst>
        <pc:docMk/>
      </pc:docMkLst>
      <pc:sldChg chg="addSp delSp modSp">
        <pc:chgData name="Riftana Amin (2505214)" userId="S::2505214@student.uwtsd.ac.uk::86d4626e-5448-4f62-af23-02c41c71d1a5" providerId="AD" clId="Web-{799E4D4C-1EFC-ABDB-A0E7-6D931C5ADF65}" dt="2025-10-25T23:45:04.432" v="1281"/>
        <pc:sldMkLst>
          <pc:docMk/>
          <pc:sldMk cId="109857222" sldId="256"/>
        </pc:sldMkLst>
        <pc:spChg chg="del">
          <ac:chgData name="Riftana Amin (2505214)" userId="S::2505214@student.uwtsd.ac.uk::86d4626e-5448-4f62-af23-02c41c71d1a5" providerId="AD" clId="Web-{799E4D4C-1EFC-ABDB-A0E7-6D931C5ADF65}" dt="2025-10-25T22:03:18.331" v="1"/>
          <ac:spMkLst>
            <pc:docMk/>
            <pc:sldMk cId="109857222" sldId="256"/>
            <ac:spMk id="2" creationId="{00000000-0000-0000-0000-000000000000}"/>
          </ac:spMkLst>
        </pc:spChg>
        <pc:spChg chg="del">
          <ac:chgData name="Riftana Amin (2505214)" userId="S::2505214@student.uwtsd.ac.uk::86d4626e-5448-4f62-af23-02c41c71d1a5" providerId="AD" clId="Web-{799E4D4C-1EFC-ABDB-A0E7-6D931C5ADF65}" dt="2025-10-25T22:03:18.331" v="0"/>
          <ac:spMkLst>
            <pc:docMk/>
            <pc:sldMk cId="109857222" sldId="256"/>
            <ac:spMk id="3" creationId="{00000000-0000-0000-0000-000000000000}"/>
          </ac:spMkLst>
        </pc:spChg>
        <pc:spChg chg="add mod">
          <ac:chgData name="Riftana Amin (2505214)" userId="S::2505214@student.uwtsd.ac.uk::86d4626e-5448-4f62-af23-02c41c71d1a5" providerId="AD" clId="Web-{799E4D4C-1EFC-ABDB-A0E7-6D931C5ADF65}" dt="2025-10-25T23:00:50.782" v="561"/>
          <ac:spMkLst>
            <pc:docMk/>
            <pc:sldMk cId="109857222" sldId="256"/>
            <ac:spMk id="5" creationId="{BA7C6617-1CD2-37E4-013B-D1A592D56913}"/>
          </ac:spMkLst>
        </pc:spChg>
        <pc:spChg chg="add mod">
          <ac:chgData name="Riftana Amin (2505214)" userId="S::2505214@student.uwtsd.ac.uk::86d4626e-5448-4f62-af23-02c41c71d1a5" providerId="AD" clId="Web-{799E4D4C-1EFC-ABDB-A0E7-6D931C5ADF65}" dt="2025-10-25T23:00:50.782" v="561"/>
          <ac:spMkLst>
            <pc:docMk/>
            <pc:sldMk cId="109857222" sldId="256"/>
            <ac:spMk id="6" creationId="{620DD61A-A3D7-B991-4AEE-840E771A4530}"/>
          </ac:spMkLst>
        </pc:spChg>
        <pc:spChg chg="add mod">
          <ac:chgData name="Riftana Amin (2505214)" userId="S::2505214@student.uwtsd.ac.uk::86d4626e-5448-4f62-af23-02c41c71d1a5" providerId="AD" clId="Web-{799E4D4C-1EFC-ABDB-A0E7-6D931C5ADF65}" dt="2025-10-25T23:00:50.782" v="561"/>
          <ac:spMkLst>
            <pc:docMk/>
            <pc:sldMk cId="109857222" sldId="256"/>
            <ac:spMk id="7" creationId="{251F3BEF-D50C-DDFF-66E9-0B74E3031426}"/>
          </ac:spMkLst>
        </pc:spChg>
        <pc:spChg chg="add mod">
          <ac:chgData name="Riftana Amin (2505214)" userId="S::2505214@student.uwtsd.ac.uk::86d4626e-5448-4f62-af23-02c41c71d1a5" providerId="AD" clId="Web-{799E4D4C-1EFC-ABDB-A0E7-6D931C5ADF65}" dt="2025-10-25T23:00:50.782" v="561"/>
          <ac:spMkLst>
            <pc:docMk/>
            <pc:sldMk cId="109857222" sldId="256"/>
            <ac:spMk id="8" creationId="{EF73F3F2-7603-EAA3-ECB3-9DF48C998F96}"/>
          </ac:spMkLst>
        </pc:spChg>
        <pc:spChg chg="add mod">
          <ac:chgData name="Riftana Amin (2505214)" userId="S::2505214@student.uwtsd.ac.uk::86d4626e-5448-4f62-af23-02c41c71d1a5" providerId="AD" clId="Web-{799E4D4C-1EFC-ABDB-A0E7-6D931C5ADF65}" dt="2025-10-25T23:44:54.088" v="1280" actId="20577"/>
          <ac:spMkLst>
            <pc:docMk/>
            <pc:sldMk cId="109857222" sldId="256"/>
            <ac:spMk id="9" creationId="{3922ADEA-8E92-376D-609E-486A67F34A62}"/>
          </ac:spMkLst>
        </pc:spChg>
        <pc:spChg chg="add mod">
          <ac:chgData name="Riftana Amin (2505214)" userId="S::2505214@student.uwtsd.ac.uk::86d4626e-5448-4f62-af23-02c41c71d1a5" providerId="AD" clId="Web-{799E4D4C-1EFC-ABDB-A0E7-6D931C5ADF65}" dt="2025-10-25T23:00:50.782" v="561"/>
          <ac:spMkLst>
            <pc:docMk/>
            <pc:sldMk cId="109857222" sldId="256"/>
            <ac:spMk id="10" creationId="{94E01850-ED5C-42EE-5733-560CE9A20AC7}"/>
          </ac:spMkLst>
        </pc:spChg>
        <pc:spChg chg="add mod">
          <ac:chgData name="Riftana Amin (2505214)" userId="S::2505214@student.uwtsd.ac.uk::86d4626e-5448-4f62-af23-02c41c71d1a5" providerId="AD" clId="Web-{799E4D4C-1EFC-ABDB-A0E7-6D931C5ADF65}" dt="2025-10-25T23:00:50.782" v="561"/>
          <ac:spMkLst>
            <pc:docMk/>
            <pc:sldMk cId="109857222" sldId="256"/>
            <ac:spMk id="11" creationId="{52E02326-B28C-7EED-9DD4-150B7F9C9098}"/>
          </ac:spMkLst>
        </pc:spChg>
        <pc:spChg chg="add mod">
          <ac:chgData name="Riftana Amin (2505214)" userId="S::2505214@student.uwtsd.ac.uk::86d4626e-5448-4f62-af23-02c41c71d1a5" providerId="AD" clId="Web-{799E4D4C-1EFC-ABDB-A0E7-6D931C5ADF65}" dt="2025-10-25T23:00:50.782" v="561"/>
          <ac:spMkLst>
            <pc:docMk/>
            <pc:sldMk cId="109857222" sldId="256"/>
            <ac:spMk id="14" creationId="{4FFEE542-2E0E-3D2C-AE96-F5A8560E10D4}"/>
          </ac:spMkLst>
        </pc:spChg>
        <pc:spChg chg="add mod">
          <ac:chgData name="Riftana Amin (2505214)" userId="S::2505214@student.uwtsd.ac.uk::86d4626e-5448-4f62-af23-02c41c71d1a5" providerId="AD" clId="Web-{799E4D4C-1EFC-ABDB-A0E7-6D931C5ADF65}" dt="2025-10-25T23:00:50.782" v="561"/>
          <ac:spMkLst>
            <pc:docMk/>
            <pc:sldMk cId="109857222" sldId="256"/>
            <ac:spMk id="15" creationId="{BC45029E-C565-ACFF-EAD3-AE356109D422}"/>
          </ac:spMkLst>
        </pc:spChg>
        <pc:spChg chg="add mod">
          <ac:chgData name="Riftana Amin (2505214)" userId="S::2505214@student.uwtsd.ac.uk::86d4626e-5448-4f62-af23-02c41c71d1a5" providerId="AD" clId="Web-{799E4D4C-1EFC-ABDB-A0E7-6D931C5ADF65}" dt="2025-10-25T23:00:50.782" v="561"/>
          <ac:spMkLst>
            <pc:docMk/>
            <pc:sldMk cId="109857222" sldId="256"/>
            <ac:spMk id="16" creationId="{C20D2A05-9AFB-7F9E-2D8C-3F0E7100B349}"/>
          </ac:spMkLst>
        </pc:spChg>
        <pc:picChg chg="add mod ord">
          <ac:chgData name="Riftana Amin (2505214)" userId="S::2505214@student.uwtsd.ac.uk::86d4626e-5448-4f62-af23-02c41c71d1a5" providerId="AD" clId="Web-{799E4D4C-1EFC-ABDB-A0E7-6D931C5ADF65}" dt="2025-10-25T22:55:40.406" v="555" actId="1076"/>
          <ac:picMkLst>
            <pc:docMk/>
            <pc:sldMk cId="109857222" sldId="256"/>
            <ac:picMk id="4" creationId="{754CBCC4-FC5A-5359-B006-D7B94DA6D755}"/>
          </ac:picMkLst>
        </pc:picChg>
        <pc:picChg chg="add del mod modCrop">
          <ac:chgData name="Riftana Amin (2505214)" userId="S::2505214@student.uwtsd.ac.uk::86d4626e-5448-4f62-af23-02c41c71d1a5" providerId="AD" clId="Web-{799E4D4C-1EFC-ABDB-A0E7-6D931C5ADF65}" dt="2025-10-25T22:29:32.277" v="261"/>
          <ac:picMkLst>
            <pc:docMk/>
            <pc:sldMk cId="109857222" sldId="256"/>
            <ac:picMk id="12" creationId="{C1F7EC9F-C802-9A2C-519F-188A71DD08BD}"/>
          </ac:picMkLst>
        </pc:picChg>
        <pc:picChg chg="add mod ord modCrop">
          <ac:chgData name="Riftana Amin (2505214)" userId="S::2505214@student.uwtsd.ac.uk::86d4626e-5448-4f62-af23-02c41c71d1a5" providerId="AD" clId="Web-{799E4D4C-1EFC-ABDB-A0E7-6D931C5ADF65}" dt="2025-10-25T23:45:04.432" v="1281"/>
          <ac:picMkLst>
            <pc:docMk/>
            <pc:sldMk cId="109857222" sldId="256"/>
            <ac:picMk id="13" creationId="{BF16731B-3A53-1BE0-6DA5-E0E0F367B690}"/>
          </ac:picMkLst>
        </pc:picChg>
      </pc:sldChg>
      <pc:sldChg chg="addSp modSp new">
        <pc:chgData name="Riftana Amin (2505214)" userId="S::2505214@student.uwtsd.ac.uk::86d4626e-5448-4f62-af23-02c41c71d1a5" providerId="AD" clId="Web-{799E4D4C-1EFC-ABDB-A0E7-6D931C5ADF65}" dt="2025-10-25T23:00:50.782" v="561"/>
        <pc:sldMkLst>
          <pc:docMk/>
          <pc:sldMk cId="2517554219" sldId="257"/>
        </pc:sldMkLst>
        <pc:spChg chg="add mod">
          <ac:chgData name="Riftana Amin (2505214)" userId="S::2505214@student.uwtsd.ac.uk::86d4626e-5448-4f62-af23-02c41c71d1a5" providerId="AD" clId="Web-{799E4D4C-1EFC-ABDB-A0E7-6D931C5ADF65}" dt="2025-10-25T23:00:50.782" v="561"/>
          <ac:spMkLst>
            <pc:docMk/>
            <pc:sldMk cId="2517554219" sldId="257"/>
            <ac:spMk id="2" creationId="{15748634-46D3-CAE4-816F-327F09CD3CEA}"/>
          </ac:spMkLst>
        </pc:spChg>
      </pc:sldChg>
      <pc:sldChg chg="addSp modSp new ord">
        <pc:chgData name="Riftana Amin (2505214)" userId="S::2505214@student.uwtsd.ac.uk::86d4626e-5448-4f62-af23-02c41c71d1a5" providerId="AD" clId="Web-{799E4D4C-1EFC-ABDB-A0E7-6D931C5ADF65}" dt="2025-10-25T23:46:20.090" v="1283"/>
        <pc:sldMkLst>
          <pc:docMk/>
          <pc:sldMk cId="3713032773" sldId="258"/>
        </pc:sldMkLst>
        <pc:spChg chg="add mod">
          <ac:chgData name="Riftana Amin (2505214)" userId="S::2505214@student.uwtsd.ac.uk::86d4626e-5448-4f62-af23-02c41c71d1a5" providerId="AD" clId="Web-{799E4D4C-1EFC-ABDB-A0E7-6D931C5ADF65}" dt="2025-10-25T23:04:24.448" v="584" actId="20577"/>
          <ac:spMkLst>
            <pc:docMk/>
            <pc:sldMk cId="3713032773" sldId="258"/>
            <ac:spMk id="6" creationId="{DAEDD333-693C-2F6D-F406-B78BFCD6C9E6}"/>
          </ac:spMkLst>
        </pc:spChg>
        <pc:spChg chg="add mod">
          <ac:chgData name="Riftana Amin (2505214)" userId="S::2505214@student.uwtsd.ac.uk::86d4626e-5448-4f62-af23-02c41c71d1a5" providerId="AD" clId="Web-{799E4D4C-1EFC-ABDB-A0E7-6D931C5ADF65}" dt="2025-10-25T23:11:57.098" v="1041" actId="1076"/>
          <ac:spMkLst>
            <pc:docMk/>
            <pc:sldMk cId="3713032773" sldId="258"/>
            <ac:spMk id="7" creationId="{C9908445-4856-8E4E-7528-0C98810A81A4}"/>
          </ac:spMkLst>
        </pc:spChg>
        <pc:graphicFrameChg chg="add mod modGraphic">
          <ac:chgData name="Riftana Amin (2505214)" userId="S::2505214@student.uwtsd.ac.uk::86d4626e-5448-4f62-af23-02c41c71d1a5" providerId="AD" clId="Web-{799E4D4C-1EFC-ABDB-A0E7-6D931C5ADF65}" dt="2025-10-25T23:10:06.722" v="1019"/>
          <ac:graphicFrameMkLst>
            <pc:docMk/>
            <pc:sldMk cId="3713032773" sldId="258"/>
            <ac:graphicFrameMk id="3" creationId="{1F190E2B-5B01-7341-615C-90E567BBA85D}"/>
          </ac:graphicFrameMkLst>
        </pc:graphicFrameChg>
        <pc:graphicFrameChg chg="add mod modGraphic">
          <ac:chgData name="Riftana Amin (2505214)" userId="S::2505214@student.uwtsd.ac.uk::86d4626e-5448-4f62-af23-02c41c71d1a5" providerId="AD" clId="Web-{799E4D4C-1EFC-ABDB-A0E7-6D931C5ADF65}" dt="2025-10-25T23:09:57.471" v="1005"/>
          <ac:graphicFrameMkLst>
            <pc:docMk/>
            <pc:sldMk cId="3713032773" sldId="258"/>
            <ac:graphicFrameMk id="5" creationId="{33004BFE-F63C-747A-AF16-271FE8B15065}"/>
          </ac:graphicFrameMkLst>
        </pc:graphicFrameChg>
      </pc:sldChg>
      <pc:sldChg chg="addSp delSp modSp new">
        <pc:chgData name="Riftana Amin (2505214)" userId="S::2505214@student.uwtsd.ac.uk::86d4626e-5448-4f62-af23-02c41c71d1a5" providerId="AD" clId="Web-{799E4D4C-1EFC-ABDB-A0E7-6D931C5ADF65}" dt="2025-10-25T23:31:48.555" v="1192" actId="1076"/>
        <pc:sldMkLst>
          <pc:docMk/>
          <pc:sldMk cId="2546420118" sldId="259"/>
        </pc:sldMkLst>
        <pc:spChg chg="add del mod">
          <ac:chgData name="Riftana Amin (2505214)" userId="S::2505214@student.uwtsd.ac.uk::86d4626e-5448-4f62-af23-02c41c71d1a5" providerId="AD" clId="Web-{799E4D4C-1EFC-ABDB-A0E7-6D931C5ADF65}" dt="2025-10-25T23:20:20.027" v="1049"/>
          <ac:spMkLst>
            <pc:docMk/>
            <pc:sldMk cId="2546420118" sldId="259"/>
            <ac:spMk id="2" creationId="{1BBB2CC8-4596-5A92-C129-85A84D9CBDD3}"/>
          </ac:spMkLst>
        </pc:spChg>
        <pc:spChg chg="add mod">
          <ac:chgData name="Riftana Amin (2505214)" userId="S::2505214@student.uwtsd.ac.uk::86d4626e-5448-4f62-af23-02c41c71d1a5" providerId="AD" clId="Web-{799E4D4C-1EFC-ABDB-A0E7-6D931C5ADF65}" dt="2025-10-25T23:29:58.648" v="1168" actId="14100"/>
          <ac:spMkLst>
            <pc:docMk/>
            <pc:sldMk cId="2546420118" sldId="259"/>
            <ac:spMk id="3" creationId="{CA0CAAD4-E9E1-CA12-8369-1099A6D045ED}"/>
          </ac:spMkLst>
        </pc:spChg>
        <pc:spChg chg="add mod">
          <ac:chgData name="Riftana Amin (2505214)" userId="S::2505214@student.uwtsd.ac.uk::86d4626e-5448-4f62-af23-02c41c71d1a5" providerId="AD" clId="Web-{799E4D4C-1EFC-ABDB-A0E7-6D931C5ADF65}" dt="2025-10-25T23:31:48.555" v="1192" actId="1076"/>
          <ac:spMkLst>
            <pc:docMk/>
            <pc:sldMk cId="2546420118" sldId="259"/>
            <ac:spMk id="4" creationId="{1F4288B9-6EEE-4680-E747-EC322DB6F79C}"/>
          </ac:spMkLst>
        </pc:spChg>
        <pc:spChg chg="add mod">
          <ac:chgData name="Riftana Amin (2505214)" userId="S::2505214@student.uwtsd.ac.uk::86d4626e-5448-4f62-af23-02c41c71d1a5" providerId="AD" clId="Web-{799E4D4C-1EFC-ABDB-A0E7-6D931C5ADF65}" dt="2025-10-25T23:31:34.118" v="1191" actId="20577"/>
          <ac:spMkLst>
            <pc:docMk/>
            <pc:sldMk cId="2546420118" sldId="259"/>
            <ac:spMk id="5" creationId="{F62C5899-84BE-939E-D0C2-DC4C3CBBEF74}"/>
          </ac:spMkLst>
        </pc:spChg>
      </pc:sldChg>
      <pc:sldChg chg="addSp modSp new">
        <pc:chgData name="Riftana Amin (2505214)" userId="S::2505214@student.uwtsd.ac.uk::86d4626e-5448-4f62-af23-02c41c71d1a5" providerId="AD" clId="Web-{799E4D4C-1EFC-ABDB-A0E7-6D931C5ADF65}" dt="2025-10-25T23:35:25.631" v="1251" actId="14100"/>
        <pc:sldMkLst>
          <pc:docMk/>
          <pc:sldMk cId="786558376" sldId="260"/>
        </pc:sldMkLst>
        <pc:spChg chg="add mod">
          <ac:chgData name="Riftana Amin (2505214)" userId="S::2505214@student.uwtsd.ac.uk::86d4626e-5448-4f62-af23-02c41c71d1a5" providerId="AD" clId="Web-{799E4D4C-1EFC-ABDB-A0E7-6D931C5ADF65}" dt="2025-10-25T23:35:25.631" v="1251" actId="14100"/>
          <ac:spMkLst>
            <pc:docMk/>
            <pc:sldMk cId="786558376" sldId="260"/>
            <ac:spMk id="2" creationId="{47E5153E-1D53-5ABC-A812-D7C3F18E293D}"/>
          </ac:spMkLst>
        </pc:spChg>
      </pc:sldChg>
      <pc:sldChg chg="addSp modSp new ord">
        <pc:chgData name="Riftana Amin (2505214)" userId="S::2505214@student.uwtsd.ac.uk::86d4626e-5448-4f62-af23-02c41c71d1a5" providerId="AD" clId="Web-{799E4D4C-1EFC-ABDB-A0E7-6D931C5ADF65}" dt="2025-10-25T23:44:38.307" v="1273" actId="14100"/>
        <pc:sldMkLst>
          <pc:docMk/>
          <pc:sldMk cId="3925267918" sldId="261"/>
        </pc:sldMkLst>
        <pc:spChg chg="add mod">
          <ac:chgData name="Riftana Amin (2505214)" userId="S::2505214@student.uwtsd.ac.uk::86d4626e-5448-4f62-af23-02c41c71d1a5" providerId="AD" clId="Web-{799E4D4C-1EFC-ABDB-A0E7-6D931C5ADF65}" dt="2025-10-25T23:44:38.307" v="1273" actId="14100"/>
          <ac:spMkLst>
            <pc:docMk/>
            <pc:sldMk cId="3925267918" sldId="261"/>
            <ac:spMk id="2" creationId="{8FB92FA2-8068-A946-41EB-937AAEE4DF16}"/>
          </ac:spMkLst>
        </pc:spChg>
      </pc:sldChg>
      <pc:sldMasterChg chg="modSp modSldLayout">
        <pc:chgData name="Riftana Amin (2505214)" userId="S::2505214@student.uwtsd.ac.uk::86d4626e-5448-4f62-af23-02c41c71d1a5" providerId="AD" clId="Web-{799E4D4C-1EFC-ABDB-A0E7-6D931C5ADF65}" dt="2025-10-25T23:00:50.782" v="561"/>
        <pc:sldMasterMkLst>
          <pc:docMk/>
          <pc:sldMasterMk cId="2460954070" sldId="2147483660"/>
        </pc:sldMasterMkLst>
        <pc:spChg chg="mod">
          <ac:chgData name="Riftana Amin (2505214)" userId="S::2505214@student.uwtsd.ac.uk::86d4626e-5448-4f62-af23-02c41c71d1a5" providerId="AD" clId="Web-{799E4D4C-1EFC-ABDB-A0E7-6D931C5ADF65}" dt="2025-10-25T23:00:50.782" v="561"/>
          <ac:spMkLst>
            <pc:docMk/>
            <pc:sldMasterMk cId="2460954070" sldId="2147483660"/>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ac:spMk id="3"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ac:spMk id="4"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ac:spMk id="5"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ac:spMk id="6" creationId="{00000000-0000-0000-0000-000000000000}"/>
          </ac:spMkLst>
        </pc:sp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2385387890" sldId="2147483661"/>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2385387890" sldId="2147483661"/>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2385387890" sldId="2147483661"/>
              <ac:spMk id="3"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2591524520" sldId="2147483663"/>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2591524520" sldId="2147483663"/>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2591524520" sldId="2147483663"/>
              <ac:spMk id="3"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1203092039" sldId="2147483664"/>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1203092039" sldId="2147483664"/>
              <ac:spMk id="3"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1203092039" sldId="2147483664"/>
              <ac:spMk id="4"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3733172339" sldId="2147483665"/>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3733172339" sldId="2147483665"/>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733172339" sldId="2147483665"/>
              <ac:spMk id="3"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733172339" sldId="2147483665"/>
              <ac:spMk id="4"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733172339" sldId="2147483665"/>
              <ac:spMk id="5"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733172339" sldId="2147483665"/>
              <ac:spMk id="6"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3171841454" sldId="2147483668"/>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3171841454" sldId="2147483668"/>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171841454" sldId="2147483668"/>
              <ac:spMk id="3"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171841454" sldId="2147483668"/>
              <ac:spMk id="4"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1718958274" sldId="2147483669"/>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1718958274" sldId="2147483669"/>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1718958274" sldId="2147483669"/>
              <ac:spMk id="3"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1718958274" sldId="2147483669"/>
              <ac:spMk id="4" creationId="{00000000-0000-0000-0000-000000000000}"/>
            </ac:spMkLst>
          </pc:spChg>
        </pc:sldLayoutChg>
        <pc:sldLayoutChg chg="modSp">
          <pc:chgData name="Riftana Amin (2505214)" userId="S::2505214@student.uwtsd.ac.uk::86d4626e-5448-4f62-af23-02c41c71d1a5" providerId="AD" clId="Web-{799E4D4C-1EFC-ABDB-A0E7-6D931C5ADF65}" dt="2025-10-25T23:00:50.782" v="561"/>
          <pc:sldLayoutMkLst>
            <pc:docMk/>
            <pc:sldMasterMk cId="2460954070" sldId="2147483660"/>
            <pc:sldLayoutMk cId="3479445657" sldId="2147483671"/>
          </pc:sldLayoutMkLst>
          <pc:spChg chg="mod">
            <ac:chgData name="Riftana Amin (2505214)" userId="S::2505214@student.uwtsd.ac.uk::86d4626e-5448-4f62-af23-02c41c71d1a5" providerId="AD" clId="Web-{799E4D4C-1EFC-ABDB-A0E7-6D931C5ADF65}" dt="2025-10-25T23:00:50.782" v="561"/>
            <ac:spMkLst>
              <pc:docMk/>
              <pc:sldMasterMk cId="2460954070" sldId="2147483660"/>
              <pc:sldLayoutMk cId="3479445657" sldId="2147483671"/>
              <ac:spMk id="2" creationId="{00000000-0000-0000-0000-000000000000}"/>
            </ac:spMkLst>
          </pc:spChg>
          <pc:spChg chg="mod">
            <ac:chgData name="Riftana Amin (2505214)" userId="S::2505214@student.uwtsd.ac.uk::86d4626e-5448-4f62-af23-02c41c71d1a5" providerId="AD" clId="Web-{799E4D4C-1EFC-ABDB-A0E7-6D931C5ADF65}" dt="2025-10-25T23:00:50.782" v="561"/>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71900" y="6883826"/>
            <a:ext cx="22631400" cy="14643946"/>
          </a:xfrm>
        </p:spPr>
        <p:txBody>
          <a:bodyPr anchor="b"/>
          <a:lstStyle>
            <a:lvl1pPr algn="ctr">
              <a:defRPr sz="3375"/>
            </a:lvl1pPr>
          </a:lstStyle>
          <a:p>
            <a:r>
              <a:rPr lang="en-GB"/>
              <a:t>Click to edit Master title style</a:t>
            </a:r>
          </a:p>
        </p:txBody>
      </p:sp>
      <p:sp>
        <p:nvSpPr>
          <p:cNvPr id="3" name="Subtitle 2"/>
          <p:cNvSpPr>
            <a:spLocks noGrp="1"/>
          </p:cNvSpPr>
          <p:nvPr>
            <p:ph type="subTitle" idx="1"/>
          </p:nvPr>
        </p:nvSpPr>
        <p:spPr>
          <a:xfrm>
            <a:off x="3771900" y="22092501"/>
            <a:ext cx="22631400" cy="10155341"/>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58833" y="10486396"/>
            <a:ext cx="26026110" cy="17496785"/>
          </a:xfrm>
        </p:spPr>
        <p:txBody>
          <a:bodyPr anchor="b"/>
          <a:lstStyle>
            <a:lvl1pPr>
              <a:defRPr sz="3375"/>
            </a:lvl1pPr>
          </a:lstStyle>
          <a:p>
            <a:r>
              <a:rPr lang="en-GB"/>
              <a:t>Click to edit Master title style</a:t>
            </a:r>
          </a:p>
        </p:txBody>
      </p:sp>
      <p:sp>
        <p:nvSpPr>
          <p:cNvPr id="3" name="Text Placeholder 2"/>
          <p:cNvSpPr>
            <a:spLocks noGrp="1"/>
          </p:cNvSpPr>
          <p:nvPr>
            <p:ph type="body" idx="1"/>
          </p:nvPr>
        </p:nvSpPr>
        <p:spPr>
          <a:xfrm>
            <a:off x="2058833" y="28148710"/>
            <a:ext cx="26026110" cy="9201147"/>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2074547" y="11197168"/>
            <a:ext cx="12824460" cy="266882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15276197" y="11197168"/>
            <a:ext cx="12824460" cy="266882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78479" y="2239437"/>
            <a:ext cx="26026110" cy="8130118"/>
          </a:xfrm>
        </p:spPr>
        <p:txBody>
          <a:bodyPr/>
          <a:lstStyle/>
          <a:p>
            <a:r>
              <a:rPr lang="en-GB"/>
              <a:t>Click to edit Master title style</a:t>
            </a:r>
          </a:p>
        </p:txBody>
      </p:sp>
      <p:sp>
        <p:nvSpPr>
          <p:cNvPr id="3" name="Text Placeholder 2"/>
          <p:cNvSpPr>
            <a:spLocks noGrp="1"/>
          </p:cNvSpPr>
          <p:nvPr>
            <p:ph type="body" idx="1"/>
          </p:nvPr>
        </p:nvSpPr>
        <p:spPr>
          <a:xfrm>
            <a:off x="2078479" y="10311133"/>
            <a:ext cx="12765522" cy="505332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2078479" y="15364463"/>
            <a:ext cx="12765522" cy="225988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276200" y="10311133"/>
            <a:ext cx="12828389" cy="505332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15276200" y="15364463"/>
            <a:ext cx="12828389" cy="225988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9" y="2804160"/>
            <a:ext cx="9732285" cy="9814560"/>
          </a:xfrm>
        </p:spPr>
        <p:txBody>
          <a:bodyPr anchor="b"/>
          <a:lstStyle>
            <a:lvl1pPr>
              <a:defRPr sz="1800"/>
            </a:lvl1pPr>
          </a:lstStyle>
          <a:p>
            <a:r>
              <a:rPr lang="en-GB"/>
              <a:t>Click to edit Master title style</a:t>
            </a:r>
          </a:p>
        </p:txBody>
      </p:sp>
      <p:sp>
        <p:nvSpPr>
          <p:cNvPr id="3" name="Content Placeholder 2"/>
          <p:cNvSpPr>
            <a:spLocks noGrp="1"/>
          </p:cNvSpPr>
          <p:nvPr>
            <p:ph idx="1"/>
          </p:nvPr>
        </p:nvSpPr>
        <p:spPr>
          <a:xfrm>
            <a:off x="12828392" y="6056209"/>
            <a:ext cx="15276197" cy="29891566"/>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78479" y="12618720"/>
            <a:ext cx="9732285" cy="2337773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9" y="2804160"/>
            <a:ext cx="9732285" cy="9814560"/>
          </a:xfrm>
        </p:spPr>
        <p:txBody>
          <a:bodyPr anchor="b"/>
          <a:lstStyle>
            <a:lvl1pPr>
              <a:defRPr sz="1800"/>
            </a:lvl1pPr>
          </a:lstStyle>
          <a:p>
            <a:r>
              <a:rPr lang="en-GB"/>
              <a:t>Click to edit Master title style</a:t>
            </a:r>
          </a:p>
        </p:txBody>
      </p:sp>
      <p:sp>
        <p:nvSpPr>
          <p:cNvPr id="3" name="Picture Placeholder 2"/>
          <p:cNvSpPr>
            <a:spLocks noGrp="1" noChangeAspect="1"/>
          </p:cNvSpPr>
          <p:nvPr>
            <p:ph type="pic" idx="1"/>
          </p:nvPr>
        </p:nvSpPr>
        <p:spPr>
          <a:xfrm>
            <a:off x="12828392" y="6056209"/>
            <a:ext cx="15276197" cy="29891566"/>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p>
        </p:txBody>
      </p:sp>
      <p:sp>
        <p:nvSpPr>
          <p:cNvPr id="4" name="Text Placeholder 3"/>
          <p:cNvSpPr>
            <a:spLocks noGrp="1"/>
          </p:cNvSpPr>
          <p:nvPr>
            <p:ph type="body" sz="half" idx="2"/>
          </p:nvPr>
        </p:nvSpPr>
        <p:spPr>
          <a:xfrm>
            <a:off x="2078479" y="12618720"/>
            <a:ext cx="9732285" cy="2337773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594127" y="2239433"/>
            <a:ext cx="6506526" cy="356459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2074543" y="2239433"/>
            <a:ext cx="19142394" cy="356459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4549" y="2239437"/>
            <a:ext cx="26026110" cy="8130118"/>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2074549" y="11197168"/>
            <a:ext cx="26026110" cy="2668820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074547" y="38985619"/>
            <a:ext cx="6789420" cy="2239433"/>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GB" smtClean="0"/>
              <a:t>25/10/2025</a:t>
            </a:fld>
            <a:endParaRPr lang="en-GB"/>
          </a:p>
        </p:txBody>
      </p:sp>
      <p:sp>
        <p:nvSpPr>
          <p:cNvPr id="5" name="Footer Placeholder 4"/>
          <p:cNvSpPr>
            <a:spLocks noGrp="1"/>
          </p:cNvSpPr>
          <p:nvPr>
            <p:ph type="ftr" sz="quarter" idx="3"/>
          </p:nvPr>
        </p:nvSpPr>
        <p:spPr>
          <a:xfrm>
            <a:off x="9995539" y="38985619"/>
            <a:ext cx="10184130" cy="2239433"/>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11237" y="38985619"/>
            <a:ext cx="6789420" cy="2239433"/>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hyperlink" Target="https://www.ewc.wales/site/index.php/en/about-us/policy-and-research/leading-reflective-practice-reviewing-the-evidence" TargetMode="External"/><Relationship Id="rId3" Type="http://schemas.openxmlformats.org/officeDocument/2006/relationships/hyperlink" Target="https://www.open.edu/openlearn/education-development/learning-teach-becoming-reflective-practitioner/content-section-6.2" TargetMode="External"/><Relationship Id="rId7" Type="http://schemas.openxmlformats.org/officeDocument/2006/relationships/hyperlink" Target="https://www.structural-learning.com/post/reflective-practice" TargetMode="External"/><Relationship Id="rId2" Type="http://schemas.openxmlformats.org/officeDocument/2006/relationships/hyperlink" Target="https://www.earlyyears.tv/david-kolb-learning-styles-cycle/" TargetMode="External"/><Relationship Id="rId1" Type="http://schemas.openxmlformats.org/officeDocument/2006/relationships/slideLayout" Target="../slideLayouts/slideLayout7.xml"/><Relationship Id="rId6" Type="http://schemas.openxmlformats.org/officeDocument/2006/relationships/hyperlink" Target="https://www.structural-learning.com/" TargetMode="External"/><Relationship Id="rId5" Type="http://schemas.openxmlformats.org/officeDocument/2006/relationships/hyperlink" Target="https://doi.org/10.4135/9781473910188.n22" TargetMode="External"/><Relationship Id="rId4" Type="http://schemas.openxmlformats.org/officeDocument/2006/relationships/hyperlink" Target="https://doi.org/10.1097/ncm.0000000000000373" TargetMode="External"/><Relationship Id="rId9" Type="http://schemas.openxmlformats.org/officeDocument/2006/relationships/hyperlink" Target="https://libguides.cam.ac.uk/reflectivepracticetoolkit/model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estyn.gov.wales/app/uploads/2025/09/Thematic-survey-report-Teaching-the-Curriculum-for-Wales.pdf" TargetMode="External"/><Relationship Id="rId3" Type="http://schemas.openxmlformats.org/officeDocument/2006/relationships/hyperlink" Target="https://birthto5matters.org.uk/quality-improvement-and-leadership/" TargetMode="External"/><Relationship Id="rId7" Type="http://schemas.openxmlformats.org/officeDocument/2006/relationships/hyperlink" Target="https://socialcare.wales/cms-assets/documents/CPD-ENG.pdf" TargetMode="External"/><Relationship Id="rId12" Type="http://schemas.openxmlformats.org/officeDocument/2006/relationships/hyperlink" Target="https://law.gov.wales/rights-children-and-young-persons-wales-measure-2011" TargetMode="External"/><Relationship Id="rId2" Type="http://schemas.openxmlformats.org/officeDocument/2006/relationships/hyperlink" Target="https://eyfs.info/articles.html/teaching-and-learning/how-can-knowledge-of-child-development-inform-your-approach-to-intent-implementation-and-impact-r261/" TargetMode="External"/><Relationship Id="rId1" Type="http://schemas.openxmlformats.org/officeDocument/2006/relationships/slideLayout" Target="../slideLayouts/slideLayout7.xml"/><Relationship Id="rId6" Type="http://schemas.openxmlformats.org/officeDocument/2006/relationships/hyperlink" Target="http://dx.doi.org/10.1787/9789264248601-en" TargetMode="External"/><Relationship Id="rId11" Type="http://schemas.openxmlformats.org/officeDocument/2006/relationships/hyperlink" Target="https://www.gov.wales/sites/default/files/pdf-versions/2025/4/1/1745835974/national-multi-agency-practice-framework-childrens-services.pdf" TargetMode="External"/><Relationship Id="rId5" Type="http://schemas.openxmlformats.org/officeDocument/2006/relationships/hyperlink" Target="https://assets.publishing.service.gov.uk/media/5a7bfe8eed915d41476221b0/Early_Years_Teachers__Standards.pdf" TargetMode="External"/><Relationship Id="rId10" Type="http://schemas.openxmlformats.org/officeDocument/2006/relationships/hyperlink" Target="https://www.gov.wales/sites/default/files/publications/2022-04/220401-keeping-learners-safe.pdf" TargetMode="External"/><Relationship Id="rId4" Type="http://schemas.openxmlformats.org/officeDocument/2006/relationships/hyperlink" Target="https://doi.org/10.1503/cmaj.109-4211" TargetMode="External"/><Relationship Id="rId9" Type="http://schemas.openxmlformats.org/officeDocument/2006/relationships/hyperlink" Target="https://www.unicef.org.uk/rights-respecting-schools/wp-content/uploads/sites/4/2017/01/UNCRC-in-fu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B92FA2-8068-A946-41EB-937AAEE4DF16}"/>
              </a:ext>
            </a:extLst>
          </p:cNvPr>
          <p:cNvSpPr txBox="1"/>
          <p:nvPr/>
        </p:nvSpPr>
        <p:spPr>
          <a:xfrm>
            <a:off x="2161674" y="1454989"/>
            <a:ext cx="26381241" cy="13809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ct val="150000"/>
              </a:lnSpc>
            </a:pPr>
            <a:r>
              <a:rPr lang="en-GB" sz="6000" b="0" i="0">
                <a:solidFill>
                  <a:srgbClr val="000000"/>
                </a:solidFill>
                <a:latin typeface="Arial"/>
                <a:ea typeface="Segoe UI"/>
                <a:cs typeface="Segoe UI"/>
              </a:rPr>
              <a:t>Student Number:2505214 </a:t>
            </a:r>
            <a:endParaRPr lang="en-US"/>
          </a:p>
          <a:p>
            <a:pPr algn="l" rtl="0">
              <a:lnSpc>
                <a:spcPct val="150000"/>
              </a:lnSpc>
            </a:pPr>
            <a:r>
              <a:rPr lang="en-GB" sz="6000" b="0" i="0">
                <a:solidFill>
                  <a:srgbClr val="000000"/>
                </a:solidFill>
                <a:latin typeface="Arial"/>
                <a:ea typeface="Segoe UI"/>
                <a:cs typeface="Segoe UI"/>
              </a:rPr>
              <a:t>Module: ECEY4009/C </a:t>
            </a:r>
          </a:p>
          <a:p>
            <a:pPr algn="l" rtl="0">
              <a:lnSpc>
                <a:spcPct val="150000"/>
              </a:lnSpc>
            </a:pPr>
            <a:r>
              <a:rPr lang="en-GB" sz="6000" b="0" i="0" u="none" strike="noStrike">
                <a:solidFill>
                  <a:srgbClr val="000000"/>
                </a:solidFill>
                <a:latin typeface="Arial"/>
                <a:ea typeface="Segoe UI"/>
                <a:cs typeface="Segoe UI"/>
              </a:rPr>
              <a:t>Cover Letter</a:t>
            </a:r>
            <a:r>
              <a:rPr sz="6000" b="0" i="0">
                <a:solidFill>
                  <a:srgbClr val="000000"/>
                </a:solidFill>
                <a:latin typeface="Arial"/>
                <a:ea typeface="Arial"/>
                <a:cs typeface="Arial"/>
              </a:rPr>
              <a:t> </a:t>
            </a:r>
          </a:p>
          <a:p>
            <a:pPr algn="l" rtl="0">
              <a:lnSpc>
                <a:spcPct val="150000"/>
              </a:lnSpc>
            </a:pPr>
            <a:r>
              <a:rPr lang="en-GB" sz="6000" b="0" i="0" u="none" strike="noStrike">
                <a:solidFill>
                  <a:srgbClr val="000000"/>
                </a:solidFill>
                <a:latin typeface="Arial"/>
                <a:ea typeface="Segoe UI"/>
                <a:cs typeface="Segoe UI"/>
              </a:rPr>
              <a:t>For this assignment I am submitted the following:</a:t>
            </a:r>
            <a:r>
              <a:rPr lang="en-GB" sz="6000" b="0" i="0">
                <a:solidFill>
                  <a:srgbClr val="000000"/>
                </a:solidFill>
                <a:latin typeface="Arial"/>
                <a:ea typeface="Segoe UI"/>
                <a:cs typeface="Segoe UI"/>
              </a:rPr>
              <a:t> </a:t>
            </a:r>
          </a:p>
          <a:p>
            <a:pPr algn="l" rtl="0">
              <a:lnSpc>
                <a:spcPct val="150000"/>
              </a:lnSpc>
            </a:pPr>
            <a:r>
              <a:rPr lang="en-GB" sz="6000" b="0" i="0" u="none" strike="noStrike">
                <a:solidFill>
                  <a:srgbClr val="000000"/>
                </a:solidFill>
                <a:latin typeface="Arial"/>
                <a:ea typeface="Segoe UI"/>
                <a:cs typeface="Segoe UI"/>
              </a:rPr>
              <a:t>Component 1 – Personal Development Plan</a:t>
            </a:r>
            <a:r>
              <a:rPr lang="en-GB" sz="6000" b="0" i="0">
                <a:solidFill>
                  <a:srgbClr val="000000"/>
                </a:solidFill>
                <a:latin typeface="Arial"/>
                <a:ea typeface="Segoe UI"/>
                <a:cs typeface="Segoe UI"/>
              </a:rPr>
              <a:t> </a:t>
            </a:r>
          </a:p>
          <a:p>
            <a:pPr algn="l" rtl="0">
              <a:lnSpc>
                <a:spcPct val="150000"/>
              </a:lnSpc>
            </a:pPr>
            <a:r>
              <a:rPr lang="en-GB" sz="6000" b="0" i="0" u="none" strike="noStrike">
                <a:solidFill>
                  <a:srgbClr val="000000"/>
                </a:solidFill>
                <a:latin typeface="Arial"/>
                <a:ea typeface="Segoe UI"/>
                <a:cs typeface="Segoe UI"/>
              </a:rPr>
              <a:t>Component 2 – Briefing Paper</a:t>
            </a:r>
            <a:r>
              <a:rPr lang="en-GB" sz="6000" b="0" i="0">
                <a:solidFill>
                  <a:srgbClr val="000000"/>
                </a:solidFill>
                <a:latin typeface="Arial"/>
                <a:ea typeface="Segoe UI"/>
                <a:cs typeface="Segoe UI"/>
              </a:rPr>
              <a:t> </a:t>
            </a:r>
          </a:p>
          <a:p>
            <a:pPr algn="l" rtl="0">
              <a:lnSpc>
                <a:spcPct val="150000"/>
              </a:lnSpc>
            </a:pPr>
            <a:r>
              <a:rPr lang="en-GB" sz="6000" b="0" i="0" u="none" strike="noStrike">
                <a:solidFill>
                  <a:srgbClr val="000000"/>
                </a:solidFill>
                <a:latin typeface="Arial"/>
                <a:ea typeface="Segoe UI"/>
                <a:cs typeface="Segoe UI"/>
              </a:rPr>
              <a:t>Component 3 – Written Essay</a:t>
            </a:r>
            <a:r>
              <a:rPr lang="en-GB" sz="6000" b="0" i="0">
                <a:solidFill>
                  <a:srgbClr val="000000"/>
                </a:solidFill>
                <a:latin typeface="Arial"/>
                <a:ea typeface="Segoe UI"/>
                <a:cs typeface="Segoe UI"/>
              </a:rPr>
              <a:t> </a:t>
            </a:r>
          </a:p>
          <a:p>
            <a:pPr algn="l" rtl="0">
              <a:lnSpc>
                <a:spcPct val="150000"/>
              </a:lnSpc>
            </a:pPr>
            <a:r>
              <a:rPr lang="en-GB" sz="6000" b="0" i="0" u="none" strike="noStrike">
                <a:solidFill>
                  <a:srgbClr val="000000"/>
                </a:solidFill>
                <a:latin typeface="Arial"/>
                <a:ea typeface="Segoe UI"/>
                <a:cs typeface="Segoe UI"/>
              </a:rPr>
              <a:t>I have not used AI for this assignment.</a:t>
            </a:r>
            <a:r>
              <a:rPr lang="en-GB" sz="6000" b="0" i="0">
                <a:solidFill>
                  <a:srgbClr val="000000"/>
                </a:solidFill>
                <a:latin typeface="Arial"/>
                <a:ea typeface="Segoe UI"/>
                <a:cs typeface="Segoe UI"/>
              </a:rPr>
              <a:t> </a:t>
            </a:r>
          </a:p>
          <a:p>
            <a:pPr algn="l" rtl="0">
              <a:lnSpc>
                <a:spcPct val="150000"/>
              </a:lnSpc>
            </a:pPr>
            <a:r>
              <a:rPr lang="en-GB" sz="6000" b="0" i="0" u="none" strike="noStrike">
                <a:solidFill>
                  <a:srgbClr val="000000"/>
                </a:solidFill>
                <a:latin typeface="Arial"/>
                <a:ea typeface="Segoe UI"/>
                <a:cs typeface="Segoe UI"/>
              </a:rPr>
              <a:t> </a:t>
            </a:r>
            <a:r>
              <a:rPr sz="6000" b="0" i="0">
                <a:solidFill>
                  <a:srgbClr val="000000"/>
                </a:solidFill>
                <a:latin typeface="Arial"/>
                <a:ea typeface="Arial"/>
                <a:cs typeface="Arial"/>
              </a:rPr>
              <a:t> </a:t>
            </a:r>
          </a:p>
          <a:p>
            <a:pPr algn="ctr">
              <a:lnSpc>
                <a:spcPct val="150000"/>
              </a:lnSpc>
            </a:pPr>
            <a:endParaRPr lang="en-GB" sz="6000"/>
          </a:p>
        </p:txBody>
      </p:sp>
    </p:spTree>
    <p:extLst>
      <p:ext uri="{BB962C8B-B14F-4D97-AF65-F5344CB8AC3E}">
        <p14:creationId xmlns:p14="http://schemas.microsoft.com/office/powerpoint/2010/main" val="3925267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F190E2B-5B01-7341-615C-90E567BBA85D}"/>
              </a:ext>
            </a:extLst>
          </p:cNvPr>
          <p:cNvGraphicFramePr>
            <a:graphicFrameLocks noGrp="1"/>
          </p:cNvGraphicFramePr>
          <p:nvPr>
            <p:extLst>
              <p:ext uri="{D42A27DB-BD31-4B8C-83A1-F6EECF244321}">
                <p14:modId xmlns:p14="http://schemas.microsoft.com/office/powerpoint/2010/main" val="566932643"/>
              </p:ext>
            </p:extLst>
          </p:nvPr>
        </p:nvGraphicFramePr>
        <p:xfrm>
          <a:off x="882315" y="2292709"/>
          <a:ext cx="28382259" cy="3362706"/>
        </p:xfrm>
        <a:graphic>
          <a:graphicData uri="http://schemas.openxmlformats.org/drawingml/2006/table">
            <a:tbl>
              <a:tblPr bandRow="1">
                <a:tableStyleId>{5C22544A-7EE6-4342-B048-85BDC9FD1C3A}</a:tableStyleId>
              </a:tblPr>
              <a:tblGrid>
                <a:gridCol w="3540216">
                  <a:extLst>
                    <a:ext uri="{9D8B030D-6E8A-4147-A177-3AD203B41FA5}">
                      <a16:colId xmlns:a16="http://schemas.microsoft.com/office/drawing/2014/main" val="4014392710"/>
                    </a:ext>
                  </a:extLst>
                </a:gridCol>
                <a:gridCol w="24842043">
                  <a:extLst>
                    <a:ext uri="{9D8B030D-6E8A-4147-A177-3AD203B41FA5}">
                      <a16:colId xmlns:a16="http://schemas.microsoft.com/office/drawing/2014/main" val="90693557"/>
                    </a:ext>
                  </a:extLst>
                </a:gridCol>
              </a:tblGrid>
              <a:tr h="190500">
                <a:tc>
                  <a:txBody>
                    <a:bodyPr/>
                    <a:lstStyle/>
                    <a:p>
                      <a:pPr rtl="0" fontAlgn="base">
                        <a:lnSpc>
                          <a:spcPct val="150000"/>
                        </a:lnSpc>
                        <a:buNone/>
                      </a:pPr>
                      <a:r>
                        <a:rPr lang="en-GB" sz="2400" b="0">
                          <a:solidFill>
                            <a:srgbClr val="FFFFFF"/>
                          </a:solidFill>
                          <a:effectLst/>
                          <a:latin typeface="Arial"/>
                        </a:rPr>
                        <a:t>What do I know already</a:t>
                      </a:r>
                      <a:r>
                        <a:rPr lang="en-GB" sz="24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50000"/>
                        </a:lnSpc>
                        <a:buNone/>
                      </a:pPr>
                      <a:r>
                        <a:rPr lang="en-GB" sz="2400" b="0">
                          <a:solidFill>
                            <a:srgbClr val="FFFFFF"/>
                          </a:solidFill>
                          <a:effectLst/>
                          <a:latin typeface="Arial"/>
                        </a:rPr>
                        <a:t> The importance of ensuring pupils safety through First Aid, supporting language development for EAL/SEND pupils, promoting inclusive behaviour, delivering phonics, I am aware of the school's policies and some strategies that support equity and effective teaching</a:t>
                      </a:r>
                      <a:r>
                        <a:rPr lang="en-GB" sz="2400" b="1">
                          <a:solidFill>
                            <a:srgbClr val="FFFFFF"/>
                          </a:solidFill>
                          <a:effectLst/>
                          <a:latin typeface="Arial"/>
                        </a:rPr>
                        <a:t> </a:t>
                      </a:r>
                    </a:p>
                  </a:txBody>
                  <a:tcPr marL="66675" marR="66675">
                    <a:lnL>
                      <a:noFill/>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extLst>
                  <a:ext uri="{0D108BD9-81ED-4DB2-BD59-A6C34878D82A}">
                    <a16:rowId xmlns:a16="http://schemas.microsoft.com/office/drawing/2014/main" val="1662344147"/>
                  </a:ext>
                </a:extLst>
              </a:tr>
              <a:tr h="190500">
                <a:tc>
                  <a:txBody>
                    <a:bodyPr/>
                    <a:lstStyle/>
                    <a:p>
                      <a:pPr rtl="0" fontAlgn="base">
                        <a:lnSpc>
                          <a:spcPct val="150000"/>
                        </a:lnSpc>
                        <a:buNone/>
                      </a:pPr>
                      <a:r>
                        <a:rPr lang="en-GB" sz="2400" b="0">
                          <a:solidFill>
                            <a:srgbClr val="FFFFFF"/>
                          </a:solidFill>
                          <a:effectLst/>
                          <a:latin typeface="Arial"/>
                        </a:rPr>
                        <a:t>What have I learnt so far</a:t>
                      </a:r>
                      <a:r>
                        <a:rPr lang="en-GB" sz="24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50000"/>
                        </a:lnSpc>
                        <a:buNone/>
                      </a:pPr>
                      <a:r>
                        <a:rPr lang="en-GB" sz="2400">
                          <a:effectLst/>
                          <a:latin typeface="Arial"/>
                        </a:rPr>
                        <a:t>Through planning this PDP, I recognise specific actions, resources and support needed to improve in these areas. The importance of continuous ongoing training and learning as staff members to help enhance pupil’s learning outcomes.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4005109179"/>
                  </a:ext>
                </a:extLst>
              </a:tr>
              <a:tr h="190500">
                <a:tc>
                  <a:txBody>
                    <a:bodyPr/>
                    <a:lstStyle/>
                    <a:p>
                      <a:pPr rtl="0" fontAlgn="base">
                        <a:lnSpc>
                          <a:spcPct val="150000"/>
                        </a:lnSpc>
                        <a:buNone/>
                      </a:pPr>
                      <a:r>
                        <a:rPr lang="en-GB" sz="2400" b="0">
                          <a:solidFill>
                            <a:srgbClr val="FFFFFF"/>
                          </a:solidFill>
                          <a:effectLst/>
                          <a:latin typeface="Arial"/>
                        </a:rPr>
                        <a:t>What I want to develop</a:t>
                      </a:r>
                      <a:r>
                        <a:rPr lang="en-GB" sz="24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50000"/>
                        </a:lnSpc>
                        <a:buNone/>
                      </a:pPr>
                      <a:r>
                        <a:rPr lang="en-GB" sz="2400">
                          <a:effectLst/>
                          <a:latin typeface="Arial"/>
                        </a:rPr>
                        <a:t> My confidence and practical skills in First Aid, implement inclusive strategies for speech, language and phonics. Apply restorative and equitable behaviour management. I hope to implement these approaches consistently to improve pupil engagement, literacy, safety and wellbeing.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3273498325"/>
                  </a:ext>
                </a:extLst>
              </a:tr>
            </a:tbl>
          </a:graphicData>
        </a:graphic>
      </p:graphicFrame>
      <p:graphicFrame>
        <p:nvGraphicFramePr>
          <p:cNvPr id="5" name="Table 4">
            <a:extLst>
              <a:ext uri="{FF2B5EF4-FFF2-40B4-BE49-F238E27FC236}">
                <a16:creationId xmlns:a16="http://schemas.microsoft.com/office/drawing/2014/main" id="{33004BFE-F63C-747A-AF16-271FE8B15065}"/>
              </a:ext>
            </a:extLst>
          </p:cNvPr>
          <p:cNvGraphicFramePr>
            <a:graphicFrameLocks noGrp="1"/>
          </p:cNvGraphicFramePr>
          <p:nvPr>
            <p:extLst>
              <p:ext uri="{D42A27DB-BD31-4B8C-83A1-F6EECF244321}">
                <p14:modId xmlns:p14="http://schemas.microsoft.com/office/powerpoint/2010/main" val="4079950687"/>
              </p:ext>
            </p:extLst>
          </p:nvPr>
        </p:nvGraphicFramePr>
        <p:xfrm>
          <a:off x="882314" y="5908136"/>
          <a:ext cx="28441980" cy="35372903"/>
        </p:xfrm>
        <a:graphic>
          <a:graphicData uri="http://schemas.openxmlformats.org/drawingml/2006/table">
            <a:tbl>
              <a:tblPr bandRow="1">
                <a:tableStyleId>{5C22544A-7EE6-4342-B048-85BDC9FD1C3A}</a:tableStyleId>
              </a:tblPr>
              <a:tblGrid>
                <a:gridCol w="4740330">
                  <a:extLst>
                    <a:ext uri="{9D8B030D-6E8A-4147-A177-3AD203B41FA5}">
                      <a16:colId xmlns:a16="http://schemas.microsoft.com/office/drawing/2014/main" val="3121480962"/>
                    </a:ext>
                  </a:extLst>
                </a:gridCol>
                <a:gridCol w="4740330">
                  <a:extLst>
                    <a:ext uri="{9D8B030D-6E8A-4147-A177-3AD203B41FA5}">
                      <a16:colId xmlns:a16="http://schemas.microsoft.com/office/drawing/2014/main" val="3238992839"/>
                    </a:ext>
                  </a:extLst>
                </a:gridCol>
                <a:gridCol w="4740330">
                  <a:extLst>
                    <a:ext uri="{9D8B030D-6E8A-4147-A177-3AD203B41FA5}">
                      <a16:colId xmlns:a16="http://schemas.microsoft.com/office/drawing/2014/main" val="582787097"/>
                    </a:ext>
                  </a:extLst>
                </a:gridCol>
                <a:gridCol w="4740330">
                  <a:extLst>
                    <a:ext uri="{9D8B030D-6E8A-4147-A177-3AD203B41FA5}">
                      <a16:colId xmlns:a16="http://schemas.microsoft.com/office/drawing/2014/main" val="3840186813"/>
                    </a:ext>
                  </a:extLst>
                </a:gridCol>
                <a:gridCol w="4740330">
                  <a:extLst>
                    <a:ext uri="{9D8B030D-6E8A-4147-A177-3AD203B41FA5}">
                      <a16:colId xmlns:a16="http://schemas.microsoft.com/office/drawing/2014/main" val="2826834701"/>
                    </a:ext>
                  </a:extLst>
                </a:gridCol>
                <a:gridCol w="4740330">
                  <a:extLst>
                    <a:ext uri="{9D8B030D-6E8A-4147-A177-3AD203B41FA5}">
                      <a16:colId xmlns:a16="http://schemas.microsoft.com/office/drawing/2014/main" val="680787710"/>
                    </a:ext>
                  </a:extLst>
                </a:gridCol>
              </a:tblGrid>
              <a:tr h="3243805">
                <a:tc>
                  <a:txBody>
                    <a:bodyPr/>
                    <a:lstStyle/>
                    <a:p>
                      <a:pPr rtl="0" fontAlgn="base">
                        <a:lnSpc>
                          <a:spcPct val="100000"/>
                        </a:lnSpc>
                        <a:buNone/>
                      </a:pPr>
                      <a:r>
                        <a:rPr lang="en-GB" sz="3200" b="0">
                          <a:solidFill>
                            <a:srgbClr val="FFFFFF"/>
                          </a:solidFill>
                          <a:effectLst/>
                          <a:latin typeface="Arial"/>
                        </a:rPr>
                        <a:t>Objective</a:t>
                      </a:r>
                      <a:r>
                        <a:rPr lang="en-GB" sz="32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b="0">
                          <a:solidFill>
                            <a:srgbClr val="FFFFFF"/>
                          </a:solidFill>
                          <a:effectLst/>
                          <a:latin typeface="Arial"/>
                        </a:rPr>
                        <a:t>Actions (how will I achieve this objective/what needs to be done?)</a:t>
                      </a:r>
                      <a:r>
                        <a:rPr lang="en-GB" sz="3200" b="1">
                          <a:solidFill>
                            <a:srgbClr val="FFFFFF"/>
                          </a:solidFill>
                          <a:effectLst/>
                          <a:latin typeface="Arial"/>
                        </a:rPr>
                        <a:t> </a:t>
                      </a:r>
                    </a:p>
                  </a:txBody>
                  <a:tcPr marL="66675" marR="66675">
                    <a:lnL>
                      <a:noFill/>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b="0">
                          <a:solidFill>
                            <a:srgbClr val="FFFFFF"/>
                          </a:solidFill>
                          <a:effectLst/>
                          <a:latin typeface="Arial"/>
                        </a:rPr>
                        <a:t>Resources (What support and resources are needed to achieve this objective?)</a:t>
                      </a:r>
                      <a:r>
                        <a:rPr lang="en-GB" sz="3200" b="1">
                          <a:solidFill>
                            <a:srgbClr val="FFFFFF"/>
                          </a:solidFill>
                          <a:effectLst/>
                          <a:latin typeface="Arial"/>
                        </a:rPr>
                        <a:t> </a:t>
                      </a:r>
                    </a:p>
                  </a:txBody>
                  <a:tcPr marL="66675" marR="66675">
                    <a:lnL>
                      <a:noFill/>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b="0">
                          <a:solidFill>
                            <a:srgbClr val="FFFFFF"/>
                          </a:solidFill>
                          <a:effectLst/>
                          <a:latin typeface="Arial"/>
                        </a:rPr>
                        <a:t>Impact on Practise</a:t>
                      </a:r>
                      <a:r>
                        <a:rPr lang="en-GB" sz="3200" b="1">
                          <a:solidFill>
                            <a:srgbClr val="FFFFFF"/>
                          </a:solidFill>
                          <a:effectLst/>
                          <a:latin typeface="Arial"/>
                        </a:rPr>
                        <a:t> </a:t>
                      </a:r>
                    </a:p>
                  </a:txBody>
                  <a:tcPr marL="66675" marR="66675">
                    <a:lnL>
                      <a:noFill/>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b="0">
                          <a:solidFill>
                            <a:srgbClr val="FFFFFF"/>
                          </a:solidFill>
                          <a:effectLst/>
                          <a:latin typeface="Arial"/>
                        </a:rPr>
                        <a:t>Target Date for achieving objective </a:t>
                      </a:r>
                      <a:r>
                        <a:rPr lang="en-GB" sz="3200" b="1">
                          <a:solidFill>
                            <a:srgbClr val="FFFFFF"/>
                          </a:solidFill>
                          <a:effectLst/>
                          <a:latin typeface="Arial"/>
                        </a:rPr>
                        <a:t> </a:t>
                      </a:r>
                    </a:p>
                  </a:txBody>
                  <a:tcPr marL="66675" marR="66675">
                    <a:lnL>
                      <a:noFill/>
                    </a:lnL>
                    <a:lnR>
                      <a:noFill/>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b="0">
                          <a:solidFill>
                            <a:srgbClr val="FFFFFF"/>
                          </a:solidFill>
                          <a:effectLst/>
                          <a:latin typeface="Arial"/>
                        </a:rPr>
                        <a:t>Success criteria (How will I know I have achieved this goal; how will I review this?)</a:t>
                      </a:r>
                      <a:r>
                        <a:rPr lang="en-GB" sz="3200" b="1">
                          <a:solidFill>
                            <a:srgbClr val="FFFFFF"/>
                          </a:solidFill>
                          <a:effectLst/>
                          <a:latin typeface="Arial"/>
                        </a:rPr>
                        <a:t> </a:t>
                      </a:r>
                    </a:p>
                  </a:txBody>
                  <a:tcPr marL="66675" marR="66675">
                    <a:lnL>
                      <a:noFill/>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extLst>
                  <a:ext uri="{0D108BD9-81ED-4DB2-BD59-A6C34878D82A}">
                    <a16:rowId xmlns:a16="http://schemas.microsoft.com/office/drawing/2014/main" val="92181143"/>
                  </a:ext>
                </a:extLst>
              </a:tr>
              <a:tr h="7105471">
                <a:tc>
                  <a:txBody>
                    <a:bodyPr/>
                    <a:lstStyle/>
                    <a:p>
                      <a:pPr rtl="0" fontAlgn="base">
                        <a:lnSpc>
                          <a:spcPct val="100000"/>
                        </a:lnSpc>
                        <a:buNone/>
                      </a:pPr>
                      <a:r>
                        <a:rPr lang="en-GB" sz="3200" b="0">
                          <a:solidFill>
                            <a:srgbClr val="FFFFFF"/>
                          </a:solidFill>
                          <a:effectLst/>
                          <a:latin typeface="Arial"/>
                        </a:rPr>
                        <a:t>First Aid Course</a:t>
                      </a:r>
                      <a:r>
                        <a:rPr lang="en-GB" sz="3200" b="1">
                          <a:solidFill>
                            <a:srgbClr val="FFFFFF"/>
                          </a:solidFill>
                          <a:effectLst/>
                          <a:latin typeface="Arial"/>
                        </a:rPr>
                        <a:t> </a:t>
                      </a:r>
                    </a:p>
                    <a:p>
                      <a:pPr rtl="0" fontAlgn="base">
                        <a:lnSpc>
                          <a:spcPct val="100000"/>
                        </a:lnSpc>
                        <a:buNone/>
                      </a:pPr>
                      <a:endParaRPr lang="en-GB" sz="3200" b="1">
                        <a:solidFill>
                          <a:srgbClr val="FFFFFF"/>
                        </a:solidFill>
                        <a:effectLst/>
                        <a:latin typeface="Arial"/>
                      </a:endParaRP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a:effectLst/>
                          <a:latin typeface="Arial"/>
                        </a:rPr>
                        <a:t>Attend a first aid course that my setting will provide. Learn practical skills (CPR, choking, bleeding, asthma, allergies, seizures, head injuries) Review my settings accident and emergency policies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Access to accredited training provider, Time set for training (Inset Day), School first aid manual and policies. Support from designated first aider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Safer environment for staff/pupils, quick emergency response, stronger safeguarding compliance and duty of care standards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6-10-2025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Confidently apply first-aid within my setting, accurately report incidents and log them correctly. Achieve first aid certificate. Maintain a valid First Aid Certificate and have termly reflection with line manager.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3125556252"/>
                  </a:ext>
                </a:extLst>
              </a:tr>
              <a:tr h="9731425">
                <a:tc>
                  <a:txBody>
                    <a:bodyPr/>
                    <a:lstStyle/>
                    <a:p>
                      <a:pPr rtl="0" fontAlgn="base">
                        <a:lnSpc>
                          <a:spcPct val="100000"/>
                        </a:lnSpc>
                        <a:buNone/>
                      </a:pPr>
                      <a:r>
                        <a:rPr lang="en-GB" sz="3200" b="0" err="1">
                          <a:solidFill>
                            <a:srgbClr val="FFFFFF"/>
                          </a:solidFill>
                          <a:effectLst/>
                          <a:latin typeface="Arial"/>
                        </a:rPr>
                        <a:t>Speach</a:t>
                      </a:r>
                      <a:r>
                        <a:rPr lang="en-GB" sz="3200" b="0">
                          <a:solidFill>
                            <a:srgbClr val="FFFFFF"/>
                          </a:solidFill>
                          <a:effectLst/>
                          <a:latin typeface="Arial"/>
                        </a:rPr>
                        <a:t> and Language UK EYSEND National Seminar: Loving all languages</a:t>
                      </a:r>
                      <a:r>
                        <a:rPr lang="en-GB" sz="32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a:effectLst/>
                          <a:latin typeface="Arial"/>
                        </a:rPr>
                        <a:t>Attend seminar online and note down key strategies, implement inclusive approaches for EAL/SEND pupils (visual aids, scaffolding, questioning) share learning with colleagues, work with ALNCO and SALT to support interventions.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Access to seminar materials, recordings, collaborate with ALNCO, SALT, classroom resources (visual aids, word banks, bilingual materials) Time for peer sharing and CPD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Inclusive language rich environment, improved support for pupils with EAL, supportive collaboration across staff and parents. </a:t>
                      </a:r>
                    </a:p>
                    <a:p>
                      <a:pPr rtl="0" fontAlgn="base">
                        <a:lnSpc>
                          <a:spcPct val="100000"/>
                        </a:lnSpc>
                        <a:buNone/>
                      </a:pPr>
                      <a:r>
                        <a:rPr lang="en-GB" sz="3200">
                          <a:effectLst/>
                          <a:latin typeface="Arial"/>
                        </a:rPr>
                        <a:t>Better support for language development across diverse pupils, stronger collaboration with ALNCO, SALT and parents </a:t>
                      </a:r>
                    </a:p>
                    <a:p>
                      <a:pPr rtl="0" fontAlgn="base">
                        <a:lnSpc>
                          <a:spcPct val="100000"/>
                        </a:lnSpc>
                        <a:buNone/>
                      </a:pPr>
                      <a:endParaRPr lang="en-GB" sz="3200">
                        <a:effectLst/>
                        <a:latin typeface="Arial"/>
                      </a:endParaRP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15-10-25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Effective classroom strategies used, visible pupil engagement, positive staff/pupil feedback. Regular self-reflection, evaluation of training impact. Termly review or at the end of the summer term.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2767090903"/>
                  </a:ext>
                </a:extLst>
              </a:tr>
              <a:tr h="8341198">
                <a:tc>
                  <a:txBody>
                    <a:bodyPr/>
                    <a:lstStyle/>
                    <a:p>
                      <a:pPr rtl="0" fontAlgn="base">
                        <a:lnSpc>
                          <a:spcPct val="100000"/>
                        </a:lnSpc>
                        <a:buNone/>
                      </a:pPr>
                      <a:r>
                        <a:rPr lang="en-GB" sz="3200" b="0">
                          <a:solidFill>
                            <a:srgbClr val="FFFFFF"/>
                          </a:solidFill>
                          <a:effectLst/>
                          <a:latin typeface="Arial"/>
                        </a:rPr>
                        <a:t>Behaviour, Equality and Equity</a:t>
                      </a:r>
                      <a:r>
                        <a:rPr lang="en-GB" sz="32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a:effectLst/>
                          <a:latin typeface="Arial"/>
                        </a:rPr>
                        <a:t>Attend CPD on restorative approaches, review equality and behaviour policies, reflect on practise and unconscious bias, apply consistent behaviour management, Promote equity through curriculum and pupil voice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Access to behaviour and equality policy, CPD training sessions, workshops, Mentoring or peer observation, Resources on restorative practise and equity frameworks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Improved behaviour and engagement, Inclusive and respectful learning culture and environment, raised awareness of diversity and equity. Positive relationships with pupils from diverse backgrounds.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10-11-2025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Fair and consistent behaviour management, fewer incidents/referrals, stronger pupil relationships. Active contributions to equity initiatives. </a:t>
                      </a:r>
                    </a:p>
                    <a:p>
                      <a:pPr rtl="0" fontAlgn="base">
                        <a:lnSpc>
                          <a:spcPct val="100000"/>
                        </a:lnSpc>
                        <a:buNone/>
                      </a:pPr>
                      <a:r>
                        <a:rPr lang="en-GB" sz="3200">
                          <a:effectLst/>
                          <a:latin typeface="Arial"/>
                        </a:rPr>
                        <a:t>Evaluate impact of training, regular self-reflection,  </a:t>
                      </a:r>
                    </a:p>
                    <a:p>
                      <a:pPr rtl="0" fontAlgn="base">
                        <a:lnSpc>
                          <a:spcPct val="100000"/>
                        </a:lnSpc>
                        <a:buNone/>
                      </a:pPr>
                      <a:r>
                        <a:rPr lang="en-GB" sz="3200">
                          <a:effectLst/>
                          <a:latin typeface="Arial"/>
                        </a:rPr>
                        <a:t>Review termly and annually.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3040640903"/>
                  </a:ext>
                </a:extLst>
              </a:tr>
              <a:tr h="6951004">
                <a:tc>
                  <a:txBody>
                    <a:bodyPr/>
                    <a:lstStyle/>
                    <a:p>
                      <a:pPr rtl="0" fontAlgn="base">
                        <a:lnSpc>
                          <a:spcPct val="100000"/>
                        </a:lnSpc>
                        <a:buNone/>
                      </a:pPr>
                      <a:r>
                        <a:rPr lang="en-GB" sz="3200" b="0">
                          <a:solidFill>
                            <a:srgbClr val="FFFFFF"/>
                          </a:solidFill>
                          <a:effectLst/>
                          <a:latin typeface="Arial"/>
                        </a:rPr>
                        <a:t>Phonics</a:t>
                      </a:r>
                      <a:r>
                        <a:rPr lang="en-GB" sz="3200" b="1">
                          <a:solidFill>
                            <a:srgbClr val="FFFFFF"/>
                          </a:solidFill>
                          <a:effectLst/>
                          <a:latin typeface="Arial"/>
                        </a:rPr>
                        <a:t>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4EA72E"/>
                    </a:solidFill>
                  </a:tcPr>
                </a:tc>
                <a:tc>
                  <a:txBody>
                    <a:bodyPr/>
                    <a:lstStyle/>
                    <a:p>
                      <a:pPr rtl="0" fontAlgn="base">
                        <a:lnSpc>
                          <a:spcPct val="100000"/>
                        </a:lnSpc>
                        <a:buNone/>
                      </a:pPr>
                      <a:r>
                        <a:rPr lang="en-GB" sz="3200">
                          <a:effectLst/>
                          <a:latin typeface="Arial"/>
                        </a:rPr>
                        <a:t>Attend phonics training/CPD sessions, implement systematic phonics teaching, use targeted interventions for struggling readers, monitor pupil progress regularly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Access to phonics resources (letters, sounds, decodable texts), guidance from literacy lead/SENCO, time for assessment and planning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Supports literacy development for all pupils, including EAL/SEND. Early identification of reading difficulties, strengthens language and vocabulary skills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29-09-25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tc>
                  <a:txBody>
                    <a:bodyPr/>
                    <a:lstStyle/>
                    <a:p>
                      <a:pPr rtl="0" fontAlgn="base">
                        <a:lnSpc>
                          <a:spcPct val="100000"/>
                        </a:lnSpc>
                        <a:buNone/>
                      </a:pPr>
                      <a:r>
                        <a:rPr lang="en-GB" sz="3200">
                          <a:effectLst/>
                          <a:latin typeface="Arial"/>
                        </a:rPr>
                        <a:t>Improved phonics skills across all pupils, evidence of progress in reading, spelling, confident application of phonics strategies within classrooms. </a:t>
                      </a:r>
                    </a:p>
                    <a:p>
                      <a:pPr rtl="0" fontAlgn="base">
                        <a:lnSpc>
                          <a:spcPct val="100000"/>
                        </a:lnSpc>
                        <a:buNone/>
                      </a:pPr>
                      <a:r>
                        <a:rPr lang="en-GB" sz="3200">
                          <a:effectLst/>
                          <a:latin typeface="Arial"/>
                        </a:rPr>
                        <a:t>Peer observation, termly monitoring with literacy lead. </a:t>
                      </a:r>
                    </a:p>
                  </a:txBody>
                  <a:tcPr marL="66675" marR="666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9F2D0"/>
                    </a:solidFill>
                  </a:tcPr>
                </a:tc>
                <a:extLst>
                  <a:ext uri="{0D108BD9-81ED-4DB2-BD59-A6C34878D82A}">
                    <a16:rowId xmlns:a16="http://schemas.microsoft.com/office/drawing/2014/main" val="3329387377"/>
                  </a:ext>
                </a:extLst>
              </a:tr>
            </a:tbl>
          </a:graphicData>
        </a:graphic>
      </p:graphicFrame>
      <p:sp>
        <p:nvSpPr>
          <p:cNvPr id="6" name="TextBox 5">
            <a:extLst>
              <a:ext uri="{FF2B5EF4-FFF2-40B4-BE49-F238E27FC236}">
                <a16:creationId xmlns:a16="http://schemas.microsoft.com/office/drawing/2014/main" id="{DAEDD333-693C-2F6D-F406-B78BFCD6C9E6}"/>
              </a:ext>
            </a:extLst>
          </p:cNvPr>
          <p:cNvSpPr txBox="1"/>
          <p:nvPr/>
        </p:nvSpPr>
        <p:spPr>
          <a:xfrm>
            <a:off x="7543800" y="1543169"/>
            <a:ext cx="15087600" cy="13593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1657"/>
              </a:lnSpc>
            </a:pPr>
            <a:r>
              <a:rPr lang="en-GB" sz="6600" b="1" u="sng">
                <a:latin typeface="Arial"/>
                <a:ea typeface="Segoe UI"/>
                <a:cs typeface="Segoe UI"/>
              </a:rPr>
              <a:t>Personal Development Plan</a:t>
            </a:r>
            <a:r>
              <a:rPr sz="6600">
                <a:latin typeface="Arial"/>
                <a:ea typeface="Arial"/>
                <a:cs typeface="Arial"/>
              </a:rPr>
              <a:t> </a:t>
            </a:r>
          </a:p>
          <a:p>
            <a:pPr rtl="0"/>
            <a:endParaRPr>
              <a:latin typeface="Segoe UI"/>
              <a:ea typeface="Segoe UI"/>
              <a:cs typeface="Segoe UI"/>
            </a:endParaRPr>
          </a:p>
          <a:p>
            <a:pPr algn="ctr" rtl="0">
              <a:lnSpc>
                <a:spcPts val="1657"/>
              </a:lnSpc>
            </a:pPr>
            <a:endParaRPr sz="1200">
              <a:latin typeface="Arial"/>
              <a:ea typeface="Arial"/>
              <a:cs typeface="Arial"/>
            </a:endParaRPr>
          </a:p>
          <a:p>
            <a:pPr rtl="0"/>
            <a:endParaRPr>
              <a:latin typeface="Segoe UI"/>
              <a:ea typeface="Segoe UI"/>
              <a:cs typeface="Segoe UI"/>
            </a:endParaRPr>
          </a:p>
          <a:p>
            <a:pPr algn="ctr"/>
            <a:endParaRPr lang="en-GB"/>
          </a:p>
        </p:txBody>
      </p:sp>
      <p:sp>
        <p:nvSpPr>
          <p:cNvPr id="7" name="TextBox 6">
            <a:extLst>
              <a:ext uri="{FF2B5EF4-FFF2-40B4-BE49-F238E27FC236}">
                <a16:creationId xmlns:a16="http://schemas.microsoft.com/office/drawing/2014/main" id="{C9908445-4856-8E4E-7528-0C98810A81A4}"/>
              </a:ext>
            </a:extLst>
          </p:cNvPr>
          <p:cNvSpPr txBox="1"/>
          <p:nvPr/>
        </p:nvSpPr>
        <p:spPr>
          <a:xfrm>
            <a:off x="25719506" y="132271"/>
            <a:ext cx="3705725"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GB" sz="2400" b="1">
                <a:latin typeface="Arial"/>
                <a:ea typeface="Segoe UI"/>
                <a:cs typeface="Arial"/>
              </a:rPr>
              <a:t>Riftana Amin </a:t>
            </a:r>
            <a:r>
              <a:rPr sz="2400">
                <a:latin typeface="Arial"/>
                <a:ea typeface="Arial"/>
                <a:cs typeface="Arial"/>
              </a:rPr>
              <a:t> </a:t>
            </a:r>
            <a:endParaRPr lang="en-US" sz="5400"/>
          </a:p>
          <a:p>
            <a:pPr algn="r" rtl="0"/>
            <a:r>
              <a:rPr lang="en-GB" sz="2400" b="1">
                <a:latin typeface="Arial"/>
                <a:ea typeface="Segoe UI"/>
                <a:cs typeface="Arial"/>
              </a:rPr>
              <a:t>Student No: 2505215</a:t>
            </a:r>
            <a:r>
              <a:rPr sz="2400">
                <a:latin typeface="Arial"/>
                <a:ea typeface="Arial"/>
                <a:cs typeface="Arial"/>
              </a:rPr>
              <a:t> </a:t>
            </a:r>
          </a:p>
          <a:p>
            <a:pPr algn="r" rtl="0"/>
            <a:r>
              <a:rPr lang="en-GB" sz="2400" b="1">
                <a:latin typeface="Arial"/>
                <a:ea typeface="Segoe UI"/>
                <a:cs typeface="Arial"/>
              </a:rPr>
              <a:t>Module Number: ECEY4009</a:t>
            </a:r>
            <a:r>
              <a:rPr sz="2400">
                <a:latin typeface="Arial"/>
                <a:ea typeface="Arial"/>
                <a:cs typeface="Arial"/>
              </a:rPr>
              <a:t> </a:t>
            </a:r>
          </a:p>
          <a:p>
            <a:pPr algn="r" rtl="0"/>
            <a:r>
              <a:rPr lang="en-GB" sz="2400" b="1">
                <a:latin typeface="Arial"/>
                <a:ea typeface="Segoe UI"/>
                <a:cs typeface="Arial"/>
              </a:rPr>
              <a:t>Word Count: 504</a:t>
            </a:r>
            <a:r>
              <a:rPr sz="2400">
                <a:latin typeface="Arial"/>
                <a:ea typeface="Arial"/>
                <a:cs typeface="Arial"/>
              </a:rPr>
              <a:t> </a:t>
            </a:r>
          </a:p>
          <a:p>
            <a:pPr algn="ctr"/>
            <a:endParaRPr lang="en-GB" sz="5400">
              <a:latin typeface="Arial"/>
              <a:cs typeface="Arial"/>
            </a:endParaRPr>
          </a:p>
        </p:txBody>
      </p:sp>
    </p:spTree>
    <p:extLst>
      <p:ext uri="{BB962C8B-B14F-4D97-AF65-F5344CB8AC3E}">
        <p14:creationId xmlns:p14="http://schemas.microsoft.com/office/powerpoint/2010/main" val="3713032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7C6617-1CD2-37E4-013B-D1A592D56913}"/>
              </a:ext>
            </a:extLst>
          </p:cNvPr>
          <p:cNvSpPr txBox="1"/>
          <p:nvPr/>
        </p:nvSpPr>
        <p:spPr>
          <a:xfrm>
            <a:off x="2" y="925707"/>
            <a:ext cx="30175197" cy="11693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4800" b="1" u="sng" dirty="0">
                <a:solidFill>
                  <a:srgbClr val="000000"/>
                </a:solidFill>
                <a:latin typeface="Arial"/>
                <a:ea typeface="Segoe UI"/>
                <a:cs typeface="Segoe UI"/>
              </a:rPr>
              <a:t>Briefing Paper on why </a:t>
            </a:r>
            <a:r>
              <a:rPr lang="en-GB" sz="4400" b="1" u="sng" dirty="0">
                <a:solidFill>
                  <a:srgbClr val="000000"/>
                </a:solidFill>
                <a:latin typeface="Arial"/>
                <a:ea typeface="Segoe UI"/>
                <a:cs typeface="Segoe UI"/>
              </a:rPr>
              <a:t>Reflective</a:t>
            </a:r>
            <a:r>
              <a:rPr lang="en-GB" sz="4800" b="1" u="sng" dirty="0">
                <a:solidFill>
                  <a:srgbClr val="000000"/>
                </a:solidFill>
                <a:latin typeface="Arial"/>
                <a:ea typeface="Segoe UI"/>
                <a:cs typeface="Segoe UI"/>
              </a:rPr>
              <a:t> Practise is important to Early Years</a:t>
            </a:r>
            <a:r>
              <a:rPr sz="4800" dirty="0">
                <a:solidFill>
                  <a:srgbClr val="000000"/>
                </a:solidFill>
                <a:latin typeface="Arial"/>
                <a:ea typeface="Arial"/>
                <a:cs typeface="Arial"/>
              </a:rPr>
              <a:t> </a:t>
            </a:r>
            <a:endParaRPr lang="en-US" sz="4800" dirty="0">
              <a:solidFill>
                <a:srgbClr val="000000"/>
              </a:solidFill>
              <a:latin typeface="Arial"/>
              <a:ea typeface="Arial"/>
              <a:cs typeface="Arial"/>
            </a:endParaRPr>
          </a:p>
          <a:p>
            <a:pPr algn="ctr"/>
            <a:endParaRPr lang="en-GB" sz="3600">
              <a:solidFill>
                <a:srgbClr val="000000"/>
              </a:solidFill>
              <a:latin typeface="Arial"/>
              <a:ea typeface="Segoe UI"/>
              <a:cs typeface="Arial"/>
            </a:endParaRPr>
          </a:p>
          <a:p>
            <a:pPr algn="l" rtl="0"/>
            <a:endParaRPr lang="en-GB" sz="3600">
              <a:solidFill>
                <a:srgbClr val="000000"/>
              </a:solidFill>
              <a:latin typeface="Arial"/>
              <a:ea typeface="Segoe UI"/>
              <a:cs typeface="Arial"/>
            </a:endParaRPr>
          </a:p>
          <a:p>
            <a:endParaRPr lang="en-GB" sz="3600">
              <a:solidFill>
                <a:srgbClr val="000000"/>
              </a:solidFill>
              <a:latin typeface="Arial"/>
              <a:ea typeface="Segoe UI"/>
              <a:cs typeface="Arial"/>
            </a:endParaRPr>
          </a:p>
          <a:p>
            <a:endParaRPr lang="en-GB" sz="3600">
              <a:solidFill>
                <a:srgbClr val="000000"/>
              </a:solidFill>
              <a:latin typeface="Arial"/>
              <a:ea typeface="Segoe UI"/>
              <a:cs typeface="Arial"/>
            </a:endParaRPr>
          </a:p>
          <a:p>
            <a:endParaRPr lang="en-GB" sz="3600">
              <a:solidFill>
                <a:srgbClr val="000000"/>
              </a:solidFill>
              <a:latin typeface="Arial"/>
              <a:ea typeface="Segoe UI"/>
              <a:cs typeface="Arial"/>
            </a:endParaRPr>
          </a:p>
          <a:p>
            <a:endParaRPr lang="en-GB" sz="3600">
              <a:solidFill>
                <a:srgbClr val="000000"/>
              </a:solidFill>
              <a:latin typeface="Arial"/>
              <a:ea typeface="Segoe UI"/>
              <a:cs typeface="Arial"/>
            </a:endParaRPr>
          </a:p>
          <a:p>
            <a:endParaRPr lang="en-GB" sz="3600">
              <a:solidFill>
                <a:srgbClr val="000000"/>
              </a:solidFill>
              <a:latin typeface="Arial"/>
              <a:ea typeface="Segoe UI"/>
              <a:cs typeface="Arial"/>
            </a:endParaRPr>
          </a:p>
          <a:p>
            <a:pPr algn="l" rtl="0"/>
            <a:endParaRPr sz="3600">
              <a:solidFill>
                <a:srgbClr val="000000"/>
              </a:solidFill>
              <a:latin typeface="Arial"/>
              <a:ea typeface="Arial"/>
              <a:cs typeface="Arial"/>
            </a:endParaRPr>
          </a:p>
          <a:p>
            <a:endParaRPr lang="en-GB" sz="3600">
              <a:solidFill>
                <a:srgbClr val="000000"/>
              </a:solidFill>
              <a:latin typeface="Arial"/>
              <a:ea typeface="Segoe UI"/>
              <a:cs typeface="Arial"/>
            </a:endParaRPr>
          </a:p>
          <a:p>
            <a:pPr algn="l" rtl="0"/>
            <a:endParaRPr lang="en-GB" sz="3600">
              <a:solidFill>
                <a:srgbClr val="000000"/>
              </a:solidFill>
              <a:latin typeface="Arial"/>
              <a:ea typeface="Segoe UI"/>
              <a:cs typeface="Arial"/>
            </a:endParaRPr>
          </a:p>
          <a:p>
            <a:endParaRPr lang="en-GB" sz="3600">
              <a:solidFill>
                <a:srgbClr val="000000"/>
              </a:solidFill>
              <a:latin typeface="Segoe UI"/>
              <a:ea typeface="Arial"/>
              <a:cs typeface="Arial"/>
            </a:endParaRPr>
          </a:p>
          <a:p>
            <a:pPr algn="ctr"/>
            <a:endParaRPr lang="en-GB" sz="1600"/>
          </a:p>
        </p:txBody>
      </p:sp>
      <p:sp>
        <p:nvSpPr>
          <p:cNvPr id="6" name="TextBox 5">
            <a:extLst>
              <a:ext uri="{FF2B5EF4-FFF2-40B4-BE49-F238E27FC236}">
                <a16:creationId xmlns:a16="http://schemas.microsoft.com/office/drawing/2014/main" id="{620DD61A-A3D7-B991-4AEE-840E771A4530}"/>
              </a:ext>
            </a:extLst>
          </p:cNvPr>
          <p:cNvSpPr txBox="1"/>
          <p:nvPr/>
        </p:nvSpPr>
        <p:spPr>
          <a:xfrm>
            <a:off x="399875" y="2167337"/>
            <a:ext cx="14687725" cy="4971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3200" b="1" u="sng" dirty="0">
                <a:latin typeface="Arial"/>
                <a:ea typeface="Segoe UI"/>
                <a:cs typeface="Arial"/>
              </a:rPr>
              <a:t>What is reflection and reflective practice?</a:t>
            </a:r>
            <a:r>
              <a:rPr lang="en-US" sz="3200" dirty="0">
                <a:latin typeface="Arial"/>
                <a:ea typeface="Segoe UI"/>
                <a:cs typeface="Arial"/>
              </a:rPr>
              <a:t> ​</a:t>
            </a:r>
            <a:endParaRPr lang="en-US" sz="3200" dirty="0"/>
          </a:p>
          <a:p>
            <a:pPr rtl="0"/>
            <a:r>
              <a:rPr lang="en-GB" sz="3200" dirty="0">
                <a:latin typeface="Arial"/>
                <a:ea typeface="Segoe UI"/>
                <a:cs typeface="Arial"/>
              </a:rPr>
              <a:t>​</a:t>
            </a:r>
          </a:p>
          <a:p>
            <a:pPr rtl="0"/>
            <a:r>
              <a:rPr lang="en-GB" sz="3200" dirty="0">
                <a:latin typeface="Arial"/>
                <a:ea typeface="Segoe UI"/>
                <a:cs typeface="Arial"/>
              </a:rPr>
              <a:t>Reflection is a process that allows you to think about your own experiences, actions and decisions to make sense of them, in the education sector especially Early Years (EY) it allows the practitioner to evaluate their interactions with children, families and colleagues it helps to identify strengths and areas for development. It also gives scope to the practitioner to look back at what they did, consider what went well, what could have been done differently, and how to improve in the future. As for reflective practise it is a process of developing professionally in how you think about why you do things in a certain way and evaluate how effective your approach is in your setting. To be able to learn from your mistakes and successes as well as making changes and improvements in your practise.</a:t>
            </a:r>
            <a:r>
              <a:rPr lang="en-US" sz="3200" dirty="0">
                <a:latin typeface="Arial"/>
                <a:ea typeface="Segoe UI"/>
                <a:cs typeface="Arial"/>
              </a:rPr>
              <a:t> ​</a:t>
            </a:r>
          </a:p>
          <a:p>
            <a:pPr rtl="0"/>
            <a:r>
              <a:rPr lang="en-GB" sz="3200" dirty="0">
                <a:latin typeface="Arial"/>
                <a:ea typeface="Segoe UI"/>
                <a:cs typeface="Arial"/>
              </a:rPr>
              <a:t>According to the Executive Summary by Tippins (2024) on the research paper of Leading Reflective Practice – reviewing the evidence she states that “Reflective practice leads to improved teaching strategies, better decision-making, and enhanced wellbeing. It supports continuous professional learning and fosters a culture of improvement in educational settings”. This statement shows the importance of reflective practise for a professional practitioner in Early Years settings. </a:t>
            </a:r>
            <a:r>
              <a:rPr lang="en-US" sz="3200" dirty="0">
                <a:latin typeface="Arial"/>
                <a:ea typeface="Segoe UI"/>
                <a:cs typeface="Arial"/>
              </a:rPr>
              <a:t> ​</a:t>
            </a:r>
          </a:p>
          <a:p>
            <a:pPr algn="ctr"/>
            <a:endParaRPr lang="en-GB" sz="3200">
              <a:latin typeface="Arial"/>
              <a:cs typeface="Arial"/>
            </a:endParaRPr>
          </a:p>
        </p:txBody>
      </p:sp>
      <p:sp>
        <p:nvSpPr>
          <p:cNvPr id="7" name="TextBox 6">
            <a:extLst>
              <a:ext uri="{FF2B5EF4-FFF2-40B4-BE49-F238E27FC236}">
                <a16:creationId xmlns:a16="http://schemas.microsoft.com/office/drawing/2014/main" id="{251F3BEF-D50C-DDFF-66E9-0B74E3031426}"/>
              </a:ext>
            </a:extLst>
          </p:cNvPr>
          <p:cNvSpPr txBox="1"/>
          <p:nvPr/>
        </p:nvSpPr>
        <p:spPr>
          <a:xfrm>
            <a:off x="382328" y="20314050"/>
            <a:ext cx="13755447" cy="5774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3200" b="1" u="sng">
                <a:latin typeface="Arial"/>
                <a:ea typeface="Segoe UI"/>
                <a:cs typeface="Segoe UI"/>
              </a:rPr>
              <a:t>Why is reflective practice important to Early Years care?</a:t>
            </a:r>
            <a:r>
              <a:rPr lang="en-US" sz="3200">
                <a:latin typeface="Arial"/>
                <a:ea typeface="Segoe UI"/>
                <a:cs typeface="Segoe UI"/>
              </a:rPr>
              <a:t> ​</a:t>
            </a:r>
            <a:endParaRPr lang="en-US" sz="3200"/>
          </a:p>
          <a:p>
            <a:pPr rtl="0"/>
            <a:r>
              <a:rPr lang="en-GB" sz="3200" dirty="0">
                <a:latin typeface="Arial"/>
                <a:ea typeface="Segoe UI"/>
                <a:cs typeface="Segoe UI"/>
              </a:rPr>
              <a:t>​</a:t>
            </a:r>
          </a:p>
          <a:p>
            <a:pPr rtl="0"/>
            <a:r>
              <a:rPr lang="en-GB" sz="3200" dirty="0">
                <a:latin typeface="Arial"/>
                <a:ea typeface="Segoe UI"/>
                <a:cs typeface="Segoe UI"/>
              </a:rPr>
              <a:t>To reflect on EY care is important to the practitioner as it leads to constant improvement in the quality of care and education that they provide. It helps improve the quality of teaching and care as practitioners will think about what went well and what areas need improvement in their daily setting. Bruce as quoted in Reed et. Al (2015)  argues that “informed reflection within the context of a developmentally appropriate curriculum and an understanding of how children think and learn, will help you to recognise and value your strengths, identify the areas in need of future development and establish priorities for action to move your practice forward” (Reed et. al, 2015, p. 6). This will lead to improved learning experiences and care for children. Therefore, allowing practitioners to cater activities and interactions to meet the needs of each individual child, adapting their approach to support each child’s development more effectively.</a:t>
            </a:r>
            <a:r>
              <a:rPr lang="en-US" sz="3200" dirty="0">
                <a:latin typeface="Arial"/>
                <a:ea typeface="Segoe UI"/>
                <a:cs typeface="Segoe UI"/>
              </a:rPr>
              <a:t> ​</a:t>
            </a:r>
          </a:p>
          <a:p>
            <a:pPr rtl="0"/>
            <a:r>
              <a:rPr lang="en-GB" sz="3200" dirty="0">
                <a:latin typeface="Arial"/>
                <a:ea typeface="Segoe UI"/>
                <a:cs typeface="Segoe UI"/>
              </a:rPr>
              <a:t>Reflective practise also allows and encourages professional growth it helps the practitioner to identify their own strengths and areas for improvement. Perez (2019) states “All professions have unique skills, knowledge, and ethical standards that guide them in what knowledge and responsibilities are required and how to execute what has been learned”. This quote can be aptly applied to EY practitioners as they become more aware of how their values, attitudes and behaviours effect children leading to a more thoughtful and ethical practise. Furthermore, reflective practise improves teamwork and communication as reflecting with colleagues encourages sharing of ideas, learning from each other and maintaining consistent, high-quality care across the setting.</a:t>
            </a:r>
            <a:r>
              <a:rPr lang="en-US" sz="3200" dirty="0">
                <a:latin typeface="Arial"/>
                <a:ea typeface="Segoe UI"/>
                <a:cs typeface="Segoe UI"/>
              </a:rPr>
              <a:t> </a:t>
            </a:r>
          </a:p>
          <a:p>
            <a:pPr algn="ctr"/>
            <a:endParaRPr lang="en-GB" sz="3200"/>
          </a:p>
        </p:txBody>
      </p:sp>
      <p:sp>
        <p:nvSpPr>
          <p:cNvPr id="8" name="TextBox 7">
            <a:extLst>
              <a:ext uri="{FF2B5EF4-FFF2-40B4-BE49-F238E27FC236}">
                <a16:creationId xmlns:a16="http://schemas.microsoft.com/office/drawing/2014/main" id="{EF73F3F2-7603-EAA3-ECB3-9DF48C998F96}"/>
              </a:ext>
            </a:extLst>
          </p:cNvPr>
          <p:cNvSpPr txBox="1"/>
          <p:nvPr/>
        </p:nvSpPr>
        <p:spPr>
          <a:xfrm>
            <a:off x="399875" y="12636537"/>
            <a:ext cx="14687725" cy="4971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3200" b="1" u="sng">
                <a:latin typeface="Arial"/>
                <a:ea typeface="Segoe UI"/>
                <a:cs typeface="Arial"/>
              </a:rPr>
              <a:t>The theory of reflection</a:t>
            </a:r>
            <a:r>
              <a:rPr lang="en-US" sz="3200">
                <a:latin typeface="Arial"/>
                <a:ea typeface="Segoe UI"/>
                <a:cs typeface="Arial"/>
              </a:rPr>
              <a:t> ​</a:t>
            </a:r>
            <a:endParaRPr lang="en-US"/>
          </a:p>
          <a:p>
            <a:pPr rtl="0"/>
            <a:r>
              <a:rPr lang="en-GB" sz="3200">
                <a:latin typeface="Arial"/>
                <a:ea typeface="Segoe UI"/>
                <a:cs typeface="Arial"/>
              </a:rPr>
              <a:t>​</a:t>
            </a:r>
          </a:p>
          <a:p>
            <a:pPr rtl="0"/>
            <a:r>
              <a:rPr lang="en-GB" sz="3200">
                <a:latin typeface="Arial"/>
                <a:ea typeface="Segoe UI"/>
                <a:cs typeface="Arial"/>
              </a:rPr>
              <a:t>The theory of reflection is influenced by the work of John Dewey and Donald Schön and is very important and relevant to EY education.  Dewey (1933) viewed reflection as an </a:t>
            </a:r>
            <a:r>
              <a:rPr lang="en-GB" sz="3200" b="1">
                <a:latin typeface="Arial"/>
                <a:ea typeface="Segoe UI"/>
                <a:cs typeface="Arial"/>
              </a:rPr>
              <a:t>active and deliberative process of thinking, </a:t>
            </a:r>
            <a:r>
              <a:rPr lang="en-GB" sz="3200">
                <a:latin typeface="Arial"/>
                <a:ea typeface="Segoe UI"/>
                <a:cs typeface="Arial"/>
              </a:rPr>
              <a:t>that allows practitioners to learn from experience. In an EY setting, this would mean asking questions on the teaching methods, understanding the children’s response to the learning and to look at different strategies to support the learning. (Moon,2013). Schön (1983) further developed on the expansion of Dewey’s ideas by focusing on reflection in a professional setting, he introduces </a:t>
            </a:r>
            <a:r>
              <a:rPr lang="en-GB" sz="3200" b="1">
                <a:latin typeface="Arial"/>
                <a:ea typeface="Segoe UI"/>
                <a:cs typeface="Arial"/>
              </a:rPr>
              <a:t>reflection-in-action, </a:t>
            </a:r>
            <a:r>
              <a:rPr lang="en-GB" sz="3200">
                <a:latin typeface="Arial"/>
                <a:ea typeface="Segoe UI"/>
                <a:cs typeface="Arial"/>
              </a:rPr>
              <a:t>which takes place during an ongoing teaching lesson to quickly adjust strategies on the spot for on-going learning and </a:t>
            </a:r>
            <a:r>
              <a:rPr lang="en-GB" sz="3200" b="1">
                <a:latin typeface="Arial"/>
                <a:ea typeface="Segoe UI"/>
                <a:cs typeface="Arial"/>
              </a:rPr>
              <a:t>reflection-on-action </a:t>
            </a:r>
            <a:r>
              <a:rPr lang="en-GB" sz="3200">
                <a:latin typeface="Arial"/>
                <a:ea typeface="Segoe UI"/>
                <a:cs typeface="Arial"/>
              </a:rPr>
              <a:t>that happens after the lesson to assess and improve overall learning practise. (Schön,1983; Thompson and Thompson, 2018).</a:t>
            </a:r>
            <a:r>
              <a:rPr lang="en-US" sz="3200">
                <a:latin typeface="Arial"/>
                <a:ea typeface="Segoe UI"/>
                <a:cs typeface="Arial"/>
              </a:rPr>
              <a:t> ​</a:t>
            </a:r>
          </a:p>
          <a:p>
            <a:pPr rtl="0"/>
            <a:r>
              <a:rPr lang="en-GB" sz="3200">
                <a:latin typeface="Arial"/>
                <a:ea typeface="Segoe UI"/>
                <a:cs typeface="Arial"/>
              </a:rPr>
              <a:t>​</a:t>
            </a:r>
          </a:p>
          <a:p>
            <a:pPr algn="ctr"/>
            <a:endParaRPr lang="en-GB" sz="3200">
              <a:latin typeface="Arial"/>
              <a:cs typeface="Arial"/>
            </a:endParaRPr>
          </a:p>
        </p:txBody>
      </p:sp>
      <p:sp>
        <p:nvSpPr>
          <p:cNvPr id="9" name="TextBox 8">
            <a:extLst>
              <a:ext uri="{FF2B5EF4-FFF2-40B4-BE49-F238E27FC236}">
                <a16:creationId xmlns:a16="http://schemas.microsoft.com/office/drawing/2014/main" id="{3922ADEA-8E92-376D-609E-486A67F34A62}"/>
              </a:ext>
            </a:extLst>
          </p:cNvPr>
          <p:cNvSpPr txBox="1"/>
          <p:nvPr/>
        </p:nvSpPr>
        <p:spPr>
          <a:xfrm>
            <a:off x="16037424" y="2541602"/>
            <a:ext cx="13735929" cy="296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3200" b="1" u="sng" dirty="0">
                <a:latin typeface="Arial"/>
                <a:ea typeface="Segoe UI"/>
                <a:cs typeface="Arial"/>
              </a:rPr>
              <a:t>Analysis of different reflective models compare/contrast/pros/cons</a:t>
            </a:r>
            <a:r>
              <a:rPr lang="en-US" sz="3200" dirty="0">
                <a:latin typeface="Arial"/>
                <a:ea typeface="Segoe UI"/>
                <a:cs typeface="Arial"/>
              </a:rPr>
              <a:t> ​</a:t>
            </a:r>
            <a:endParaRPr lang="en-US" sz="3200" dirty="0"/>
          </a:p>
          <a:p>
            <a:pPr rtl="0"/>
            <a:r>
              <a:rPr lang="en-GB" sz="3200" dirty="0">
                <a:latin typeface="Arial"/>
                <a:ea typeface="Segoe UI"/>
                <a:cs typeface="Arial"/>
              </a:rPr>
              <a:t>​</a:t>
            </a:r>
          </a:p>
          <a:p>
            <a:pPr rtl="0"/>
            <a:r>
              <a:rPr lang="en-GB" sz="3200" dirty="0">
                <a:latin typeface="Arial"/>
                <a:ea typeface="Segoe UI"/>
                <a:cs typeface="Arial"/>
              </a:rPr>
              <a:t>Kolb’s Experiential Learning Cycle (1984) and Gibb’s Reflective Cycle (1988) are two of the most relevant models that are supportive of professional learning and development within an EY setting. Kolb’s model lays the emphasis on learning through experience whilst teaching or to try out a new learning process. It contains four stages they are: </a:t>
            </a:r>
            <a:r>
              <a:rPr lang="en-US" sz="3200" dirty="0">
                <a:latin typeface="Arial"/>
                <a:ea typeface="Segoe UI"/>
                <a:cs typeface="Arial"/>
              </a:rPr>
              <a:t> ​</a:t>
            </a:r>
          </a:p>
          <a:p>
            <a:pPr rtl="0"/>
            <a:r>
              <a:rPr lang="en-US" sz="3200" dirty="0">
                <a:latin typeface="Arial"/>
                <a:ea typeface="Segoe UI"/>
                <a:cs typeface="Arial"/>
              </a:rPr>
              <a:t>​</a:t>
            </a:r>
          </a:p>
          <a:p>
            <a:endParaRPr lang="en-US" sz="3200">
              <a:latin typeface="Arial"/>
              <a:ea typeface="Segoe UI"/>
              <a:cs typeface="Arial"/>
            </a:endParaRPr>
          </a:p>
          <a:p>
            <a:endParaRPr lang="en-US" sz="3200">
              <a:latin typeface="Arial"/>
              <a:ea typeface="Segoe UI"/>
              <a:cs typeface="Arial"/>
            </a:endParaRPr>
          </a:p>
          <a:p>
            <a:pPr rtl="0"/>
            <a:r>
              <a:rPr lang="en-US" sz="3200" dirty="0">
                <a:latin typeface="Arial"/>
                <a:ea typeface="Segoe UI"/>
                <a:cs typeface="Arial"/>
              </a:rPr>
              <a:t>​</a:t>
            </a: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r>
              <a:rPr lang="en-GB" sz="3200" dirty="0">
                <a:latin typeface="Arial"/>
                <a:ea typeface="Segoe UI"/>
                <a:cs typeface="Arial"/>
              </a:rPr>
              <a:t>(Brodie, 2025)</a:t>
            </a:r>
            <a:r>
              <a:rPr lang="en-US" sz="3200" dirty="0">
                <a:latin typeface="Arial"/>
                <a:ea typeface="Segoe UI"/>
                <a:cs typeface="Arial"/>
              </a:rPr>
              <a:t> ​</a:t>
            </a:r>
            <a:endParaRPr lang="en-US" sz="3200" dirty="0"/>
          </a:p>
          <a:p>
            <a:pPr rtl="0"/>
            <a:r>
              <a:rPr lang="en-US" sz="3200" dirty="0">
                <a:latin typeface="Arial"/>
                <a:ea typeface="Segoe UI"/>
                <a:cs typeface="Arial"/>
              </a:rPr>
              <a:t>​</a:t>
            </a:r>
          </a:p>
          <a:p>
            <a:endParaRPr lang="en-US" sz="3200">
              <a:latin typeface="Arial"/>
              <a:ea typeface="Segoe UI"/>
              <a:cs typeface="Arial"/>
            </a:endParaRPr>
          </a:p>
          <a:p>
            <a:endParaRPr lang="en-US" sz="3200">
              <a:latin typeface="Arial"/>
              <a:ea typeface="Segoe UI"/>
              <a:cs typeface="Arial"/>
            </a:endParaRPr>
          </a:p>
          <a:p>
            <a:endParaRPr lang="en-GB" sz="3200">
              <a:latin typeface="Arial"/>
              <a:ea typeface="Segoe UI"/>
              <a:cs typeface="Arial"/>
            </a:endParaRPr>
          </a:p>
          <a:p>
            <a:r>
              <a:rPr lang="en-GB" sz="3200" dirty="0">
                <a:latin typeface="Arial"/>
                <a:ea typeface="Segoe UI"/>
                <a:cs typeface="Arial"/>
              </a:rPr>
              <a:t>In contrast Gibbs model provides six stages:</a:t>
            </a:r>
            <a:r>
              <a:rPr lang="en-US" sz="3200" dirty="0">
                <a:latin typeface="Arial"/>
                <a:ea typeface="Segoe UI"/>
                <a:cs typeface="Arial"/>
              </a:rPr>
              <a:t> ​</a:t>
            </a:r>
            <a:endParaRPr lang="en-US" dirty="0"/>
          </a:p>
          <a:p>
            <a:pPr rtl="0"/>
            <a:r>
              <a:rPr lang="en-US" sz="3200" dirty="0">
                <a:latin typeface="Arial"/>
                <a:ea typeface="Segoe UI"/>
                <a:cs typeface="Arial"/>
              </a:rPr>
              <a:t>​</a:t>
            </a: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dirty="0">
              <a:latin typeface="Arial"/>
              <a:ea typeface="Segoe UI"/>
              <a:cs typeface="Arial"/>
            </a:endParaRPr>
          </a:p>
          <a:p>
            <a:endParaRPr lang="en-GB" sz="3200" dirty="0">
              <a:latin typeface="Arial"/>
              <a:ea typeface="Segoe UI"/>
              <a:cs typeface="Arial"/>
            </a:endParaRPr>
          </a:p>
          <a:p>
            <a:r>
              <a:rPr lang="en-GB" sz="3200" dirty="0">
                <a:latin typeface="Arial"/>
                <a:ea typeface="Segoe UI"/>
                <a:cs typeface="Arial"/>
              </a:rPr>
              <a:t>(Sewell, and Main, 2023)</a:t>
            </a:r>
            <a:r>
              <a:rPr lang="en-US" sz="3200" dirty="0">
                <a:latin typeface="Arial"/>
                <a:ea typeface="Segoe UI"/>
                <a:cs typeface="Arial"/>
              </a:rPr>
              <a:t> ​</a:t>
            </a:r>
            <a:endParaRPr lang="en-US" sz="3200"/>
          </a:p>
          <a:p>
            <a:pPr rtl="0"/>
            <a:r>
              <a:rPr lang="en-US" sz="3200" dirty="0">
                <a:latin typeface="Arial"/>
                <a:ea typeface="Segoe UI"/>
                <a:cs typeface="Arial"/>
              </a:rPr>
              <a:t>​</a:t>
            </a: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endParaRPr lang="en-GB" sz="3200">
              <a:latin typeface="Arial"/>
              <a:ea typeface="Segoe UI"/>
              <a:cs typeface="Arial"/>
            </a:endParaRPr>
          </a:p>
          <a:p>
            <a:pPr algn="ctr"/>
            <a:endParaRPr lang="en-GB" sz="3200">
              <a:latin typeface="Arial"/>
              <a:cs typeface="Arial"/>
            </a:endParaRPr>
          </a:p>
        </p:txBody>
      </p:sp>
      <p:sp>
        <p:nvSpPr>
          <p:cNvPr id="10" name="TextBox 9">
            <a:extLst>
              <a:ext uri="{FF2B5EF4-FFF2-40B4-BE49-F238E27FC236}">
                <a16:creationId xmlns:a16="http://schemas.microsoft.com/office/drawing/2014/main" id="{94E01850-ED5C-42EE-5733-560CE9A20AC7}"/>
              </a:ext>
            </a:extLst>
          </p:cNvPr>
          <p:cNvSpPr txBox="1"/>
          <p:nvPr/>
        </p:nvSpPr>
        <p:spPr>
          <a:xfrm>
            <a:off x="1304304" y="37081238"/>
            <a:ext cx="27581447" cy="175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a:rPr>
              <a:t>On a personal note, I would start my own reflective journey within an EY with Kolb’s approach as it will allow me to learn directly from experience and to adjust my practise as teaching assistant in a reception class in a natural way. It will also be a good reflective point for my own studies as I get use to engaging in further reading, research and continue with my study, I would like to further develop my own skills to engage in and to try the different reflective models. However, for now I would like to use Kolb’s model for the starting point of my own reflective thinking. </a:t>
            </a:r>
            <a:endParaRPr lang="en-GB" sz="3200" dirty="0"/>
          </a:p>
          <a:p>
            <a:pPr algn="ctr"/>
            <a:endParaRPr lang="en-GB" sz="3200"/>
          </a:p>
        </p:txBody>
      </p:sp>
      <p:pic>
        <p:nvPicPr>
          <p:cNvPr id="4" name="Picture 3" descr="A diagram of a learning cycle&#10;&#10;AI-generated content may be incorrect.">
            <a:extLst>
              <a:ext uri="{FF2B5EF4-FFF2-40B4-BE49-F238E27FC236}">
                <a16:creationId xmlns:a16="http://schemas.microsoft.com/office/drawing/2014/main" id="{754CBCC4-FC5A-5359-B006-D7B94DA6D755}"/>
              </a:ext>
            </a:extLst>
          </p:cNvPr>
          <p:cNvPicPr>
            <a:picLocks noChangeAspect="1"/>
          </p:cNvPicPr>
          <p:nvPr/>
        </p:nvPicPr>
        <p:blipFill>
          <a:blip r:embed="rId2">
            <a:extLst>
              <a:ext uri="{BEBA8EAE-BF5A-486C-A8C5-ECC9F3942E4B}">
                <a14:imgProps xmlns:a14="http://schemas.microsoft.com/office/drawing/2010/main">
                  <a14:imgLayer r:embed="rId3">
                    <a14:imgEffect>
                      <a14:saturation sat="146000"/>
                    </a14:imgEffect>
                  </a14:imgLayer>
                </a14:imgProps>
              </a:ext>
            </a:extLst>
          </a:blip>
          <a:stretch>
            <a:fillRect/>
          </a:stretch>
        </p:blipFill>
        <p:spPr>
          <a:xfrm>
            <a:off x="17681895" y="6529487"/>
            <a:ext cx="9816874" cy="7897847"/>
          </a:xfrm>
          <a:prstGeom prst="rect">
            <a:avLst/>
          </a:prstGeom>
        </p:spPr>
      </p:pic>
      <p:sp>
        <p:nvSpPr>
          <p:cNvPr id="11" name="TextBox 10">
            <a:extLst>
              <a:ext uri="{FF2B5EF4-FFF2-40B4-BE49-F238E27FC236}">
                <a16:creationId xmlns:a16="http://schemas.microsoft.com/office/drawing/2014/main" id="{52E02326-B28C-7EED-9DD4-150B7F9C9098}"/>
              </a:ext>
            </a:extLst>
          </p:cNvPr>
          <p:cNvSpPr txBox="1"/>
          <p:nvPr/>
        </p:nvSpPr>
        <p:spPr>
          <a:xfrm>
            <a:off x="16056526" y="15862796"/>
            <a:ext cx="13456497" cy="175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rPr>
              <a:t>This cycle of process allows practitioners to reflect on their experiences, outcomes and how to develop new strategies for their practise.</a:t>
            </a:r>
            <a:endParaRPr lang="en-GB" sz="3200"/>
          </a:p>
          <a:p>
            <a:pPr algn="ctr"/>
            <a:endParaRPr lang="en-GB" sz="3200"/>
          </a:p>
        </p:txBody>
      </p:sp>
      <p:sp>
        <p:nvSpPr>
          <p:cNvPr id="14" name="TextBox 13">
            <a:extLst>
              <a:ext uri="{FF2B5EF4-FFF2-40B4-BE49-F238E27FC236}">
                <a16:creationId xmlns:a16="http://schemas.microsoft.com/office/drawing/2014/main" id="{4FFEE542-2E0E-3D2C-AE96-F5A8560E10D4}"/>
              </a:ext>
            </a:extLst>
          </p:cNvPr>
          <p:cNvSpPr txBox="1"/>
          <p:nvPr/>
        </p:nvSpPr>
        <p:spPr>
          <a:xfrm>
            <a:off x="15822177" y="28892148"/>
            <a:ext cx="14133712" cy="256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ea typeface="Segoe UI"/>
                <a:cs typeface="Segoe UI"/>
              </a:rPr>
              <a:t>These are more detailed than Kolb’s giving you questions to answer whilst going through the process. While you will still reflect on any situation that has arisen, draw a summary from it and make an action plan for future things that you will carry out differently, it also encourages a personal reflection on how you felt about the learning outcome (University of Cambridge, 2025). Gibb’s model has drawn some criticism for its lack of depth by Open University (2014) saying that it can “result in fairly superficial reflection as it doesn’t refer to critical thinking/analysis or reflection.” (Open University, 2014).</a:t>
            </a:r>
            <a:endParaRPr lang="en-GB" sz="3200"/>
          </a:p>
          <a:p>
            <a:pPr algn="ctr"/>
            <a:endParaRPr lang="en-GB" sz="3200"/>
          </a:p>
        </p:txBody>
      </p:sp>
      <p:sp>
        <p:nvSpPr>
          <p:cNvPr id="15" name="TextBox 14">
            <a:extLst>
              <a:ext uri="{FF2B5EF4-FFF2-40B4-BE49-F238E27FC236}">
                <a16:creationId xmlns:a16="http://schemas.microsoft.com/office/drawing/2014/main" id="{BC45029E-C565-ACFF-EAD3-AE356109D422}"/>
              </a:ext>
            </a:extLst>
          </p:cNvPr>
          <p:cNvSpPr txBox="1"/>
          <p:nvPr/>
        </p:nvSpPr>
        <p:spPr>
          <a:xfrm>
            <a:off x="1448773" y="34254491"/>
            <a:ext cx="29115780" cy="175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a:ea typeface="Segoe UI"/>
                <a:cs typeface="Segoe UI"/>
              </a:rPr>
              <a:t>Reflective models, can help you keep focus, give a structured approach as well as provide a good starting point, it gives you an overview of the various levels of a situation as well as knowing that a process has been completed. The disadvantage is that they can be time-consuming, restrictive, while some can be complicated to follow and may not be suitable for every issue that arises, they can also not have a beginning in real life scenarios and are a continuous progression (University of Cambridge, 2025)</a:t>
            </a:r>
            <a:r>
              <a:rPr lang="en-US" sz="3200" dirty="0">
                <a:latin typeface="Arial"/>
                <a:ea typeface="Segoe UI"/>
                <a:cs typeface="Segoe UI"/>
              </a:rPr>
              <a:t> ​</a:t>
            </a:r>
            <a:r>
              <a:rPr sz="3200" dirty="0">
                <a:latin typeface="Arial"/>
                <a:ea typeface="Arial"/>
                <a:cs typeface="Arial"/>
              </a:rPr>
              <a:t>​</a:t>
            </a:r>
            <a:endParaRPr lang="en-GB" sz="3200" dirty="0"/>
          </a:p>
          <a:p>
            <a:pPr algn="ctr"/>
            <a:endParaRPr lang="en-GB" sz="3200"/>
          </a:p>
        </p:txBody>
      </p:sp>
      <p:sp>
        <p:nvSpPr>
          <p:cNvPr id="16" name="TextBox 15">
            <a:extLst>
              <a:ext uri="{FF2B5EF4-FFF2-40B4-BE49-F238E27FC236}">
                <a16:creationId xmlns:a16="http://schemas.microsoft.com/office/drawing/2014/main" id="{C20D2A05-9AFB-7F9E-2D8C-3F0E7100B349}"/>
              </a:ext>
            </a:extLst>
          </p:cNvPr>
          <p:cNvSpPr txBox="1"/>
          <p:nvPr/>
        </p:nvSpPr>
        <p:spPr>
          <a:xfrm>
            <a:off x="25046031" y="39264390"/>
            <a:ext cx="4721604" cy="336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GB" sz="3200" err="1">
                <a:latin typeface="Arial"/>
                <a:ea typeface="Segoe UI"/>
                <a:cs typeface="Arial"/>
              </a:rPr>
              <a:t>Riftana</a:t>
            </a:r>
            <a:r>
              <a:rPr lang="en-GB" sz="3200">
                <a:latin typeface="Arial"/>
                <a:ea typeface="Segoe UI"/>
                <a:cs typeface="Arial"/>
              </a:rPr>
              <a:t> Amin</a:t>
            </a:r>
            <a:r>
              <a:rPr sz="3200">
                <a:latin typeface="Arial"/>
                <a:ea typeface="Arial"/>
                <a:cs typeface="Arial"/>
              </a:rPr>
              <a:t> </a:t>
            </a:r>
            <a:endParaRPr lang="en-US" sz="3200"/>
          </a:p>
          <a:p>
            <a:pPr algn="r" rtl="0"/>
            <a:r>
              <a:rPr lang="en-GB" sz="3200" dirty="0">
                <a:latin typeface="Arial"/>
                <a:ea typeface="Segoe UI"/>
                <a:cs typeface="Arial"/>
              </a:rPr>
              <a:t>Student Number: 2505214</a:t>
            </a:r>
            <a:r>
              <a:rPr sz="3200" dirty="0">
                <a:latin typeface="Arial"/>
                <a:ea typeface="Arial"/>
                <a:cs typeface="Arial"/>
              </a:rPr>
              <a:t> </a:t>
            </a:r>
          </a:p>
          <a:p>
            <a:pPr algn="r" rtl="0"/>
            <a:r>
              <a:rPr lang="en-GB" sz="3200" dirty="0">
                <a:latin typeface="Arial"/>
                <a:ea typeface="Segoe UI"/>
                <a:cs typeface="Arial"/>
              </a:rPr>
              <a:t>Module: ECEY4009</a:t>
            </a:r>
            <a:r>
              <a:rPr sz="3200" dirty="0">
                <a:latin typeface="Arial"/>
                <a:ea typeface="Arial"/>
                <a:cs typeface="Arial"/>
              </a:rPr>
              <a:t> </a:t>
            </a:r>
          </a:p>
          <a:p>
            <a:pPr algn="r" rtl="0"/>
            <a:r>
              <a:rPr lang="en-GB" sz="3200" dirty="0">
                <a:latin typeface="Arial"/>
                <a:ea typeface="Segoe UI"/>
                <a:cs typeface="Arial"/>
              </a:rPr>
              <a:t>Word Count: 1011</a:t>
            </a:r>
            <a:r>
              <a:rPr sz="3200" dirty="0">
                <a:latin typeface="Arial"/>
                <a:ea typeface="Arial"/>
                <a:cs typeface="Arial"/>
              </a:rPr>
              <a:t> </a:t>
            </a:r>
          </a:p>
        </p:txBody>
      </p:sp>
      <p:pic>
        <p:nvPicPr>
          <p:cNvPr id="13" name="Picture 12" descr="A screenshot of a computer screen&#10;&#10;AI-generated content may be incorrect.">
            <a:extLst>
              <a:ext uri="{FF2B5EF4-FFF2-40B4-BE49-F238E27FC236}">
                <a16:creationId xmlns:a16="http://schemas.microsoft.com/office/drawing/2014/main" id="{BF16731B-3A53-1BE0-6DA5-E0E0F367B690}"/>
              </a:ext>
            </a:extLst>
          </p:cNvPr>
          <p:cNvPicPr>
            <a:picLocks noChangeAspect="1"/>
          </p:cNvPicPr>
          <p:nvPr/>
        </p:nvPicPr>
        <p:blipFill>
          <a:blip r:embed="rId4"/>
          <a:srcRect l="21900" t="20188" r="35703" b="11995"/>
          <a:stretch>
            <a:fillRect/>
          </a:stretch>
        </p:blipFill>
        <p:spPr>
          <a:xfrm>
            <a:off x="17599299" y="17991825"/>
            <a:ext cx="9838199" cy="86006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748634-46D3-CAE4-816F-327F09CD3CEA}"/>
              </a:ext>
            </a:extLst>
          </p:cNvPr>
          <p:cNvSpPr txBox="1"/>
          <p:nvPr/>
        </p:nvSpPr>
        <p:spPr>
          <a:xfrm>
            <a:off x="661738" y="2601343"/>
            <a:ext cx="28675261" cy="35293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ct val="150000"/>
              </a:lnSpc>
            </a:pPr>
            <a:r>
              <a:rPr lang="en-GB" sz="6000" b="1" u="sng">
                <a:solidFill>
                  <a:srgbClr val="000000"/>
                </a:solidFill>
                <a:latin typeface="Arial"/>
                <a:ea typeface="Segoe UI"/>
                <a:cs typeface="Arial"/>
              </a:rPr>
              <a:t>Reference list</a:t>
            </a:r>
            <a:r>
              <a:rPr sz="6000">
                <a:solidFill>
                  <a:srgbClr val="000000"/>
                </a:solidFill>
                <a:latin typeface="Arial"/>
                <a:ea typeface="Arial"/>
                <a:cs typeface="Arial"/>
              </a:rPr>
              <a:t> </a:t>
            </a:r>
            <a:endParaRPr lang="en-US" sz="6000">
              <a:solidFill>
                <a:srgbClr val="000000"/>
              </a:solidFill>
              <a:latin typeface="Arial"/>
              <a:ea typeface="Arial"/>
              <a:cs typeface="Arial"/>
            </a:endParaRPr>
          </a:p>
          <a:p>
            <a:pPr algn="l" rtl="0"/>
            <a:r>
              <a:rPr lang="en-GB" sz="6000">
                <a:solidFill>
                  <a:srgbClr val="000000"/>
                </a:solidFill>
                <a:latin typeface="Arial"/>
                <a:ea typeface="Segoe UI"/>
                <a:cs typeface="Arial"/>
              </a:rPr>
              <a:t>Brodie, K. (2025). </a:t>
            </a:r>
            <a:r>
              <a:rPr lang="en-GB" sz="6000" i="1">
                <a:solidFill>
                  <a:srgbClr val="000000"/>
                </a:solidFill>
                <a:latin typeface="Arial"/>
                <a:ea typeface="Segoe UI"/>
                <a:cs typeface="Arial"/>
              </a:rPr>
              <a:t>David Kolb’s Learning Styles and Experiential Learning Cycle</a:t>
            </a:r>
            <a:r>
              <a:rPr lang="en-GB" sz="6000">
                <a:solidFill>
                  <a:srgbClr val="000000"/>
                </a:solidFill>
                <a:latin typeface="Arial"/>
                <a:ea typeface="Segoe UI"/>
                <a:cs typeface="Arial"/>
              </a:rPr>
              <a:t>. [online] Early Years TV. Available at: </a:t>
            </a:r>
            <a:r>
              <a:rPr lang="en-GB" sz="6000" u="sng">
                <a:solidFill>
                  <a:srgbClr val="467886"/>
                </a:solidFill>
                <a:latin typeface="Arial"/>
                <a:ea typeface="Segoe UI"/>
                <a:cs typeface="Arial"/>
                <a:hlinkClick r:id="rId2"/>
              </a:rPr>
              <a:t>https://www.earlyyears.tv/david-kolb-learning-styles-cycle/</a:t>
            </a:r>
            <a:r>
              <a:rPr lang="en-GB" sz="6000">
                <a:solidFill>
                  <a:srgbClr val="000000"/>
                </a:solidFill>
                <a:latin typeface="Arial"/>
                <a:ea typeface="Segoe UI"/>
                <a:cs typeface="Arial"/>
              </a:rPr>
              <a:t> [Accessed 24 Oct. 2025].</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pPr algn="l" rtl="0"/>
            <a:r>
              <a:rPr lang="en-GB" sz="6000">
                <a:solidFill>
                  <a:srgbClr val="000000"/>
                </a:solidFill>
                <a:latin typeface="Arial"/>
                <a:ea typeface="Segoe UI"/>
                <a:cs typeface="Arial"/>
              </a:rPr>
              <a:t>Moon, J.A. (2013). </a:t>
            </a:r>
            <a:r>
              <a:rPr lang="en-GB" sz="6000" i="1">
                <a:solidFill>
                  <a:srgbClr val="000000"/>
                </a:solidFill>
                <a:latin typeface="Arial"/>
                <a:ea typeface="Segoe UI"/>
                <a:cs typeface="Arial"/>
              </a:rPr>
              <a:t>Reflection in Learning and Professional Developmen</a:t>
            </a:r>
            <a:r>
              <a:rPr lang="en-GB" sz="6000">
                <a:solidFill>
                  <a:srgbClr val="000000"/>
                </a:solidFill>
                <a:latin typeface="Arial"/>
                <a:ea typeface="Segoe UI"/>
                <a:cs typeface="Arial"/>
              </a:rPr>
              <a:t>t. London: Routledge.</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pPr algn="l" rtl="0"/>
            <a:r>
              <a:rPr lang="en-GB" sz="6000">
                <a:solidFill>
                  <a:srgbClr val="000000"/>
                </a:solidFill>
                <a:latin typeface="Arial"/>
                <a:ea typeface="Segoe UI"/>
                <a:cs typeface="Arial"/>
              </a:rPr>
              <a:t>Open University (2019). </a:t>
            </a:r>
            <a:r>
              <a:rPr lang="en-GB" sz="6000" i="1">
                <a:solidFill>
                  <a:srgbClr val="000000"/>
                </a:solidFill>
                <a:latin typeface="Arial"/>
                <a:ea typeface="Segoe UI"/>
                <a:cs typeface="Arial"/>
              </a:rPr>
              <a:t>Learning to teach: becoming a reflective practitioner</a:t>
            </a:r>
            <a:r>
              <a:rPr lang="en-GB" sz="6000">
                <a:solidFill>
                  <a:srgbClr val="000000"/>
                </a:solidFill>
                <a:latin typeface="Arial"/>
                <a:ea typeface="Segoe UI"/>
                <a:cs typeface="Arial"/>
              </a:rPr>
              <a:t>. [online] </a:t>
            </a:r>
            <a:r>
              <a:rPr lang="en-GB" sz="6000" err="1">
                <a:solidFill>
                  <a:srgbClr val="000000"/>
                </a:solidFill>
                <a:latin typeface="Arial"/>
                <a:ea typeface="Segoe UI"/>
                <a:cs typeface="Arial"/>
              </a:rPr>
              <a:t>OpenLearn</a:t>
            </a:r>
            <a:r>
              <a:rPr lang="en-GB" sz="6000">
                <a:solidFill>
                  <a:srgbClr val="000000"/>
                </a:solidFill>
                <a:latin typeface="Arial"/>
                <a:ea typeface="Segoe UI"/>
                <a:cs typeface="Arial"/>
              </a:rPr>
              <a:t>. Available at: </a:t>
            </a:r>
            <a:r>
              <a:rPr lang="en-GB" sz="6000" u="sng">
                <a:solidFill>
                  <a:srgbClr val="467886"/>
                </a:solidFill>
                <a:latin typeface="Arial"/>
                <a:ea typeface="Segoe UI"/>
                <a:cs typeface="Arial"/>
                <a:hlinkClick r:id="rId3"/>
              </a:rPr>
              <a:t>https://www.open.edu/openlearn/education-development/learning-teach-becoming-reflective-practitioner/content-section-6.2</a:t>
            </a:r>
            <a:r>
              <a:rPr lang="en-GB" sz="6000">
                <a:solidFill>
                  <a:srgbClr val="000000"/>
                </a:solidFill>
                <a:latin typeface="Arial"/>
                <a:ea typeface="Segoe UI"/>
                <a:cs typeface="Arial"/>
              </a:rPr>
              <a:t> [Accessed 16 Oct. 2025].</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r>
              <a:rPr lang="en-GB" sz="6000">
                <a:solidFill>
                  <a:srgbClr val="000000"/>
                </a:solidFill>
                <a:latin typeface="Arial"/>
                <a:ea typeface="Segoe UI"/>
                <a:cs typeface="Arial"/>
              </a:rPr>
              <a:t>Perez, R. (2019), </a:t>
            </a:r>
            <a:r>
              <a:rPr lang="en-GB" sz="6000" i="1">
                <a:solidFill>
                  <a:srgbClr val="000000"/>
                </a:solidFill>
                <a:latin typeface="Arial"/>
                <a:ea typeface="Segoe UI"/>
                <a:cs typeface="Arial"/>
              </a:rPr>
              <a:t>What Does It Mean to Be a Professional? Professional Case Management,</a:t>
            </a:r>
            <a:r>
              <a:rPr lang="en-GB" sz="6000">
                <a:solidFill>
                  <a:srgbClr val="000000"/>
                </a:solidFill>
                <a:latin typeface="Arial"/>
                <a:ea typeface="Segoe UI"/>
                <a:cs typeface="Arial"/>
              </a:rPr>
              <a:t> [online] 24(4), p.212. Available at: </a:t>
            </a:r>
            <a:r>
              <a:rPr lang="en-GB" sz="6000" u="sng">
                <a:solidFill>
                  <a:srgbClr val="467886"/>
                </a:solidFill>
                <a:latin typeface="Arial"/>
                <a:ea typeface="Segoe UI"/>
                <a:cs typeface="Arial"/>
                <a:hlinkClick r:id="rId4"/>
              </a:rPr>
              <a:t>https://doi.org/10.1097/ncm.0000000000000373</a:t>
            </a:r>
            <a:r>
              <a:rPr lang="en-GB" sz="6000">
                <a:solidFill>
                  <a:srgbClr val="000000"/>
                </a:solidFill>
                <a:latin typeface="Arial"/>
                <a:ea typeface="Segoe UI"/>
                <a:cs typeface="Arial"/>
              </a:rPr>
              <a:t>. (Accessed 7 Oct 2025). </a:t>
            </a:r>
          </a:p>
          <a:p>
            <a:pPr algn="l"/>
            <a:endParaRPr sz="6000">
              <a:latin typeface="Arial"/>
              <a:cs typeface="Arial"/>
            </a:endParaRPr>
          </a:p>
          <a:p>
            <a:pPr algn="l" rtl="0"/>
            <a:r>
              <a:rPr lang="en-GB" sz="6000">
                <a:solidFill>
                  <a:srgbClr val="000000"/>
                </a:solidFill>
                <a:latin typeface="Arial"/>
                <a:ea typeface="Segoe UI"/>
                <a:cs typeface="Arial"/>
              </a:rPr>
              <a:t>Reed, M., Walker, R. and Gasper, M (2015) </a:t>
            </a:r>
            <a:r>
              <a:rPr lang="en-GB" sz="6000" i="1">
                <a:solidFill>
                  <a:srgbClr val="000000"/>
                </a:solidFill>
                <a:latin typeface="Arial"/>
                <a:ea typeface="Segoe UI"/>
                <a:cs typeface="Arial"/>
              </a:rPr>
              <a:t>Professional Practice and Early Childhood Today. In: A Critical Companion to Early Childhood</a:t>
            </a:r>
            <a:r>
              <a:rPr lang="en-GB" sz="6000">
                <a:solidFill>
                  <a:srgbClr val="000000"/>
                </a:solidFill>
                <a:latin typeface="Arial"/>
                <a:ea typeface="Segoe UI"/>
                <a:cs typeface="Arial"/>
              </a:rPr>
              <a:t>. First Edition </a:t>
            </a:r>
            <a:r>
              <a:rPr lang="en-GB" sz="6000" err="1">
                <a:solidFill>
                  <a:srgbClr val="000000"/>
                </a:solidFill>
                <a:latin typeface="Arial"/>
                <a:ea typeface="Segoe UI"/>
                <a:cs typeface="Arial"/>
              </a:rPr>
              <a:t>edn</a:t>
            </a:r>
            <a:r>
              <a:rPr lang="en-GB" sz="6000">
                <a:solidFill>
                  <a:srgbClr val="000000"/>
                </a:solidFill>
                <a:latin typeface="Arial"/>
                <a:ea typeface="Segoe UI"/>
                <a:cs typeface="Arial"/>
              </a:rPr>
              <a:t>, 55 City Road, London: SAGE Publications, Inc. pp. 254-268 Available at: </a:t>
            </a:r>
            <a:r>
              <a:rPr lang="en-GB" sz="6000" u="sng">
                <a:solidFill>
                  <a:srgbClr val="467886"/>
                </a:solidFill>
                <a:latin typeface="Arial"/>
                <a:ea typeface="Segoe UI"/>
                <a:cs typeface="Arial"/>
                <a:hlinkClick r:id="rId5"/>
              </a:rPr>
              <a:t>https://doi.org/10.4135/9781473910188.n22</a:t>
            </a:r>
            <a:r>
              <a:rPr lang="en-GB" sz="6000">
                <a:solidFill>
                  <a:srgbClr val="000000"/>
                </a:solidFill>
                <a:latin typeface="Arial"/>
                <a:ea typeface="Segoe UI"/>
                <a:cs typeface="Arial"/>
              </a:rPr>
              <a:t>  [Accessed 7 Oct 2025].</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pPr algn="l" rtl="0"/>
            <a:r>
              <a:rPr lang="en-GB" sz="6000">
                <a:solidFill>
                  <a:srgbClr val="000000"/>
                </a:solidFill>
                <a:latin typeface="Arial"/>
                <a:ea typeface="Segoe UI"/>
                <a:cs typeface="Arial"/>
              </a:rPr>
              <a:t>Schön, D.A. (1983). </a:t>
            </a:r>
            <a:r>
              <a:rPr lang="en-GB" sz="6000" i="1">
                <a:solidFill>
                  <a:srgbClr val="000000"/>
                </a:solidFill>
                <a:latin typeface="Arial"/>
                <a:ea typeface="Segoe UI"/>
                <a:cs typeface="Arial"/>
              </a:rPr>
              <a:t>The Reflective Practitioner: How Professionals Think in action</a:t>
            </a:r>
            <a:r>
              <a:rPr lang="en-GB" sz="6000">
                <a:solidFill>
                  <a:srgbClr val="000000"/>
                </a:solidFill>
                <a:latin typeface="Arial"/>
                <a:ea typeface="Segoe UI"/>
                <a:cs typeface="Arial"/>
              </a:rPr>
              <a:t>. London: Temple Smith. </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r>
              <a:rPr lang="en-GB" sz="6000">
                <a:solidFill>
                  <a:srgbClr val="000000"/>
                </a:solidFill>
                <a:latin typeface="Arial"/>
                <a:ea typeface="Segoe UI"/>
                <a:cs typeface="Arial"/>
              </a:rPr>
              <a:t>Sewell, A. and Main, P. (2023). </a:t>
            </a:r>
            <a:r>
              <a:rPr lang="en-GB" sz="6000" i="1">
                <a:solidFill>
                  <a:srgbClr val="000000"/>
                </a:solidFill>
                <a:latin typeface="Arial"/>
                <a:ea typeface="Segoe UI"/>
                <a:cs typeface="Arial"/>
              </a:rPr>
              <a:t>Reflective Practice</a:t>
            </a:r>
            <a:r>
              <a:rPr lang="en-GB" sz="6000">
                <a:solidFill>
                  <a:srgbClr val="000000"/>
                </a:solidFill>
                <a:latin typeface="Arial"/>
                <a:ea typeface="Segoe UI"/>
                <a:cs typeface="Arial"/>
              </a:rPr>
              <a:t>. [online] </a:t>
            </a:r>
            <a:r>
              <a:rPr lang="en-GB" sz="6000" u="sng">
                <a:solidFill>
                  <a:srgbClr val="467886"/>
                </a:solidFill>
                <a:latin typeface="Arial"/>
                <a:ea typeface="Segoe UI"/>
                <a:cs typeface="Arial"/>
                <a:hlinkClick r:id="rId6"/>
              </a:rPr>
              <a:t>www.structural-learning.com</a:t>
            </a:r>
            <a:r>
              <a:rPr lang="en-GB" sz="6000">
                <a:solidFill>
                  <a:srgbClr val="000000"/>
                </a:solidFill>
                <a:latin typeface="Arial"/>
                <a:ea typeface="Segoe UI"/>
                <a:cs typeface="Arial"/>
              </a:rPr>
              <a:t>. Available at: </a:t>
            </a:r>
            <a:r>
              <a:rPr lang="en-GB" sz="6000" u="sng">
                <a:solidFill>
                  <a:srgbClr val="467886"/>
                </a:solidFill>
                <a:latin typeface="Arial"/>
                <a:ea typeface="Segoe UI"/>
                <a:cs typeface="Arial"/>
                <a:hlinkClick r:id="rId7"/>
              </a:rPr>
              <a:t>https://www.structural-learning.com/post/reflective-practice</a:t>
            </a:r>
            <a:r>
              <a:rPr lang="en-GB" sz="6000">
                <a:solidFill>
                  <a:srgbClr val="000000"/>
                </a:solidFill>
                <a:latin typeface="Arial"/>
                <a:ea typeface="Segoe UI"/>
                <a:cs typeface="Arial"/>
              </a:rPr>
              <a:t> [Accessed 24 Oct. 2025].</a:t>
            </a:r>
          </a:p>
          <a:p>
            <a:pPr algn="l"/>
            <a:endParaRPr lang="en-GB" sz="6000">
              <a:latin typeface="Arial"/>
              <a:cs typeface="Arial"/>
            </a:endParaRPr>
          </a:p>
          <a:p>
            <a:endParaRPr lang="en-GB" sz="6000">
              <a:solidFill>
                <a:srgbClr val="000000"/>
              </a:solidFill>
              <a:latin typeface="Arial"/>
              <a:ea typeface="Segoe UI"/>
              <a:cs typeface="Arial"/>
            </a:endParaRPr>
          </a:p>
          <a:p>
            <a:pPr algn="l" rtl="0"/>
            <a:r>
              <a:rPr lang="en-GB" sz="6000">
                <a:solidFill>
                  <a:srgbClr val="000000"/>
                </a:solidFill>
                <a:latin typeface="Arial"/>
                <a:ea typeface="Segoe UI"/>
                <a:cs typeface="Arial"/>
              </a:rPr>
              <a:t>Thompson, S, &amp; Thompson, N 2018, The Critically Reflective Practitioner, Bloomsbury Publishing Plc, London. Available from: ProQuest </a:t>
            </a:r>
            <a:r>
              <a:rPr lang="en-GB" sz="6000" err="1">
                <a:solidFill>
                  <a:srgbClr val="000000"/>
                </a:solidFill>
                <a:latin typeface="Arial"/>
                <a:ea typeface="Segoe UI"/>
                <a:cs typeface="Arial"/>
              </a:rPr>
              <a:t>Ebook</a:t>
            </a:r>
            <a:r>
              <a:rPr lang="en-GB" sz="6000">
                <a:solidFill>
                  <a:srgbClr val="000000"/>
                </a:solidFill>
                <a:latin typeface="Arial"/>
                <a:ea typeface="Segoe UI"/>
                <a:cs typeface="Arial"/>
              </a:rPr>
              <a:t> Central. [9 October 2025].</a:t>
            </a:r>
            <a:r>
              <a:rPr sz="6000">
                <a:solidFill>
                  <a:srgbClr val="000000"/>
                </a:solidFill>
                <a:latin typeface="Arial"/>
                <a:ea typeface="Arial"/>
                <a:cs typeface="Arial"/>
              </a:rPr>
              <a:t> </a:t>
            </a:r>
          </a:p>
          <a:p>
            <a:endParaRPr lang="en-GB" sz="6000">
              <a:solidFill>
                <a:srgbClr val="000000"/>
              </a:solidFill>
              <a:latin typeface="Arial"/>
              <a:ea typeface="Segoe UI"/>
              <a:cs typeface="Arial"/>
            </a:endParaRPr>
          </a:p>
          <a:p>
            <a:r>
              <a:rPr lang="en-GB" sz="6000">
                <a:solidFill>
                  <a:srgbClr val="000000"/>
                </a:solidFill>
                <a:latin typeface="Arial"/>
                <a:ea typeface="Segoe UI"/>
                <a:cs typeface="Arial"/>
              </a:rPr>
              <a:t>Tippins, J. (2024). </a:t>
            </a:r>
            <a:r>
              <a:rPr lang="en-GB" sz="6000" i="1">
                <a:solidFill>
                  <a:srgbClr val="000000"/>
                </a:solidFill>
                <a:latin typeface="Arial"/>
                <a:ea typeface="Segoe UI"/>
                <a:cs typeface="Arial"/>
              </a:rPr>
              <a:t>Leading Reflective Practice – Reviewing the Evidence</a:t>
            </a:r>
            <a:r>
              <a:rPr lang="en-GB" sz="6000">
                <a:solidFill>
                  <a:srgbClr val="000000"/>
                </a:solidFill>
                <a:latin typeface="Arial"/>
                <a:ea typeface="Segoe UI"/>
                <a:cs typeface="Arial"/>
              </a:rPr>
              <a:t>. [online] </a:t>
            </a:r>
            <a:r>
              <a:rPr lang="en-GB" sz="6000" err="1">
                <a:solidFill>
                  <a:srgbClr val="000000"/>
                </a:solidFill>
                <a:latin typeface="Arial"/>
                <a:ea typeface="Segoe UI"/>
                <a:cs typeface="Arial"/>
              </a:rPr>
              <a:t>Ewc.wales</a:t>
            </a:r>
            <a:r>
              <a:rPr lang="en-GB" sz="6000">
                <a:solidFill>
                  <a:srgbClr val="000000"/>
                </a:solidFill>
                <a:latin typeface="Arial"/>
                <a:ea typeface="Segoe UI"/>
                <a:cs typeface="Arial"/>
              </a:rPr>
              <a:t>. Available at: </a:t>
            </a:r>
            <a:r>
              <a:rPr lang="en-GB" sz="6000" u="sng">
                <a:solidFill>
                  <a:srgbClr val="467886"/>
                </a:solidFill>
                <a:latin typeface="Arial"/>
                <a:ea typeface="Segoe UI"/>
                <a:cs typeface="Arial"/>
                <a:hlinkClick r:id="rId8"/>
              </a:rPr>
              <a:t>https://www.ewc.wales/site/index.php/en/about-us/policy-and-research/leading-reflective-practice-reviewing-the-evidence</a:t>
            </a:r>
            <a:r>
              <a:rPr lang="en-GB" sz="6000">
                <a:solidFill>
                  <a:srgbClr val="000000"/>
                </a:solidFill>
                <a:latin typeface="Arial"/>
                <a:ea typeface="Segoe UI"/>
                <a:cs typeface="Arial"/>
              </a:rPr>
              <a:t>.</a:t>
            </a:r>
            <a:r>
              <a:rPr sz="6000">
                <a:solidFill>
                  <a:srgbClr val="000000"/>
                </a:solidFill>
                <a:latin typeface="Arial"/>
                <a:ea typeface="Arial"/>
                <a:cs typeface="Arial"/>
              </a:rPr>
              <a:t> </a:t>
            </a:r>
            <a:r>
              <a:rPr lang="en-GB" sz="6000">
                <a:solidFill>
                  <a:srgbClr val="000000"/>
                </a:solidFill>
                <a:latin typeface="Arial"/>
                <a:ea typeface="Arial"/>
                <a:cs typeface="Arial"/>
              </a:rPr>
              <a:t>[Accessed 15 Oct. 2025].  </a:t>
            </a:r>
            <a:endParaRPr lang="en-US" sz="6000">
              <a:solidFill>
                <a:srgbClr val="000000"/>
              </a:solidFill>
              <a:latin typeface="Arial"/>
              <a:ea typeface="Arial"/>
              <a:cs typeface="Arial"/>
            </a:endParaRPr>
          </a:p>
          <a:p>
            <a:pPr>
              <a:lnSpc>
                <a:spcPts val="2138"/>
              </a:lnSpc>
            </a:pPr>
            <a:endParaRPr lang="en-GB" sz="6000">
              <a:solidFill>
                <a:srgbClr val="000000"/>
              </a:solidFill>
              <a:latin typeface="Arial"/>
              <a:ea typeface="Arial"/>
              <a:cs typeface="Arial"/>
            </a:endParaRPr>
          </a:p>
          <a:p>
            <a:pPr algn="l"/>
            <a:endParaRPr lang="en-GB" sz="6000">
              <a:solidFill>
                <a:srgbClr val="000000"/>
              </a:solidFill>
              <a:latin typeface="Arial"/>
              <a:ea typeface="Arial"/>
              <a:cs typeface="Arial"/>
            </a:endParaRPr>
          </a:p>
          <a:p>
            <a:r>
              <a:rPr lang="en-GB" sz="6000">
                <a:solidFill>
                  <a:srgbClr val="000000"/>
                </a:solidFill>
                <a:latin typeface="Arial"/>
                <a:ea typeface="Segoe UI"/>
                <a:cs typeface="Arial"/>
              </a:rPr>
              <a:t>University of Cambridge (2025). </a:t>
            </a:r>
            <a:r>
              <a:rPr lang="en-GB" sz="6000" i="1">
                <a:solidFill>
                  <a:srgbClr val="000000"/>
                </a:solidFill>
                <a:latin typeface="Arial"/>
                <a:ea typeface="Segoe UI"/>
                <a:cs typeface="Arial"/>
              </a:rPr>
              <a:t>Reflective Practice toolkit: Models of Reflection</a:t>
            </a:r>
            <a:r>
              <a:rPr lang="en-GB" sz="6000">
                <a:solidFill>
                  <a:srgbClr val="000000"/>
                </a:solidFill>
                <a:latin typeface="Arial"/>
                <a:ea typeface="Segoe UI"/>
                <a:cs typeface="Arial"/>
              </a:rPr>
              <a:t>. [online] University of Cambridge. Available at: </a:t>
            </a:r>
            <a:r>
              <a:rPr lang="en-GB" sz="6000" u="sng">
                <a:solidFill>
                  <a:srgbClr val="467886"/>
                </a:solidFill>
                <a:latin typeface="Arial"/>
                <a:ea typeface="Segoe UI"/>
                <a:cs typeface="Arial"/>
                <a:hlinkClick r:id="rId9"/>
              </a:rPr>
              <a:t>https://libguides.cam.ac.uk/reflectivepracticetoolkit/models</a:t>
            </a:r>
            <a:r>
              <a:rPr lang="en-GB" sz="6000">
                <a:solidFill>
                  <a:srgbClr val="000000"/>
                </a:solidFill>
                <a:latin typeface="Arial"/>
                <a:ea typeface="Segoe UI"/>
                <a:cs typeface="Arial"/>
              </a:rPr>
              <a:t> [Accessed 15 Oct. 2025].  </a:t>
            </a:r>
          </a:p>
          <a:p>
            <a:pPr>
              <a:lnSpc>
                <a:spcPts val="2138"/>
              </a:lnSpc>
            </a:pPr>
            <a:endParaRPr lang="en-GB" sz="6000">
              <a:solidFill>
                <a:srgbClr val="000000"/>
              </a:solidFill>
              <a:latin typeface="Arial"/>
              <a:ea typeface="Segoe UI"/>
              <a:cs typeface="Arial"/>
            </a:endParaRPr>
          </a:p>
          <a:p>
            <a:pPr algn="l" rtl="0">
              <a:lnSpc>
                <a:spcPts val="2250"/>
              </a:lnSpc>
            </a:pPr>
            <a:endParaRPr sz="6000">
              <a:solidFill>
                <a:srgbClr val="000000"/>
              </a:solidFill>
              <a:latin typeface="Arial"/>
              <a:ea typeface="Times New Roman"/>
              <a:cs typeface="Arial"/>
            </a:endParaRPr>
          </a:p>
          <a:p>
            <a:pPr algn="ctr"/>
            <a:endParaRPr lang="en-GB" sz="6000">
              <a:latin typeface="Arial"/>
              <a:cs typeface="Arial"/>
            </a:endParaRPr>
          </a:p>
        </p:txBody>
      </p:sp>
    </p:spTree>
    <p:extLst>
      <p:ext uri="{BB962C8B-B14F-4D97-AF65-F5344CB8AC3E}">
        <p14:creationId xmlns:p14="http://schemas.microsoft.com/office/powerpoint/2010/main" val="2517554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0CAAD4-E9E1-CA12-8369-1099A6D045ED}"/>
              </a:ext>
            </a:extLst>
          </p:cNvPr>
          <p:cNvSpPr txBox="1"/>
          <p:nvPr/>
        </p:nvSpPr>
        <p:spPr>
          <a:xfrm>
            <a:off x="573505" y="749540"/>
            <a:ext cx="29645810" cy="187435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4000" b="1" u="sng">
                <a:latin typeface="Arial"/>
                <a:ea typeface="Segoe UI"/>
                <a:cs typeface="Segoe UI"/>
              </a:rPr>
              <a:t>The Importance of Early Years Setting</a:t>
            </a:r>
            <a:r>
              <a:rPr sz="4000" b="1" u="sng">
                <a:latin typeface="Arial"/>
                <a:ea typeface="Arial"/>
                <a:cs typeface="Arial"/>
              </a:rPr>
              <a:t> </a:t>
            </a:r>
            <a:endParaRPr lang="en-US" sz="4000" b="1" u="sng">
              <a:latin typeface="Arial"/>
              <a:cs typeface="Arial"/>
            </a:endParaRPr>
          </a:p>
          <a:p>
            <a:pPr algn="ctr" rtl="0"/>
            <a:endParaRPr sz="4400" b="1" u="sng">
              <a:latin typeface="Arial"/>
              <a:ea typeface="Arial"/>
              <a:cs typeface="Arial"/>
            </a:endParaRPr>
          </a:p>
          <a:p>
            <a:pPr rtl="0"/>
            <a:r>
              <a:rPr lang="en-GB" sz="2800" b="1" u="sng">
                <a:latin typeface="Arial"/>
                <a:ea typeface="Segoe UI"/>
                <a:cs typeface="Segoe UI"/>
              </a:rPr>
              <a:t>Introduction –What is Professionalism and Professional Practise</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Segoe UI"/>
              </a:rPr>
              <a:t>Professionalism is a demonstration of competence, respect and ethical conduct in carrying out one’s role and responsibilities. According to Collier (2012) professionalism involves ethical practise, respectful relationships, reliability, teamwork, and lifelong learning. According to OCED (2016)  professionalism in teaching started being recognised  in the 20</a:t>
            </a:r>
            <a:r>
              <a:rPr lang="en-GB" sz="2800" baseline="30000">
                <a:latin typeface="Arial"/>
                <a:ea typeface="Segoe UI"/>
                <a:cs typeface="Segoe UI"/>
              </a:rPr>
              <a:t>th</a:t>
            </a:r>
            <a:r>
              <a:rPr lang="en-GB" sz="2800">
                <a:latin typeface="Arial"/>
                <a:ea typeface="Segoe UI"/>
                <a:cs typeface="Segoe UI"/>
              </a:rPr>
              <a:t> Century, as stated by OCED (2016) “In the 20</a:t>
            </a:r>
            <a:r>
              <a:rPr lang="en-GB" sz="2800" baseline="30000">
                <a:latin typeface="Arial"/>
                <a:ea typeface="Segoe UI"/>
                <a:cs typeface="Segoe UI"/>
              </a:rPr>
              <a:t>th</a:t>
            </a:r>
            <a:r>
              <a:rPr lang="en-GB" sz="2800">
                <a:latin typeface="Arial"/>
                <a:ea typeface="Segoe UI"/>
                <a:cs typeface="Segoe UI"/>
              </a:rPr>
              <a:t> Century the professionalisation of teaching was faced with a counterforce: the growing standardisation of curricula and standards and, with them, the emergence of externally imposed accountability” (OCED,2016, pg.28). The report goes on to say that professionalism in teaching gained more prominence at the beginning of the 21</a:t>
            </a:r>
            <a:r>
              <a:rPr lang="en-GB" sz="2800" baseline="30000">
                <a:latin typeface="Arial"/>
                <a:ea typeface="Segoe UI"/>
                <a:cs typeface="Segoe UI"/>
              </a:rPr>
              <a:t>st</a:t>
            </a:r>
            <a:r>
              <a:rPr lang="en-GB" sz="2800">
                <a:latin typeface="Arial"/>
                <a:ea typeface="Segoe UI"/>
                <a:cs typeface="Segoe UI"/>
              </a:rPr>
              <a:t> Century in which there was a refocus on teacher professionalism as a framework for educational reform by optimising teachers' skills and quality, it would lead to an overall student accomplishment, therefore teacher professionalism grew in recognition (OCED, 2016). This clearly shows the importance of professionalism as an important factor in an Early Years setting and how it is important for the child’s well-being. This links to another important aspect which is professional practise which ensures that practitioners act ethically and effectively in meeting the needs of individual children and supporting families. According to Birth to 5 Matters (2024) professional practise caters for the well-being and safety of the children within an EY setting as well as the implementation of safeguarding procedures, health and safety standards and the learning and development of the children. Moreover, Birth to 5 Matters adds, by having a professional practise policy that continues to evaluate itself will develop an environment that will have the child as a focus of what they are doing, it will have an educational vision, have a well-informed view of researched pedagogical objectives that relate to Early Years Foundation Stage (EYFS) in which a whole setting approach is applied that is supported  through collaborative working which will help support the well-being and achievements of all children. As part of developing professional practise, it is important to develop partnerships with families and other professionals which will help create a holistic understanding of the child, therefore leading the child receiving consistent and inclusive support for their future development (Birth to 5 Matters, 2024). </a:t>
            </a:r>
          </a:p>
          <a:p>
            <a:endParaRPr lang="en-GB" sz="2800">
              <a:latin typeface="Arial"/>
              <a:ea typeface="Segoe UI"/>
              <a:cs typeface="Segoe UI"/>
            </a:endParaRPr>
          </a:p>
          <a:p>
            <a:pPr rtl="0"/>
            <a:r>
              <a:rPr lang="en-GB" sz="2800" b="1" u="sng">
                <a:latin typeface="Arial"/>
                <a:ea typeface="Segoe UI"/>
                <a:cs typeface="Segoe UI"/>
              </a:rPr>
              <a:t>Professional Values for an Early Years Practitioner</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Segoe UI"/>
              </a:rPr>
              <a:t>According to the Department of Education (2013) professional values incorporate the very best qualities in Early Years (EY) education. The Department of Education also highlights key values such as inclusive practise, safeguarding and dedication to every child’s development. In addition to this Practitioners are expected to inspire and model positive behaviour as well as tailoring learning to the needs of each individual child, promoting progress through healthy relationship and effective communication.</a:t>
            </a:r>
            <a:r>
              <a:rPr sz="2800">
                <a:latin typeface="Arial"/>
                <a:ea typeface="Arial"/>
                <a:cs typeface="Arial"/>
              </a:rPr>
              <a:t> </a:t>
            </a:r>
          </a:p>
          <a:p>
            <a:pPr rtl="0"/>
            <a:r>
              <a:rPr lang="en-GB" sz="2800">
                <a:latin typeface="Arial"/>
                <a:ea typeface="Segoe UI"/>
                <a:cs typeface="Segoe UI"/>
              </a:rPr>
              <a:t>A core EY professional value includes Continuous Professional Development (CPD). Staff engaging in CPD allows practitioners to continue to develop the skills needed for self-improvement through a CPD plan that will be ongoing and holistic in its approach. As stated by Social Care Wales (2017), “CPD involves intentionally developing the knowledge, skills and personal qualities you need to perform your professional responsibilities and duties” (Social Care Wales, 2017, pg.5) therefore the CPD of practitioners continues to be important for their practise and professional values. In addition to this the following quote demonstrates how ongoing CPD is</a:t>
            </a:r>
            <a:r>
              <a:rPr lang="en-GB" sz="2800">
                <a:solidFill>
                  <a:srgbClr val="FF0000"/>
                </a:solidFill>
                <a:latin typeface="Arial"/>
                <a:ea typeface="Segoe UI"/>
                <a:cs typeface="Segoe UI"/>
              </a:rPr>
              <a:t> </a:t>
            </a:r>
            <a:r>
              <a:rPr lang="en-GB" sz="2800">
                <a:latin typeface="Arial"/>
                <a:ea typeface="Segoe UI"/>
                <a:cs typeface="Segoe UI"/>
              </a:rPr>
              <a:t>important for organisations, their staff, the children within their care and the families for the following reasons:</a:t>
            </a:r>
            <a:r>
              <a:rPr sz="2800">
                <a:latin typeface="Arial"/>
                <a:ea typeface="Arial"/>
                <a:cs typeface="Arial"/>
              </a:rPr>
              <a:t> </a:t>
            </a:r>
          </a:p>
          <a:p>
            <a:pPr marL="228600" lvl="0" indent="-228600" rtl="0">
              <a:buFont typeface="Symbol"/>
              <a:buChar char="•"/>
            </a:pPr>
            <a:r>
              <a:rPr lang="en-GB" sz="2800">
                <a:latin typeface="Arial"/>
                <a:ea typeface="Arial"/>
                <a:cs typeface="Arial"/>
              </a:rPr>
              <a:t>“enable staff to keep knowledge of the sector up-to-date"</a:t>
            </a:r>
            <a:r>
              <a:rPr sz="2800">
                <a:latin typeface="Arial"/>
                <a:ea typeface="Arial"/>
                <a:cs typeface="Arial"/>
              </a:rPr>
              <a:t> </a:t>
            </a:r>
          </a:p>
          <a:p>
            <a:pPr marL="228600" lvl="0" indent="-228600" rtl="0">
              <a:buFont typeface="Symbol"/>
              <a:buChar char="•"/>
            </a:pPr>
            <a:r>
              <a:rPr lang="en-GB" sz="2800">
                <a:latin typeface="Arial"/>
                <a:ea typeface="Arial"/>
                <a:cs typeface="Arial"/>
              </a:rPr>
              <a:t>“develop a qualified and bilingual workforce”</a:t>
            </a:r>
            <a:r>
              <a:rPr sz="2800">
                <a:latin typeface="Arial"/>
                <a:ea typeface="Arial"/>
                <a:cs typeface="Arial"/>
              </a:rPr>
              <a:t> </a:t>
            </a:r>
          </a:p>
          <a:p>
            <a:pPr marL="228600" lvl="0" indent="-228600" rtl="0">
              <a:buFont typeface="Symbol"/>
              <a:buChar char="•"/>
            </a:pPr>
            <a:r>
              <a:rPr lang="en-GB" sz="2800">
                <a:latin typeface="Arial"/>
                <a:ea typeface="Arial"/>
                <a:cs typeface="Arial"/>
              </a:rPr>
              <a:t>“continue to improve standards”</a:t>
            </a:r>
            <a:r>
              <a:rPr sz="2800">
                <a:latin typeface="Arial"/>
                <a:ea typeface="Arial"/>
                <a:cs typeface="Arial"/>
              </a:rPr>
              <a:t> </a:t>
            </a:r>
          </a:p>
          <a:p>
            <a:pPr marL="228600" lvl="0" indent="-228600" rtl="0">
              <a:buFont typeface="Symbol"/>
              <a:buChar char="•"/>
            </a:pPr>
            <a:r>
              <a:rPr lang="en-GB" sz="2800">
                <a:latin typeface="Arial"/>
                <a:ea typeface="Arial"/>
                <a:cs typeface="Arial"/>
              </a:rPr>
              <a:t>“value practitioners by furthering and sustaining their competence and skills”</a:t>
            </a:r>
            <a:r>
              <a:rPr sz="2800">
                <a:latin typeface="Arial"/>
                <a:ea typeface="Arial"/>
                <a:cs typeface="Arial"/>
              </a:rPr>
              <a:t> </a:t>
            </a:r>
          </a:p>
          <a:p>
            <a:pPr marL="228600" lvl="0" indent="-228600" rtl="0">
              <a:buFont typeface="Symbol"/>
              <a:buChar char="•"/>
            </a:pPr>
            <a:r>
              <a:rPr lang="en-GB" sz="2800">
                <a:latin typeface="Arial"/>
                <a:ea typeface="Arial"/>
                <a:cs typeface="Arial"/>
              </a:rPr>
              <a:t>“improve recruitment and retention of practitioners”</a:t>
            </a:r>
            <a:r>
              <a:rPr sz="2800">
                <a:latin typeface="Arial"/>
                <a:ea typeface="Arial"/>
                <a:cs typeface="Arial"/>
              </a:rPr>
              <a:t> </a:t>
            </a:r>
          </a:p>
          <a:p>
            <a:pPr marL="228600" lvl="0" indent="-228600" rtl="0">
              <a:buFont typeface="Symbol"/>
              <a:buChar char="•"/>
            </a:pPr>
            <a:r>
              <a:rPr lang="en-GB" sz="2800">
                <a:latin typeface="Arial"/>
                <a:ea typeface="Arial"/>
                <a:cs typeface="Arial"/>
              </a:rPr>
              <a:t>“ensure the sector meet relevant requirements”</a:t>
            </a:r>
            <a:r>
              <a:rPr sz="2800">
                <a:latin typeface="Arial"/>
                <a:ea typeface="Arial"/>
                <a:cs typeface="Arial"/>
              </a:rPr>
              <a:t> </a:t>
            </a:r>
          </a:p>
          <a:p>
            <a:pPr marL="228600" lvl="0" indent="-228600" rtl="0">
              <a:buFont typeface="Symbol"/>
              <a:buChar char="•"/>
            </a:pPr>
            <a:r>
              <a:rPr lang="en-GB" sz="2800">
                <a:latin typeface="Arial"/>
                <a:ea typeface="Arial"/>
                <a:cs typeface="Arial"/>
              </a:rPr>
              <a:t>“Increase knowledge, experience, understanding, improve performance and contribute to lifelong learning”</a:t>
            </a:r>
            <a:r>
              <a:rPr sz="2800">
                <a:latin typeface="Arial"/>
                <a:ea typeface="Arial"/>
                <a:cs typeface="Arial"/>
              </a:rPr>
              <a:t> </a:t>
            </a:r>
          </a:p>
          <a:p>
            <a:pPr marL="228600" indent="-228600">
              <a:buFont typeface="Symbol"/>
              <a:buChar char="•"/>
            </a:pPr>
            <a:endParaRPr lang="en-GB" sz="2800">
              <a:latin typeface="Arial"/>
              <a:ea typeface="Segoe UI"/>
              <a:cs typeface="Arial"/>
            </a:endParaRPr>
          </a:p>
          <a:p>
            <a:pPr rtl="0"/>
            <a:r>
              <a:rPr lang="en-GB" sz="2800">
                <a:latin typeface="Arial"/>
                <a:ea typeface="Segoe UI"/>
                <a:cs typeface="Segoe UI"/>
              </a:rPr>
              <a:t>(Social Care Wales, 2017, pg.6)</a:t>
            </a:r>
            <a:r>
              <a:rPr sz="2800">
                <a:latin typeface="Arial"/>
                <a:ea typeface="Arial"/>
                <a:cs typeface="Arial"/>
              </a:rPr>
              <a:t> </a:t>
            </a:r>
          </a:p>
          <a:p>
            <a:endParaRPr lang="en-GB" sz="2400">
              <a:latin typeface="Arial"/>
              <a:ea typeface="Segoe UI"/>
              <a:cs typeface="Arial"/>
            </a:endParaRPr>
          </a:p>
          <a:p>
            <a:pPr rtl="0"/>
            <a:r>
              <a:rPr lang="en-GB" sz="2800">
                <a:latin typeface="Arial"/>
                <a:ea typeface="Segoe UI"/>
                <a:cs typeface="Segoe UI"/>
              </a:rPr>
              <a:t>Therefore, an ongoing CPD gives the opportunity for staff to have their voices and concerns heard in a professional way. </a:t>
            </a:r>
          </a:p>
          <a:p>
            <a:endParaRPr sz="2000">
              <a:latin typeface="Segoe UI"/>
              <a:ea typeface="Segoe UI"/>
              <a:cs typeface="Segoe UI"/>
            </a:endParaRPr>
          </a:p>
          <a:p>
            <a:pPr algn="ctr"/>
            <a:endParaRPr lang="en-GB" sz="2000"/>
          </a:p>
        </p:txBody>
      </p:sp>
      <p:sp>
        <p:nvSpPr>
          <p:cNvPr id="4" name="TextBox 3">
            <a:extLst>
              <a:ext uri="{FF2B5EF4-FFF2-40B4-BE49-F238E27FC236}">
                <a16:creationId xmlns:a16="http://schemas.microsoft.com/office/drawing/2014/main" id="{1F4288B9-6EEE-4680-E747-EC322DB6F79C}"/>
              </a:ext>
            </a:extLst>
          </p:cNvPr>
          <p:cNvSpPr txBox="1"/>
          <p:nvPr/>
        </p:nvSpPr>
        <p:spPr>
          <a:xfrm>
            <a:off x="573505" y="18209404"/>
            <a:ext cx="30351665" cy="237911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800" b="1" u="sng">
                <a:latin typeface="Arial"/>
                <a:ea typeface="Segoe UI"/>
                <a:cs typeface="Arial"/>
              </a:rPr>
              <a:t>Communication</a:t>
            </a:r>
            <a:r>
              <a:rPr sz="2800">
                <a:latin typeface="Arial"/>
                <a:ea typeface="Arial"/>
                <a:cs typeface="Arial"/>
              </a:rPr>
              <a:t> </a:t>
            </a:r>
            <a:endParaRPr lang="en-US" sz="2800">
              <a:latin typeface="Arial"/>
              <a:cs typeface="Arial"/>
            </a:endParaRPr>
          </a:p>
          <a:p>
            <a:endParaRPr lang="en-GB" sz="2800">
              <a:latin typeface="Arial"/>
              <a:ea typeface="Segoe UI"/>
              <a:cs typeface="Arial"/>
            </a:endParaRPr>
          </a:p>
          <a:p>
            <a:pPr rtl="0"/>
            <a:r>
              <a:rPr lang="en-GB" sz="2800">
                <a:latin typeface="Arial"/>
                <a:ea typeface="Segoe UI"/>
                <a:cs typeface="Arial"/>
              </a:rPr>
              <a:t>Communication is also an important part of effective practise that involves how to share information, how to listen and build relationships with children, families and colleagues. Effective communication across the setting and various agencies ensures that children are heard and as Article 13 of the UNCRC states “1. The child shall have the right of freedom of expression; this right shall include freedom to seek, receive and impart information and ideas of all kinds, regardless of frontiers, either orally, in writing or in print, in the form of art, or through any other media of the child’s choice”. (UNCRC, 1989, pg. 5). This allows children to play a crucial role in effective communication between staff, parents and other agencies that support them.</a:t>
            </a:r>
            <a:r>
              <a:rPr sz="2800">
                <a:latin typeface="Arial"/>
                <a:ea typeface="Arial"/>
                <a:cs typeface="Arial"/>
              </a:rPr>
              <a:t> </a:t>
            </a:r>
          </a:p>
          <a:p>
            <a:endParaRPr lang="en-GB" sz="2800">
              <a:latin typeface="Arial"/>
              <a:ea typeface="Segoe UI"/>
              <a:cs typeface="Arial"/>
            </a:endParaRPr>
          </a:p>
          <a:p>
            <a:pPr rtl="0"/>
            <a:r>
              <a:rPr lang="en-GB" sz="2800" b="1" u="sng">
                <a:latin typeface="Arial"/>
                <a:ea typeface="Segoe UI"/>
                <a:cs typeface="Arial"/>
              </a:rPr>
              <a:t>Multi-Agency Working and Partnership</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Working with a range of other agencies for the health and well-being of the child is significant in an EY setting and it is important for practitioners to be aware of the support that is out there for children and their families who face difficult circumstances. Practitioners will work alongside a range of different agencies to help deliver effective strategies to help support children and families deliver learning outcomes for the child and their individual needs. Multi-Agency and partnership when carried out effectively can build a child centred approach that will ensure confidence in the overall EY setting. Children with additional learning needs (ALN) benefit from multi-agency support as the Welsh Government (2025) states that “Effective multi-agency engagement leads to better outcomes for children and families through a co-productive problem-solving approach” (The Welsh Government, 2025 pg.3). Practitioners and other agency staff who are aware of their roles in supporting children and families will therefore be able to carry out confidently the different methods of support collaboratively for the support of the child.</a:t>
            </a:r>
            <a:r>
              <a:rPr sz="2800">
                <a:latin typeface="Arial"/>
                <a:ea typeface="Arial"/>
                <a:cs typeface="Arial"/>
              </a:rPr>
              <a:t> </a:t>
            </a:r>
          </a:p>
          <a:p>
            <a:endParaRPr lang="en-GB" sz="2800">
              <a:latin typeface="Arial"/>
              <a:ea typeface="Segoe UI"/>
              <a:cs typeface="Arial"/>
            </a:endParaRPr>
          </a:p>
          <a:p>
            <a:pPr rtl="0"/>
            <a:r>
              <a:rPr lang="en-GB" sz="2800" b="1" u="sng">
                <a:latin typeface="Arial"/>
                <a:ea typeface="Segoe UI"/>
                <a:cs typeface="Arial"/>
              </a:rPr>
              <a:t>In-depth Knowledge and Understanding</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Having In-depth knowledge and understanding in EY settings is key to supporting individual children and their needs. Practitioners need to have knowledge and understanding of key millstones of children's development. Barber (2019) emphasised that having a deep understanding of child development supports effective EY practise. Knowledge of developmental milestones, theories and individual differences guides practitioners' intent (planning), implementation (supporting learning), and impact (assessing progress) (Barber, 2019). Without in-depth knowledge and understanding practitioners cannot meaningfully cater for provision or ensure holistic, developmentally appropriate learning. </a:t>
            </a:r>
          </a:p>
          <a:p>
            <a:endParaRPr lang="en-GB" sz="2800">
              <a:latin typeface="Arial"/>
              <a:ea typeface="Segoe UI"/>
              <a:cs typeface="Arial"/>
            </a:endParaRPr>
          </a:p>
          <a:p>
            <a:pPr rtl="0"/>
            <a:r>
              <a:rPr lang="en-GB" sz="2800" b="1" u="sng">
                <a:latin typeface="Arial"/>
                <a:ea typeface="Segoe UI"/>
                <a:cs typeface="Arial"/>
              </a:rPr>
              <a:t>Observation and Planning</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Observation and planning are key to identifying children's interests, needs and progress. If carried out effectively planning is key for children to show improvement overtime in their learning. The practitioner designed learning activities that show purpose and are thoughtfully planned out build children’s knowledge and skills over a period (Estyn, 2025). Planning that is thought out carefully ensures that any interventions are catered for the individual child and are inclusive and equitable for their learning needs.</a:t>
            </a:r>
            <a:r>
              <a:rPr sz="2800">
                <a:latin typeface="Arial"/>
                <a:ea typeface="Arial"/>
                <a:cs typeface="Arial"/>
              </a:rPr>
              <a:t> </a:t>
            </a:r>
          </a:p>
          <a:p>
            <a:endParaRPr lang="en-GB" sz="2800">
              <a:latin typeface="Arial"/>
              <a:ea typeface="Segoe UI"/>
              <a:cs typeface="Arial"/>
            </a:endParaRPr>
          </a:p>
          <a:p>
            <a:pPr rtl="0"/>
            <a:r>
              <a:rPr lang="en-GB" sz="2800" b="1" u="sng">
                <a:latin typeface="Arial"/>
                <a:ea typeface="Segoe UI"/>
                <a:cs typeface="Arial"/>
              </a:rPr>
              <a:t>The principles of the United Nations Convention on the Rights of the Child (UNCRC) </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The UNCRC has set out its charter for the right of an education for every child regardless of their circumstances, as is recognised by two of the Articles in the United Nations Convention on the Rights of the Child (UNCRC) Article 28 states that 1. “States Parties recognise the right of the child to education, and with a view to achieving this right progressively and on the basis of equal opportunity, they shall, in particular: (a) Make primary education compulsory and available free to all” (UNCRC,1989, pg.8). Moreover, Article 29 states 1. “States Parties agree that the education of the child shall be directed to: (a) The development of the child’s personality, talents and mental and physical abilities to their fullest potential” (UNCRC,1989, pg.8). The Welsh Government has acknowledged the UNCRC rights of children by bringing into law the Rights of Children and Young Persons across Wales, becoming the first country in the UK to do so (Welsh Government 2024). This shows how important the role of the UNCRC and Welsh Government are in making sure that children's rights are protected.</a:t>
            </a:r>
            <a:r>
              <a:rPr sz="2800">
                <a:latin typeface="Arial"/>
                <a:ea typeface="Arial"/>
                <a:cs typeface="Arial"/>
              </a:rPr>
              <a:t> </a:t>
            </a:r>
          </a:p>
          <a:p>
            <a:endParaRPr lang="en-GB" sz="2800">
              <a:latin typeface="Arial"/>
              <a:ea typeface="Segoe UI"/>
              <a:cs typeface="Arial"/>
            </a:endParaRPr>
          </a:p>
          <a:p>
            <a:pPr rtl="0"/>
            <a:r>
              <a:rPr lang="en-GB" sz="2800" b="1" u="sng">
                <a:latin typeface="Arial"/>
                <a:ea typeface="Segoe UI"/>
                <a:cs typeface="Arial"/>
              </a:rPr>
              <a:t>Safeguarding</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Another aspect of professional practise is the importance of safeguarding and its implementation within an EY setting. Adults either employed directly by the local authority or privately through agencies, whoever encounters children and their families is responsible for the safeguarding of children (Welsh Government, 2022). They are a part of a wider safeguarding network for children and therefore are often likely be the first to recognise the signs of neglect in its various forms and can give the children the support they need to prevent problems from deteriorating further (Welsh Government, 2022). Practitioners will work with a wide range of other professionals such as the health services, social workers and police as well as the local authority and other agencies for the safeguarding of children, to protect them from harm (Welsh Government, 2022). This demonstrates that safeguarding is an integral component of an EY setting.</a:t>
            </a:r>
            <a:r>
              <a:rPr sz="2800">
                <a:latin typeface="Arial"/>
                <a:ea typeface="Arial"/>
                <a:cs typeface="Arial"/>
              </a:rPr>
              <a:t> </a:t>
            </a:r>
          </a:p>
          <a:p>
            <a:endParaRPr lang="en-GB" sz="2800">
              <a:latin typeface="Arial"/>
              <a:ea typeface="Segoe UI"/>
              <a:cs typeface="Arial"/>
            </a:endParaRPr>
          </a:p>
          <a:p>
            <a:pPr rtl="0"/>
            <a:r>
              <a:rPr lang="en-GB" sz="2800" b="1" u="sng">
                <a:latin typeface="Arial"/>
                <a:ea typeface="Segoe UI"/>
                <a:cs typeface="Arial"/>
              </a:rPr>
              <a:t>Conclusion</a:t>
            </a:r>
            <a:r>
              <a:rPr sz="2800">
                <a:latin typeface="Arial"/>
                <a:ea typeface="Arial"/>
                <a:cs typeface="Arial"/>
              </a:rPr>
              <a:t> </a:t>
            </a:r>
          </a:p>
          <a:p>
            <a:endParaRPr lang="en-GB" sz="2800">
              <a:latin typeface="Arial"/>
              <a:ea typeface="Segoe UI"/>
              <a:cs typeface="Arial"/>
            </a:endParaRPr>
          </a:p>
          <a:p>
            <a:pPr rtl="0"/>
            <a:r>
              <a:rPr lang="en-GB" sz="2800">
                <a:latin typeface="Arial"/>
                <a:ea typeface="Segoe UI"/>
                <a:cs typeface="Arial"/>
              </a:rPr>
              <a:t>Considering all the aspects of professional practise, it clearly shows that professional values such as Professionalism, Professional Practise, CPD, communication, teamwork, observation, planning, inclusion and reflection, the rights of children and safeguarding procedures form the most important aspect of high-quality EY education. By having these firm foundations in place practitioners create an environment where every child develops their confidence and are aware of their rights. Practitioners develop effectiveness in delivering learning outcomes that are inclusive to individual children and their development. This leads to practitioners having in-depth knowledge and understanding which leads to quality care, support of the child in a holistic approach, able to make decisions that follow best practises and respond appropriately to different situations. Professional practise shows the importance of safeguarding enabling practitioners to recognise signs of abuse, neglect and follow correct legal responsibilities to protect the child from harm. This overall approach promotes confidence, creates consistency, ethical practise which then creates a safe and nurturing environment where every child in an EY setting can thrive.</a:t>
            </a:r>
            <a:r>
              <a:rPr sz="2800">
                <a:latin typeface="Arial"/>
                <a:ea typeface="Arial"/>
                <a:cs typeface="Arial"/>
              </a:rPr>
              <a:t> </a:t>
            </a:r>
          </a:p>
        </p:txBody>
      </p:sp>
      <p:sp>
        <p:nvSpPr>
          <p:cNvPr id="5" name="TextBox 4">
            <a:extLst>
              <a:ext uri="{FF2B5EF4-FFF2-40B4-BE49-F238E27FC236}">
                <a16:creationId xmlns:a16="http://schemas.microsoft.com/office/drawing/2014/main" id="{F62C5899-84BE-939E-D0C2-DC4C3CBBEF74}"/>
              </a:ext>
            </a:extLst>
          </p:cNvPr>
          <p:cNvSpPr txBox="1"/>
          <p:nvPr/>
        </p:nvSpPr>
        <p:spPr>
          <a:xfrm>
            <a:off x="15131716" y="308634"/>
            <a:ext cx="150876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GB" sz="2800" err="1">
                <a:latin typeface="Arial"/>
                <a:ea typeface="Segoe UI"/>
                <a:cs typeface="Segoe UI"/>
              </a:rPr>
              <a:t>Riftana</a:t>
            </a:r>
            <a:r>
              <a:rPr lang="en-GB" sz="2800">
                <a:latin typeface="Arial"/>
                <a:ea typeface="Segoe UI"/>
                <a:cs typeface="Segoe UI"/>
              </a:rPr>
              <a:t> Amin</a:t>
            </a:r>
            <a:r>
              <a:rPr sz="2800">
                <a:latin typeface="Arial"/>
                <a:ea typeface="Arial"/>
                <a:cs typeface="Arial"/>
              </a:rPr>
              <a:t> </a:t>
            </a:r>
            <a:endParaRPr lang="en-US" sz="2800"/>
          </a:p>
          <a:p>
            <a:pPr algn="r" rtl="0"/>
            <a:r>
              <a:rPr lang="en-GB" sz="2800">
                <a:latin typeface="Arial"/>
                <a:ea typeface="Segoe UI"/>
                <a:cs typeface="Segoe UI"/>
              </a:rPr>
              <a:t>Student Number: 2505214</a:t>
            </a:r>
            <a:r>
              <a:rPr sz="2800">
                <a:latin typeface="Arial"/>
                <a:ea typeface="Arial"/>
                <a:cs typeface="Arial"/>
              </a:rPr>
              <a:t> </a:t>
            </a:r>
          </a:p>
          <a:p>
            <a:pPr algn="r" rtl="0"/>
            <a:r>
              <a:rPr lang="en-GB" sz="2800">
                <a:latin typeface="Arial"/>
                <a:ea typeface="Segoe UI"/>
                <a:cs typeface="Segoe UI"/>
              </a:rPr>
              <a:t>Module: ECEY4009</a:t>
            </a:r>
            <a:r>
              <a:rPr sz="2800">
                <a:latin typeface="Arial"/>
                <a:ea typeface="Arial"/>
                <a:cs typeface="Arial"/>
              </a:rPr>
              <a:t> </a:t>
            </a:r>
          </a:p>
          <a:p>
            <a:pPr algn="r" rtl="0"/>
            <a:r>
              <a:rPr lang="en-GB" sz="2800">
                <a:latin typeface="Arial"/>
                <a:ea typeface="Segoe UI"/>
                <a:cs typeface="Segoe UI"/>
              </a:rPr>
              <a:t>Word Count:1619 </a:t>
            </a:r>
          </a:p>
          <a:p>
            <a:pPr algn="ctr"/>
            <a:endParaRPr lang="en-GB" sz="2800"/>
          </a:p>
        </p:txBody>
      </p:sp>
    </p:spTree>
    <p:extLst>
      <p:ext uri="{BB962C8B-B14F-4D97-AF65-F5344CB8AC3E}">
        <p14:creationId xmlns:p14="http://schemas.microsoft.com/office/powerpoint/2010/main" val="2546420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E5153E-1D53-5ABC-A812-D7C3F18E293D}"/>
              </a:ext>
            </a:extLst>
          </p:cNvPr>
          <p:cNvSpPr txBox="1"/>
          <p:nvPr/>
        </p:nvSpPr>
        <p:spPr>
          <a:xfrm>
            <a:off x="485274" y="573177"/>
            <a:ext cx="29645810" cy="410573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5400" b="1" i="0" u="sng" strike="noStrike">
                <a:solidFill>
                  <a:srgbClr val="000000"/>
                </a:solidFill>
                <a:latin typeface="Arial"/>
                <a:ea typeface="Segoe UI"/>
                <a:cs typeface="Arial"/>
              </a:rPr>
              <a:t>References</a:t>
            </a:r>
            <a:endParaRPr lang="en-US" sz="5400" b="1" u="sng">
              <a:latin typeface="Arial"/>
              <a:cs typeface="Arial"/>
            </a:endParaRPr>
          </a:p>
          <a:p>
            <a:pPr algn="l" rtl="0"/>
            <a:r>
              <a:rPr lang="en-GB" sz="5400" b="0" i="0">
                <a:solidFill>
                  <a:srgbClr val="000000"/>
                </a:solidFill>
                <a:latin typeface="Arial"/>
                <a:ea typeface="Segoe UI"/>
                <a:cs typeface="Arial"/>
              </a:rPr>
              <a:t>Barber, J. (2019). </a:t>
            </a:r>
            <a:r>
              <a:rPr lang="en-GB" sz="5400" b="0" i="1">
                <a:solidFill>
                  <a:srgbClr val="000000"/>
                </a:solidFill>
                <a:latin typeface="Arial"/>
                <a:ea typeface="Segoe UI"/>
                <a:cs typeface="Arial"/>
              </a:rPr>
              <a:t>How can knowledge of child development inform your approach to Intent, Implementation and Impact?</a:t>
            </a:r>
            <a:r>
              <a:rPr lang="en-GB" sz="5400" b="0" i="0">
                <a:solidFill>
                  <a:srgbClr val="000000"/>
                </a:solidFill>
                <a:latin typeface="Arial"/>
                <a:ea typeface="Segoe UI"/>
                <a:cs typeface="Arial"/>
              </a:rPr>
              <a:t> [online] Early Years Foundation Stage Forum. Available at: </a:t>
            </a:r>
            <a:r>
              <a:rPr lang="en-GB" sz="5400" b="0" i="0" u="sng" strike="noStrike">
                <a:solidFill>
                  <a:srgbClr val="467886"/>
                </a:solidFill>
                <a:latin typeface="Arial"/>
                <a:ea typeface="Segoe UI"/>
                <a:cs typeface="Arial"/>
                <a:hlinkClick r:id="rId2"/>
              </a:rPr>
              <a:t>https://eyfs.info/articles.html/teaching-and-learning/how-can-knowledge-of-child-development-inform-your-approach-to-intent-implementation-and-impact-r261/</a:t>
            </a:r>
            <a:r>
              <a:rPr lang="en-GB" sz="5400" b="0" i="0">
                <a:solidFill>
                  <a:srgbClr val="000000"/>
                </a:solidFill>
                <a:latin typeface="Arial"/>
                <a:ea typeface="Segoe UI"/>
                <a:cs typeface="Arial"/>
              </a:rPr>
              <a:t>. (Accessed 25 Oct 2025) </a:t>
            </a: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Birth to 5 Matters (2024). </a:t>
            </a:r>
            <a:r>
              <a:rPr lang="en-GB" sz="5400" b="0" i="1">
                <a:solidFill>
                  <a:srgbClr val="000000"/>
                </a:solidFill>
                <a:latin typeface="Arial"/>
                <a:ea typeface="Segoe UI"/>
                <a:cs typeface="Arial"/>
              </a:rPr>
              <a:t>Quality improvement and leadership – Birth To 5 Matters</a:t>
            </a:r>
            <a:r>
              <a:rPr lang="en-GB" sz="5400" b="0" i="0">
                <a:solidFill>
                  <a:srgbClr val="000000"/>
                </a:solidFill>
                <a:latin typeface="Arial"/>
                <a:ea typeface="Segoe UI"/>
                <a:cs typeface="Arial"/>
              </a:rPr>
              <a:t>. [online] Birth to 5 Matters. Available at: </a:t>
            </a:r>
            <a:r>
              <a:rPr lang="en-GB" sz="5400" b="0" i="0" u="sng" strike="noStrike">
                <a:solidFill>
                  <a:srgbClr val="467886"/>
                </a:solidFill>
                <a:latin typeface="Arial"/>
                <a:ea typeface="Segoe UI"/>
                <a:cs typeface="Arial"/>
                <a:hlinkClick r:id="rId3"/>
              </a:rPr>
              <a:t>https://birthto5matters.org.uk/quality-improvement-and-leadership/</a:t>
            </a:r>
            <a:r>
              <a:rPr lang="en-GB" sz="5400" b="0" i="0">
                <a:solidFill>
                  <a:srgbClr val="000000"/>
                </a:solidFill>
                <a:latin typeface="Arial"/>
                <a:ea typeface="Segoe UI"/>
                <a:cs typeface="Arial"/>
              </a:rPr>
              <a:t> [Accessed 22 Oct. 2025].</a:t>
            </a:r>
            <a:r>
              <a:rPr sz="5400" b="0" i="0">
                <a:solidFill>
                  <a:srgbClr val="000000"/>
                </a:solidFill>
                <a:latin typeface="Arial"/>
                <a:ea typeface="Arial"/>
                <a:cs typeface="Arial"/>
              </a:rPr>
              <a:t> </a:t>
            </a: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Collier, R. (2012). Professionalism: What is it? </a:t>
            </a:r>
            <a:r>
              <a:rPr lang="en-GB" sz="5400" b="0" i="1">
                <a:solidFill>
                  <a:srgbClr val="000000"/>
                </a:solidFill>
                <a:latin typeface="Arial"/>
                <a:ea typeface="Segoe UI"/>
                <a:cs typeface="Arial"/>
              </a:rPr>
              <a:t>Canadian Medical Association Journal</a:t>
            </a:r>
            <a:r>
              <a:rPr lang="en-GB" sz="5400" b="0" i="0">
                <a:solidFill>
                  <a:srgbClr val="000000"/>
                </a:solidFill>
                <a:latin typeface="Arial"/>
                <a:ea typeface="Segoe UI"/>
                <a:cs typeface="Arial"/>
              </a:rPr>
              <a:t>, [online] 184(10), pp.1129–1130. Available at: </a:t>
            </a:r>
            <a:r>
              <a:rPr lang="en-GB" sz="5400" b="0" i="0" err="1">
                <a:solidFill>
                  <a:srgbClr val="000000"/>
                </a:solidFill>
                <a:latin typeface="Arial"/>
                <a:ea typeface="Segoe UI"/>
                <a:cs typeface="Arial"/>
              </a:rPr>
              <a:t>doi</a:t>
            </a:r>
            <a:r>
              <a:rPr lang="en-GB" sz="5400" b="0" i="0">
                <a:solidFill>
                  <a:srgbClr val="000000"/>
                </a:solidFill>
                <a:latin typeface="Arial"/>
                <a:ea typeface="Segoe UI"/>
                <a:cs typeface="Arial"/>
              </a:rPr>
              <a:t>: </a:t>
            </a:r>
            <a:r>
              <a:rPr lang="en-GB" sz="5400" b="0" i="0" u="sng" strike="noStrike">
                <a:solidFill>
                  <a:srgbClr val="467886"/>
                </a:solidFill>
                <a:latin typeface="Arial"/>
                <a:ea typeface="Segoe UI"/>
                <a:cs typeface="Arial"/>
                <a:hlinkClick r:id="rId4"/>
              </a:rPr>
              <a:t>https://doi.org/10.1503/cmaj.109-4211</a:t>
            </a:r>
            <a:r>
              <a:rPr lang="en-GB" sz="5400" b="0" i="0">
                <a:solidFill>
                  <a:srgbClr val="000000"/>
                </a:solidFill>
                <a:latin typeface="Arial"/>
                <a:ea typeface="Segoe UI"/>
                <a:cs typeface="Arial"/>
              </a:rPr>
              <a:t>. (Accessed 24 Oct 2025)</a:t>
            </a:r>
            <a:r>
              <a:rPr sz="5400" b="0" i="0">
                <a:solidFill>
                  <a:srgbClr val="000000"/>
                </a:solidFill>
                <a:latin typeface="Arial"/>
                <a:ea typeface="Arial"/>
                <a:cs typeface="Arial"/>
              </a:rPr>
              <a:t> </a:t>
            </a: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Department for Education (2013). </a:t>
            </a:r>
            <a:r>
              <a:rPr lang="en-GB" sz="5400" b="0" i="1">
                <a:solidFill>
                  <a:srgbClr val="000000"/>
                </a:solidFill>
                <a:latin typeface="Arial"/>
                <a:ea typeface="Segoe UI"/>
                <a:cs typeface="Arial"/>
              </a:rPr>
              <a:t>Teachers’ Standards (Early Years)</a:t>
            </a:r>
            <a:r>
              <a:rPr lang="en-GB" sz="5400" b="0" i="0">
                <a:solidFill>
                  <a:srgbClr val="000000"/>
                </a:solidFill>
                <a:latin typeface="Arial"/>
                <a:ea typeface="Segoe UI"/>
                <a:cs typeface="Arial"/>
              </a:rPr>
              <a:t>. [online] Available at: </a:t>
            </a:r>
            <a:r>
              <a:rPr lang="en-GB" sz="5400" b="0" i="0" u="sng" strike="noStrike">
                <a:solidFill>
                  <a:srgbClr val="467886"/>
                </a:solidFill>
                <a:latin typeface="Arial"/>
                <a:ea typeface="Segoe UI"/>
                <a:cs typeface="Arial"/>
                <a:hlinkClick r:id="rId5"/>
              </a:rPr>
              <a:t>https://assets.publishing.service.gov.uk/media/5a7bfe8eed915d41476221b0/Early_Years_Teachers__Standards.pdf</a:t>
            </a:r>
            <a:r>
              <a:rPr lang="en-GB" sz="5400" b="0" i="0">
                <a:solidFill>
                  <a:srgbClr val="000000"/>
                </a:solidFill>
                <a:latin typeface="Arial"/>
                <a:ea typeface="Segoe UI"/>
                <a:cs typeface="Arial"/>
              </a:rPr>
              <a:t>. (Accessed 24 Oct. 2025)</a:t>
            </a:r>
            <a:r>
              <a:rPr sz="5400" b="0" i="0">
                <a:solidFill>
                  <a:srgbClr val="000000"/>
                </a:solidFill>
                <a:latin typeface="Arial"/>
                <a:ea typeface="Arial"/>
                <a:cs typeface="Arial"/>
              </a:rPr>
              <a:t> </a:t>
            </a:r>
          </a:p>
          <a:p>
            <a:endParaRPr lang="en-GB" sz="5400">
              <a:solidFill>
                <a:srgbClr val="000000"/>
              </a:solidFill>
              <a:latin typeface="Arial"/>
              <a:ea typeface="Segoe UI"/>
              <a:cs typeface="Arial"/>
            </a:endParaRPr>
          </a:p>
          <a:p>
            <a:r>
              <a:rPr lang="en-GB" sz="5400" b="0" i="0">
                <a:solidFill>
                  <a:srgbClr val="000000"/>
                </a:solidFill>
                <a:latin typeface="Arial"/>
                <a:ea typeface="Segoe UI"/>
                <a:cs typeface="Arial"/>
              </a:rPr>
              <a:t>OECD (2016), Supporting Teacher Professionalism: Insights from TALIS 2013, TALIS, OECD Publishing, Paris. </a:t>
            </a:r>
            <a:r>
              <a:rPr lang="en-GB" sz="5400" b="0" i="0" u="sng" strike="noStrike">
                <a:solidFill>
                  <a:srgbClr val="467886"/>
                </a:solidFill>
                <a:latin typeface="Arial"/>
                <a:ea typeface="Segoe UI"/>
                <a:cs typeface="Arial"/>
                <a:hlinkClick r:id="rId6"/>
              </a:rPr>
              <a:t>http://dx.doi.org/10.1787/9789264248601-en</a:t>
            </a:r>
            <a:r>
              <a:rPr lang="en-GB" sz="5400" b="0" i="0">
                <a:solidFill>
                  <a:srgbClr val="000000"/>
                </a:solidFill>
                <a:latin typeface="Arial"/>
                <a:ea typeface="Segoe UI"/>
                <a:cs typeface="Arial"/>
              </a:rPr>
              <a:t>  </a:t>
            </a:r>
            <a:r>
              <a:rPr lang="en-GB" sz="5400">
                <a:solidFill>
                  <a:srgbClr val="000000"/>
                </a:solidFill>
                <a:latin typeface="Arial"/>
                <a:ea typeface="Segoe UI"/>
                <a:cs typeface="Arial"/>
              </a:rPr>
              <a:t>(Accessed 24 Oct. 2025)</a:t>
            </a:r>
            <a:r>
              <a:rPr lang="en-US" sz="5400">
                <a:solidFill>
                  <a:srgbClr val="000000"/>
                </a:solidFill>
                <a:latin typeface="Arial"/>
                <a:ea typeface="Segoe UI"/>
                <a:cs typeface="Arial"/>
              </a:rPr>
              <a:t> </a:t>
            </a:r>
            <a:endParaRPr lang="en-GB" sz="5400">
              <a:solidFill>
                <a:srgbClr val="000000"/>
              </a:solidFill>
              <a:latin typeface="Arial"/>
              <a:ea typeface="Segoe UI"/>
              <a:cs typeface="Arial"/>
            </a:endParaRPr>
          </a:p>
          <a:p>
            <a:pPr algn="l"/>
            <a:endParaRPr lang="en-GB" sz="5400" b="0" i="0">
              <a:solidFill>
                <a:srgbClr val="000000"/>
              </a:solidFill>
              <a:latin typeface="Arial"/>
              <a:ea typeface="Segoe UI"/>
              <a:cs typeface="Arial"/>
            </a:endParaRP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Social Care Wales (2017). </a:t>
            </a:r>
            <a:r>
              <a:rPr lang="en-GB" sz="5400" b="0" i="1">
                <a:solidFill>
                  <a:srgbClr val="000000"/>
                </a:solidFill>
                <a:latin typeface="Arial"/>
                <a:ea typeface="Segoe UI"/>
                <a:cs typeface="Arial"/>
              </a:rPr>
              <a:t>Continuing Professional Development Principles for the early years and childcare workforce in Wales</a:t>
            </a:r>
            <a:r>
              <a:rPr lang="en-GB" sz="5400" b="0" i="0">
                <a:solidFill>
                  <a:srgbClr val="000000"/>
                </a:solidFill>
                <a:latin typeface="Arial"/>
                <a:ea typeface="Segoe UI"/>
                <a:cs typeface="Arial"/>
              </a:rPr>
              <a:t>. Available at: </a:t>
            </a:r>
            <a:r>
              <a:rPr lang="en-GB" sz="5400" b="0" i="0" u="sng" strike="noStrike">
                <a:solidFill>
                  <a:srgbClr val="467886"/>
                </a:solidFill>
                <a:latin typeface="Arial"/>
                <a:ea typeface="Segoe UI"/>
                <a:cs typeface="Arial"/>
                <a:hlinkClick r:id="rId7"/>
              </a:rPr>
              <a:t>https://socialcare.wales/cms-assets/documents/CPD-ENG.pdf</a:t>
            </a:r>
            <a:r>
              <a:rPr lang="en-GB" sz="5400" b="0" i="0">
                <a:solidFill>
                  <a:srgbClr val="000000"/>
                </a:solidFill>
                <a:latin typeface="Arial"/>
                <a:ea typeface="Segoe UI"/>
                <a:cs typeface="Arial"/>
              </a:rPr>
              <a:t> [Accessed 23 Oct. 2025].</a:t>
            </a:r>
            <a:r>
              <a:rPr sz="5400" b="0" i="0">
                <a:solidFill>
                  <a:srgbClr val="000000"/>
                </a:solidFill>
                <a:latin typeface="Arial"/>
                <a:ea typeface="Arial"/>
                <a:cs typeface="Arial"/>
              </a:rPr>
              <a:t> </a:t>
            </a: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Teaching the Curriculum for Wales. (2025). Available at: </a:t>
            </a:r>
            <a:r>
              <a:rPr lang="en-GB" sz="5400" b="0" i="0" u="sng" strike="noStrike">
                <a:solidFill>
                  <a:srgbClr val="467886"/>
                </a:solidFill>
                <a:latin typeface="Arial"/>
                <a:ea typeface="Segoe UI"/>
                <a:cs typeface="Arial"/>
                <a:hlinkClick r:id="rId8"/>
              </a:rPr>
              <a:t>https://estyn.gov.wales/app/uploads/2025/09/Thematic-survey-report-Teaching-the-Curriculum-for-Wales.pdf</a:t>
            </a:r>
            <a:r>
              <a:rPr lang="en-GB" sz="5400" b="0" i="0">
                <a:solidFill>
                  <a:srgbClr val="000000"/>
                </a:solidFill>
                <a:latin typeface="Arial"/>
                <a:ea typeface="Segoe UI"/>
                <a:cs typeface="Arial"/>
              </a:rPr>
              <a:t>. (Accessed 24 Oct 2025)</a:t>
            </a:r>
            <a:r>
              <a:rPr sz="5400" b="0" i="0">
                <a:solidFill>
                  <a:srgbClr val="000000"/>
                </a:solidFill>
                <a:latin typeface="Arial"/>
                <a:ea typeface="Arial"/>
                <a:cs typeface="Arial"/>
              </a:rPr>
              <a:t> </a:t>
            </a:r>
          </a:p>
          <a:p>
            <a:endParaRPr lang="en-US" sz="5400">
              <a:solidFill>
                <a:srgbClr val="000000"/>
              </a:solidFill>
              <a:latin typeface="Arial"/>
              <a:ea typeface="Segoe UI"/>
              <a:cs typeface="Arial"/>
            </a:endParaRPr>
          </a:p>
          <a:p>
            <a:pPr algn="l" rtl="0"/>
            <a:r>
              <a:rPr lang="en-US" sz="5400" b="0" i="0">
                <a:solidFill>
                  <a:srgbClr val="000000"/>
                </a:solidFill>
                <a:latin typeface="Arial"/>
                <a:ea typeface="Segoe UI"/>
                <a:cs typeface="Arial"/>
              </a:rPr>
              <a:t>UNCRC (1989) </a:t>
            </a:r>
            <a:r>
              <a:rPr lang="en-US" sz="5400" b="0" i="1">
                <a:solidFill>
                  <a:srgbClr val="000000"/>
                </a:solidFill>
                <a:latin typeface="Arial"/>
                <a:ea typeface="Segoe UI"/>
                <a:cs typeface="Arial"/>
              </a:rPr>
              <a:t>The United Nations Convention on the Rights of the Child. </a:t>
            </a:r>
            <a:r>
              <a:rPr lang="en-US" sz="5400" b="0" i="0">
                <a:solidFill>
                  <a:srgbClr val="000000"/>
                </a:solidFill>
                <a:latin typeface="Arial"/>
                <a:ea typeface="Segoe UI"/>
                <a:cs typeface="Arial"/>
              </a:rPr>
              <a:t>Available at: </a:t>
            </a:r>
            <a:r>
              <a:rPr lang="en-US" sz="5400" b="0" i="0" u="sng" strike="noStrike">
                <a:solidFill>
                  <a:srgbClr val="467886"/>
                </a:solidFill>
                <a:latin typeface="Arial"/>
                <a:ea typeface="Segoe UI"/>
                <a:cs typeface="Arial"/>
                <a:hlinkClick r:id="rId9"/>
              </a:rPr>
              <a:t>https://www.unicef.org.uk/rights-respecting-schools/wp-content/uploads/sites/4/2017/01/UNCRC-in-full.pdf</a:t>
            </a:r>
            <a:r>
              <a:rPr lang="en-US" sz="5400" b="0" i="0">
                <a:solidFill>
                  <a:srgbClr val="000000"/>
                </a:solidFill>
                <a:latin typeface="Arial"/>
                <a:ea typeface="Segoe UI"/>
                <a:cs typeface="Arial"/>
              </a:rPr>
              <a:t>. (Accessed 21 Oct. 2025)</a:t>
            </a:r>
            <a:r>
              <a:rPr sz="5400" b="0" i="0">
                <a:solidFill>
                  <a:srgbClr val="000000"/>
                </a:solidFill>
                <a:latin typeface="Arial"/>
                <a:ea typeface="Arial"/>
                <a:cs typeface="Arial"/>
              </a:rPr>
              <a:t> </a:t>
            </a:r>
          </a:p>
          <a:p>
            <a:endParaRPr lang="en-GB" sz="5400">
              <a:solidFill>
                <a:srgbClr val="000000"/>
              </a:solidFill>
              <a:latin typeface="Arial"/>
              <a:ea typeface="Segoe UI"/>
              <a:cs typeface="Arial"/>
            </a:endParaRPr>
          </a:p>
          <a:p>
            <a:pPr algn="l" rtl="0"/>
            <a:r>
              <a:rPr lang="en-GB" sz="5400" b="0" i="0">
                <a:solidFill>
                  <a:srgbClr val="000000"/>
                </a:solidFill>
                <a:latin typeface="Arial"/>
                <a:ea typeface="Segoe UI"/>
                <a:cs typeface="Arial"/>
              </a:rPr>
              <a:t>Welsh Government (2022). </a:t>
            </a:r>
            <a:r>
              <a:rPr lang="en-GB" sz="5400" b="0" i="1">
                <a:solidFill>
                  <a:srgbClr val="000000"/>
                </a:solidFill>
                <a:latin typeface="Arial"/>
                <a:ea typeface="Segoe UI"/>
                <a:cs typeface="Arial"/>
              </a:rPr>
              <a:t>Keeping learners safe</a:t>
            </a:r>
            <a:r>
              <a:rPr lang="en-GB" sz="5400" b="0" i="0">
                <a:solidFill>
                  <a:srgbClr val="000000"/>
                </a:solidFill>
                <a:latin typeface="Arial"/>
                <a:ea typeface="Segoe UI"/>
                <a:cs typeface="Arial"/>
              </a:rPr>
              <a:t>. [online] Available at: </a:t>
            </a:r>
            <a:r>
              <a:rPr lang="en-GB" sz="5400" b="0" i="0" u="sng" strike="noStrike">
                <a:solidFill>
                  <a:srgbClr val="467886"/>
                </a:solidFill>
                <a:latin typeface="Arial"/>
                <a:ea typeface="Segoe UI"/>
                <a:cs typeface="Arial"/>
                <a:hlinkClick r:id="rId10"/>
              </a:rPr>
              <a:t>https://www.gov.wales/sites/default/files/publications/2022-04/220401-keeping-learners-safe.pdf</a:t>
            </a:r>
            <a:r>
              <a:rPr lang="en-GB" sz="5400" b="0" i="0">
                <a:solidFill>
                  <a:srgbClr val="000000"/>
                </a:solidFill>
                <a:latin typeface="Arial"/>
                <a:ea typeface="Segoe UI"/>
                <a:cs typeface="Arial"/>
              </a:rPr>
              <a:t> [Accessed 21 Oct. 2025] </a:t>
            </a:r>
          </a:p>
          <a:p>
            <a:endParaRPr lang="en-GB" sz="5400">
              <a:solidFill>
                <a:srgbClr val="000000"/>
              </a:solidFill>
              <a:latin typeface="Arial"/>
              <a:ea typeface="Segoe UI"/>
              <a:cs typeface="Arial"/>
            </a:endParaRPr>
          </a:p>
          <a:p>
            <a:r>
              <a:rPr lang="en-GB" sz="5400" b="0" i="0">
                <a:solidFill>
                  <a:srgbClr val="000000"/>
                </a:solidFill>
                <a:latin typeface="Arial"/>
                <a:ea typeface="Segoe UI"/>
                <a:cs typeface="Arial"/>
              </a:rPr>
              <a:t>Welsh Government (2025) </a:t>
            </a:r>
            <a:r>
              <a:rPr lang="en-GB" sz="5400" b="0" i="1">
                <a:solidFill>
                  <a:srgbClr val="000000"/>
                </a:solidFill>
                <a:latin typeface="Arial"/>
                <a:ea typeface="Segoe UI"/>
                <a:cs typeface="Arial"/>
              </a:rPr>
              <a:t>National multi-agency practice framework for children’s services How children’s services and their partners can work together to deliver services for babies, children and young people</a:t>
            </a:r>
            <a:r>
              <a:rPr lang="en-GB" sz="5400" b="0" i="0">
                <a:solidFill>
                  <a:srgbClr val="000000"/>
                </a:solidFill>
                <a:latin typeface="Arial"/>
                <a:ea typeface="Segoe UI"/>
                <a:cs typeface="Arial"/>
              </a:rPr>
              <a:t>. Available at: </a:t>
            </a:r>
            <a:r>
              <a:rPr lang="en-GB" sz="5400" b="0" i="0" u="sng" strike="noStrike">
                <a:solidFill>
                  <a:srgbClr val="467886"/>
                </a:solidFill>
                <a:latin typeface="Arial"/>
                <a:ea typeface="Segoe UI"/>
                <a:cs typeface="Arial"/>
                <a:hlinkClick r:id="rId11"/>
              </a:rPr>
              <a:t>https://www.gov.wales/sites/default/files/pdf-versions/2025/4/1/1745835974/national-multi-agency-practice-framework-childrens-services.pdf</a:t>
            </a:r>
            <a:r>
              <a:rPr lang="en-GB" sz="5400" b="0" i="0">
                <a:solidFill>
                  <a:srgbClr val="000000"/>
                </a:solidFill>
                <a:latin typeface="Arial"/>
                <a:ea typeface="Segoe UI"/>
                <a:cs typeface="Arial"/>
              </a:rPr>
              <a:t> [Accessed 23 Oct. 2025].</a:t>
            </a:r>
            <a:endParaRPr lang="en-GB" sz="5400">
              <a:solidFill>
                <a:srgbClr val="000000"/>
              </a:solidFill>
              <a:latin typeface="Arial"/>
              <a:ea typeface="Segoe UI"/>
              <a:cs typeface="Arial"/>
            </a:endParaRPr>
          </a:p>
          <a:p>
            <a:pPr algn="l"/>
            <a:endParaRPr lang="en-GB" sz="5400">
              <a:latin typeface="Arial"/>
              <a:cs typeface="Arial"/>
            </a:endParaRPr>
          </a:p>
          <a:p>
            <a:endParaRPr lang="en-GB" sz="1600">
              <a:solidFill>
                <a:srgbClr val="000000"/>
              </a:solidFill>
              <a:latin typeface="Aptos" panose="020B0004020202020204"/>
              <a:ea typeface="Segoe UI"/>
              <a:cs typeface="Arial"/>
            </a:endParaRPr>
          </a:p>
          <a:p>
            <a:pPr algn="l" rtl="0"/>
            <a:r>
              <a:rPr lang="en-GB" sz="5400" b="0" i="0">
                <a:solidFill>
                  <a:srgbClr val="000000"/>
                </a:solidFill>
                <a:latin typeface="Arial"/>
                <a:ea typeface="Segoe UI"/>
                <a:cs typeface="Arial"/>
              </a:rPr>
              <a:t>Welsh Government (2024). </a:t>
            </a:r>
            <a:r>
              <a:rPr lang="en-GB" sz="5400" b="0" i="1">
                <a:solidFill>
                  <a:srgbClr val="000000"/>
                </a:solidFill>
                <a:latin typeface="Arial"/>
                <a:ea typeface="Segoe UI"/>
                <a:cs typeface="Arial"/>
              </a:rPr>
              <a:t>Rights of Children and Young Persons (Wales) Measure 2011 | Law Wales</a:t>
            </a:r>
            <a:r>
              <a:rPr lang="en-GB" sz="5400" b="0" i="0">
                <a:solidFill>
                  <a:srgbClr val="000000"/>
                </a:solidFill>
                <a:latin typeface="Arial"/>
                <a:ea typeface="Segoe UI"/>
                <a:cs typeface="Arial"/>
              </a:rPr>
              <a:t>. Available at: </a:t>
            </a:r>
            <a:r>
              <a:rPr lang="en-GB" sz="5400" b="0" i="0" u="sng" strike="noStrike">
                <a:solidFill>
                  <a:srgbClr val="467886"/>
                </a:solidFill>
                <a:latin typeface="Arial"/>
                <a:ea typeface="Segoe UI"/>
                <a:cs typeface="Arial"/>
                <a:hlinkClick r:id="rId12"/>
              </a:rPr>
              <a:t>https://law.gov.wales/rights-children-and-young-persons-wales-measure-2011</a:t>
            </a:r>
            <a:r>
              <a:rPr lang="en-GB" sz="5400" b="0" i="0">
                <a:solidFill>
                  <a:srgbClr val="000000"/>
                </a:solidFill>
                <a:latin typeface="Arial"/>
                <a:ea typeface="Segoe UI"/>
                <a:cs typeface="Arial"/>
              </a:rPr>
              <a:t>. (Accessed 21 Oct. 2025)</a:t>
            </a:r>
            <a:r>
              <a:rPr sz="5400" b="0" i="0">
                <a:solidFill>
                  <a:srgbClr val="000000"/>
                </a:solidFill>
                <a:latin typeface="Arial"/>
                <a:ea typeface="Arial"/>
                <a:cs typeface="Arial"/>
              </a:rPr>
              <a:t> </a:t>
            </a:r>
          </a:p>
          <a:p>
            <a:pPr algn="l" rtl="0"/>
            <a:endParaRPr sz="5400" b="0" i="0">
              <a:solidFill>
                <a:srgbClr val="000000"/>
              </a:solidFill>
              <a:latin typeface="Arial"/>
              <a:ea typeface="Arial"/>
              <a:cs typeface="Arial"/>
            </a:endParaRPr>
          </a:p>
          <a:p>
            <a:pPr algn="ctr"/>
            <a:endParaRPr lang="en-GB" sz="5400">
              <a:latin typeface="Arial"/>
              <a:cs typeface="Arial"/>
            </a:endParaRPr>
          </a:p>
        </p:txBody>
      </p:sp>
    </p:spTree>
    <p:extLst>
      <p:ext uri="{BB962C8B-B14F-4D97-AF65-F5344CB8AC3E}">
        <p14:creationId xmlns:p14="http://schemas.microsoft.com/office/powerpoint/2010/main" val="786558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cp:revision>
  <dcterms:created xsi:type="dcterms:W3CDTF">2025-10-25T22:00:21Z</dcterms:created>
  <dcterms:modified xsi:type="dcterms:W3CDTF">2025-10-25T23:46:30Z</dcterms:modified>
</cp:coreProperties>
</file>