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2"/>
  </p:notesMasterIdLst>
  <p:handoutMasterIdLst>
    <p:handoutMasterId r:id="rId83"/>
  </p:handoutMasterIdLst>
  <p:sldIdLst>
    <p:sldId id="257" r:id="rId2"/>
    <p:sldId id="315" r:id="rId3"/>
    <p:sldId id="282" r:id="rId4"/>
    <p:sldId id="283" r:id="rId5"/>
    <p:sldId id="266" r:id="rId6"/>
    <p:sldId id="294" r:id="rId7"/>
    <p:sldId id="291" r:id="rId8"/>
    <p:sldId id="284" r:id="rId9"/>
    <p:sldId id="285" r:id="rId10"/>
    <p:sldId id="286" r:id="rId11"/>
    <p:sldId id="292" r:id="rId12"/>
    <p:sldId id="293" r:id="rId13"/>
    <p:sldId id="287" r:id="rId14"/>
    <p:sldId id="275" r:id="rId15"/>
    <p:sldId id="289" r:id="rId16"/>
    <p:sldId id="276" r:id="rId17"/>
    <p:sldId id="277" r:id="rId18"/>
    <p:sldId id="295" r:id="rId19"/>
    <p:sldId id="278" r:id="rId20"/>
    <p:sldId id="279" r:id="rId21"/>
    <p:sldId id="296" r:id="rId22"/>
    <p:sldId id="297" r:id="rId23"/>
    <p:sldId id="299" r:id="rId24"/>
    <p:sldId id="302" r:id="rId25"/>
    <p:sldId id="303" r:id="rId26"/>
    <p:sldId id="305" r:id="rId27"/>
    <p:sldId id="304" r:id="rId28"/>
    <p:sldId id="300" r:id="rId29"/>
    <p:sldId id="335" r:id="rId30"/>
    <p:sldId id="301" r:id="rId31"/>
    <p:sldId id="308" r:id="rId32"/>
    <p:sldId id="306" r:id="rId33"/>
    <p:sldId id="307" r:id="rId34"/>
    <p:sldId id="288" r:id="rId35"/>
    <p:sldId id="317" r:id="rId36"/>
    <p:sldId id="352" r:id="rId37"/>
    <p:sldId id="353" r:id="rId38"/>
    <p:sldId id="354" r:id="rId39"/>
    <p:sldId id="355" r:id="rId40"/>
    <p:sldId id="319" r:id="rId41"/>
    <p:sldId id="330" r:id="rId42"/>
    <p:sldId id="356" r:id="rId43"/>
    <p:sldId id="346" r:id="rId44"/>
    <p:sldId id="357" r:id="rId45"/>
    <p:sldId id="331" r:id="rId46"/>
    <p:sldId id="321" r:id="rId47"/>
    <p:sldId id="322" r:id="rId48"/>
    <p:sldId id="323" r:id="rId49"/>
    <p:sldId id="324" r:id="rId50"/>
    <p:sldId id="326" r:id="rId51"/>
    <p:sldId id="359" r:id="rId52"/>
    <p:sldId id="325" r:id="rId53"/>
    <p:sldId id="347" r:id="rId54"/>
    <p:sldId id="327" r:id="rId55"/>
    <p:sldId id="328" r:id="rId56"/>
    <p:sldId id="329" r:id="rId57"/>
    <p:sldId id="360" r:id="rId58"/>
    <p:sldId id="361" r:id="rId59"/>
    <p:sldId id="362" r:id="rId60"/>
    <p:sldId id="363" r:id="rId61"/>
    <p:sldId id="364" r:id="rId62"/>
    <p:sldId id="365" r:id="rId63"/>
    <p:sldId id="367" r:id="rId64"/>
    <p:sldId id="366" r:id="rId65"/>
    <p:sldId id="336" r:id="rId66"/>
    <p:sldId id="348" r:id="rId67"/>
    <p:sldId id="337" r:id="rId68"/>
    <p:sldId id="349" r:id="rId69"/>
    <p:sldId id="338" r:id="rId70"/>
    <p:sldId id="341" r:id="rId71"/>
    <p:sldId id="368" r:id="rId72"/>
    <p:sldId id="343" r:id="rId73"/>
    <p:sldId id="344" r:id="rId74"/>
    <p:sldId id="345" r:id="rId75"/>
    <p:sldId id="339" r:id="rId76"/>
    <p:sldId id="358" r:id="rId77"/>
    <p:sldId id="340" r:id="rId78"/>
    <p:sldId id="342" r:id="rId79"/>
    <p:sldId id="350" r:id="rId80"/>
    <p:sldId id="351" r:id="rId8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54"/>
  </p:normalViewPr>
  <p:slideViewPr>
    <p:cSldViewPr>
      <p:cViewPr varScale="1">
        <p:scale>
          <a:sx n="108" d="100"/>
          <a:sy n="108" d="100"/>
        </p:scale>
        <p:origin x="1760" y="20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notesMaster" Target="notesMasters/notesMaster1.xml"/><Relationship Id="rId83" Type="http://schemas.openxmlformats.org/officeDocument/2006/relationships/handoutMaster" Target="handoutMasters/handoutMaster1.xml"/><Relationship Id="rId84" Type="http://schemas.openxmlformats.org/officeDocument/2006/relationships/presProps" Target="presProps.xml"/><Relationship Id="rId85" Type="http://schemas.openxmlformats.org/officeDocument/2006/relationships/viewProps" Target="viewProps.xml"/><Relationship Id="rId86" Type="http://schemas.openxmlformats.org/officeDocument/2006/relationships/theme" Target="theme/theme1.xml"/><Relationship Id="rId8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9923A65-F834-44E4-9EB0-6DD4F9059B75}" type="datetimeFigureOut">
              <a:rPr lang="en-GB" smtClean="0"/>
              <a:pPr/>
              <a:t>09/12/2016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07DE513-626B-474C-81E9-9E45E8741C96}" type="slidenum">
              <a:rPr lang="en-GB" smtClean="0"/>
              <a:pPr/>
              <a:t>‹#›</a:t>
            </a:fld>
            <a:endParaRPr lang="en-GB"/>
          </a:p>
        </p:txBody>
      </p:sp>
    </p:spTree>
    <p:extLst>
      <p:ext uri="{BB962C8B-B14F-4D97-AF65-F5344CB8AC3E}">
        <p14:creationId xmlns:p14="http://schemas.microsoft.com/office/powerpoint/2010/main" val="3932936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2296AA-DC59-491B-A374-433F99D299D2}" type="datetimeFigureOut">
              <a:rPr lang="en-GB" smtClean="0"/>
              <a:pPr/>
              <a:t>09/12/2016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FCDF77-821F-4C57-B8AF-572B618D815F}" type="slidenum">
              <a:rPr lang="en-GB" smtClean="0"/>
              <a:pPr/>
              <a:t>‹#›</a:t>
            </a:fld>
            <a:endParaRPr lang="en-GB"/>
          </a:p>
        </p:txBody>
      </p:sp>
    </p:spTree>
    <p:extLst>
      <p:ext uri="{BB962C8B-B14F-4D97-AF65-F5344CB8AC3E}">
        <p14:creationId xmlns:p14="http://schemas.microsoft.com/office/powerpoint/2010/main" val="2655481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2.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3.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4.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5.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23</a:t>
            </a:fld>
            <a:endParaRPr lang="en-GB"/>
          </a:p>
        </p:txBody>
      </p:sp>
    </p:spTree>
    <p:extLst>
      <p:ext uri="{BB962C8B-B14F-4D97-AF65-F5344CB8AC3E}">
        <p14:creationId xmlns:p14="http://schemas.microsoft.com/office/powerpoint/2010/main" val="3093632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p.112</a:t>
            </a:r>
            <a:endParaRPr lang="en-GB" dirty="0" smtClean="0"/>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24</a:t>
            </a:fld>
            <a:endParaRPr lang="en-GB"/>
          </a:p>
        </p:txBody>
      </p:sp>
    </p:spTree>
    <p:extLst>
      <p:ext uri="{BB962C8B-B14F-4D97-AF65-F5344CB8AC3E}">
        <p14:creationId xmlns:p14="http://schemas.microsoft.com/office/powerpoint/2010/main" val="2550011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p.112</a:t>
            </a:r>
            <a:endParaRPr lang="en-GB" dirty="0" smtClean="0"/>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25</a:t>
            </a:fld>
            <a:endParaRPr lang="en-GB"/>
          </a:p>
        </p:txBody>
      </p:sp>
    </p:spTree>
    <p:extLst>
      <p:ext uri="{BB962C8B-B14F-4D97-AF65-F5344CB8AC3E}">
        <p14:creationId xmlns:p14="http://schemas.microsoft.com/office/powerpoint/2010/main" val="3944884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p.112</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26</a:t>
            </a:fld>
            <a:endParaRPr lang="en-GB"/>
          </a:p>
        </p:txBody>
      </p:sp>
    </p:spTree>
    <p:extLst>
      <p:ext uri="{BB962C8B-B14F-4D97-AF65-F5344CB8AC3E}">
        <p14:creationId xmlns:p14="http://schemas.microsoft.com/office/powerpoint/2010/main" val="39972559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p.113</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27</a:t>
            </a:fld>
            <a:endParaRPr lang="en-GB"/>
          </a:p>
        </p:txBody>
      </p:sp>
    </p:spTree>
    <p:extLst>
      <p:ext uri="{BB962C8B-B14F-4D97-AF65-F5344CB8AC3E}">
        <p14:creationId xmlns:p14="http://schemas.microsoft.com/office/powerpoint/2010/main" val="982586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p.101</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28</a:t>
            </a:fld>
            <a:endParaRPr lang="en-GB"/>
          </a:p>
        </p:txBody>
      </p:sp>
    </p:spTree>
    <p:extLst>
      <p:ext uri="{BB962C8B-B14F-4D97-AF65-F5344CB8AC3E}">
        <p14:creationId xmlns:p14="http://schemas.microsoft.com/office/powerpoint/2010/main" val="1243418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marR="0" indent="-228600" algn="l" defTabSz="914400" rtl="0" eaLnBrk="1" fontAlgn="auto" latinLnBrk="0" hangingPunct="1">
              <a:lnSpc>
                <a:spcPct val="100000"/>
              </a:lnSpc>
              <a:spcBef>
                <a:spcPts val="0"/>
              </a:spcBef>
              <a:spcAft>
                <a:spcPts val="0"/>
              </a:spcAft>
              <a:buClrTx/>
              <a:buSzTx/>
              <a:buFontTx/>
              <a:buAutoNum type="alphaLcParenBoth"/>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p.107</a:t>
            </a:r>
          </a:p>
          <a:p>
            <a:pPr marL="228600" marR="0" indent="-228600" algn="l" defTabSz="914400" rtl="0" eaLnBrk="1" fontAlgn="auto" latinLnBrk="0" hangingPunct="1">
              <a:lnSpc>
                <a:spcPct val="100000"/>
              </a:lnSpc>
              <a:spcBef>
                <a:spcPts val="0"/>
              </a:spcBef>
              <a:spcAft>
                <a:spcPts val="0"/>
              </a:spcAft>
              <a:buClrTx/>
              <a:buSzTx/>
              <a:buFontTx/>
              <a:buAutoNum type="alphaLcParenBoth"/>
              <a:tabLst/>
              <a:defRPr/>
            </a:pPr>
            <a:r>
              <a:rPr lang="en-GB" i="0" baseline="0" dirty="0" smtClean="0"/>
              <a:t>Oxford Dictionary, http://oxforddictionaries.com/definition/english/empirical (accessed 26.9.13)</a:t>
            </a:r>
            <a:endParaRPr lang="en-GB" dirty="0" smtClean="0"/>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30</a:t>
            </a:fld>
            <a:endParaRPr lang="en-GB"/>
          </a:p>
        </p:txBody>
      </p:sp>
    </p:spTree>
    <p:extLst>
      <p:ext uri="{BB962C8B-B14F-4D97-AF65-F5344CB8AC3E}">
        <p14:creationId xmlns:p14="http://schemas.microsoft.com/office/powerpoint/2010/main" val="1019505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p.118</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31</a:t>
            </a:fld>
            <a:endParaRPr lang="en-GB"/>
          </a:p>
        </p:txBody>
      </p:sp>
    </p:spTree>
    <p:extLst>
      <p:ext uri="{BB962C8B-B14F-4D97-AF65-F5344CB8AC3E}">
        <p14:creationId xmlns:p14="http://schemas.microsoft.com/office/powerpoint/2010/main" val="4277973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p.116</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32</a:t>
            </a:fld>
            <a:endParaRPr lang="en-GB"/>
          </a:p>
        </p:txBody>
      </p:sp>
    </p:spTree>
    <p:extLst>
      <p:ext uri="{BB962C8B-B14F-4D97-AF65-F5344CB8AC3E}">
        <p14:creationId xmlns:p14="http://schemas.microsoft.com/office/powerpoint/2010/main" val="40777274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p.116</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33</a:t>
            </a:fld>
            <a:endParaRPr lang="en-GB"/>
          </a:p>
        </p:txBody>
      </p:sp>
    </p:spTree>
    <p:extLst>
      <p:ext uri="{BB962C8B-B14F-4D97-AF65-F5344CB8AC3E}">
        <p14:creationId xmlns:p14="http://schemas.microsoft.com/office/powerpoint/2010/main" val="93891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D54EED-DECB-4074-AC7C-46A07E4675CD}" type="slidenum">
              <a:rPr lang="en-GB" smtClean="0"/>
              <a:pPr/>
              <a:t>35</a:t>
            </a:fld>
            <a:endParaRPr lang="en-GB"/>
          </a:p>
        </p:txBody>
      </p:sp>
    </p:spTree>
    <p:extLst>
      <p:ext uri="{BB962C8B-B14F-4D97-AF65-F5344CB8AC3E}">
        <p14:creationId xmlns:p14="http://schemas.microsoft.com/office/powerpoint/2010/main" val="9751730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Drew and Bingham, 116</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36</a:t>
            </a:fld>
            <a:endParaRPr lang="en-GB"/>
          </a:p>
        </p:txBody>
      </p:sp>
    </p:spTree>
    <p:extLst>
      <p:ext uri="{BB962C8B-B14F-4D97-AF65-F5344CB8AC3E}">
        <p14:creationId xmlns:p14="http://schemas.microsoft.com/office/powerpoint/2010/main" val="20572414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Drew &amp; Bingham</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37</a:t>
            </a:fld>
            <a:endParaRPr lang="en-GB"/>
          </a:p>
        </p:txBody>
      </p:sp>
    </p:spTree>
    <p:extLst>
      <p:ext uri="{BB962C8B-B14F-4D97-AF65-F5344CB8AC3E}">
        <p14:creationId xmlns:p14="http://schemas.microsoft.com/office/powerpoint/2010/main" val="3116974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D54EED-DECB-4074-AC7C-46A07E4675CD}" type="slidenum">
              <a:rPr lang="en-GB" smtClean="0"/>
              <a:pPr/>
              <a:t>40</a:t>
            </a:fld>
            <a:endParaRPr lang="en-GB"/>
          </a:p>
        </p:txBody>
      </p:sp>
    </p:spTree>
    <p:extLst>
      <p:ext uri="{BB962C8B-B14F-4D97-AF65-F5344CB8AC3E}">
        <p14:creationId xmlns:p14="http://schemas.microsoft.com/office/powerpoint/2010/main" val="12379566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to Avoid the Four Biggest PowerPoint </a:t>
            </a:r>
            <a:r>
              <a:rPr lang="en-GB" dirty="0" err="1" smtClean="0"/>
              <a:t>Color</a:t>
            </a:r>
            <a:r>
              <a:rPr lang="en-GB" dirty="0" smtClean="0"/>
              <a:t> Mistakes: Guest Post by Laura Foley http://blog.indezine.com/2011/10/how-to-avoid-four-biggest-powerpoint.html </a:t>
            </a:r>
          </a:p>
        </p:txBody>
      </p:sp>
      <p:sp>
        <p:nvSpPr>
          <p:cNvPr id="4" name="Slide Number Placeholder 3"/>
          <p:cNvSpPr>
            <a:spLocks noGrp="1"/>
          </p:cNvSpPr>
          <p:nvPr>
            <p:ph type="sldNum" sz="quarter" idx="10"/>
          </p:nvPr>
        </p:nvSpPr>
        <p:spPr/>
        <p:txBody>
          <a:bodyPr/>
          <a:lstStyle/>
          <a:p>
            <a:fld id="{CEFCDF77-821F-4C57-B8AF-572B618D815F}" type="slidenum">
              <a:rPr lang="en-GB" smtClean="0"/>
              <a:pPr/>
              <a:t>62</a:t>
            </a:fld>
            <a:endParaRPr lang="en-GB"/>
          </a:p>
        </p:txBody>
      </p:sp>
    </p:spTree>
    <p:extLst>
      <p:ext uri="{BB962C8B-B14F-4D97-AF65-F5344CB8AC3E}">
        <p14:creationId xmlns:p14="http://schemas.microsoft.com/office/powerpoint/2010/main" val="3763787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to Avoid the Four Biggest PowerPoint </a:t>
            </a:r>
            <a:r>
              <a:rPr lang="en-GB" dirty="0" err="1" smtClean="0"/>
              <a:t>Color</a:t>
            </a:r>
            <a:r>
              <a:rPr lang="en-GB" dirty="0" smtClean="0"/>
              <a:t> Mistakes: Guest Post by Laura Foley http://blog.indezine.com/2011/10/how-to-avoid-four-biggest-powerpoint.html </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63</a:t>
            </a:fld>
            <a:endParaRPr lang="en-GB"/>
          </a:p>
        </p:txBody>
      </p:sp>
    </p:spTree>
    <p:extLst>
      <p:ext uri="{BB962C8B-B14F-4D97-AF65-F5344CB8AC3E}">
        <p14:creationId xmlns:p14="http://schemas.microsoft.com/office/powerpoint/2010/main" val="8081770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http://image.slidesharecdn.com/presentrcsg-091002143206-phpapp01/95/how-to-deliver-an-extremely-boring-presentation-32-728.jpg?cb=1355682910</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64</a:t>
            </a:fld>
            <a:endParaRPr lang="en-GB"/>
          </a:p>
        </p:txBody>
      </p:sp>
    </p:spTree>
    <p:extLst>
      <p:ext uri="{BB962C8B-B14F-4D97-AF65-F5344CB8AC3E}">
        <p14:creationId xmlns:p14="http://schemas.microsoft.com/office/powerpoint/2010/main" val="422770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Drew &amp; Bingham 249</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65</a:t>
            </a:fld>
            <a:endParaRPr lang="en-GB"/>
          </a:p>
        </p:txBody>
      </p:sp>
    </p:spTree>
    <p:extLst>
      <p:ext uri="{BB962C8B-B14F-4D97-AF65-F5344CB8AC3E}">
        <p14:creationId xmlns:p14="http://schemas.microsoft.com/office/powerpoint/2010/main" val="6978598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GRB</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70</a:t>
            </a:fld>
            <a:endParaRPr lang="en-GB"/>
          </a:p>
        </p:txBody>
      </p:sp>
    </p:spTree>
    <p:extLst>
      <p:ext uri="{BB962C8B-B14F-4D97-AF65-F5344CB8AC3E}">
        <p14:creationId xmlns:p14="http://schemas.microsoft.com/office/powerpoint/2010/main" val="2215665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09/12/2016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09/12/2016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5DE93F-BD92-44E9-BE67-64146854278E}" type="datetimeFigureOut">
              <a:rPr lang="en-GB" smtClean="0"/>
              <a:pPr/>
              <a:t>09/12/2016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5DE93F-BD92-44E9-BE67-64146854278E}" type="datetimeFigureOut">
              <a:rPr lang="en-GB" smtClean="0"/>
              <a:pPr/>
              <a:t>09/12/2016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5DE93F-BD92-44E9-BE67-64146854278E}" type="datetimeFigureOut">
              <a:rPr lang="en-GB" smtClean="0"/>
              <a:pPr/>
              <a:t>09/12/2016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5DE93F-BD92-44E9-BE67-64146854278E}" type="datetimeFigureOut">
              <a:rPr lang="en-GB" smtClean="0"/>
              <a:pPr/>
              <a:t>09/12/2016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09/12/2016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09/12/2016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5DE93F-BD92-44E9-BE67-64146854278E}" type="datetimeFigureOut">
              <a:rPr lang="en-GB" smtClean="0"/>
              <a:pPr/>
              <a:t>09/12/2016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2CDE3A-2D03-4CF6-AA62-0D442ACC8ED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fad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tiff"/><Relationship Id="rId3" Type="http://schemas.openxmlformats.org/officeDocument/2006/relationships/hyperlink" Target="http://www.wired.com/wired/archive/11.09/ppt2.html"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tiff"/></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google.co.uk/url?sa=t&amp;rct=j&amp;q=&amp;esrc=s&amp;source=web&amp;cd=10&amp;cad=rja&amp;uact=8&amp;ved=0ahUKEwi1kdOY28zJAhVBdw8KHaExB48QFghKMAk&amp;url=http://nob.cs.ucdavis.edu/classes/ecs293a-2011-04/presenting/WorstPresentationEverStandAlone.ppt&amp;usg=AFQjCNE9_X" TargetMode="Externa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 Id="rId3" Type="http://schemas.openxmlformats.org/officeDocument/2006/relationships/image" Target="../media/image7.jpe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 Id="rId3" Type="http://schemas.openxmlformats.org/officeDocument/2006/relationships/image" Target="../media/image8.jpe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7.xml"/><Relationship Id="rId3" Type="http://schemas.openxmlformats.org/officeDocument/2006/relationships/image" Target="../media/image9.jpe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11560" y="764704"/>
            <a:ext cx="7772400" cy="1470025"/>
          </a:xfrm>
        </p:spPr>
        <p:txBody>
          <a:bodyPr>
            <a:normAutofit/>
          </a:bodyPr>
          <a:lstStyle/>
          <a:p>
            <a:pPr algn="ctr"/>
            <a:r>
              <a:rPr lang="en-GB" dirty="0" smtClean="0"/>
              <a:t>Theology, Religious Studies and Islamic Studies</a:t>
            </a:r>
            <a:endParaRPr lang="en-GB" dirty="0"/>
          </a:p>
        </p:txBody>
      </p:sp>
      <p:sp>
        <p:nvSpPr>
          <p:cNvPr id="5" name="Text Placeholder 4"/>
          <p:cNvSpPr>
            <a:spLocks noGrp="1"/>
          </p:cNvSpPr>
          <p:nvPr>
            <p:ph type="subTitle" idx="1"/>
          </p:nvPr>
        </p:nvSpPr>
        <p:spPr>
          <a:xfrm>
            <a:off x="1259632" y="2420888"/>
            <a:ext cx="6400800" cy="1752600"/>
          </a:xfrm>
        </p:spPr>
        <p:txBody>
          <a:bodyPr>
            <a:normAutofit lnSpcReduction="10000"/>
          </a:bodyPr>
          <a:lstStyle/>
          <a:p>
            <a:r>
              <a:rPr lang="en-GB" sz="4000" dirty="0" smtClean="0">
                <a:solidFill>
                  <a:schemeClr val="tx2"/>
                </a:solidFill>
              </a:rPr>
              <a:t>TRSK5001 - Methods and Approaches for the Study of Theology and Religion</a:t>
            </a:r>
          </a:p>
          <a:p>
            <a:endParaRPr lang="en-GB" sz="4000" dirty="0" smtClean="0"/>
          </a:p>
          <a:p>
            <a:endParaRPr lang="en-GB" sz="4000" dirty="0"/>
          </a:p>
        </p:txBody>
      </p:sp>
      <p:sp>
        <p:nvSpPr>
          <p:cNvPr id="6" name="TextBox 5"/>
          <p:cNvSpPr txBox="1"/>
          <p:nvPr/>
        </p:nvSpPr>
        <p:spPr>
          <a:xfrm>
            <a:off x="3779912" y="5805264"/>
            <a:ext cx="2246128" cy="523220"/>
          </a:xfrm>
          <a:prstGeom prst="rect">
            <a:avLst/>
          </a:prstGeom>
          <a:noFill/>
        </p:spPr>
        <p:txBody>
          <a:bodyPr wrap="none" rtlCol="0">
            <a:spAutoFit/>
          </a:bodyPr>
          <a:lstStyle/>
          <a:p>
            <a:r>
              <a:rPr lang="en-GB" sz="2800" dirty="0" smtClean="0"/>
              <a:t>Gary R. Bunt</a:t>
            </a:r>
            <a:endParaRPr lang="en-GB" sz="2800" dirty="0"/>
          </a:p>
        </p:txBody>
      </p:sp>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Dissertation planning</a:t>
            </a:r>
            <a:endParaRPr lang="en-US" dirty="0"/>
          </a:p>
        </p:txBody>
      </p:sp>
      <p:sp>
        <p:nvSpPr>
          <p:cNvPr id="3" name="Content Placeholder 2"/>
          <p:cNvSpPr>
            <a:spLocks noGrp="1"/>
          </p:cNvSpPr>
          <p:nvPr>
            <p:ph idx="1"/>
          </p:nvPr>
        </p:nvSpPr>
        <p:spPr/>
        <p:txBody>
          <a:bodyPr/>
          <a:lstStyle/>
          <a:p>
            <a:r>
              <a:rPr lang="en-US" dirty="0" smtClean="0"/>
              <a:t>Skills </a:t>
            </a:r>
            <a:r>
              <a:rPr lang="en-US" dirty="0" err="1" smtClean="0"/>
              <a:t>utilised</a:t>
            </a:r>
            <a:r>
              <a:rPr lang="en-US" dirty="0" smtClean="0"/>
              <a:t> in this module are relevant to your planning process</a:t>
            </a:r>
            <a:endParaRPr lang="en-US" dirty="0"/>
          </a:p>
        </p:txBody>
      </p:sp>
    </p:spTree>
    <p:extLst>
      <p:ext uri="{BB962C8B-B14F-4D97-AF65-F5344CB8AC3E}">
        <p14:creationId xmlns:p14="http://schemas.microsoft.com/office/powerpoint/2010/main" val="729355405"/>
      </p:ext>
    </p:extLst>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a:t>Choosing </a:t>
            </a:r>
            <a:r>
              <a:rPr lang="en-GB" dirty="0" smtClean="0"/>
              <a:t>your subject area</a:t>
            </a:r>
            <a:endParaRPr lang="en-GB" dirty="0"/>
          </a:p>
        </p:txBody>
      </p:sp>
      <p:sp>
        <p:nvSpPr>
          <p:cNvPr id="3075" name="Rectangle 3"/>
          <p:cNvSpPr>
            <a:spLocks noGrp="1" noChangeArrowheads="1"/>
          </p:cNvSpPr>
          <p:nvPr>
            <p:ph type="body" idx="1"/>
          </p:nvPr>
        </p:nvSpPr>
        <p:spPr/>
        <p:txBody>
          <a:bodyPr/>
          <a:lstStyle/>
          <a:p>
            <a:r>
              <a:rPr lang="en-GB" dirty="0"/>
              <a:t>Factors to consider:</a:t>
            </a:r>
          </a:p>
          <a:p>
            <a:r>
              <a:rPr lang="en-GB" dirty="0"/>
              <a:t>Areas of </a:t>
            </a:r>
            <a:r>
              <a:rPr lang="en-GB" dirty="0" smtClean="0"/>
              <a:t>subject interest </a:t>
            </a:r>
            <a:r>
              <a:rPr lang="en-GB" dirty="0"/>
              <a:t>and motivation</a:t>
            </a:r>
          </a:p>
          <a:p>
            <a:pPr lvl="1"/>
            <a:r>
              <a:rPr lang="en-GB" dirty="0"/>
              <a:t>(Particular modules, authors, </a:t>
            </a:r>
            <a:r>
              <a:rPr lang="en-GB" dirty="0" smtClean="0"/>
              <a:t>career </a:t>
            </a:r>
            <a:r>
              <a:rPr lang="en-GB" dirty="0"/>
              <a:t>aims)</a:t>
            </a:r>
          </a:p>
          <a:p>
            <a:r>
              <a:rPr lang="en-GB" dirty="0"/>
              <a:t>Areas of expertise in the faculty</a:t>
            </a:r>
          </a:p>
          <a:p>
            <a:r>
              <a:rPr lang="en-GB" dirty="0"/>
              <a:t>Scope, time-frame, resources</a:t>
            </a:r>
          </a:p>
          <a:p>
            <a:r>
              <a:rPr lang="en-GB" dirty="0"/>
              <a:t>Personal strengths and weaknesses</a:t>
            </a:r>
          </a:p>
          <a:p>
            <a:endParaRPr lang="en-GB" dirty="0"/>
          </a:p>
        </p:txBody>
      </p:sp>
    </p:spTree>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r>
              <a:rPr lang="en-GB" dirty="0" smtClean="0"/>
              <a:t>Getting acquainted with </a:t>
            </a:r>
            <a:br>
              <a:rPr lang="en-GB" dirty="0" smtClean="0"/>
            </a:br>
            <a:r>
              <a:rPr lang="en-GB" dirty="0" smtClean="0"/>
              <a:t>the subject area</a:t>
            </a:r>
            <a:endParaRPr lang="en-GB" dirty="0"/>
          </a:p>
        </p:txBody>
      </p:sp>
      <p:sp>
        <p:nvSpPr>
          <p:cNvPr id="6147" name="Rectangle 3"/>
          <p:cNvSpPr>
            <a:spLocks noGrp="1" noChangeArrowheads="1"/>
          </p:cNvSpPr>
          <p:nvPr>
            <p:ph type="body" idx="1"/>
          </p:nvPr>
        </p:nvSpPr>
        <p:spPr/>
        <p:txBody>
          <a:bodyPr>
            <a:normAutofit fontScale="92500" lnSpcReduction="20000"/>
          </a:bodyPr>
          <a:lstStyle/>
          <a:p>
            <a:r>
              <a:rPr lang="en-GB" dirty="0" smtClean="0"/>
              <a:t>Get going with academic search engines</a:t>
            </a:r>
          </a:p>
          <a:p>
            <a:r>
              <a:rPr lang="en-GB" dirty="0" smtClean="0"/>
              <a:t>Identify relevant academic sources; build up a bibliography</a:t>
            </a:r>
            <a:endParaRPr lang="en-GB" dirty="0"/>
          </a:p>
          <a:p>
            <a:r>
              <a:rPr lang="en-GB" dirty="0" smtClean="0"/>
              <a:t>Start </a:t>
            </a:r>
            <a:r>
              <a:rPr lang="en-GB" dirty="0"/>
              <a:t>with the most recent scholarship</a:t>
            </a:r>
          </a:p>
          <a:p>
            <a:r>
              <a:rPr lang="en-GB" dirty="0" smtClean="0"/>
              <a:t>Explore </a:t>
            </a:r>
            <a:r>
              <a:rPr lang="en-GB" dirty="0"/>
              <a:t>the terrain in terms of key </a:t>
            </a:r>
            <a:r>
              <a:rPr lang="en-GB" dirty="0" smtClean="0"/>
              <a:t>debates</a:t>
            </a:r>
          </a:p>
          <a:p>
            <a:r>
              <a:rPr lang="en-GB" dirty="0" smtClean="0"/>
              <a:t>Consult </a:t>
            </a:r>
            <a:r>
              <a:rPr lang="en-GB" dirty="0"/>
              <a:t>both </a:t>
            </a:r>
            <a:r>
              <a:rPr lang="en-GB" dirty="0" smtClean="0"/>
              <a:t>academic books </a:t>
            </a:r>
            <a:r>
              <a:rPr lang="en-GB" i="1" dirty="0"/>
              <a:t>and</a:t>
            </a:r>
            <a:r>
              <a:rPr lang="en-GB" dirty="0"/>
              <a:t> journal articles</a:t>
            </a:r>
          </a:p>
          <a:p>
            <a:r>
              <a:rPr lang="en-GB" dirty="0" smtClean="0"/>
              <a:t>Obtain familiarity with:</a:t>
            </a:r>
          </a:p>
          <a:p>
            <a:pPr lvl="1"/>
            <a:r>
              <a:rPr lang="en-GB" dirty="0" smtClean="0"/>
              <a:t>Terminology, concepts, definitions, issues, authors, theories, debates</a:t>
            </a:r>
          </a:p>
          <a:p>
            <a:endParaRPr lang="en-GB" dirty="0"/>
          </a:p>
        </p:txBody>
      </p:sp>
    </p:spTree>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 research question</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What question(s) could be asked about this topic ?</a:t>
            </a:r>
          </a:p>
          <a:p>
            <a:endParaRPr lang="en-GB" dirty="0" smtClean="0"/>
          </a:p>
          <a:p>
            <a:r>
              <a:rPr lang="en-GB" dirty="0" smtClean="0"/>
              <a:t>How can the question(s) be answered?	</a:t>
            </a:r>
          </a:p>
          <a:p>
            <a:pPr lvl="1"/>
            <a:r>
              <a:rPr lang="en-GB" dirty="0" smtClean="0"/>
              <a:t>What sources and methods can be used?</a:t>
            </a:r>
          </a:p>
          <a:p>
            <a:endParaRPr lang="en-GB" dirty="0"/>
          </a:p>
          <a:p>
            <a:pPr>
              <a:buNone/>
            </a:pPr>
            <a:endParaRPr lang="en-GB" dirty="0"/>
          </a:p>
        </p:txBody>
      </p:sp>
    </p:spTree>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76672"/>
            <a:ext cx="7772400" cy="1470025"/>
          </a:xfrm>
        </p:spPr>
        <p:txBody>
          <a:bodyPr/>
          <a:lstStyle/>
          <a:p>
            <a:r>
              <a:rPr lang="en-GB" dirty="0" smtClean="0"/>
              <a:t>Typical Subjects</a:t>
            </a:r>
            <a:endParaRPr lang="en-GB" dirty="0"/>
          </a:p>
        </p:txBody>
      </p:sp>
      <p:sp>
        <p:nvSpPr>
          <p:cNvPr id="3" name="Subtitle 2"/>
          <p:cNvSpPr>
            <a:spLocks noGrp="1"/>
          </p:cNvSpPr>
          <p:nvPr>
            <p:ph type="subTitle" idx="1"/>
          </p:nvPr>
        </p:nvSpPr>
        <p:spPr>
          <a:xfrm>
            <a:off x="1115616" y="1844824"/>
            <a:ext cx="6656784" cy="3793976"/>
          </a:xfrm>
        </p:spPr>
        <p:txBody>
          <a:bodyPr>
            <a:normAutofit fontScale="92500" lnSpcReduction="20000"/>
          </a:bodyPr>
          <a:lstStyle/>
          <a:p>
            <a:pPr algn="l">
              <a:buFont typeface="Arial" pitchFamily="34" charset="0"/>
              <a:buChar char="•"/>
            </a:pPr>
            <a:r>
              <a:rPr lang="en-GB" dirty="0" smtClean="0">
                <a:solidFill>
                  <a:schemeClr val="tx1"/>
                </a:solidFill>
              </a:rPr>
              <a:t>Religion and media representation</a:t>
            </a:r>
          </a:p>
          <a:p>
            <a:pPr algn="l">
              <a:buFont typeface="Arial" pitchFamily="34" charset="0"/>
              <a:buChar char="•"/>
            </a:pPr>
            <a:r>
              <a:rPr lang="en-GB" dirty="0" smtClean="0">
                <a:solidFill>
                  <a:schemeClr val="tx1"/>
                </a:solidFill>
              </a:rPr>
              <a:t>Education and curriculum issues</a:t>
            </a:r>
          </a:p>
          <a:p>
            <a:pPr algn="l">
              <a:buFont typeface="Arial" pitchFamily="34" charset="0"/>
              <a:buChar char="•"/>
            </a:pPr>
            <a:r>
              <a:rPr lang="en-GB" dirty="0" smtClean="0">
                <a:solidFill>
                  <a:schemeClr val="tx1"/>
                </a:solidFill>
              </a:rPr>
              <a:t>Ritual</a:t>
            </a:r>
          </a:p>
          <a:p>
            <a:pPr algn="l">
              <a:buFont typeface="Arial" pitchFamily="34" charset="0"/>
              <a:buChar char="•"/>
            </a:pPr>
            <a:r>
              <a:rPr lang="en-GB" dirty="0" smtClean="0">
                <a:solidFill>
                  <a:schemeClr val="tx1"/>
                </a:solidFill>
              </a:rPr>
              <a:t>Portrait of a religious community</a:t>
            </a:r>
          </a:p>
          <a:p>
            <a:pPr algn="l">
              <a:buFont typeface="Arial" pitchFamily="34" charset="0"/>
              <a:buChar char="•"/>
            </a:pPr>
            <a:r>
              <a:rPr lang="en-GB" dirty="0" smtClean="0">
                <a:solidFill>
                  <a:schemeClr val="tx1"/>
                </a:solidFill>
              </a:rPr>
              <a:t>An historical issue relating to religion</a:t>
            </a:r>
          </a:p>
          <a:p>
            <a:pPr algn="l">
              <a:buFont typeface="Arial" pitchFamily="34" charset="0"/>
              <a:buChar char="•"/>
            </a:pPr>
            <a:r>
              <a:rPr lang="en-GB" dirty="0" smtClean="0">
                <a:solidFill>
                  <a:schemeClr val="tx1"/>
                </a:solidFill>
              </a:rPr>
              <a:t>Religious texts</a:t>
            </a:r>
          </a:p>
          <a:p>
            <a:pPr algn="l"/>
            <a:endParaRPr lang="en-GB" dirty="0" smtClean="0">
              <a:solidFill>
                <a:schemeClr val="tx1"/>
              </a:solidFill>
            </a:endParaRPr>
          </a:p>
          <a:p>
            <a:pPr algn="l"/>
            <a:r>
              <a:rPr lang="en-GB" dirty="0" smtClean="0">
                <a:solidFill>
                  <a:schemeClr val="tx1"/>
                </a:solidFill>
              </a:rPr>
              <a:t>THE CHOICE IS YOURS!</a:t>
            </a:r>
            <a:endParaRPr lang="en-GB" dirty="0">
              <a:solidFill>
                <a:schemeClr val="tx1"/>
              </a:solidFill>
            </a:endParaRPr>
          </a:p>
        </p:txBody>
      </p:sp>
    </p:spTree>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6001643"/>
          </a:xfrm>
          <a:prstGeom prst="rect">
            <a:avLst/>
          </a:prstGeom>
        </p:spPr>
        <p:txBody>
          <a:bodyPr wrap="square">
            <a:spAutoFit/>
          </a:bodyPr>
          <a:lstStyle/>
          <a:p>
            <a:r>
              <a:rPr lang="en-GB" sz="2400" dirty="0" smtClean="0"/>
              <a:t>Can the question(s) (for a dissertation) be answered through 200-400 hours of researching and in 8,000-10,000 words? </a:t>
            </a:r>
          </a:p>
          <a:p>
            <a:endParaRPr lang="en-GB" sz="2400" dirty="0" smtClean="0"/>
          </a:p>
          <a:p>
            <a:pPr lvl="1"/>
            <a:r>
              <a:rPr lang="en-GB" sz="2400" dirty="0" smtClean="0"/>
              <a:t>You need a reality check – you need to evaluate your research question in relation to the  time it will require, the availability of resources, the word length of the intended project</a:t>
            </a:r>
          </a:p>
          <a:p>
            <a:endParaRPr lang="en-GB" sz="2400" dirty="0" smtClean="0"/>
          </a:p>
          <a:p>
            <a:r>
              <a:rPr lang="en-GB" sz="2400" dirty="0" smtClean="0"/>
              <a:t>How far can you narrow the topic?</a:t>
            </a:r>
          </a:p>
          <a:p>
            <a:endParaRPr lang="en-GB" sz="2400" dirty="0" smtClean="0"/>
          </a:p>
          <a:p>
            <a:pPr lvl="1"/>
            <a:r>
              <a:rPr lang="en-GB" sz="2400" dirty="0" smtClean="0"/>
              <a:t>The more precise the question the better you will be able to present more than a general overview </a:t>
            </a:r>
          </a:p>
          <a:p>
            <a:pPr lvl="1"/>
            <a:endParaRPr lang="en-GB" sz="2400" dirty="0" smtClean="0"/>
          </a:p>
          <a:p>
            <a:pPr lvl="1"/>
            <a:r>
              <a:rPr lang="en-GB" sz="2400" dirty="0" smtClean="0"/>
              <a:t>Less is often more…….</a:t>
            </a:r>
          </a:p>
          <a:p>
            <a:pPr lvl="1"/>
            <a:endParaRPr lang="en-GB" sz="2400" dirty="0" smtClean="0"/>
          </a:p>
          <a:p>
            <a:pPr lvl="1"/>
            <a:r>
              <a:rPr lang="en-GB" sz="2400" dirty="0" smtClean="0"/>
              <a:t>+ you have to live with the topic!</a:t>
            </a:r>
          </a:p>
        </p:txBody>
      </p:sp>
    </p:spTree>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bear in mind</a:t>
            </a:r>
            <a:endParaRPr lang="en-GB" dirty="0"/>
          </a:p>
        </p:txBody>
      </p:sp>
      <p:sp>
        <p:nvSpPr>
          <p:cNvPr id="3" name="Content Placeholder 2"/>
          <p:cNvSpPr>
            <a:spLocks noGrp="1"/>
          </p:cNvSpPr>
          <p:nvPr>
            <p:ph idx="1"/>
          </p:nvPr>
        </p:nvSpPr>
        <p:spPr/>
        <p:txBody>
          <a:bodyPr>
            <a:normAutofit fontScale="92500"/>
          </a:bodyPr>
          <a:lstStyle/>
          <a:p>
            <a:pPr>
              <a:buNone/>
            </a:pPr>
            <a:r>
              <a:rPr lang="en-GB" dirty="0" smtClean="0"/>
              <a:t>Your question should ideally require an answer that not only </a:t>
            </a:r>
            <a:r>
              <a:rPr lang="en-GB" u="sng" dirty="0" smtClean="0"/>
              <a:t>describes</a:t>
            </a:r>
            <a:r>
              <a:rPr lang="en-GB" dirty="0" smtClean="0"/>
              <a:t> but also </a:t>
            </a:r>
            <a:r>
              <a:rPr lang="en-GB" u="sng" dirty="0" smtClean="0"/>
              <a:t>analyses</a:t>
            </a:r>
          </a:p>
          <a:p>
            <a:endParaRPr lang="en-GB" dirty="0" smtClean="0"/>
          </a:p>
          <a:p>
            <a:r>
              <a:rPr lang="en-GB" dirty="0" smtClean="0"/>
              <a:t>A question seeking description alone:</a:t>
            </a:r>
          </a:p>
          <a:p>
            <a:pPr marL="1200150" lvl="3" indent="-342900"/>
            <a:r>
              <a:rPr lang="en-GB" dirty="0" smtClean="0"/>
              <a:t>What does the </a:t>
            </a:r>
            <a:r>
              <a:rPr lang="en-GB" i="1" dirty="0" err="1" smtClean="0"/>
              <a:t>Bhagavad</a:t>
            </a:r>
            <a:r>
              <a:rPr lang="en-GB" i="1" dirty="0" smtClean="0"/>
              <a:t> </a:t>
            </a:r>
            <a:r>
              <a:rPr lang="en-GB" i="1" dirty="0" err="1" smtClean="0"/>
              <a:t>Gita</a:t>
            </a:r>
            <a:r>
              <a:rPr lang="en-GB" i="1" dirty="0" smtClean="0"/>
              <a:t> </a:t>
            </a:r>
            <a:r>
              <a:rPr lang="en-GB" dirty="0" smtClean="0"/>
              <a:t>have to say about humankind’s relationship to the environment?</a:t>
            </a:r>
          </a:p>
          <a:p>
            <a:endParaRPr lang="en-GB" dirty="0" smtClean="0"/>
          </a:p>
          <a:p>
            <a:pPr marL="342900" lvl="1" indent="-342900">
              <a:buFont typeface="Arial" pitchFamily="34" charset="0"/>
              <a:buChar char="•"/>
            </a:pPr>
            <a:r>
              <a:rPr lang="en-GB" dirty="0" smtClean="0"/>
              <a:t>A question requiring analysis:</a:t>
            </a:r>
          </a:p>
          <a:p>
            <a:pPr marL="1200150" lvl="3" indent="-342900"/>
            <a:r>
              <a:rPr lang="en-GB" dirty="0" smtClean="0"/>
              <a:t>To what extent Is the </a:t>
            </a:r>
            <a:r>
              <a:rPr lang="en-GB" i="1" dirty="0" err="1" smtClean="0"/>
              <a:t>Bhagavad</a:t>
            </a:r>
            <a:r>
              <a:rPr lang="en-GB" i="1" dirty="0" smtClean="0"/>
              <a:t> </a:t>
            </a:r>
            <a:r>
              <a:rPr lang="en-GB" i="1" dirty="0" err="1" smtClean="0"/>
              <a:t>Gita</a:t>
            </a:r>
            <a:r>
              <a:rPr lang="en-GB" i="1" dirty="0" smtClean="0"/>
              <a:t> </a:t>
            </a:r>
            <a:r>
              <a:rPr lang="en-GB" dirty="0" smtClean="0"/>
              <a:t>an ‘environment-friendly’ text?</a:t>
            </a:r>
            <a:endParaRPr lang="en-GB" dirty="0"/>
          </a:p>
        </p:txBody>
      </p:sp>
    </p:spTree>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keep in mind</a:t>
            </a:r>
            <a:endParaRPr lang="en-GB" dirty="0"/>
          </a:p>
        </p:txBody>
      </p:sp>
      <p:sp>
        <p:nvSpPr>
          <p:cNvPr id="3" name="Content Placeholder 2"/>
          <p:cNvSpPr>
            <a:spLocks noGrp="1"/>
          </p:cNvSpPr>
          <p:nvPr>
            <p:ph idx="1"/>
          </p:nvPr>
        </p:nvSpPr>
        <p:spPr/>
        <p:txBody>
          <a:bodyPr>
            <a:normAutofit/>
          </a:bodyPr>
          <a:lstStyle/>
          <a:p>
            <a:r>
              <a:rPr lang="en-GB" dirty="0" smtClean="0"/>
              <a:t>Your question should have a direct bearing on academic debates on the chosen topic</a:t>
            </a:r>
          </a:p>
          <a:p>
            <a:endParaRPr lang="en-GB" dirty="0" smtClean="0"/>
          </a:p>
          <a:p>
            <a:r>
              <a:rPr lang="en-GB" dirty="0" smtClean="0"/>
              <a:t>In trying to answer the question you should be able to demonstrate your knowledge of academic discussion and debate in the chosen area; your work should contribute to this discussion</a:t>
            </a:r>
            <a:endParaRPr lang="en-GB" dirty="0"/>
          </a:p>
        </p:txBody>
      </p:sp>
    </p:spTree>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Choosing your method</a:t>
            </a:r>
            <a:endParaRPr lang="en-GB" dirty="0"/>
          </a:p>
        </p:txBody>
      </p:sp>
      <p:sp>
        <p:nvSpPr>
          <p:cNvPr id="3" name="Content Placeholder 2"/>
          <p:cNvSpPr>
            <a:spLocks noGrp="1"/>
          </p:cNvSpPr>
          <p:nvPr>
            <p:ph idx="1"/>
          </p:nvPr>
        </p:nvSpPr>
        <p:spPr/>
        <p:txBody>
          <a:bodyPr>
            <a:normAutofit/>
          </a:bodyPr>
          <a:lstStyle/>
          <a:p>
            <a:r>
              <a:rPr lang="en-GB" dirty="0" smtClean="0"/>
              <a:t>To some extent the question determines the method</a:t>
            </a:r>
          </a:p>
          <a:p>
            <a:r>
              <a:rPr lang="en-GB" dirty="0" smtClean="0"/>
              <a:t>All academic research projects will be based on extensive engagement with the academic literature; hence library-based research</a:t>
            </a:r>
          </a:p>
        </p:txBody>
      </p:sp>
    </p:spTree>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548680"/>
            <a:ext cx="8568952" cy="5016758"/>
          </a:xfrm>
          <a:prstGeom prst="rect">
            <a:avLst/>
          </a:prstGeom>
        </p:spPr>
        <p:txBody>
          <a:bodyPr wrap="square">
            <a:spAutoFit/>
          </a:bodyPr>
          <a:lstStyle/>
          <a:p>
            <a:r>
              <a:rPr lang="en-GB" sz="3200" dirty="0" smtClean="0"/>
              <a:t>Some will look not only at academic literature but also non-academic literature (primary sources)</a:t>
            </a:r>
          </a:p>
          <a:p>
            <a:endParaRPr lang="en-GB" sz="3200" dirty="0" smtClean="0"/>
          </a:p>
          <a:p>
            <a:r>
              <a:rPr lang="en-GB" sz="3200" dirty="0" smtClean="0"/>
              <a:t>And some (very few) will require not only researching the literature (academic/non-academic) but also other forms of research: i.e. analysis of images/ films/ artwork; fieldtrips; fieldwork (interviews, participant-observation)</a:t>
            </a:r>
            <a:endParaRPr lang="en-GB" sz="3200" dirty="0"/>
          </a:p>
        </p:txBody>
      </p:sp>
    </p:spTree>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3" y="1484784"/>
            <a:ext cx="8712967" cy="4801314"/>
          </a:xfrm>
          <a:prstGeom prst="rect">
            <a:avLst/>
          </a:prstGeom>
          <a:noFill/>
        </p:spPr>
        <p:txBody>
          <a:bodyPr wrap="square" rtlCol="0">
            <a:spAutoFit/>
          </a:bodyPr>
          <a:lstStyle/>
          <a:p>
            <a:r>
              <a:rPr lang="en-GB" sz="3600" dirty="0" smtClean="0"/>
              <a:t>Keep in mind that there are specific methodological and ethical requirements required in your research, for example handling of interviews, obtaining ethical clearance from the university, storage of data – these factors have to be built into your planning, and may influence your schedule and choice of subject matter</a:t>
            </a:r>
          </a:p>
          <a:p>
            <a:endParaRPr lang="en-GB" dirty="0"/>
          </a:p>
        </p:txBody>
      </p:sp>
    </p:spTree>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dirty="0"/>
              <a:t>Some key distinctions</a:t>
            </a:r>
          </a:p>
        </p:txBody>
      </p:sp>
      <p:sp>
        <p:nvSpPr>
          <p:cNvPr id="7171" name="Rectangle 3"/>
          <p:cNvSpPr>
            <a:spLocks noGrp="1" noChangeArrowheads="1"/>
          </p:cNvSpPr>
          <p:nvPr>
            <p:ph type="body" idx="1"/>
          </p:nvPr>
        </p:nvSpPr>
        <p:spPr>
          <a:noFill/>
        </p:spPr>
        <p:txBody>
          <a:bodyPr/>
          <a:lstStyle/>
          <a:p>
            <a:r>
              <a:rPr lang="en-US" dirty="0"/>
              <a:t>Primary and secondary </a:t>
            </a:r>
            <a:r>
              <a:rPr lang="en-US" dirty="0" smtClean="0"/>
              <a:t>sources</a:t>
            </a:r>
          </a:p>
          <a:p>
            <a:r>
              <a:rPr lang="en-US" dirty="0" smtClean="0"/>
              <a:t>Academic and non-academic sources</a:t>
            </a:r>
            <a:endParaRPr lang="en-US" dirty="0"/>
          </a:p>
          <a:p>
            <a:r>
              <a:rPr lang="en-US" dirty="0"/>
              <a:t>Data collection, data analysis</a:t>
            </a:r>
          </a:p>
          <a:p>
            <a:r>
              <a:rPr lang="en-US" dirty="0"/>
              <a:t>Description, assertion, argumentation</a:t>
            </a:r>
          </a:p>
          <a:p>
            <a:r>
              <a:rPr lang="en-US" dirty="0"/>
              <a:t>Opinion </a:t>
            </a:r>
            <a:r>
              <a:rPr lang="en-US" dirty="0" smtClean="0"/>
              <a:t>v. </a:t>
            </a:r>
            <a:r>
              <a:rPr lang="en-US" dirty="0"/>
              <a:t>evidence-based findings</a:t>
            </a:r>
          </a:p>
        </p:txBody>
      </p:sp>
    </p:spTree>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a:bodyPr>
          <a:lstStyle/>
          <a:p>
            <a:pPr lvl="0"/>
            <a:r>
              <a:rPr lang="en-US" dirty="0" smtClean="0"/>
              <a:t>A working </a:t>
            </a:r>
            <a:r>
              <a:rPr lang="en-US" u="sng" dirty="0" smtClean="0"/>
              <a:t>title</a:t>
            </a:r>
            <a:r>
              <a:rPr lang="en-US" dirty="0" smtClean="0"/>
              <a:t> of the paper/ project</a:t>
            </a:r>
            <a:endParaRPr lang="en-GB" dirty="0" smtClean="0">
              <a:effectLst>
                <a:outerShdw blurRad="50800" dist="38100" algn="tr" rotWithShape="0">
                  <a:prstClr val="black">
                    <a:alpha val="40000"/>
                  </a:prstClr>
                </a:outerShdw>
              </a:effectLst>
            </a:endParaRPr>
          </a:p>
          <a:p>
            <a:pPr lvl="0"/>
            <a:r>
              <a:rPr lang="en-US" dirty="0" smtClean="0"/>
              <a:t>One or two paragraphs describing your </a:t>
            </a:r>
            <a:r>
              <a:rPr lang="en-US" u="sng" dirty="0" smtClean="0"/>
              <a:t>aim(s)</a:t>
            </a:r>
            <a:r>
              <a:rPr lang="en-US" dirty="0" smtClean="0"/>
              <a:t>:</a:t>
            </a:r>
          </a:p>
          <a:p>
            <a:pPr lvl="1"/>
            <a:r>
              <a:rPr lang="en-US" dirty="0" smtClean="0"/>
              <a:t>What do you intend achieving in your project/ What are you trying to argue in this piece of work?</a:t>
            </a:r>
          </a:p>
          <a:p>
            <a:pPr lvl="1"/>
            <a:r>
              <a:rPr lang="en-US" dirty="0" smtClean="0"/>
              <a:t>Is there a theory that you will test?</a:t>
            </a:r>
          </a:p>
          <a:p>
            <a:pPr lvl="1"/>
            <a:r>
              <a:rPr lang="en-US" dirty="0" smtClean="0"/>
              <a:t>What will you describe, </a:t>
            </a:r>
            <a:r>
              <a:rPr lang="en-US" dirty="0" err="1" smtClean="0"/>
              <a:t>analyse</a:t>
            </a:r>
            <a:r>
              <a:rPr lang="en-US" dirty="0" smtClean="0"/>
              <a:t> and evaluate?</a:t>
            </a:r>
          </a:p>
          <a:p>
            <a:endParaRPr lang="en-GB" dirty="0"/>
          </a:p>
        </p:txBody>
      </p:sp>
    </p:spTree>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A discussion of the </a:t>
            </a:r>
            <a:r>
              <a:rPr lang="en-GB" u="sng" dirty="0" smtClean="0"/>
              <a:t>academic context </a:t>
            </a:r>
            <a:r>
              <a:rPr lang="en-GB" dirty="0" smtClean="0"/>
              <a:t>of your work. To what academic debates/ discussions will your work contribute? How will it further knowledge?</a:t>
            </a:r>
          </a:p>
          <a:p>
            <a:endParaRPr lang="en-GB" dirty="0" smtClean="0"/>
          </a:p>
          <a:p>
            <a:r>
              <a:rPr lang="en-GB" dirty="0" smtClean="0"/>
              <a:t>An outline of the </a:t>
            </a:r>
            <a:r>
              <a:rPr lang="en-GB" u="sng" dirty="0" smtClean="0"/>
              <a:t>socio-historical context and/or background </a:t>
            </a:r>
            <a:r>
              <a:rPr lang="en-GB" dirty="0" smtClean="0"/>
              <a:t>of your work. For example, if you plan to analyse a text – what can you say about this text? When was it authored, By whom? Why? Who were the intended readers? How has it been received? Why is the text significant? </a:t>
            </a:r>
          </a:p>
          <a:p>
            <a:pPr>
              <a:buNone/>
            </a:pPr>
            <a:r>
              <a:rPr lang="en-GB" dirty="0" smtClean="0"/>
              <a:t> </a:t>
            </a:r>
            <a:endParaRPr lang="en-GB" dirty="0"/>
          </a:p>
        </p:txBody>
      </p:sp>
    </p:spTree>
  </p:cSld>
  <p:clrMapOvr>
    <a:masterClrMapping/>
  </p:clrMapOvr>
  <p:transition>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fontScale="92500"/>
          </a:bodyPr>
          <a:lstStyle/>
          <a:p>
            <a:pPr lvl="0"/>
            <a:r>
              <a:rPr lang="en-US" u="sng" dirty="0" smtClean="0"/>
              <a:t>How</a:t>
            </a:r>
            <a:r>
              <a:rPr lang="en-US" dirty="0" smtClean="0"/>
              <a:t> will you achieve your aim?</a:t>
            </a:r>
          </a:p>
          <a:p>
            <a:pPr lvl="0"/>
            <a:r>
              <a:rPr lang="en-US" dirty="0" smtClean="0"/>
              <a:t>A paragraph or two describing the </a:t>
            </a:r>
            <a:r>
              <a:rPr lang="en-US" u="sng" dirty="0" smtClean="0"/>
              <a:t>methodology</a:t>
            </a:r>
            <a:r>
              <a:rPr lang="en-US" dirty="0" smtClean="0"/>
              <a:t> you will employ. If you intend to rely not just on library research but also on methods like interviews, surveys and participant observation, you need to describe these plans in some detail. You need to justify your chosen method(s) and explain </a:t>
            </a:r>
            <a:r>
              <a:rPr lang="en-US" u="sng" dirty="0" smtClean="0"/>
              <a:t>why</a:t>
            </a:r>
            <a:r>
              <a:rPr lang="en-US" dirty="0" smtClean="0"/>
              <a:t> you chose them.</a:t>
            </a:r>
            <a:endParaRPr lang="en-GB" dirty="0" smtClean="0">
              <a:effectLst>
                <a:outerShdw blurRad="50800" dist="38100" algn="tr" rotWithShape="0">
                  <a:prstClr val="black">
                    <a:alpha val="40000"/>
                  </a:prstClr>
                </a:outerShdw>
              </a:effectLst>
            </a:endParaRPr>
          </a:p>
        </p:txBody>
      </p:sp>
    </p:spTree>
  </p:cSld>
  <p:clrMapOvr>
    <a:masterClrMapping/>
  </p:clrMapOvr>
  <p:transition>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a:bodyPr>
          <a:lstStyle/>
          <a:p>
            <a:pPr lvl="0"/>
            <a:r>
              <a:rPr lang="en-GB" dirty="0" smtClean="0"/>
              <a:t>A discussion of the main themes and sub-themes that you envisage the finished product (the research paper) will cover.</a:t>
            </a:r>
            <a:endParaRPr lang="en-GB" dirty="0" smtClean="0">
              <a:effectLst>
                <a:outerShdw blurRad="50800" dist="38100" algn="tr" rotWithShape="0">
                  <a:prstClr val="black">
                    <a:alpha val="40000"/>
                  </a:prstClr>
                </a:outerShdw>
              </a:effectLst>
            </a:endParaRPr>
          </a:p>
          <a:p>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764704"/>
            <a:ext cx="7128792" cy="5293757"/>
          </a:xfrm>
          <a:prstGeom prst="rect">
            <a:avLst/>
          </a:prstGeom>
          <a:noFill/>
        </p:spPr>
        <p:txBody>
          <a:bodyPr wrap="square" rtlCol="0">
            <a:spAutoFit/>
          </a:bodyPr>
          <a:lstStyle/>
          <a:p>
            <a:r>
              <a:rPr lang="en-GB" sz="4000" dirty="0" smtClean="0"/>
              <a:t>Reflect on your learning/experience to date</a:t>
            </a:r>
          </a:p>
          <a:p>
            <a:r>
              <a:rPr lang="en-GB" sz="4000" dirty="0" smtClean="0"/>
              <a:t>Consider how you find, analyse and evidence the points that are made</a:t>
            </a:r>
          </a:p>
          <a:p>
            <a:r>
              <a:rPr lang="en-GB" sz="4000" dirty="0" smtClean="0"/>
              <a:t>Look at the strengths and weaknesses of any project/proposal</a:t>
            </a:r>
          </a:p>
          <a:p>
            <a:endParaRPr lang="en-GB" dirty="0"/>
          </a:p>
        </p:txBody>
      </p:sp>
    </p:spTree>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a:bodyPr>
          <a:lstStyle/>
          <a:p>
            <a:pPr lvl="0"/>
            <a:r>
              <a:rPr lang="en-US" dirty="0" smtClean="0"/>
              <a:t>A list of books /journal articles/ other sources relevant to your subject.  </a:t>
            </a:r>
          </a:p>
          <a:p>
            <a:pPr lvl="0"/>
            <a:endParaRPr lang="en-GB" dirty="0" smtClean="0">
              <a:effectLst>
                <a:outerShdw blurRad="50800" dist="38100" algn="tr" rotWithShape="0">
                  <a:prstClr val="black">
                    <a:alpha val="40000"/>
                  </a:prstClr>
                </a:outerShdw>
              </a:effectLst>
            </a:endParaRPr>
          </a:p>
          <a:p>
            <a:pPr lvl="0"/>
            <a:r>
              <a:rPr lang="en-US" b="1" dirty="0" smtClean="0"/>
              <a:t>Remember: </a:t>
            </a:r>
            <a:r>
              <a:rPr lang="en-US" dirty="0" smtClean="0"/>
              <a:t>the web is an unregulated source and not all web-based material is reliable. You must exercise caution and common sense when using such material.</a:t>
            </a:r>
            <a:endParaRPr lang="en-GB" dirty="0" smtClean="0">
              <a:effectLst>
                <a:outerShdw blurRad="50800" dist="38100" algn="tr" rotWithShape="0">
                  <a:prstClr val="black">
                    <a:alpha val="40000"/>
                  </a:prstClr>
                </a:outerShdw>
              </a:effectLst>
            </a:endParaRPr>
          </a:p>
          <a:p>
            <a:pPr lvl="0">
              <a:buNone/>
            </a:pPr>
            <a:r>
              <a:rPr lang="en-GB" b="1" dirty="0" smtClean="0"/>
              <a:t> </a:t>
            </a:r>
            <a:endParaRPr lang="en-GB" dirty="0" smtClean="0">
              <a:effectLst>
                <a:outerShdw blurRad="50800" dist="38100" algn="tr" rotWithShape="0">
                  <a:prstClr val="black">
                    <a:alpha val="40000"/>
                  </a:prstClr>
                </a:outerShdw>
              </a:effectLst>
            </a:endParaRPr>
          </a:p>
          <a:p>
            <a:endParaRPr lang="en-GB" dirty="0"/>
          </a:p>
        </p:txBody>
      </p:sp>
    </p:spTree>
  </p:cSld>
  <p:clrMapOvr>
    <a:masterClrMapping/>
  </p:clrMapOvr>
  <p:transition>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normAutofit lnSpcReduction="10000"/>
          </a:bodyPr>
          <a:lstStyle/>
          <a:p>
            <a:r>
              <a:rPr lang="en-US" dirty="0" smtClean="0"/>
              <a:t>Please refer to the School’s Referencing Guide, and make sure you get into the habit of working to the specifications set out there right from the start.</a:t>
            </a:r>
          </a:p>
          <a:p>
            <a:r>
              <a:rPr lang="en-US" dirty="0" smtClean="0"/>
              <a:t>Use </a:t>
            </a:r>
            <a:r>
              <a:rPr lang="en-US" dirty="0" err="1" smtClean="0"/>
              <a:t>RefWorks</a:t>
            </a:r>
            <a:r>
              <a:rPr lang="en-US" dirty="0" smtClean="0"/>
              <a:t> to keep lists of your materials</a:t>
            </a:r>
          </a:p>
          <a:p>
            <a:r>
              <a:rPr lang="en-US" dirty="0" smtClean="0"/>
              <a:t>Fully format your web sources </a:t>
            </a:r>
          </a:p>
          <a:p>
            <a:r>
              <a:rPr lang="en-US" dirty="0" smtClean="0"/>
              <a:t>Keep in mind the perils of plagiarism (deliberate and inadvertent)</a:t>
            </a:r>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88640"/>
            <a:ext cx="8424936" cy="1477328"/>
          </a:xfrm>
          <a:prstGeom prst="rect">
            <a:avLst/>
          </a:prstGeom>
          <a:noFill/>
        </p:spPr>
        <p:txBody>
          <a:bodyPr wrap="square" rtlCol="0">
            <a:spAutoFit/>
          </a:bodyPr>
          <a:lstStyle/>
          <a:p>
            <a:r>
              <a:rPr lang="en-GB" sz="5400" dirty="0" smtClean="0"/>
              <a:t>Presenting your work</a:t>
            </a:r>
          </a:p>
          <a:p>
            <a:endParaRPr lang="en-GB" dirty="0" smtClean="0"/>
          </a:p>
          <a:p>
            <a:endParaRPr lang="en-GB" dirty="0" smtClean="0"/>
          </a:p>
        </p:txBody>
      </p:sp>
      <p:sp>
        <p:nvSpPr>
          <p:cNvPr id="3" name="TextBox 2"/>
          <p:cNvSpPr txBox="1"/>
          <p:nvPr/>
        </p:nvSpPr>
        <p:spPr>
          <a:xfrm>
            <a:off x="539552" y="1412776"/>
            <a:ext cx="8208912" cy="4524315"/>
          </a:xfrm>
          <a:prstGeom prst="rect">
            <a:avLst/>
          </a:prstGeom>
          <a:noFill/>
        </p:spPr>
        <p:txBody>
          <a:bodyPr wrap="square" rtlCol="0">
            <a:spAutoFit/>
          </a:bodyPr>
          <a:lstStyle/>
          <a:p>
            <a:r>
              <a:rPr lang="en-GB" sz="3200" dirty="0" smtClean="0"/>
              <a:t>Make sure the final work looks professional (according to School standard) </a:t>
            </a:r>
          </a:p>
          <a:p>
            <a:r>
              <a:rPr lang="en-GB" sz="3200" dirty="0" smtClean="0"/>
              <a:t>Don’t use Comic Sans or unusual fonts; black font on white page  </a:t>
            </a:r>
          </a:p>
          <a:p>
            <a:r>
              <a:rPr lang="en-GB" sz="3200" dirty="0" smtClean="0"/>
              <a:t>Be consistent in font, italics, bold, indent etc.</a:t>
            </a:r>
          </a:p>
          <a:p>
            <a:r>
              <a:rPr lang="en-GB" sz="3200" dirty="0" smtClean="0"/>
              <a:t>Use academic language at all times (avoid colloquialisms, text speak, etc.)</a:t>
            </a:r>
          </a:p>
          <a:p>
            <a:endParaRPr lang="en-GB" sz="3200" dirty="0" smtClean="0"/>
          </a:p>
        </p:txBody>
      </p:sp>
    </p:spTree>
  </p:cSld>
  <p:clrMapOvr>
    <a:masterClrMapping/>
  </p:clrMapOvr>
  <p:transition>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1640" y="620688"/>
            <a:ext cx="5526360" cy="5509200"/>
          </a:xfrm>
          <a:prstGeom prst="rect">
            <a:avLst/>
          </a:prstGeom>
        </p:spPr>
        <p:txBody>
          <a:bodyPr wrap="square">
            <a:spAutoFit/>
          </a:bodyPr>
          <a:lstStyle/>
          <a:p>
            <a:r>
              <a:rPr lang="en-GB" sz="3200" dirty="0" smtClean="0"/>
              <a:t>Ensure you have proof read your final work</a:t>
            </a:r>
          </a:p>
          <a:p>
            <a:r>
              <a:rPr lang="en-GB" sz="3200" dirty="0" smtClean="0"/>
              <a:t>Keep these elements in mind when planning your work, and ensure you are familiar with formatting and other issues</a:t>
            </a:r>
          </a:p>
          <a:p>
            <a:r>
              <a:rPr lang="en-GB" sz="3200" dirty="0" smtClean="0"/>
              <a:t>Practice these skills when presenting other work, as you build towards the dissertation!</a:t>
            </a:r>
          </a:p>
        </p:txBody>
      </p:sp>
    </p:spTree>
  </p:cSld>
  <p:clrMapOvr>
    <a:masterClrMapping/>
  </p:clrMapOvr>
  <p:transition>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72400" cy="1470025"/>
          </a:xfrm>
        </p:spPr>
        <p:txBody>
          <a:bodyPr/>
          <a:lstStyle/>
          <a:p>
            <a:r>
              <a:rPr lang="en-GB" dirty="0" smtClean="0"/>
              <a:t>Time management</a:t>
            </a:r>
            <a:endParaRPr lang="en-GB" dirty="0"/>
          </a:p>
        </p:txBody>
      </p:sp>
      <p:sp>
        <p:nvSpPr>
          <p:cNvPr id="3" name="Subtitle 2"/>
          <p:cNvSpPr>
            <a:spLocks noGrp="1"/>
          </p:cNvSpPr>
          <p:nvPr>
            <p:ph type="subTitle" idx="1"/>
          </p:nvPr>
        </p:nvSpPr>
        <p:spPr>
          <a:xfrm>
            <a:off x="1371600" y="1340768"/>
            <a:ext cx="6400800" cy="4298032"/>
          </a:xfrm>
        </p:spPr>
        <p:txBody>
          <a:bodyPr/>
          <a:lstStyle/>
          <a:p>
            <a:pPr algn="l"/>
            <a:r>
              <a:rPr lang="en-GB" dirty="0" smtClean="0">
                <a:solidFill>
                  <a:schemeClr val="tx1"/>
                </a:solidFill>
              </a:rPr>
              <a:t>Keep to deadlines</a:t>
            </a:r>
          </a:p>
          <a:p>
            <a:pPr algn="l"/>
            <a:r>
              <a:rPr lang="en-GB" dirty="0" smtClean="0">
                <a:solidFill>
                  <a:schemeClr val="tx1"/>
                </a:solidFill>
              </a:rPr>
              <a:t>Plan how you intend to proceed with the project</a:t>
            </a:r>
          </a:p>
          <a:p>
            <a:pPr algn="l"/>
            <a:r>
              <a:rPr lang="en-GB" dirty="0" smtClean="0">
                <a:solidFill>
                  <a:schemeClr val="tx1"/>
                </a:solidFill>
              </a:rPr>
              <a:t>Be realistic with your targets</a:t>
            </a:r>
          </a:p>
          <a:p>
            <a:pPr algn="l"/>
            <a:r>
              <a:rPr lang="en-GB" dirty="0" smtClean="0">
                <a:solidFill>
                  <a:schemeClr val="tx1"/>
                </a:solidFill>
              </a:rPr>
              <a:t>Reward yourself if you make the target</a:t>
            </a:r>
          </a:p>
          <a:p>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404664"/>
            <a:ext cx="6552728" cy="5909310"/>
          </a:xfrm>
          <a:prstGeom prst="rect">
            <a:avLst/>
          </a:prstGeom>
          <a:noFill/>
        </p:spPr>
        <p:txBody>
          <a:bodyPr wrap="square" rtlCol="0">
            <a:spAutoFit/>
          </a:bodyPr>
          <a:lstStyle/>
          <a:p>
            <a:r>
              <a:rPr lang="en-GB" sz="3600" dirty="0" smtClean="0"/>
              <a:t>Set your deadline and work backwards from it</a:t>
            </a:r>
          </a:p>
          <a:p>
            <a:r>
              <a:rPr lang="en-GB" sz="3600" dirty="0" smtClean="0"/>
              <a:t>Allow time for proof-reading/checking</a:t>
            </a:r>
          </a:p>
          <a:p>
            <a:r>
              <a:rPr lang="en-GB" sz="3600" dirty="0" smtClean="0"/>
              <a:t>Allow time for possible illness or other personal issues</a:t>
            </a:r>
          </a:p>
          <a:p>
            <a:r>
              <a:rPr lang="en-GB" sz="3600" dirty="0" smtClean="0"/>
              <a:t>Allow time for computer malfunction</a:t>
            </a:r>
          </a:p>
          <a:p>
            <a:r>
              <a:rPr lang="en-GB" sz="3600" dirty="0" smtClean="0"/>
              <a:t>Keep returning to your schedule and update it.</a:t>
            </a:r>
          </a:p>
          <a:p>
            <a:endParaRPr lang="en-GB" dirty="0"/>
          </a:p>
        </p:txBody>
      </p:sp>
    </p:spTree>
  </p:cSld>
  <p:clrMapOvr>
    <a:masterClrMapping/>
  </p:clrMapOvr>
  <p:transition>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7" y="1412776"/>
            <a:ext cx="6120680" cy="4524315"/>
          </a:xfrm>
          <a:prstGeom prst="rect">
            <a:avLst/>
          </a:prstGeom>
          <a:noFill/>
        </p:spPr>
        <p:txBody>
          <a:bodyPr wrap="square" rtlCol="0">
            <a:spAutoFit/>
          </a:bodyPr>
          <a:lstStyle/>
          <a:p>
            <a:r>
              <a:rPr lang="en-GB" sz="3600" dirty="0" smtClean="0">
                <a:solidFill>
                  <a:schemeClr val="tx2"/>
                </a:solidFill>
              </a:rPr>
              <a:t>How long will each task take? Add at least half on again (it always takes longer than you think.</a:t>
            </a:r>
          </a:p>
          <a:p>
            <a:endParaRPr lang="en-GB" sz="3600" dirty="0" smtClean="0">
              <a:solidFill>
                <a:schemeClr val="tx2"/>
              </a:solidFill>
            </a:endParaRPr>
          </a:p>
          <a:p>
            <a:r>
              <a:rPr lang="en-GB" sz="3600" dirty="0" smtClean="0">
                <a:solidFill>
                  <a:schemeClr val="tx2"/>
                </a:solidFill>
              </a:rPr>
              <a:t>If your plan looks too ambitious or unrealistic, adapt it.</a:t>
            </a:r>
            <a:endParaRPr lang="en-GB" sz="3600" dirty="0">
              <a:solidFill>
                <a:schemeClr val="tx2"/>
              </a:solidFill>
            </a:endParaRPr>
          </a:p>
        </p:txBody>
      </p:sp>
    </p:spTree>
  </p:cSld>
  <p:clrMapOvr>
    <a:masterClrMapping/>
  </p:clrMapOvr>
  <p:transition>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format suggestions</a:t>
            </a:r>
            <a:endParaRPr lang="en-GB" dirty="0"/>
          </a:p>
        </p:txBody>
      </p:sp>
      <p:graphicFrame>
        <p:nvGraphicFramePr>
          <p:cNvPr id="4" name="Table 3"/>
          <p:cNvGraphicFramePr>
            <a:graphicFrameLocks noGrp="1"/>
          </p:cNvGraphicFramePr>
          <p:nvPr/>
        </p:nvGraphicFramePr>
        <p:xfrm>
          <a:off x="683567" y="1412775"/>
          <a:ext cx="7704856" cy="4608512"/>
        </p:xfrm>
        <a:graphic>
          <a:graphicData uri="http://schemas.openxmlformats.org/drawingml/2006/table">
            <a:tbl>
              <a:tblPr/>
              <a:tblGrid>
                <a:gridCol w="1540638"/>
                <a:gridCol w="1540638"/>
                <a:gridCol w="1540638"/>
                <a:gridCol w="1541471"/>
                <a:gridCol w="1541471"/>
              </a:tblGrid>
              <a:tr h="1505852">
                <a:tc>
                  <a:txBody>
                    <a:bodyPr/>
                    <a:lstStyle/>
                    <a:p>
                      <a:pPr>
                        <a:lnSpc>
                          <a:spcPct val="115000"/>
                        </a:lnSpc>
                        <a:spcAft>
                          <a:spcPts val="0"/>
                        </a:spcAft>
                      </a:pPr>
                      <a:r>
                        <a:rPr lang="en-GB" sz="3200" dirty="0">
                          <a:latin typeface="Calibri"/>
                          <a:ea typeface="Calibri"/>
                          <a:cs typeface="Times New Roman"/>
                        </a:rPr>
                        <a:t>TASK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800" dirty="0">
                          <a:latin typeface="Calibri"/>
                          <a:ea typeface="Calibri"/>
                          <a:cs typeface="Times New Roman"/>
                        </a:rPr>
                        <a:t>ACTIONS NEEDED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RESOURCES NEEDED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BY (DEADLINE)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PROGRESS MADE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40961"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ransition>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323528" y="1412776"/>
          <a:ext cx="8496940" cy="1008112"/>
        </p:xfrm>
        <a:graphic>
          <a:graphicData uri="http://schemas.openxmlformats.org/drawingml/2006/table">
            <a:tbl>
              <a:tblPr firstRow="1" bandRow="1">
                <a:tableStyleId>{21E4AEA4-8DFA-4A89-87EB-49C32662AFE0}</a:tableStyleId>
              </a:tblPr>
              <a:tblGrid>
                <a:gridCol w="849694"/>
                <a:gridCol w="849694"/>
                <a:gridCol w="849694"/>
                <a:gridCol w="849694"/>
                <a:gridCol w="849694"/>
                <a:gridCol w="849694"/>
                <a:gridCol w="849694"/>
                <a:gridCol w="849694"/>
                <a:gridCol w="849694"/>
                <a:gridCol w="849694"/>
              </a:tblGrid>
              <a:tr h="1008112">
                <a:tc>
                  <a:txBody>
                    <a:bodyPr/>
                    <a:lstStyle/>
                    <a:p>
                      <a:r>
                        <a:rPr lang="en-GB" dirty="0" smtClean="0"/>
                        <a:t>Week 1</a:t>
                      </a:r>
                      <a:endParaRPr lang="en-GB" dirty="0"/>
                    </a:p>
                  </a:txBody>
                  <a:tcPr/>
                </a:tc>
                <a:tc>
                  <a:txBody>
                    <a:bodyPr/>
                    <a:lstStyle/>
                    <a:p>
                      <a:r>
                        <a:rPr lang="en-GB" dirty="0" smtClean="0"/>
                        <a:t>Week 2</a:t>
                      </a:r>
                      <a:endParaRPr lang="en-GB" dirty="0"/>
                    </a:p>
                  </a:txBody>
                  <a:tcPr/>
                </a:tc>
                <a:tc>
                  <a:txBody>
                    <a:bodyPr/>
                    <a:lstStyle/>
                    <a:p>
                      <a:r>
                        <a:rPr lang="en-GB" dirty="0" smtClean="0"/>
                        <a:t>Week</a:t>
                      </a:r>
                      <a:r>
                        <a:rPr lang="en-GB" baseline="0" dirty="0" smtClean="0"/>
                        <a:t> 3</a:t>
                      </a:r>
                      <a:endParaRPr lang="en-GB" dirty="0"/>
                    </a:p>
                  </a:txBody>
                  <a:tcPr/>
                </a:tc>
                <a:tc>
                  <a:txBody>
                    <a:bodyPr/>
                    <a:lstStyle/>
                    <a:p>
                      <a:r>
                        <a:rPr lang="en-GB" dirty="0" smtClean="0"/>
                        <a:t>Week 4</a:t>
                      </a:r>
                      <a:endParaRPr lang="en-GB" dirty="0"/>
                    </a:p>
                  </a:txBody>
                  <a:tcPr/>
                </a:tc>
                <a:tc>
                  <a:txBody>
                    <a:bodyPr/>
                    <a:lstStyle/>
                    <a:p>
                      <a:r>
                        <a:rPr lang="en-GB" dirty="0" smtClean="0"/>
                        <a:t>Week 5</a:t>
                      </a:r>
                      <a:endParaRPr lang="en-GB" dirty="0"/>
                    </a:p>
                  </a:txBody>
                  <a:tcPr/>
                </a:tc>
                <a:tc>
                  <a:txBody>
                    <a:bodyPr/>
                    <a:lstStyle/>
                    <a:p>
                      <a:r>
                        <a:rPr lang="en-GB" dirty="0" smtClean="0"/>
                        <a:t>Week 6</a:t>
                      </a:r>
                      <a:endParaRPr lang="en-GB" dirty="0"/>
                    </a:p>
                  </a:txBody>
                  <a:tcPr/>
                </a:tc>
                <a:tc>
                  <a:txBody>
                    <a:bodyPr/>
                    <a:lstStyle/>
                    <a:p>
                      <a:r>
                        <a:rPr lang="en-GB" dirty="0" smtClean="0"/>
                        <a:t>Week 7</a:t>
                      </a:r>
                      <a:endParaRPr lang="en-GB" dirty="0"/>
                    </a:p>
                  </a:txBody>
                  <a:tcPr/>
                </a:tc>
                <a:tc>
                  <a:txBody>
                    <a:bodyPr/>
                    <a:lstStyle/>
                    <a:p>
                      <a:r>
                        <a:rPr lang="en-GB" dirty="0" smtClean="0"/>
                        <a:t>Week 8</a:t>
                      </a:r>
                      <a:endParaRPr lang="en-GB" dirty="0"/>
                    </a:p>
                  </a:txBody>
                  <a:tcPr/>
                </a:tc>
                <a:tc>
                  <a:txBody>
                    <a:bodyPr/>
                    <a:lstStyle/>
                    <a:p>
                      <a:r>
                        <a:rPr lang="en-GB" dirty="0" smtClean="0"/>
                        <a:t>Week 9</a:t>
                      </a:r>
                      <a:endParaRPr lang="en-GB" dirty="0"/>
                    </a:p>
                  </a:txBody>
                  <a:tcPr/>
                </a:tc>
                <a:tc>
                  <a:txBody>
                    <a:bodyPr/>
                    <a:lstStyle/>
                    <a:p>
                      <a:r>
                        <a:rPr lang="en-GB" dirty="0" smtClean="0"/>
                        <a:t>Week 10</a:t>
                      </a:r>
                      <a:endParaRPr lang="en-GB" dirty="0"/>
                    </a:p>
                  </a:txBody>
                  <a:tcPr/>
                </a:tc>
              </a:tr>
            </a:tbl>
          </a:graphicData>
        </a:graphic>
      </p:graphicFrame>
      <p:sp>
        <p:nvSpPr>
          <p:cNvPr id="3" name="Up Arrow 2"/>
          <p:cNvSpPr/>
          <p:nvPr/>
        </p:nvSpPr>
        <p:spPr>
          <a:xfrm>
            <a:off x="611560" y="2924944"/>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a:off x="3131840" y="2852936"/>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Up Arrow 4"/>
          <p:cNvSpPr/>
          <p:nvPr/>
        </p:nvSpPr>
        <p:spPr>
          <a:xfrm>
            <a:off x="6516216" y="2852936"/>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1520" y="4149080"/>
            <a:ext cx="2232248" cy="646331"/>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Background reading section 1</a:t>
            </a:r>
            <a:endParaRPr lang="en-GB" dirty="0"/>
          </a:p>
        </p:txBody>
      </p:sp>
      <p:sp>
        <p:nvSpPr>
          <p:cNvPr id="7" name="TextBox 6"/>
          <p:cNvSpPr txBox="1"/>
          <p:nvPr/>
        </p:nvSpPr>
        <p:spPr>
          <a:xfrm>
            <a:off x="2771800" y="4149080"/>
            <a:ext cx="2232248" cy="646331"/>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Notes preparation section 1</a:t>
            </a:r>
            <a:endParaRPr lang="en-GB" dirty="0"/>
          </a:p>
        </p:txBody>
      </p:sp>
      <p:sp>
        <p:nvSpPr>
          <p:cNvPr id="8" name="TextBox 7"/>
          <p:cNvSpPr txBox="1"/>
          <p:nvPr/>
        </p:nvSpPr>
        <p:spPr>
          <a:xfrm>
            <a:off x="5868144" y="4221088"/>
            <a:ext cx="2232248" cy="369332"/>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Draft section 1</a:t>
            </a:r>
            <a:endParaRPr lang="en-GB" dirty="0"/>
          </a:p>
        </p:txBody>
      </p:sp>
      <p:cxnSp>
        <p:nvCxnSpPr>
          <p:cNvPr id="10" name="Straight Arrow Connector 9"/>
          <p:cNvCxnSpPr/>
          <p:nvPr/>
        </p:nvCxnSpPr>
        <p:spPr>
          <a:xfrm>
            <a:off x="1691680" y="764704"/>
            <a:ext cx="1346448" cy="10584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1259632" y="476672"/>
            <a:ext cx="1510350" cy="369332"/>
          </a:xfrm>
          <a:prstGeom prst="rect">
            <a:avLst/>
          </a:prstGeom>
          <a:noFill/>
          <a:ln>
            <a:solidFill>
              <a:schemeClr val="tx2"/>
            </a:solidFill>
          </a:ln>
        </p:spPr>
        <p:txBody>
          <a:bodyPr wrap="none" rtlCol="0">
            <a:spAutoFit/>
          </a:bodyPr>
          <a:lstStyle/>
          <a:p>
            <a:r>
              <a:rPr lang="en-GB" dirty="0" smtClean="0"/>
              <a:t>Library work</a:t>
            </a:r>
            <a:endParaRPr lang="en-GB" dirty="0"/>
          </a:p>
        </p:txBody>
      </p:sp>
      <p:cxnSp>
        <p:nvCxnSpPr>
          <p:cNvPr id="14" name="Straight Arrow Connector 13"/>
          <p:cNvCxnSpPr/>
          <p:nvPr/>
        </p:nvCxnSpPr>
        <p:spPr>
          <a:xfrm>
            <a:off x="2699792" y="836712"/>
            <a:ext cx="3528392" cy="10081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Up Arrow 16"/>
          <p:cNvSpPr/>
          <p:nvPr/>
        </p:nvSpPr>
        <p:spPr>
          <a:xfrm>
            <a:off x="4788024" y="2420888"/>
            <a:ext cx="484632" cy="978408"/>
          </a:xfrm>
          <a:prstGeom prst="up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4644008" y="3501008"/>
            <a:ext cx="1603324" cy="369332"/>
          </a:xfrm>
          <a:prstGeom prst="rect">
            <a:avLst/>
          </a:prstGeom>
          <a:noFill/>
          <a:ln>
            <a:solidFill>
              <a:schemeClr val="tx2"/>
            </a:solidFill>
          </a:ln>
        </p:spPr>
        <p:txBody>
          <a:bodyPr wrap="none" rtlCol="0">
            <a:spAutoFit/>
          </a:bodyPr>
          <a:lstStyle/>
          <a:p>
            <a:r>
              <a:rPr lang="en-GB" dirty="0" smtClean="0"/>
              <a:t>Reading week</a:t>
            </a:r>
            <a:endParaRPr lang="en-GB" dirty="0"/>
          </a:p>
        </p:txBody>
      </p:sp>
      <p:sp>
        <p:nvSpPr>
          <p:cNvPr id="19" name="TextBox 18"/>
          <p:cNvSpPr txBox="1"/>
          <p:nvPr/>
        </p:nvSpPr>
        <p:spPr>
          <a:xfrm>
            <a:off x="683568" y="5301208"/>
            <a:ext cx="5977919" cy="923330"/>
          </a:xfrm>
          <a:prstGeom prst="rect">
            <a:avLst/>
          </a:prstGeom>
          <a:noFill/>
          <a:ln>
            <a:solidFill>
              <a:schemeClr val="tx1"/>
            </a:solidFill>
          </a:ln>
        </p:spPr>
        <p:txBody>
          <a:bodyPr wrap="none" rtlCol="0">
            <a:spAutoFit/>
          </a:bodyPr>
          <a:lstStyle/>
          <a:p>
            <a:r>
              <a:rPr lang="en-GB" b="1" dirty="0" smtClean="0"/>
              <a:t>Use this model weekly, and also month by month</a:t>
            </a:r>
          </a:p>
          <a:p>
            <a:endParaRPr lang="en-GB" b="1" dirty="0" smtClean="0"/>
          </a:p>
          <a:p>
            <a:r>
              <a:rPr lang="en-GB" b="1" dirty="0" smtClean="0"/>
              <a:t>Keep reviewing your plans</a:t>
            </a:r>
            <a:endParaRPr lang="en-GB" b="1" dirty="0"/>
          </a:p>
        </p:txBody>
      </p:sp>
    </p:spTree>
  </p:cSld>
  <p:clrMapOvr>
    <a:masterClrMapping/>
  </p:clrMapOvr>
  <p:transition>
    <p:fad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88640"/>
            <a:ext cx="7772400" cy="1470025"/>
          </a:xfrm>
        </p:spPr>
        <p:txBody>
          <a:bodyPr/>
          <a:lstStyle/>
          <a:p>
            <a:r>
              <a:rPr lang="en-GB" dirty="0" smtClean="0"/>
              <a:t>Be </a:t>
            </a:r>
            <a:r>
              <a:rPr lang="en-GB" dirty="0" smtClean="0">
                <a:solidFill>
                  <a:srgbClr val="FF0000"/>
                </a:solidFill>
              </a:rPr>
              <a:t>SMART</a:t>
            </a:r>
            <a:endParaRPr lang="en-GB" dirty="0">
              <a:solidFill>
                <a:srgbClr val="FF0000"/>
              </a:solidFill>
            </a:endParaRPr>
          </a:p>
        </p:txBody>
      </p:sp>
      <p:sp>
        <p:nvSpPr>
          <p:cNvPr id="3" name="Subtitle 2"/>
          <p:cNvSpPr>
            <a:spLocks noGrp="1"/>
          </p:cNvSpPr>
          <p:nvPr>
            <p:ph type="subTitle" idx="1"/>
          </p:nvPr>
        </p:nvSpPr>
        <p:spPr>
          <a:xfrm>
            <a:off x="1403648" y="1556792"/>
            <a:ext cx="6400800" cy="4896544"/>
          </a:xfrm>
        </p:spPr>
        <p:txBody>
          <a:bodyPr>
            <a:normAutofit fontScale="85000" lnSpcReduction="10000"/>
          </a:bodyPr>
          <a:lstStyle/>
          <a:p>
            <a:pPr algn="l"/>
            <a:r>
              <a:rPr lang="en-GB" dirty="0" smtClean="0">
                <a:solidFill>
                  <a:schemeClr val="tx2"/>
                </a:solidFill>
              </a:rPr>
              <a:t>Is your question </a:t>
            </a:r>
            <a:r>
              <a:rPr lang="en-GB" dirty="0" smtClean="0">
                <a:solidFill>
                  <a:srgbClr val="FF0000"/>
                </a:solidFill>
              </a:rPr>
              <a:t>S</a:t>
            </a:r>
            <a:r>
              <a:rPr lang="en-GB" dirty="0" smtClean="0">
                <a:solidFill>
                  <a:schemeClr val="tx2"/>
                </a:solidFill>
              </a:rPr>
              <a:t>pecific?</a:t>
            </a:r>
          </a:p>
          <a:p>
            <a:pPr algn="l"/>
            <a:r>
              <a:rPr lang="en-GB" dirty="0" smtClean="0">
                <a:solidFill>
                  <a:schemeClr val="tx2"/>
                </a:solidFill>
              </a:rPr>
              <a:t>Is your question </a:t>
            </a:r>
            <a:r>
              <a:rPr lang="en-GB" dirty="0" smtClean="0">
                <a:solidFill>
                  <a:srgbClr val="FF0000"/>
                </a:solidFill>
              </a:rPr>
              <a:t>M</a:t>
            </a:r>
            <a:r>
              <a:rPr lang="en-GB" dirty="0" smtClean="0">
                <a:solidFill>
                  <a:schemeClr val="tx2"/>
                </a:solidFill>
              </a:rPr>
              <a:t>easurable i.e. Will you know when you have answered it?</a:t>
            </a:r>
          </a:p>
          <a:p>
            <a:pPr algn="l"/>
            <a:r>
              <a:rPr lang="en-GB" dirty="0" smtClean="0">
                <a:solidFill>
                  <a:schemeClr val="tx2"/>
                </a:solidFill>
              </a:rPr>
              <a:t>Is your question </a:t>
            </a:r>
            <a:r>
              <a:rPr lang="en-GB" dirty="0" smtClean="0">
                <a:solidFill>
                  <a:srgbClr val="FF0000"/>
                </a:solidFill>
              </a:rPr>
              <a:t>A</a:t>
            </a:r>
            <a:r>
              <a:rPr lang="en-GB" dirty="0" smtClean="0">
                <a:solidFill>
                  <a:schemeClr val="tx2"/>
                </a:solidFill>
              </a:rPr>
              <a:t>chievable? Can it be answered in the time you have an with your skills, knowledge and resources?</a:t>
            </a:r>
          </a:p>
          <a:p>
            <a:pPr algn="l"/>
            <a:r>
              <a:rPr lang="en-GB" dirty="0" smtClean="0">
                <a:solidFill>
                  <a:schemeClr val="tx2"/>
                </a:solidFill>
              </a:rPr>
              <a:t>Is your question </a:t>
            </a:r>
            <a:r>
              <a:rPr lang="en-GB" dirty="0" smtClean="0">
                <a:solidFill>
                  <a:srgbClr val="FF0000"/>
                </a:solidFill>
              </a:rPr>
              <a:t>R</a:t>
            </a:r>
            <a:r>
              <a:rPr lang="en-GB" dirty="0" smtClean="0">
                <a:solidFill>
                  <a:schemeClr val="tx2"/>
                </a:solidFill>
              </a:rPr>
              <a:t>ealistic? Is it something reasonable for you, in your situation, to consider? Can you find information about it?</a:t>
            </a:r>
          </a:p>
          <a:p>
            <a:pPr algn="l"/>
            <a:r>
              <a:rPr lang="en-GB" dirty="0" smtClean="0">
                <a:solidFill>
                  <a:schemeClr val="tx2"/>
                </a:solidFill>
              </a:rPr>
              <a:t>Can you deal with it in the </a:t>
            </a:r>
            <a:r>
              <a:rPr lang="en-GB" dirty="0" smtClean="0">
                <a:solidFill>
                  <a:srgbClr val="FF0000"/>
                </a:solidFill>
              </a:rPr>
              <a:t>T</a:t>
            </a:r>
            <a:r>
              <a:rPr lang="en-GB" dirty="0" smtClean="0">
                <a:solidFill>
                  <a:schemeClr val="tx2"/>
                </a:solidFill>
              </a:rPr>
              <a:t>ime you have available?</a:t>
            </a:r>
            <a:endParaRPr lang="en-GB" dirty="0">
              <a:solidFill>
                <a:schemeClr val="tx2"/>
              </a:solidFill>
            </a:endParaRPr>
          </a:p>
        </p:txBody>
      </p:sp>
    </p:spTree>
  </p:cSld>
  <p:clrMapOvr>
    <a:masterClrMapping/>
  </p:clrMapOvr>
  <p:transition>
    <p:fad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30832"/>
            <a:ext cx="5976663" cy="6832640"/>
          </a:xfrm>
          <a:prstGeom prst="rect">
            <a:avLst/>
          </a:prstGeom>
          <a:noFill/>
        </p:spPr>
        <p:txBody>
          <a:bodyPr wrap="square" rtlCol="0">
            <a:spAutoFit/>
          </a:bodyPr>
          <a:lstStyle/>
          <a:p>
            <a:r>
              <a:rPr lang="en-US" sz="2800" b="1" dirty="0" smtClean="0"/>
              <a:t>Risks</a:t>
            </a:r>
          </a:p>
          <a:p>
            <a:endParaRPr lang="en-US" sz="2800" dirty="0"/>
          </a:p>
          <a:p>
            <a:r>
              <a:rPr lang="en-US" sz="2800" dirty="0" smtClean="0"/>
              <a:t>Try rating these from 1-3 (3 = high risk, 1 = low risk)</a:t>
            </a:r>
          </a:p>
          <a:p>
            <a:endParaRPr lang="en-US" sz="2800" dirty="0"/>
          </a:p>
          <a:p>
            <a:pPr marL="285750" indent="-285750">
              <a:buFont typeface="Arial"/>
              <a:buChar char="•"/>
            </a:pPr>
            <a:r>
              <a:rPr lang="en-US" sz="2800" dirty="0" smtClean="0"/>
              <a:t>Illness </a:t>
            </a:r>
          </a:p>
          <a:p>
            <a:pPr marL="285750" indent="-285750">
              <a:buFont typeface="Arial"/>
              <a:buChar char="•"/>
            </a:pPr>
            <a:r>
              <a:rPr lang="en-US" sz="2800" dirty="0" smtClean="0"/>
              <a:t>Family problems</a:t>
            </a:r>
          </a:p>
          <a:p>
            <a:pPr marL="285750" indent="-285750">
              <a:buFont typeface="Arial"/>
              <a:buChar char="•"/>
            </a:pPr>
            <a:r>
              <a:rPr lang="en-US" sz="2800" dirty="0" smtClean="0"/>
              <a:t>Work problems</a:t>
            </a:r>
          </a:p>
          <a:p>
            <a:pPr marL="285750" indent="-285750">
              <a:buFont typeface="Arial"/>
              <a:buChar char="•"/>
            </a:pPr>
            <a:r>
              <a:rPr lang="en-US" sz="2800" dirty="0" smtClean="0"/>
              <a:t>Tutor not available</a:t>
            </a:r>
          </a:p>
          <a:p>
            <a:pPr marL="285750" indent="-285750">
              <a:buFont typeface="Arial"/>
              <a:buChar char="•"/>
            </a:pPr>
            <a:r>
              <a:rPr lang="en-US" sz="2800" dirty="0" smtClean="0"/>
              <a:t>Extra unanticipated work given</a:t>
            </a:r>
          </a:p>
          <a:p>
            <a:pPr marL="285750" indent="-285750">
              <a:buFont typeface="Arial"/>
              <a:buChar char="•"/>
            </a:pPr>
            <a:r>
              <a:rPr lang="en-US" sz="2800" dirty="0" smtClean="0"/>
              <a:t>Resources not available</a:t>
            </a:r>
          </a:p>
          <a:p>
            <a:pPr marL="285750" indent="-285750">
              <a:buFont typeface="Arial"/>
              <a:buChar char="•"/>
            </a:pPr>
            <a:r>
              <a:rPr lang="en-US" sz="2800" dirty="0" smtClean="0"/>
              <a:t>Computer breaks down</a:t>
            </a:r>
          </a:p>
          <a:p>
            <a:pPr marL="285750" indent="-285750">
              <a:buFont typeface="Arial"/>
              <a:buChar char="•"/>
            </a:pPr>
            <a:r>
              <a:rPr lang="en-US" sz="2800" dirty="0" smtClean="0"/>
              <a:t>Computer system(s) break down</a:t>
            </a:r>
          </a:p>
          <a:p>
            <a:pPr marL="285750" indent="-285750">
              <a:buFont typeface="Arial"/>
              <a:buChar char="•"/>
            </a:pPr>
            <a:r>
              <a:rPr lang="en-US" sz="2800" dirty="0" smtClean="0"/>
              <a:t>Knowledge required </a:t>
            </a:r>
          </a:p>
          <a:p>
            <a:pPr marL="285750" indent="-285750">
              <a:buFont typeface="Arial"/>
              <a:buChar char="•"/>
            </a:pPr>
            <a:r>
              <a:rPr lang="en-US" sz="2800" dirty="0" smtClean="0"/>
              <a:t>Skills required</a:t>
            </a:r>
          </a:p>
          <a:p>
            <a:endParaRPr lang="en-US" dirty="0"/>
          </a:p>
        </p:txBody>
      </p:sp>
    </p:spTree>
    <p:extLst>
      <p:ext uri="{BB962C8B-B14F-4D97-AF65-F5344CB8AC3E}">
        <p14:creationId xmlns:p14="http://schemas.microsoft.com/office/powerpoint/2010/main" val="3448839380"/>
      </p:ext>
    </p:extLst>
  </p:cSld>
  <p:clrMapOvr>
    <a:masterClrMapping/>
  </p:clrMapOvr>
  <p:transition>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1628800"/>
            <a:ext cx="7200800" cy="4893647"/>
          </a:xfrm>
          <a:prstGeom prst="rect">
            <a:avLst/>
          </a:prstGeom>
          <a:noFill/>
        </p:spPr>
        <p:txBody>
          <a:bodyPr wrap="square" rtlCol="0">
            <a:spAutoFit/>
          </a:bodyPr>
          <a:lstStyle/>
          <a:p>
            <a:r>
              <a:rPr lang="en-GB" sz="2400" dirty="0" smtClean="0"/>
              <a:t>QUANTITATIVE 	(POSITIVIST) – methods that collect factual or numerical information; there is often a hypothesis being tested; the aim is to generalise i.e. People who do X tend to do Y </a:t>
            </a:r>
            <a:r>
              <a:rPr lang="en-GB" sz="1200" dirty="0" smtClean="0"/>
              <a:t>(a)</a:t>
            </a:r>
          </a:p>
          <a:p>
            <a:endParaRPr lang="en-GB" sz="2400" dirty="0" smtClean="0"/>
          </a:p>
          <a:p>
            <a:r>
              <a:rPr lang="en-GB" sz="2400" dirty="0" smtClean="0"/>
              <a:t>QUALITATIVE – methods that collect perceptions or look at what happens; the aim isn’t to generalise but to explore (and try and understand) one situation or one person/group </a:t>
            </a:r>
            <a:r>
              <a:rPr lang="en-GB" sz="1200" dirty="0" smtClean="0"/>
              <a:t>(a)</a:t>
            </a:r>
            <a:endParaRPr lang="en-GB" sz="2400" dirty="0" smtClean="0"/>
          </a:p>
          <a:p>
            <a:endParaRPr lang="en-GB" sz="2400" dirty="0" smtClean="0"/>
          </a:p>
          <a:p>
            <a:r>
              <a:rPr lang="en-GB" sz="2400" dirty="0" smtClean="0"/>
              <a:t>(also consider: EMPIRICAL “based on, concerned with, or verifiable by observation or experience rather than theory or pure logic”) </a:t>
            </a:r>
            <a:r>
              <a:rPr lang="en-GB" sz="1050" dirty="0" smtClean="0"/>
              <a:t>(b)</a:t>
            </a:r>
            <a:endParaRPr lang="en-GB" sz="1050" dirty="0"/>
          </a:p>
        </p:txBody>
      </p:sp>
      <p:sp>
        <p:nvSpPr>
          <p:cNvPr id="3" name="TextBox 2"/>
          <p:cNvSpPr txBox="1"/>
          <p:nvPr/>
        </p:nvSpPr>
        <p:spPr>
          <a:xfrm>
            <a:off x="1979712" y="1052736"/>
            <a:ext cx="5616624" cy="523220"/>
          </a:xfrm>
          <a:prstGeom prst="rect">
            <a:avLst/>
          </a:prstGeom>
          <a:noFill/>
        </p:spPr>
        <p:txBody>
          <a:bodyPr wrap="square" rtlCol="0">
            <a:spAutoFit/>
          </a:bodyPr>
          <a:lstStyle/>
          <a:p>
            <a:r>
              <a:rPr lang="en-GB" sz="2800" dirty="0" smtClean="0"/>
              <a:t>CONSIDER APPROACHES</a:t>
            </a:r>
            <a:endParaRPr lang="en-GB" sz="2800" dirty="0"/>
          </a:p>
        </p:txBody>
      </p:sp>
    </p:spTree>
  </p:cSld>
  <p:clrMapOvr>
    <a:masterClrMapping/>
  </p:clrMapOvr>
  <p:transition>
    <p:fad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72400" cy="1470025"/>
          </a:xfrm>
        </p:spPr>
        <p:txBody>
          <a:bodyPr/>
          <a:lstStyle/>
          <a:p>
            <a:r>
              <a:rPr lang="en-GB" dirty="0" smtClean="0"/>
              <a:t>Extend methods</a:t>
            </a:r>
            <a:endParaRPr lang="en-GB" dirty="0"/>
          </a:p>
        </p:txBody>
      </p:sp>
      <p:sp>
        <p:nvSpPr>
          <p:cNvPr id="3" name="Subtitle 2"/>
          <p:cNvSpPr>
            <a:spLocks noGrp="1"/>
          </p:cNvSpPr>
          <p:nvPr>
            <p:ph type="subTitle" idx="1"/>
          </p:nvPr>
        </p:nvSpPr>
        <p:spPr>
          <a:xfrm>
            <a:off x="1371600" y="1268760"/>
            <a:ext cx="6400800" cy="4370040"/>
          </a:xfrm>
        </p:spPr>
        <p:txBody>
          <a:bodyPr>
            <a:normAutofit fontScale="92500" lnSpcReduction="20000"/>
          </a:bodyPr>
          <a:lstStyle/>
          <a:p>
            <a:pPr marL="457200" indent="-457200" algn="l">
              <a:buFont typeface="Arial" panose="020B0604020202020204" pitchFamily="34" charset="0"/>
              <a:buChar char="•"/>
            </a:pPr>
            <a:r>
              <a:rPr lang="en-GB" dirty="0" smtClean="0">
                <a:solidFill>
                  <a:schemeClr val="tx1"/>
                </a:solidFill>
              </a:rPr>
              <a:t>Use of ICT</a:t>
            </a:r>
          </a:p>
          <a:p>
            <a:pPr marL="457200" indent="-457200" algn="l">
              <a:buFont typeface="Arial" panose="020B0604020202020204" pitchFamily="34" charset="0"/>
              <a:buChar char="•"/>
            </a:pPr>
            <a:r>
              <a:rPr lang="en-GB" dirty="0" smtClean="0">
                <a:solidFill>
                  <a:schemeClr val="tx1"/>
                </a:solidFill>
              </a:rPr>
              <a:t>Diagrams/images</a:t>
            </a:r>
          </a:p>
          <a:p>
            <a:pPr marL="457200" indent="-457200" algn="l">
              <a:buFont typeface="Arial" panose="020B0604020202020204" pitchFamily="34" charset="0"/>
              <a:buChar char="•"/>
            </a:pPr>
            <a:r>
              <a:rPr lang="en-GB" dirty="0" smtClean="0">
                <a:solidFill>
                  <a:schemeClr val="tx1"/>
                </a:solidFill>
              </a:rPr>
              <a:t>Subject approaches</a:t>
            </a:r>
          </a:p>
          <a:p>
            <a:pPr marL="457200" indent="-457200" algn="l">
              <a:buFont typeface="Arial" panose="020B0604020202020204" pitchFamily="34" charset="0"/>
              <a:buChar char="•"/>
            </a:pPr>
            <a:r>
              <a:rPr lang="en-GB" dirty="0" smtClean="0">
                <a:solidFill>
                  <a:schemeClr val="tx1"/>
                </a:solidFill>
              </a:rPr>
              <a:t>Get specialist assistance/advice (i.e. from this module and its tutors!)</a:t>
            </a:r>
          </a:p>
          <a:p>
            <a:pPr marL="457200" indent="-457200" algn="l">
              <a:buFont typeface="Arial" panose="020B0604020202020204" pitchFamily="34" charset="0"/>
              <a:buChar char="•"/>
            </a:pPr>
            <a:r>
              <a:rPr lang="en-GB" dirty="0" smtClean="0">
                <a:solidFill>
                  <a:schemeClr val="tx1"/>
                </a:solidFill>
              </a:rPr>
              <a:t>What has worked for you in the past?</a:t>
            </a:r>
          </a:p>
          <a:p>
            <a:pPr marL="457200" indent="-457200" algn="l">
              <a:buFont typeface="Arial" panose="020B0604020202020204" pitchFamily="34" charset="0"/>
              <a:buChar char="•"/>
            </a:pPr>
            <a:r>
              <a:rPr lang="en-GB" dirty="0" smtClean="0">
                <a:solidFill>
                  <a:schemeClr val="tx1"/>
                </a:solidFill>
              </a:rPr>
              <a:t>Which skills would you like to develop?</a:t>
            </a:r>
          </a:p>
          <a:p>
            <a:endParaRPr lang="en-GB" dirty="0"/>
          </a:p>
        </p:txBody>
      </p:sp>
    </p:spTree>
  </p:cSld>
  <p:clrMapOvr>
    <a:masterClrMapping/>
  </p:clrMapOvr>
  <p:transition>
    <p:fad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16632"/>
            <a:ext cx="7772400" cy="1470025"/>
          </a:xfrm>
        </p:spPr>
        <p:txBody>
          <a:bodyPr/>
          <a:lstStyle/>
          <a:p>
            <a:r>
              <a:rPr lang="en-GB" dirty="0" smtClean="0"/>
              <a:t>Keep motivated</a:t>
            </a:r>
            <a:endParaRPr lang="en-GB" dirty="0"/>
          </a:p>
        </p:txBody>
      </p:sp>
      <p:sp>
        <p:nvSpPr>
          <p:cNvPr id="3" name="Subtitle 2"/>
          <p:cNvSpPr>
            <a:spLocks noGrp="1"/>
          </p:cNvSpPr>
          <p:nvPr>
            <p:ph type="subTitle" idx="1"/>
          </p:nvPr>
        </p:nvSpPr>
        <p:spPr>
          <a:xfrm>
            <a:off x="1115616" y="1484784"/>
            <a:ext cx="6400800" cy="4824536"/>
          </a:xfrm>
        </p:spPr>
        <p:txBody>
          <a:bodyPr>
            <a:normAutofit/>
          </a:bodyPr>
          <a:lstStyle/>
          <a:p>
            <a:pPr algn="l"/>
            <a:r>
              <a:rPr lang="en-GB" dirty="0" smtClean="0">
                <a:solidFill>
                  <a:schemeClr val="tx1"/>
                </a:solidFill>
              </a:rPr>
              <a:t>Pick a topic that interests you</a:t>
            </a:r>
          </a:p>
          <a:p>
            <a:pPr algn="l"/>
            <a:r>
              <a:rPr lang="en-GB" dirty="0" smtClean="0">
                <a:solidFill>
                  <a:schemeClr val="tx1"/>
                </a:solidFill>
              </a:rPr>
              <a:t>Pick a topic that’ll be useful to you</a:t>
            </a:r>
          </a:p>
          <a:p>
            <a:pPr algn="l"/>
            <a:r>
              <a:rPr lang="en-GB" dirty="0" smtClean="0">
                <a:solidFill>
                  <a:schemeClr val="tx1"/>
                </a:solidFill>
              </a:rPr>
              <a:t>Use your project plan and follow it</a:t>
            </a:r>
          </a:p>
          <a:p>
            <a:pPr algn="l"/>
            <a:r>
              <a:rPr lang="en-GB" dirty="0" smtClean="0">
                <a:solidFill>
                  <a:schemeClr val="tx1"/>
                </a:solidFill>
              </a:rPr>
              <a:t>Set small targets (make lists) and tick them off when done</a:t>
            </a:r>
          </a:p>
          <a:p>
            <a:pPr algn="l"/>
            <a:r>
              <a:rPr lang="en-GB" dirty="0" smtClean="0">
                <a:solidFill>
                  <a:schemeClr val="tx1"/>
                </a:solidFill>
              </a:rPr>
              <a:t>Don’t spend too long deciding on the topic!</a:t>
            </a:r>
          </a:p>
          <a:p>
            <a:pPr algn="l"/>
            <a:endParaRPr lang="en-GB" dirty="0" smtClean="0">
              <a:solidFill>
                <a:srgbClr val="FF0000"/>
              </a:solidFill>
            </a:endParaRPr>
          </a:p>
          <a:p>
            <a:endParaRPr lang="en-GB" dirty="0"/>
          </a:p>
        </p:txBody>
      </p:sp>
    </p:spTree>
  </p:cSld>
  <p:clrMapOvr>
    <a:masterClrMapping/>
  </p:clrMapOvr>
  <p:transition>
    <p:fad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9592" y="620688"/>
            <a:ext cx="7776864" cy="3933384"/>
          </a:xfrm>
          <a:prstGeom prst="rect">
            <a:avLst/>
          </a:prstGeom>
        </p:spPr>
        <p:txBody>
          <a:bodyPr wrap="square">
            <a:spAutoFit/>
          </a:bodyPr>
          <a:lstStyle/>
          <a:p>
            <a:pPr lvl="0">
              <a:spcBef>
                <a:spcPct val="20000"/>
              </a:spcBef>
            </a:pPr>
            <a:r>
              <a:rPr lang="en-GB" sz="3200" dirty="0" smtClean="0"/>
              <a:t>Be prepared for things to go wrong (but be ready to try again)</a:t>
            </a:r>
          </a:p>
          <a:p>
            <a:pPr lvl="0">
              <a:spcBef>
                <a:spcPct val="20000"/>
              </a:spcBef>
            </a:pPr>
            <a:r>
              <a:rPr lang="en-GB" sz="3200" dirty="0" smtClean="0"/>
              <a:t>Use quality time to work (when is the best time for you?)</a:t>
            </a:r>
          </a:p>
          <a:p>
            <a:pPr lvl="0">
              <a:spcBef>
                <a:spcPct val="20000"/>
              </a:spcBef>
            </a:pPr>
            <a:r>
              <a:rPr lang="en-GB" sz="3200" dirty="0" smtClean="0"/>
              <a:t>Allocate regular times for working on this!</a:t>
            </a:r>
          </a:p>
          <a:p>
            <a:pPr>
              <a:spcBef>
                <a:spcPct val="20000"/>
              </a:spcBef>
            </a:pPr>
            <a:r>
              <a:rPr lang="en-GB" sz="3200" dirty="0" smtClean="0"/>
              <a:t>Take plenty of breaks!</a:t>
            </a:r>
          </a:p>
          <a:p>
            <a:pPr lvl="0">
              <a:spcBef>
                <a:spcPct val="20000"/>
              </a:spcBef>
            </a:pPr>
            <a:endParaRPr lang="en-GB" sz="3200" dirty="0"/>
          </a:p>
        </p:txBody>
      </p:sp>
    </p:spTree>
  </p:cSld>
  <p:clrMapOvr>
    <a:masterClrMapping/>
  </p:clrMapOvr>
  <p:transition>
    <p:fad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Getting there</a:t>
            </a:r>
            <a:endParaRPr lang="en-GB" dirty="0"/>
          </a:p>
        </p:txBody>
      </p:sp>
      <p:sp>
        <p:nvSpPr>
          <p:cNvPr id="3" name="Content Placeholder 2"/>
          <p:cNvSpPr>
            <a:spLocks noGrp="1"/>
          </p:cNvSpPr>
          <p:nvPr>
            <p:ph idx="1"/>
          </p:nvPr>
        </p:nvSpPr>
        <p:spPr/>
        <p:txBody>
          <a:bodyPr>
            <a:normAutofit/>
          </a:bodyPr>
          <a:lstStyle/>
          <a:p>
            <a:r>
              <a:rPr lang="en-GB" dirty="0" smtClean="0"/>
              <a:t>Exploring/collecting  the sources/</a:t>
            </a:r>
            <a:r>
              <a:rPr lang="en-GB" dirty="0"/>
              <a:t> </a:t>
            </a:r>
            <a:r>
              <a:rPr lang="en-GB" dirty="0" smtClean="0"/>
              <a:t>data/ material</a:t>
            </a:r>
          </a:p>
          <a:p>
            <a:r>
              <a:rPr lang="en-GB" dirty="0" smtClean="0"/>
              <a:t>Analysing the sources/data/material</a:t>
            </a:r>
          </a:p>
          <a:p>
            <a:r>
              <a:rPr lang="en-GB" dirty="0" smtClean="0"/>
              <a:t>Drawing conclusions/interpreting the sources</a:t>
            </a:r>
          </a:p>
          <a:p>
            <a:r>
              <a:rPr lang="en-GB" dirty="0" smtClean="0"/>
              <a:t>Planning and organising from start to finish</a:t>
            </a:r>
          </a:p>
          <a:p>
            <a:r>
              <a:rPr lang="en-GB" dirty="0" smtClean="0"/>
              <a:t>The virtue of note/record -keeping</a:t>
            </a:r>
          </a:p>
          <a:p>
            <a:endParaRPr lang="en-GB" dirty="0"/>
          </a:p>
        </p:txBody>
      </p:sp>
    </p:spTree>
  </p:cSld>
  <p:clrMapOvr>
    <a:masterClrMapping/>
  </p:clrMapOvr>
  <p:transition>
    <p:fad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http://t2.gstatic.com/images?q=tbn:ANd9GcRwqzKimeWJKmft-7_LQUj8RCBIcO5LjxNtmtyCYb_QwPhMMWR62A"/>
          <p:cNvPicPr>
            <a:picLocks noChangeAspect="1" noChangeArrowheads="1"/>
          </p:cNvPicPr>
          <p:nvPr/>
        </p:nvPicPr>
        <p:blipFill>
          <a:blip r:embed="rId3" cstate="print"/>
          <a:srcRect/>
          <a:stretch>
            <a:fillRect/>
          </a:stretch>
        </p:blipFill>
        <p:spPr bwMode="auto">
          <a:xfrm>
            <a:off x="1691680" y="2564904"/>
            <a:ext cx="2133600" cy="2133601"/>
          </a:xfrm>
          <a:prstGeom prst="rect">
            <a:avLst/>
          </a:prstGeom>
          <a:noFill/>
        </p:spPr>
      </p:pic>
      <p:pic>
        <p:nvPicPr>
          <p:cNvPr id="25604" name="Picture 4" descr="http://t1.gstatic.com/images?q=tbn:ANd9GcQgRROM5XZHQz_aAzDe-1dXFkhgQmAN220ETR8Bx1RRkvuY2eEt"/>
          <p:cNvPicPr>
            <a:picLocks noChangeAspect="1" noChangeArrowheads="1"/>
          </p:cNvPicPr>
          <p:nvPr/>
        </p:nvPicPr>
        <p:blipFill>
          <a:blip r:embed="rId4" cstate="print"/>
          <a:srcRect/>
          <a:stretch>
            <a:fillRect/>
          </a:stretch>
        </p:blipFill>
        <p:spPr bwMode="auto">
          <a:xfrm>
            <a:off x="5076056" y="2708920"/>
            <a:ext cx="2466975" cy="1847851"/>
          </a:xfrm>
          <a:prstGeom prst="rect">
            <a:avLst/>
          </a:prstGeom>
          <a:noFill/>
        </p:spPr>
      </p:pic>
      <p:sp>
        <p:nvSpPr>
          <p:cNvPr id="4" name="TextBox 3"/>
          <p:cNvSpPr txBox="1"/>
          <p:nvPr/>
        </p:nvSpPr>
        <p:spPr>
          <a:xfrm>
            <a:off x="3275856" y="1412776"/>
            <a:ext cx="3041217" cy="584775"/>
          </a:xfrm>
          <a:prstGeom prst="rect">
            <a:avLst/>
          </a:prstGeom>
          <a:noFill/>
        </p:spPr>
        <p:txBody>
          <a:bodyPr wrap="none" rtlCol="0">
            <a:spAutoFit/>
          </a:bodyPr>
          <a:lstStyle/>
          <a:p>
            <a:r>
              <a:rPr lang="en-GB" sz="3200" smtClean="0"/>
              <a:t>Planning Issues</a:t>
            </a:r>
            <a:endParaRPr lang="en-GB" sz="3200" dirty="0"/>
          </a:p>
        </p:txBody>
      </p:sp>
    </p:spTree>
    <p:extLst>
      <p:ext uri="{BB962C8B-B14F-4D97-AF65-F5344CB8AC3E}">
        <p14:creationId xmlns:p14="http://schemas.microsoft.com/office/powerpoint/2010/main" val="107052983"/>
      </p:ext>
    </p:extLst>
  </p:cSld>
  <p:clrMapOvr>
    <a:masterClrMapping/>
  </p:clrMapOvr>
  <p:transition>
    <p:fad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Planning</a:t>
            </a:r>
            <a:endParaRPr lang="en-US" dirty="0"/>
          </a:p>
        </p:txBody>
      </p:sp>
      <p:sp>
        <p:nvSpPr>
          <p:cNvPr id="3" name="Content Placeholder 2"/>
          <p:cNvSpPr>
            <a:spLocks noGrp="1"/>
          </p:cNvSpPr>
          <p:nvPr>
            <p:ph idx="1"/>
          </p:nvPr>
        </p:nvSpPr>
        <p:spPr/>
        <p:txBody>
          <a:bodyPr/>
          <a:lstStyle/>
          <a:p>
            <a:r>
              <a:rPr lang="en-US" dirty="0" smtClean="0">
                <a:solidFill>
                  <a:srgbClr val="3366FF"/>
                </a:solidFill>
              </a:rPr>
              <a:t>Pick a topic that interests you</a:t>
            </a:r>
          </a:p>
          <a:p>
            <a:r>
              <a:rPr lang="en-US" dirty="0" smtClean="0">
                <a:solidFill>
                  <a:srgbClr val="3366FF"/>
                </a:solidFill>
              </a:rPr>
              <a:t>Pick a topic that’ll be useful to you</a:t>
            </a:r>
          </a:p>
          <a:p>
            <a:r>
              <a:rPr lang="en-US" dirty="0" smtClean="0">
                <a:solidFill>
                  <a:srgbClr val="3366FF"/>
                </a:solidFill>
              </a:rPr>
              <a:t>Use your project plan: follow it; if you get too far behind it may seem overwhelming</a:t>
            </a:r>
          </a:p>
          <a:p>
            <a:r>
              <a:rPr lang="en-US" dirty="0" smtClean="0">
                <a:solidFill>
                  <a:srgbClr val="3366FF"/>
                </a:solidFill>
              </a:rPr>
              <a:t>Set small targets (make lists) and tick them off when done</a:t>
            </a:r>
          </a:p>
          <a:p>
            <a:r>
              <a:rPr lang="en-US" dirty="0" smtClean="0">
                <a:solidFill>
                  <a:srgbClr val="3366FF"/>
                </a:solidFill>
              </a:rPr>
              <a:t>Ask somebody to act as a ‘progress chaser’ for you</a:t>
            </a:r>
            <a:endParaRPr lang="en-US" dirty="0">
              <a:solidFill>
                <a:srgbClr val="3366FF"/>
              </a:solidFill>
            </a:endParaRPr>
          </a:p>
        </p:txBody>
      </p:sp>
      <p:sp>
        <p:nvSpPr>
          <p:cNvPr id="4" name="TextBox 3"/>
          <p:cNvSpPr txBox="1"/>
          <p:nvPr/>
        </p:nvSpPr>
        <p:spPr>
          <a:xfrm>
            <a:off x="251520" y="6211741"/>
            <a:ext cx="2066291" cy="584776"/>
          </a:xfrm>
          <a:prstGeom prst="rect">
            <a:avLst/>
          </a:prstGeom>
          <a:noFill/>
        </p:spPr>
        <p:txBody>
          <a:bodyPr wrap="none" rtlCol="0">
            <a:spAutoFit/>
          </a:bodyPr>
          <a:lstStyle/>
          <a:p>
            <a:r>
              <a:rPr lang="en-US" sz="1400" dirty="0"/>
              <a:t>Drew and Bingham, 116</a:t>
            </a:r>
          </a:p>
          <a:p>
            <a:endParaRPr lang="en-US" dirty="0"/>
          </a:p>
        </p:txBody>
      </p:sp>
    </p:spTree>
    <p:extLst>
      <p:ext uri="{BB962C8B-B14F-4D97-AF65-F5344CB8AC3E}">
        <p14:creationId xmlns:p14="http://schemas.microsoft.com/office/powerpoint/2010/main" val="1504551985"/>
      </p:ext>
    </p:extLst>
  </p:cSld>
  <p:clrMapOvr>
    <a:masterClrMapping/>
  </p:clrMapOvr>
  <p:transition>
    <p:fad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Planning </a:t>
            </a:r>
            <a:endParaRPr lang="en-US" dirty="0"/>
          </a:p>
        </p:txBody>
      </p:sp>
      <p:sp>
        <p:nvSpPr>
          <p:cNvPr id="3" name="Content Placeholder 2"/>
          <p:cNvSpPr>
            <a:spLocks noGrp="1"/>
          </p:cNvSpPr>
          <p:nvPr>
            <p:ph idx="1"/>
          </p:nvPr>
        </p:nvSpPr>
        <p:spPr/>
        <p:txBody>
          <a:bodyPr/>
          <a:lstStyle/>
          <a:p>
            <a:r>
              <a:rPr lang="en-US" dirty="0" smtClean="0">
                <a:solidFill>
                  <a:srgbClr val="3366FF"/>
                </a:solidFill>
              </a:rPr>
              <a:t>Just decide! Don’t spend so long on deciding on your topic that you start late.</a:t>
            </a:r>
          </a:p>
          <a:p>
            <a:r>
              <a:rPr lang="en-US" dirty="0" smtClean="0">
                <a:solidFill>
                  <a:srgbClr val="3366FF"/>
                </a:solidFill>
              </a:rPr>
              <a:t>Give yourself a break. Don’t work nonstop or you’ll get fed up of it.</a:t>
            </a:r>
          </a:p>
          <a:p>
            <a:r>
              <a:rPr lang="en-US" dirty="0" smtClean="0">
                <a:solidFill>
                  <a:srgbClr val="3366FF"/>
                </a:solidFill>
              </a:rPr>
              <a:t>Be prepared to get things wrong.</a:t>
            </a:r>
          </a:p>
          <a:p>
            <a:r>
              <a:rPr lang="en-US" dirty="0" smtClean="0">
                <a:solidFill>
                  <a:srgbClr val="3366FF"/>
                </a:solidFill>
              </a:rPr>
              <a:t>Be willing to try again.</a:t>
            </a:r>
          </a:p>
          <a:p>
            <a:r>
              <a:rPr lang="en-US" dirty="0" smtClean="0">
                <a:solidFill>
                  <a:srgbClr val="3366FF"/>
                </a:solidFill>
              </a:rPr>
              <a:t>Work at the time of day that suits you best.</a:t>
            </a:r>
          </a:p>
          <a:p>
            <a:pPr marL="0" indent="0">
              <a:buNone/>
            </a:pPr>
            <a:endParaRPr lang="en-US" dirty="0" smtClean="0">
              <a:solidFill>
                <a:srgbClr val="3366FF"/>
              </a:solidFill>
            </a:endParaRPr>
          </a:p>
        </p:txBody>
      </p:sp>
      <p:sp>
        <p:nvSpPr>
          <p:cNvPr id="4" name="TextBox 3"/>
          <p:cNvSpPr txBox="1"/>
          <p:nvPr/>
        </p:nvSpPr>
        <p:spPr>
          <a:xfrm>
            <a:off x="251520" y="6211741"/>
            <a:ext cx="2236510" cy="584776"/>
          </a:xfrm>
          <a:prstGeom prst="rect">
            <a:avLst/>
          </a:prstGeom>
          <a:noFill/>
        </p:spPr>
        <p:txBody>
          <a:bodyPr wrap="none" rtlCol="0">
            <a:spAutoFit/>
          </a:bodyPr>
          <a:lstStyle/>
          <a:p>
            <a:r>
              <a:rPr lang="en-US" sz="1400" dirty="0"/>
              <a:t>Drew and Bingham, </a:t>
            </a:r>
            <a:r>
              <a:rPr lang="en-US" sz="1400" dirty="0" smtClean="0"/>
              <a:t>116-7</a:t>
            </a:r>
            <a:endParaRPr lang="en-US" sz="1400" dirty="0"/>
          </a:p>
          <a:p>
            <a:endParaRPr lang="en-US" dirty="0"/>
          </a:p>
        </p:txBody>
      </p:sp>
    </p:spTree>
    <p:extLst>
      <p:ext uri="{BB962C8B-B14F-4D97-AF65-F5344CB8AC3E}">
        <p14:creationId xmlns:p14="http://schemas.microsoft.com/office/powerpoint/2010/main" val="2849154338"/>
      </p:ext>
    </p:extLst>
  </p:cSld>
  <p:clrMapOvr>
    <a:masterClrMapping/>
  </p:clrMapOvr>
  <p:transition>
    <p:fad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Planning</a:t>
            </a:r>
            <a:endParaRPr lang="en-US" dirty="0"/>
          </a:p>
        </p:txBody>
      </p:sp>
      <p:sp>
        <p:nvSpPr>
          <p:cNvPr id="3" name="Content Placeholder 2"/>
          <p:cNvSpPr>
            <a:spLocks noGrp="1"/>
          </p:cNvSpPr>
          <p:nvPr>
            <p:ph idx="1"/>
          </p:nvPr>
        </p:nvSpPr>
        <p:spPr/>
        <p:txBody>
          <a:bodyPr/>
          <a:lstStyle/>
          <a:p>
            <a:r>
              <a:rPr lang="en-US" dirty="0" smtClean="0">
                <a:solidFill>
                  <a:srgbClr val="3366FF"/>
                </a:solidFill>
              </a:rPr>
              <a:t>Set aside a certain amount of time each day to work on it and stick to it</a:t>
            </a:r>
          </a:p>
          <a:p>
            <a:r>
              <a:rPr lang="en-US" dirty="0" smtClean="0">
                <a:solidFill>
                  <a:srgbClr val="3366FF"/>
                </a:solidFill>
              </a:rPr>
              <a:t>Give yourself rewards when you’ve done something </a:t>
            </a:r>
          </a:p>
          <a:p>
            <a:r>
              <a:rPr lang="en-US" dirty="0" smtClean="0">
                <a:solidFill>
                  <a:srgbClr val="3366FF"/>
                </a:solidFill>
              </a:rPr>
              <a:t>Work in a setting that you find comfortable</a:t>
            </a:r>
          </a:p>
          <a:p>
            <a:r>
              <a:rPr lang="en-US" dirty="0" smtClean="0">
                <a:solidFill>
                  <a:srgbClr val="008000"/>
                </a:solidFill>
              </a:rPr>
              <a:t>Discuss your work with a friend!  </a:t>
            </a:r>
          </a:p>
          <a:p>
            <a:r>
              <a:rPr lang="en-US" dirty="0" smtClean="0">
                <a:solidFill>
                  <a:srgbClr val="008000"/>
                </a:solidFill>
              </a:rPr>
              <a:t>Peer review can provide useful feedback</a:t>
            </a:r>
            <a:r>
              <a:rPr lang="en-US" dirty="0" smtClean="0">
                <a:solidFill>
                  <a:srgbClr val="3366FF"/>
                </a:solidFill>
              </a:rPr>
              <a:t>.</a:t>
            </a:r>
          </a:p>
          <a:p>
            <a:pPr marL="0" indent="0">
              <a:buNone/>
            </a:pPr>
            <a:endParaRPr lang="en-US" dirty="0" smtClean="0"/>
          </a:p>
          <a:p>
            <a:pPr marL="0" indent="0">
              <a:buNone/>
            </a:pPr>
            <a:endParaRPr lang="en-US" dirty="0"/>
          </a:p>
        </p:txBody>
      </p:sp>
      <p:sp>
        <p:nvSpPr>
          <p:cNvPr id="4" name="TextBox 3"/>
          <p:cNvSpPr txBox="1"/>
          <p:nvPr/>
        </p:nvSpPr>
        <p:spPr>
          <a:xfrm>
            <a:off x="251520" y="6165304"/>
            <a:ext cx="2681343" cy="584776"/>
          </a:xfrm>
          <a:prstGeom prst="rect">
            <a:avLst/>
          </a:prstGeom>
          <a:noFill/>
        </p:spPr>
        <p:txBody>
          <a:bodyPr wrap="none" rtlCol="0">
            <a:spAutoFit/>
          </a:bodyPr>
          <a:lstStyle/>
          <a:p>
            <a:r>
              <a:rPr lang="en-US" sz="1400" dirty="0">
                <a:solidFill>
                  <a:srgbClr val="3366FF"/>
                </a:solidFill>
              </a:rPr>
              <a:t>Drew and Bingham, </a:t>
            </a:r>
            <a:r>
              <a:rPr lang="en-US" sz="1400" dirty="0" smtClean="0">
                <a:solidFill>
                  <a:srgbClr val="3366FF"/>
                </a:solidFill>
              </a:rPr>
              <a:t>116-7</a:t>
            </a:r>
            <a:r>
              <a:rPr lang="en-US" sz="1400" dirty="0" smtClean="0"/>
              <a:t>/</a:t>
            </a:r>
            <a:r>
              <a:rPr lang="en-US" sz="1400" dirty="0" smtClean="0">
                <a:solidFill>
                  <a:srgbClr val="008000"/>
                </a:solidFill>
              </a:rPr>
              <a:t>GRB</a:t>
            </a:r>
            <a:endParaRPr lang="en-US" sz="1400" dirty="0">
              <a:solidFill>
                <a:srgbClr val="008000"/>
              </a:solidFill>
            </a:endParaRPr>
          </a:p>
          <a:p>
            <a:endParaRPr lang="en-US" dirty="0"/>
          </a:p>
        </p:txBody>
      </p:sp>
    </p:spTree>
    <p:extLst>
      <p:ext uri="{BB962C8B-B14F-4D97-AF65-F5344CB8AC3E}">
        <p14:creationId xmlns:p14="http://schemas.microsoft.com/office/powerpoint/2010/main" val="1439437523"/>
      </p:ext>
    </p:extLst>
  </p:cSld>
  <p:clrMapOvr>
    <a:masterClrMapping/>
  </p:clrMapOvr>
  <p:transition>
    <p:fad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Component 2: Assignment </a:t>
            </a:r>
            <a:r>
              <a:rPr lang="en-GB" b="1" dirty="0" smtClean="0"/>
              <a:t>3 - Proposal</a:t>
            </a:r>
          </a:p>
        </p:txBody>
      </p:sp>
      <p:sp>
        <p:nvSpPr>
          <p:cNvPr id="3" name="Content Placeholder 2"/>
          <p:cNvSpPr>
            <a:spLocks noGrp="1"/>
          </p:cNvSpPr>
          <p:nvPr>
            <p:ph idx="1"/>
          </p:nvPr>
        </p:nvSpPr>
        <p:spPr/>
        <p:txBody>
          <a:bodyPr>
            <a:normAutofit fontScale="55000" lnSpcReduction="20000"/>
          </a:bodyPr>
          <a:lstStyle/>
          <a:p>
            <a:pPr marL="0" indent="0">
              <a:buNone/>
            </a:pPr>
            <a:r>
              <a:rPr lang="en-GB" sz="3800" b="1" dirty="0" smtClean="0"/>
              <a:t>This assignment constitutes 20% of the overall module assessment.</a:t>
            </a:r>
            <a:endParaRPr lang="en-GB" sz="3800" dirty="0" smtClean="0"/>
          </a:p>
          <a:p>
            <a:r>
              <a:rPr lang="en-GB" sz="3800" dirty="0" smtClean="0"/>
              <a:t>Outline a Theology </a:t>
            </a:r>
            <a:r>
              <a:rPr lang="en-GB" sz="3800" i="1" dirty="0" smtClean="0"/>
              <a:t>or</a:t>
            </a:r>
            <a:r>
              <a:rPr lang="en-GB" sz="3800" dirty="0" smtClean="0"/>
              <a:t> Religious Studies </a:t>
            </a:r>
            <a:r>
              <a:rPr lang="en-GB" sz="3800" i="1" dirty="0" smtClean="0"/>
              <a:t>or</a:t>
            </a:r>
            <a:r>
              <a:rPr lang="en-GB" sz="3800" dirty="0" smtClean="0"/>
              <a:t> Islamic Studies paper that you would like to deliver at a (hypothetical) student conference.  You can select any subject that interests you in the field. The topic should be quite specific - depth rather than breadth is needed.</a:t>
            </a:r>
          </a:p>
          <a:p>
            <a:r>
              <a:rPr lang="en-GB" sz="3800" dirty="0" smtClean="0"/>
              <a:t>Provide a précis of the subject, indicating the types of sources you would use.</a:t>
            </a:r>
          </a:p>
          <a:p>
            <a:r>
              <a:rPr lang="en-GB" sz="3800" dirty="0" smtClean="0"/>
              <a:t>Provide an indication of key themes. </a:t>
            </a:r>
          </a:p>
          <a:p>
            <a:r>
              <a:rPr lang="en-GB" sz="3800" dirty="0" smtClean="0"/>
              <a:t>Which methods would you utilise to research your work?</a:t>
            </a:r>
          </a:p>
          <a:p>
            <a:r>
              <a:rPr lang="en-GB" sz="3800" dirty="0" smtClean="0"/>
              <a:t>How would you engage with your audience?</a:t>
            </a:r>
          </a:p>
          <a:p>
            <a:r>
              <a:rPr lang="en-GB" sz="3800" dirty="0" smtClean="0"/>
              <a:t>Consider the themes of the overall module in your development process.</a:t>
            </a:r>
          </a:p>
          <a:p>
            <a:endParaRPr lang="en-GB" dirty="0"/>
          </a:p>
        </p:txBody>
      </p:sp>
    </p:spTree>
  </p:cSld>
  <p:clrMapOvr>
    <a:masterClrMapping/>
  </p:clrMapOvr>
  <p:transition>
    <p:fad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7445" y="260648"/>
            <a:ext cx="8748464" cy="5201424"/>
          </a:xfrm>
          <a:prstGeom prst="rect">
            <a:avLst/>
          </a:prstGeom>
          <a:noFill/>
        </p:spPr>
        <p:txBody>
          <a:bodyPr wrap="square" rtlCol="0">
            <a:spAutoFit/>
          </a:bodyPr>
          <a:lstStyle/>
          <a:p>
            <a:r>
              <a:rPr lang="en-GB" sz="2800" b="1" dirty="0" smtClean="0"/>
              <a:t>Conference Proposals</a:t>
            </a:r>
          </a:p>
          <a:p>
            <a:endParaRPr lang="en-GB" sz="2800" dirty="0" smtClean="0"/>
          </a:p>
          <a:p>
            <a:r>
              <a:rPr lang="en-GB" sz="2800" dirty="0" smtClean="0"/>
              <a:t>What we are looking for:</a:t>
            </a:r>
          </a:p>
          <a:p>
            <a:endParaRPr lang="en-GB" sz="2800" dirty="0"/>
          </a:p>
          <a:p>
            <a:pPr marL="342900" indent="-342900">
              <a:buFont typeface="Arial" panose="020B0604020202020204" pitchFamily="34" charset="0"/>
              <a:buChar char="•"/>
            </a:pPr>
            <a:r>
              <a:rPr lang="en-GB" sz="2800" dirty="0" smtClean="0"/>
              <a:t>Demonstrate interests in the subject</a:t>
            </a:r>
          </a:p>
          <a:p>
            <a:pPr marL="342900" indent="-342900">
              <a:buFont typeface="Arial" panose="020B0604020202020204" pitchFamily="34" charset="0"/>
              <a:buChar char="•"/>
            </a:pPr>
            <a:r>
              <a:rPr lang="en-GB" sz="2800" dirty="0" smtClean="0"/>
              <a:t>Ability to present information effectively</a:t>
            </a:r>
          </a:p>
          <a:p>
            <a:pPr marL="342900" indent="-342900">
              <a:buFont typeface="Arial" panose="020B0604020202020204" pitchFamily="34" charset="0"/>
              <a:buChar char="•"/>
            </a:pPr>
            <a:r>
              <a:rPr lang="en-GB" sz="2800" dirty="0" smtClean="0"/>
              <a:t>Remember to reference all sources!</a:t>
            </a:r>
          </a:p>
          <a:p>
            <a:pPr marL="342900" indent="-342900">
              <a:buFont typeface="Arial" panose="020B0604020202020204" pitchFamily="34" charset="0"/>
              <a:buChar char="•"/>
            </a:pPr>
            <a:r>
              <a:rPr lang="en-GB" sz="2800" dirty="0" smtClean="0"/>
              <a:t>Ability </a:t>
            </a:r>
            <a:r>
              <a:rPr lang="en-GB" sz="2800" dirty="0" smtClean="0"/>
              <a:t>to present an argument (and answer related questions)</a:t>
            </a:r>
          </a:p>
          <a:p>
            <a:pPr marL="342900" indent="-342900">
              <a:buFont typeface="Arial" panose="020B0604020202020204" pitchFamily="34" charset="0"/>
              <a:buChar char="•"/>
            </a:pPr>
            <a:r>
              <a:rPr lang="en-GB" sz="2800" dirty="0" smtClean="0"/>
              <a:t>Timing – keeping it effective in terms of time, delivery, not over-running </a:t>
            </a:r>
          </a:p>
          <a:p>
            <a:endParaRPr lang="en-GB" sz="2400" dirty="0"/>
          </a:p>
        </p:txBody>
      </p:sp>
    </p:spTree>
    <p:extLst>
      <p:ext uri="{BB962C8B-B14F-4D97-AF65-F5344CB8AC3E}">
        <p14:creationId xmlns:p14="http://schemas.microsoft.com/office/powerpoint/2010/main" val="4269803400"/>
      </p:ext>
    </p:extLst>
  </p:cSld>
  <p:clrMapOvr>
    <a:masterClrMapping/>
  </p:clrMapOvr>
  <p:transition>
    <p:fad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16632"/>
            <a:ext cx="8568952" cy="3385542"/>
          </a:xfrm>
          <a:prstGeom prst="rect">
            <a:avLst/>
          </a:prstGeom>
        </p:spPr>
        <p:txBody>
          <a:bodyPr wrap="square">
            <a:spAutoFit/>
          </a:bodyPr>
          <a:lstStyle/>
          <a:p>
            <a:endParaRPr lang="en-US" dirty="0"/>
          </a:p>
          <a:p>
            <a:r>
              <a:rPr lang="en-US" dirty="0"/>
              <a:t>    </a:t>
            </a:r>
            <a:r>
              <a:rPr lang="en-US" sz="2800" dirty="0"/>
              <a:t>Who the audience is and what their background knowledge and interests are likely to be</a:t>
            </a:r>
            <a:r>
              <a:rPr lang="en-US" sz="2800" dirty="0" smtClean="0"/>
              <a:t>;</a:t>
            </a:r>
          </a:p>
          <a:p>
            <a:endParaRPr lang="en-US" sz="2800" dirty="0"/>
          </a:p>
          <a:p>
            <a:r>
              <a:rPr lang="en-US" sz="2800" dirty="0"/>
              <a:t>    What is significant about the topic (the take home message)</a:t>
            </a:r>
            <a:r>
              <a:rPr lang="en-US" sz="2800" dirty="0" smtClean="0"/>
              <a:t>;</a:t>
            </a:r>
          </a:p>
          <a:p>
            <a:endParaRPr lang="en-US" sz="2800" dirty="0"/>
          </a:p>
          <a:p>
            <a:r>
              <a:rPr lang="en-US" sz="2800" dirty="0"/>
              <a:t>    </a:t>
            </a:r>
            <a:endParaRPr lang="en-US" sz="2800" dirty="0" smtClean="0"/>
          </a:p>
        </p:txBody>
      </p:sp>
      <p:sp>
        <p:nvSpPr>
          <p:cNvPr id="3" name="TextBox 2"/>
          <p:cNvSpPr txBox="1"/>
          <p:nvPr/>
        </p:nvSpPr>
        <p:spPr>
          <a:xfrm>
            <a:off x="323528" y="5949280"/>
            <a:ext cx="8496944" cy="523220"/>
          </a:xfrm>
          <a:prstGeom prst="rect">
            <a:avLst/>
          </a:prstGeom>
          <a:noFill/>
        </p:spPr>
        <p:txBody>
          <a:bodyPr wrap="square" rtlCol="0">
            <a:spAutoFit/>
          </a:bodyPr>
          <a:lstStyle/>
          <a:p>
            <a:r>
              <a:rPr lang="en-US" sz="1400" dirty="0" smtClean="0"/>
              <a:t>Oxford Learning Institute, Presenting </a:t>
            </a:r>
            <a:r>
              <a:rPr lang="en-US" sz="1400" dirty="0"/>
              <a:t>at seminars and conferences</a:t>
            </a:r>
          </a:p>
          <a:p>
            <a:r>
              <a:rPr lang="en-US" sz="1400" dirty="0" smtClean="0"/>
              <a:t>https</a:t>
            </a:r>
            <a:r>
              <a:rPr lang="en-US" sz="1400" dirty="0"/>
              <a:t>://</a:t>
            </a:r>
            <a:r>
              <a:rPr lang="en-US" sz="1400" dirty="0" err="1"/>
              <a:t>www.learning.ox.ac.uk</a:t>
            </a:r>
            <a:r>
              <a:rPr lang="en-US" sz="1400" dirty="0"/>
              <a:t>/supervision/stages/presenting/</a:t>
            </a:r>
          </a:p>
        </p:txBody>
      </p:sp>
    </p:spTree>
    <p:extLst>
      <p:ext uri="{BB962C8B-B14F-4D97-AF65-F5344CB8AC3E}">
        <p14:creationId xmlns:p14="http://schemas.microsoft.com/office/powerpoint/2010/main" val="3456312093"/>
      </p:ext>
    </p:extLst>
  </p:cSld>
  <p:clrMapOvr>
    <a:masterClrMapping/>
  </p:clrMapOvr>
  <p:transition>
    <p:fade/>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07704" y="2924944"/>
            <a:ext cx="5232523" cy="707886"/>
          </a:xfrm>
          <a:prstGeom prst="rect">
            <a:avLst/>
          </a:prstGeom>
          <a:noFill/>
        </p:spPr>
        <p:txBody>
          <a:bodyPr wrap="none" rtlCol="0">
            <a:spAutoFit/>
          </a:bodyPr>
          <a:lstStyle/>
          <a:p>
            <a:r>
              <a:rPr lang="en-GB" sz="4000" dirty="0" smtClean="0"/>
              <a:t>Presentation Planning</a:t>
            </a:r>
            <a:endParaRPr lang="en-GB" sz="4000" dirty="0"/>
          </a:p>
        </p:txBody>
      </p:sp>
    </p:spTree>
  </p:cSld>
  <p:clrMapOvr>
    <a:masterClrMapping/>
  </p:clrMapOvr>
  <p:transition>
    <p:fade/>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12968" cy="6001643"/>
          </a:xfrm>
          <a:prstGeom prst="rect">
            <a:avLst/>
          </a:prstGeom>
        </p:spPr>
        <p:txBody>
          <a:bodyPr wrap="square">
            <a:spAutoFit/>
          </a:bodyPr>
          <a:lstStyle/>
          <a:p>
            <a:endParaRPr lang="en-US" sz="3200" dirty="0"/>
          </a:p>
          <a:p>
            <a:r>
              <a:rPr lang="en-US" sz="3200" dirty="0"/>
              <a:t>    How to structure the presentation: introduction, middle, conclusion; aim for 3-5 main points;</a:t>
            </a:r>
          </a:p>
          <a:p>
            <a:endParaRPr lang="en-US" sz="3200" dirty="0"/>
          </a:p>
          <a:p>
            <a:r>
              <a:rPr lang="en-US" sz="3200" dirty="0"/>
              <a:t>    How to time a presentation: e.g. bringing together the significant aspects of the topic with the structure and the time allocation;</a:t>
            </a:r>
          </a:p>
          <a:p>
            <a:endParaRPr lang="en-US" sz="3200" dirty="0"/>
          </a:p>
          <a:p>
            <a:r>
              <a:rPr lang="en-US" sz="3200" dirty="0"/>
              <a:t>    How to manage effectively the different situations that </a:t>
            </a:r>
            <a:r>
              <a:rPr lang="en-US" sz="3200" dirty="0" err="1"/>
              <a:t>characterise</a:t>
            </a:r>
            <a:r>
              <a:rPr lang="en-US" sz="3200" dirty="0"/>
              <a:t> question time</a:t>
            </a:r>
            <a:r>
              <a:rPr lang="en-US" sz="3200" dirty="0" smtClean="0"/>
              <a:t>.</a:t>
            </a:r>
          </a:p>
          <a:p>
            <a:endParaRPr lang="en-US" sz="3200" dirty="0"/>
          </a:p>
        </p:txBody>
      </p:sp>
    </p:spTree>
    <p:extLst>
      <p:ext uri="{BB962C8B-B14F-4D97-AF65-F5344CB8AC3E}">
        <p14:creationId xmlns:p14="http://schemas.microsoft.com/office/powerpoint/2010/main" val="1836480734"/>
      </p:ext>
    </p:extLst>
  </p:cSld>
  <p:clrMapOvr>
    <a:masterClrMapping/>
  </p:clrMapOvr>
  <p:transition>
    <p:fade/>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88640"/>
            <a:ext cx="8424936" cy="3539430"/>
          </a:xfrm>
          <a:prstGeom prst="rect">
            <a:avLst/>
          </a:prstGeom>
        </p:spPr>
        <p:txBody>
          <a:bodyPr wrap="square">
            <a:spAutoFit/>
          </a:bodyPr>
          <a:lstStyle/>
          <a:p>
            <a:r>
              <a:rPr lang="en-US" sz="3200" dirty="0" smtClean="0"/>
              <a:t>How one might prepare slides in a way that makes them interesting and legible;</a:t>
            </a:r>
          </a:p>
          <a:p>
            <a:endParaRPr lang="en-US" sz="3200" dirty="0" smtClean="0"/>
          </a:p>
          <a:p>
            <a:r>
              <a:rPr lang="en-US" sz="3200" dirty="0" smtClean="0"/>
              <a:t>    The number of slides per presentation: e.g. trying to get through 40 slides in a 40 minute presentation is likely to leave the presenter and the audience in a daze!</a:t>
            </a:r>
          </a:p>
        </p:txBody>
      </p:sp>
    </p:spTree>
  </p:cSld>
  <p:clrMapOvr>
    <a:masterClrMapping/>
  </p:clrMapOvr>
  <p:transition>
    <p:fade/>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928992" cy="4832093"/>
          </a:xfrm>
          <a:prstGeom prst="rect">
            <a:avLst/>
          </a:prstGeom>
        </p:spPr>
        <p:txBody>
          <a:bodyPr wrap="square">
            <a:spAutoFit/>
          </a:bodyPr>
          <a:lstStyle/>
          <a:p>
            <a:r>
              <a:rPr lang="en-US" sz="2800" i="1" dirty="0" smtClean="0"/>
              <a:t>“There </a:t>
            </a:r>
            <a:r>
              <a:rPr lang="en-US" sz="2800" i="1" dirty="0"/>
              <a:t>is very little point in choosing a very good topic, figuring out what other people have done, deciding that you’re going to take a novel tack, going off and doing it, if you cannot then communicate what you do. So a final part of it, to me, is [to develop] the ability to articulate, at different levels, whether it’s to </a:t>
            </a:r>
            <a:r>
              <a:rPr lang="en-US" sz="2800" i="1" dirty="0" smtClean="0"/>
              <a:t>… a </a:t>
            </a:r>
            <a:r>
              <a:rPr lang="en-US" sz="2800" i="1" dirty="0"/>
              <a:t>group of people who work in a very, very closely related subject where you can talk technology, versus the ability to stand back and explain, if not to readers of the Daily Mail, at least to an intelligent conference, a general audience</a:t>
            </a:r>
            <a:r>
              <a:rPr lang="en-US" sz="2800" i="1" dirty="0" smtClean="0"/>
              <a:t>.” </a:t>
            </a:r>
            <a:r>
              <a:rPr lang="en-US" sz="2800" dirty="0" smtClean="0"/>
              <a:t>Supervisor comment</a:t>
            </a:r>
            <a:endParaRPr lang="en-US" sz="2800" i="1" dirty="0"/>
          </a:p>
        </p:txBody>
      </p:sp>
      <p:sp>
        <p:nvSpPr>
          <p:cNvPr id="4" name="TextBox 3"/>
          <p:cNvSpPr txBox="1"/>
          <p:nvPr/>
        </p:nvSpPr>
        <p:spPr>
          <a:xfrm>
            <a:off x="323528" y="5949280"/>
            <a:ext cx="8496944" cy="523220"/>
          </a:xfrm>
          <a:prstGeom prst="rect">
            <a:avLst/>
          </a:prstGeom>
          <a:noFill/>
        </p:spPr>
        <p:txBody>
          <a:bodyPr wrap="square" rtlCol="0">
            <a:spAutoFit/>
          </a:bodyPr>
          <a:lstStyle/>
          <a:p>
            <a:r>
              <a:rPr lang="en-US" sz="1400" dirty="0" smtClean="0"/>
              <a:t>Oxford Learning Institute, Presenting </a:t>
            </a:r>
            <a:r>
              <a:rPr lang="en-US" sz="1400" dirty="0"/>
              <a:t>at seminars and conferences</a:t>
            </a:r>
          </a:p>
          <a:p>
            <a:r>
              <a:rPr lang="en-US" sz="1400" dirty="0" smtClean="0"/>
              <a:t>https</a:t>
            </a:r>
            <a:r>
              <a:rPr lang="en-US" sz="1400" dirty="0"/>
              <a:t>://</a:t>
            </a:r>
            <a:r>
              <a:rPr lang="en-US" sz="1400" dirty="0" err="1"/>
              <a:t>www.learning.ox.ac.uk</a:t>
            </a:r>
            <a:r>
              <a:rPr lang="en-US" sz="1400" dirty="0"/>
              <a:t>/supervision/stages/presenting/</a:t>
            </a:r>
          </a:p>
        </p:txBody>
      </p:sp>
    </p:spTree>
    <p:extLst>
      <p:ext uri="{BB962C8B-B14F-4D97-AF65-F5344CB8AC3E}">
        <p14:creationId xmlns:p14="http://schemas.microsoft.com/office/powerpoint/2010/main" val="2076308630"/>
      </p:ext>
    </p:extLst>
  </p:cSld>
  <p:clrMapOvr>
    <a:masterClrMapping/>
  </p:clrMapOvr>
  <p:transition>
    <p:fade/>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764704"/>
            <a:ext cx="8568952" cy="4985981"/>
          </a:xfrm>
          <a:prstGeom prst="rect">
            <a:avLst/>
          </a:prstGeom>
        </p:spPr>
        <p:txBody>
          <a:bodyPr wrap="square">
            <a:spAutoFit/>
          </a:bodyPr>
          <a:lstStyle/>
          <a:p>
            <a:r>
              <a:rPr lang="en-US" sz="2400" i="1" dirty="0" smtClean="0"/>
              <a:t>“Although </a:t>
            </a:r>
            <a:r>
              <a:rPr lang="en-US" sz="2400" i="1" dirty="0"/>
              <a:t>the use of PowerPoint for presentations is often seen as the norm, there are common pitfalls associated with this technology:</a:t>
            </a:r>
          </a:p>
          <a:p>
            <a:endParaRPr lang="en-US" sz="2400" i="1" dirty="0"/>
          </a:p>
          <a:p>
            <a:r>
              <a:rPr lang="en-US" sz="2400" i="1" dirty="0" smtClean="0"/>
              <a:t>“PowerPoint </a:t>
            </a:r>
            <a:r>
              <a:rPr lang="en-US" sz="2400" i="1" dirty="0"/>
              <a:t>is a competent slide manager and projector. But rather than supplementing a presentation, it has [all too often] become a substitute for it. Such misuse ignores the most important rule of speaking: respect your audience</a:t>
            </a:r>
            <a:r>
              <a:rPr lang="en-US" sz="2400" i="1" dirty="0" smtClean="0"/>
              <a:t>.”</a:t>
            </a:r>
          </a:p>
          <a:p>
            <a:endParaRPr lang="en-US" dirty="0"/>
          </a:p>
          <a:p>
            <a:r>
              <a:rPr lang="en-US" dirty="0" smtClean="0"/>
              <a:t>(</a:t>
            </a:r>
            <a:r>
              <a:rPr lang="en-US" dirty="0" err="1"/>
              <a:t>Tufte</a:t>
            </a:r>
            <a:r>
              <a:rPr lang="en-US" dirty="0"/>
              <a:t>, 2003</a:t>
            </a:r>
            <a:r>
              <a:rPr lang="en-US" dirty="0" smtClean="0"/>
              <a:t>)</a:t>
            </a:r>
          </a:p>
          <a:p>
            <a:endParaRPr lang="en-US" dirty="0"/>
          </a:p>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a:t>
            </a:r>
            <a:r>
              <a:rPr lang="en-US" dirty="0" smtClean="0"/>
              <a:t>2003 [author of </a:t>
            </a:r>
            <a:r>
              <a:rPr lang="en-US" i="1" dirty="0"/>
              <a:t>The Cognitive Style of PowerPoint</a:t>
            </a:r>
            <a:r>
              <a:rPr lang="en-US" i="1" dirty="0" smtClean="0"/>
              <a:t>, </a:t>
            </a:r>
            <a:r>
              <a:rPr lang="en-US" dirty="0" smtClean="0"/>
              <a:t>Professor emeritus </a:t>
            </a:r>
            <a:r>
              <a:rPr lang="en-US" dirty="0"/>
              <a:t>of political science, computer science and statistics, and graphic design at Yale.</a:t>
            </a:r>
          </a:p>
        </p:txBody>
      </p:sp>
    </p:spTree>
    <p:extLst>
      <p:ext uri="{BB962C8B-B14F-4D97-AF65-F5344CB8AC3E}">
        <p14:creationId xmlns:p14="http://schemas.microsoft.com/office/powerpoint/2010/main" val="3929819453"/>
      </p:ext>
    </p:extLst>
  </p:cSld>
  <p:clrMapOvr>
    <a:masterClrMapping/>
  </p:clrMapOvr>
  <p:transition>
    <p:fade/>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08720"/>
            <a:ext cx="6318448" cy="2677656"/>
          </a:xfrm>
          <a:prstGeom prst="rect">
            <a:avLst/>
          </a:prstGeom>
        </p:spPr>
        <p:txBody>
          <a:bodyPr wrap="square">
            <a:spAutoFit/>
          </a:bodyPr>
          <a:lstStyle/>
          <a:p>
            <a:r>
              <a:rPr lang="en-US" sz="2400" i="1" dirty="0"/>
              <a:t>In a business setting, a PowerPoint slide typically shows 40 words, which is about eight seconds' worth of silent reading material. With so little information per slide, many, many slides are needed. Audiences consequently endure a relentless </a:t>
            </a:r>
            <a:r>
              <a:rPr lang="en-US" sz="2400" i="1" dirty="0" err="1"/>
              <a:t>sequentiality</a:t>
            </a:r>
            <a:r>
              <a:rPr lang="en-US" sz="2400" i="1" dirty="0"/>
              <a:t>, one damn slide after another. </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588149143"/>
      </p:ext>
    </p:extLst>
  </p:cSld>
  <p:clrMapOvr>
    <a:masterClrMapping/>
  </p:clrMapOvr>
  <p:transition>
    <p:fade/>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496944" cy="4154983"/>
          </a:xfrm>
          <a:prstGeom prst="rect">
            <a:avLst/>
          </a:prstGeom>
        </p:spPr>
        <p:txBody>
          <a:bodyPr wrap="square">
            <a:spAutoFit/>
          </a:bodyPr>
          <a:lstStyle/>
          <a:p>
            <a:r>
              <a:rPr lang="en-US" sz="2400" dirty="0"/>
              <a:t>When information is stacked in time, it is difficult to understand context and evaluate relationships. </a:t>
            </a:r>
            <a:endParaRPr lang="en-US" sz="2400" dirty="0" smtClean="0"/>
          </a:p>
          <a:p>
            <a:endParaRPr lang="en-US" sz="2400" dirty="0"/>
          </a:p>
          <a:p>
            <a:r>
              <a:rPr lang="en-US" sz="2400" dirty="0" smtClean="0"/>
              <a:t>Visual </a:t>
            </a:r>
            <a:r>
              <a:rPr lang="en-US" sz="2400" dirty="0"/>
              <a:t>reasoning usually works more effectively when relevant information is shown side by side. </a:t>
            </a:r>
            <a:endParaRPr lang="en-US" sz="2400" dirty="0" smtClean="0"/>
          </a:p>
          <a:p>
            <a:endParaRPr lang="en-US" sz="2400" dirty="0"/>
          </a:p>
          <a:p>
            <a:r>
              <a:rPr lang="en-US" sz="2400" dirty="0" smtClean="0"/>
              <a:t>Often</a:t>
            </a:r>
            <a:r>
              <a:rPr lang="en-US" sz="2400" dirty="0"/>
              <a:t>, the more intense the detail, the greater the clarity and understanding. </a:t>
            </a:r>
            <a:endParaRPr lang="en-US" sz="2400" dirty="0" smtClean="0"/>
          </a:p>
          <a:p>
            <a:endParaRPr lang="en-US" sz="2400" dirty="0"/>
          </a:p>
          <a:p>
            <a:r>
              <a:rPr lang="en-US" sz="2400" dirty="0" smtClean="0"/>
              <a:t>This </a:t>
            </a:r>
            <a:r>
              <a:rPr lang="en-US" sz="2400" dirty="0"/>
              <a:t>is especially so for statistical data, where the fundamental analytical act is to make comparisons.</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823338825"/>
      </p:ext>
    </p:extLst>
  </p:cSld>
  <p:clrMapOvr>
    <a:masterClrMapping/>
  </p:clrMapOvr>
  <p:transition>
    <p:fade/>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404664"/>
            <a:ext cx="5724128" cy="3785652"/>
          </a:xfrm>
          <a:prstGeom prst="rect">
            <a:avLst/>
          </a:prstGeom>
        </p:spPr>
        <p:txBody>
          <a:bodyPr wrap="square">
            <a:spAutoFit/>
          </a:bodyPr>
          <a:lstStyle/>
          <a:p>
            <a:r>
              <a:rPr lang="en-US" sz="2400" dirty="0" smtClean="0">
                <a:solidFill>
                  <a:srgbClr val="FF0000"/>
                </a:solidFill>
              </a:rPr>
              <a:t>CASE STUDY</a:t>
            </a:r>
          </a:p>
          <a:p>
            <a:endParaRPr lang="en-US" sz="2400" dirty="0" smtClean="0">
              <a:solidFill>
                <a:srgbClr val="FF0000"/>
              </a:solidFill>
            </a:endParaRPr>
          </a:p>
          <a:p>
            <a:r>
              <a:rPr lang="en-US" sz="2400" dirty="0" smtClean="0">
                <a:solidFill>
                  <a:srgbClr val="FF0000"/>
                </a:solidFill>
              </a:rPr>
              <a:t>Consider </a:t>
            </a:r>
            <a:r>
              <a:rPr lang="en-US" sz="2400" dirty="0">
                <a:solidFill>
                  <a:srgbClr val="FF0000"/>
                </a:solidFill>
              </a:rPr>
              <a:t>an important and intriguing table of survival rates for those with cancer relative to those without cancer for the same time period. </a:t>
            </a:r>
            <a:endParaRPr lang="en-US" sz="2400" dirty="0" smtClean="0">
              <a:solidFill>
                <a:srgbClr val="FF0000"/>
              </a:solidFill>
            </a:endParaRPr>
          </a:p>
          <a:p>
            <a:endParaRPr lang="en-US" sz="2400" dirty="0">
              <a:solidFill>
                <a:srgbClr val="FF0000"/>
              </a:solidFill>
            </a:endParaRPr>
          </a:p>
          <a:p>
            <a:r>
              <a:rPr lang="en-US" sz="2400" dirty="0" smtClean="0">
                <a:solidFill>
                  <a:srgbClr val="FF0000"/>
                </a:solidFill>
              </a:rPr>
              <a:t>Some </a:t>
            </a:r>
            <a:r>
              <a:rPr lang="en-US" sz="2400" dirty="0">
                <a:solidFill>
                  <a:srgbClr val="FF0000"/>
                </a:solidFill>
              </a:rPr>
              <a:t>196 numbers and 57 words describe survival rates and their standard errors for 24 cancers.</a:t>
            </a:r>
          </a:p>
        </p:txBody>
      </p:sp>
      <p:sp>
        <p:nvSpPr>
          <p:cNvPr id="3" name="Rectangle 2"/>
          <p:cNvSpPr/>
          <p:nvPr/>
        </p:nvSpPr>
        <p:spPr>
          <a:xfrm>
            <a:off x="251520" y="5229200"/>
            <a:ext cx="8136904" cy="646331"/>
          </a:xfrm>
          <a:prstGeom prst="rect">
            <a:avLst/>
          </a:prstGeom>
        </p:spPr>
        <p:txBody>
          <a:bodyPr wrap="square">
            <a:spAutoFit/>
          </a:bodyPr>
          <a:lstStyle/>
          <a:p>
            <a:r>
              <a:rPr lang="en-US" dirty="0" smtClean="0"/>
              <a:t>See diagrams in: </a:t>
            </a:r>
            <a:r>
              <a:rPr lang="en-US" dirty="0" err="1" smtClean="0"/>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747922844"/>
      </p:ext>
    </p:extLst>
  </p:cSld>
  <p:clrMapOvr>
    <a:masterClrMapping/>
  </p:clrMapOvr>
  <p:transition>
    <p:fade/>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1.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63688" y="692696"/>
            <a:ext cx="4690808" cy="4104456"/>
          </a:xfrm>
          <a:prstGeom prst="rect">
            <a:avLst/>
          </a:prstGeom>
        </p:spPr>
      </p:pic>
      <p:sp>
        <p:nvSpPr>
          <p:cNvPr id="4" name="Rectangle 3"/>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3"/>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2987051263"/>
      </p:ext>
    </p:extLst>
  </p:cSld>
  <p:clrMapOvr>
    <a:masterClrMapping/>
  </p:clrMapOvr>
  <p:transition>
    <p:fade/>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2.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63688" y="908719"/>
            <a:ext cx="4896544" cy="3934723"/>
          </a:xfrm>
          <a:prstGeom prst="rect">
            <a:avLst/>
          </a:prstGeom>
        </p:spPr>
      </p:pic>
    </p:spTree>
  </p:cSld>
  <p:clrMapOvr>
    <a:masterClrMapping/>
  </p:clrMapOvr>
  <p:transition>
    <p:fade/>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12844"/>
            <a:ext cx="8064896" cy="4247317"/>
          </a:xfrm>
          <a:prstGeom prst="rect">
            <a:avLst/>
          </a:prstGeom>
        </p:spPr>
        <p:txBody>
          <a:bodyPr wrap="square">
            <a:spAutoFit/>
          </a:bodyPr>
          <a:lstStyle/>
          <a:p>
            <a:r>
              <a:rPr lang="en-US" sz="2800" i="1" dirty="0"/>
              <a:t>Applying the PowerPoint templates to this nice, straightforward table yields an analytical disaster. </a:t>
            </a:r>
            <a:endParaRPr lang="en-US" sz="2800" i="1" dirty="0" smtClean="0"/>
          </a:p>
          <a:p>
            <a:endParaRPr lang="en-US" sz="2800" i="1" dirty="0"/>
          </a:p>
          <a:p>
            <a:r>
              <a:rPr lang="en-US" sz="2800" i="1" dirty="0" smtClean="0"/>
              <a:t>The </a:t>
            </a:r>
            <a:r>
              <a:rPr lang="en-US" sz="2800" i="1" dirty="0"/>
              <a:t>data explodes into six separate chaotic slides, consuming 2.9 times the area of the table. Everything is wrong with these smarmy, incoherent graphs: the encoded legends, the meaningless color, the logo-type branding. </a:t>
            </a:r>
            <a:endParaRPr lang="en-US" sz="2800" i="1" dirty="0" smtClean="0"/>
          </a:p>
          <a:p>
            <a:endParaRPr lang="en-US" dirty="0"/>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1253153323"/>
      </p:ext>
    </p:extLst>
  </p:cSld>
  <p:clrMapOvr>
    <a:masterClrMapping/>
  </p:clrMapOvr>
  <p:transition>
    <p:fade/>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280920" cy="4524315"/>
          </a:xfrm>
          <a:prstGeom prst="rect">
            <a:avLst/>
          </a:prstGeom>
        </p:spPr>
        <p:txBody>
          <a:bodyPr wrap="square">
            <a:spAutoFit/>
          </a:bodyPr>
          <a:lstStyle/>
          <a:p>
            <a:r>
              <a:rPr lang="en-US" sz="2400" i="1" dirty="0"/>
              <a:t>They are </a:t>
            </a:r>
            <a:r>
              <a:rPr lang="en-US" sz="2400" i="1" dirty="0" err="1"/>
              <a:t>uncomparative</a:t>
            </a:r>
            <a:r>
              <a:rPr lang="en-US" sz="2400" i="1" dirty="0"/>
              <a:t>, indifferent to content and evidence, and so data-starved as to be almost pointless. </a:t>
            </a:r>
          </a:p>
          <a:p>
            <a:endParaRPr lang="en-US" sz="2400" i="1" dirty="0"/>
          </a:p>
          <a:p>
            <a:r>
              <a:rPr lang="en-US" sz="2400" i="1" dirty="0" smtClean="0"/>
              <a:t>Chart junk </a:t>
            </a:r>
            <a:r>
              <a:rPr lang="en-US" sz="2400" i="1" dirty="0"/>
              <a:t>is a clear sign of statistical stupidity. Poking a finger into the eye of thought, these data graphics would turn into a nasty travesty if used for a serious purpose, such as helping cancer patients assess their survival chances. </a:t>
            </a:r>
          </a:p>
          <a:p>
            <a:endParaRPr lang="en-US" sz="2400" i="1" dirty="0"/>
          </a:p>
          <a:p>
            <a:r>
              <a:rPr lang="en-US" sz="2400" i="1" dirty="0"/>
              <a:t>To sell a product that messes up data with such systematic intensity, Microsoft abandons any pretense of statistical integrity and reasoning.</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1328483515"/>
      </p:ext>
    </p:extLst>
  </p:cSld>
  <p:clrMapOvr>
    <a:masterClrMapping/>
  </p:clrMapOvr>
  <p:transition>
    <p:fade/>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980728"/>
            <a:ext cx="7704856" cy="3539431"/>
          </a:xfrm>
          <a:prstGeom prst="rect">
            <a:avLst/>
          </a:prstGeom>
        </p:spPr>
        <p:txBody>
          <a:bodyPr wrap="square">
            <a:spAutoFit/>
          </a:bodyPr>
          <a:lstStyle/>
          <a:p>
            <a:r>
              <a:rPr lang="en-US" sz="2800" i="1" dirty="0"/>
              <a:t>Presentations largely stand or fall on the quality, relevance, and integrity of the content. If your numbers are boring, then you've got the wrong numbers. If your words or images are not on point, making them dance in color won't make them relevant. Audience boredom is usually a content failure, not a decoration failure. </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216058211"/>
      </p:ext>
    </p:extLst>
  </p:cSld>
  <p:clrMapOvr>
    <a:masterClrMapping/>
  </p:clrMapOvr>
  <p:transition>
    <p:fade/>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124744"/>
            <a:ext cx="6174432" cy="2677656"/>
          </a:xfrm>
          <a:prstGeom prst="rect">
            <a:avLst/>
          </a:prstGeom>
        </p:spPr>
        <p:txBody>
          <a:bodyPr wrap="square">
            <a:spAutoFit/>
          </a:bodyPr>
          <a:lstStyle/>
          <a:p>
            <a:r>
              <a:rPr lang="en-US" sz="2400" i="1" dirty="0"/>
              <a:t>At a minimum, a presentation format should do no harm. Yet the PowerPoint style routinely disrupts, dominates, and trivializes content. Thus PowerPoint presentations too often resemble a school play </a:t>
            </a:r>
            <a:r>
              <a:rPr lang="en-US" sz="2400" i="1" dirty="0" smtClean="0"/>
              <a:t>- very </a:t>
            </a:r>
            <a:r>
              <a:rPr lang="en-US" sz="2400" i="1" dirty="0"/>
              <a:t>loud, very slow, and very simple.</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1414755047"/>
      </p:ext>
    </p:extLst>
  </p:cSld>
  <p:clrMapOvr>
    <a:masterClrMapping/>
  </p:clrMapOvr>
  <p:transition>
    <p:fade/>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412776"/>
            <a:ext cx="7344816" cy="1938992"/>
          </a:xfrm>
          <a:prstGeom prst="rect">
            <a:avLst/>
          </a:prstGeom>
        </p:spPr>
        <p:txBody>
          <a:bodyPr wrap="square">
            <a:spAutoFit/>
          </a:bodyPr>
          <a:lstStyle/>
          <a:p>
            <a:r>
              <a:rPr lang="en-US" sz="2400" dirty="0"/>
              <a:t>The practical conclusions are clear. PowerPoint is a competent slide manager and projector. But rather than supplementing a presentation, it has become a substitute for it. Such misuse ignores the most important rule of speaking: Respect your audience.</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697130514"/>
      </p:ext>
    </p:extLst>
  </p:cSld>
  <p:clrMapOvr>
    <a:masterClrMapping/>
  </p:clrMapOvr>
  <p:transition>
    <p:fade/>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6" y="1268760"/>
            <a:ext cx="6480720" cy="1938992"/>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40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Don’t over-animate</a:t>
            </a:r>
          </a:p>
          <a:p>
            <a:endParaRPr lang="en-GB" sz="40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endParaRPr>
          </a:p>
          <a:p>
            <a:r>
              <a:rPr lang="en-GB" sz="40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Make fonts </a:t>
            </a:r>
            <a:r>
              <a:rPr lang="en-GB" sz="14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clear</a:t>
            </a:r>
            <a:endParaRPr lang="en-GB" sz="1400"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ransition>
    <p:fade/>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584" y="1484784"/>
            <a:ext cx="7560840" cy="5016758"/>
          </a:xfrm>
          <a:prstGeom prst="rect">
            <a:avLst/>
          </a:prstGeom>
          <a:noFill/>
        </p:spPr>
        <p:txBody>
          <a:bodyPr wrap="square" rtlCol="0">
            <a:spAutoFit/>
          </a:bodyPr>
          <a:lstStyle/>
          <a:p>
            <a:r>
              <a:rPr lang="en-GB" sz="4000" dirty="0" smtClean="0"/>
              <a:t>Don’t over-animate</a:t>
            </a:r>
          </a:p>
          <a:p>
            <a:endParaRPr lang="en-GB" sz="4000" dirty="0" smtClean="0"/>
          </a:p>
          <a:p>
            <a:r>
              <a:rPr lang="en-GB" sz="4000" dirty="0" smtClean="0"/>
              <a:t>Make fonts clear</a:t>
            </a:r>
          </a:p>
          <a:p>
            <a:endParaRPr lang="en-GB" sz="4000" dirty="0" smtClean="0"/>
          </a:p>
          <a:p>
            <a:r>
              <a:rPr lang="en-GB" sz="4000" dirty="0" smtClean="0"/>
              <a:t>i.e. Georgia, </a:t>
            </a:r>
          </a:p>
          <a:p>
            <a:r>
              <a:rPr lang="en-GB" sz="4000" dirty="0" smtClean="0">
                <a:latin typeface="Calibri" pitchFamily="34" charset="0"/>
                <a:cs typeface="Calibri" pitchFamily="34" charset="0"/>
              </a:rPr>
              <a:t>Calibri</a:t>
            </a:r>
          </a:p>
          <a:p>
            <a:r>
              <a:rPr lang="en-GB" sz="4000" dirty="0" smtClean="0">
                <a:latin typeface="Calibri" pitchFamily="34" charset="0"/>
                <a:cs typeface="Calibri" pitchFamily="34" charset="0"/>
              </a:rPr>
              <a:t>Times New Roman</a:t>
            </a:r>
            <a:endParaRPr lang="en-GB" sz="4000" dirty="0" smtClean="0">
              <a:latin typeface="Times New Roman" pitchFamily="18" charset="0"/>
              <a:cs typeface="Times New Roman" pitchFamily="18" charset="0"/>
            </a:endParaRPr>
          </a:p>
          <a:p>
            <a:r>
              <a:rPr lang="en-GB" sz="4000" dirty="0" smtClean="0">
                <a:latin typeface="Verdana" pitchFamily="34" charset="0"/>
                <a:ea typeface="Verdana" pitchFamily="34" charset="0"/>
                <a:cs typeface="Verdana" pitchFamily="34" charset="0"/>
              </a:rPr>
              <a:t>Verdana</a:t>
            </a:r>
            <a:endParaRPr lang="en-GB" sz="4000" dirty="0">
              <a:latin typeface="Verdana" pitchFamily="34" charset="0"/>
              <a:ea typeface="Verdana" pitchFamily="34" charset="0"/>
              <a:cs typeface="Verdana" pitchFamily="34" charset="0"/>
            </a:endParaRPr>
          </a:p>
        </p:txBody>
      </p:sp>
    </p:spTree>
  </p:cSld>
  <p:clrMapOvr>
    <a:masterClrMapping/>
  </p:clrMapOvr>
  <p:transition>
    <p:fade/>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9632" y="2204864"/>
            <a:ext cx="5809604" cy="923330"/>
          </a:xfrm>
          <a:prstGeom prst="rect">
            <a:avLst/>
          </a:prstGeom>
          <a:noFill/>
        </p:spPr>
        <p:txBody>
          <a:bodyPr wrap="none" rtlCol="0">
            <a:spAutoFit/>
          </a:bodyPr>
          <a:lstStyle/>
          <a:p>
            <a:r>
              <a:rPr lang="en-GB" sz="5400" dirty="0" smtClean="0">
                <a:latin typeface="Comic Sans MS" pitchFamily="66" charset="0"/>
              </a:rPr>
              <a:t>Avoid Comic Sans</a:t>
            </a:r>
            <a:endParaRPr lang="en-GB" sz="5400" dirty="0">
              <a:latin typeface="Comic Sans MS" pitchFamily="66" charset="0"/>
            </a:endParaRPr>
          </a:p>
        </p:txBody>
      </p:sp>
    </p:spTree>
  </p:cSld>
  <p:clrMapOvr>
    <a:masterClrMapping/>
  </p:clrMapOvr>
  <p:transition>
    <p:fade/>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5" y="2420888"/>
            <a:ext cx="6840760" cy="2677656"/>
          </a:xfrm>
          <a:prstGeom prst="rect">
            <a:avLst/>
          </a:prstGeom>
          <a:noFill/>
        </p:spPr>
        <p:txBody>
          <a:bodyPr wrap="square" rtlCol="0">
            <a:spAutoFit/>
          </a:bodyPr>
          <a:lstStyle/>
          <a:p>
            <a:r>
              <a:rPr lang="en-GB" sz="2400" dirty="0" smtClean="0"/>
              <a:t>Clarity of design is important – it should not distract from your message</a:t>
            </a:r>
          </a:p>
          <a:p>
            <a:endParaRPr lang="en-GB" sz="2400" dirty="0" smtClean="0"/>
          </a:p>
          <a:p>
            <a:r>
              <a:rPr lang="en-GB" sz="2400" dirty="0" smtClean="0"/>
              <a:t>Colour schemes should be accessible</a:t>
            </a:r>
          </a:p>
          <a:p>
            <a:endParaRPr lang="en-GB" sz="2400" dirty="0" smtClean="0"/>
          </a:p>
          <a:p>
            <a:r>
              <a:rPr lang="en-GB" sz="2400" dirty="0" smtClean="0"/>
              <a:t>See </a:t>
            </a:r>
            <a:r>
              <a:rPr lang="en-GB" sz="2400" dirty="0" smtClean="0">
                <a:hlinkClick r:id="rId2"/>
              </a:rPr>
              <a:t>Quite Possibly The World’s Worst PowerPoint Presentation</a:t>
            </a:r>
            <a:endParaRPr lang="en-GB" sz="2400" dirty="0"/>
          </a:p>
        </p:txBody>
      </p:sp>
    </p:spTree>
  </p:cSld>
  <p:clrMapOvr>
    <a:masterClrMapping/>
  </p:clrMapOvr>
  <p:transition>
    <p:fade/>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indezine.com/images/blog/laurafoley-slide6.jpg"/>
          <p:cNvPicPr>
            <a:picLocks noChangeAspect="1" noChangeArrowheads="1"/>
          </p:cNvPicPr>
          <p:nvPr/>
        </p:nvPicPr>
        <p:blipFill>
          <a:blip r:embed="rId2" cstate="print"/>
          <a:srcRect/>
          <a:stretch>
            <a:fillRect/>
          </a:stretch>
        </p:blipFill>
        <p:spPr bwMode="auto">
          <a:xfrm>
            <a:off x="971600" y="944912"/>
            <a:ext cx="7200800" cy="5494360"/>
          </a:xfrm>
          <a:prstGeom prst="rect">
            <a:avLst/>
          </a:prstGeom>
          <a:noFill/>
        </p:spPr>
      </p:pic>
    </p:spTree>
  </p:cSld>
  <p:clrMapOvr>
    <a:masterClrMapping/>
  </p:clrMapOvr>
  <p:transition>
    <p:fade/>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descr="http://slideshare-wordpress-blog-pictures.s3.amazonaws.com/poor_choice.jpg"/>
          <p:cNvPicPr>
            <a:picLocks noChangeAspect="1" noChangeArrowheads="1"/>
          </p:cNvPicPr>
          <p:nvPr/>
        </p:nvPicPr>
        <p:blipFill>
          <a:blip r:embed="rId3" cstate="print"/>
          <a:srcRect/>
          <a:stretch>
            <a:fillRect/>
          </a:stretch>
        </p:blipFill>
        <p:spPr bwMode="auto">
          <a:xfrm>
            <a:off x="251520" y="188640"/>
            <a:ext cx="8520947" cy="6390710"/>
          </a:xfrm>
          <a:prstGeom prst="rect">
            <a:avLst/>
          </a:prstGeom>
          <a:noFill/>
        </p:spPr>
      </p:pic>
    </p:spTree>
  </p:cSld>
  <p:clrMapOvr>
    <a:masterClrMapping/>
  </p:clrMapOvr>
  <p:transition>
    <p:fade/>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descr="http://slideshare-wordpress-blog-pictures.s3.amazonaws.com/highcolorcontrast.jpg"/>
          <p:cNvPicPr>
            <a:picLocks noChangeAspect="1" noChangeArrowheads="1"/>
          </p:cNvPicPr>
          <p:nvPr/>
        </p:nvPicPr>
        <p:blipFill>
          <a:blip r:embed="rId3" cstate="print"/>
          <a:srcRect/>
          <a:stretch>
            <a:fillRect/>
          </a:stretch>
        </p:blipFill>
        <p:spPr bwMode="auto">
          <a:xfrm>
            <a:off x="467544" y="332656"/>
            <a:ext cx="8327743" cy="6245807"/>
          </a:xfrm>
          <a:prstGeom prst="rect">
            <a:avLst/>
          </a:prstGeom>
          <a:noFill/>
        </p:spPr>
      </p:pic>
    </p:spTree>
  </p:cSld>
  <p:clrMapOvr>
    <a:masterClrMapping/>
  </p:clrMapOvr>
  <p:transition>
    <p:fade/>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8" name="Picture 2" descr="http://image.slidesharecdn.com/presentrcsg-091002143206-phpapp01/95/how-to-deliver-an-extremely-boring-presentation-32-728.jpg?cb=1355682910"/>
          <p:cNvPicPr>
            <a:picLocks noChangeAspect="1" noChangeArrowheads="1"/>
          </p:cNvPicPr>
          <p:nvPr/>
        </p:nvPicPr>
        <p:blipFill>
          <a:blip r:embed="rId3" cstate="print"/>
          <a:srcRect/>
          <a:stretch>
            <a:fillRect/>
          </a:stretch>
        </p:blipFill>
        <p:spPr bwMode="auto">
          <a:xfrm>
            <a:off x="539552" y="476672"/>
            <a:ext cx="8508436" cy="6381328"/>
          </a:xfrm>
          <a:prstGeom prst="rect">
            <a:avLst/>
          </a:prstGeom>
          <a:noFill/>
        </p:spPr>
      </p:pic>
    </p:spTree>
  </p:cSld>
  <p:clrMapOvr>
    <a:masterClrMapping/>
  </p:clrMapOvr>
  <p:transition>
    <p:fade/>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0959" y="1052736"/>
            <a:ext cx="8431522" cy="3416320"/>
          </a:xfrm>
          <a:prstGeom prst="rect">
            <a:avLst/>
          </a:prstGeom>
          <a:noFill/>
        </p:spPr>
        <p:txBody>
          <a:bodyPr wrap="square" rtlCol="0">
            <a:spAutoFit/>
          </a:bodyPr>
          <a:lstStyle/>
          <a:p>
            <a:r>
              <a:rPr lang="en-US" sz="2400" b="1" dirty="0" smtClean="0"/>
              <a:t>Effective presentations</a:t>
            </a:r>
          </a:p>
          <a:p>
            <a:endParaRPr lang="en-US" sz="2400" dirty="0"/>
          </a:p>
          <a:p>
            <a:r>
              <a:rPr lang="en-US" sz="2400" dirty="0" smtClean="0"/>
              <a:t>Awareness of body language/impression it generates</a:t>
            </a:r>
          </a:p>
          <a:p>
            <a:endParaRPr lang="en-US" sz="2400" dirty="0"/>
          </a:p>
          <a:p>
            <a:r>
              <a:rPr lang="en-US" sz="2400" dirty="0" smtClean="0"/>
              <a:t>Awareness of tone of voice/impression it creates</a:t>
            </a:r>
          </a:p>
          <a:p>
            <a:endParaRPr lang="en-US" sz="2400" dirty="0"/>
          </a:p>
          <a:p>
            <a:r>
              <a:rPr lang="en-US" sz="2400" dirty="0" smtClean="0"/>
              <a:t>Aware of the sorts of words you use and the impression they create</a:t>
            </a:r>
          </a:p>
          <a:p>
            <a:endParaRPr lang="en-US" sz="2400" dirty="0">
              <a:solidFill>
                <a:srgbClr val="FF0000"/>
              </a:solidFill>
            </a:endParaRPr>
          </a:p>
        </p:txBody>
      </p:sp>
    </p:spTree>
    <p:extLst>
      <p:ext uri="{BB962C8B-B14F-4D97-AF65-F5344CB8AC3E}">
        <p14:creationId xmlns:p14="http://schemas.microsoft.com/office/powerpoint/2010/main" val="1508837921"/>
      </p:ext>
    </p:extLst>
  </p:cSld>
  <p:clrMapOvr>
    <a:masterClrMapping/>
  </p:clrMapOvr>
  <p:transition>
    <p:fade/>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2136339"/>
            <a:ext cx="5814392" cy="3785652"/>
          </a:xfrm>
          <a:prstGeom prst="rect">
            <a:avLst/>
          </a:prstGeom>
        </p:spPr>
        <p:txBody>
          <a:bodyPr wrap="square">
            <a:spAutoFit/>
          </a:bodyPr>
          <a:lstStyle/>
          <a:p>
            <a:r>
              <a:rPr lang="en-US" sz="2400" dirty="0"/>
              <a:t>Acknowledge everything someone else says (verbal and non-verbal communication)</a:t>
            </a:r>
          </a:p>
          <a:p>
            <a:endParaRPr lang="en-US" sz="2400" dirty="0"/>
          </a:p>
          <a:p>
            <a:r>
              <a:rPr lang="en-US" sz="2400" dirty="0"/>
              <a:t>Offer supportive comments to others</a:t>
            </a:r>
          </a:p>
          <a:p>
            <a:endParaRPr lang="en-US" sz="2400" dirty="0"/>
          </a:p>
          <a:p>
            <a:r>
              <a:rPr lang="en-US" sz="2400" dirty="0"/>
              <a:t>Find a way of saying what you think that is acceptable to others</a:t>
            </a:r>
          </a:p>
          <a:p>
            <a:endParaRPr lang="en-US" sz="2400" dirty="0"/>
          </a:p>
          <a:p>
            <a:r>
              <a:rPr lang="en-US" sz="2400" dirty="0"/>
              <a:t>Know when to stop speaking.</a:t>
            </a:r>
          </a:p>
        </p:txBody>
      </p:sp>
    </p:spTree>
    <p:extLst>
      <p:ext uri="{BB962C8B-B14F-4D97-AF65-F5344CB8AC3E}">
        <p14:creationId xmlns:p14="http://schemas.microsoft.com/office/powerpoint/2010/main" val="918660463"/>
      </p:ext>
    </p:extLst>
  </p:cSld>
  <p:clrMapOvr>
    <a:masterClrMapping/>
  </p:clrMapOvr>
  <p:transition>
    <p:fade/>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404664"/>
            <a:ext cx="6224781" cy="3785652"/>
          </a:xfrm>
          <a:prstGeom prst="rect">
            <a:avLst/>
          </a:prstGeom>
          <a:noFill/>
        </p:spPr>
        <p:txBody>
          <a:bodyPr wrap="none" rtlCol="0">
            <a:spAutoFit/>
          </a:bodyPr>
          <a:lstStyle/>
          <a:p>
            <a:r>
              <a:rPr lang="en-US" sz="2400" b="1" dirty="0" smtClean="0"/>
              <a:t>Presentations – What is the point?</a:t>
            </a:r>
          </a:p>
          <a:p>
            <a:endParaRPr lang="en-US" sz="2400" dirty="0"/>
          </a:p>
          <a:p>
            <a:r>
              <a:rPr lang="en-US" sz="2400" dirty="0" smtClean="0"/>
              <a:t>To explain a topic</a:t>
            </a:r>
          </a:p>
          <a:p>
            <a:endParaRPr lang="en-US" sz="2400" dirty="0"/>
          </a:p>
          <a:p>
            <a:r>
              <a:rPr lang="en-US" sz="2400" dirty="0" smtClean="0"/>
              <a:t>To show what you know about a topic</a:t>
            </a:r>
          </a:p>
          <a:p>
            <a:endParaRPr lang="en-US" sz="2400" dirty="0"/>
          </a:p>
          <a:p>
            <a:r>
              <a:rPr lang="en-US" sz="2400" dirty="0" smtClean="0"/>
              <a:t>To share information with others</a:t>
            </a:r>
          </a:p>
          <a:p>
            <a:endParaRPr lang="en-US" sz="2400" dirty="0"/>
          </a:p>
          <a:p>
            <a:r>
              <a:rPr lang="en-US" sz="2400" dirty="0" smtClean="0"/>
              <a:t>To give the finds of a project or investigation</a:t>
            </a:r>
          </a:p>
          <a:p>
            <a:endParaRPr lang="en-US" sz="2400" dirty="0"/>
          </a:p>
        </p:txBody>
      </p:sp>
      <p:sp>
        <p:nvSpPr>
          <p:cNvPr id="3" name="TextBox 2"/>
          <p:cNvSpPr txBox="1"/>
          <p:nvPr/>
        </p:nvSpPr>
        <p:spPr>
          <a:xfrm>
            <a:off x="866964" y="6213458"/>
            <a:ext cx="2298563" cy="369332"/>
          </a:xfrm>
          <a:prstGeom prst="rect">
            <a:avLst/>
          </a:prstGeom>
          <a:noFill/>
        </p:spPr>
        <p:txBody>
          <a:bodyPr wrap="none" rtlCol="0">
            <a:spAutoFit/>
          </a:bodyPr>
          <a:lstStyle/>
          <a:p>
            <a:r>
              <a:rPr lang="en-US" dirty="0" smtClean="0"/>
              <a:t>Drew &amp; Bingham, 72</a:t>
            </a:r>
            <a:endParaRPr lang="en-US" dirty="0"/>
          </a:p>
        </p:txBody>
      </p:sp>
    </p:spTree>
    <p:extLst>
      <p:ext uri="{BB962C8B-B14F-4D97-AF65-F5344CB8AC3E}">
        <p14:creationId xmlns:p14="http://schemas.microsoft.com/office/powerpoint/2010/main" val="1401193723"/>
      </p:ext>
    </p:extLst>
  </p:cSld>
  <p:clrMapOvr>
    <a:masterClrMapping/>
  </p:clrMapOvr>
  <p:transition>
    <p:fade/>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2136339"/>
            <a:ext cx="6030416" cy="3416320"/>
          </a:xfrm>
          <a:prstGeom prst="rect">
            <a:avLst/>
          </a:prstGeom>
        </p:spPr>
        <p:txBody>
          <a:bodyPr wrap="square">
            <a:spAutoFit/>
          </a:bodyPr>
          <a:lstStyle/>
          <a:p>
            <a:r>
              <a:rPr lang="en-US" sz="2400" dirty="0"/>
              <a:t>To demonstrate your presentation skills</a:t>
            </a:r>
          </a:p>
          <a:p>
            <a:endParaRPr lang="en-US" sz="2400" dirty="0"/>
          </a:p>
          <a:p>
            <a:r>
              <a:rPr lang="en-US" sz="2400" dirty="0"/>
              <a:t>To practice using presentation skills</a:t>
            </a:r>
          </a:p>
          <a:p>
            <a:endParaRPr lang="en-US" sz="2400" dirty="0"/>
          </a:p>
          <a:p>
            <a:r>
              <a:rPr lang="en-US" sz="2400" dirty="0"/>
              <a:t>To persuade others </a:t>
            </a:r>
          </a:p>
          <a:p>
            <a:endParaRPr lang="en-US" sz="2400" dirty="0"/>
          </a:p>
          <a:p>
            <a:r>
              <a:rPr lang="en-US" sz="2400" dirty="0"/>
              <a:t>To </a:t>
            </a:r>
            <a:r>
              <a:rPr lang="en-US" sz="2400" dirty="0" err="1"/>
              <a:t>publicise</a:t>
            </a:r>
            <a:r>
              <a:rPr lang="en-US" sz="2400" dirty="0"/>
              <a:t> something</a:t>
            </a:r>
          </a:p>
          <a:p>
            <a:endParaRPr lang="en-US" sz="2400" dirty="0"/>
          </a:p>
          <a:p>
            <a:r>
              <a:rPr lang="en-US" sz="2400" dirty="0"/>
              <a:t>To demonstrate your professional skills.</a:t>
            </a:r>
          </a:p>
        </p:txBody>
      </p:sp>
    </p:spTree>
    <p:extLst>
      <p:ext uri="{BB962C8B-B14F-4D97-AF65-F5344CB8AC3E}">
        <p14:creationId xmlns:p14="http://schemas.microsoft.com/office/powerpoint/2010/main" val="2006129426"/>
      </p:ext>
    </p:extLst>
  </p:cSld>
  <p:clrMapOvr>
    <a:masterClrMapping/>
  </p:clrMapOvr>
  <p:transition>
    <p:fade/>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980728"/>
            <a:ext cx="8352928" cy="4154984"/>
          </a:xfrm>
          <a:prstGeom prst="rect">
            <a:avLst/>
          </a:prstGeom>
          <a:noFill/>
        </p:spPr>
        <p:txBody>
          <a:bodyPr wrap="square" rtlCol="0">
            <a:spAutoFit/>
          </a:bodyPr>
          <a:lstStyle/>
          <a:p>
            <a:r>
              <a:rPr lang="en-US" sz="2400" dirty="0" smtClean="0"/>
              <a:t>Acting ‘professionally’</a:t>
            </a:r>
          </a:p>
          <a:p>
            <a:endParaRPr lang="en-US" sz="2400" dirty="0"/>
          </a:p>
          <a:p>
            <a:r>
              <a:rPr lang="en-US" sz="2400" dirty="0" smtClean="0"/>
              <a:t>Type of language </a:t>
            </a:r>
            <a:r>
              <a:rPr lang="en-US" sz="2400" dirty="0" err="1" smtClean="0"/>
              <a:t>utilised</a:t>
            </a:r>
            <a:r>
              <a:rPr lang="en-US" sz="2400" dirty="0" smtClean="0"/>
              <a:t>?</a:t>
            </a:r>
          </a:p>
          <a:p>
            <a:endParaRPr lang="en-US" sz="2400" dirty="0"/>
          </a:p>
          <a:p>
            <a:r>
              <a:rPr lang="en-US" sz="2400" dirty="0" smtClean="0"/>
              <a:t>Problematic terms?  Terms that can offend people?</a:t>
            </a:r>
          </a:p>
          <a:p>
            <a:endParaRPr lang="en-US" sz="2400" dirty="0"/>
          </a:p>
          <a:p>
            <a:r>
              <a:rPr lang="en-US" sz="2400" dirty="0" smtClean="0"/>
              <a:t>Ethical issues: can you name someone in research, and does this impact on confidentiality codes</a:t>
            </a:r>
          </a:p>
          <a:p>
            <a:endParaRPr lang="en-US" sz="2400" dirty="0"/>
          </a:p>
          <a:p>
            <a:r>
              <a:rPr lang="en-US" sz="2400" dirty="0" smtClean="0"/>
              <a:t>Differentiate between ‘academic’ language, and language used in other spheres</a:t>
            </a:r>
            <a:endParaRPr lang="en-US" sz="2400" dirty="0"/>
          </a:p>
        </p:txBody>
      </p:sp>
    </p:spTree>
    <p:extLst>
      <p:ext uri="{BB962C8B-B14F-4D97-AF65-F5344CB8AC3E}">
        <p14:creationId xmlns:p14="http://schemas.microsoft.com/office/powerpoint/2010/main" val="3029371221"/>
      </p:ext>
    </p:extLst>
  </p:cSld>
  <p:clrMapOvr>
    <a:masterClrMapping/>
  </p:clrMapOvr>
  <p:transition>
    <p:fade/>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568952" cy="6494085"/>
          </a:xfrm>
          <a:prstGeom prst="rect">
            <a:avLst/>
          </a:prstGeom>
        </p:spPr>
        <p:txBody>
          <a:bodyPr wrap="square">
            <a:spAutoFit/>
          </a:bodyPr>
          <a:lstStyle/>
          <a:p>
            <a:r>
              <a:rPr lang="en-US" sz="3200" b="1" dirty="0"/>
              <a:t>Computer </a:t>
            </a:r>
            <a:r>
              <a:rPr lang="en-US" sz="3200" b="1" dirty="0" smtClean="0"/>
              <a:t>problems</a:t>
            </a:r>
            <a:endParaRPr lang="en-US" sz="3200" dirty="0" smtClean="0"/>
          </a:p>
          <a:p>
            <a:endParaRPr lang="en-US" sz="3200" dirty="0"/>
          </a:p>
          <a:p>
            <a:r>
              <a:rPr lang="en-US" sz="3200" dirty="0" smtClean="0"/>
              <a:t>have </a:t>
            </a:r>
            <a:r>
              <a:rPr lang="en-US" sz="3200" dirty="0"/>
              <a:t>a spare copy of your presentation, </a:t>
            </a:r>
            <a:endParaRPr lang="en-US" sz="3200" dirty="0" smtClean="0"/>
          </a:p>
          <a:p>
            <a:endParaRPr lang="en-US" sz="3200" dirty="0"/>
          </a:p>
          <a:p>
            <a:r>
              <a:rPr lang="en-US" sz="3200" dirty="0" smtClean="0"/>
              <a:t>double</a:t>
            </a:r>
            <a:r>
              <a:rPr lang="en-US" sz="3200" dirty="0"/>
              <a:t>-check the USB </a:t>
            </a:r>
            <a:r>
              <a:rPr lang="en-US" sz="3200" dirty="0" smtClean="0"/>
              <a:t>stick is functional </a:t>
            </a:r>
          </a:p>
          <a:p>
            <a:endParaRPr lang="en-US" sz="3200" dirty="0"/>
          </a:p>
          <a:p>
            <a:r>
              <a:rPr lang="en-US" sz="3200" dirty="0" smtClean="0"/>
              <a:t>ensure </a:t>
            </a:r>
            <a:r>
              <a:rPr lang="en-US" sz="3200" dirty="0"/>
              <a:t>format is correct for the equipment being used; </a:t>
            </a:r>
            <a:endParaRPr lang="en-US" sz="3200" dirty="0" smtClean="0"/>
          </a:p>
          <a:p>
            <a:endParaRPr lang="en-US" sz="3200" dirty="0"/>
          </a:p>
          <a:p>
            <a:r>
              <a:rPr lang="en-US" sz="3200" dirty="0" smtClean="0"/>
              <a:t>is </a:t>
            </a:r>
            <a:r>
              <a:rPr lang="en-US" sz="3200" dirty="0"/>
              <a:t>there A/V available, and is it compatible with your </a:t>
            </a:r>
            <a:r>
              <a:rPr lang="en-US" sz="3200" dirty="0" smtClean="0"/>
              <a:t>file?</a:t>
            </a:r>
          </a:p>
          <a:p>
            <a:endParaRPr lang="en-US" sz="3200" dirty="0"/>
          </a:p>
          <a:p>
            <a:endParaRPr lang="en-US" sz="3200" dirty="0"/>
          </a:p>
        </p:txBody>
      </p:sp>
    </p:spTree>
    <p:extLst>
      <p:ext uri="{BB962C8B-B14F-4D97-AF65-F5344CB8AC3E}">
        <p14:creationId xmlns:p14="http://schemas.microsoft.com/office/powerpoint/2010/main" val="2341454181"/>
      </p:ext>
    </p:extLst>
  </p:cSld>
  <p:clrMapOvr>
    <a:masterClrMapping/>
  </p:clrMapOvr>
  <p:transition>
    <p:fade/>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859340"/>
            <a:ext cx="8208912" cy="3046988"/>
          </a:xfrm>
          <a:prstGeom prst="rect">
            <a:avLst/>
          </a:prstGeom>
        </p:spPr>
        <p:txBody>
          <a:bodyPr wrap="square">
            <a:spAutoFit/>
          </a:bodyPr>
          <a:lstStyle/>
          <a:p>
            <a:endParaRPr lang="en-US" sz="2400" dirty="0" smtClean="0"/>
          </a:p>
          <a:p>
            <a:r>
              <a:rPr lang="en-US" sz="2400" dirty="0" smtClean="0"/>
              <a:t>If you are using web links, make sure they are correct, functional – and that the presentation room is online!</a:t>
            </a:r>
          </a:p>
          <a:p>
            <a:endParaRPr lang="en-US" sz="2400" dirty="0" smtClean="0"/>
          </a:p>
          <a:p>
            <a:r>
              <a:rPr lang="en-US" sz="2400" dirty="0" smtClean="0"/>
              <a:t>If you are plugging a device into the system, ensure you have cables, and that the system is compatible!!!</a:t>
            </a:r>
          </a:p>
          <a:p>
            <a:endParaRPr lang="en-US" sz="2400" dirty="0" smtClean="0"/>
          </a:p>
          <a:p>
            <a:r>
              <a:rPr lang="en-US" sz="2400" dirty="0" smtClean="0"/>
              <a:t>Remember your password for protected material!</a:t>
            </a:r>
          </a:p>
        </p:txBody>
      </p:sp>
    </p:spTree>
  </p:cSld>
  <p:clrMapOvr>
    <a:masterClrMapping/>
  </p:clrMapOvr>
  <p:transition>
    <p:fade/>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5113" y="927836"/>
            <a:ext cx="7725359" cy="5632310"/>
          </a:xfrm>
          <a:prstGeom prst="rect">
            <a:avLst/>
          </a:prstGeom>
          <a:noFill/>
        </p:spPr>
        <p:txBody>
          <a:bodyPr wrap="square" rtlCol="0">
            <a:spAutoFit/>
          </a:bodyPr>
          <a:lstStyle/>
          <a:p>
            <a:r>
              <a:rPr lang="en-US" sz="2400" b="1" dirty="0" smtClean="0"/>
              <a:t>Communication issues</a:t>
            </a:r>
          </a:p>
          <a:p>
            <a:endParaRPr lang="en-US" sz="2400" dirty="0"/>
          </a:p>
          <a:p>
            <a:r>
              <a:rPr lang="en-US" sz="2400" dirty="0" smtClean="0"/>
              <a:t>Technical language – should be explained</a:t>
            </a:r>
          </a:p>
          <a:p>
            <a:endParaRPr lang="en-US" sz="2400" dirty="0"/>
          </a:p>
          <a:p>
            <a:r>
              <a:rPr lang="en-US" sz="2400" dirty="0" smtClean="0"/>
              <a:t>Depending on audience, use terms they will understand</a:t>
            </a:r>
          </a:p>
          <a:p>
            <a:endParaRPr lang="en-US" sz="2400" dirty="0"/>
          </a:p>
          <a:p>
            <a:r>
              <a:rPr lang="en-US" sz="2400" dirty="0" smtClean="0"/>
              <a:t>Avoid gender stereotyping (i.e. ‘she or he’/’they’ is acceptable (unless discussing specific people</a:t>
            </a:r>
          </a:p>
          <a:p>
            <a:endParaRPr lang="en-US" sz="2400" dirty="0"/>
          </a:p>
          <a:p>
            <a:r>
              <a:rPr lang="en-US" sz="2400" dirty="0" smtClean="0"/>
              <a:t>Avoid stereotyping and assumptions</a:t>
            </a:r>
          </a:p>
          <a:p>
            <a:endParaRPr lang="en-US" sz="2400" dirty="0"/>
          </a:p>
          <a:p>
            <a:r>
              <a:rPr lang="en-US" sz="2400" dirty="0" smtClean="0"/>
              <a:t>Avoid being aggressive, swearing or obscenities</a:t>
            </a:r>
          </a:p>
          <a:p>
            <a:endParaRPr lang="en-US" sz="2400" dirty="0"/>
          </a:p>
          <a:p>
            <a:r>
              <a:rPr lang="en-US" sz="2400" dirty="0" smtClean="0"/>
              <a:t>Use language that is inclusive</a:t>
            </a:r>
          </a:p>
          <a:p>
            <a:endParaRPr lang="en-US" sz="2400" dirty="0"/>
          </a:p>
        </p:txBody>
      </p:sp>
    </p:spTree>
    <p:extLst>
      <p:ext uri="{BB962C8B-B14F-4D97-AF65-F5344CB8AC3E}">
        <p14:creationId xmlns:p14="http://schemas.microsoft.com/office/powerpoint/2010/main" val="2877060008"/>
      </p:ext>
    </p:extLst>
  </p:cSld>
  <p:clrMapOvr>
    <a:masterClrMapping/>
  </p:clrMapOvr>
  <p:transition>
    <p:fade/>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3977" y="1954540"/>
            <a:ext cx="6261651" cy="3785652"/>
          </a:xfrm>
          <a:prstGeom prst="rect">
            <a:avLst/>
          </a:prstGeom>
          <a:noFill/>
        </p:spPr>
        <p:txBody>
          <a:bodyPr wrap="none" rtlCol="0">
            <a:spAutoFit/>
          </a:bodyPr>
          <a:lstStyle/>
          <a:p>
            <a:r>
              <a:rPr lang="en-US" sz="2400" dirty="0"/>
              <a:t>Use </a:t>
            </a:r>
            <a:r>
              <a:rPr lang="en-US" sz="2400" dirty="0" smtClean="0"/>
              <a:t>correct language </a:t>
            </a:r>
          </a:p>
          <a:p>
            <a:endParaRPr lang="en-US" sz="2400" dirty="0"/>
          </a:p>
          <a:p>
            <a:r>
              <a:rPr lang="en-US" sz="2400" dirty="0" smtClean="0"/>
              <a:t>i.e. words used appropriately</a:t>
            </a:r>
          </a:p>
          <a:p>
            <a:endParaRPr lang="en-US" sz="2400" dirty="0"/>
          </a:p>
          <a:p>
            <a:r>
              <a:rPr lang="en-US" sz="2400" dirty="0" smtClean="0"/>
              <a:t>Correct spelling and punctuation throughout</a:t>
            </a:r>
          </a:p>
          <a:p>
            <a:endParaRPr lang="en-US" sz="2400" dirty="0"/>
          </a:p>
          <a:p>
            <a:r>
              <a:rPr lang="en-US" sz="2400" dirty="0" smtClean="0"/>
              <a:t>Avoid bad spelling on visual aids </a:t>
            </a:r>
          </a:p>
          <a:p>
            <a:endParaRPr lang="en-US" sz="2400" dirty="0" smtClean="0"/>
          </a:p>
          <a:p>
            <a:r>
              <a:rPr lang="en-US" sz="2400" dirty="0" smtClean="0"/>
              <a:t>Practice timing </a:t>
            </a:r>
            <a:endParaRPr lang="en-US" sz="2400" dirty="0"/>
          </a:p>
          <a:p>
            <a:endParaRPr lang="en-US" sz="2400" dirty="0"/>
          </a:p>
        </p:txBody>
      </p:sp>
    </p:spTree>
    <p:extLst>
      <p:ext uri="{BB962C8B-B14F-4D97-AF65-F5344CB8AC3E}">
        <p14:creationId xmlns:p14="http://schemas.microsoft.com/office/powerpoint/2010/main" val="1177615370"/>
      </p:ext>
    </p:extLst>
  </p:cSld>
  <p:clrMapOvr>
    <a:masterClrMapping/>
  </p:clrMapOvr>
  <p:transition>
    <p:fade/>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836712"/>
            <a:ext cx="7525532" cy="5262979"/>
          </a:xfrm>
          <a:prstGeom prst="rect">
            <a:avLst/>
          </a:prstGeom>
          <a:noFill/>
        </p:spPr>
        <p:txBody>
          <a:bodyPr wrap="square" rtlCol="0">
            <a:spAutoFit/>
          </a:bodyPr>
          <a:lstStyle/>
          <a:p>
            <a:r>
              <a:rPr lang="en-US" sz="2400" b="1" dirty="0" smtClean="0"/>
              <a:t>Visual aids</a:t>
            </a:r>
          </a:p>
          <a:p>
            <a:endParaRPr lang="en-US" sz="2400" dirty="0"/>
          </a:p>
          <a:p>
            <a:r>
              <a:rPr lang="en-US" sz="2400" dirty="0" smtClean="0"/>
              <a:t>Help if you are nervous</a:t>
            </a:r>
          </a:p>
          <a:p>
            <a:endParaRPr lang="en-US" sz="2400" dirty="0"/>
          </a:p>
          <a:p>
            <a:r>
              <a:rPr lang="en-US" sz="2400" dirty="0" smtClean="0"/>
              <a:t>Variety helps keep interest (i.e. not just listening to a speaker)</a:t>
            </a:r>
          </a:p>
          <a:p>
            <a:endParaRPr lang="en-US" sz="2400" dirty="0"/>
          </a:p>
          <a:p>
            <a:r>
              <a:rPr lang="en-US" sz="2400" dirty="0" smtClean="0"/>
              <a:t>Visual material reinforces what is said</a:t>
            </a:r>
          </a:p>
          <a:p>
            <a:endParaRPr lang="en-US" sz="2400" dirty="0"/>
          </a:p>
          <a:p>
            <a:r>
              <a:rPr lang="en-US" sz="2400" dirty="0" smtClean="0"/>
              <a:t>Handouts can be useful, to explain what you have said.</a:t>
            </a:r>
          </a:p>
          <a:p>
            <a:endParaRPr lang="en-US" sz="2400" dirty="0"/>
          </a:p>
          <a:p>
            <a:r>
              <a:rPr lang="en-US" sz="2400" dirty="0" smtClean="0"/>
              <a:t>Visual aids can indicate a degree of effort </a:t>
            </a:r>
            <a:r>
              <a:rPr lang="en-US" sz="2400" dirty="0" smtClean="0">
                <a:effectLst>
                  <a:glow rad="63500">
                    <a:schemeClr val="accent2">
                      <a:satMod val="175000"/>
                      <a:alpha val="40000"/>
                    </a:schemeClr>
                  </a:glow>
                </a:effectLst>
              </a:rPr>
              <a:t>(</a:t>
            </a:r>
            <a:r>
              <a:rPr lang="en-US" sz="2400" b="1" dirty="0" smtClean="0">
                <a:ln w="12700">
                  <a:solidFill>
                    <a:schemeClr val="tx2">
                      <a:satMod val="155000"/>
                    </a:schemeClr>
                  </a:solidFill>
                  <a:prstDash val="solid"/>
                </a:ln>
                <a:solidFill>
                  <a:schemeClr val="bg2">
                    <a:tint val="85000"/>
                    <a:satMod val="155000"/>
                  </a:schemeClr>
                </a:solidFill>
                <a:effectLst>
                  <a:glow rad="63500">
                    <a:schemeClr val="accent2">
                      <a:satMod val="175000"/>
                      <a:alpha val="40000"/>
                    </a:schemeClr>
                  </a:glow>
                  <a:outerShdw blurRad="41275" dist="20320" dir="1800000" algn="tl" rotWithShape="0">
                    <a:srgbClr val="000000">
                      <a:alpha val="40000"/>
                    </a:srgbClr>
                  </a:outerShdw>
                </a:effectLst>
              </a:rPr>
              <a:t>if they are clear</a:t>
            </a:r>
            <a:r>
              <a:rPr lang="en-US" sz="2400" dirty="0" smtClean="0">
                <a:effectLst>
                  <a:glow rad="63500">
                    <a:schemeClr val="accent2">
                      <a:satMod val="175000"/>
                      <a:alpha val="40000"/>
                    </a:schemeClr>
                  </a:glow>
                </a:effectLst>
              </a:rPr>
              <a:t>)</a:t>
            </a:r>
          </a:p>
        </p:txBody>
      </p:sp>
    </p:spTree>
    <p:extLst>
      <p:ext uri="{BB962C8B-B14F-4D97-AF65-F5344CB8AC3E}">
        <p14:creationId xmlns:p14="http://schemas.microsoft.com/office/powerpoint/2010/main" val="3700469753"/>
      </p:ext>
    </p:extLst>
  </p:cSld>
  <p:clrMapOvr>
    <a:masterClrMapping/>
  </p:clrMapOvr>
  <p:transition>
    <p:fade/>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46175" y="1628800"/>
            <a:ext cx="8402290" cy="5232202"/>
          </a:xfrm>
          <a:prstGeom prst="rect">
            <a:avLst/>
          </a:prstGeom>
          <a:noFill/>
        </p:spPr>
        <p:txBody>
          <a:bodyPr wrap="square" rtlCol="0">
            <a:spAutoFit/>
          </a:bodyPr>
          <a:lstStyle/>
          <a:p>
            <a:r>
              <a:rPr lang="en-US" sz="2800" dirty="0" smtClean="0"/>
              <a:t>Room problems – check in advance</a:t>
            </a:r>
          </a:p>
          <a:p>
            <a:endParaRPr lang="en-US" sz="2800" dirty="0"/>
          </a:p>
          <a:p>
            <a:r>
              <a:rPr lang="en-US" sz="2800" dirty="0" smtClean="0"/>
              <a:t>Lack of equipment and facilities – check in advance, have a Plan B if things go wrong</a:t>
            </a:r>
          </a:p>
          <a:p>
            <a:endParaRPr lang="en-US" sz="2800" dirty="0"/>
          </a:p>
          <a:p>
            <a:r>
              <a:rPr lang="en-US" sz="2800" dirty="0" smtClean="0"/>
              <a:t>Audience not cooperating – design presentation for maximum interactivity</a:t>
            </a:r>
          </a:p>
          <a:p>
            <a:endParaRPr lang="en-US" sz="2800" dirty="0"/>
          </a:p>
          <a:p>
            <a:r>
              <a:rPr lang="en-US" sz="2800" dirty="0" smtClean="0"/>
              <a:t>Not being able to find the information that you need to prepare your work – plan in advance</a:t>
            </a:r>
          </a:p>
          <a:p>
            <a:endParaRPr lang="en-US" dirty="0" smtClean="0"/>
          </a:p>
          <a:p>
            <a:endParaRPr lang="en-US" dirty="0"/>
          </a:p>
          <a:p>
            <a:endParaRPr lang="en-US" dirty="0"/>
          </a:p>
        </p:txBody>
      </p:sp>
      <p:sp>
        <p:nvSpPr>
          <p:cNvPr id="4" name="Rectangle 3"/>
          <p:cNvSpPr/>
          <p:nvPr/>
        </p:nvSpPr>
        <p:spPr>
          <a:xfrm>
            <a:off x="611560" y="548680"/>
            <a:ext cx="7488832" cy="369332"/>
          </a:xfrm>
          <a:prstGeom prst="rect">
            <a:avLst/>
          </a:prstGeom>
        </p:spPr>
        <p:txBody>
          <a:bodyPr wrap="square">
            <a:spAutoFit/>
          </a:bodyPr>
          <a:lstStyle/>
          <a:p>
            <a:r>
              <a:rPr lang="en-US" b="1" dirty="0" smtClean="0">
                <a:solidFill>
                  <a:schemeClr val="tx2"/>
                </a:solidFill>
              </a:rPr>
              <a:t>Things that go wrong </a:t>
            </a:r>
            <a:r>
              <a:rPr lang="en-US" b="1" dirty="0" smtClean="0">
                <a:solidFill>
                  <a:srgbClr val="FF0000"/>
                </a:solidFill>
              </a:rPr>
              <a:t>… and how to avoid them</a:t>
            </a:r>
            <a:endParaRPr lang="en-US" b="1" dirty="0">
              <a:solidFill>
                <a:srgbClr val="FF0000"/>
              </a:solidFill>
            </a:endParaRPr>
          </a:p>
        </p:txBody>
      </p:sp>
    </p:spTree>
    <p:extLst>
      <p:ext uri="{BB962C8B-B14F-4D97-AF65-F5344CB8AC3E}">
        <p14:creationId xmlns:p14="http://schemas.microsoft.com/office/powerpoint/2010/main" val="3242455484"/>
      </p:ext>
    </p:extLst>
  </p:cSld>
  <p:clrMapOvr>
    <a:masterClrMapping/>
  </p:clrMapOvr>
  <p:transition>
    <p:fade/>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997839"/>
            <a:ext cx="8496944" cy="2954655"/>
          </a:xfrm>
          <a:prstGeom prst="rect">
            <a:avLst/>
          </a:prstGeom>
        </p:spPr>
        <p:txBody>
          <a:bodyPr wrap="square">
            <a:spAutoFit/>
          </a:bodyPr>
          <a:lstStyle/>
          <a:p>
            <a:endParaRPr lang="en-US" dirty="0" smtClean="0"/>
          </a:p>
          <a:p>
            <a:r>
              <a:rPr lang="en-US" sz="2400" dirty="0" smtClean="0"/>
              <a:t>Not having enough time to prepare; leaving it too late – start early, limit what you do according to time available</a:t>
            </a:r>
          </a:p>
          <a:p>
            <a:endParaRPr lang="en-US" sz="2400" dirty="0" smtClean="0"/>
          </a:p>
          <a:p>
            <a:r>
              <a:rPr lang="en-US" sz="2400" dirty="0" smtClean="0"/>
              <a:t>Limited presentation experience – practice on people (or in front of a mirror)</a:t>
            </a:r>
          </a:p>
          <a:p>
            <a:endParaRPr lang="en-US" sz="2400" dirty="0" smtClean="0"/>
          </a:p>
          <a:p>
            <a:r>
              <a:rPr lang="en-US" sz="2400" dirty="0" smtClean="0"/>
              <a:t>Being very nervous – talk to others, prepare well in advance</a:t>
            </a:r>
            <a:endParaRPr lang="en-GB" sz="2400" dirty="0"/>
          </a:p>
        </p:txBody>
      </p:sp>
    </p:spTree>
  </p:cSld>
  <p:clrMapOvr>
    <a:masterClrMapping/>
  </p:clrMapOvr>
  <p:transition>
    <p:fade/>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67544" y="980728"/>
            <a:ext cx="7995096" cy="5016758"/>
          </a:xfrm>
          <a:prstGeom prst="rect">
            <a:avLst/>
          </a:prstGeom>
          <a:noFill/>
        </p:spPr>
        <p:txBody>
          <a:bodyPr wrap="square" rtlCol="0">
            <a:spAutoFit/>
          </a:bodyPr>
          <a:lstStyle/>
          <a:p>
            <a:r>
              <a:rPr lang="en-US" sz="3200" dirty="0" smtClean="0"/>
              <a:t>Having a very quiet voice – imagine you are speaking to someone on the back  row, and project your voice to them</a:t>
            </a:r>
          </a:p>
          <a:p>
            <a:endParaRPr lang="en-US" sz="3200" dirty="0"/>
          </a:p>
          <a:p>
            <a:r>
              <a:rPr lang="en-US" sz="3200" dirty="0" smtClean="0"/>
              <a:t>Being afraid of the audience – what is the worst they can do? Imagine they’re cardboard cutouts…</a:t>
            </a:r>
          </a:p>
          <a:p>
            <a:endParaRPr lang="en-US" sz="3200" dirty="0"/>
          </a:p>
          <a:p>
            <a:endParaRPr lang="en-US" sz="3200" dirty="0"/>
          </a:p>
          <a:p>
            <a:r>
              <a:rPr lang="en-US" sz="3200" dirty="0" smtClean="0"/>
              <a:t>Other factors …</a:t>
            </a:r>
            <a:endParaRPr lang="en-US" sz="3200" dirty="0"/>
          </a:p>
        </p:txBody>
      </p:sp>
    </p:spTree>
    <p:extLst>
      <p:ext uri="{BB962C8B-B14F-4D97-AF65-F5344CB8AC3E}">
        <p14:creationId xmlns:p14="http://schemas.microsoft.com/office/powerpoint/2010/main" val="2272402813"/>
      </p:ext>
    </p:extLst>
  </p:cSld>
  <p:clrMapOvr>
    <a:masterClrMapping/>
  </p:clrMapOvr>
  <p:transition>
    <p:fade/>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11561" y="1484784"/>
            <a:ext cx="8352928" cy="4401205"/>
          </a:xfrm>
          <a:prstGeom prst="rect">
            <a:avLst/>
          </a:prstGeom>
          <a:noFill/>
        </p:spPr>
        <p:txBody>
          <a:bodyPr wrap="square" rtlCol="0">
            <a:spAutoFit/>
          </a:bodyPr>
          <a:lstStyle/>
          <a:p>
            <a:r>
              <a:rPr lang="en-US" sz="2800" dirty="0" smtClean="0"/>
              <a:t>Legibility of notes – prepare a version you can read (avoid poorly handwritten notes</a:t>
            </a:r>
          </a:p>
          <a:p>
            <a:endParaRPr lang="en-US" sz="2800" dirty="0"/>
          </a:p>
          <a:p>
            <a:r>
              <a:rPr lang="en-US" sz="2800" dirty="0" smtClean="0"/>
              <a:t>The better prepared you are, the fewer notes you need, just reminders</a:t>
            </a:r>
          </a:p>
          <a:p>
            <a:endParaRPr lang="en-US" sz="2800" dirty="0"/>
          </a:p>
          <a:p>
            <a:r>
              <a:rPr lang="en-US" sz="2800" dirty="0" smtClean="0"/>
              <a:t>Well-</a:t>
            </a:r>
            <a:r>
              <a:rPr lang="en-US" sz="2800" dirty="0" err="1" smtClean="0"/>
              <a:t>organised</a:t>
            </a:r>
            <a:r>
              <a:rPr lang="en-US" sz="2800" dirty="0" smtClean="0"/>
              <a:t> notes with highlighted words help (especially if you are nervous)</a:t>
            </a:r>
          </a:p>
          <a:p>
            <a:endParaRPr lang="en-US" sz="2800" dirty="0"/>
          </a:p>
          <a:p>
            <a:r>
              <a:rPr lang="en-US" sz="2800" dirty="0" smtClean="0"/>
              <a:t>Use numbered cards – one idea per page</a:t>
            </a:r>
          </a:p>
        </p:txBody>
      </p:sp>
      <p:sp>
        <p:nvSpPr>
          <p:cNvPr id="4" name="TextBox 3"/>
          <p:cNvSpPr txBox="1"/>
          <p:nvPr/>
        </p:nvSpPr>
        <p:spPr>
          <a:xfrm>
            <a:off x="608396" y="6304721"/>
            <a:ext cx="3768429" cy="369332"/>
          </a:xfrm>
          <a:prstGeom prst="rect">
            <a:avLst/>
          </a:prstGeom>
          <a:noFill/>
        </p:spPr>
        <p:txBody>
          <a:bodyPr wrap="none" rtlCol="0">
            <a:spAutoFit/>
          </a:bodyPr>
          <a:lstStyle/>
          <a:p>
            <a:r>
              <a:rPr lang="en-US" dirty="0" smtClean="0"/>
              <a:t>Adapted from Drew &amp; Bingham, 79</a:t>
            </a:r>
            <a:endParaRPr lang="en-US" dirty="0"/>
          </a:p>
        </p:txBody>
      </p:sp>
    </p:spTree>
    <p:extLst>
      <p:ext uri="{BB962C8B-B14F-4D97-AF65-F5344CB8AC3E}">
        <p14:creationId xmlns:p14="http://schemas.microsoft.com/office/powerpoint/2010/main" val="254458922"/>
      </p:ext>
    </p:extLst>
  </p:cSld>
  <p:clrMapOvr>
    <a:masterClrMapping/>
  </p:clrMapOvr>
  <p:transition>
    <p:fade/>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08720"/>
            <a:ext cx="8208912" cy="5539978"/>
          </a:xfrm>
          <a:prstGeom prst="rect">
            <a:avLst/>
          </a:prstGeom>
        </p:spPr>
        <p:txBody>
          <a:bodyPr wrap="square">
            <a:spAutoFit/>
          </a:bodyPr>
          <a:lstStyle/>
          <a:p>
            <a:endParaRPr lang="en-US" dirty="0"/>
          </a:p>
          <a:p>
            <a:r>
              <a:rPr lang="en-US" sz="2800" dirty="0"/>
              <a:t>Use PowerPoint slides as speaker’s notes</a:t>
            </a:r>
          </a:p>
          <a:p>
            <a:endParaRPr lang="en-US" sz="2800" dirty="0"/>
          </a:p>
          <a:p>
            <a:r>
              <a:rPr lang="en-US" sz="2800" dirty="0"/>
              <a:t>Engage the audience – don’t just read notes!  Your notes are reference sources, not to be read </a:t>
            </a:r>
            <a:r>
              <a:rPr lang="en-US" sz="2800" dirty="0" smtClean="0"/>
              <a:t>verbatim.  </a:t>
            </a:r>
          </a:p>
          <a:p>
            <a:endParaRPr lang="en-US" sz="2800" dirty="0" smtClean="0"/>
          </a:p>
          <a:p>
            <a:r>
              <a:rPr lang="en-US" sz="2800" dirty="0" smtClean="0"/>
              <a:t>The audience can download your PowerPoint/notes – so it’s not a dictation exercise</a:t>
            </a:r>
            <a:endParaRPr lang="en-US" sz="2800" dirty="0"/>
          </a:p>
          <a:p>
            <a:endParaRPr lang="en-US" sz="2800" dirty="0"/>
          </a:p>
          <a:p>
            <a:r>
              <a:rPr lang="en-US" sz="2800" dirty="0"/>
              <a:t>Keep eye contact with the audience (don’t hide your face with your </a:t>
            </a:r>
            <a:r>
              <a:rPr lang="en-US" sz="2800" dirty="0" smtClean="0"/>
              <a:t>notes, don’t hide behind technology)</a:t>
            </a:r>
            <a:endParaRPr lang="en-US" sz="2800" dirty="0"/>
          </a:p>
        </p:txBody>
      </p:sp>
    </p:spTree>
    <p:extLst>
      <p:ext uri="{BB962C8B-B14F-4D97-AF65-F5344CB8AC3E}">
        <p14:creationId xmlns:p14="http://schemas.microsoft.com/office/powerpoint/2010/main" val="1133643063"/>
      </p:ext>
    </p:extLst>
  </p:cSld>
  <p:clrMapOvr>
    <a:masterClrMapping/>
  </p:clrMapOvr>
  <p:transition>
    <p:fade/>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692696"/>
            <a:ext cx="8602035" cy="5078313"/>
          </a:xfrm>
          <a:prstGeom prst="rect">
            <a:avLst/>
          </a:prstGeom>
          <a:noFill/>
        </p:spPr>
        <p:txBody>
          <a:bodyPr wrap="none" rtlCol="0">
            <a:spAutoFit/>
          </a:bodyPr>
          <a:lstStyle/>
          <a:p>
            <a:r>
              <a:rPr lang="en-US" sz="3200" b="1" dirty="0" smtClean="0"/>
              <a:t>Things do go wrong … </a:t>
            </a:r>
          </a:p>
          <a:p>
            <a:endParaRPr lang="en-US" sz="3200" dirty="0"/>
          </a:p>
          <a:p>
            <a:r>
              <a:rPr lang="en-US" sz="3200" dirty="0" smtClean="0"/>
              <a:t>Presentations can be a learning experience</a:t>
            </a:r>
          </a:p>
          <a:p>
            <a:endParaRPr lang="en-US" sz="3200" dirty="0"/>
          </a:p>
          <a:p>
            <a:r>
              <a:rPr lang="en-US" sz="3200" dirty="0" smtClean="0"/>
              <a:t>Develop your own style</a:t>
            </a:r>
          </a:p>
          <a:p>
            <a:endParaRPr lang="en-US" sz="3200" dirty="0"/>
          </a:p>
          <a:p>
            <a:r>
              <a:rPr lang="en-US" sz="3200" dirty="0" smtClean="0"/>
              <a:t>Refine what you do – gather any feedback</a:t>
            </a:r>
          </a:p>
          <a:p>
            <a:endParaRPr lang="en-US" sz="3200" dirty="0"/>
          </a:p>
          <a:p>
            <a:r>
              <a:rPr lang="en-US" sz="3200" dirty="0" smtClean="0"/>
              <a:t>Practice and recording presentations can help!</a:t>
            </a:r>
          </a:p>
          <a:p>
            <a:endParaRPr lang="en-US" dirty="0"/>
          </a:p>
          <a:p>
            <a:endParaRPr lang="en-US" dirty="0"/>
          </a:p>
        </p:txBody>
      </p:sp>
    </p:spTree>
    <p:extLst>
      <p:ext uri="{BB962C8B-B14F-4D97-AF65-F5344CB8AC3E}">
        <p14:creationId xmlns:p14="http://schemas.microsoft.com/office/powerpoint/2010/main" val="2379836825"/>
      </p:ext>
    </p:extLst>
  </p:cSld>
  <p:clrMapOvr>
    <a:masterClrMapping/>
  </p:clrMapOvr>
  <p:transition>
    <p:fad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968</TotalTime>
  <Words>3888</Words>
  <Application>Microsoft Macintosh PowerPoint</Application>
  <PresentationFormat>On-screen Show (4:3)</PresentationFormat>
  <Paragraphs>483</Paragraphs>
  <Slides>80</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80</vt:i4>
      </vt:variant>
    </vt:vector>
  </HeadingPairs>
  <TitlesOfParts>
    <vt:vector size="88" baseType="lpstr">
      <vt:lpstr>Arial</vt:lpstr>
      <vt:lpstr>Calibri</vt:lpstr>
      <vt:lpstr>Comic Sans MS</vt:lpstr>
      <vt:lpstr>Georgia</vt:lpstr>
      <vt:lpstr>Times New Roman</vt:lpstr>
      <vt:lpstr>Trebuchet MS</vt:lpstr>
      <vt:lpstr>Verdana</vt:lpstr>
      <vt:lpstr>Office Theme</vt:lpstr>
      <vt:lpstr>Theology, Religious Studies and Islamic Studies</vt:lpstr>
      <vt:lpstr>Dissertation planning</vt:lpstr>
      <vt:lpstr>Choosing your subject area</vt:lpstr>
      <vt:lpstr>Getting acquainted with  the subject area</vt:lpstr>
      <vt:lpstr>Identifying a research question</vt:lpstr>
      <vt:lpstr>Typical Subjects</vt:lpstr>
      <vt:lpstr>PowerPoint Presentation</vt:lpstr>
      <vt:lpstr>Points to bear in mind</vt:lpstr>
      <vt:lpstr>Points to keep in mind</vt:lpstr>
      <vt:lpstr>Choosing your method</vt:lpstr>
      <vt:lpstr>PowerPoint Presentation</vt:lpstr>
      <vt:lpstr>PowerPoint Presentation</vt:lpstr>
      <vt:lpstr>Some key distinctions</vt:lpstr>
      <vt:lpstr>The proposal – constituent parts</vt:lpstr>
      <vt:lpstr>The proposal – constituent parts</vt:lpstr>
      <vt:lpstr>The proposal – constituent parts</vt:lpstr>
      <vt:lpstr>The proposal – constituent parts</vt:lpstr>
      <vt:lpstr>PowerPoint Presentation</vt:lpstr>
      <vt:lpstr>Bibliography</vt:lpstr>
      <vt:lpstr>Referencing</vt:lpstr>
      <vt:lpstr>PowerPoint Presentation</vt:lpstr>
      <vt:lpstr>PowerPoint Presentation</vt:lpstr>
      <vt:lpstr>Time management</vt:lpstr>
      <vt:lpstr>PowerPoint Presentation</vt:lpstr>
      <vt:lpstr>PowerPoint Presentation</vt:lpstr>
      <vt:lpstr>Planning format suggestions</vt:lpstr>
      <vt:lpstr>PowerPoint Presentation</vt:lpstr>
      <vt:lpstr>Be SMART</vt:lpstr>
      <vt:lpstr>PowerPoint Presentation</vt:lpstr>
      <vt:lpstr>PowerPoint Presentation</vt:lpstr>
      <vt:lpstr>Extend methods</vt:lpstr>
      <vt:lpstr>Keep motivated</vt:lpstr>
      <vt:lpstr>PowerPoint Presentation</vt:lpstr>
      <vt:lpstr>Getting there</vt:lpstr>
      <vt:lpstr>PowerPoint Presentation</vt:lpstr>
      <vt:lpstr>Project Planning</vt:lpstr>
      <vt:lpstr>Project Planning </vt:lpstr>
      <vt:lpstr>Project Planning</vt:lpstr>
      <vt:lpstr>Component 2: Assignment 3 - Proposal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dc:title>
  <dc:creator>Kathy Ehrensperger</dc:creator>
  <cp:lastModifiedBy>Gary Bunt</cp:lastModifiedBy>
  <cp:revision>54</cp:revision>
  <dcterms:created xsi:type="dcterms:W3CDTF">2011-11-29T10:33:14Z</dcterms:created>
  <dcterms:modified xsi:type="dcterms:W3CDTF">2016-12-09T15:19:26Z</dcterms:modified>
</cp:coreProperties>
</file>