
<file path=[Content_Types].xml><?xml version="1.0" encoding="utf-8"?>
<Types xmlns="http://schemas.openxmlformats.org/package/2006/content-types">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39" r:id="rId1"/>
  </p:sldMasterIdLst>
  <p:notesMasterIdLst>
    <p:notesMasterId r:id="rId42"/>
  </p:notesMasterIdLst>
  <p:sldIdLst>
    <p:sldId id="257" r:id="rId2"/>
    <p:sldId id="314" r:id="rId3"/>
    <p:sldId id="307" r:id="rId4"/>
    <p:sldId id="316" r:id="rId5"/>
    <p:sldId id="258" r:id="rId6"/>
    <p:sldId id="259" r:id="rId7"/>
    <p:sldId id="271" r:id="rId8"/>
    <p:sldId id="272" r:id="rId9"/>
    <p:sldId id="282" r:id="rId10"/>
    <p:sldId id="274" r:id="rId11"/>
    <p:sldId id="277" r:id="rId12"/>
    <p:sldId id="289" r:id="rId13"/>
    <p:sldId id="283" r:id="rId14"/>
    <p:sldId id="269" r:id="rId15"/>
    <p:sldId id="270" r:id="rId16"/>
    <p:sldId id="268" r:id="rId17"/>
    <p:sldId id="267" r:id="rId18"/>
    <p:sldId id="300" r:id="rId19"/>
    <p:sldId id="311" r:id="rId20"/>
    <p:sldId id="302" r:id="rId21"/>
    <p:sldId id="286" r:id="rId22"/>
    <p:sldId id="318" r:id="rId23"/>
    <p:sldId id="299" r:id="rId24"/>
    <p:sldId id="301" r:id="rId25"/>
    <p:sldId id="310" r:id="rId26"/>
    <p:sldId id="309" r:id="rId27"/>
    <p:sldId id="304" r:id="rId28"/>
    <p:sldId id="305" r:id="rId29"/>
    <p:sldId id="287" r:id="rId30"/>
    <p:sldId id="313" r:id="rId31"/>
    <p:sldId id="297" r:id="rId32"/>
    <p:sldId id="312" r:id="rId33"/>
    <p:sldId id="319" r:id="rId34"/>
    <p:sldId id="320" r:id="rId35"/>
    <p:sldId id="298" r:id="rId36"/>
    <p:sldId id="315" r:id="rId37"/>
    <p:sldId id="317" r:id="rId38"/>
    <p:sldId id="306" r:id="rId39"/>
    <p:sldId id="321" r:id="rId40"/>
    <p:sldId id="308" r:id="rId41"/>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6980" autoAdjust="0"/>
    <p:restoredTop sz="92250" autoAdjust="0"/>
  </p:normalViewPr>
  <p:slideViewPr>
    <p:cSldViewPr snapToGrid="0">
      <p:cViewPr varScale="1">
        <p:scale>
          <a:sx n="79" d="100"/>
          <a:sy n="79" d="100"/>
        </p:scale>
        <p:origin x="1507" y="8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notesMaster" Target="notesMasters/notesMaster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presProps" Target="presProp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ableStyles" Target="tableStyles.xml"/><Relationship Id="rId20" Type="http://schemas.openxmlformats.org/officeDocument/2006/relationships/slide" Target="slides/slide19.xml"/><Relationship Id="rId41" Type="http://schemas.openxmlformats.org/officeDocument/2006/relationships/slide" Target="slides/slide40.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C091A1F9-9FC7-4471-950D-57623789F740}" type="datetimeFigureOut">
              <a:rPr lang="en-GB" smtClean="0"/>
              <a:t>24/01/2020</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B3F23F7-F672-44B8-955B-393A5A13AAD8}" type="slidenum">
              <a:rPr lang="en-GB" smtClean="0"/>
              <a:t>‹#›</a:t>
            </a:fld>
            <a:endParaRPr lang="en-GB"/>
          </a:p>
        </p:txBody>
      </p:sp>
    </p:spTree>
    <p:extLst>
      <p:ext uri="{BB962C8B-B14F-4D97-AF65-F5344CB8AC3E}">
        <p14:creationId xmlns:p14="http://schemas.microsoft.com/office/powerpoint/2010/main" val="135554555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ectangle 6"/>
          <p:cNvSpPr/>
          <p:nvPr/>
        </p:nvSpPr>
        <p:spPr>
          <a:xfrm>
            <a:off x="2382" y="6400800"/>
            <a:ext cx="9141619"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2" y="6334316"/>
            <a:ext cx="9141619"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822960" y="758952"/>
            <a:ext cx="7543800" cy="3566160"/>
          </a:xfrm>
        </p:spPr>
        <p:txBody>
          <a:bodyPr anchor="b">
            <a:normAutofit/>
          </a:bodyPr>
          <a:lstStyle>
            <a:lvl1pPr algn="l">
              <a:lnSpc>
                <a:spcPct val="85000"/>
              </a:lnSpc>
              <a:defRPr sz="8000" spc="-50" baseline="0">
                <a:solidFill>
                  <a:schemeClr val="tx1">
                    <a:lumMod val="85000"/>
                    <a:lumOff val="15000"/>
                  </a:schemeClr>
                </a:solidFill>
              </a:defRPr>
            </a:lvl1pPr>
          </a:lstStyle>
          <a:p>
            <a:r>
              <a:rPr lang="en-US"/>
              <a:t>Click to edit Master title style</a:t>
            </a:r>
            <a:endParaRPr lang="en-US" dirty="0"/>
          </a:p>
        </p:txBody>
      </p:sp>
      <p:sp>
        <p:nvSpPr>
          <p:cNvPr id="3" name="Subtitle 2"/>
          <p:cNvSpPr>
            <a:spLocks noGrp="1"/>
          </p:cNvSpPr>
          <p:nvPr>
            <p:ph type="subTitle" idx="1"/>
          </p:nvPr>
        </p:nvSpPr>
        <p:spPr>
          <a:xfrm>
            <a:off x="825038" y="4455621"/>
            <a:ext cx="7543800" cy="1143000"/>
          </a:xfrm>
        </p:spPr>
        <p:txBody>
          <a:bodyPr lIns="91440" rIns="91440">
            <a:normAutofit/>
          </a:bodyPr>
          <a:lstStyle>
            <a:lvl1pPr marL="0" indent="0" algn="l">
              <a:buNone/>
              <a:defRPr sz="2400" cap="all" spc="200" baseline="0">
                <a:solidFill>
                  <a:schemeClr val="tx2"/>
                </a:solidFill>
                <a:latin typeface="+mj-lt"/>
              </a:defRPr>
            </a:lvl1pPr>
            <a:lvl2pPr marL="457200" indent="0" algn="ctr">
              <a:buNone/>
              <a:defRPr sz="24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02AC24A9-CCB6-4F8D-B8DB-C2F3692CFA5A}" type="datetimeFigureOut">
              <a:rPr lang="en-US" smtClean="0"/>
              <a:t>1/24/2020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B2DC25EE-239B-4C5F-AAD1-255A7D5F1EE2}" type="slidenum">
              <a:rPr lang="en-US" smtClean="0"/>
              <a:t>‹#›</a:t>
            </a:fld>
            <a:endParaRPr lang="en-US" dirty="0"/>
          </a:p>
        </p:txBody>
      </p:sp>
      <p:cxnSp>
        <p:nvCxnSpPr>
          <p:cNvPr id="9" name="Straight Connector 8"/>
          <p:cNvCxnSpPr/>
          <p:nvPr/>
        </p:nvCxnSpPr>
        <p:spPr>
          <a:xfrm>
            <a:off x="905744" y="4343400"/>
            <a:ext cx="740664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62431892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2AC24A9-CCB6-4F8D-B8DB-C2F3692CFA5A}" type="datetimeFigureOut">
              <a:rPr lang="en-US" smtClean="0"/>
              <a:t>1/24/2020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2DC25EE-239B-4C5F-AAD1-255A7D5F1EE2}" type="slidenum">
              <a:rPr lang="en-US" smtClean="0"/>
              <a:t>‹#›</a:t>
            </a:fld>
            <a:endParaRPr lang="en-US"/>
          </a:p>
        </p:txBody>
      </p:sp>
    </p:spTree>
    <p:extLst>
      <p:ext uri="{BB962C8B-B14F-4D97-AF65-F5344CB8AC3E}">
        <p14:creationId xmlns:p14="http://schemas.microsoft.com/office/powerpoint/2010/main" val="134465272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Pr>
        <a:solidFill>
          <a:schemeClr val="bg1"/>
        </a:solidFill>
        <a:effectLst/>
      </p:bgPr>
    </p:bg>
    <p:spTree>
      <p:nvGrpSpPr>
        <p:cNvPr id="1" name=""/>
        <p:cNvGrpSpPr/>
        <p:nvPr/>
      </p:nvGrpSpPr>
      <p:grpSpPr>
        <a:xfrm>
          <a:off x="0" y="0"/>
          <a:ext cx="0" cy="0"/>
          <a:chOff x="0" y="0"/>
          <a:chExt cx="0" cy="0"/>
        </a:xfrm>
      </p:grpSpPr>
      <p:sp>
        <p:nvSpPr>
          <p:cNvPr id="7" name="Rectangle 6"/>
          <p:cNvSpPr/>
          <p:nvPr/>
        </p:nvSpPr>
        <p:spPr>
          <a:xfrm>
            <a:off x="2382" y="6400800"/>
            <a:ext cx="9141619"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2" y="6334316"/>
            <a:ext cx="9141619"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822960" y="758952"/>
            <a:ext cx="7543800" cy="3566160"/>
          </a:xfrm>
        </p:spPr>
        <p:txBody>
          <a:bodyPr anchor="b" anchorCtr="0">
            <a:normAutofit/>
          </a:bodyPr>
          <a:lstStyle>
            <a:lvl1pPr>
              <a:lnSpc>
                <a:spcPct val="85000"/>
              </a:lnSpc>
              <a:defRPr sz="8000" b="0">
                <a:solidFill>
                  <a:schemeClr val="tx1">
                    <a:lumMod val="85000"/>
                    <a:lumOff val="15000"/>
                  </a:schemeClr>
                </a:solidFill>
              </a:defRPr>
            </a:lvl1pPr>
          </a:lstStyle>
          <a:p>
            <a:r>
              <a:rPr lang="en-US"/>
              <a:t>Click to edit Master title style</a:t>
            </a:r>
            <a:endParaRPr lang="en-US" dirty="0"/>
          </a:p>
        </p:txBody>
      </p:sp>
      <p:sp>
        <p:nvSpPr>
          <p:cNvPr id="3" name="Text Placeholder 2"/>
          <p:cNvSpPr>
            <a:spLocks noGrp="1"/>
          </p:cNvSpPr>
          <p:nvPr>
            <p:ph type="body" idx="1"/>
          </p:nvPr>
        </p:nvSpPr>
        <p:spPr>
          <a:xfrm>
            <a:off x="822960" y="4453128"/>
            <a:ext cx="7543800" cy="1143000"/>
          </a:xfrm>
        </p:spPr>
        <p:txBody>
          <a:bodyPr lIns="91440" rIns="91440" anchor="t" anchorCtr="0">
            <a:normAutofit/>
          </a:bodyPr>
          <a:lstStyle>
            <a:lvl1pPr marL="0" indent="0">
              <a:buNone/>
              <a:defRPr sz="2400" cap="all" spc="200" baseline="0">
                <a:solidFill>
                  <a:schemeClr val="tx2"/>
                </a:solidFill>
                <a:latin typeface="+mj-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02AC24A9-CCB6-4F8D-B8DB-C2F3692CFA5A}" type="datetimeFigureOut">
              <a:rPr lang="en-US" smtClean="0"/>
              <a:t>1/24/2020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2DC25EE-239B-4C5F-AAD1-255A7D5F1EE2}" type="slidenum">
              <a:rPr lang="en-US" smtClean="0"/>
              <a:t>‹#›</a:t>
            </a:fld>
            <a:endParaRPr lang="en-US"/>
          </a:p>
        </p:txBody>
      </p:sp>
      <p:cxnSp>
        <p:nvCxnSpPr>
          <p:cNvPr id="9" name="Straight Connector 8"/>
          <p:cNvCxnSpPr/>
          <p:nvPr/>
        </p:nvCxnSpPr>
        <p:spPr>
          <a:xfrm>
            <a:off x="905744" y="4343400"/>
            <a:ext cx="740664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04050254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a:xfrm>
            <a:off x="822960" y="286604"/>
            <a:ext cx="7543800" cy="1450757"/>
          </a:xfrm>
        </p:spPr>
        <p:txBody>
          <a:bodyPr/>
          <a:lstStyle/>
          <a:p>
            <a:r>
              <a:rPr lang="en-US"/>
              <a:t>Click to edit Master title style</a:t>
            </a:r>
            <a:endParaRPr lang="en-US" dirty="0"/>
          </a:p>
        </p:txBody>
      </p:sp>
      <p:sp>
        <p:nvSpPr>
          <p:cNvPr id="3" name="Content Placeholder 2"/>
          <p:cNvSpPr>
            <a:spLocks noGrp="1"/>
          </p:cNvSpPr>
          <p:nvPr>
            <p:ph sz="half" idx="1"/>
          </p:nvPr>
        </p:nvSpPr>
        <p:spPr>
          <a:xfrm>
            <a:off x="822960" y="1845734"/>
            <a:ext cx="3703320" cy="402336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4663440" y="1845735"/>
            <a:ext cx="3703320" cy="402336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02AC24A9-CCB6-4F8D-B8DB-C2F3692CFA5A}" type="datetimeFigureOut">
              <a:rPr lang="en-US" smtClean="0"/>
              <a:t>1/24/2020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2DC25EE-239B-4C5F-AAD1-255A7D5F1EE2}" type="slidenum">
              <a:rPr lang="en-US" smtClean="0"/>
              <a:t>‹#›</a:t>
            </a:fld>
            <a:endParaRPr lang="en-US"/>
          </a:p>
        </p:txBody>
      </p:sp>
    </p:spTree>
    <p:extLst>
      <p:ext uri="{BB962C8B-B14F-4D97-AF65-F5344CB8AC3E}">
        <p14:creationId xmlns:p14="http://schemas.microsoft.com/office/powerpoint/2010/main" val="188511033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a:xfrm>
            <a:off x="822960" y="286604"/>
            <a:ext cx="7543800" cy="1450757"/>
          </a:xfrm>
        </p:spPr>
        <p:txBody>
          <a:bodyPr/>
          <a:lstStyle/>
          <a:p>
            <a:r>
              <a:rPr lang="en-US"/>
              <a:t>Click to edit Master title style</a:t>
            </a:r>
            <a:endParaRPr lang="en-US" dirty="0"/>
          </a:p>
        </p:txBody>
      </p:sp>
      <p:sp>
        <p:nvSpPr>
          <p:cNvPr id="3" name="Text Placeholder 2"/>
          <p:cNvSpPr>
            <a:spLocks noGrp="1"/>
          </p:cNvSpPr>
          <p:nvPr>
            <p:ph type="body" idx="1"/>
          </p:nvPr>
        </p:nvSpPr>
        <p:spPr>
          <a:xfrm>
            <a:off x="822960" y="1846052"/>
            <a:ext cx="370332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22960" y="2582334"/>
            <a:ext cx="3703320" cy="3378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663440" y="1846052"/>
            <a:ext cx="370332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63440" y="2582334"/>
            <a:ext cx="3703320" cy="3378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02AC24A9-CCB6-4F8D-B8DB-C2F3692CFA5A}" type="datetimeFigureOut">
              <a:rPr lang="en-US" smtClean="0"/>
              <a:t>1/24/2020</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2DC25EE-239B-4C5F-AAD1-255A7D5F1EE2}" type="slidenum">
              <a:rPr lang="en-US" smtClean="0"/>
              <a:t>‹#›</a:t>
            </a:fld>
            <a:endParaRPr lang="en-US"/>
          </a:p>
        </p:txBody>
      </p:sp>
    </p:spTree>
    <p:extLst>
      <p:ext uri="{BB962C8B-B14F-4D97-AF65-F5344CB8AC3E}">
        <p14:creationId xmlns:p14="http://schemas.microsoft.com/office/powerpoint/2010/main" val="120234141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02AC24A9-CCB6-4F8D-B8DB-C2F3692CFA5A}" type="datetimeFigureOut">
              <a:rPr lang="en-US" smtClean="0"/>
              <a:t>1/24/2020</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2DC25EE-239B-4C5F-AAD1-255A7D5F1EE2}" type="slidenum">
              <a:rPr lang="en-US" smtClean="0"/>
              <a:t>‹#›</a:t>
            </a:fld>
            <a:endParaRPr lang="en-US"/>
          </a:p>
        </p:txBody>
      </p:sp>
    </p:spTree>
    <p:extLst>
      <p:ext uri="{BB962C8B-B14F-4D97-AF65-F5344CB8AC3E}">
        <p14:creationId xmlns:p14="http://schemas.microsoft.com/office/powerpoint/2010/main" val="355283358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2382" y="6400800"/>
            <a:ext cx="9141619"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 name="Rectangle 5"/>
          <p:cNvSpPr/>
          <p:nvPr/>
        </p:nvSpPr>
        <p:spPr>
          <a:xfrm>
            <a:off x="12" y="6334316"/>
            <a:ext cx="9141619"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 name="Date Placeholder 6"/>
          <p:cNvSpPr>
            <a:spLocks noGrp="1"/>
          </p:cNvSpPr>
          <p:nvPr>
            <p:ph type="dt" sz="half" idx="10"/>
          </p:nvPr>
        </p:nvSpPr>
        <p:spPr/>
        <p:txBody>
          <a:bodyPr/>
          <a:lstStyle/>
          <a:p>
            <a:fld id="{02AC24A9-CCB6-4F8D-B8DB-C2F3692CFA5A}" type="datetimeFigureOut">
              <a:rPr lang="en-US" smtClean="0"/>
              <a:t>1/24/2020</a:t>
            </a:fld>
            <a:endParaRPr lang="en-US"/>
          </a:p>
        </p:txBody>
      </p:sp>
      <p:sp>
        <p:nvSpPr>
          <p:cNvPr id="8" name="Footer Placeholder 7"/>
          <p:cNvSpPr>
            <a:spLocks noGrp="1"/>
          </p:cNvSpPr>
          <p:nvPr>
            <p:ph type="ftr" sz="quarter" idx="11"/>
          </p:nvPr>
        </p:nvSpPr>
        <p:spPr/>
        <p:txBody>
          <a:bodyPr/>
          <a:lstStyle>
            <a:lvl1pPr>
              <a:defRPr>
                <a:solidFill>
                  <a:srgbClr val="FFFFFF"/>
                </a:solidFill>
              </a:defRPr>
            </a:lvl1pPr>
          </a:lstStyle>
          <a:p>
            <a:endParaRPr lang="en-US"/>
          </a:p>
        </p:txBody>
      </p:sp>
      <p:sp>
        <p:nvSpPr>
          <p:cNvPr id="9" name="Slide Number Placeholder 8"/>
          <p:cNvSpPr>
            <a:spLocks noGrp="1"/>
          </p:cNvSpPr>
          <p:nvPr>
            <p:ph type="sldNum" sz="quarter" idx="12"/>
          </p:nvPr>
        </p:nvSpPr>
        <p:spPr/>
        <p:txBody>
          <a:bodyPr/>
          <a:lstStyle/>
          <a:p>
            <a:fld id="{B2DC25EE-239B-4C5F-AAD1-255A7D5F1EE2}" type="slidenum">
              <a:rPr lang="en-US" smtClean="0"/>
              <a:t>‹#›</a:t>
            </a:fld>
            <a:endParaRPr lang="en-US"/>
          </a:p>
        </p:txBody>
      </p:sp>
    </p:spTree>
    <p:extLst>
      <p:ext uri="{BB962C8B-B14F-4D97-AF65-F5344CB8AC3E}">
        <p14:creationId xmlns:p14="http://schemas.microsoft.com/office/powerpoint/2010/main" val="305040568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8" name="Rectangle 7"/>
          <p:cNvSpPr/>
          <p:nvPr/>
        </p:nvSpPr>
        <p:spPr>
          <a:xfrm>
            <a:off x="13" y="0"/>
            <a:ext cx="3038093"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3030053" y="0"/>
            <a:ext cx="48006"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342900" y="594359"/>
            <a:ext cx="2400300" cy="2286000"/>
          </a:xfrm>
        </p:spPr>
        <p:txBody>
          <a:bodyPr anchor="b">
            <a:normAutofit/>
          </a:bodyPr>
          <a:lstStyle>
            <a:lvl1pPr>
              <a:defRPr sz="3600" b="0">
                <a:solidFill>
                  <a:srgbClr val="FFFFFF"/>
                </a:solidFill>
              </a:defRPr>
            </a:lvl1pPr>
          </a:lstStyle>
          <a:p>
            <a:r>
              <a:rPr lang="en-US"/>
              <a:t>Click to edit Master title style</a:t>
            </a:r>
            <a:endParaRPr lang="en-US" dirty="0"/>
          </a:p>
        </p:txBody>
      </p:sp>
      <p:sp>
        <p:nvSpPr>
          <p:cNvPr id="3" name="Content Placeholder 2"/>
          <p:cNvSpPr>
            <a:spLocks noGrp="1"/>
          </p:cNvSpPr>
          <p:nvPr>
            <p:ph idx="1"/>
          </p:nvPr>
        </p:nvSpPr>
        <p:spPr>
          <a:xfrm>
            <a:off x="3600450" y="731520"/>
            <a:ext cx="4869180" cy="5257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342900" y="2926080"/>
            <a:ext cx="2400300" cy="3379124"/>
          </a:xfrm>
        </p:spPr>
        <p:txBody>
          <a:bodyPr lIns="91440" rIns="91440">
            <a:normAutofit/>
          </a:bodyPr>
          <a:lstStyle>
            <a:lvl1pPr marL="0" indent="0">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a:xfrm>
            <a:off x="349134" y="6459786"/>
            <a:ext cx="1963883" cy="365125"/>
          </a:xfrm>
        </p:spPr>
        <p:txBody>
          <a:bodyPr/>
          <a:lstStyle>
            <a:lvl1pPr algn="l">
              <a:defRPr/>
            </a:lvl1pPr>
          </a:lstStyle>
          <a:p>
            <a:fld id="{02AC24A9-CCB6-4F8D-B8DB-C2F3692CFA5A}" type="datetimeFigureOut">
              <a:rPr lang="en-US" smtClean="0"/>
              <a:t>1/24/2020</a:t>
            </a:fld>
            <a:endParaRPr lang="en-US" dirty="0"/>
          </a:p>
        </p:txBody>
      </p:sp>
      <p:sp>
        <p:nvSpPr>
          <p:cNvPr id="6" name="Footer Placeholder 5"/>
          <p:cNvSpPr>
            <a:spLocks noGrp="1"/>
          </p:cNvSpPr>
          <p:nvPr>
            <p:ph type="ftr" sz="quarter" idx="11"/>
          </p:nvPr>
        </p:nvSpPr>
        <p:spPr>
          <a:xfrm>
            <a:off x="3600450" y="6459786"/>
            <a:ext cx="3486150" cy="365125"/>
          </a:xfrm>
        </p:spPr>
        <p:txBody>
          <a:bodyPr/>
          <a:lstStyle>
            <a:lvl1pPr algn="l">
              <a:defRPr>
                <a:solidFill>
                  <a:schemeClr val="tx2"/>
                </a:solidFill>
              </a:defRPr>
            </a:lvl1pPr>
          </a:lstStyle>
          <a:p>
            <a:endParaRPr lang="en-US"/>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B2DC25EE-239B-4C5F-AAD1-255A7D5F1EE2}" type="slidenum">
              <a:rPr lang="en-US" smtClean="0"/>
              <a:t>‹#›</a:t>
            </a:fld>
            <a:endParaRPr lang="en-US"/>
          </a:p>
        </p:txBody>
      </p:sp>
    </p:spTree>
    <p:extLst>
      <p:ext uri="{BB962C8B-B14F-4D97-AF65-F5344CB8AC3E}">
        <p14:creationId xmlns:p14="http://schemas.microsoft.com/office/powerpoint/2010/main" val="133366034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8" name="Rectangle 7"/>
          <p:cNvSpPr/>
          <p:nvPr/>
        </p:nvSpPr>
        <p:spPr>
          <a:xfrm>
            <a:off x="0" y="4953000"/>
            <a:ext cx="9141619" cy="1905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2" y="4915076"/>
            <a:ext cx="9141619"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822960" y="5074920"/>
            <a:ext cx="7585234" cy="822960"/>
          </a:xfrm>
        </p:spPr>
        <p:txBody>
          <a:bodyPr tIns="0" bIns="0" anchor="b">
            <a:noAutofit/>
          </a:bodyPr>
          <a:lstStyle>
            <a:lvl1pPr>
              <a:defRPr sz="3600" b="0">
                <a:solidFill>
                  <a:srgbClr val="FFFFFF"/>
                </a:solidFill>
              </a:defRPr>
            </a:lvl1pPr>
          </a:lstStyle>
          <a:p>
            <a:r>
              <a:rPr lang="en-US"/>
              <a:t>Click to edit Master title style</a:t>
            </a:r>
            <a:endParaRPr lang="en-US" dirty="0"/>
          </a:p>
        </p:txBody>
      </p:sp>
      <p:sp>
        <p:nvSpPr>
          <p:cNvPr id="3" name="Picture Placeholder 2"/>
          <p:cNvSpPr>
            <a:spLocks noGrp="1" noChangeAspect="1"/>
          </p:cNvSpPr>
          <p:nvPr>
            <p:ph type="pic" idx="1"/>
          </p:nvPr>
        </p:nvSpPr>
        <p:spPr>
          <a:xfrm>
            <a:off x="12" y="0"/>
            <a:ext cx="9143989" cy="4915076"/>
          </a:xfrm>
          <a:solidFill>
            <a:schemeClr val="bg2">
              <a:lumMod val="90000"/>
            </a:schemeClr>
          </a:solidFill>
        </p:spPr>
        <p:txBody>
          <a:bodyPr lIns="457200" tIns="457200"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822960" y="5907024"/>
            <a:ext cx="7589520" cy="594360"/>
          </a:xfrm>
        </p:spPr>
        <p:txBody>
          <a:bodyPr lIns="91440" tIns="0" rIns="91440" bIns="0">
            <a:normAutofit/>
          </a:bodyPr>
          <a:lstStyle>
            <a:lvl1pPr marL="0" indent="0">
              <a:spcBef>
                <a:spcPts val="0"/>
              </a:spcBef>
              <a:spcAft>
                <a:spcPts val="600"/>
              </a:spcAft>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02AC24A9-CCB6-4F8D-B8DB-C2F3692CFA5A}" type="datetimeFigureOut">
              <a:rPr lang="en-US" smtClean="0"/>
              <a:t>1/24/2020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2DC25EE-239B-4C5F-AAD1-255A7D5F1EE2}" type="slidenum">
              <a:rPr lang="en-US" smtClean="0"/>
              <a:t>‹#›</a:t>
            </a:fld>
            <a:endParaRPr lang="en-US"/>
          </a:p>
        </p:txBody>
      </p:sp>
    </p:spTree>
    <p:extLst>
      <p:ext uri="{BB962C8B-B14F-4D97-AF65-F5344CB8AC3E}">
        <p14:creationId xmlns:p14="http://schemas.microsoft.com/office/powerpoint/2010/main" val="5543602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lIns="45720" tIns="0" rIns="45720" bIns="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2AC24A9-CCB6-4F8D-B8DB-C2F3692CFA5A}" type="datetimeFigureOut">
              <a:rPr lang="en-US" smtClean="0"/>
              <a:t>1/24/2020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2DC25EE-239B-4C5F-AAD1-255A7D5F1EE2}" type="slidenum">
              <a:rPr lang="en-US" smtClean="0"/>
              <a:t>‹#›</a:t>
            </a:fld>
            <a:endParaRPr lang="en-US"/>
          </a:p>
        </p:txBody>
      </p:sp>
    </p:spTree>
    <p:extLst>
      <p:ext uri="{BB962C8B-B14F-4D97-AF65-F5344CB8AC3E}">
        <p14:creationId xmlns:p14="http://schemas.microsoft.com/office/powerpoint/2010/main" val="218571725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7" name="Rectangle 6"/>
          <p:cNvSpPr/>
          <p:nvPr/>
        </p:nvSpPr>
        <p:spPr>
          <a:xfrm>
            <a:off x="2382" y="6400800"/>
            <a:ext cx="9141619"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2" y="6334316"/>
            <a:ext cx="9141619"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6543675" y="412302"/>
            <a:ext cx="1971675" cy="575989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28650" y="412302"/>
            <a:ext cx="5800725" cy="5759898"/>
          </a:xfrm>
        </p:spPr>
        <p:txBody>
          <a:bodyPr vert="eaVert" lIns="45720" tIns="0" rIns="45720" bIns="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2AC24A9-CCB6-4F8D-B8DB-C2F3692CFA5A}" type="datetimeFigureOut">
              <a:rPr lang="en-US" smtClean="0"/>
              <a:t>1/24/2020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2DC25EE-239B-4C5F-AAD1-255A7D5F1EE2}" type="slidenum">
              <a:rPr lang="en-US" smtClean="0"/>
              <a:t>‹#›</a:t>
            </a:fld>
            <a:endParaRPr lang="en-US"/>
          </a:p>
        </p:txBody>
      </p:sp>
    </p:spTree>
    <p:extLst>
      <p:ext uri="{BB962C8B-B14F-4D97-AF65-F5344CB8AC3E}">
        <p14:creationId xmlns:p14="http://schemas.microsoft.com/office/powerpoint/2010/main" val="335512719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p:cNvSpPr/>
          <p:nvPr/>
        </p:nvSpPr>
        <p:spPr>
          <a:xfrm>
            <a:off x="0" y="6400800"/>
            <a:ext cx="9144001"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0" y="6334315"/>
            <a:ext cx="9144001" cy="65999"/>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822960" y="286604"/>
            <a:ext cx="7543800" cy="1450757"/>
          </a:xfrm>
          <a:prstGeom prst="rect">
            <a:avLst/>
          </a:prstGeom>
        </p:spPr>
        <p:txBody>
          <a:bodyPr vert="horz" lIns="91440" tIns="45720" rIns="91440" bIns="45720" rtlCol="0" anchor="b">
            <a:normAutofit/>
          </a:bodyPr>
          <a:lstStyle/>
          <a:p>
            <a:r>
              <a:rPr lang="en-US"/>
              <a:t>Click to edit Master title style</a:t>
            </a:r>
            <a:endParaRPr lang="en-US" dirty="0"/>
          </a:p>
        </p:txBody>
      </p:sp>
      <p:sp>
        <p:nvSpPr>
          <p:cNvPr id="3" name="Text Placeholder 2"/>
          <p:cNvSpPr>
            <a:spLocks noGrp="1"/>
          </p:cNvSpPr>
          <p:nvPr>
            <p:ph type="body" idx="1"/>
          </p:nvPr>
        </p:nvSpPr>
        <p:spPr>
          <a:xfrm>
            <a:off x="822959" y="1845734"/>
            <a:ext cx="7543801" cy="4023360"/>
          </a:xfrm>
          <a:prstGeom prst="rect">
            <a:avLst/>
          </a:prstGeom>
        </p:spPr>
        <p:txBody>
          <a:bodyPr vert="horz" lIns="0" tIns="45720" rIns="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22961" y="6459786"/>
            <a:ext cx="1854203" cy="365125"/>
          </a:xfrm>
          <a:prstGeom prst="rect">
            <a:avLst/>
          </a:prstGeom>
        </p:spPr>
        <p:txBody>
          <a:bodyPr vert="horz" lIns="91440" tIns="45720" rIns="91440" bIns="45720" rtlCol="0" anchor="ctr"/>
          <a:lstStyle>
            <a:lvl1pPr algn="l">
              <a:defRPr sz="900">
                <a:solidFill>
                  <a:srgbClr val="FFFFFF"/>
                </a:solidFill>
              </a:defRPr>
            </a:lvl1pPr>
          </a:lstStyle>
          <a:p>
            <a:fld id="{02AC24A9-CCB6-4F8D-B8DB-C2F3692CFA5A}" type="datetimeFigureOut">
              <a:rPr lang="en-US" smtClean="0"/>
              <a:t>1/24/2020</a:t>
            </a:fld>
            <a:endParaRPr lang="en-US"/>
          </a:p>
        </p:txBody>
      </p:sp>
      <p:sp>
        <p:nvSpPr>
          <p:cNvPr id="5" name="Footer Placeholder 4"/>
          <p:cNvSpPr>
            <a:spLocks noGrp="1"/>
          </p:cNvSpPr>
          <p:nvPr>
            <p:ph type="ftr" sz="quarter" idx="3"/>
          </p:nvPr>
        </p:nvSpPr>
        <p:spPr>
          <a:xfrm>
            <a:off x="2764639" y="6459786"/>
            <a:ext cx="3617103" cy="365125"/>
          </a:xfrm>
          <a:prstGeom prst="rect">
            <a:avLst/>
          </a:prstGeom>
        </p:spPr>
        <p:txBody>
          <a:bodyPr vert="horz" lIns="91440" tIns="45720" rIns="91440" bIns="45720" rtlCol="0" anchor="ctr"/>
          <a:lstStyle>
            <a:lvl1pPr algn="ctr">
              <a:defRPr sz="900" cap="all" baseline="0">
                <a:solidFill>
                  <a:srgbClr val="FFFFFF"/>
                </a:solidFill>
              </a:defRPr>
            </a:lvl1pPr>
          </a:lstStyle>
          <a:p>
            <a:endParaRPr lang="en-US"/>
          </a:p>
        </p:txBody>
      </p:sp>
      <p:sp>
        <p:nvSpPr>
          <p:cNvPr id="6" name="Slide Number Placeholder 5"/>
          <p:cNvSpPr>
            <a:spLocks noGrp="1"/>
          </p:cNvSpPr>
          <p:nvPr>
            <p:ph type="sldNum" sz="quarter" idx="4"/>
          </p:nvPr>
        </p:nvSpPr>
        <p:spPr>
          <a:xfrm>
            <a:off x="7425344" y="6459786"/>
            <a:ext cx="984019" cy="365125"/>
          </a:xfrm>
          <a:prstGeom prst="rect">
            <a:avLst/>
          </a:prstGeom>
        </p:spPr>
        <p:txBody>
          <a:bodyPr vert="horz" lIns="91440" tIns="45720" rIns="91440" bIns="45720" rtlCol="0" anchor="ctr"/>
          <a:lstStyle>
            <a:lvl1pPr algn="r">
              <a:defRPr sz="1050">
                <a:solidFill>
                  <a:srgbClr val="FFFFFF"/>
                </a:solidFill>
              </a:defRPr>
            </a:lvl1pPr>
          </a:lstStyle>
          <a:p>
            <a:fld id="{B2DC25EE-239B-4C5F-AAD1-255A7D5F1EE2}" type="slidenum">
              <a:rPr lang="en-US" smtClean="0"/>
              <a:t>‹#›</a:t>
            </a:fld>
            <a:endParaRPr lang="en-US"/>
          </a:p>
        </p:txBody>
      </p:sp>
      <p:cxnSp>
        <p:nvCxnSpPr>
          <p:cNvPr id="10" name="Straight Connector 9"/>
          <p:cNvCxnSpPr/>
          <p:nvPr/>
        </p:nvCxnSpPr>
        <p:spPr>
          <a:xfrm>
            <a:off x="895149" y="1737845"/>
            <a:ext cx="74752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59697742"/>
      </p:ext>
    </p:extLst>
  </p:cSld>
  <p:clrMap bg1="lt1" tx1="dk1" bg2="lt2" tx2="dk2" accent1="accent1" accent2="accent2" accent3="accent3" accent4="accent4" accent5="accent5" accent6="accent6" hlink="hlink" folHlink="folHlink"/>
  <p:sldLayoutIdLst>
    <p:sldLayoutId id="2147483740" r:id="rId1"/>
    <p:sldLayoutId id="2147483741" r:id="rId2"/>
    <p:sldLayoutId id="2147483742" r:id="rId3"/>
    <p:sldLayoutId id="2147483743" r:id="rId4"/>
    <p:sldLayoutId id="2147483744" r:id="rId5"/>
    <p:sldLayoutId id="2147483745" r:id="rId6"/>
    <p:sldLayoutId id="2147483746" r:id="rId7"/>
    <p:sldLayoutId id="2147483747" r:id="rId8"/>
    <p:sldLayoutId id="2147483748" r:id="rId9"/>
    <p:sldLayoutId id="2147483749" r:id="rId10"/>
    <p:sldLayoutId id="2147483750" r:id="rId11"/>
  </p:sldLayoutIdLst>
  <p:txStyles>
    <p:title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p:titleStyle>
    <p:bodyStyle>
      <a:lvl1pPr marL="91440" indent="-91440" algn="l" defTabSz="914400" rtl="0"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90000"/>
        </a:lnSpc>
        <a:spcBef>
          <a:spcPts val="200"/>
        </a:spcBef>
        <a:spcAft>
          <a:spcPts val="400"/>
        </a:spcAft>
        <a:buClr>
          <a:schemeClr val="accent1"/>
        </a:buClr>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9.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4.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4.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4.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692D151A-6542-4465-90A2-F31AA08D557F}"/>
              </a:ext>
            </a:extLst>
          </p:cNvPr>
          <p:cNvSpPr>
            <a:spLocks noGrp="1"/>
          </p:cNvSpPr>
          <p:nvPr>
            <p:ph type="title"/>
          </p:nvPr>
        </p:nvSpPr>
        <p:spPr>
          <a:xfrm>
            <a:off x="1722716" y="5528000"/>
            <a:ext cx="5688926" cy="617220"/>
          </a:xfrm>
        </p:spPr>
        <p:txBody>
          <a:bodyPr/>
          <a:lstStyle/>
          <a:p>
            <a:r>
              <a:rPr lang="en-GB" sz="4000" dirty="0"/>
              <a:t>Buddhism and the Environment </a:t>
            </a:r>
          </a:p>
        </p:txBody>
      </p:sp>
      <p:sp>
        <p:nvSpPr>
          <p:cNvPr id="6" name="Text Placeholder 5">
            <a:extLst>
              <a:ext uri="{FF2B5EF4-FFF2-40B4-BE49-F238E27FC236}">
                <a16:creationId xmlns:a16="http://schemas.microsoft.com/office/drawing/2014/main" id="{B5431B0B-4997-4130-B670-D5BC72F8E06D}"/>
              </a:ext>
            </a:extLst>
          </p:cNvPr>
          <p:cNvSpPr>
            <a:spLocks noGrp="1"/>
          </p:cNvSpPr>
          <p:nvPr>
            <p:ph type="body" sz="half" idx="2"/>
          </p:nvPr>
        </p:nvSpPr>
        <p:spPr>
          <a:xfrm>
            <a:off x="1725930" y="6247708"/>
            <a:ext cx="5692140" cy="445770"/>
          </a:xfrm>
        </p:spPr>
        <p:txBody>
          <a:bodyPr>
            <a:normAutofit/>
          </a:bodyPr>
          <a:lstStyle/>
          <a:p>
            <a:r>
              <a:rPr lang="en-GB" sz="2000" dirty="0"/>
              <a:t>HPRS5009/C &amp; HPRS6009/C</a:t>
            </a:r>
          </a:p>
        </p:txBody>
      </p:sp>
      <p:pic>
        <p:nvPicPr>
          <p:cNvPr id="8" name="Picture Placeholder 7">
            <a:extLst>
              <a:ext uri="{FF2B5EF4-FFF2-40B4-BE49-F238E27FC236}">
                <a16:creationId xmlns:a16="http://schemas.microsoft.com/office/drawing/2014/main" id="{18824070-CFC6-4917-AE6A-C02C72CBCB36}"/>
              </a:ext>
            </a:extLst>
          </p:cNvPr>
          <p:cNvPicPr>
            <a:picLocks noGrp="1" noChangeAspect="1"/>
          </p:cNvPicPr>
          <p:nvPr>
            <p:ph type="pic" idx="1"/>
          </p:nvPr>
        </p:nvPicPr>
        <p:blipFill>
          <a:blip r:embed="rId2">
            <a:extLst>
              <a:ext uri="{28A0092B-C50C-407E-A947-70E740481C1C}">
                <a14:useLocalDpi xmlns:a14="http://schemas.microsoft.com/office/drawing/2010/main" val="0"/>
              </a:ext>
            </a:extLst>
          </a:blip>
          <a:srcRect l="10665" r="10665"/>
          <a:stretch>
            <a:fillRect/>
          </a:stretch>
        </p:blipFill>
        <p:spPr/>
      </p:pic>
    </p:spTree>
    <p:extLst>
      <p:ext uri="{BB962C8B-B14F-4D97-AF65-F5344CB8AC3E}">
        <p14:creationId xmlns:p14="http://schemas.microsoft.com/office/powerpoint/2010/main" val="110622042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2B8B6EF-2270-4F4B-982D-67AFAF0B231F}"/>
              </a:ext>
            </a:extLst>
          </p:cNvPr>
          <p:cNvSpPr>
            <a:spLocks noGrp="1"/>
          </p:cNvSpPr>
          <p:nvPr>
            <p:ph type="title"/>
          </p:nvPr>
        </p:nvSpPr>
        <p:spPr/>
        <p:txBody>
          <a:bodyPr>
            <a:normAutofit/>
          </a:bodyPr>
          <a:lstStyle/>
          <a:p>
            <a:r>
              <a:rPr lang="en-GB" sz="4400" dirty="0"/>
              <a:t>The ‘Greening’ of Buddhism</a:t>
            </a:r>
          </a:p>
        </p:txBody>
      </p:sp>
      <p:sp>
        <p:nvSpPr>
          <p:cNvPr id="4" name="Content Placeholder 3">
            <a:extLst>
              <a:ext uri="{FF2B5EF4-FFF2-40B4-BE49-F238E27FC236}">
                <a16:creationId xmlns:a16="http://schemas.microsoft.com/office/drawing/2014/main" id="{D9A3D0D0-AF1E-4689-9943-56E750CDDC9A}"/>
              </a:ext>
            </a:extLst>
          </p:cNvPr>
          <p:cNvSpPr>
            <a:spLocks noGrp="1"/>
          </p:cNvSpPr>
          <p:nvPr>
            <p:ph sz="half" idx="1"/>
          </p:nvPr>
        </p:nvSpPr>
        <p:spPr>
          <a:xfrm>
            <a:off x="822960" y="2239010"/>
            <a:ext cx="3703320" cy="4023360"/>
          </a:xfrm>
        </p:spPr>
        <p:txBody>
          <a:bodyPr/>
          <a:lstStyle/>
          <a:p>
            <a:pPr>
              <a:buFont typeface="Arial" panose="020B0604020202020204" pitchFamily="34" charset="0"/>
              <a:buChar char="•"/>
            </a:pPr>
            <a:r>
              <a:rPr lang="en-GB" dirty="0"/>
              <a:t> For a number of decades, Buddhists have been formulating responses to environmental problems. </a:t>
            </a:r>
          </a:p>
          <a:p>
            <a:pPr>
              <a:buFont typeface="Arial" panose="020B0604020202020204" pitchFamily="34" charset="0"/>
              <a:buChar char="•"/>
            </a:pPr>
            <a:r>
              <a:rPr lang="en-GB" dirty="0"/>
              <a:t> ‘The Time to Act is Now: A Buddhist Declaration on Climate Change’ (14 May 2015)</a:t>
            </a:r>
          </a:p>
          <a:p>
            <a:pPr>
              <a:buFont typeface="Arial" panose="020B0604020202020204" pitchFamily="34" charset="0"/>
              <a:buChar char="•"/>
            </a:pPr>
            <a:r>
              <a:rPr lang="en-GB" dirty="0"/>
              <a:t> The ‘Buddhist Climate Change Statement to World Leaders’ (signed ahead of the Paris Conference, 29 Oct 2015). </a:t>
            </a:r>
          </a:p>
        </p:txBody>
      </p:sp>
      <p:pic>
        <p:nvPicPr>
          <p:cNvPr id="6" name="Content Placeholder 5">
            <a:extLst>
              <a:ext uri="{FF2B5EF4-FFF2-40B4-BE49-F238E27FC236}">
                <a16:creationId xmlns:a16="http://schemas.microsoft.com/office/drawing/2014/main" id="{E96C1E37-6272-4071-807D-CBA6952CC532}"/>
              </a:ext>
            </a:extLst>
          </p:cNvPr>
          <p:cNvPicPr>
            <a:picLocks noGrp="1" noChangeAspect="1"/>
          </p:cNvPicPr>
          <p:nvPr>
            <p:ph sz="half" idx="2"/>
          </p:nvPr>
        </p:nvPicPr>
        <p:blipFill>
          <a:blip r:embed="rId2"/>
          <a:stretch>
            <a:fillRect/>
          </a:stretch>
        </p:blipFill>
        <p:spPr>
          <a:xfrm>
            <a:off x="4800896" y="2239010"/>
            <a:ext cx="3702050" cy="2696804"/>
          </a:xfrm>
          <a:prstGeom prst="rect">
            <a:avLst/>
          </a:prstGeom>
        </p:spPr>
      </p:pic>
    </p:spTree>
    <p:extLst>
      <p:ext uri="{BB962C8B-B14F-4D97-AF65-F5344CB8AC3E}">
        <p14:creationId xmlns:p14="http://schemas.microsoft.com/office/powerpoint/2010/main" val="72492408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4400" dirty="0"/>
              <a:t>Buddhism and the Environment</a:t>
            </a:r>
          </a:p>
        </p:txBody>
      </p:sp>
      <p:sp>
        <p:nvSpPr>
          <p:cNvPr id="3" name="Content Placeholder 2"/>
          <p:cNvSpPr>
            <a:spLocks noGrp="1"/>
          </p:cNvSpPr>
          <p:nvPr>
            <p:ph idx="1"/>
          </p:nvPr>
        </p:nvSpPr>
        <p:spPr>
          <a:xfrm>
            <a:off x="822960" y="2314397"/>
            <a:ext cx="7543800" cy="4373563"/>
          </a:xfrm>
        </p:spPr>
        <p:txBody>
          <a:bodyPr>
            <a:normAutofit/>
          </a:bodyPr>
          <a:lstStyle/>
          <a:p>
            <a:pPr algn="just">
              <a:buFont typeface="Arial" panose="020B0604020202020204" pitchFamily="34" charset="0"/>
              <a:buChar char="•"/>
            </a:pPr>
            <a:r>
              <a:rPr lang="en-GB" sz="2400" dirty="0"/>
              <a:t> The compatibility of Buddhism and contemporary environmental ethics often taken as self-evident. </a:t>
            </a:r>
          </a:p>
          <a:p>
            <a:pPr algn="just">
              <a:buFont typeface="Arial" panose="020B0604020202020204" pitchFamily="34" charset="0"/>
              <a:buChar char="•"/>
            </a:pPr>
            <a:r>
              <a:rPr lang="en-GB" sz="2400" dirty="0"/>
              <a:t> ‘Ancient Eastern cultures are the source of respect for and religious veneration of the natural world…In the Far East the man-nature relationship was marked by respect, bordering on love, absent in the West.’ </a:t>
            </a:r>
          </a:p>
          <a:p>
            <a:pPr marL="0" indent="0" algn="just">
              <a:buNone/>
            </a:pPr>
            <a:r>
              <a:rPr lang="en-GB" sz="2400" dirty="0"/>
              <a:t>– Roderick Nash, </a:t>
            </a:r>
            <a:r>
              <a:rPr lang="en-GB" sz="2400" i="1" dirty="0"/>
              <a:t>Wilderness and the American Mind</a:t>
            </a:r>
            <a:r>
              <a:rPr lang="en-GB" sz="2400" dirty="0"/>
              <a:t>, pp. 20-21, 192-93</a:t>
            </a:r>
          </a:p>
        </p:txBody>
      </p:sp>
    </p:spTree>
    <p:extLst>
      <p:ext uri="{BB962C8B-B14F-4D97-AF65-F5344CB8AC3E}">
        <p14:creationId xmlns:p14="http://schemas.microsoft.com/office/powerpoint/2010/main" val="14457402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4400" dirty="0"/>
              <a:t>Buddhism and the Environment</a:t>
            </a:r>
          </a:p>
        </p:txBody>
      </p:sp>
      <p:sp>
        <p:nvSpPr>
          <p:cNvPr id="3" name="Content Placeholder 2"/>
          <p:cNvSpPr>
            <a:spLocks noGrp="1"/>
          </p:cNvSpPr>
          <p:nvPr>
            <p:ph idx="1"/>
          </p:nvPr>
        </p:nvSpPr>
        <p:spPr>
          <a:xfrm>
            <a:off x="822960" y="2314397"/>
            <a:ext cx="7543800" cy="4373563"/>
          </a:xfrm>
        </p:spPr>
        <p:txBody>
          <a:bodyPr>
            <a:normAutofit/>
          </a:bodyPr>
          <a:lstStyle/>
          <a:p>
            <a:pPr algn="just">
              <a:buFont typeface="Arial" panose="020B0604020202020204" pitchFamily="34" charset="0"/>
              <a:buChar char="•"/>
            </a:pPr>
            <a:r>
              <a:rPr lang="en-GB" sz="2400" dirty="0"/>
              <a:t> However, the claims made on behalf of Buddhism from an ecological perspective have come under fire in recent years (in academic circles, at least!). </a:t>
            </a:r>
          </a:p>
          <a:p>
            <a:pPr algn="just">
              <a:buFont typeface="Arial" panose="020B0604020202020204" pitchFamily="34" charset="0"/>
              <a:buChar char="•"/>
            </a:pPr>
            <a:r>
              <a:rPr lang="en-GB" sz="2400" dirty="0"/>
              <a:t> </a:t>
            </a:r>
            <a:r>
              <a:rPr lang="en-GB" sz="2400" i="1" dirty="0"/>
              <a:t>Does the idea of ‘Green Buddhism’ (or ‘Eco-Buddhism’) stand up to scrutiny? To what extent can Buddhist teaching and doctrine truly be said to support and foster a concern for issues of environmental care and sustainability?</a:t>
            </a:r>
          </a:p>
        </p:txBody>
      </p:sp>
    </p:spTree>
    <p:extLst>
      <p:ext uri="{BB962C8B-B14F-4D97-AF65-F5344CB8AC3E}">
        <p14:creationId xmlns:p14="http://schemas.microsoft.com/office/powerpoint/2010/main" val="176762724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22960" y="228238"/>
            <a:ext cx="7543800" cy="1450757"/>
          </a:xfrm>
        </p:spPr>
        <p:txBody>
          <a:bodyPr>
            <a:normAutofit/>
          </a:bodyPr>
          <a:lstStyle/>
          <a:p>
            <a:r>
              <a:rPr lang="en-GB" sz="4000" dirty="0"/>
              <a:t>Early Buddhist Teaching: The ‘Four True Realities’</a:t>
            </a:r>
          </a:p>
        </p:txBody>
      </p:sp>
      <p:sp>
        <p:nvSpPr>
          <p:cNvPr id="3" name="Content Placeholder 2"/>
          <p:cNvSpPr>
            <a:spLocks noGrp="1"/>
          </p:cNvSpPr>
          <p:nvPr>
            <p:ph idx="1"/>
          </p:nvPr>
        </p:nvSpPr>
        <p:spPr>
          <a:xfrm>
            <a:off x="944216" y="2087155"/>
            <a:ext cx="7422544" cy="4916760"/>
          </a:xfrm>
        </p:spPr>
        <p:txBody>
          <a:bodyPr>
            <a:normAutofit/>
          </a:bodyPr>
          <a:lstStyle/>
          <a:p>
            <a:pPr marL="0" indent="0" algn="just">
              <a:buNone/>
            </a:pPr>
            <a:r>
              <a:rPr lang="en-GB" sz="1600" dirty="0"/>
              <a:t>‘This is the noble truth of suffering: birth is suffering, ageing is suffering, sickness is suffering, dying is suffering, sorrow, grief, pain, unhappiness, and unease are suffering; being united with what is not liked is suffering, separation from what is liked is suffering; not to get what one wants is suffering; in short, the five aggregates of grasping are suffering.</a:t>
            </a:r>
          </a:p>
          <a:p>
            <a:pPr marL="0" indent="0" algn="just">
              <a:buNone/>
            </a:pPr>
            <a:r>
              <a:rPr lang="en-GB" sz="1600" dirty="0"/>
              <a:t>This is the noble truth of the origin of suffering: the thirst for repeated existence which, associated with delight and greed, delights in this and that, namely the thirst for objects of sense desire, the thirst for existence, and the thirst for non-existence.</a:t>
            </a:r>
          </a:p>
          <a:p>
            <a:pPr marL="0" indent="0" algn="just">
              <a:buNone/>
            </a:pPr>
            <a:r>
              <a:rPr lang="en-GB" sz="1600" dirty="0"/>
              <a:t>This is the noble truth of the cessation of suffering: the complete fading away and cessation of this very thirst – its abandoning, relinquishing, releasing, letting go. </a:t>
            </a:r>
          </a:p>
          <a:p>
            <a:pPr marL="0" indent="0" algn="just">
              <a:buNone/>
            </a:pPr>
            <a:r>
              <a:rPr lang="en-GB" sz="1600" dirty="0"/>
              <a:t>This is the noble truth of the way leading to the cessation of suffering: the noble eightfold path, namely right view, right intention, right speech, right action, right livelihood, right effort, right mindfulness, right concentration.’ </a:t>
            </a:r>
          </a:p>
          <a:p>
            <a:pPr marL="0" indent="0" algn="just">
              <a:buNone/>
            </a:pPr>
            <a:r>
              <a:rPr lang="en-GB" sz="1600" dirty="0"/>
              <a:t>– </a:t>
            </a:r>
            <a:r>
              <a:rPr lang="en-GB" sz="1600" i="1" dirty="0" err="1"/>
              <a:t>Samyutta</a:t>
            </a:r>
            <a:r>
              <a:rPr lang="en-GB" sz="1600" i="1" dirty="0"/>
              <a:t> </a:t>
            </a:r>
            <a:r>
              <a:rPr lang="en-GB" sz="1600" i="1" dirty="0" err="1"/>
              <a:t>Nikaya</a:t>
            </a:r>
            <a:r>
              <a:rPr lang="en-GB" sz="1600" i="1" dirty="0"/>
              <a:t> </a:t>
            </a:r>
            <a:r>
              <a:rPr lang="en-GB" sz="1600" dirty="0"/>
              <a:t>v. 421-2</a:t>
            </a:r>
          </a:p>
          <a:p>
            <a:endParaRPr lang="en-GB" dirty="0"/>
          </a:p>
        </p:txBody>
      </p:sp>
    </p:spTree>
    <p:extLst>
      <p:ext uri="{BB962C8B-B14F-4D97-AF65-F5344CB8AC3E}">
        <p14:creationId xmlns:p14="http://schemas.microsoft.com/office/powerpoint/2010/main" val="60415934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83568" y="476672"/>
            <a:ext cx="7920880" cy="924475"/>
          </a:xfrm>
        </p:spPr>
        <p:txBody>
          <a:bodyPr>
            <a:normAutofit/>
          </a:bodyPr>
          <a:lstStyle/>
          <a:p>
            <a:r>
              <a:rPr lang="en-GB" sz="4400" dirty="0"/>
              <a:t>The First True Reality: The Disease</a:t>
            </a:r>
          </a:p>
        </p:txBody>
      </p:sp>
      <p:sp>
        <p:nvSpPr>
          <p:cNvPr id="3" name="Content Placeholder 2"/>
          <p:cNvSpPr>
            <a:spLocks noGrp="1"/>
          </p:cNvSpPr>
          <p:nvPr>
            <p:ph sz="half" idx="1"/>
          </p:nvPr>
        </p:nvSpPr>
        <p:spPr>
          <a:xfrm>
            <a:off x="683568" y="2127523"/>
            <a:ext cx="3816424" cy="4608512"/>
          </a:xfrm>
        </p:spPr>
        <p:txBody>
          <a:bodyPr>
            <a:normAutofit/>
          </a:bodyPr>
          <a:lstStyle/>
          <a:p>
            <a:pPr>
              <a:buFont typeface="Arial" panose="020B0604020202020204" pitchFamily="34" charset="0"/>
              <a:buChar char="•"/>
            </a:pPr>
            <a:r>
              <a:rPr lang="en-GB" sz="2800" dirty="0"/>
              <a:t> Human existence characterized by </a:t>
            </a:r>
            <a:r>
              <a:rPr lang="en-GB" sz="2800" b="1" i="1" dirty="0"/>
              <a:t>dukkha</a:t>
            </a:r>
            <a:r>
              <a:rPr lang="en-GB" sz="2800" dirty="0"/>
              <a:t> [P].</a:t>
            </a:r>
          </a:p>
          <a:p>
            <a:pPr>
              <a:buFont typeface="Arial" panose="020B0604020202020204" pitchFamily="34" charset="0"/>
              <a:buChar char="•"/>
            </a:pPr>
            <a:r>
              <a:rPr lang="en-GB" sz="2800" dirty="0"/>
              <a:t> Our attachment to things that are impermanent (</a:t>
            </a:r>
            <a:r>
              <a:rPr lang="en-GB" sz="2800" b="1" i="1" dirty="0" err="1"/>
              <a:t>anicca</a:t>
            </a:r>
            <a:r>
              <a:rPr lang="en-GB" sz="2800" dirty="0"/>
              <a:t> [P]) is a cause of this ‘</a:t>
            </a:r>
            <a:r>
              <a:rPr lang="en-GB" sz="2800" dirty="0" err="1"/>
              <a:t>unsatisfactoriness</a:t>
            </a:r>
            <a:r>
              <a:rPr lang="en-GB" sz="2800" dirty="0"/>
              <a:t>’. </a:t>
            </a:r>
          </a:p>
        </p:txBody>
      </p:sp>
      <p:pic>
        <p:nvPicPr>
          <p:cNvPr id="5" name="Content Placeholder 4">
            <a:extLst>
              <a:ext uri="{FF2B5EF4-FFF2-40B4-BE49-F238E27FC236}">
                <a16:creationId xmlns:a16="http://schemas.microsoft.com/office/drawing/2014/main" id="{68C607D7-BA81-4F2A-9F73-B2E609F715D0}"/>
              </a:ext>
            </a:extLst>
          </p:cNvPr>
          <p:cNvPicPr>
            <a:picLocks noGrp="1" noChangeAspect="1"/>
          </p:cNvPicPr>
          <p:nvPr>
            <p:ph sz="half" idx="2"/>
          </p:nvPr>
        </p:nvPicPr>
        <p:blipFill>
          <a:blip r:embed="rId2"/>
          <a:stretch>
            <a:fillRect/>
          </a:stretch>
        </p:blipFill>
        <p:spPr>
          <a:xfrm>
            <a:off x="5120878" y="1979613"/>
            <a:ext cx="3017043" cy="4022725"/>
          </a:xfrm>
          <a:prstGeom prst="rect">
            <a:avLst/>
          </a:prstGeom>
        </p:spPr>
      </p:pic>
    </p:spTree>
    <p:extLst>
      <p:ext uri="{BB962C8B-B14F-4D97-AF65-F5344CB8AC3E}">
        <p14:creationId xmlns:p14="http://schemas.microsoft.com/office/powerpoint/2010/main" val="65583253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10118" y="476672"/>
            <a:ext cx="7822321" cy="924475"/>
          </a:xfrm>
        </p:spPr>
        <p:txBody>
          <a:bodyPr>
            <a:normAutofit fontScale="90000"/>
          </a:bodyPr>
          <a:lstStyle/>
          <a:p>
            <a:r>
              <a:rPr lang="en-GB" sz="4400" dirty="0"/>
              <a:t>The Second True Reality: The Cause</a:t>
            </a:r>
          </a:p>
        </p:txBody>
      </p:sp>
      <p:sp>
        <p:nvSpPr>
          <p:cNvPr id="3" name="Content Placeholder 2"/>
          <p:cNvSpPr>
            <a:spLocks noGrp="1"/>
          </p:cNvSpPr>
          <p:nvPr>
            <p:ph idx="1"/>
          </p:nvPr>
        </p:nvSpPr>
        <p:spPr>
          <a:xfrm>
            <a:off x="710118" y="2284033"/>
            <a:ext cx="7822321" cy="4573967"/>
          </a:xfrm>
        </p:spPr>
        <p:txBody>
          <a:bodyPr>
            <a:normAutofit/>
          </a:bodyPr>
          <a:lstStyle/>
          <a:p>
            <a:pPr algn="just">
              <a:buFont typeface="Arial" panose="020B0604020202020204" pitchFamily="34" charset="0"/>
              <a:buChar char="•"/>
            </a:pPr>
            <a:r>
              <a:rPr lang="en-GB" sz="2800" dirty="0"/>
              <a:t> The key origin or cause of </a:t>
            </a:r>
            <a:r>
              <a:rPr lang="en-GB" sz="2800" i="1" dirty="0"/>
              <a:t>dukkha</a:t>
            </a:r>
            <a:r>
              <a:rPr lang="en-GB" sz="2800" dirty="0"/>
              <a:t> is </a:t>
            </a:r>
            <a:r>
              <a:rPr lang="en-GB" sz="2800" b="1" i="1" dirty="0"/>
              <a:t>tanha</a:t>
            </a:r>
            <a:r>
              <a:rPr lang="en-GB" sz="2800" dirty="0"/>
              <a:t> (which leads to ‘grasping’ or ‘attachment’, </a:t>
            </a:r>
            <a:r>
              <a:rPr lang="en-GB" sz="2800" i="1" dirty="0" err="1"/>
              <a:t>upadana</a:t>
            </a:r>
            <a:r>
              <a:rPr lang="en-GB" sz="2800" dirty="0"/>
              <a:t>). </a:t>
            </a:r>
          </a:p>
          <a:p>
            <a:pPr algn="just">
              <a:buFont typeface="Arial" panose="020B0604020202020204" pitchFamily="34" charset="0"/>
              <a:buChar char="•"/>
            </a:pPr>
            <a:r>
              <a:rPr lang="en-GB" sz="2800" i="1" dirty="0"/>
              <a:t> Tanha</a:t>
            </a:r>
            <a:r>
              <a:rPr lang="en-GB" sz="2800" dirty="0"/>
              <a:t> (‘thirst’) refers to those desires which are constantly on the lookout for gratification. </a:t>
            </a:r>
          </a:p>
          <a:p>
            <a:pPr algn="just">
              <a:buFont typeface="Arial" panose="020B0604020202020204" pitchFamily="34" charset="0"/>
              <a:buChar char="•"/>
            </a:pPr>
            <a:r>
              <a:rPr lang="en-GB" sz="2800" dirty="0"/>
              <a:t> In order to overcome </a:t>
            </a:r>
            <a:r>
              <a:rPr lang="en-GB" sz="2800" i="1" dirty="0"/>
              <a:t>dukkha</a:t>
            </a:r>
            <a:r>
              <a:rPr lang="en-GB" sz="2800" dirty="0"/>
              <a:t>, the Buddhist path aims to uproot craving from the psyche altogether. </a:t>
            </a:r>
          </a:p>
          <a:p>
            <a:endParaRPr lang="en-GB" dirty="0"/>
          </a:p>
        </p:txBody>
      </p:sp>
    </p:spTree>
    <p:extLst>
      <p:ext uri="{BB962C8B-B14F-4D97-AF65-F5344CB8AC3E}">
        <p14:creationId xmlns:p14="http://schemas.microsoft.com/office/powerpoint/2010/main" val="412425843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47564" y="658660"/>
            <a:ext cx="7848872" cy="924475"/>
          </a:xfrm>
        </p:spPr>
        <p:txBody>
          <a:bodyPr>
            <a:noAutofit/>
          </a:bodyPr>
          <a:lstStyle/>
          <a:p>
            <a:r>
              <a:rPr lang="en-GB" sz="4400" dirty="0"/>
              <a:t>Conditioned Arising/Dependent Origination</a:t>
            </a:r>
          </a:p>
        </p:txBody>
      </p:sp>
      <p:sp>
        <p:nvSpPr>
          <p:cNvPr id="3" name="Content Placeholder 2"/>
          <p:cNvSpPr>
            <a:spLocks noGrp="1"/>
          </p:cNvSpPr>
          <p:nvPr>
            <p:ph idx="1"/>
          </p:nvPr>
        </p:nvSpPr>
        <p:spPr>
          <a:xfrm>
            <a:off x="647564" y="2231075"/>
            <a:ext cx="7848872" cy="4645975"/>
          </a:xfrm>
        </p:spPr>
        <p:txBody>
          <a:bodyPr>
            <a:normAutofit/>
          </a:bodyPr>
          <a:lstStyle/>
          <a:p>
            <a:pPr algn="just">
              <a:buFont typeface="Arial" panose="020B0604020202020204" pitchFamily="34" charset="0"/>
              <a:buChar char="•"/>
            </a:pPr>
            <a:r>
              <a:rPr lang="en-GB" sz="2400" dirty="0"/>
              <a:t> Related to the teaching on the four true realities, particularly the second, is the doctrine of </a:t>
            </a:r>
            <a:r>
              <a:rPr lang="en-GB" sz="2400" b="1" dirty="0"/>
              <a:t>Conditioned Arising</a:t>
            </a:r>
            <a:r>
              <a:rPr lang="en-GB" sz="2400" dirty="0"/>
              <a:t> or </a:t>
            </a:r>
            <a:r>
              <a:rPr lang="en-GB" sz="2400" b="1" dirty="0"/>
              <a:t>Dependent Origination</a:t>
            </a:r>
            <a:r>
              <a:rPr lang="en-GB" sz="2400" dirty="0"/>
              <a:t> (</a:t>
            </a:r>
            <a:r>
              <a:rPr lang="en-GB" sz="2400" i="1" dirty="0" err="1"/>
              <a:t>patticcasamuppada</a:t>
            </a:r>
            <a:r>
              <a:rPr lang="en-GB" sz="2400" dirty="0"/>
              <a:t>). </a:t>
            </a:r>
          </a:p>
          <a:p>
            <a:pPr algn="just">
              <a:buFont typeface="Arial" panose="020B0604020202020204" pitchFamily="34" charset="0"/>
              <a:buChar char="•"/>
            </a:pPr>
            <a:r>
              <a:rPr lang="en-GB" sz="2400" dirty="0"/>
              <a:t> The principle of causality or conditionality – all things, mental and physical, arise and exist due to the presence of certain conditions, and cease once their conditions are removed. </a:t>
            </a:r>
          </a:p>
          <a:p>
            <a:pPr algn="just">
              <a:buFont typeface="Arial" panose="020B0604020202020204" pitchFamily="34" charset="0"/>
              <a:buChar char="•"/>
            </a:pPr>
            <a:r>
              <a:rPr lang="en-GB" sz="2400" dirty="0"/>
              <a:t> ‘That being, this comes to be; from the arising of that, this arises; that being absent, this is not; from the cessation of that, this ceases’ (</a:t>
            </a:r>
            <a:r>
              <a:rPr lang="en-GB" sz="2400" i="1" dirty="0" err="1"/>
              <a:t>Samyutta</a:t>
            </a:r>
            <a:r>
              <a:rPr lang="en-GB" sz="2400" i="1" dirty="0"/>
              <a:t> </a:t>
            </a:r>
            <a:r>
              <a:rPr lang="en-GB" sz="2400" i="1" dirty="0" err="1"/>
              <a:t>Nikaya</a:t>
            </a:r>
            <a:r>
              <a:rPr lang="en-GB" sz="2400" i="1" dirty="0"/>
              <a:t> </a:t>
            </a:r>
            <a:r>
              <a:rPr lang="en-GB" sz="2400" dirty="0"/>
              <a:t>ii. 28). </a:t>
            </a:r>
          </a:p>
        </p:txBody>
      </p:sp>
    </p:spTree>
    <p:extLst>
      <p:ext uri="{BB962C8B-B14F-4D97-AF65-F5344CB8AC3E}">
        <p14:creationId xmlns:p14="http://schemas.microsoft.com/office/powerpoint/2010/main" val="269989002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47564" y="610022"/>
            <a:ext cx="7848872" cy="924475"/>
          </a:xfrm>
        </p:spPr>
        <p:txBody>
          <a:bodyPr>
            <a:noAutofit/>
          </a:bodyPr>
          <a:lstStyle/>
          <a:p>
            <a:r>
              <a:rPr lang="en-GB" sz="4400" dirty="0"/>
              <a:t>Conditioned Arising/Dependent Origination</a:t>
            </a:r>
          </a:p>
        </p:txBody>
      </p:sp>
      <p:sp>
        <p:nvSpPr>
          <p:cNvPr id="3" name="Content Placeholder 2"/>
          <p:cNvSpPr>
            <a:spLocks noGrp="1"/>
          </p:cNvSpPr>
          <p:nvPr>
            <p:ph idx="1"/>
          </p:nvPr>
        </p:nvSpPr>
        <p:spPr>
          <a:xfrm>
            <a:off x="699474" y="2087915"/>
            <a:ext cx="7745052" cy="4896544"/>
          </a:xfrm>
        </p:spPr>
        <p:txBody>
          <a:bodyPr>
            <a:normAutofit/>
          </a:bodyPr>
          <a:lstStyle/>
          <a:p>
            <a:pPr marL="0" indent="0" algn="just">
              <a:buNone/>
            </a:pPr>
            <a:r>
              <a:rPr lang="en-GB" dirty="0"/>
              <a:t>‘Conditioned by (1) ignorance are (2) constructing activities, conditioned by constructing activities is (3) consciousness, conditioned by consciousness is (4) the mind-and-body/sentient body, conditioned by the sentient body are (5) the six senses, conditioned by the six senses is (6) sensory stimulation, conditioned by sensory stimulation is (7) feeling, conditioned by feeling is (8) craving, conditioned by craving is (9) grasping, conditioned by grasping is (10) becoming, conditioned by becoming is (11) birth, conditioned by birth is (12) old-age and death – grief, lamentation, pain, sorrow, and despair come into being. Thus is the arising of this whole mass of suffering.’ </a:t>
            </a:r>
          </a:p>
          <a:p>
            <a:pPr marL="0" indent="0" algn="just">
              <a:buNone/>
            </a:pPr>
            <a:r>
              <a:rPr lang="en-GB" dirty="0"/>
              <a:t>– </a:t>
            </a:r>
            <a:r>
              <a:rPr lang="en-GB" i="1" dirty="0" err="1"/>
              <a:t>Samyutta</a:t>
            </a:r>
            <a:r>
              <a:rPr lang="en-GB" i="1" dirty="0"/>
              <a:t> </a:t>
            </a:r>
            <a:r>
              <a:rPr lang="en-GB" i="1" dirty="0" err="1"/>
              <a:t>Nikaya</a:t>
            </a:r>
            <a:r>
              <a:rPr lang="en-GB" i="1" dirty="0"/>
              <a:t> </a:t>
            </a:r>
            <a:r>
              <a:rPr lang="en-GB" dirty="0"/>
              <a:t>ii. 1-2</a:t>
            </a:r>
          </a:p>
        </p:txBody>
      </p:sp>
    </p:spTree>
    <p:extLst>
      <p:ext uri="{BB962C8B-B14F-4D97-AF65-F5344CB8AC3E}">
        <p14:creationId xmlns:p14="http://schemas.microsoft.com/office/powerpoint/2010/main" val="250972618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25941" y="280839"/>
            <a:ext cx="7492118" cy="580470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83626973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99592" y="629072"/>
            <a:ext cx="7272808" cy="924475"/>
          </a:xfrm>
        </p:spPr>
        <p:txBody>
          <a:bodyPr>
            <a:normAutofit/>
          </a:bodyPr>
          <a:lstStyle/>
          <a:p>
            <a:r>
              <a:rPr lang="en-GB" sz="4400" dirty="0"/>
              <a:t>The Third True Reality: The Cure</a:t>
            </a:r>
          </a:p>
        </p:txBody>
      </p:sp>
      <p:sp>
        <p:nvSpPr>
          <p:cNvPr id="3" name="Content Placeholder 2"/>
          <p:cNvSpPr>
            <a:spLocks noGrp="1"/>
          </p:cNvSpPr>
          <p:nvPr>
            <p:ph idx="1"/>
          </p:nvPr>
        </p:nvSpPr>
        <p:spPr>
          <a:xfrm>
            <a:off x="899592" y="2145432"/>
            <a:ext cx="7272808" cy="4464496"/>
          </a:xfrm>
        </p:spPr>
        <p:txBody>
          <a:bodyPr>
            <a:normAutofit/>
          </a:bodyPr>
          <a:lstStyle/>
          <a:p>
            <a:pPr algn="just">
              <a:buFont typeface="Arial" panose="020B0604020202020204" pitchFamily="34" charset="0"/>
              <a:buChar char="•"/>
            </a:pPr>
            <a:r>
              <a:rPr lang="en-GB" sz="2800" dirty="0"/>
              <a:t> The ending of thirst and the abandoning of attachment. </a:t>
            </a:r>
          </a:p>
          <a:p>
            <a:pPr algn="just">
              <a:buFont typeface="Arial" panose="020B0604020202020204" pitchFamily="34" charset="0"/>
              <a:buChar char="•"/>
            </a:pPr>
            <a:r>
              <a:rPr lang="en-GB" sz="2800" dirty="0"/>
              <a:t> When craving and other related causes come to an end, </a:t>
            </a:r>
            <a:r>
              <a:rPr lang="en-GB" sz="2800" i="1" dirty="0"/>
              <a:t>dukkha</a:t>
            </a:r>
            <a:r>
              <a:rPr lang="en-GB" sz="2800" dirty="0"/>
              <a:t> ceases. </a:t>
            </a:r>
          </a:p>
          <a:p>
            <a:pPr algn="just">
              <a:buFont typeface="Arial" panose="020B0604020202020204" pitchFamily="34" charset="0"/>
              <a:buChar char="•"/>
            </a:pPr>
            <a:r>
              <a:rPr lang="en-GB" sz="2800" dirty="0"/>
              <a:t> This is </a:t>
            </a:r>
            <a:r>
              <a:rPr lang="en-GB" sz="2800" b="1" i="1" dirty="0"/>
              <a:t>Nirvana</a:t>
            </a:r>
            <a:r>
              <a:rPr lang="en-GB" sz="2800" dirty="0"/>
              <a:t> (</a:t>
            </a:r>
            <a:r>
              <a:rPr lang="en-GB" sz="2800" i="1" dirty="0"/>
              <a:t>Nibbana</a:t>
            </a:r>
            <a:r>
              <a:rPr lang="en-GB" sz="2800" dirty="0"/>
              <a:t> [P]), the ultimate goal of Buddhism. </a:t>
            </a:r>
          </a:p>
          <a:p>
            <a:pPr algn="just">
              <a:buFont typeface="Arial" panose="020B0604020202020204" pitchFamily="34" charset="0"/>
              <a:buChar char="•"/>
            </a:pPr>
            <a:r>
              <a:rPr lang="en-GB" sz="2800" i="1" dirty="0"/>
              <a:t> Nirvana</a:t>
            </a:r>
            <a:r>
              <a:rPr lang="en-GB" sz="2800" dirty="0"/>
              <a:t> is only attained when there is total non-attachment and letting go. </a:t>
            </a:r>
          </a:p>
        </p:txBody>
      </p:sp>
    </p:spTree>
    <p:extLst>
      <p:ext uri="{BB962C8B-B14F-4D97-AF65-F5344CB8AC3E}">
        <p14:creationId xmlns:p14="http://schemas.microsoft.com/office/powerpoint/2010/main" val="374190068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91360" y="517823"/>
            <a:ext cx="7125113" cy="924475"/>
          </a:xfrm>
        </p:spPr>
        <p:txBody>
          <a:bodyPr>
            <a:normAutofit/>
          </a:bodyPr>
          <a:lstStyle/>
          <a:p>
            <a:r>
              <a:rPr lang="en-GB" sz="4400" i="1" dirty="0"/>
              <a:t>Nirvana</a:t>
            </a:r>
          </a:p>
        </p:txBody>
      </p:sp>
      <p:sp>
        <p:nvSpPr>
          <p:cNvPr id="3" name="Content Placeholder 2"/>
          <p:cNvSpPr>
            <a:spLocks noGrp="1"/>
          </p:cNvSpPr>
          <p:nvPr>
            <p:ph idx="1"/>
          </p:nvPr>
        </p:nvSpPr>
        <p:spPr>
          <a:xfrm>
            <a:off x="729642" y="2210412"/>
            <a:ext cx="7684715" cy="4573967"/>
          </a:xfrm>
        </p:spPr>
        <p:txBody>
          <a:bodyPr>
            <a:normAutofit/>
          </a:bodyPr>
          <a:lstStyle/>
          <a:p>
            <a:pPr algn="just">
              <a:buFont typeface="Arial" panose="020B0604020202020204" pitchFamily="34" charset="0"/>
              <a:buChar char="•"/>
            </a:pPr>
            <a:r>
              <a:rPr lang="en-GB" sz="2800" dirty="0"/>
              <a:t> Literally ‘blowing out’ or ‘extinguishing’.</a:t>
            </a:r>
          </a:p>
          <a:p>
            <a:pPr algn="just">
              <a:buFont typeface="Arial" panose="020B0604020202020204" pitchFamily="34" charset="0"/>
              <a:buChar char="•"/>
            </a:pPr>
            <a:r>
              <a:rPr lang="en-GB" sz="2800" dirty="0"/>
              <a:t> ‘</a:t>
            </a:r>
            <a:r>
              <a:rPr lang="en-GB" sz="2800" i="1" dirty="0"/>
              <a:t>Nirvana</a:t>
            </a:r>
            <a:r>
              <a:rPr lang="en-GB" sz="2800" dirty="0"/>
              <a:t> during life’ (a temporary stopping of all conditioned states) defined as the destruction of the ‘fires’ of attachment, hatred and delusion. </a:t>
            </a:r>
          </a:p>
          <a:p>
            <a:pPr algn="just">
              <a:buFont typeface="Arial" panose="020B0604020202020204" pitchFamily="34" charset="0"/>
              <a:buChar char="•"/>
            </a:pPr>
            <a:r>
              <a:rPr lang="en-GB" sz="2800" dirty="0"/>
              <a:t> Having destroyed all causes of rebirth, a </a:t>
            </a:r>
            <a:r>
              <a:rPr lang="en-GB" sz="2800" i="1" dirty="0"/>
              <a:t>Tathagata</a:t>
            </a:r>
            <a:r>
              <a:rPr lang="en-GB" sz="2800" dirty="0"/>
              <a:t> (‘One attuned to reality’) cannot be reborn in any way (</a:t>
            </a:r>
            <a:r>
              <a:rPr lang="en-GB" sz="2800" b="1" i="1" dirty="0" err="1"/>
              <a:t>parinirvana</a:t>
            </a:r>
            <a:r>
              <a:rPr lang="en-GB" sz="2800" dirty="0"/>
              <a:t>). </a:t>
            </a:r>
          </a:p>
          <a:p>
            <a:pPr marL="0" indent="0" algn="just">
              <a:buNone/>
            </a:pPr>
            <a:endParaRPr lang="en-GB" dirty="0"/>
          </a:p>
          <a:p>
            <a:pPr algn="just"/>
            <a:endParaRPr lang="en-GB" dirty="0"/>
          </a:p>
        </p:txBody>
      </p:sp>
    </p:spTree>
    <p:extLst>
      <p:ext uri="{BB962C8B-B14F-4D97-AF65-F5344CB8AC3E}">
        <p14:creationId xmlns:p14="http://schemas.microsoft.com/office/powerpoint/2010/main" val="425451657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75556" y="620357"/>
            <a:ext cx="7992888" cy="924475"/>
          </a:xfrm>
        </p:spPr>
        <p:txBody>
          <a:bodyPr>
            <a:noAutofit/>
          </a:bodyPr>
          <a:lstStyle/>
          <a:p>
            <a:r>
              <a:rPr lang="en-GB" sz="4400" dirty="0"/>
              <a:t>The Fourth True Reality: The Medicine</a:t>
            </a:r>
          </a:p>
        </p:txBody>
      </p:sp>
      <p:sp>
        <p:nvSpPr>
          <p:cNvPr id="3" name="Content Placeholder 2"/>
          <p:cNvSpPr>
            <a:spLocks noGrp="1"/>
          </p:cNvSpPr>
          <p:nvPr>
            <p:ph idx="1"/>
          </p:nvPr>
        </p:nvSpPr>
        <p:spPr>
          <a:xfrm>
            <a:off x="575556" y="2285940"/>
            <a:ext cx="7992888" cy="4464496"/>
          </a:xfrm>
        </p:spPr>
        <p:txBody>
          <a:bodyPr/>
          <a:lstStyle/>
          <a:p>
            <a:pPr algn="just">
              <a:buFont typeface="Arial" panose="020B0604020202020204" pitchFamily="34" charset="0"/>
              <a:buChar char="•"/>
            </a:pPr>
            <a:r>
              <a:rPr lang="en-GB" sz="2800" dirty="0"/>
              <a:t> The fourth True Reality concerned with Buddhist practice proper – the practical means for attaining Nirvana. </a:t>
            </a:r>
          </a:p>
          <a:p>
            <a:pPr algn="just">
              <a:buFont typeface="Arial" panose="020B0604020202020204" pitchFamily="34" charset="0"/>
              <a:buChar char="•"/>
            </a:pPr>
            <a:r>
              <a:rPr lang="en-GB" sz="2800" dirty="0"/>
              <a:t> The </a:t>
            </a:r>
            <a:r>
              <a:rPr lang="en-GB" sz="2800" b="1" dirty="0"/>
              <a:t>Noble Eight-Factored Path </a:t>
            </a:r>
            <a:r>
              <a:rPr lang="en-GB" sz="2800" dirty="0"/>
              <a:t>is a ‘middle way’ that avoids a life of pursuing either sense-pleasures or harsh asceticism.</a:t>
            </a:r>
          </a:p>
          <a:p>
            <a:pPr algn="just">
              <a:buFont typeface="Arial" panose="020B0604020202020204" pitchFamily="34" charset="0"/>
              <a:buChar char="•"/>
            </a:pPr>
            <a:r>
              <a:rPr lang="en-GB" sz="2800" dirty="0"/>
              <a:t>This path leads to the cessation of </a:t>
            </a:r>
            <a:r>
              <a:rPr lang="en-GB" sz="2800" i="1" dirty="0"/>
              <a:t>dukkha</a:t>
            </a:r>
            <a:r>
              <a:rPr lang="en-GB" sz="2800" dirty="0"/>
              <a:t>. </a:t>
            </a:r>
          </a:p>
          <a:p>
            <a:endParaRPr lang="en-GB" dirty="0"/>
          </a:p>
        </p:txBody>
      </p:sp>
    </p:spTree>
    <p:extLst>
      <p:ext uri="{BB962C8B-B14F-4D97-AF65-F5344CB8AC3E}">
        <p14:creationId xmlns:p14="http://schemas.microsoft.com/office/powerpoint/2010/main" val="139436519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15752" y="561256"/>
            <a:ext cx="7125113" cy="924475"/>
          </a:xfrm>
        </p:spPr>
        <p:txBody>
          <a:bodyPr>
            <a:normAutofit/>
          </a:bodyPr>
          <a:lstStyle/>
          <a:p>
            <a:r>
              <a:rPr lang="en-US" sz="4400" dirty="0"/>
              <a:t>Moral/Ethical Virtue (</a:t>
            </a:r>
            <a:r>
              <a:rPr lang="en-US" sz="4400" i="1" dirty="0" err="1"/>
              <a:t>Sila</a:t>
            </a:r>
            <a:r>
              <a:rPr lang="en-US" sz="4400" dirty="0"/>
              <a:t>)</a:t>
            </a:r>
          </a:p>
        </p:txBody>
      </p:sp>
      <p:sp>
        <p:nvSpPr>
          <p:cNvPr id="3" name="Content Placeholder 2"/>
          <p:cNvSpPr>
            <a:spLocks noGrp="1"/>
          </p:cNvSpPr>
          <p:nvPr>
            <p:ph sz="quarter" idx="4294967295"/>
          </p:nvPr>
        </p:nvSpPr>
        <p:spPr>
          <a:xfrm>
            <a:off x="539552" y="1989981"/>
            <a:ext cx="7125113" cy="4114800"/>
          </a:xfrm>
          <a:prstGeom prst="rect">
            <a:avLst/>
          </a:prstGeom>
        </p:spPr>
        <p:txBody>
          <a:bodyPr>
            <a:normAutofit/>
          </a:bodyPr>
          <a:lstStyle/>
          <a:p>
            <a:pPr marL="0" indent="0">
              <a:buNone/>
            </a:pPr>
            <a:r>
              <a:rPr lang="en-US" sz="2000" dirty="0"/>
              <a:t>RIGHT SPEECH</a:t>
            </a:r>
          </a:p>
          <a:p>
            <a:pPr lvl="1"/>
            <a:r>
              <a:rPr lang="en-US" sz="2000" dirty="0"/>
              <a:t>REFRAINING FROM FALSE, DIVISIVE, HURTFUL SPEECH</a:t>
            </a:r>
          </a:p>
          <a:p>
            <a:pPr lvl="1"/>
            <a:r>
              <a:rPr lang="en-US" sz="2000" dirty="0"/>
              <a:t>REFRAINING FROM IDLE CHATTER</a:t>
            </a:r>
          </a:p>
          <a:p>
            <a:endParaRPr lang="en-US" sz="2000" dirty="0"/>
          </a:p>
          <a:p>
            <a:pPr marL="0" indent="0">
              <a:buNone/>
            </a:pPr>
            <a:r>
              <a:rPr lang="en-US" sz="2000" dirty="0"/>
              <a:t>RIGHT ACTION</a:t>
            </a:r>
          </a:p>
          <a:p>
            <a:pPr lvl="1"/>
            <a:r>
              <a:rPr lang="en-US" sz="2000" dirty="0"/>
              <a:t>REFRANING FROM HARMING LIVING BEINGS</a:t>
            </a:r>
          </a:p>
          <a:p>
            <a:pPr lvl="1"/>
            <a:r>
              <a:rPr lang="en-US" sz="2000" dirty="0"/>
              <a:t>REFRAINING FROM TAKING WHAT IS NOT GIVEN</a:t>
            </a:r>
          </a:p>
          <a:p>
            <a:pPr lvl="1"/>
            <a:r>
              <a:rPr lang="en-US" sz="2000" dirty="0"/>
              <a:t>REFRAINING FROM SEXUAL MISCONDUCT</a:t>
            </a:r>
          </a:p>
          <a:p>
            <a:pPr lvl="1"/>
            <a:endParaRPr lang="en-US" sz="2000" dirty="0"/>
          </a:p>
          <a:p>
            <a:pPr marL="0" indent="0">
              <a:buNone/>
            </a:pPr>
            <a:r>
              <a:rPr lang="en-US" sz="2000" dirty="0"/>
              <a:t>RIGHT LIVELIHOOD: BASED ON RIGHT SPEECH AND ACTION</a:t>
            </a:r>
          </a:p>
          <a:p>
            <a:endParaRPr lang="en-US" dirty="0"/>
          </a:p>
        </p:txBody>
      </p:sp>
    </p:spTree>
    <p:extLst>
      <p:ext uri="{BB962C8B-B14F-4D97-AF65-F5344CB8AC3E}">
        <p14:creationId xmlns:p14="http://schemas.microsoft.com/office/powerpoint/2010/main" val="133441924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9552" y="610344"/>
            <a:ext cx="8064896" cy="924475"/>
          </a:xfrm>
        </p:spPr>
        <p:txBody>
          <a:bodyPr>
            <a:noAutofit/>
          </a:bodyPr>
          <a:lstStyle/>
          <a:p>
            <a:r>
              <a:rPr lang="en-US" sz="4400" dirty="0"/>
              <a:t>Meditation/Mental Development (</a:t>
            </a:r>
            <a:r>
              <a:rPr lang="en-US" sz="4400" i="1" dirty="0"/>
              <a:t>Samadhi</a:t>
            </a:r>
            <a:r>
              <a:rPr lang="en-US" sz="4400" dirty="0"/>
              <a:t>)</a:t>
            </a:r>
          </a:p>
        </p:txBody>
      </p:sp>
      <p:sp>
        <p:nvSpPr>
          <p:cNvPr id="3" name="Content Placeholder 2"/>
          <p:cNvSpPr>
            <a:spLocks noGrp="1"/>
          </p:cNvSpPr>
          <p:nvPr>
            <p:ph sz="quarter" idx="4294967295"/>
          </p:nvPr>
        </p:nvSpPr>
        <p:spPr>
          <a:xfrm>
            <a:off x="539552" y="2132856"/>
            <a:ext cx="8064896" cy="4114800"/>
          </a:xfrm>
          <a:prstGeom prst="rect">
            <a:avLst/>
          </a:prstGeom>
        </p:spPr>
        <p:txBody>
          <a:bodyPr>
            <a:noAutofit/>
          </a:bodyPr>
          <a:lstStyle/>
          <a:p>
            <a:pPr marL="0" indent="0">
              <a:buNone/>
            </a:pPr>
            <a:r>
              <a:rPr lang="en-US" dirty="0"/>
              <a:t>RIGHT EFFORT </a:t>
            </a:r>
          </a:p>
          <a:p>
            <a:pPr lvl="1"/>
            <a:r>
              <a:rPr lang="en-US" sz="2000" dirty="0"/>
              <a:t>PREVENTING/ ABANDONING UNWHOLESOME STATES (GREED, HATRED, DELUSION)</a:t>
            </a:r>
          </a:p>
          <a:p>
            <a:pPr lvl="1"/>
            <a:r>
              <a:rPr lang="en-US" sz="2000" dirty="0"/>
              <a:t>AROUSING/ DEVELOPING WHOLESOME STATES (NON-ATTACHMENT, LOVING KINDNESS, WISDOM)</a:t>
            </a:r>
          </a:p>
          <a:p>
            <a:endParaRPr lang="en-US" dirty="0"/>
          </a:p>
          <a:p>
            <a:pPr marL="0" indent="0">
              <a:buNone/>
            </a:pPr>
            <a:r>
              <a:rPr lang="en-US" dirty="0"/>
              <a:t>RIGHT MINDFULNESS</a:t>
            </a:r>
          </a:p>
          <a:p>
            <a:pPr lvl="1"/>
            <a:r>
              <a:rPr lang="en-US" sz="2000" dirty="0"/>
              <a:t>CONTEMPLATION OF BODY, FEELING, MIND, DHARMA</a:t>
            </a:r>
          </a:p>
          <a:p>
            <a:pPr lvl="1"/>
            <a:endParaRPr lang="en-US" sz="2000" dirty="0"/>
          </a:p>
          <a:p>
            <a:pPr marL="0" indent="0">
              <a:buNone/>
            </a:pPr>
            <a:r>
              <a:rPr lang="en-US" dirty="0"/>
              <a:t>RIGHT CONCENTRATION</a:t>
            </a:r>
          </a:p>
        </p:txBody>
      </p:sp>
    </p:spTree>
    <p:extLst>
      <p:ext uri="{BB962C8B-B14F-4D97-AF65-F5344CB8AC3E}">
        <p14:creationId xmlns:p14="http://schemas.microsoft.com/office/powerpoint/2010/main" val="122960386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542206"/>
            <a:ext cx="7125113" cy="924475"/>
          </a:xfrm>
        </p:spPr>
        <p:txBody>
          <a:bodyPr>
            <a:normAutofit/>
          </a:bodyPr>
          <a:lstStyle/>
          <a:p>
            <a:r>
              <a:rPr lang="en-US" sz="4400" dirty="0"/>
              <a:t>Wisdom (</a:t>
            </a:r>
            <a:r>
              <a:rPr lang="en-US" sz="4400" i="1" dirty="0" err="1"/>
              <a:t>Prajna</a:t>
            </a:r>
            <a:r>
              <a:rPr lang="en-US" sz="4400" dirty="0"/>
              <a:t>)</a:t>
            </a:r>
          </a:p>
        </p:txBody>
      </p:sp>
      <p:sp>
        <p:nvSpPr>
          <p:cNvPr id="3" name="Content Placeholder 2"/>
          <p:cNvSpPr>
            <a:spLocks noGrp="1"/>
          </p:cNvSpPr>
          <p:nvPr>
            <p:ph sz="quarter" idx="4294967295"/>
          </p:nvPr>
        </p:nvSpPr>
        <p:spPr>
          <a:xfrm>
            <a:off x="467544" y="2200994"/>
            <a:ext cx="7125113" cy="4114800"/>
          </a:xfrm>
          <a:prstGeom prst="rect">
            <a:avLst/>
          </a:prstGeom>
        </p:spPr>
        <p:txBody>
          <a:bodyPr>
            <a:normAutofit/>
          </a:bodyPr>
          <a:lstStyle/>
          <a:p>
            <a:pPr marL="0" indent="0">
              <a:buNone/>
            </a:pPr>
            <a:r>
              <a:rPr lang="en-US" dirty="0"/>
              <a:t>RIGHT VIEW</a:t>
            </a:r>
          </a:p>
          <a:p>
            <a:pPr lvl="1"/>
            <a:r>
              <a:rPr lang="en-US" sz="2000" dirty="0"/>
              <a:t>SEEING THE FOUR NOBLE TRUTHS</a:t>
            </a:r>
          </a:p>
          <a:p>
            <a:pPr lvl="1"/>
            <a:endParaRPr lang="en-US" sz="2000" dirty="0"/>
          </a:p>
          <a:p>
            <a:pPr lvl="1"/>
            <a:endParaRPr lang="en-US" sz="2000" dirty="0"/>
          </a:p>
          <a:p>
            <a:pPr marL="0" indent="0">
              <a:buNone/>
            </a:pPr>
            <a:r>
              <a:rPr lang="en-US" dirty="0"/>
              <a:t>RIGHT INTENTION</a:t>
            </a:r>
          </a:p>
          <a:p>
            <a:pPr lvl="1"/>
            <a:r>
              <a:rPr lang="en-US" sz="2000" dirty="0"/>
              <a:t>DESIRELESSNESS</a:t>
            </a:r>
          </a:p>
          <a:p>
            <a:pPr lvl="1"/>
            <a:r>
              <a:rPr lang="en-US" sz="2000" dirty="0"/>
              <a:t>FRIENDLINESS</a:t>
            </a:r>
          </a:p>
          <a:p>
            <a:pPr lvl="1"/>
            <a:r>
              <a:rPr lang="en-US" sz="2000" dirty="0"/>
              <a:t>COMPASSION</a:t>
            </a:r>
          </a:p>
        </p:txBody>
      </p:sp>
    </p:spTree>
    <p:extLst>
      <p:ext uri="{BB962C8B-B14F-4D97-AF65-F5344CB8AC3E}">
        <p14:creationId xmlns:p14="http://schemas.microsoft.com/office/powerpoint/2010/main" val="129988578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688F867D-C895-465C-9DAF-9488293146B9}"/>
              </a:ext>
            </a:extLst>
          </p:cNvPr>
          <p:cNvPicPr>
            <a:picLocks noChangeAspect="1"/>
          </p:cNvPicPr>
          <p:nvPr/>
        </p:nvPicPr>
        <p:blipFill>
          <a:blip r:embed="rId2"/>
          <a:stretch>
            <a:fillRect/>
          </a:stretch>
        </p:blipFill>
        <p:spPr>
          <a:xfrm>
            <a:off x="423770" y="591158"/>
            <a:ext cx="8296459" cy="5256584"/>
          </a:xfrm>
          <a:prstGeom prst="rect">
            <a:avLst/>
          </a:prstGeom>
        </p:spPr>
      </p:pic>
    </p:spTree>
    <p:extLst>
      <p:ext uri="{BB962C8B-B14F-4D97-AF65-F5344CB8AC3E}">
        <p14:creationId xmlns:p14="http://schemas.microsoft.com/office/powerpoint/2010/main" val="428609270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50384" y="151606"/>
            <a:ext cx="8043232" cy="1450757"/>
          </a:xfrm>
        </p:spPr>
        <p:txBody>
          <a:bodyPr>
            <a:noAutofit/>
          </a:bodyPr>
          <a:lstStyle/>
          <a:p>
            <a:r>
              <a:rPr lang="en-GB" sz="4000" dirty="0"/>
              <a:t>Searching Early Buddhist Teaching for an Environmental Ethic: Right Action</a:t>
            </a:r>
          </a:p>
        </p:txBody>
      </p:sp>
      <p:sp>
        <p:nvSpPr>
          <p:cNvPr id="3" name="Content Placeholder 2"/>
          <p:cNvSpPr>
            <a:spLocks noGrp="1"/>
          </p:cNvSpPr>
          <p:nvPr>
            <p:ph idx="1"/>
          </p:nvPr>
        </p:nvSpPr>
        <p:spPr>
          <a:xfrm>
            <a:off x="550384" y="2313906"/>
            <a:ext cx="8043232" cy="4392488"/>
          </a:xfrm>
        </p:spPr>
        <p:txBody>
          <a:bodyPr>
            <a:normAutofit/>
          </a:bodyPr>
          <a:lstStyle/>
          <a:p>
            <a:pPr algn="just">
              <a:buFont typeface="Arial" panose="020B0604020202020204" pitchFamily="34" charset="0"/>
              <a:buChar char="•"/>
            </a:pPr>
            <a:r>
              <a:rPr lang="en-GB" sz="2400" b="1" dirty="0"/>
              <a:t> Right Action</a:t>
            </a:r>
            <a:r>
              <a:rPr lang="en-GB" sz="2400" dirty="0"/>
              <a:t>: includes refraining from harming/killing living beings. </a:t>
            </a:r>
          </a:p>
          <a:p>
            <a:pPr algn="just">
              <a:buFont typeface="Arial" panose="020B0604020202020204" pitchFamily="34" charset="0"/>
              <a:buChar char="•"/>
            </a:pPr>
            <a:r>
              <a:rPr lang="en-GB" sz="2400" dirty="0"/>
              <a:t> Early Buddhism strongly influenced by the Hindu and Jain principle of </a:t>
            </a:r>
            <a:r>
              <a:rPr lang="en-GB" sz="2400" i="1" dirty="0"/>
              <a:t>ahimsa</a:t>
            </a:r>
            <a:r>
              <a:rPr lang="en-GB" sz="2400" dirty="0"/>
              <a:t>. </a:t>
            </a:r>
          </a:p>
          <a:p>
            <a:pPr algn="just">
              <a:buFont typeface="Arial" panose="020B0604020202020204" pitchFamily="34" charset="0"/>
              <a:buChar char="•"/>
            </a:pPr>
            <a:r>
              <a:rPr lang="en-GB" sz="2400" dirty="0"/>
              <a:t> The shared experience of </a:t>
            </a:r>
            <a:r>
              <a:rPr lang="en-GB" sz="2400" i="1" dirty="0"/>
              <a:t>dukkha</a:t>
            </a:r>
            <a:r>
              <a:rPr lang="en-GB" sz="2400" dirty="0"/>
              <a:t> is the basis for the first of the five precepts. </a:t>
            </a:r>
          </a:p>
          <a:p>
            <a:pPr algn="just">
              <a:buFont typeface="Arial" panose="020B0604020202020204" pitchFamily="34" charset="0"/>
              <a:buChar char="•"/>
            </a:pPr>
            <a:r>
              <a:rPr lang="en-GB" sz="2400" dirty="0"/>
              <a:t> Concern and compassion for all sentient beings considered to aid in the de-</a:t>
            </a:r>
            <a:r>
              <a:rPr lang="en-GB" sz="2400" dirty="0" err="1"/>
              <a:t>centering</a:t>
            </a:r>
            <a:r>
              <a:rPr lang="en-GB" sz="2400" dirty="0"/>
              <a:t> of the self and the elimination of ego. </a:t>
            </a:r>
          </a:p>
        </p:txBody>
      </p:sp>
    </p:spTree>
    <p:extLst>
      <p:ext uri="{BB962C8B-B14F-4D97-AF65-F5344CB8AC3E}">
        <p14:creationId xmlns:p14="http://schemas.microsoft.com/office/powerpoint/2010/main" val="221175126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50384" y="151606"/>
            <a:ext cx="8043232" cy="1450757"/>
          </a:xfrm>
        </p:spPr>
        <p:txBody>
          <a:bodyPr>
            <a:noAutofit/>
          </a:bodyPr>
          <a:lstStyle/>
          <a:p>
            <a:r>
              <a:rPr lang="en-GB" sz="4000" dirty="0"/>
              <a:t>Searching Early Buddhist Teaching for an Environmental Ethic: Right Action</a:t>
            </a:r>
          </a:p>
        </p:txBody>
      </p:sp>
      <p:sp>
        <p:nvSpPr>
          <p:cNvPr id="3" name="Content Placeholder 2"/>
          <p:cNvSpPr>
            <a:spLocks noGrp="1"/>
          </p:cNvSpPr>
          <p:nvPr>
            <p:ph idx="1"/>
          </p:nvPr>
        </p:nvSpPr>
        <p:spPr>
          <a:xfrm>
            <a:off x="550384" y="2177718"/>
            <a:ext cx="8043232" cy="4392488"/>
          </a:xfrm>
        </p:spPr>
        <p:txBody>
          <a:bodyPr>
            <a:normAutofit/>
          </a:bodyPr>
          <a:lstStyle/>
          <a:p>
            <a:pPr marL="0" indent="0" algn="just">
              <a:buNone/>
            </a:pPr>
            <a:r>
              <a:rPr lang="en-GB" sz="2400" dirty="0"/>
              <a:t>‘In the long course of rebirth there is not one among living beings with form who has not been mother, father, brother, sister, son, or daughter, or some other relative. Being connected with the process of taking birth, one is kin to all wild and domestic animals, birds, and beings born from the womb.’ </a:t>
            </a:r>
          </a:p>
          <a:p>
            <a:pPr marL="0" indent="0" algn="just">
              <a:buNone/>
            </a:pPr>
            <a:endParaRPr lang="en-GB" sz="2400" dirty="0"/>
          </a:p>
          <a:p>
            <a:pPr marL="0" indent="0" algn="just">
              <a:buNone/>
            </a:pPr>
            <a:r>
              <a:rPr lang="en-GB" sz="2400" dirty="0"/>
              <a:t>– Donald Swearer, ‘Principles and Poetry, Places and Stories: The Resources of Buddhist Ecology’, p. 227 </a:t>
            </a:r>
          </a:p>
        </p:txBody>
      </p:sp>
    </p:spTree>
    <p:extLst>
      <p:ext uri="{BB962C8B-B14F-4D97-AF65-F5344CB8AC3E}">
        <p14:creationId xmlns:p14="http://schemas.microsoft.com/office/powerpoint/2010/main" val="426292388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25091" y="208783"/>
            <a:ext cx="8093818" cy="1450757"/>
          </a:xfrm>
        </p:spPr>
        <p:txBody>
          <a:bodyPr>
            <a:noAutofit/>
          </a:bodyPr>
          <a:lstStyle/>
          <a:p>
            <a:r>
              <a:rPr lang="en-GB" sz="3600" dirty="0"/>
              <a:t>Searching Early Buddhist Teaching for an Environmental Ethic: Right Livelihood</a:t>
            </a:r>
          </a:p>
        </p:txBody>
      </p:sp>
      <p:sp>
        <p:nvSpPr>
          <p:cNvPr id="3" name="Content Placeholder 2"/>
          <p:cNvSpPr>
            <a:spLocks noGrp="1"/>
          </p:cNvSpPr>
          <p:nvPr>
            <p:ph idx="1"/>
          </p:nvPr>
        </p:nvSpPr>
        <p:spPr>
          <a:xfrm>
            <a:off x="525091" y="2256729"/>
            <a:ext cx="8093818" cy="4392488"/>
          </a:xfrm>
        </p:spPr>
        <p:txBody>
          <a:bodyPr>
            <a:normAutofit/>
          </a:bodyPr>
          <a:lstStyle/>
          <a:p>
            <a:pPr algn="just">
              <a:buFont typeface="Arial" panose="020B0604020202020204" pitchFamily="34" charset="0"/>
              <a:buChar char="•"/>
            </a:pPr>
            <a:r>
              <a:rPr lang="en-GB" sz="2800" b="1" dirty="0"/>
              <a:t> Right</a:t>
            </a:r>
            <a:r>
              <a:rPr lang="en-GB" sz="2800" dirty="0"/>
              <a:t> </a:t>
            </a:r>
            <a:r>
              <a:rPr lang="en-GB" sz="2800" b="1" dirty="0"/>
              <a:t>Livelihood</a:t>
            </a:r>
            <a:r>
              <a:rPr lang="en-GB" sz="2800" dirty="0"/>
              <a:t>: must be based on Right Speech and Right Action. </a:t>
            </a:r>
          </a:p>
          <a:p>
            <a:pPr algn="just">
              <a:buFont typeface="Arial" panose="020B0604020202020204" pitchFamily="34" charset="0"/>
              <a:buChar char="•"/>
            </a:pPr>
            <a:r>
              <a:rPr lang="en-GB" sz="2800" dirty="0"/>
              <a:t> Prohibited: trading in slaves, trading in weapons, selling alcohol, selling poisons, and slaughtering animals. </a:t>
            </a:r>
          </a:p>
          <a:p>
            <a:pPr algn="just">
              <a:buFont typeface="Arial" panose="020B0604020202020204" pitchFamily="34" charset="0"/>
              <a:buChar char="•"/>
            </a:pPr>
            <a:r>
              <a:rPr lang="en-GB" sz="2800" dirty="0"/>
              <a:t> A terrible fate promised by the Buddha to those who hunt deer or slaughter sheep. </a:t>
            </a:r>
          </a:p>
        </p:txBody>
      </p:sp>
    </p:spTree>
    <p:extLst>
      <p:ext uri="{BB962C8B-B14F-4D97-AF65-F5344CB8AC3E}">
        <p14:creationId xmlns:p14="http://schemas.microsoft.com/office/powerpoint/2010/main" val="263685273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92088" y="257421"/>
            <a:ext cx="7543800" cy="1450757"/>
          </a:xfrm>
        </p:spPr>
        <p:txBody>
          <a:bodyPr>
            <a:noAutofit/>
          </a:bodyPr>
          <a:lstStyle/>
          <a:p>
            <a:r>
              <a:rPr lang="en-GB" sz="4000" dirty="0"/>
              <a:t>Searching Early Buddhist Teaching for an Environmental Ethic: Right View</a:t>
            </a:r>
          </a:p>
        </p:txBody>
      </p:sp>
      <p:sp>
        <p:nvSpPr>
          <p:cNvPr id="3" name="Content Placeholder 2"/>
          <p:cNvSpPr>
            <a:spLocks noGrp="1"/>
          </p:cNvSpPr>
          <p:nvPr>
            <p:ph idx="1"/>
          </p:nvPr>
        </p:nvSpPr>
        <p:spPr>
          <a:xfrm>
            <a:off x="692088" y="2227016"/>
            <a:ext cx="7543800" cy="4373563"/>
          </a:xfrm>
        </p:spPr>
        <p:txBody>
          <a:bodyPr>
            <a:normAutofit/>
          </a:bodyPr>
          <a:lstStyle/>
          <a:p>
            <a:pPr algn="just">
              <a:buFont typeface="Arial" panose="020B0604020202020204" pitchFamily="34" charset="0"/>
              <a:buChar char="•"/>
            </a:pPr>
            <a:r>
              <a:rPr lang="en-GB" sz="2400" b="1" dirty="0"/>
              <a:t> Right View</a:t>
            </a:r>
            <a:r>
              <a:rPr lang="en-GB" sz="2400" dirty="0"/>
              <a:t>: seeing things as they truly are, i.e. impermanent, subject to change, and dependently originated.</a:t>
            </a:r>
          </a:p>
          <a:p>
            <a:pPr algn="just">
              <a:buFont typeface="Arial" panose="020B0604020202020204" pitchFamily="34" charset="0"/>
              <a:buChar char="•"/>
            </a:pPr>
            <a:r>
              <a:rPr lang="en-GB" sz="2400" dirty="0"/>
              <a:t> Nothing exists autonomously. Everything is interdependent.</a:t>
            </a:r>
          </a:p>
          <a:p>
            <a:pPr algn="just">
              <a:buFont typeface="Arial" panose="020B0604020202020204" pitchFamily="34" charset="0"/>
              <a:buChar char="•"/>
            </a:pPr>
            <a:r>
              <a:rPr lang="en-GB" sz="2400" dirty="0"/>
              <a:t> The Law of mutual causality or interdependence at the forefront of Buddhist environmental thought. </a:t>
            </a:r>
          </a:p>
          <a:p>
            <a:pPr algn="just">
              <a:buFont typeface="Arial" panose="020B0604020202020204" pitchFamily="34" charset="0"/>
              <a:buChar char="•"/>
            </a:pPr>
            <a:r>
              <a:rPr lang="en-GB" sz="2400" dirty="0"/>
              <a:t> </a:t>
            </a:r>
            <a:r>
              <a:rPr lang="en-GB" sz="2400" i="1" dirty="0"/>
              <a:t>Interbeing </a:t>
            </a:r>
            <a:r>
              <a:rPr lang="en-GB" sz="2400" dirty="0"/>
              <a:t>(Thich </a:t>
            </a:r>
            <a:r>
              <a:rPr lang="en-GB" sz="2400" dirty="0" err="1"/>
              <a:t>Nhat</a:t>
            </a:r>
            <a:r>
              <a:rPr lang="en-GB" sz="2400" dirty="0"/>
              <a:t> Hanh): a way to express the dynamic sense of relationship with the earth. </a:t>
            </a:r>
          </a:p>
        </p:txBody>
      </p:sp>
    </p:spTree>
    <p:extLst>
      <p:ext uri="{BB962C8B-B14F-4D97-AF65-F5344CB8AC3E}">
        <p14:creationId xmlns:p14="http://schemas.microsoft.com/office/powerpoint/2010/main" val="359904148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008B8C-3E36-47D1-9D86-E5CAA7D45EFA}"/>
              </a:ext>
            </a:extLst>
          </p:cNvPr>
          <p:cNvSpPr>
            <a:spLocks noGrp="1"/>
          </p:cNvSpPr>
          <p:nvPr>
            <p:ph type="title"/>
          </p:nvPr>
        </p:nvSpPr>
        <p:spPr/>
        <p:txBody>
          <a:bodyPr>
            <a:normAutofit/>
          </a:bodyPr>
          <a:lstStyle/>
          <a:p>
            <a:r>
              <a:rPr lang="en-GB" sz="4400" dirty="0"/>
              <a:t>‘Interbeing’</a:t>
            </a:r>
          </a:p>
        </p:txBody>
      </p:sp>
      <p:sp>
        <p:nvSpPr>
          <p:cNvPr id="3" name="Content Placeholder 2">
            <a:extLst>
              <a:ext uri="{FF2B5EF4-FFF2-40B4-BE49-F238E27FC236}">
                <a16:creationId xmlns:a16="http://schemas.microsoft.com/office/drawing/2014/main" id="{1DB793E2-1121-4595-BEAB-39ED9220D546}"/>
              </a:ext>
            </a:extLst>
          </p:cNvPr>
          <p:cNvSpPr>
            <a:spLocks noGrp="1"/>
          </p:cNvSpPr>
          <p:nvPr>
            <p:ph sz="half" idx="1"/>
          </p:nvPr>
        </p:nvSpPr>
        <p:spPr>
          <a:xfrm>
            <a:off x="4801573" y="2088925"/>
            <a:ext cx="3703320" cy="4023360"/>
          </a:xfrm>
        </p:spPr>
        <p:txBody>
          <a:bodyPr>
            <a:normAutofit fontScale="92500" lnSpcReduction="10000"/>
          </a:bodyPr>
          <a:lstStyle/>
          <a:p>
            <a:pPr>
              <a:buFont typeface="Arial" panose="020B0604020202020204" pitchFamily="34" charset="0"/>
              <a:buChar char="•"/>
            </a:pPr>
            <a:r>
              <a:rPr lang="en-GB" sz="2800" i="1" dirty="0"/>
              <a:t> Task: listen to Thich </a:t>
            </a:r>
            <a:r>
              <a:rPr lang="en-GB" sz="2800" i="1" dirty="0" err="1"/>
              <a:t>Nhat</a:t>
            </a:r>
            <a:r>
              <a:rPr lang="en-GB" sz="2800" i="1" dirty="0"/>
              <a:t> Hanh’s explanation of ‘interbeing’. </a:t>
            </a:r>
          </a:p>
          <a:p>
            <a:pPr>
              <a:buFont typeface="Arial" panose="020B0604020202020204" pitchFamily="34" charset="0"/>
              <a:buChar char="•"/>
            </a:pPr>
            <a:r>
              <a:rPr lang="en-GB" sz="2800" i="1" dirty="0"/>
              <a:t> How might this notion feed into a contemporary ecological ethic? Can you identify any potential problems with this concept (from the standpoint of modern environmental ethics)?</a:t>
            </a:r>
          </a:p>
        </p:txBody>
      </p:sp>
      <p:pic>
        <p:nvPicPr>
          <p:cNvPr id="5" name="Content Placeholder 4">
            <a:extLst>
              <a:ext uri="{FF2B5EF4-FFF2-40B4-BE49-F238E27FC236}">
                <a16:creationId xmlns:a16="http://schemas.microsoft.com/office/drawing/2014/main" id="{0391A46D-8B9A-49D5-A327-921C8A218205}"/>
              </a:ext>
            </a:extLst>
          </p:cNvPr>
          <p:cNvPicPr>
            <a:picLocks noGrp="1" noChangeAspect="1"/>
          </p:cNvPicPr>
          <p:nvPr>
            <p:ph sz="half" idx="2"/>
          </p:nvPr>
        </p:nvPicPr>
        <p:blipFill>
          <a:blip r:embed="rId2"/>
          <a:stretch>
            <a:fillRect/>
          </a:stretch>
        </p:blipFill>
        <p:spPr>
          <a:xfrm>
            <a:off x="1038459" y="2088925"/>
            <a:ext cx="3045202" cy="4022725"/>
          </a:xfrm>
          <a:prstGeom prst="rect">
            <a:avLst/>
          </a:prstGeom>
        </p:spPr>
      </p:pic>
    </p:spTree>
    <p:extLst>
      <p:ext uri="{BB962C8B-B14F-4D97-AF65-F5344CB8AC3E}">
        <p14:creationId xmlns:p14="http://schemas.microsoft.com/office/powerpoint/2010/main" val="409007901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2932" y="153254"/>
            <a:ext cx="7938135" cy="1450757"/>
          </a:xfrm>
        </p:spPr>
        <p:txBody>
          <a:bodyPr>
            <a:noAutofit/>
          </a:bodyPr>
          <a:lstStyle/>
          <a:p>
            <a:r>
              <a:rPr lang="en-GB" sz="4000" dirty="0"/>
              <a:t>Searching Early Buddhist Teaching for an Environmental Ethic: Right View</a:t>
            </a:r>
          </a:p>
        </p:txBody>
      </p:sp>
      <p:sp>
        <p:nvSpPr>
          <p:cNvPr id="3" name="Content Placeholder 2"/>
          <p:cNvSpPr>
            <a:spLocks noGrp="1"/>
          </p:cNvSpPr>
          <p:nvPr>
            <p:ph idx="1"/>
          </p:nvPr>
        </p:nvSpPr>
        <p:spPr>
          <a:xfrm>
            <a:off x="602932" y="1858541"/>
            <a:ext cx="7938135" cy="4680520"/>
          </a:xfrm>
        </p:spPr>
        <p:txBody>
          <a:bodyPr>
            <a:normAutofit/>
          </a:bodyPr>
          <a:lstStyle/>
          <a:p>
            <a:pPr marL="114300" indent="0" algn="just">
              <a:buNone/>
            </a:pPr>
            <a:r>
              <a:rPr lang="en-GB" sz="1800" dirty="0"/>
              <a:t>‘Buddhist environmentalists find in the causal principle of interdependence an ecological vision that integrates all aspects of the ecosphere—particular individuals and general species—in terms of the principle of mutual </a:t>
            </a:r>
            <a:r>
              <a:rPr lang="en-GB" sz="1800" dirty="0" err="1"/>
              <a:t>codependence</a:t>
            </a:r>
            <a:r>
              <a:rPr lang="en-GB" sz="1800" dirty="0"/>
              <a:t>. Within this cosmological model individual entities are by their very nature relational, thereby undermining the autonomous self over against the “other,” be it human, animal, or vegetable.</a:t>
            </a:r>
          </a:p>
          <a:p>
            <a:pPr marL="114300" indent="0" algn="just">
              <a:buNone/>
            </a:pPr>
            <a:r>
              <a:rPr lang="en-GB" sz="1800" dirty="0"/>
              <a:t>Buddhist environmentalists see their worldview as a rejection of hierarchical dominance of one human over another or humans over nature, and as the basis of an ethic of empathetic compassion that respects biodiversity. In the view of the Thai monk, </a:t>
            </a:r>
            <a:r>
              <a:rPr lang="en-GB" sz="1800" dirty="0" err="1"/>
              <a:t>Buddhadasa</a:t>
            </a:r>
            <a:r>
              <a:rPr lang="en-GB" sz="1800" dirty="0"/>
              <a:t> </a:t>
            </a:r>
            <a:r>
              <a:rPr lang="en-GB" sz="1800" dirty="0" err="1"/>
              <a:t>Bhikkhu</a:t>
            </a:r>
            <a:r>
              <a:rPr lang="en-GB" sz="1800" dirty="0"/>
              <a:t>, “The entire cosmos is a cooperative. The sun, the moon, and the stars live together as a cooperative. The same is true for humans and animals, trees, and the earth. When we realize that the world is a mutual, interdependent, cooperative enterprise . . . then we can build a noble environment. If our lives are not based on this truth, then we shall perish.”’ </a:t>
            </a:r>
          </a:p>
          <a:p>
            <a:pPr marL="114300" indent="0" algn="just">
              <a:buNone/>
            </a:pPr>
            <a:r>
              <a:rPr lang="en-GB" sz="1800" dirty="0"/>
              <a:t>– Donald Swearer, ‘Buddhism and Ecology: Challenge and Promise’ (Yale Forum)</a:t>
            </a:r>
          </a:p>
        </p:txBody>
      </p:sp>
    </p:spTree>
    <p:extLst>
      <p:ext uri="{BB962C8B-B14F-4D97-AF65-F5344CB8AC3E}">
        <p14:creationId xmlns:p14="http://schemas.microsoft.com/office/powerpoint/2010/main" val="274488685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85994" y="189328"/>
            <a:ext cx="7173176" cy="1450757"/>
          </a:xfrm>
        </p:spPr>
        <p:txBody>
          <a:bodyPr>
            <a:normAutofit/>
          </a:bodyPr>
          <a:lstStyle/>
          <a:p>
            <a:r>
              <a:rPr lang="en-GB" sz="4000" dirty="0"/>
              <a:t>Evaluating Early Buddhist ‘Environmentalism’ </a:t>
            </a:r>
          </a:p>
        </p:txBody>
      </p:sp>
      <p:sp>
        <p:nvSpPr>
          <p:cNvPr id="3" name="Content Placeholder 2"/>
          <p:cNvSpPr>
            <a:spLocks noGrp="1"/>
          </p:cNvSpPr>
          <p:nvPr>
            <p:ph idx="1"/>
          </p:nvPr>
        </p:nvSpPr>
        <p:spPr>
          <a:xfrm>
            <a:off x="785994" y="2177480"/>
            <a:ext cx="7617731" cy="4680520"/>
          </a:xfrm>
        </p:spPr>
        <p:txBody>
          <a:bodyPr>
            <a:normAutofit/>
          </a:bodyPr>
          <a:lstStyle/>
          <a:p>
            <a:pPr algn="just">
              <a:buFont typeface="Arial" panose="020B0604020202020204" pitchFamily="34" charset="0"/>
              <a:buChar char="•"/>
            </a:pPr>
            <a:r>
              <a:rPr lang="en-GB" sz="2400" dirty="0"/>
              <a:t> Is early Buddhist teaching really compatible with contemporary environmental ethics?</a:t>
            </a:r>
          </a:p>
          <a:p>
            <a:pPr algn="just">
              <a:buFont typeface="Arial" panose="020B0604020202020204" pitchFamily="34" charset="0"/>
              <a:buChar char="•"/>
            </a:pPr>
            <a:r>
              <a:rPr lang="en-GB" sz="2400" dirty="0"/>
              <a:t> Buddhism not a nature religion – the Buddha’s message focused on </a:t>
            </a:r>
            <a:r>
              <a:rPr lang="en-GB" sz="2400" i="1" dirty="0"/>
              <a:t>human</a:t>
            </a:r>
            <a:r>
              <a:rPr lang="en-GB" sz="2400" dirty="0"/>
              <a:t> liberation from suffering. Care for the environment a distraction from this goal?</a:t>
            </a:r>
          </a:p>
          <a:p>
            <a:pPr algn="just">
              <a:buFont typeface="Arial" panose="020B0604020202020204" pitchFamily="34" charset="0"/>
              <a:buChar char="•"/>
            </a:pPr>
            <a:r>
              <a:rPr lang="en-GB" sz="2400" dirty="0"/>
              <a:t> The natural world characterized by impermanence and </a:t>
            </a:r>
            <a:r>
              <a:rPr lang="en-GB" sz="2400" i="1" dirty="0"/>
              <a:t>dukkha</a:t>
            </a:r>
            <a:r>
              <a:rPr lang="en-GB" sz="2400" dirty="0"/>
              <a:t>. Liberation entails leaving the physical world behind. </a:t>
            </a:r>
          </a:p>
          <a:p>
            <a:pPr marL="0" indent="0" algn="just">
              <a:buNone/>
            </a:pPr>
            <a:endParaRPr lang="en-GB" dirty="0"/>
          </a:p>
          <a:p>
            <a:pPr algn="just"/>
            <a:endParaRPr lang="en-GB" dirty="0"/>
          </a:p>
          <a:p>
            <a:pPr algn="just"/>
            <a:endParaRPr lang="en-GB" dirty="0"/>
          </a:p>
          <a:p>
            <a:pPr algn="just"/>
            <a:endParaRPr lang="en-GB" dirty="0"/>
          </a:p>
        </p:txBody>
      </p:sp>
    </p:spTree>
    <p:extLst>
      <p:ext uri="{BB962C8B-B14F-4D97-AF65-F5344CB8AC3E}">
        <p14:creationId xmlns:p14="http://schemas.microsoft.com/office/powerpoint/2010/main" val="240115634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85994" y="189328"/>
            <a:ext cx="7173176" cy="1450757"/>
          </a:xfrm>
        </p:spPr>
        <p:txBody>
          <a:bodyPr>
            <a:normAutofit/>
          </a:bodyPr>
          <a:lstStyle/>
          <a:p>
            <a:r>
              <a:rPr lang="en-GB" sz="4000" dirty="0"/>
              <a:t>Evaluating Early Buddhist ‘Environmentalism’ </a:t>
            </a:r>
          </a:p>
        </p:txBody>
      </p:sp>
      <p:sp>
        <p:nvSpPr>
          <p:cNvPr id="3" name="Content Placeholder 2"/>
          <p:cNvSpPr>
            <a:spLocks noGrp="1"/>
          </p:cNvSpPr>
          <p:nvPr>
            <p:ph idx="1"/>
          </p:nvPr>
        </p:nvSpPr>
        <p:spPr>
          <a:xfrm>
            <a:off x="785994" y="2143795"/>
            <a:ext cx="7617731" cy="4680520"/>
          </a:xfrm>
        </p:spPr>
        <p:txBody>
          <a:bodyPr>
            <a:normAutofit/>
          </a:bodyPr>
          <a:lstStyle/>
          <a:p>
            <a:pPr marL="0" indent="0" algn="just">
              <a:buNone/>
            </a:pPr>
            <a:r>
              <a:rPr lang="en-GB" sz="2400" dirty="0"/>
              <a:t>‘The monks and ascetics who developed the concept of dependent origination and its implications saw the phenomenal world as a binding chain, a web of entanglement, not a web of wonderment.’ Early Buddhist texts advocate ‘disengagement from all entanglement in this web.’ </a:t>
            </a:r>
          </a:p>
          <a:p>
            <a:pPr marL="0" indent="0" algn="just">
              <a:buNone/>
            </a:pPr>
            <a:r>
              <a:rPr lang="en-GB" sz="2400" dirty="0"/>
              <a:t>– David McMahan, </a:t>
            </a:r>
            <a:r>
              <a:rPr lang="en-GB" sz="2400" i="1" dirty="0"/>
              <a:t>The Making of Buddhist Modernism</a:t>
            </a:r>
            <a:r>
              <a:rPr lang="en-GB" sz="2400" dirty="0"/>
              <a:t>, pp. 153-54. </a:t>
            </a:r>
          </a:p>
          <a:p>
            <a:pPr marL="0" indent="0" algn="just">
              <a:buNone/>
            </a:pPr>
            <a:endParaRPr lang="en-GB" dirty="0"/>
          </a:p>
          <a:p>
            <a:pPr algn="just"/>
            <a:endParaRPr lang="en-GB" dirty="0"/>
          </a:p>
          <a:p>
            <a:pPr algn="just"/>
            <a:endParaRPr lang="en-GB" dirty="0"/>
          </a:p>
          <a:p>
            <a:pPr algn="just"/>
            <a:endParaRPr lang="en-GB" dirty="0"/>
          </a:p>
        </p:txBody>
      </p:sp>
    </p:spTree>
    <p:extLst>
      <p:ext uri="{BB962C8B-B14F-4D97-AF65-F5344CB8AC3E}">
        <p14:creationId xmlns:p14="http://schemas.microsoft.com/office/powerpoint/2010/main" val="70840292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85994" y="189328"/>
            <a:ext cx="7173176" cy="1450757"/>
          </a:xfrm>
        </p:spPr>
        <p:txBody>
          <a:bodyPr>
            <a:normAutofit/>
          </a:bodyPr>
          <a:lstStyle/>
          <a:p>
            <a:r>
              <a:rPr lang="en-GB" sz="4000" dirty="0"/>
              <a:t>Evaluating Early Buddhist ‘Environmentalism’ </a:t>
            </a:r>
          </a:p>
        </p:txBody>
      </p:sp>
      <p:sp>
        <p:nvSpPr>
          <p:cNvPr id="3" name="Content Placeholder 2"/>
          <p:cNvSpPr>
            <a:spLocks noGrp="1"/>
          </p:cNvSpPr>
          <p:nvPr>
            <p:ph idx="1"/>
          </p:nvPr>
        </p:nvSpPr>
        <p:spPr>
          <a:xfrm>
            <a:off x="785994" y="2143795"/>
            <a:ext cx="7617731" cy="4680520"/>
          </a:xfrm>
        </p:spPr>
        <p:txBody>
          <a:bodyPr>
            <a:normAutofit/>
          </a:bodyPr>
          <a:lstStyle/>
          <a:p>
            <a:pPr algn="just">
              <a:buFont typeface="Arial" panose="020B0604020202020204" pitchFamily="34" charset="0"/>
              <a:buChar char="•"/>
            </a:pPr>
            <a:r>
              <a:rPr lang="en-GB" dirty="0"/>
              <a:t> </a:t>
            </a:r>
            <a:r>
              <a:rPr lang="en-GB" sz="2400" dirty="0"/>
              <a:t>Dependent origination denies that nature has ‘intrinsic value’, a central tenet of contemporary environmental ethics. </a:t>
            </a:r>
          </a:p>
          <a:p>
            <a:pPr algn="just">
              <a:buFont typeface="Arial" panose="020B0604020202020204" pitchFamily="34" charset="0"/>
              <a:buChar char="•"/>
            </a:pPr>
            <a:r>
              <a:rPr lang="en-GB" sz="2400" dirty="0"/>
              <a:t> Early Buddhists not motivated to embrace or revere the natural world – the aim is to remove craving and attachment in all forms.</a:t>
            </a:r>
          </a:p>
          <a:p>
            <a:pPr algn="just">
              <a:buFont typeface="Arial" panose="020B0604020202020204" pitchFamily="34" charset="0"/>
              <a:buChar char="•"/>
            </a:pPr>
            <a:r>
              <a:rPr lang="en-GB" sz="2400" dirty="0"/>
              <a:t> Interdependence undermines any form of ‘centrism’, whether </a:t>
            </a:r>
            <a:r>
              <a:rPr lang="en-GB" sz="2400" dirty="0" err="1"/>
              <a:t>theocentrism</a:t>
            </a:r>
            <a:r>
              <a:rPr lang="en-GB" sz="2400" dirty="0"/>
              <a:t>, anthropocentrism or </a:t>
            </a:r>
            <a:r>
              <a:rPr lang="en-GB" sz="2400" i="1" dirty="0"/>
              <a:t>ecocentrism</a:t>
            </a:r>
            <a:r>
              <a:rPr lang="en-GB" sz="2400" dirty="0"/>
              <a:t>. </a:t>
            </a:r>
          </a:p>
          <a:p>
            <a:pPr algn="just">
              <a:buFont typeface="Arial" panose="020B0604020202020204" pitchFamily="34" charset="0"/>
              <a:buChar char="•"/>
            </a:pPr>
            <a:endParaRPr lang="en-GB" sz="2400" dirty="0"/>
          </a:p>
          <a:p>
            <a:pPr algn="just">
              <a:buFont typeface="Arial" panose="020B0604020202020204" pitchFamily="34" charset="0"/>
              <a:buChar char="•"/>
            </a:pPr>
            <a:endParaRPr lang="en-GB" dirty="0"/>
          </a:p>
          <a:p>
            <a:pPr marL="0" indent="0" algn="just">
              <a:buNone/>
            </a:pPr>
            <a:endParaRPr lang="en-GB" dirty="0"/>
          </a:p>
          <a:p>
            <a:pPr algn="just"/>
            <a:endParaRPr lang="en-GB" dirty="0"/>
          </a:p>
          <a:p>
            <a:pPr algn="just"/>
            <a:endParaRPr lang="en-GB" dirty="0"/>
          </a:p>
          <a:p>
            <a:pPr algn="just"/>
            <a:endParaRPr lang="en-GB" dirty="0"/>
          </a:p>
          <a:p>
            <a:pPr algn="just"/>
            <a:endParaRPr lang="en-GB" dirty="0"/>
          </a:p>
        </p:txBody>
      </p:sp>
    </p:spTree>
    <p:extLst>
      <p:ext uri="{BB962C8B-B14F-4D97-AF65-F5344CB8AC3E}">
        <p14:creationId xmlns:p14="http://schemas.microsoft.com/office/powerpoint/2010/main" val="2744594565"/>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22960" y="160145"/>
            <a:ext cx="7543800" cy="1450757"/>
          </a:xfrm>
        </p:spPr>
        <p:txBody>
          <a:bodyPr>
            <a:normAutofit/>
          </a:bodyPr>
          <a:lstStyle/>
          <a:p>
            <a:r>
              <a:rPr lang="en-GB" sz="4000" dirty="0"/>
              <a:t>Evaluating Early Buddhist ‘Environmentalism’ </a:t>
            </a:r>
          </a:p>
        </p:txBody>
      </p:sp>
      <p:sp>
        <p:nvSpPr>
          <p:cNvPr id="3" name="Content Placeholder 2"/>
          <p:cNvSpPr>
            <a:spLocks noGrp="1"/>
          </p:cNvSpPr>
          <p:nvPr>
            <p:ph idx="1"/>
          </p:nvPr>
        </p:nvSpPr>
        <p:spPr>
          <a:xfrm>
            <a:off x="822960" y="2100557"/>
            <a:ext cx="7543800" cy="4373563"/>
          </a:xfrm>
        </p:spPr>
        <p:txBody>
          <a:bodyPr>
            <a:normAutofit/>
          </a:bodyPr>
          <a:lstStyle/>
          <a:p>
            <a:pPr algn="just">
              <a:buFont typeface="Arial" panose="020B0604020202020204" pitchFamily="34" charset="0"/>
              <a:buChar char="•"/>
            </a:pPr>
            <a:r>
              <a:rPr lang="en-GB" sz="2400" dirty="0"/>
              <a:t> It could be argued, however, that Buddhism does not view nature as ‘bad’ in and of itself – natural phenomena are only considered </a:t>
            </a:r>
            <a:r>
              <a:rPr lang="en-GB" sz="2400" i="1" dirty="0"/>
              <a:t>dukkha</a:t>
            </a:r>
            <a:r>
              <a:rPr lang="en-GB" sz="2400" dirty="0"/>
              <a:t> in the context of relationship. </a:t>
            </a:r>
          </a:p>
          <a:p>
            <a:pPr algn="just">
              <a:buFont typeface="Arial" panose="020B0604020202020204" pitchFamily="34" charset="0"/>
              <a:buChar char="•"/>
            </a:pPr>
            <a:r>
              <a:rPr lang="en-GB" sz="2400" dirty="0"/>
              <a:t> ‘Such non-attachment does not reject natural (impermanent) things entirely; rather, it means non-attachment in the sense of not grasping after natural phenomena as if they were permanent, the elimination of </a:t>
            </a:r>
            <a:r>
              <a:rPr lang="en-GB" sz="2400" dirty="0" err="1"/>
              <a:t>egoful</a:t>
            </a:r>
            <a:r>
              <a:rPr lang="en-GB" sz="2400" dirty="0"/>
              <a:t> clinging to things that aims to aggrandize the self.’</a:t>
            </a:r>
          </a:p>
          <a:p>
            <a:pPr marL="0" indent="0" algn="just">
              <a:buNone/>
            </a:pPr>
            <a:r>
              <a:rPr lang="en-GB" sz="2400" dirty="0"/>
              <a:t> – John Holder, ‘A Suffering (But Not Irreparable) Nature’, p. 122 </a:t>
            </a:r>
          </a:p>
        </p:txBody>
      </p:sp>
    </p:spTree>
    <p:extLst>
      <p:ext uri="{BB962C8B-B14F-4D97-AF65-F5344CB8AC3E}">
        <p14:creationId xmlns:p14="http://schemas.microsoft.com/office/powerpoint/2010/main" val="65407784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92088" y="237966"/>
            <a:ext cx="7543800" cy="1450757"/>
          </a:xfrm>
        </p:spPr>
        <p:txBody>
          <a:bodyPr>
            <a:normAutofit/>
          </a:bodyPr>
          <a:lstStyle/>
          <a:p>
            <a:r>
              <a:rPr lang="en-GB" sz="4000" dirty="0"/>
              <a:t>Evaluating Early Buddhist ‘Environmentalism’ </a:t>
            </a:r>
          </a:p>
        </p:txBody>
      </p:sp>
      <p:sp>
        <p:nvSpPr>
          <p:cNvPr id="3" name="Content Placeholder 2"/>
          <p:cNvSpPr>
            <a:spLocks noGrp="1"/>
          </p:cNvSpPr>
          <p:nvPr>
            <p:ph idx="1"/>
          </p:nvPr>
        </p:nvSpPr>
        <p:spPr>
          <a:xfrm>
            <a:off x="692088" y="2154210"/>
            <a:ext cx="7543800" cy="4373563"/>
          </a:xfrm>
        </p:spPr>
        <p:txBody>
          <a:bodyPr>
            <a:normAutofit/>
          </a:bodyPr>
          <a:lstStyle/>
          <a:p>
            <a:pPr algn="just">
              <a:buFont typeface="Arial" panose="020B0604020202020204" pitchFamily="34" charset="0"/>
              <a:buChar char="•"/>
            </a:pPr>
            <a:r>
              <a:rPr lang="en-GB" dirty="0"/>
              <a:t> Early Buddhists may not have held a romantic view of nature, but that is not to say that they viewed it as intrinsically bad! </a:t>
            </a:r>
          </a:p>
          <a:p>
            <a:pPr algn="just">
              <a:buFont typeface="Arial" panose="020B0604020202020204" pitchFamily="34" charset="0"/>
              <a:buChar char="•"/>
            </a:pPr>
            <a:r>
              <a:rPr lang="en-GB" dirty="0"/>
              <a:t> ‘In short, early Buddhism promotes a </a:t>
            </a:r>
            <a:r>
              <a:rPr lang="en-GB" i="1" dirty="0"/>
              <a:t>middle way </a:t>
            </a:r>
            <a:r>
              <a:rPr lang="en-GB" dirty="0"/>
              <a:t>as regards the valuation of the natural world’ – Holder, p. 124</a:t>
            </a:r>
          </a:p>
          <a:p>
            <a:pPr marL="0" indent="0" algn="just">
              <a:buNone/>
            </a:pPr>
            <a:r>
              <a:rPr lang="en-GB" dirty="0"/>
              <a:t> ‘The ultimate analysis and evaluation of existence in early Buddhism does not motivate </a:t>
            </a:r>
            <a:r>
              <a:rPr lang="en-GB" i="1" dirty="0"/>
              <a:t>efforts</a:t>
            </a:r>
            <a:r>
              <a:rPr lang="en-GB" dirty="0"/>
              <a:t> for </a:t>
            </a:r>
            <a:r>
              <a:rPr lang="en-GB" i="1" dirty="0"/>
              <a:t>preserving</a:t>
            </a:r>
            <a:r>
              <a:rPr lang="en-GB" dirty="0"/>
              <a:t> nature, not to mention restoring it, nor efforts for transforming or </a:t>
            </a:r>
            <a:r>
              <a:rPr lang="en-GB" i="1" dirty="0"/>
              <a:t>subjugating</a:t>
            </a:r>
            <a:r>
              <a:rPr lang="en-GB" dirty="0"/>
              <a:t> it by means of technology.’ </a:t>
            </a:r>
          </a:p>
          <a:p>
            <a:pPr marL="0" indent="0" algn="just">
              <a:buNone/>
            </a:pPr>
            <a:r>
              <a:rPr lang="en-GB" dirty="0"/>
              <a:t>– Lambert </a:t>
            </a:r>
            <a:r>
              <a:rPr lang="en-GB" dirty="0" err="1"/>
              <a:t>Schmithausen</a:t>
            </a:r>
            <a:r>
              <a:rPr lang="en-GB" dirty="0"/>
              <a:t>, ‘The Early Buddhist Tradition and Ecological Ethics’, </a:t>
            </a:r>
            <a:r>
              <a:rPr lang="en-GB" i="1" dirty="0"/>
              <a:t>Journal of Buddhist Ethics </a:t>
            </a:r>
            <a:r>
              <a:rPr lang="en-GB" dirty="0"/>
              <a:t>4 (1997), p. 11</a:t>
            </a:r>
          </a:p>
          <a:p>
            <a:pPr algn="just">
              <a:buFont typeface="Arial" panose="020B0604020202020204" pitchFamily="34" charset="0"/>
              <a:buChar char="•"/>
            </a:pPr>
            <a:endParaRPr lang="en-GB" sz="2400" dirty="0"/>
          </a:p>
        </p:txBody>
      </p:sp>
    </p:spTree>
    <p:extLst>
      <p:ext uri="{BB962C8B-B14F-4D97-AF65-F5344CB8AC3E}">
        <p14:creationId xmlns:p14="http://schemas.microsoft.com/office/powerpoint/2010/main" val="2819709928"/>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22960" y="160145"/>
            <a:ext cx="7543800" cy="1450757"/>
          </a:xfrm>
        </p:spPr>
        <p:txBody>
          <a:bodyPr>
            <a:normAutofit/>
          </a:bodyPr>
          <a:lstStyle/>
          <a:p>
            <a:r>
              <a:rPr lang="en-GB" sz="4000" dirty="0"/>
              <a:t>Mahayana Developments</a:t>
            </a:r>
          </a:p>
        </p:txBody>
      </p:sp>
      <p:sp>
        <p:nvSpPr>
          <p:cNvPr id="3" name="Content Placeholder 2"/>
          <p:cNvSpPr>
            <a:spLocks noGrp="1"/>
          </p:cNvSpPr>
          <p:nvPr>
            <p:ph idx="1"/>
          </p:nvPr>
        </p:nvSpPr>
        <p:spPr>
          <a:xfrm>
            <a:off x="822960" y="2324292"/>
            <a:ext cx="7543800" cy="4373563"/>
          </a:xfrm>
        </p:spPr>
        <p:txBody>
          <a:bodyPr>
            <a:normAutofit/>
          </a:bodyPr>
          <a:lstStyle/>
          <a:p>
            <a:pPr algn="just">
              <a:buFont typeface="Arial" panose="020B0604020202020204" pitchFamily="34" charset="0"/>
              <a:buChar char="•"/>
            </a:pPr>
            <a:r>
              <a:rPr lang="en-GB" sz="2400" b="1" i="1" dirty="0"/>
              <a:t> Mahayana</a:t>
            </a:r>
            <a:r>
              <a:rPr lang="en-GB" sz="2400" dirty="0"/>
              <a:t> (‘the Great Vehicle’): an umbrella term for a broad range of traditions/schools that began to develop around the turn of the era. </a:t>
            </a:r>
          </a:p>
          <a:p>
            <a:pPr algn="just">
              <a:buFont typeface="Arial" panose="020B0604020202020204" pitchFamily="34" charset="0"/>
              <a:buChar char="•"/>
            </a:pPr>
            <a:r>
              <a:rPr lang="en-GB" sz="2400" dirty="0"/>
              <a:t> Emphasizes that the true </a:t>
            </a:r>
            <a:r>
              <a:rPr lang="en-GB" sz="2400" i="1" dirty="0"/>
              <a:t>nirvana</a:t>
            </a:r>
            <a:r>
              <a:rPr lang="en-GB" sz="2400" dirty="0"/>
              <a:t> is attained at </a:t>
            </a:r>
            <a:r>
              <a:rPr lang="en-GB" sz="2400" dirty="0" err="1"/>
              <a:t>Buddahood</a:t>
            </a:r>
            <a:r>
              <a:rPr lang="en-GB" sz="2400" dirty="0"/>
              <a:t> (i.e. via path of the</a:t>
            </a:r>
            <a:r>
              <a:rPr lang="en-GB" sz="2400" b="1" dirty="0"/>
              <a:t> </a:t>
            </a:r>
            <a:r>
              <a:rPr lang="en-GB" sz="2400" b="1" i="1" dirty="0"/>
              <a:t>bodhisattva</a:t>
            </a:r>
            <a:r>
              <a:rPr lang="en-GB" sz="2400" dirty="0"/>
              <a:t>). </a:t>
            </a:r>
          </a:p>
          <a:p>
            <a:pPr algn="just">
              <a:buFont typeface="Arial" panose="020B0604020202020204" pitchFamily="34" charset="0"/>
              <a:buChar char="•"/>
            </a:pPr>
            <a:endParaRPr lang="en-US" sz="2400" dirty="0"/>
          </a:p>
        </p:txBody>
      </p:sp>
    </p:spTree>
    <p:extLst>
      <p:ext uri="{BB962C8B-B14F-4D97-AF65-F5344CB8AC3E}">
        <p14:creationId xmlns:p14="http://schemas.microsoft.com/office/powerpoint/2010/main" val="4178752253"/>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22960" y="130962"/>
            <a:ext cx="7543800" cy="1450757"/>
          </a:xfrm>
        </p:spPr>
        <p:txBody>
          <a:bodyPr>
            <a:normAutofit/>
          </a:bodyPr>
          <a:lstStyle/>
          <a:p>
            <a:r>
              <a:rPr lang="en-GB" sz="4000" dirty="0"/>
              <a:t>Mahayana Developments</a:t>
            </a:r>
          </a:p>
        </p:txBody>
      </p:sp>
      <p:sp>
        <p:nvSpPr>
          <p:cNvPr id="3" name="Content Placeholder 2"/>
          <p:cNvSpPr>
            <a:spLocks noGrp="1"/>
          </p:cNvSpPr>
          <p:nvPr>
            <p:ph idx="1"/>
          </p:nvPr>
        </p:nvSpPr>
        <p:spPr>
          <a:xfrm>
            <a:off x="822960" y="2197833"/>
            <a:ext cx="7543800" cy="4373563"/>
          </a:xfrm>
        </p:spPr>
        <p:txBody>
          <a:bodyPr>
            <a:normAutofit/>
          </a:bodyPr>
          <a:lstStyle/>
          <a:p>
            <a:pPr algn="just">
              <a:buFont typeface="Arial" panose="020B0604020202020204" pitchFamily="34" charset="0"/>
              <a:buChar char="•"/>
            </a:pPr>
            <a:r>
              <a:rPr lang="en-GB" sz="2400" dirty="0"/>
              <a:t> The bodhisattva </a:t>
            </a:r>
            <a:r>
              <a:rPr lang="en-US" sz="2400" dirty="0"/>
              <a:t>chooses to stay on in </a:t>
            </a:r>
            <a:r>
              <a:rPr lang="en-US" sz="2400" i="1" dirty="0"/>
              <a:t>samsara</a:t>
            </a:r>
            <a:r>
              <a:rPr lang="en-US" sz="2400" dirty="0"/>
              <a:t> in order to perfect the spiritual qualities necessary to becoming a fully-awakened Buddha (for the sake of helping suffering beings).</a:t>
            </a:r>
          </a:p>
          <a:p>
            <a:pPr algn="just">
              <a:buFont typeface="Arial" panose="020B0604020202020204" pitchFamily="34" charset="0"/>
              <a:buChar char="•"/>
            </a:pPr>
            <a:r>
              <a:rPr lang="en-US" sz="2400" dirty="0"/>
              <a:t> </a:t>
            </a:r>
            <a:r>
              <a:rPr lang="en-GB" sz="2400" i="1" dirty="0"/>
              <a:t>Compassion</a:t>
            </a:r>
            <a:r>
              <a:rPr lang="en-GB" sz="2400" dirty="0"/>
              <a:t> emphasized as the motivating factor for the whole bodhisattva path. </a:t>
            </a:r>
          </a:p>
          <a:p>
            <a:pPr algn="just">
              <a:buFont typeface="Arial" panose="020B0604020202020204" pitchFamily="34" charset="0"/>
              <a:buChar char="•"/>
            </a:pPr>
            <a:r>
              <a:rPr lang="en-US" sz="2400" dirty="0"/>
              <a:t> </a:t>
            </a:r>
            <a:r>
              <a:rPr lang="en-GB" sz="2400" dirty="0"/>
              <a:t>The physical world not a place from which to be liberated but a place in which enlightened beings seek to be reborn for the sake of helping all suffering beings. </a:t>
            </a:r>
          </a:p>
          <a:p>
            <a:pPr marL="0" indent="0" algn="just">
              <a:buNone/>
            </a:pPr>
            <a:endParaRPr lang="en-US" sz="2400" dirty="0"/>
          </a:p>
          <a:p>
            <a:pPr algn="just">
              <a:buFont typeface="Arial" panose="020B0604020202020204" pitchFamily="34" charset="0"/>
              <a:buChar char="•"/>
            </a:pPr>
            <a:endParaRPr lang="en-US" sz="2400" dirty="0"/>
          </a:p>
        </p:txBody>
      </p:sp>
    </p:spTree>
    <p:extLst>
      <p:ext uri="{BB962C8B-B14F-4D97-AF65-F5344CB8AC3E}">
        <p14:creationId xmlns:p14="http://schemas.microsoft.com/office/powerpoint/2010/main" val="1966725022"/>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73439" y="612860"/>
            <a:ext cx="7125113" cy="924475"/>
          </a:xfrm>
        </p:spPr>
        <p:txBody>
          <a:bodyPr>
            <a:normAutofit/>
          </a:bodyPr>
          <a:lstStyle/>
          <a:p>
            <a:r>
              <a:rPr lang="en-GB" sz="4000" dirty="0"/>
              <a:t>The Bodhisattva Vow</a:t>
            </a:r>
          </a:p>
        </p:txBody>
      </p:sp>
      <p:sp>
        <p:nvSpPr>
          <p:cNvPr id="3" name="Content Placeholder 2"/>
          <p:cNvSpPr>
            <a:spLocks noGrp="1"/>
          </p:cNvSpPr>
          <p:nvPr>
            <p:ph idx="1"/>
          </p:nvPr>
        </p:nvSpPr>
        <p:spPr>
          <a:xfrm>
            <a:off x="973438" y="2249488"/>
            <a:ext cx="7125113" cy="4608512"/>
          </a:xfrm>
        </p:spPr>
        <p:txBody>
          <a:bodyPr>
            <a:normAutofit/>
          </a:bodyPr>
          <a:lstStyle/>
          <a:p>
            <a:pPr marL="0" indent="0" algn="just">
              <a:buNone/>
            </a:pPr>
            <a:r>
              <a:rPr lang="en-GB" dirty="0"/>
              <a:t>‘The Lord said: Here, </a:t>
            </a:r>
            <a:r>
              <a:rPr lang="en-GB" dirty="0" err="1"/>
              <a:t>Subhuti</a:t>
            </a:r>
            <a:r>
              <a:rPr lang="en-GB" dirty="0"/>
              <a:t>, someone who has set out in the vehicle of a Bodhisattva should produce a thought in this manner: “As many beings as there are in the universe of beings, comprehended under the term ‘beings’ – egg-born, born from a womb, moisture-born, or miraculously born; with or without form; with perception, without perception, and with neither perception nor nonperception – as far as any conceivable form of beings is conceived: all these I must lead to Nirvana, into that Realm of Nirvana which leaves nothing behind.”’</a:t>
            </a:r>
          </a:p>
          <a:p>
            <a:pPr algn="just"/>
            <a:endParaRPr lang="en-GB" dirty="0"/>
          </a:p>
          <a:p>
            <a:pPr marL="0" indent="0" algn="just">
              <a:buNone/>
            </a:pPr>
            <a:r>
              <a:rPr lang="en-GB" dirty="0"/>
              <a:t>– from the </a:t>
            </a:r>
            <a:r>
              <a:rPr lang="en-GB" i="1" dirty="0"/>
              <a:t>Diamond Sutra </a:t>
            </a:r>
            <a:r>
              <a:rPr lang="en-GB" dirty="0"/>
              <a:t>(</a:t>
            </a:r>
            <a:r>
              <a:rPr lang="en-GB" i="1" dirty="0" err="1"/>
              <a:t>Vajracchedikā</a:t>
            </a:r>
            <a:r>
              <a:rPr lang="en-GB" i="1" dirty="0"/>
              <a:t> </a:t>
            </a:r>
            <a:r>
              <a:rPr lang="en-GB" i="1" dirty="0" err="1"/>
              <a:t>Prajñāpāramitā</a:t>
            </a:r>
            <a:r>
              <a:rPr lang="en-GB" i="1" dirty="0"/>
              <a:t> </a:t>
            </a:r>
            <a:r>
              <a:rPr lang="en-GB" i="1" dirty="0" err="1"/>
              <a:t>Sūtra</a:t>
            </a:r>
            <a:r>
              <a:rPr lang="en-GB" dirty="0"/>
              <a:t>)</a:t>
            </a:r>
            <a:endParaRPr lang="en-GB" i="1" dirty="0"/>
          </a:p>
        </p:txBody>
      </p:sp>
    </p:spTree>
    <p:extLst>
      <p:ext uri="{BB962C8B-B14F-4D97-AF65-F5344CB8AC3E}">
        <p14:creationId xmlns:p14="http://schemas.microsoft.com/office/powerpoint/2010/main" val="3284309071"/>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GB" sz="3200" dirty="0"/>
              <a:t>Searching Mahayana Teaching for an Environmental Ethic: The Ideal of Compassion </a:t>
            </a:r>
          </a:p>
        </p:txBody>
      </p:sp>
      <p:sp>
        <p:nvSpPr>
          <p:cNvPr id="3" name="Content Placeholder 2"/>
          <p:cNvSpPr>
            <a:spLocks noGrp="1"/>
          </p:cNvSpPr>
          <p:nvPr>
            <p:ph sz="half" idx="1"/>
          </p:nvPr>
        </p:nvSpPr>
        <p:spPr>
          <a:xfrm>
            <a:off x="1078222" y="2099183"/>
            <a:ext cx="3516638" cy="4023360"/>
          </a:xfrm>
        </p:spPr>
        <p:txBody>
          <a:bodyPr>
            <a:normAutofit/>
          </a:bodyPr>
          <a:lstStyle/>
          <a:p>
            <a:pPr>
              <a:buFont typeface="Arial" panose="020B0604020202020204" pitchFamily="34" charset="0"/>
              <a:buChar char="•"/>
            </a:pPr>
            <a:r>
              <a:rPr lang="en-GB" sz="2800" b="1" dirty="0"/>
              <a:t> </a:t>
            </a:r>
            <a:r>
              <a:rPr lang="en-GB" sz="2800" i="1" dirty="0" err="1"/>
              <a:t>Ecosattvas</a:t>
            </a:r>
            <a:endParaRPr lang="en-GB" sz="2800" i="1" dirty="0"/>
          </a:p>
          <a:p>
            <a:pPr>
              <a:buFont typeface="Arial" panose="020B0604020202020204" pitchFamily="34" charset="0"/>
              <a:buChar char="•"/>
            </a:pPr>
            <a:r>
              <a:rPr lang="en-GB" sz="2800" dirty="0"/>
              <a:t> BUT it is not uncommon for Zen masters and other Buddhist teachers to encourage students to defer social activism until they have eliminated ego. </a:t>
            </a:r>
          </a:p>
        </p:txBody>
      </p:sp>
      <p:pic>
        <p:nvPicPr>
          <p:cNvPr id="5" name="Content Placeholder 4">
            <a:extLst>
              <a:ext uri="{FF2B5EF4-FFF2-40B4-BE49-F238E27FC236}">
                <a16:creationId xmlns:a16="http://schemas.microsoft.com/office/drawing/2014/main" id="{8C7D9A88-F37F-4A57-98E0-05433740C9F5}"/>
              </a:ext>
            </a:extLst>
          </p:cNvPr>
          <p:cNvPicPr>
            <a:picLocks noGrp="1" noChangeAspect="1"/>
          </p:cNvPicPr>
          <p:nvPr>
            <p:ph sz="half" idx="2"/>
          </p:nvPr>
        </p:nvPicPr>
        <p:blipFill>
          <a:blip r:embed="rId2"/>
          <a:stretch>
            <a:fillRect/>
          </a:stretch>
        </p:blipFill>
        <p:spPr>
          <a:xfrm>
            <a:off x="5311213" y="2099183"/>
            <a:ext cx="2855246" cy="4022725"/>
          </a:xfrm>
          <a:prstGeom prst="rect">
            <a:avLst/>
          </a:prstGeom>
        </p:spPr>
      </p:pic>
    </p:spTree>
    <p:extLst>
      <p:ext uri="{BB962C8B-B14F-4D97-AF65-F5344CB8AC3E}">
        <p14:creationId xmlns:p14="http://schemas.microsoft.com/office/powerpoint/2010/main" val="269555682"/>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B40BF51-003A-411C-A50E-4303F7812CA0}"/>
              </a:ext>
            </a:extLst>
          </p:cNvPr>
          <p:cNvSpPr>
            <a:spLocks noGrp="1"/>
          </p:cNvSpPr>
          <p:nvPr>
            <p:ph type="title"/>
          </p:nvPr>
        </p:nvSpPr>
        <p:spPr>
          <a:xfrm>
            <a:off x="822960" y="257421"/>
            <a:ext cx="7543800" cy="1450757"/>
          </a:xfrm>
        </p:spPr>
        <p:txBody>
          <a:bodyPr>
            <a:noAutofit/>
          </a:bodyPr>
          <a:lstStyle/>
          <a:p>
            <a:r>
              <a:rPr lang="en-GB" sz="3600" dirty="0"/>
              <a:t>Searching Mahayana Teaching for an Environmental Ethic: Emptiness (</a:t>
            </a:r>
            <a:r>
              <a:rPr lang="en-GB" sz="3600" i="1" dirty="0" err="1"/>
              <a:t>Śūnyatā</a:t>
            </a:r>
            <a:r>
              <a:rPr lang="en-GB" sz="3600" dirty="0"/>
              <a:t>)</a:t>
            </a:r>
          </a:p>
        </p:txBody>
      </p:sp>
      <p:sp>
        <p:nvSpPr>
          <p:cNvPr id="3" name="Content Placeholder 2">
            <a:extLst>
              <a:ext uri="{FF2B5EF4-FFF2-40B4-BE49-F238E27FC236}">
                <a16:creationId xmlns:a16="http://schemas.microsoft.com/office/drawing/2014/main" id="{B90DAD97-5E3B-47B6-BD5B-3CC9B7C67083}"/>
              </a:ext>
            </a:extLst>
          </p:cNvPr>
          <p:cNvSpPr>
            <a:spLocks noGrp="1"/>
          </p:cNvSpPr>
          <p:nvPr>
            <p:ph idx="1"/>
          </p:nvPr>
        </p:nvSpPr>
        <p:spPr>
          <a:xfrm>
            <a:off x="822960" y="2205657"/>
            <a:ext cx="7543801" cy="4023360"/>
          </a:xfrm>
        </p:spPr>
        <p:txBody>
          <a:bodyPr/>
          <a:lstStyle/>
          <a:p>
            <a:pPr algn="just">
              <a:buFont typeface="Arial" panose="020B0604020202020204" pitchFamily="34" charset="0"/>
              <a:buChar char="•"/>
            </a:pPr>
            <a:r>
              <a:rPr lang="en-GB" dirty="0"/>
              <a:t> ‘Form is emptiness, emptiness is form’ (The </a:t>
            </a:r>
            <a:r>
              <a:rPr lang="en-GB" i="1" dirty="0"/>
              <a:t>Heart Sutra</a:t>
            </a:r>
            <a:r>
              <a:rPr lang="en-GB" dirty="0"/>
              <a:t>). </a:t>
            </a:r>
          </a:p>
          <a:p>
            <a:pPr algn="just">
              <a:buFont typeface="Arial" panose="020B0604020202020204" pitchFamily="34" charset="0"/>
              <a:buChar char="•"/>
            </a:pPr>
            <a:r>
              <a:rPr lang="en-GB" dirty="0"/>
              <a:t> All phenomena are ‘empty’ of ‘own-being’ or independent existence (see Dependent Origination). Emptiness NOT equal to nothingness. </a:t>
            </a:r>
          </a:p>
          <a:p>
            <a:pPr algn="just">
              <a:buFont typeface="Arial" panose="020B0604020202020204" pitchFamily="34" charset="0"/>
              <a:buChar char="•"/>
            </a:pPr>
            <a:r>
              <a:rPr lang="en-GB" dirty="0"/>
              <a:t> To say that something is ‘empty’ is to say that it is ‘full of the cosmos’.</a:t>
            </a:r>
          </a:p>
          <a:p>
            <a:pPr algn="just">
              <a:buFont typeface="Arial" panose="020B0604020202020204" pitchFamily="34" charset="0"/>
              <a:buChar char="•"/>
            </a:pPr>
            <a:r>
              <a:rPr lang="en-GB" dirty="0"/>
              <a:t> ‘Temporarily freed of the delusion of an absolute self, one experiences the vast realm of causes and conditions that determine the many forms and events of the universe. In this sense , one is not separate from the mountain, the waterfall, the whale. An experience of unity with the natural world can generate a dramatic shift in orientation to the Other, whether in human or nonhuman form’ – Stephanie </a:t>
            </a:r>
            <a:r>
              <a:rPr lang="en-GB" dirty="0" err="1"/>
              <a:t>Kaza</a:t>
            </a:r>
            <a:r>
              <a:rPr lang="en-GB" dirty="0"/>
              <a:t>, </a:t>
            </a:r>
            <a:r>
              <a:rPr lang="en-GB" i="1" dirty="0"/>
              <a:t>Green Buddhism</a:t>
            </a:r>
            <a:r>
              <a:rPr lang="en-GB" dirty="0"/>
              <a:t>, p. 18.  </a:t>
            </a:r>
          </a:p>
          <a:p>
            <a:pPr marL="0" indent="0">
              <a:buNone/>
            </a:pPr>
            <a:endParaRPr lang="en-GB" dirty="0"/>
          </a:p>
        </p:txBody>
      </p:sp>
    </p:spTree>
    <p:extLst>
      <p:ext uri="{BB962C8B-B14F-4D97-AF65-F5344CB8AC3E}">
        <p14:creationId xmlns:p14="http://schemas.microsoft.com/office/powerpoint/2010/main" val="1545686549"/>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CACE6595-AB46-477B-AC0D-6DED742CA2C3}"/>
              </a:ext>
            </a:extLst>
          </p:cNvPr>
          <p:cNvPicPr>
            <a:picLocks noChangeAspect="1"/>
          </p:cNvPicPr>
          <p:nvPr/>
        </p:nvPicPr>
        <p:blipFill>
          <a:blip r:embed="rId2"/>
          <a:stretch>
            <a:fillRect/>
          </a:stretch>
        </p:blipFill>
        <p:spPr>
          <a:xfrm>
            <a:off x="2610559" y="480970"/>
            <a:ext cx="3922882" cy="5390220"/>
          </a:xfrm>
          <a:prstGeom prst="rect">
            <a:avLst/>
          </a:prstGeom>
        </p:spPr>
      </p:pic>
    </p:spTree>
    <p:extLst>
      <p:ext uri="{BB962C8B-B14F-4D97-AF65-F5344CB8AC3E}">
        <p14:creationId xmlns:p14="http://schemas.microsoft.com/office/powerpoint/2010/main" val="288441407"/>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00100" y="218511"/>
            <a:ext cx="7543800" cy="1450757"/>
          </a:xfrm>
        </p:spPr>
        <p:txBody>
          <a:bodyPr>
            <a:normAutofit fontScale="90000"/>
          </a:bodyPr>
          <a:lstStyle/>
          <a:p>
            <a:r>
              <a:rPr lang="en-GB" sz="4400" dirty="0"/>
              <a:t>Searching Mahayana Teaching for an Environmental Ethic: Buddha-Nature</a:t>
            </a:r>
          </a:p>
        </p:txBody>
      </p:sp>
      <p:sp>
        <p:nvSpPr>
          <p:cNvPr id="3" name="Content Placeholder 2"/>
          <p:cNvSpPr>
            <a:spLocks noGrp="1"/>
          </p:cNvSpPr>
          <p:nvPr>
            <p:ph idx="1"/>
          </p:nvPr>
        </p:nvSpPr>
        <p:spPr>
          <a:xfrm>
            <a:off x="800100" y="2265926"/>
            <a:ext cx="7543800" cy="4373563"/>
          </a:xfrm>
        </p:spPr>
        <p:txBody>
          <a:bodyPr>
            <a:normAutofit/>
          </a:bodyPr>
          <a:lstStyle/>
          <a:p>
            <a:pPr algn="just">
              <a:buFont typeface="Arial" panose="020B0604020202020204" pitchFamily="34" charset="0"/>
              <a:buChar char="•"/>
            </a:pPr>
            <a:r>
              <a:rPr lang="en-GB" sz="2400" dirty="0"/>
              <a:t> The notion of a universal Buddha-nature developed by the </a:t>
            </a:r>
            <a:r>
              <a:rPr lang="en-GB" sz="2400" dirty="0" err="1"/>
              <a:t>T’ien</a:t>
            </a:r>
            <a:r>
              <a:rPr lang="en-GB" sz="2400" dirty="0"/>
              <a:t> </a:t>
            </a:r>
            <a:r>
              <a:rPr lang="en-GB" sz="2400" dirty="0" err="1"/>
              <a:t>T’ai</a:t>
            </a:r>
            <a:r>
              <a:rPr lang="en-GB" sz="2400" dirty="0"/>
              <a:t> school (8</a:t>
            </a:r>
            <a:r>
              <a:rPr lang="en-GB" sz="2400" baseline="30000" dirty="0"/>
              <a:t>th</a:t>
            </a:r>
            <a:r>
              <a:rPr lang="en-GB" sz="2400" dirty="0"/>
              <a:t> century) – both sentient and non-sentient beings seen as capable of achieving enlightenment.</a:t>
            </a:r>
          </a:p>
          <a:p>
            <a:pPr algn="just">
              <a:buFont typeface="Arial" panose="020B0604020202020204" pitchFamily="34" charset="0"/>
              <a:buChar char="•"/>
            </a:pPr>
            <a:r>
              <a:rPr lang="en-GB" sz="2400" dirty="0"/>
              <a:t> ‘The Buddhahood of grasses and trees’. </a:t>
            </a:r>
          </a:p>
          <a:p>
            <a:pPr algn="just">
              <a:buFont typeface="Arial" panose="020B0604020202020204" pitchFamily="34" charset="0"/>
              <a:buChar char="•"/>
            </a:pPr>
            <a:r>
              <a:rPr lang="en-GB" sz="2400" dirty="0"/>
              <a:t> No agreement on the connotation and scope of this construct. </a:t>
            </a:r>
          </a:p>
        </p:txBody>
      </p:sp>
    </p:spTree>
    <p:extLst>
      <p:ext uri="{BB962C8B-B14F-4D97-AF65-F5344CB8AC3E}">
        <p14:creationId xmlns:p14="http://schemas.microsoft.com/office/powerpoint/2010/main" val="2802005853"/>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00100" y="218511"/>
            <a:ext cx="7543800" cy="1450757"/>
          </a:xfrm>
        </p:spPr>
        <p:txBody>
          <a:bodyPr>
            <a:normAutofit fontScale="90000"/>
          </a:bodyPr>
          <a:lstStyle/>
          <a:p>
            <a:r>
              <a:rPr lang="en-GB" sz="4400" dirty="0"/>
              <a:t>Searching Mahayana Teaching for an Environmental Ethic: Buddha-Nature</a:t>
            </a:r>
          </a:p>
        </p:txBody>
      </p:sp>
      <p:sp>
        <p:nvSpPr>
          <p:cNvPr id="3" name="Content Placeholder 2"/>
          <p:cNvSpPr>
            <a:spLocks noGrp="1"/>
          </p:cNvSpPr>
          <p:nvPr>
            <p:ph idx="1"/>
          </p:nvPr>
        </p:nvSpPr>
        <p:spPr>
          <a:xfrm>
            <a:off x="800100" y="2129738"/>
            <a:ext cx="7543800" cy="4373563"/>
          </a:xfrm>
        </p:spPr>
        <p:txBody>
          <a:bodyPr>
            <a:normAutofit/>
          </a:bodyPr>
          <a:lstStyle/>
          <a:p>
            <a:pPr marL="0" indent="0" algn="just">
              <a:buNone/>
            </a:pPr>
            <a:r>
              <a:rPr lang="en-GB" sz="2400" dirty="0"/>
              <a:t>‘It is in Buddha-nature that all existences, animate and inanimate, are unified and harmonized. All organisms seek to maintain this unity in terms of their own karma. To wilfully take life, therefore, means to disrupt and this inherent wholeness and to blunt feelings of reverence and compassion arising from our Buddha mind.’ </a:t>
            </a:r>
          </a:p>
          <a:p>
            <a:pPr marL="0" indent="0" algn="just">
              <a:buNone/>
            </a:pPr>
            <a:endParaRPr lang="en-GB" sz="2400" dirty="0"/>
          </a:p>
          <a:p>
            <a:pPr marL="0" indent="0" algn="just">
              <a:buNone/>
            </a:pPr>
            <a:r>
              <a:rPr lang="en-GB" sz="2400" dirty="0"/>
              <a:t>– Phillip </a:t>
            </a:r>
            <a:r>
              <a:rPr lang="en-GB" sz="2400" dirty="0" err="1"/>
              <a:t>Kapleau</a:t>
            </a:r>
            <a:r>
              <a:rPr lang="en-GB" sz="2400" dirty="0"/>
              <a:t>, </a:t>
            </a:r>
            <a:r>
              <a:rPr lang="en-GB" sz="2400" i="1" dirty="0"/>
              <a:t>To Cherish All Life: A Buddhist Case for Becoming Vegetarian</a:t>
            </a:r>
            <a:r>
              <a:rPr lang="en-GB" sz="2400" dirty="0"/>
              <a:t>, p. 19. </a:t>
            </a:r>
          </a:p>
        </p:txBody>
      </p:sp>
    </p:spTree>
    <p:extLst>
      <p:ext uri="{BB962C8B-B14F-4D97-AF65-F5344CB8AC3E}">
        <p14:creationId xmlns:p14="http://schemas.microsoft.com/office/powerpoint/2010/main" val="2764607019"/>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4" name="Content Placeholder 3">
            <a:extLst>
              <a:ext uri="{FF2B5EF4-FFF2-40B4-BE49-F238E27FC236}">
                <a16:creationId xmlns:a16="http://schemas.microsoft.com/office/drawing/2014/main" id="{CE9B7759-0447-41A6-828C-D8A6A83D6070}"/>
              </a:ext>
            </a:extLst>
          </p:cNvPr>
          <p:cNvPicPr>
            <a:picLocks noGrp="1" noChangeAspect="1"/>
          </p:cNvPicPr>
          <p:nvPr>
            <p:ph sz="half" idx="1"/>
          </p:nvPr>
        </p:nvPicPr>
        <p:blipFill>
          <a:blip r:embed="rId2"/>
          <a:stretch>
            <a:fillRect/>
          </a:stretch>
        </p:blipFill>
        <p:spPr>
          <a:xfrm>
            <a:off x="5124256" y="291830"/>
            <a:ext cx="3703320" cy="6290174"/>
          </a:xfrm>
          <a:prstGeom prst="rect">
            <a:avLst/>
          </a:prstGeom>
        </p:spPr>
      </p:pic>
      <p:sp>
        <p:nvSpPr>
          <p:cNvPr id="5" name="Content Placeholder 4">
            <a:extLst>
              <a:ext uri="{FF2B5EF4-FFF2-40B4-BE49-F238E27FC236}">
                <a16:creationId xmlns:a16="http://schemas.microsoft.com/office/drawing/2014/main" id="{DB17E71B-9CA9-44A2-BF75-C98D5C6A017A}"/>
              </a:ext>
            </a:extLst>
          </p:cNvPr>
          <p:cNvSpPr>
            <a:spLocks noGrp="1"/>
          </p:cNvSpPr>
          <p:nvPr>
            <p:ph sz="half" idx="2"/>
          </p:nvPr>
        </p:nvSpPr>
        <p:spPr>
          <a:xfrm>
            <a:off x="868680" y="950790"/>
            <a:ext cx="3703320" cy="4023360"/>
          </a:xfrm>
        </p:spPr>
        <p:txBody>
          <a:bodyPr>
            <a:normAutofit/>
          </a:bodyPr>
          <a:lstStyle/>
          <a:p>
            <a:r>
              <a:rPr lang="en-GB" sz="4400" dirty="0"/>
              <a:t>Itō </a:t>
            </a:r>
            <a:r>
              <a:rPr lang="en-GB" sz="4400" dirty="0" err="1"/>
              <a:t>Jakuchū</a:t>
            </a:r>
            <a:r>
              <a:rPr lang="en-GB" sz="4400" dirty="0"/>
              <a:t> – </a:t>
            </a:r>
            <a:r>
              <a:rPr lang="en-GB" sz="4400" i="1" dirty="0" err="1"/>
              <a:t>Yasai</a:t>
            </a:r>
            <a:r>
              <a:rPr lang="en-GB" sz="4400" i="1" dirty="0"/>
              <a:t> </a:t>
            </a:r>
            <a:r>
              <a:rPr lang="en-GB" sz="4400" i="1" dirty="0" err="1"/>
              <a:t>Nehan</a:t>
            </a:r>
            <a:r>
              <a:rPr lang="en-GB" sz="4400" i="1" dirty="0"/>
              <a:t> </a:t>
            </a:r>
            <a:r>
              <a:rPr lang="en-GB" sz="4400" dirty="0"/>
              <a:t>(Vegetable Nirvana), c. 1792</a:t>
            </a:r>
          </a:p>
        </p:txBody>
      </p:sp>
    </p:spTree>
    <p:extLst>
      <p:ext uri="{BB962C8B-B14F-4D97-AF65-F5344CB8AC3E}">
        <p14:creationId xmlns:p14="http://schemas.microsoft.com/office/powerpoint/2010/main" val="3258539189"/>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00100" y="218511"/>
            <a:ext cx="7543800" cy="1450757"/>
          </a:xfrm>
        </p:spPr>
        <p:txBody>
          <a:bodyPr>
            <a:normAutofit/>
          </a:bodyPr>
          <a:lstStyle/>
          <a:p>
            <a:r>
              <a:rPr lang="en-GB" sz="4000" dirty="0"/>
              <a:t>Evaluating the Ecological Worth of Mahayana Teaching</a:t>
            </a:r>
          </a:p>
        </p:txBody>
      </p:sp>
      <p:sp>
        <p:nvSpPr>
          <p:cNvPr id="3" name="Content Placeholder 2"/>
          <p:cNvSpPr>
            <a:spLocks noGrp="1"/>
          </p:cNvSpPr>
          <p:nvPr>
            <p:ph idx="1"/>
          </p:nvPr>
        </p:nvSpPr>
        <p:spPr>
          <a:xfrm>
            <a:off x="800100" y="2265926"/>
            <a:ext cx="7543800" cy="4373563"/>
          </a:xfrm>
        </p:spPr>
        <p:txBody>
          <a:bodyPr/>
          <a:lstStyle/>
          <a:p>
            <a:pPr algn="just">
              <a:buFont typeface="Arial" panose="020B0604020202020204" pitchFamily="34" charset="0"/>
              <a:buChar char="•"/>
            </a:pPr>
            <a:r>
              <a:rPr lang="en-GB" sz="2800" b="1" dirty="0"/>
              <a:t> Pure Lands</a:t>
            </a:r>
            <a:r>
              <a:rPr lang="en-GB" sz="2800" dirty="0"/>
              <a:t>: ideal domains created by the appropriate Buddha, e.g. </a:t>
            </a:r>
            <a:r>
              <a:rPr lang="en-GB" sz="2800" dirty="0" err="1"/>
              <a:t>Amitabha’s</a:t>
            </a:r>
            <a:r>
              <a:rPr lang="en-GB" sz="2800" dirty="0"/>
              <a:t> Land of Bliss (</a:t>
            </a:r>
            <a:r>
              <a:rPr lang="en-GB" sz="2800" i="1" dirty="0" err="1"/>
              <a:t>Sukhavati</a:t>
            </a:r>
            <a:r>
              <a:rPr lang="en-GB" sz="2800" dirty="0"/>
              <a:t>). </a:t>
            </a:r>
          </a:p>
          <a:p>
            <a:pPr algn="just">
              <a:buFont typeface="Arial" panose="020B0604020202020204" pitchFamily="34" charset="0"/>
              <a:buChar char="•"/>
            </a:pPr>
            <a:r>
              <a:rPr lang="en-GB" sz="2800" dirty="0"/>
              <a:t> Pure Land Buddhism emphasizes rebirth in these regions of purity and bliss – extremely easy to hear and practice the </a:t>
            </a:r>
            <a:r>
              <a:rPr lang="en-GB" sz="2800" i="1" dirty="0"/>
              <a:t>dhamma</a:t>
            </a:r>
            <a:r>
              <a:rPr lang="en-GB" sz="2800" dirty="0"/>
              <a:t> in Pure Lands. </a:t>
            </a:r>
          </a:p>
          <a:p>
            <a:pPr algn="just">
              <a:buFont typeface="Arial" panose="020B0604020202020204" pitchFamily="34" charset="0"/>
              <a:buChar char="•"/>
            </a:pPr>
            <a:r>
              <a:rPr lang="en-GB" sz="2800" dirty="0"/>
              <a:t> Does the notion of Pure Lands de-value earth?</a:t>
            </a:r>
          </a:p>
          <a:p>
            <a:pPr marL="114300" indent="0" algn="just">
              <a:buNone/>
            </a:pPr>
            <a:endParaRPr lang="en-GB" dirty="0"/>
          </a:p>
        </p:txBody>
      </p:sp>
    </p:spTree>
    <p:extLst>
      <p:ext uri="{BB962C8B-B14F-4D97-AF65-F5344CB8AC3E}">
        <p14:creationId xmlns:p14="http://schemas.microsoft.com/office/powerpoint/2010/main" val="3977113990"/>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69FEE9B-7057-4CC8-858B-A3B952A4B413}"/>
              </a:ext>
            </a:extLst>
          </p:cNvPr>
          <p:cNvSpPr>
            <a:spLocks noGrp="1"/>
          </p:cNvSpPr>
          <p:nvPr>
            <p:ph type="title"/>
          </p:nvPr>
        </p:nvSpPr>
        <p:spPr>
          <a:xfrm>
            <a:off x="822960" y="160145"/>
            <a:ext cx="7543800" cy="1450757"/>
          </a:xfrm>
        </p:spPr>
        <p:txBody>
          <a:bodyPr>
            <a:normAutofit/>
          </a:bodyPr>
          <a:lstStyle/>
          <a:p>
            <a:r>
              <a:rPr lang="en-GB" sz="4400" i="1" dirty="0" err="1"/>
              <a:t>Sukhāvatī</a:t>
            </a:r>
            <a:r>
              <a:rPr lang="en-GB" sz="4400" i="1" dirty="0"/>
              <a:t> </a:t>
            </a:r>
            <a:r>
              <a:rPr lang="en-GB" sz="4400" dirty="0"/>
              <a:t>(The Pure Land of </a:t>
            </a:r>
            <a:r>
              <a:rPr lang="en-GB" sz="4400" i="1" dirty="0" err="1"/>
              <a:t>Amitābha</a:t>
            </a:r>
            <a:r>
              <a:rPr lang="en-GB" sz="4400" dirty="0"/>
              <a:t>)</a:t>
            </a:r>
            <a:endParaRPr lang="en-GB" sz="4400" i="1" dirty="0"/>
          </a:p>
        </p:txBody>
      </p:sp>
      <p:pic>
        <p:nvPicPr>
          <p:cNvPr id="4" name="Content Placeholder 3">
            <a:extLst>
              <a:ext uri="{FF2B5EF4-FFF2-40B4-BE49-F238E27FC236}">
                <a16:creationId xmlns:a16="http://schemas.microsoft.com/office/drawing/2014/main" id="{69BC1FA6-8B52-4FD2-9FFA-50C45E7CCC4A}"/>
              </a:ext>
            </a:extLst>
          </p:cNvPr>
          <p:cNvPicPr>
            <a:picLocks noGrp="1" noChangeAspect="1"/>
          </p:cNvPicPr>
          <p:nvPr>
            <p:ph idx="1"/>
          </p:nvPr>
        </p:nvPicPr>
        <p:blipFill>
          <a:blip r:embed="rId2"/>
          <a:stretch>
            <a:fillRect/>
          </a:stretch>
        </p:blipFill>
        <p:spPr>
          <a:xfrm>
            <a:off x="1019359" y="2108910"/>
            <a:ext cx="7151001" cy="4022725"/>
          </a:xfrm>
          <a:prstGeom prst="rect">
            <a:avLst/>
          </a:prstGeom>
        </p:spPr>
      </p:pic>
    </p:spTree>
    <p:extLst>
      <p:ext uri="{BB962C8B-B14F-4D97-AF65-F5344CB8AC3E}">
        <p14:creationId xmlns:p14="http://schemas.microsoft.com/office/powerpoint/2010/main" val="179892911"/>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38436" y="160145"/>
            <a:ext cx="7543800" cy="1450757"/>
          </a:xfrm>
        </p:spPr>
        <p:txBody>
          <a:bodyPr>
            <a:normAutofit/>
          </a:bodyPr>
          <a:lstStyle/>
          <a:p>
            <a:r>
              <a:rPr lang="en-GB" sz="4000" dirty="0"/>
              <a:t>Conclusion: The Ecological Value of Buddhist Thought</a:t>
            </a:r>
          </a:p>
        </p:txBody>
      </p:sp>
      <p:sp>
        <p:nvSpPr>
          <p:cNvPr id="3" name="Content Placeholder 2"/>
          <p:cNvSpPr>
            <a:spLocks noGrp="1"/>
          </p:cNvSpPr>
          <p:nvPr>
            <p:ph idx="1"/>
          </p:nvPr>
        </p:nvSpPr>
        <p:spPr>
          <a:xfrm>
            <a:off x="738436" y="2222304"/>
            <a:ext cx="7543800" cy="4373563"/>
          </a:xfrm>
        </p:spPr>
        <p:txBody>
          <a:bodyPr>
            <a:normAutofit/>
          </a:bodyPr>
          <a:lstStyle/>
          <a:p>
            <a:pPr algn="just">
              <a:buFont typeface="Arial" panose="020B0604020202020204" pitchFamily="34" charset="0"/>
              <a:buChar char="•"/>
            </a:pPr>
            <a:r>
              <a:rPr lang="en-GB" sz="2400" i="1" dirty="0"/>
              <a:t> Task</a:t>
            </a:r>
            <a:r>
              <a:rPr lang="en-GB" sz="2400" dirty="0"/>
              <a:t>: read the concluding section to John Holder’s article, ‘A Suffering (But Not Irreparable Nature): Environmental Ethics from the Perspective of Early Buddhism’.</a:t>
            </a:r>
          </a:p>
          <a:p>
            <a:pPr algn="just">
              <a:buFont typeface="Arial" panose="020B0604020202020204" pitchFamily="34" charset="0"/>
              <a:buChar char="•"/>
            </a:pPr>
            <a:r>
              <a:rPr lang="en-GB" sz="2400" i="1" dirty="0"/>
              <a:t> Do you agree with Holder that an ecological ethic emerges from the thought of early Buddhism? If so, what are the distinctive features of this ethic? What might later Buddhist traditions be able to contribute to a Buddhist response to environmental concerns? </a:t>
            </a:r>
          </a:p>
        </p:txBody>
      </p:sp>
    </p:spTree>
    <p:extLst>
      <p:ext uri="{BB962C8B-B14F-4D97-AF65-F5344CB8AC3E}">
        <p14:creationId xmlns:p14="http://schemas.microsoft.com/office/powerpoint/2010/main" val="2932944067"/>
      </p:ext>
    </p:extLst>
  </p:cSld>
  <p:clrMapOvr>
    <a:masterClrMapping/>
  </p:clrMapOvr>
</p:sld>
</file>

<file path=ppt/theme/theme1.xml><?xml version="1.0" encoding="utf-8"?>
<a:theme xmlns:a="http://schemas.openxmlformats.org/drawingml/2006/main" name="Retrospect">
  <a:themeElements>
    <a:clrScheme name="Retrospect">
      <a:dk1>
        <a:sysClr val="windowText" lastClr="000000"/>
      </a:dk1>
      <a:lt1>
        <a:sysClr val="window" lastClr="FFFFFF"/>
      </a:lt1>
      <a:dk2>
        <a:srgbClr val="455F51"/>
      </a:dk2>
      <a:lt2>
        <a:srgbClr val="E2DFCC"/>
      </a:lt2>
      <a:accent1>
        <a:srgbClr val="99CB38"/>
      </a:accent1>
      <a:accent2>
        <a:srgbClr val="63A537"/>
      </a:accent2>
      <a:accent3>
        <a:srgbClr val="37A76F"/>
      </a:accent3>
      <a:accent4>
        <a:srgbClr val="44C1A3"/>
      </a:accent4>
      <a:accent5>
        <a:srgbClr val="4EB3CF"/>
      </a:accent5>
      <a:accent6>
        <a:srgbClr val="51C3F9"/>
      </a:accent6>
      <a:hlink>
        <a:srgbClr val="6B9F25"/>
      </a:hlink>
      <a:folHlink>
        <a:srgbClr val="B26B02"/>
      </a:folHlink>
    </a:clrScheme>
    <a:fontScheme name="Retrospect">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Retrospect">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objectDefaults/>
  <a:extraClrSchemeLst/>
  <a:extLst>
    <a:ext uri="{05A4C25C-085E-4340-85A3-A5531E510DB2}">
      <thm15:themeFamily xmlns:thm15="http://schemas.microsoft.com/office/thememl/2012/main" name="Retrospect" id="{5F128B03-DCCA-4EEB-AB3B-CF2899314A46}" vid="{D26EA377-59BD-4C9C-9D94-EE8416EE4C79}"/>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Retrospect</Template>
  <TotalTime>2255</TotalTime>
  <Words>2896</Words>
  <Application>Microsoft Office PowerPoint</Application>
  <PresentationFormat>On-screen Show (4:3)</PresentationFormat>
  <Paragraphs>165</Paragraphs>
  <Slides>40</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40</vt:i4>
      </vt:variant>
    </vt:vector>
  </HeadingPairs>
  <TitlesOfParts>
    <vt:vector size="44" baseType="lpstr">
      <vt:lpstr>Arial</vt:lpstr>
      <vt:lpstr>Calibri</vt:lpstr>
      <vt:lpstr>Calibri Light</vt:lpstr>
      <vt:lpstr>Retrospect</vt:lpstr>
      <vt:lpstr>Buddhism and the Environment </vt:lpstr>
      <vt:lpstr>The ‘Greening’ of Buddhism</vt:lpstr>
      <vt:lpstr>Buddhism and the Environment</vt:lpstr>
      <vt:lpstr>Buddhism and the Environment</vt:lpstr>
      <vt:lpstr>Early Buddhist Teaching: The ‘Four True Realities’</vt:lpstr>
      <vt:lpstr>The First True Reality: The Disease</vt:lpstr>
      <vt:lpstr>The Second True Reality: The Cause</vt:lpstr>
      <vt:lpstr>Conditioned Arising/Dependent Origination</vt:lpstr>
      <vt:lpstr>Conditioned Arising/Dependent Origination</vt:lpstr>
      <vt:lpstr>PowerPoint Presentation</vt:lpstr>
      <vt:lpstr>The Third True Reality: The Cure</vt:lpstr>
      <vt:lpstr>Nirvana</vt:lpstr>
      <vt:lpstr>The Fourth True Reality: The Medicine</vt:lpstr>
      <vt:lpstr>Moral/Ethical Virtue (Sila)</vt:lpstr>
      <vt:lpstr>Meditation/Mental Development (Samadhi)</vt:lpstr>
      <vt:lpstr>Wisdom (Prajna)</vt:lpstr>
      <vt:lpstr>PowerPoint Presentation</vt:lpstr>
      <vt:lpstr>Searching Early Buddhist Teaching for an Environmental Ethic: Right Action</vt:lpstr>
      <vt:lpstr>Searching Early Buddhist Teaching for an Environmental Ethic: Right Action</vt:lpstr>
      <vt:lpstr>Searching Early Buddhist Teaching for an Environmental Ethic: Right Livelihood</vt:lpstr>
      <vt:lpstr>Searching Early Buddhist Teaching for an Environmental Ethic: Right View</vt:lpstr>
      <vt:lpstr>‘Interbeing’</vt:lpstr>
      <vt:lpstr>Searching Early Buddhist Teaching for an Environmental Ethic: Right View</vt:lpstr>
      <vt:lpstr>Evaluating Early Buddhist ‘Environmentalism’ </vt:lpstr>
      <vt:lpstr>Evaluating Early Buddhist ‘Environmentalism’ </vt:lpstr>
      <vt:lpstr>Evaluating Early Buddhist ‘Environmentalism’ </vt:lpstr>
      <vt:lpstr>Evaluating Early Buddhist ‘Environmentalism’ </vt:lpstr>
      <vt:lpstr>Evaluating Early Buddhist ‘Environmentalism’ </vt:lpstr>
      <vt:lpstr>Mahayana Developments</vt:lpstr>
      <vt:lpstr>Mahayana Developments</vt:lpstr>
      <vt:lpstr>The Bodhisattva Vow</vt:lpstr>
      <vt:lpstr>Searching Mahayana Teaching for an Environmental Ethic: The Ideal of Compassion </vt:lpstr>
      <vt:lpstr>Searching Mahayana Teaching for an Environmental Ethic: Emptiness (Śūnyatā)</vt:lpstr>
      <vt:lpstr>PowerPoint Presentation</vt:lpstr>
      <vt:lpstr>Searching Mahayana Teaching for an Environmental Ethic: Buddha-Nature</vt:lpstr>
      <vt:lpstr>Searching Mahayana Teaching for an Environmental Ethic: Buddha-Nature</vt:lpstr>
      <vt:lpstr>PowerPoint Presentation</vt:lpstr>
      <vt:lpstr>Evaluating the Ecological Worth of Mahayana Teaching</vt:lpstr>
      <vt:lpstr>Sukhāvatī (The Pure Land of Amitābha)</vt:lpstr>
      <vt:lpstr>Conclusion: The Ecological Value of Buddhist Thought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Reading the Bible Ecologically: The Influence of Lynn White</dc:title>
  <dc:creator>Rhodri Thomas</dc:creator>
  <cp:lastModifiedBy>Rhodri Thomas</cp:lastModifiedBy>
  <cp:revision>197</cp:revision>
  <dcterms:created xsi:type="dcterms:W3CDTF">2020-01-05T19:48:07Z</dcterms:created>
  <dcterms:modified xsi:type="dcterms:W3CDTF">2020-01-24T09:32:39Z</dcterms:modified>
</cp:coreProperties>
</file>