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
  </p:notesMasterIdLst>
  <p:handoutMasterIdLst>
    <p:handoutMasterId r:id="rId20"/>
  </p:handoutMasterIdLst>
  <p:sldIdLst>
    <p:sldId id="256" r:id="rId2"/>
    <p:sldId id="305" r:id="rId3"/>
    <p:sldId id="302" r:id="rId4"/>
    <p:sldId id="303" r:id="rId5"/>
    <p:sldId id="304" r:id="rId6"/>
    <p:sldId id="306" r:id="rId7"/>
    <p:sldId id="307" r:id="rId8"/>
    <p:sldId id="308" r:id="rId9"/>
    <p:sldId id="309" r:id="rId10"/>
    <p:sldId id="310" r:id="rId11"/>
    <p:sldId id="311" r:id="rId12"/>
    <p:sldId id="312" r:id="rId13"/>
    <p:sldId id="313" r:id="rId14"/>
    <p:sldId id="314" r:id="rId15"/>
    <p:sldId id="301" r:id="rId16"/>
    <p:sldId id="315" r:id="rId17"/>
    <p:sldId id="289"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891" autoAdjust="0"/>
  </p:normalViewPr>
  <p:slideViewPr>
    <p:cSldViewPr>
      <p:cViewPr varScale="1">
        <p:scale>
          <a:sx n="76" d="100"/>
          <a:sy n="76" d="100"/>
        </p:scale>
        <p:origin x="-150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 xmlns:a16="http://schemas.microsoft.com/office/drawing/2014/main" id="{57849575-C3E1-4D36-9F19-BAB8967C154C}"/>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 xmlns:a16="http://schemas.microsoft.com/office/drawing/2014/main" id="{DBD3AF9E-09B7-415A-A6BA-F403DC856CED}"/>
              </a:ext>
            </a:extLst>
          </p:cNvPr>
          <p:cNvSpPr>
            <a:spLocks noGrp="1" noChangeArrowheads="1"/>
          </p:cNvSpPr>
          <p:nvPr>
            <p:ph type="dt" sz="quarter"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 xmlns:a16="http://schemas.microsoft.com/office/drawing/2014/main" id="{EE358AB2-913B-4E0C-935D-CCC165674DEC}"/>
              </a:ext>
            </a:extLst>
          </p:cNvPr>
          <p:cNvSpPr>
            <a:spLocks noGrp="1" noChangeArrowheads="1"/>
          </p:cNvSpPr>
          <p:nvPr>
            <p:ph type="ftr" sz="quarter" idx="2"/>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 xmlns:a16="http://schemas.microsoft.com/office/drawing/2014/main" id="{91FFE2DA-8C45-4A17-AA76-15F31BE3805C}"/>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1413198B-AE3F-4CE5-AA09-C0ED433A176D}" type="slidenum">
              <a:rPr lang="en-US" altLang="en-US"/>
              <a:pPr/>
              <a:t>‹#›</a:t>
            </a:fld>
            <a:endParaRPr lang="en-US" altLang="en-US"/>
          </a:p>
        </p:txBody>
      </p:sp>
    </p:spTree>
    <p:extLst>
      <p:ext uri="{BB962C8B-B14F-4D97-AF65-F5344CB8AC3E}">
        <p14:creationId xmlns:p14="http://schemas.microsoft.com/office/powerpoint/2010/main" val="15833050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 xmlns:a16="http://schemas.microsoft.com/office/drawing/2014/main" id="{0C6D7649-C5EB-49A5-8503-9533F6C90435}"/>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 xmlns:a16="http://schemas.microsoft.com/office/drawing/2014/main" id="{091DC24B-AEBD-429B-9A1C-5224F39DBA51}"/>
              </a:ext>
            </a:extLst>
          </p:cNvPr>
          <p:cNvSpPr>
            <a:spLocks noGrp="1" noChangeArrowheads="1"/>
          </p:cNvSpPr>
          <p:nvPr>
            <p:ph type="dt" idx="1"/>
          </p:nvPr>
        </p:nvSpPr>
        <p:spPr bwMode="auto">
          <a:xfrm>
            <a:off x="3810000" y="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p:spPr>
      </p:sp>
      <p:sp>
        <p:nvSpPr>
          <p:cNvPr id="45061" name="Rectangle 5">
            <a:extLst>
              <a:ext uri="{FF2B5EF4-FFF2-40B4-BE49-F238E27FC236}">
                <a16:creationId xmlns="" xmlns:a16="http://schemas.microsoft.com/office/drawing/2014/main" id="{7C1E2C95-5807-4ED6-975C-94941B882563}"/>
              </a:ext>
            </a:extLst>
          </p:cNvPr>
          <p:cNvSpPr>
            <a:spLocks noGrp="1" noChangeArrowheads="1"/>
          </p:cNvSpPr>
          <p:nvPr>
            <p:ph type="body" sz="quarter" idx="3"/>
          </p:nvPr>
        </p:nvSpPr>
        <p:spPr bwMode="auto">
          <a:xfrm>
            <a:off x="671513" y="4641850"/>
            <a:ext cx="5381625" cy="4398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 xmlns:a16="http://schemas.microsoft.com/office/drawing/2014/main" id="{A4CE1A9B-7059-44DE-BB20-E833401071B5}"/>
              </a:ext>
            </a:extLst>
          </p:cNvPr>
          <p:cNvSpPr>
            <a:spLocks noGrp="1" noChangeArrowheads="1"/>
          </p:cNvSpPr>
          <p:nvPr>
            <p:ph type="ftr" sz="quarter" idx="4"/>
          </p:nvPr>
        </p:nvSpPr>
        <p:spPr bwMode="auto">
          <a:xfrm>
            <a:off x="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 xmlns:a16="http://schemas.microsoft.com/office/drawing/2014/main" id="{DC3506BA-1F86-483F-97DA-E5506A7263B8}"/>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BCF98F51-16AB-43C9-8D3F-D5E95F5BFEBC}" type="slidenum">
              <a:rPr lang="en-US" altLang="en-US"/>
              <a:pPr/>
              <a:t>‹#›</a:t>
            </a:fld>
            <a:endParaRPr lang="en-US" altLang="en-US"/>
          </a:p>
        </p:txBody>
      </p:sp>
    </p:spTree>
    <p:extLst>
      <p:ext uri="{BB962C8B-B14F-4D97-AF65-F5344CB8AC3E}">
        <p14:creationId xmlns:p14="http://schemas.microsoft.com/office/powerpoint/2010/main" val="35200220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miter lim="800000"/>
            <a:headEnd/>
            <a:tailEnd/>
          </a:ln>
        </p:spPr>
        <p:txBody>
          <a:bodyPr/>
          <a:lstStyle/>
          <a:p>
            <a:fld id="{62790A5A-6DB2-4E6E-A1C4-CF861C2FEC94}" type="slidenum">
              <a:rPr lang="en-US" altLang="en-US"/>
              <a:pPr/>
              <a:t>1</a:t>
            </a:fld>
            <a:endParaRPr lang="en-US" altLang="en-US"/>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15/03/20</a:t>
            </a:fld>
            <a:endParaRPr lang="en-GB" altLang="en-US"/>
          </a:p>
        </p:txBody>
      </p:sp>
      <p:sp>
        <p:nvSpPr>
          <p:cNvPr id="5" name="Footer Placeholder 4">
            <a:extLst>
              <a:ext uri="{FF2B5EF4-FFF2-40B4-BE49-F238E27FC236}">
                <a16:creationId xmlns=""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15/03/20</a:t>
            </a:fld>
            <a:endParaRPr lang="en-GB" altLang="en-US"/>
          </a:p>
        </p:txBody>
      </p:sp>
      <p:sp>
        <p:nvSpPr>
          <p:cNvPr id="5" name="Footer Placeholder 4">
            <a:extLst>
              <a:ext uri="{FF2B5EF4-FFF2-40B4-BE49-F238E27FC236}">
                <a16:creationId xmlns=""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15/03/20</a:t>
            </a:fld>
            <a:endParaRPr lang="en-GB" altLang="en-US"/>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15/03/20</a:t>
            </a:fld>
            <a:endParaRPr lang="en-GB" altLang="en-US"/>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15/03/20</a:t>
            </a:fld>
            <a:endParaRPr lang="en-GB" altLang="en-US"/>
          </a:p>
        </p:txBody>
      </p:sp>
      <p:sp>
        <p:nvSpPr>
          <p:cNvPr id="8"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15/03/20</a:t>
            </a:fld>
            <a:endParaRPr lang="en-GB" altLang="en-US"/>
          </a:p>
        </p:txBody>
      </p:sp>
      <p:sp>
        <p:nvSpPr>
          <p:cNvPr id="4"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15/03/20</a:t>
            </a:fld>
            <a:endParaRPr lang="en-GB" altLang="en-US"/>
          </a:p>
        </p:txBody>
      </p:sp>
      <p:sp>
        <p:nvSpPr>
          <p:cNvPr id="3"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15/03/20</a:t>
            </a:fld>
            <a:endParaRPr lang="en-GB" altLang="en-US"/>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15/03/20</a:t>
            </a:fld>
            <a:endParaRPr lang="en-GB" altLang="en-US"/>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15/03/20</a:t>
            </a:fld>
            <a:endParaRPr lang="en-GB" altLang="en-US"/>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15/03/20</a:t>
            </a:fld>
            <a:endParaRPr lang="en-GB" altLang="en-US"/>
          </a:p>
        </p:txBody>
      </p:sp>
      <p:sp>
        <p:nvSpPr>
          <p:cNvPr id="5" name="Slide Number Placeholder 5">
            <a:extLst>
              <a:ext uri="{FF2B5EF4-FFF2-40B4-BE49-F238E27FC236}">
                <a16:creationId xmlns=""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15/03/20</a:t>
            </a:fld>
            <a:endParaRPr lang="en-GB" altLang="en-US"/>
          </a:p>
        </p:txBody>
      </p:sp>
      <p:sp>
        <p:nvSpPr>
          <p:cNvPr id="6" name="Slide Number Placeholder 5">
            <a:extLst>
              <a:ext uri="{FF2B5EF4-FFF2-40B4-BE49-F238E27FC236}">
                <a16:creationId xmlns=""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4" r:id="rId1"/>
    <p:sldLayoutId id="2147483905"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D1GTnaFA5gw" TargetMode="External"/><Relationship Id="rId3" Type="http://schemas.openxmlformats.org/officeDocument/2006/relationships/hyperlink" Target="https://www.youtube.com/watch?v=MscHxe3-DE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2.le.ac.uk/offices/ld/resources/presentations/delivering-present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p:cNvSpPr>
          <p:nvPr>
            <p:ph type="title"/>
          </p:nvPr>
        </p:nvSpPr>
        <p:spPr>
          <a:xfrm>
            <a:off x="457200" y="115888"/>
            <a:ext cx="8229600" cy="1225550"/>
          </a:xfrm>
        </p:spPr>
        <p:txBody>
          <a:bodyPr/>
          <a:lstStyle/>
          <a:p>
            <a:pPr eaLnBrk="1" hangingPunct="1"/>
            <a:r>
              <a:rPr lang="en-GB" altLang="en-US"/>
              <a:t>Topic </a:t>
            </a:r>
          </a:p>
        </p:txBody>
      </p:sp>
      <p:sp>
        <p:nvSpPr>
          <p:cNvPr id="6147" name="Rectangle 5"/>
          <p:cNvSpPr>
            <a:spLocks noGrp="1"/>
          </p:cNvSpPr>
          <p:nvPr>
            <p:ph idx="1"/>
          </p:nvPr>
        </p:nvSpPr>
        <p:spPr>
          <a:xfrm>
            <a:off x="323850" y="1557338"/>
            <a:ext cx="8229600" cy="4032250"/>
          </a:xfrm>
        </p:spPr>
        <p:txBody>
          <a:bodyPr/>
          <a:lstStyle/>
          <a:p>
            <a:pPr eaLnBrk="1" hangingPunct="1">
              <a:buFont typeface="Arial" pitchFamily="34" charset="0"/>
              <a:buNone/>
            </a:pPr>
            <a:endParaRPr lang="en-GB" altLang="en-US" dirty="0"/>
          </a:p>
          <a:p>
            <a:pPr algn="ctr" eaLnBrk="1" hangingPunct="1">
              <a:buFont typeface="Arial" pitchFamily="34" charset="0"/>
              <a:buNone/>
            </a:pPr>
            <a:r>
              <a:rPr lang="en-GB" altLang="en-US" sz="4800" dirty="0"/>
              <a:t>Verbal and Non-Verbal Skills and Techniques. </a:t>
            </a:r>
          </a:p>
          <a:p>
            <a:pPr eaLnBrk="1" hangingPunct="1">
              <a:buFontTx/>
              <a:buNone/>
            </a:pPr>
            <a:endParaRPr lang="en-GB" altLang="en-US" dirty="0"/>
          </a:p>
          <a:p>
            <a:pPr eaLnBrk="1" hangingPunct="1">
              <a:buFontTx/>
              <a:buNone/>
            </a:pPr>
            <a:endParaRPr lang="en-GB" altLang="en-US" dirty="0"/>
          </a:p>
        </p:txBody>
      </p:sp>
      <p:sp>
        <p:nvSpPr>
          <p:cNvPr id="4" name="Date Placeholder 3">
            <a:extLst>
              <a:ext uri="{FF2B5EF4-FFF2-40B4-BE49-F238E27FC236}">
                <a16:creationId xmlns="" xmlns:a16="http://schemas.microsoft.com/office/drawing/2014/main" id="{C9049BC4-10BD-4119-80FC-B6B9E1EB120E}"/>
              </a:ext>
            </a:extLst>
          </p:cNvPr>
          <p:cNvSpPr>
            <a:spLocks noGrp="1"/>
          </p:cNvSpPr>
          <p:nvPr>
            <p:ph type="dt" sz="quarter" idx="10"/>
          </p:nvPr>
        </p:nvSpPr>
        <p:spPr/>
        <p:txBody>
          <a:bodyPr/>
          <a:lstStyle/>
          <a:p>
            <a:pPr>
              <a:defRPr/>
            </a:pPr>
            <a:fld id="{D8232023-C5C0-4556-857B-8A4E22B574DA}" type="datetime1">
              <a:rPr lang="en-GB" altLang="en-US"/>
              <a:pPr>
                <a:defRPr/>
              </a:pPr>
              <a:t>15/03/20</a:t>
            </a:fld>
            <a:endParaRPr lang="en-GB" altLang="en-US"/>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1250"/>
                                  </p:stCondLst>
                                  <p:childTnLst>
                                    <p:set>
                                      <p:cBhvr>
                                        <p:cTn id="6" dur="1" fill="hold">
                                          <p:stCondLst>
                                            <p:cond delay="249"/>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27C8DA-E71B-4A1D-9E9C-B3C7FE0B9AAF}"/>
              </a:ext>
            </a:extLst>
          </p:cNvPr>
          <p:cNvSpPr>
            <a:spLocks noGrp="1"/>
          </p:cNvSpPr>
          <p:nvPr>
            <p:ph type="title"/>
          </p:nvPr>
        </p:nvSpPr>
        <p:spPr/>
        <p:txBody>
          <a:bodyPr/>
          <a:lstStyle/>
          <a:p>
            <a:r>
              <a:rPr lang="en-GB" dirty="0"/>
              <a:t>Learning Outcome</a:t>
            </a:r>
          </a:p>
        </p:txBody>
      </p:sp>
      <p:sp>
        <p:nvSpPr>
          <p:cNvPr id="3" name="Content Placeholder 2">
            <a:extLst>
              <a:ext uri="{FF2B5EF4-FFF2-40B4-BE49-F238E27FC236}">
                <a16:creationId xmlns="" xmlns:a16="http://schemas.microsoft.com/office/drawing/2014/main" id="{03399C72-1986-483C-9146-915F91CAC4A5}"/>
              </a:ext>
            </a:extLst>
          </p:cNvPr>
          <p:cNvSpPr>
            <a:spLocks noGrp="1"/>
          </p:cNvSpPr>
          <p:nvPr>
            <p:ph idx="1"/>
          </p:nvPr>
        </p:nvSpPr>
        <p:spPr/>
        <p:txBody>
          <a:bodyPr/>
          <a:lstStyle/>
          <a:p>
            <a:r>
              <a:rPr lang="en-GB" dirty="0"/>
              <a:t>To learn the Importance of Verbal and Non Verbal Communication during a Business Presentation.</a:t>
            </a:r>
          </a:p>
        </p:txBody>
      </p:sp>
      <p:sp>
        <p:nvSpPr>
          <p:cNvPr id="4" name="Date Placeholder 3">
            <a:extLst>
              <a:ext uri="{FF2B5EF4-FFF2-40B4-BE49-F238E27FC236}">
                <a16:creationId xmlns="" xmlns:a16="http://schemas.microsoft.com/office/drawing/2014/main" id="{A19748E5-CF92-49C6-BDA3-74CF770672A6}"/>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682032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F8C4C11-75DF-450F-8539-51E819281E08}"/>
              </a:ext>
            </a:extLst>
          </p:cNvPr>
          <p:cNvSpPr>
            <a:spLocks noGrp="1"/>
          </p:cNvSpPr>
          <p:nvPr>
            <p:ph type="title"/>
          </p:nvPr>
        </p:nvSpPr>
        <p:spPr>
          <a:xfrm>
            <a:off x="457200" y="114300"/>
            <a:ext cx="8229600" cy="650404"/>
          </a:xfrm>
        </p:spPr>
        <p:txBody>
          <a:bodyPr/>
          <a:lstStyle/>
          <a:p>
            <a:r>
              <a:rPr lang="en-GB" dirty="0"/>
              <a:t>Things to note</a:t>
            </a:r>
          </a:p>
        </p:txBody>
      </p:sp>
      <p:sp>
        <p:nvSpPr>
          <p:cNvPr id="3" name="Content Placeholder 2">
            <a:extLst>
              <a:ext uri="{FF2B5EF4-FFF2-40B4-BE49-F238E27FC236}">
                <a16:creationId xmlns="" xmlns:a16="http://schemas.microsoft.com/office/drawing/2014/main" id="{D03B5BD0-7770-485B-884C-B8641F2016EA}"/>
              </a:ext>
            </a:extLst>
          </p:cNvPr>
          <p:cNvSpPr>
            <a:spLocks noGrp="1"/>
          </p:cNvSpPr>
          <p:nvPr>
            <p:ph idx="1"/>
          </p:nvPr>
        </p:nvSpPr>
        <p:spPr>
          <a:xfrm>
            <a:off x="107504" y="764704"/>
            <a:ext cx="8579296" cy="4752529"/>
          </a:xfrm>
        </p:spPr>
        <p:txBody>
          <a:bodyPr/>
          <a:lstStyle/>
          <a:p>
            <a:pPr algn="just"/>
            <a:r>
              <a:rPr lang="en-GB" dirty="0"/>
              <a:t>When speaking to an audience, it is important to note that they will not only be listening to your ideas, but will be attracted to your pitch and respond to your demands due to the way you use your voice and your body during the presentation. </a:t>
            </a:r>
          </a:p>
          <a:p>
            <a:pPr algn="just"/>
            <a:r>
              <a:rPr lang="en-GB" dirty="0"/>
              <a:t>In retrospect, a well written presentation isn’t sufficient, you need to deliver it in a lively and interesting manner. </a:t>
            </a:r>
          </a:p>
        </p:txBody>
      </p:sp>
      <p:sp>
        <p:nvSpPr>
          <p:cNvPr id="4" name="Date Placeholder 3">
            <a:extLst>
              <a:ext uri="{FF2B5EF4-FFF2-40B4-BE49-F238E27FC236}">
                <a16:creationId xmlns="" xmlns:a16="http://schemas.microsoft.com/office/drawing/2014/main" id="{DBE25A49-2406-4B65-8A04-E7A1D64B73C2}"/>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1173819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0C758E-45A6-49DB-97F5-F678D4A84FD0}"/>
              </a:ext>
            </a:extLst>
          </p:cNvPr>
          <p:cNvSpPr>
            <a:spLocks noGrp="1"/>
          </p:cNvSpPr>
          <p:nvPr>
            <p:ph type="title"/>
          </p:nvPr>
        </p:nvSpPr>
        <p:spPr>
          <a:xfrm>
            <a:off x="457200" y="-171400"/>
            <a:ext cx="8229600" cy="720080"/>
          </a:xfrm>
        </p:spPr>
        <p:txBody>
          <a:bodyPr/>
          <a:lstStyle/>
          <a:p>
            <a:r>
              <a:rPr lang="en-GB" dirty="0" smtClean="0"/>
              <a:t/>
            </a:r>
            <a:br>
              <a:rPr lang="en-GB" dirty="0" smtClean="0"/>
            </a:br>
            <a:r>
              <a:rPr lang="en-GB" dirty="0" smtClean="0"/>
              <a:t>Verbal </a:t>
            </a:r>
            <a:r>
              <a:rPr lang="en-GB" dirty="0"/>
              <a:t>Communication</a:t>
            </a:r>
          </a:p>
        </p:txBody>
      </p:sp>
      <p:sp>
        <p:nvSpPr>
          <p:cNvPr id="3" name="Content Placeholder 2">
            <a:extLst>
              <a:ext uri="{FF2B5EF4-FFF2-40B4-BE49-F238E27FC236}">
                <a16:creationId xmlns="" xmlns:a16="http://schemas.microsoft.com/office/drawing/2014/main" id="{754CC08B-A863-4A33-A6CE-EA4B40F1E066}"/>
              </a:ext>
            </a:extLst>
          </p:cNvPr>
          <p:cNvSpPr>
            <a:spLocks noGrp="1"/>
          </p:cNvSpPr>
          <p:nvPr>
            <p:ph idx="1"/>
          </p:nvPr>
        </p:nvSpPr>
        <p:spPr>
          <a:xfrm>
            <a:off x="107504" y="476672"/>
            <a:ext cx="8928992" cy="5040561"/>
          </a:xfrm>
        </p:spPr>
        <p:txBody>
          <a:bodyPr/>
          <a:lstStyle/>
          <a:p>
            <a:pPr algn="just"/>
            <a:endParaRPr lang="en-GB" dirty="0" smtClean="0"/>
          </a:p>
          <a:p>
            <a:pPr algn="just"/>
            <a:r>
              <a:rPr lang="en-GB" dirty="0" smtClean="0"/>
              <a:t>It </a:t>
            </a:r>
            <a:r>
              <a:rPr lang="en-GB" dirty="0"/>
              <a:t>is communication where the message is transmitted through the usage of words. In this type of communication, the audience also tries to read the facial expression of the presenter. </a:t>
            </a:r>
          </a:p>
          <a:p>
            <a:pPr algn="just"/>
            <a:r>
              <a:rPr lang="en-GB" dirty="0"/>
              <a:t>It is important during this type of presentation for you to use very simple language, be polite and soft in your tone, sincere, brief and concise. It is more personal, fast, an opportunity for interaction and feedback.</a:t>
            </a:r>
          </a:p>
        </p:txBody>
      </p:sp>
      <p:sp>
        <p:nvSpPr>
          <p:cNvPr id="4" name="Date Placeholder 3">
            <a:extLst>
              <a:ext uri="{FF2B5EF4-FFF2-40B4-BE49-F238E27FC236}">
                <a16:creationId xmlns="" xmlns:a16="http://schemas.microsoft.com/office/drawing/2014/main" id="{E9DD716D-34BD-4A2F-A2E7-FC14DDB6F1DA}"/>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324335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FA06D0-79B7-42EE-A383-B9F540D6E0E0}"/>
              </a:ext>
            </a:extLst>
          </p:cNvPr>
          <p:cNvSpPr>
            <a:spLocks noGrp="1"/>
          </p:cNvSpPr>
          <p:nvPr>
            <p:ph type="title"/>
          </p:nvPr>
        </p:nvSpPr>
        <p:spPr>
          <a:xfrm>
            <a:off x="-180527" y="31750"/>
            <a:ext cx="8867328" cy="660946"/>
          </a:xfrm>
        </p:spPr>
        <p:txBody>
          <a:bodyPr/>
          <a:lstStyle/>
          <a:p>
            <a:r>
              <a:rPr lang="en-GB" dirty="0" smtClean="0"/>
              <a:t/>
            </a:r>
            <a:br>
              <a:rPr lang="en-GB" dirty="0" smtClean="0"/>
            </a:br>
            <a:r>
              <a:rPr lang="en-GB" dirty="0" smtClean="0"/>
              <a:t>Non</a:t>
            </a:r>
            <a:r>
              <a:rPr lang="en-GB" dirty="0"/>
              <a:t>-Verbal Communication</a:t>
            </a:r>
          </a:p>
        </p:txBody>
      </p:sp>
      <p:sp>
        <p:nvSpPr>
          <p:cNvPr id="3" name="Content Placeholder 2">
            <a:extLst>
              <a:ext uri="{FF2B5EF4-FFF2-40B4-BE49-F238E27FC236}">
                <a16:creationId xmlns="" xmlns:a16="http://schemas.microsoft.com/office/drawing/2014/main" id="{42101CF2-30A1-47A6-8959-80B043BBBFAD}"/>
              </a:ext>
            </a:extLst>
          </p:cNvPr>
          <p:cNvSpPr>
            <a:spLocks noGrp="1"/>
          </p:cNvSpPr>
          <p:nvPr>
            <p:ph idx="1"/>
          </p:nvPr>
        </p:nvSpPr>
        <p:spPr>
          <a:xfrm>
            <a:off x="0" y="620688"/>
            <a:ext cx="9036496" cy="4968552"/>
          </a:xfrm>
        </p:spPr>
        <p:txBody>
          <a:bodyPr/>
          <a:lstStyle/>
          <a:p>
            <a:pPr algn="just"/>
            <a:endParaRPr lang="en-GB" sz="2800" dirty="0" smtClean="0"/>
          </a:p>
          <a:p>
            <a:pPr algn="just"/>
            <a:r>
              <a:rPr lang="en-GB" sz="2800" dirty="0" smtClean="0"/>
              <a:t>They </a:t>
            </a:r>
            <a:r>
              <a:rPr lang="en-GB" sz="2800" dirty="0"/>
              <a:t>include all unspoken messages (gesture, posture, body language, voice, body movement, eye contact, touch, etc). This may be intentional or unintentional but during a presentation, you must understand the messages you are passing across through non-verbal communication. </a:t>
            </a:r>
          </a:p>
          <a:p>
            <a:pPr algn="just"/>
            <a:r>
              <a:rPr lang="en-GB" sz="2800" dirty="0"/>
              <a:t>They normally comes from the stimuli often produced from the thoughts that flows out of our minds during the presentation. </a:t>
            </a:r>
          </a:p>
        </p:txBody>
      </p:sp>
      <p:sp>
        <p:nvSpPr>
          <p:cNvPr id="4" name="Date Placeholder 3">
            <a:extLst>
              <a:ext uri="{FF2B5EF4-FFF2-40B4-BE49-F238E27FC236}">
                <a16:creationId xmlns="" xmlns:a16="http://schemas.microsoft.com/office/drawing/2014/main" id="{84A6EF98-DFF8-43B8-A641-3CFD14B721BE}"/>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2265352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F4A6E8-A87D-407D-B7DE-7E6ABE7BDEDB}"/>
              </a:ext>
            </a:extLst>
          </p:cNvPr>
          <p:cNvSpPr>
            <a:spLocks noGrp="1"/>
          </p:cNvSpPr>
          <p:nvPr>
            <p:ph type="title"/>
          </p:nvPr>
        </p:nvSpPr>
        <p:spPr>
          <a:xfrm>
            <a:off x="457200" y="114300"/>
            <a:ext cx="8229600" cy="542009"/>
          </a:xfrm>
        </p:spPr>
        <p:txBody>
          <a:bodyPr/>
          <a:lstStyle/>
          <a:p>
            <a:r>
              <a:rPr lang="en-GB" dirty="0" smtClean="0"/>
              <a:t/>
            </a:r>
            <a:br>
              <a:rPr lang="en-GB" dirty="0" smtClean="0"/>
            </a:br>
            <a:r>
              <a:rPr lang="en-GB" dirty="0" smtClean="0"/>
              <a:t>Some </a:t>
            </a:r>
            <a:r>
              <a:rPr lang="en-GB" dirty="0"/>
              <a:t>Skills - Practice</a:t>
            </a:r>
          </a:p>
        </p:txBody>
      </p:sp>
      <p:sp>
        <p:nvSpPr>
          <p:cNvPr id="3" name="Content Placeholder 2">
            <a:extLst>
              <a:ext uri="{FF2B5EF4-FFF2-40B4-BE49-F238E27FC236}">
                <a16:creationId xmlns="" xmlns:a16="http://schemas.microsoft.com/office/drawing/2014/main" id="{57B4E664-5150-4587-BF78-30114CB2799F}"/>
              </a:ext>
            </a:extLst>
          </p:cNvPr>
          <p:cNvSpPr>
            <a:spLocks noGrp="1"/>
          </p:cNvSpPr>
          <p:nvPr>
            <p:ph idx="1"/>
          </p:nvPr>
        </p:nvSpPr>
        <p:spPr>
          <a:xfrm>
            <a:off x="107504" y="620688"/>
            <a:ext cx="8856984" cy="4896545"/>
          </a:xfrm>
        </p:spPr>
        <p:txBody>
          <a:bodyPr/>
          <a:lstStyle/>
          <a:p>
            <a:pPr algn="just"/>
            <a:endParaRPr lang="en-GB" sz="2800" dirty="0" smtClean="0"/>
          </a:p>
          <a:p>
            <a:pPr algn="just"/>
            <a:r>
              <a:rPr lang="en-GB" sz="2800" dirty="0" smtClean="0"/>
              <a:t>One </a:t>
            </a:r>
            <a:r>
              <a:rPr lang="en-GB" sz="2800" dirty="0"/>
              <a:t>way to inspire the confidence and trust of your audience is to practice speaking to them. </a:t>
            </a:r>
          </a:p>
          <a:p>
            <a:pPr algn="just"/>
            <a:r>
              <a:rPr lang="en-GB" sz="2800" dirty="0"/>
              <a:t>Try to familiarise yourself with the words and phrases in your presentation, tape it and play around with the different volumes to ascertain how your voice will feel to them, listen to your arguments and reflect on them from the audiences perspective, etc.</a:t>
            </a:r>
          </a:p>
          <a:p>
            <a:pPr algn="just"/>
            <a:r>
              <a:rPr lang="en-GB" sz="2800" dirty="0"/>
              <a:t>All these will help you with the actual delivery.  </a:t>
            </a:r>
          </a:p>
        </p:txBody>
      </p:sp>
      <p:sp>
        <p:nvSpPr>
          <p:cNvPr id="4" name="Date Placeholder 3">
            <a:extLst>
              <a:ext uri="{FF2B5EF4-FFF2-40B4-BE49-F238E27FC236}">
                <a16:creationId xmlns="" xmlns:a16="http://schemas.microsoft.com/office/drawing/2014/main" id="{589A4EC3-FED8-4CAC-A963-D4313A1CB7B6}"/>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2478907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19CCCE-0813-41C9-8348-04CD834F6B95}"/>
              </a:ext>
            </a:extLst>
          </p:cNvPr>
          <p:cNvSpPr>
            <a:spLocks noGrp="1"/>
          </p:cNvSpPr>
          <p:nvPr>
            <p:ph type="title"/>
          </p:nvPr>
        </p:nvSpPr>
        <p:spPr/>
        <p:txBody>
          <a:bodyPr/>
          <a:lstStyle/>
          <a:p>
            <a:r>
              <a:rPr lang="en-GB" dirty="0"/>
              <a:t>Some Skills - Practice</a:t>
            </a:r>
          </a:p>
        </p:txBody>
      </p:sp>
      <p:sp>
        <p:nvSpPr>
          <p:cNvPr id="3" name="Content Placeholder 2">
            <a:extLst>
              <a:ext uri="{FF2B5EF4-FFF2-40B4-BE49-F238E27FC236}">
                <a16:creationId xmlns="" xmlns:a16="http://schemas.microsoft.com/office/drawing/2014/main" id="{E7EC792E-277D-4F69-AAC4-7C9B8DAB3226}"/>
              </a:ext>
            </a:extLst>
          </p:cNvPr>
          <p:cNvSpPr>
            <a:spLocks noGrp="1"/>
          </p:cNvSpPr>
          <p:nvPr>
            <p:ph idx="1"/>
          </p:nvPr>
        </p:nvSpPr>
        <p:spPr/>
        <p:txBody>
          <a:bodyPr/>
          <a:lstStyle/>
          <a:p>
            <a:pPr algn="just"/>
            <a:r>
              <a:rPr lang="en-GB" dirty="0"/>
              <a:t>Avoid reading from your slides. This is dangerous because during the process, you are bound to loose contact with the audience, removes energy from the presentation, etc.</a:t>
            </a:r>
          </a:p>
          <a:p>
            <a:pPr algn="just"/>
            <a:r>
              <a:rPr lang="en-GB" dirty="0"/>
              <a:t>Reading tend to focus your thoughts on the contents of your notes rather than the actual presentation. </a:t>
            </a:r>
          </a:p>
          <a:p>
            <a:pPr algn="just"/>
            <a:endParaRPr lang="en-GB" dirty="0"/>
          </a:p>
        </p:txBody>
      </p:sp>
      <p:sp>
        <p:nvSpPr>
          <p:cNvPr id="4" name="Date Placeholder 3">
            <a:extLst>
              <a:ext uri="{FF2B5EF4-FFF2-40B4-BE49-F238E27FC236}">
                <a16:creationId xmlns="" xmlns:a16="http://schemas.microsoft.com/office/drawing/2014/main" id="{93F8CD46-6D17-4FB8-9C27-B110DFC7847C}"/>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505533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218DDA-AABD-4564-A47D-D6A56C6ECC69}"/>
              </a:ext>
            </a:extLst>
          </p:cNvPr>
          <p:cNvSpPr>
            <a:spLocks noGrp="1"/>
          </p:cNvSpPr>
          <p:nvPr>
            <p:ph type="title"/>
          </p:nvPr>
        </p:nvSpPr>
        <p:spPr>
          <a:xfrm>
            <a:off x="250825" y="114300"/>
            <a:ext cx="8641655" cy="1082452"/>
          </a:xfrm>
        </p:spPr>
        <p:txBody>
          <a:bodyPr/>
          <a:lstStyle/>
          <a:p>
            <a:r>
              <a:rPr lang="en-GB" dirty="0"/>
              <a:t>Some Skills – Be assertive and not aggressive.</a:t>
            </a:r>
          </a:p>
        </p:txBody>
      </p:sp>
      <p:sp>
        <p:nvSpPr>
          <p:cNvPr id="3" name="Content Placeholder 2">
            <a:extLst>
              <a:ext uri="{FF2B5EF4-FFF2-40B4-BE49-F238E27FC236}">
                <a16:creationId xmlns="" xmlns:a16="http://schemas.microsoft.com/office/drawing/2014/main" id="{47A12E82-9E5A-4CE6-83C7-A715E6B3EDB0}"/>
              </a:ext>
            </a:extLst>
          </p:cNvPr>
          <p:cNvSpPr>
            <a:spLocks noGrp="1"/>
          </p:cNvSpPr>
          <p:nvPr>
            <p:ph idx="1"/>
          </p:nvPr>
        </p:nvSpPr>
        <p:spPr>
          <a:xfrm>
            <a:off x="107504" y="1417638"/>
            <a:ext cx="8784976" cy="4099595"/>
          </a:xfrm>
        </p:spPr>
        <p:txBody>
          <a:bodyPr/>
          <a:lstStyle/>
          <a:p>
            <a:pPr algn="just"/>
            <a:r>
              <a:rPr lang="en-GB" dirty="0"/>
              <a:t>You must strive to appear confident to the audience. Your posture might create a different mood and some moods may reflect a lack of confidence and understanding. </a:t>
            </a:r>
          </a:p>
          <a:p>
            <a:pPr algn="just"/>
            <a:r>
              <a:rPr lang="en-GB" dirty="0"/>
              <a:t>Don’t be afraid to ask for quietness from the audience or wait before starting the presentation if the circumstances are not right. </a:t>
            </a:r>
          </a:p>
        </p:txBody>
      </p:sp>
      <p:sp>
        <p:nvSpPr>
          <p:cNvPr id="4" name="Date Placeholder 3">
            <a:extLst>
              <a:ext uri="{FF2B5EF4-FFF2-40B4-BE49-F238E27FC236}">
                <a16:creationId xmlns="" xmlns:a16="http://schemas.microsoft.com/office/drawing/2014/main" id="{FD8B2720-9C5E-474A-917F-281BBC895A08}"/>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260379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7A1C5B-8572-4EAC-A3F4-51BFABDE62D7}"/>
              </a:ext>
            </a:extLst>
          </p:cNvPr>
          <p:cNvSpPr>
            <a:spLocks noGrp="1"/>
          </p:cNvSpPr>
          <p:nvPr>
            <p:ph type="title"/>
          </p:nvPr>
        </p:nvSpPr>
        <p:spPr>
          <a:xfrm>
            <a:off x="0" y="274638"/>
            <a:ext cx="8964487" cy="706090"/>
          </a:xfrm>
        </p:spPr>
        <p:txBody>
          <a:bodyPr/>
          <a:lstStyle/>
          <a:p>
            <a:r>
              <a:rPr lang="en-GB" sz="3200" b="1" dirty="0"/>
              <a:t>Establish Contact with the </a:t>
            </a:r>
            <a:r>
              <a:rPr lang="en-GB" sz="3200" b="1" dirty="0" smtClean="0"/>
              <a:t>Audience</a:t>
            </a:r>
            <a:r>
              <a:rPr lang="en-GB" b="1" dirty="0" smtClean="0"/>
              <a:t> </a:t>
            </a:r>
            <a:endParaRPr lang="en-GB" b="1" dirty="0"/>
          </a:p>
        </p:txBody>
      </p:sp>
      <p:sp>
        <p:nvSpPr>
          <p:cNvPr id="3" name="Content Placeholder 2">
            <a:extLst>
              <a:ext uri="{FF2B5EF4-FFF2-40B4-BE49-F238E27FC236}">
                <a16:creationId xmlns="" xmlns:a16="http://schemas.microsoft.com/office/drawing/2014/main" id="{4DCBFFA4-10D2-4012-9661-2D14A542894B}"/>
              </a:ext>
            </a:extLst>
          </p:cNvPr>
          <p:cNvSpPr>
            <a:spLocks noGrp="1"/>
          </p:cNvSpPr>
          <p:nvPr>
            <p:ph idx="1"/>
          </p:nvPr>
        </p:nvSpPr>
        <p:spPr>
          <a:xfrm>
            <a:off x="250825" y="980728"/>
            <a:ext cx="8569647" cy="4536505"/>
          </a:xfrm>
        </p:spPr>
        <p:txBody>
          <a:bodyPr/>
          <a:lstStyle/>
          <a:p>
            <a:pPr algn="just"/>
            <a:r>
              <a:rPr lang="en-GB" dirty="0"/>
              <a:t>Try to make eye and other contact with the audience and your gestures should reflect your willingness to engage with them. Making contact gives them the confidence that you are actually interested in speaking to them. Making eye and other contacts will give the audience the impression that you are not only interested in speaking to them but that they are part of your presentation. </a:t>
            </a:r>
          </a:p>
        </p:txBody>
      </p:sp>
      <p:sp>
        <p:nvSpPr>
          <p:cNvPr id="4" name="Date Placeholder 3">
            <a:extLst>
              <a:ext uri="{FF2B5EF4-FFF2-40B4-BE49-F238E27FC236}">
                <a16:creationId xmlns="" xmlns:a16="http://schemas.microsoft.com/office/drawing/2014/main" id="{3410FCD6-65EC-4600-ABBC-12B51F644509}"/>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1904392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BFF135-025F-493F-8AA6-16CDC3B4EC5A}"/>
              </a:ext>
            </a:extLst>
          </p:cNvPr>
          <p:cNvSpPr>
            <a:spLocks noGrp="1"/>
          </p:cNvSpPr>
          <p:nvPr>
            <p:ph type="title"/>
          </p:nvPr>
        </p:nvSpPr>
        <p:spPr>
          <a:xfrm>
            <a:off x="457200" y="114300"/>
            <a:ext cx="8229600" cy="866428"/>
          </a:xfrm>
        </p:spPr>
        <p:txBody>
          <a:bodyPr/>
          <a:lstStyle/>
          <a:p>
            <a:r>
              <a:rPr lang="en-GB" b="1" dirty="0"/>
              <a:t>How do you use your voice</a:t>
            </a:r>
            <a:r>
              <a:rPr lang="en-GB" dirty="0"/>
              <a:t>!</a:t>
            </a:r>
          </a:p>
        </p:txBody>
      </p:sp>
      <p:sp>
        <p:nvSpPr>
          <p:cNvPr id="3" name="Content Placeholder 2">
            <a:extLst>
              <a:ext uri="{FF2B5EF4-FFF2-40B4-BE49-F238E27FC236}">
                <a16:creationId xmlns="" xmlns:a16="http://schemas.microsoft.com/office/drawing/2014/main" id="{CE13C136-7915-4616-B120-27C433F923F8}"/>
              </a:ext>
            </a:extLst>
          </p:cNvPr>
          <p:cNvSpPr>
            <a:spLocks noGrp="1"/>
          </p:cNvSpPr>
          <p:nvPr>
            <p:ph idx="1"/>
          </p:nvPr>
        </p:nvSpPr>
        <p:spPr>
          <a:xfrm>
            <a:off x="107504" y="980728"/>
            <a:ext cx="8784976" cy="4536505"/>
          </a:xfrm>
        </p:spPr>
        <p:txBody>
          <a:bodyPr/>
          <a:lstStyle/>
          <a:p>
            <a:pPr algn="just"/>
            <a:r>
              <a:rPr lang="en-GB" sz="3600" dirty="0"/>
              <a:t>You voice should only be loud enough for your audience to be able to hear what you are trying to communicate. </a:t>
            </a:r>
          </a:p>
          <a:p>
            <a:pPr algn="just"/>
            <a:r>
              <a:rPr lang="en-GB" sz="3600" dirty="0"/>
              <a:t>Speaking too loudly or too slowly may not help you communicate your ideas in all circumstances. You may decide to raise or lower your voice because of emphasis. </a:t>
            </a:r>
          </a:p>
        </p:txBody>
      </p:sp>
      <p:sp>
        <p:nvSpPr>
          <p:cNvPr id="4" name="Date Placeholder 3">
            <a:extLst>
              <a:ext uri="{FF2B5EF4-FFF2-40B4-BE49-F238E27FC236}">
                <a16:creationId xmlns="" xmlns:a16="http://schemas.microsoft.com/office/drawing/2014/main" id="{8F72A637-3F89-4F3D-AFEF-758FF9F68C38}"/>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3097416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B323E4-E926-4EC5-A8A0-1A828DB96E37}"/>
              </a:ext>
            </a:extLst>
          </p:cNvPr>
          <p:cNvSpPr>
            <a:spLocks noGrp="1"/>
          </p:cNvSpPr>
          <p:nvPr>
            <p:ph type="title"/>
          </p:nvPr>
        </p:nvSpPr>
        <p:spPr>
          <a:xfrm>
            <a:off x="457200" y="114300"/>
            <a:ext cx="8229600" cy="794420"/>
          </a:xfrm>
        </p:spPr>
        <p:txBody>
          <a:bodyPr/>
          <a:lstStyle/>
          <a:p>
            <a:r>
              <a:rPr lang="en-GB" dirty="0"/>
              <a:t>How to use your voice!</a:t>
            </a:r>
          </a:p>
        </p:txBody>
      </p:sp>
      <p:sp>
        <p:nvSpPr>
          <p:cNvPr id="3" name="Content Placeholder 2">
            <a:extLst>
              <a:ext uri="{FF2B5EF4-FFF2-40B4-BE49-F238E27FC236}">
                <a16:creationId xmlns="" xmlns:a16="http://schemas.microsoft.com/office/drawing/2014/main" id="{5937BDFF-3DCB-4CBB-AA05-877CB5B0D4E9}"/>
              </a:ext>
            </a:extLst>
          </p:cNvPr>
          <p:cNvSpPr>
            <a:spLocks noGrp="1"/>
          </p:cNvSpPr>
          <p:nvPr>
            <p:ph idx="1"/>
          </p:nvPr>
        </p:nvSpPr>
        <p:spPr>
          <a:xfrm>
            <a:off x="107504" y="836712"/>
            <a:ext cx="8784976" cy="4680521"/>
          </a:xfrm>
        </p:spPr>
        <p:txBody>
          <a:bodyPr/>
          <a:lstStyle/>
          <a:p>
            <a:pPr algn="just"/>
            <a:r>
              <a:rPr lang="en-GB" sz="2800" dirty="0"/>
              <a:t>For example, people tend to speak more loudly when giving instructions and slowly when apologising and your presentation tone should reflect the messages you are trying to communicate.</a:t>
            </a:r>
          </a:p>
          <a:p>
            <a:pPr algn="just"/>
            <a:r>
              <a:rPr lang="en-GB" sz="2800" dirty="0"/>
              <a:t>The speed in which you are delivering your messages must be easy to follow. You can change the pace though depending on the message you are trying to pass across and to manage your time wisely. </a:t>
            </a:r>
          </a:p>
        </p:txBody>
      </p:sp>
      <p:sp>
        <p:nvSpPr>
          <p:cNvPr id="4" name="Date Placeholder 3">
            <a:extLst>
              <a:ext uri="{FF2B5EF4-FFF2-40B4-BE49-F238E27FC236}">
                <a16:creationId xmlns="" xmlns:a16="http://schemas.microsoft.com/office/drawing/2014/main" id="{3B7E5FA2-B8C1-4E4D-83F0-58172CA78D61}"/>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3490166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03568B3-98D4-40B3-A015-FFABBB0FAC44}"/>
              </a:ext>
            </a:extLst>
          </p:cNvPr>
          <p:cNvSpPr>
            <a:spLocks noGrp="1"/>
          </p:cNvSpPr>
          <p:nvPr>
            <p:ph type="title"/>
          </p:nvPr>
        </p:nvSpPr>
        <p:spPr>
          <a:xfrm>
            <a:off x="457200" y="114300"/>
            <a:ext cx="8229600" cy="866428"/>
          </a:xfrm>
        </p:spPr>
        <p:txBody>
          <a:bodyPr/>
          <a:lstStyle/>
          <a:p>
            <a:r>
              <a:rPr lang="en-GB" dirty="0"/>
              <a:t>Other things to note.</a:t>
            </a:r>
          </a:p>
        </p:txBody>
      </p:sp>
      <p:sp>
        <p:nvSpPr>
          <p:cNvPr id="3" name="Content Placeholder 2">
            <a:extLst>
              <a:ext uri="{FF2B5EF4-FFF2-40B4-BE49-F238E27FC236}">
                <a16:creationId xmlns="" xmlns:a16="http://schemas.microsoft.com/office/drawing/2014/main" id="{5CAF5B43-610B-4502-AEE8-66A78F22085A}"/>
              </a:ext>
            </a:extLst>
          </p:cNvPr>
          <p:cNvSpPr>
            <a:spLocks noGrp="1"/>
          </p:cNvSpPr>
          <p:nvPr>
            <p:ph idx="1"/>
          </p:nvPr>
        </p:nvSpPr>
        <p:spPr>
          <a:xfrm>
            <a:off x="457200" y="980728"/>
            <a:ext cx="8229600" cy="4536505"/>
          </a:xfrm>
        </p:spPr>
        <p:txBody>
          <a:bodyPr/>
          <a:lstStyle/>
          <a:p>
            <a:pPr algn="just"/>
            <a:r>
              <a:rPr lang="en-GB" dirty="0"/>
              <a:t>Breathe – If you are anxious while doing your presentation, you will find yourself breathing fast. This can affect the quality of your voice. Be conscious to slow your breathing before and during your presentation. </a:t>
            </a:r>
          </a:p>
          <a:p>
            <a:pPr algn="just"/>
            <a:r>
              <a:rPr lang="en-GB" dirty="0"/>
              <a:t>Control your breathing in the course of your presentation and try not to be too anxious. </a:t>
            </a:r>
          </a:p>
        </p:txBody>
      </p:sp>
      <p:sp>
        <p:nvSpPr>
          <p:cNvPr id="4" name="Date Placeholder 3">
            <a:extLst>
              <a:ext uri="{FF2B5EF4-FFF2-40B4-BE49-F238E27FC236}">
                <a16:creationId xmlns="" xmlns:a16="http://schemas.microsoft.com/office/drawing/2014/main" id="{294F682F-B8D1-4C12-B528-006E94EF3645}"/>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4203226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B2DFC5-339C-4023-A0AD-34E3331AF9A6}"/>
              </a:ext>
            </a:extLst>
          </p:cNvPr>
          <p:cNvSpPr>
            <a:spLocks noGrp="1"/>
          </p:cNvSpPr>
          <p:nvPr>
            <p:ph type="title"/>
          </p:nvPr>
        </p:nvSpPr>
        <p:spPr>
          <a:xfrm>
            <a:off x="457200" y="31750"/>
            <a:ext cx="8229600" cy="732954"/>
          </a:xfrm>
        </p:spPr>
        <p:txBody>
          <a:bodyPr/>
          <a:lstStyle/>
          <a:p>
            <a:r>
              <a:rPr lang="en-GB" dirty="0"/>
              <a:t>Other things to note.</a:t>
            </a:r>
          </a:p>
        </p:txBody>
      </p:sp>
      <p:sp>
        <p:nvSpPr>
          <p:cNvPr id="3" name="Content Placeholder 2">
            <a:extLst>
              <a:ext uri="{FF2B5EF4-FFF2-40B4-BE49-F238E27FC236}">
                <a16:creationId xmlns="" xmlns:a16="http://schemas.microsoft.com/office/drawing/2014/main" id="{F4080612-78BF-46CF-93C5-DEBC7E10090E}"/>
              </a:ext>
            </a:extLst>
          </p:cNvPr>
          <p:cNvSpPr>
            <a:spLocks noGrp="1"/>
          </p:cNvSpPr>
          <p:nvPr>
            <p:ph idx="1"/>
          </p:nvPr>
        </p:nvSpPr>
        <p:spPr>
          <a:xfrm>
            <a:off x="107504" y="692696"/>
            <a:ext cx="8856984" cy="5112568"/>
          </a:xfrm>
        </p:spPr>
        <p:txBody>
          <a:bodyPr/>
          <a:lstStyle/>
          <a:p>
            <a:pPr algn="just"/>
            <a:endParaRPr lang="en-GB" sz="2800" dirty="0" smtClean="0"/>
          </a:p>
          <a:p>
            <a:pPr algn="just"/>
            <a:r>
              <a:rPr lang="en-GB" sz="2800" dirty="0" smtClean="0"/>
              <a:t>You </a:t>
            </a:r>
            <a:r>
              <a:rPr lang="en-GB" sz="2800" dirty="0"/>
              <a:t>can have drinks to quench your thirst (especially if you will be speaking for a long period).</a:t>
            </a:r>
          </a:p>
          <a:p>
            <a:pPr algn="just"/>
            <a:r>
              <a:rPr lang="en-GB" sz="2800" dirty="0"/>
              <a:t>Don’t drink ice cold water before a presentation as this may affect the quality of your voice because your throat will be constricted. </a:t>
            </a:r>
          </a:p>
          <a:p>
            <a:pPr algn="just"/>
            <a:r>
              <a:rPr lang="en-GB" sz="2800" dirty="0"/>
              <a:t>If you want to use humour during your presentation, use it only when it will work for your favour and is appropriate to use it. </a:t>
            </a:r>
          </a:p>
        </p:txBody>
      </p:sp>
      <p:sp>
        <p:nvSpPr>
          <p:cNvPr id="4" name="Date Placeholder 3">
            <a:extLst>
              <a:ext uri="{FF2B5EF4-FFF2-40B4-BE49-F238E27FC236}">
                <a16:creationId xmlns="" xmlns:a16="http://schemas.microsoft.com/office/drawing/2014/main" id="{4B791305-1591-4A01-AB06-3135AD0C3AC7}"/>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841220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3157D4-004E-4F03-AA60-4B3675EBF832}"/>
              </a:ext>
            </a:extLst>
          </p:cNvPr>
          <p:cNvSpPr>
            <a:spLocks noGrp="1"/>
          </p:cNvSpPr>
          <p:nvPr>
            <p:ph type="title"/>
          </p:nvPr>
        </p:nvSpPr>
        <p:spPr/>
        <p:txBody>
          <a:bodyPr/>
          <a:lstStyle/>
          <a:p>
            <a:r>
              <a:rPr lang="en-GB" dirty="0"/>
              <a:t>Other things to note.</a:t>
            </a:r>
          </a:p>
        </p:txBody>
      </p:sp>
      <p:sp>
        <p:nvSpPr>
          <p:cNvPr id="3" name="Content Placeholder 2">
            <a:extLst>
              <a:ext uri="{FF2B5EF4-FFF2-40B4-BE49-F238E27FC236}">
                <a16:creationId xmlns="" xmlns:a16="http://schemas.microsoft.com/office/drawing/2014/main" id="{8CDF3013-AA3F-4877-8E12-C392A5E4526E}"/>
              </a:ext>
            </a:extLst>
          </p:cNvPr>
          <p:cNvSpPr>
            <a:spLocks noGrp="1"/>
          </p:cNvSpPr>
          <p:nvPr>
            <p:ph idx="1"/>
          </p:nvPr>
        </p:nvSpPr>
        <p:spPr/>
        <p:txBody>
          <a:bodyPr/>
          <a:lstStyle/>
          <a:p>
            <a:pPr algn="just"/>
            <a:r>
              <a:rPr lang="en-GB" dirty="0"/>
              <a:t>Be yourself and don’t try to perform like an actor whose presentation skills you have carefully mastered.</a:t>
            </a:r>
          </a:p>
          <a:p>
            <a:pPr algn="just"/>
            <a:r>
              <a:rPr lang="en-GB" dirty="0"/>
              <a:t>Don’t behave in ways that may put off your audience. </a:t>
            </a:r>
          </a:p>
        </p:txBody>
      </p:sp>
      <p:sp>
        <p:nvSpPr>
          <p:cNvPr id="4" name="Date Placeholder 3">
            <a:extLst>
              <a:ext uri="{FF2B5EF4-FFF2-40B4-BE49-F238E27FC236}">
                <a16:creationId xmlns="" xmlns:a16="http://schemas.microsoft.com/office/drawing/2014/main" id="{F7F37689-A491-4897-9778-D8B742BF2E51}"/>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2856454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41B84A-E84B-4806-A779-AD25138D6FEC}"/>
              </a:ext>
            </a:extLst>
          </p:cNvPr>
          <p:cNvSpPr>
            <a:spLocks noGrp="1"/>
          </p:cNvSpPr>
          <p:nvPr>
            <p:ph type="title"/>
          </p:nvPr>
        </p:nvSpPr>
        <p:spPr/>
        <p:txBody>
          <a:bodyPr/>
          <a:lstStyle/>
          <a:p>
            <a:r>
              <a:rPr lang="en-GB" dirty="0"/>
              <a:t>Sample Video</a:t>
            </a:r>
          </a:p>
        </p:txBody>
      </p:sp>
      <p:sp>
        <p:nvSpPr>
          <p:cNvPr id="3" name="Content Placeholder 2">
            <a:extLst>
              <a:ext uri="{FF2B5EF4-FFF2-40B4-BE49-F238E27FC236}">
                <a16:creationId xmlns="" xmlns:a16="http://schemas.microsoft.com/office/drawing/2014/main" id="{CDDFEF24-2003-42C5-AAFC-A800365E9A7E}"/>
              </a:ext>
            </a:extLst>
          </p:cNvPr>
          <p:cNvSpPr>
            <a:spLocks noGrp="1"/>
          </p:cNvSpPr>
          <p:nvPr>
            <p:ph idx="1"/>
          </p:nvPr>
        </p:nvSpPr>
        <p:spPr>
          <a:xfrm>
            <a:off x="457200" y="1268760"/>
            <a:ext cx="8229600" cy="4248473"/>
          </a:xfrm>
        </p:spPr>
        <p:txBody>
          <a:bodyPr/>
          <a:lstStyle/>
          <a:p>
            <a:r>
              <a:rPr lang="en-GB" dirty="0"/>
              <a:t>In groups of four, you are required to watch this video and answer the following question: “If you were an investor, would you have liked this pitch?” Specifically explain what you liked or disliked about this pitch.</a:t>
            </a:r>
            <a:endParaRPr lang="en-US" altLang="en-US" dirty="0">
              <a:hlinkClick r:id="rId2"/>
            </a:endParaRPr>
          </a:p>
          <a:p>
            <a:r>
              <a:rPr lang="en-GB" dirty="0">
                <a:hlinkClick r:id="rId3"/>
              </a:rPr>
              <a:t>https://www.youtube.com/watch?v=MscHxe3-DEs</a:t>
            </a:r>
            <a:endParaRPr lang="en-GB" dirty="0"/>
          </a:p>
        </p:txBody>
      </p:sp>
      <p:sp>
        <p:nvSpPr>
          <p:cNvPr id="4" name="Date Placeholder 3">
            <a:extLst>
              <a:ext uri="{FF2B5EF4-FFF2-40B4-BE49-F238E27FC236}">
                <a16:creationId xmlns="" xmlns:a16="http://schemas.microsoft.com/office/drawing/2014/main" id="{C983EF50-E448-4359-B357-A9ECBFF16DC8}"/>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2318148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5BFD75-A4C4-4B9E-BD88-4BC6BA018C3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984258E1-29E9-4F5F-B714-F427593A8113}"/>
              </a:ext>
            </a:extLst>
          </p:cNvPr>
          <p:cNvSpPr>
            <a:spLocks noGrp="1"/>
          </p:cNvSpPr>
          <p:nvPr>
            <p:ph idx="1"/>
          </p:nvPr>
        </p:nvSpPr>
        <p:spPr/>
        <p:txBody>
          <a:bodyPr/>
          <a:lstStyle/>
          <a:p>
            <a:endParaRPr lang="en-GB" dirty="0"/>
          </a:p>
          <a:p>
            <a:r>
              <a:rPr lang="en-GB" dirty="0">
                <a:hlinkClick r:id="rId2"/>
              </a:rPr>
              <a:t>https://www2.le.ac.uk/offices/ld/resources/presentations/delivering-presentation</a:t>
            </a:r>
            <a:endParaRPr lang="en-GB" dirty="0"/>
          </a:p>
          <a:p>
            <a:endParaRPr lang="en-GB" dirty="0"/>
          </a:p>
        </p:txBody>
      </p:sp>
      <p:sp>
        <p:nvSpPr>
          <p:cNvPr id="4" name="Date Placeholder 3">
            <a:extLst>
              <a:ext uri="{FF2B5EF4-FFF2-40B4-BE49-F238E27FC236}">
                <a16:creationId xmlns="" xmlns:a16="http://schemas.microsoft.com/office/drawing/2014/main" id="{5C2ECF82-F675-461F-854A-506FAAE619AE}"/>
              </a:ext>
            </a:extLst>
          </p:cNvPr>
          <p:cNvSpPr>
            <a:spLocks noGrp="1"/>
          </p:cNvSpPr>
          <p:nvPr>
            <p:ph type="dt" sz="half" idx="10"/>
          </p:nvPr>
        </p:nvSpPr>
        <p:spPr/>
        <p:txBody>
          <a:bodyPr/>
          <a:lstStyle/>
          <a:p>
            <a:pPr>
              <a:defRPr/>
            </a:pPr>
            <a:fld id="{F8B12291-102A-4261-ADE6-922B31463F4A}" type="datetime1">
              <a:rPr lang="en-GB" altLang="en-US" smtClean="0"/>
              <a:pPr>
                <a:defRPr/>
              </a:pPr>
              <a:t>15/03/20</a:t>
            </a:fld>
            <a:endParaRPr lang="en-GB" altLang="en-US"/>
          </a:p>
        </p:txBody>
      </p:sp>
    </p:spTree>
    <p:extLst>
      <p:ext uri="{BB962C8B-B14F-4D97-AF65-F5344CB8AC3E}">
        <p14:creationId xmlns:p14="http://schemas.microsoft.com/office/powerpoint/2010/main" val="1670938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68313" y="188913"/>
            <a:ext cx="8229600" cy="1944687"/>
          </a:xfrm>
        </p:spPr>
        <p:txBody>
          <a:bodyPr/>
          <a:lstStyle/>
          <a:p>
            <a:r>
              <a:rPr lang="en-GB" altLang="en-US" dirty="0">
                <a:solidFill>
                  <a:srgbClr val="92D050"/>
                </a:solidFill>
              </a:rPr>
              <a:t>Thank you! </a:t>
            </a:r>
          </a:p>
        </p:txBody>
      </p:sp>
      <p:sp>
        <p:nvSpPr>
          <p:cNvPr id="24579" name="Content Placeholder 2"/>
          <p:cNvSpPr>
            <a:spLocks noGrp="1"/>
          </p:cNvSpPr>
          <p:nvPr>
            <p:ph idx="1"/>
          </p:nvPr>
        </p:nvSpPr>
        <p:spPr>
          <a:xfrm>
            <a:off x="323850" y="1484313"/>
            <a:ext cx="8229600" cy="4032250"/>
          </a:xfrm>
        </p:spPr>
        <p:txBody>
          <a:bodyPr/>
          <a:lstStyle/>
          <a:p>
            <a:pPr marL="0" indent="0" algn="ctr">
              <a:buFont typeface="Arial" pitchFamily="34" charset="0"/>
              <a:buNone/>
            </a:pPr>
            <a:endParaRPr lang="en-US" altLang="en-US" dirty="0"/>
          </a:p>
          <a:p>
            <a:pPr marL="0" indent="0" algn="ctr">
              <a:buNone/>
            </a:pPr>
            <a:endParaRPr lang="en-US" altLang="en-US" dirty="0"/>
          </a:p>
          <a:p>
            <a:pPr marL="0" indent="0" algn="ctr">
              <a:buFont typeface="Arial" pitchFamily="34" charset="0"/>
              <a:buNone/>
            </a:pPr>
            <a:endParaRPr lang="en-US" altLang="en-US" dirty="0"/>
          </a:p>
          <a:p>
            <a:pPr marL="0" indent="0" algn="ctr">
              <a:buFont typeface="Arial" pitchFamily="34" charset="0"/>
              <a:buNone/>
            </a:pPr>
            <a:r>
              <a:rPr lang="en-US" altLang="en-US" sz="4000" dirty="0">
                <a:solidFill>
                  <a:srgbClr val="FF0000"/>
                </a:solidFill>
              </a:rPr>
              <a:t>Any Question? </a:t>
            </a:r>
          </a:p>
        </p:txBody>
      </p:sp>
      <p:sp>
        <p:nvSpPr>
          <p:cNvPr id="4" name="Date Placeholder 3">
            <a:extLst>
              <a:ext uri="{FF2B5EF4-FFF2-40B4-BE49-F238E27FC236}">
                <a16:creationId xmlns="" xmlns:a16="http://schemas.microsoft.com/office/drawing/2014/main" id="{85CBE143-3E7F-4D04-924B-CDD50CB376B2}"/>
              </a:ext>
            </a:extLst>
          </p:cNvPr>
          <p:cNvSpPr>
            <a:spLocks noGrp="1"/>
          </p:cNvSpPr>
          <p:nvPr>
            <p:ph type="dt" sz="quarter" idx="10"/>
          </p:nvPr>
        </p:nvSpPr>
        <p:spPr/>
        <p:txBody>
          <a:bodyPr/>
          <a:lstStyle/>
          <a:p>
            <a:pPr>
              <a:defRPr/>
            </a:pPr>
            <a:fld id="{F9BD9932-A557-429D-8E76-A17DC0EA07FA}" type="datetime1">
              <a:rPr lang="en-GB" altLang="en-US" smtClean="0"/>
              <a:pPr>
                <a:defRPr/>
              </a:pPr>
              <a:t>15/03/20</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3007</TotalTime>
  <Words>922</Words>
  <Application>Microsoft Macintosh PowerPoint</Application>
  <PresentationFormat>On-screen Show (4:3)</PresentationFormat>
  <Paragraphs>75</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Topic </vt:lpstr>
      <vt:lpstr>Learning Outcome</vt:lpstr>
      <vt:lpstr>Things to note</vt:lpstr>
      <vt:lpstr> Verbal Communication</vt:lpstr>
      <vt:lpstr> Non-Verbal Communication</vt:lpstr>
      <vt:lpstr> Some Skills - Practice</vt:lpstr>
      <vt:lpstr>Some Skills - Practice</vt:lpstr>
      <vt:lpstr>Some Skills – Be assertive and not aggressive.</vt:lpstr>
      <vt:lpstr>Establish Contact with the Audience </vt:lpstr>
      <vt:lpstr>How do you use your voice!</vt:lpstr>
      <vt:lpstr>How to use your voice!</vt:lpstr>
      <vt:lpstr>Other things to note.</vt:lpstr>
      <vt:lpstr>Other things to note.</vt:lpstr>
      <vt:lpstr>Other things to note.</vt:lpstr>
      <vt:lpstr>Sample Video</vt:lpstr>
      <vt:lpstr>References</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farzana</cp:lastModifiedBy>
  <cp:revision>111</cp:revision>
  <cp:lastPrinted>2018-10-22T14:21:17Z</cp:lastPrinted>
  <dcterms:created xsi:type="dcterms:W3CDTF">2004-11-12T17:24:38Z</dcterms:created>
  <dcterms:modified xsi:type="dcterms:W3CDTF">2020-03-15T10:55:58Z</dcterms:modified>
</cp:coreProperties>
</file>