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60" r:id="rId5"/>
    <p:sldId id="261" r:id="rId6"/>
    <p:sldId id="267" r:id="rId7"/>
    <p:sldId id="262" r:id="rId8"/>
    <p:sldId id="269" r:id="rId9"/>
    <p:sldId id="263" r:id="rId10"/>
    <p:sldId id="264" r:id="rId11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08"/>
    <p:restoredTop sz="94637"/>
  </p:normalViewPr>
  <p:slideViewPr>
    <p:cSldViewPr snapToObjects="1">
      <p:cViewPr varScale="1">
        <p:scale>
          <a:sx n="74" d="100"/>
          <a:sy n="74" d="100"/>
        </p:scale>
        <p:origin x="1044" y="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328166" y="1295400"/>
            <a:ext cx="6487668" cy="3152887"/>
          </a:xfrm>
          <a:prstGeom prst="rect">
            <a:avLst/>
          </a:prstGeo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/>
          <a:p>
            <a: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</a:pPr>
            <a:endParaRPr sz="3200" kern="120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523999"/>
            <a:ext cx="6498158" cy="1724867"/>
          </a:xfrm>
        </p:spPr>
        <p:txBody>
          <a:bodyPr vert="horz" lIns="91440" tIns="45720" rIns="91440" bIns="45720" rtlCol="0" anchor="b" anchorCtr="0">
            <a:noAutofit/>
          </a:bodyPr>
          <a:lstStyle>
            <a:lvl1pPr marL="0" indent="0" algn="ctr" defTabSz="914400" rtl="0" eaLnBrk="1" latinLnBrk="0" hangingPunct="1">
              <a:spcBef>
                <a:spcPct val="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46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99012"/>
            <a:ext cx="6498159" cy="916641"/>
          </a:xfrm>
        </p:spPr>
        <p:txBody>
          <a:bodyPr vert="horz" lIns="91440" tIns="45720" rIns="91440" bIns="45720" rtlCol="0">
            <a:normAutofit/>
          </a:bodyPr>
          <a:lstStyle>
            <a:lvl1pPr marL="0" indent="0" algn="ctr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Slid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3538" y="3352801"/>
            <a:ext cx="8416925" cy="1470025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63538" y="4771029"/>
            <a:ext cx="8416925" cy="972671"/>
          </a:xfrm>
        </p:spPr>
        <p:txBody>
          <a:bodyPr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 smtClean="0"/>
              <a:t>Click to edit Master subtitle style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9" name="Picture Placeholder 2"/>
          <p:cNvSpPr>
            <a:spLocks noGrp="1"/>
          </p:cNvSpPr>
          <p:nvPr>
            <p:ph type="pic" idx="13"/>
          </p:nvPr>
        </p:nvSpPr>
        <p:spPr>
          <a:xfrm>
            <a:off x="370980" y="363538"/>
            <a:ext cx="8402040" cy="2836862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2403144"/>
            <a:ext cx="8056563" cy="1362075"/>
          </a:xfrm>
        </p:spPr>
        <p:txBody>
          <a:bodyPr anchor="b" anchorCtr="0"/>
          <a:lstStyle>
            <a:lvl1pPr algn="ctr">
              <a:defRPr sz="4600" b="0" cap="none" baseline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3736005"/>
            <a:ext cx="8056563" cy="1500187"/>
          </a:xfrm>
        </p:spPr>
        <p:txBody>
          <a:bodyPr anchor="t" anchorCtr="0">
            <a:normAutofit/>
          </a:bodyPr>
          <a:lstStyle>
            <a:lvl1pPr marL="0" indent="0" algn="ct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</p:spPr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49275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751071" y="1600201"/>
            <a:ext cx="3840480" cy="4343400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9274" y="107576"/>
            <a:ext cx="8042276" cy="1336956"/>
          </a:xfrm>
        </p:spPr>
        <p:txBody>
          <a:bodyPr/>
          <a:lstStyle>
            <a:lvl1pPr>
              <a:defRPr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4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9274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751070" y="1453224"/>
            <a:ext cx="3840480" cy="750887"/>
          </a:xfrm>
        </p:spPr>
        <p:txBody>
          <a:bodyPr anchor="b">
            <a:noAutofit/>
          </a:bodyPr>
          <a:lstStyle>
            <a:lvl1pPr marL="0" indent="0" algn="ctr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51070" y="2347415"/>
            <a:ext cx="3840480" cy="3596185"/>
          </a:xfrm>
        </p:spPr>
        <p:txBody>
          <a:bodyPr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9" y="611872"/>
            <a:ext cx="3840480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42824" y="368300"/>
            <a:ext cx="3840480" cy="5575300"/>
          </a:xfrm>
        </p:spPr>
        <p:txBody>
          <a:bodyPr>
            <a:normAutofit/>
          </a:bodyPr>
          <a:lstStyle>
            <a:lvl1pPr>
              <a:spcBef>
                <a:spcPts val="2000"/>
              </a:spcBef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9" y="1787856"/>
            <a:ext cx="3840480" cy="372015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398" y="611872"/>
            <a:ext cx="4079545" cy="1162050"/>
          </a:xfrm>
        </p:spPr>
        <p:txBody>
          <a:bodyPr anchor="b"/>
          <a:lstStyle>
            <a:lvl1pPr algn="ctr">
              <a:defRPr sz="3600" b="0"/>
            </a:lvl1pPr>
          </a:lstStyle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33398" y="1787856"/>
            <a:ext cx="4079545" cy="3720152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8" name="Picture Placeholder 2"/>
          <p:cNvSpPr>
            <a:spLocks noGrp="1"/>
          </p:cNvSpPr>
          <p:nvPr>
            <p:ph type="pic" idx="1"/>
          </p:nvPr>
        </p:nvSpPr>
        <p:spPr>
          <a:xfrm>
            <a:off x="5090617" y="359392"/>
            <a:ext cx="3657600" cy="5318077"/>
          </a:xfrm>
          <a:ln w="3175">
            <a:solidFill>
              <a:schemeClr val="bg1"/>
            </a:solidFill>
          </a:ln>
          <a:effectLst>
            <a:outerShdw blurRad="63500" sx="100500" sy="100500" algn="ctr" rotWithShape="0">
              <a:prstClr val="black">
                <a:alpha val="50000"/>
              </a:prstClr>
            </a:outerShdw>
          </a:effectLst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spcBef>
                <a:spcPts val="2000"/>
              </a:spcBef>
              <a:buClr>
                <a:schemeClr val="accent1">
                  <a:lumMod val="60000"/>
                  <a:lumOff val="40000"/>
                </a:schemeClr>
              </a:buClr>
              <a:buSzPct val="110000"/>
              <a:buFont typeface="Wingdings 2" pitchFamily="18" charset="2"/>
              <a:buNone/>
              <a:defRPr sz="32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 smtClean="0"/>
              <a:t>Click icon to add picture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369792" y="368301"/>
            <a:ext cx="1524000" cy="5575300"/>
          </a:xfrm>
        </p:spPr>
        <p:txBody>
          <a:bodyPr vert="eaVert"/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49274" y="368301"/>
            <a:ext cx="6689726" cy="5575300"/>
          </a:xfrm>
        </p:spPr>
        <p:txBody>
          <a:bodyPr vert="eaVert"/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49275" y="107576"/>
            <a:ext cx="8042276" cy="1336956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GB" smtClean="0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49275" y="1600201"/>
            <a:ext cx="8042276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629835" y="627566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1"/>
                </a:solidFill>
              </a:defRPr>
            </a:lvl1pPr>
          </a:lstStyle>
          <a:p>
            <a:fld id="{BBB28843-487C-ED4E-873C-539E7913A37A}" type="datetimeFigureOut">
              <a:rPr lang="en-US" smtClean="0"/>
              <a:pPr/>
              <a:t>5/8/2017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458" y="6275668"/>
            <a:ext cx="484094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897906" y="6275668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600">
                <a:solidFill>
                  <a:schemeClr val="bg1"/>
                </a:solidFill>
              </a:defRPr>
            </a:lvl1pPr>
          </a:lstStyle>
          <a:p>
            <a:fld id="{96619C27-BBCE-1443-A346-371691DBC032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600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349250" indent="-349250" algn="l" defTabSz="914400" rtl="0" eaLnBrk="1" latinLnBrk="0" hangingPunct="1">
        <a:spcBef>
          <a:spcPts val="20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1pPr>
      <a:lvl2pPr marL="685800" indent="-336550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2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96837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263650" indent="-295275" algn="l" defTabSz="914400" rtl="0" eaLnBrk="1" latinLnBrk="0" hangingPunct="1">
        <a:spcBef>
          <a:spcPts val="600"/>
        </a:spcBef>
        <a:buClr>
          <a:schemeClr val="accent1">
            <a:lumMod val="75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546225" indent="-282575" algn="l" defTabSz="914400" rtl="0" eaLnBrk="1" latinLnBrk="0" hangingPunct="1">
        <a:spcBef>
          <a:spcPts val="600"/>
        </a:spcBef>
        <a:buClr>
          <a:schemeClr val="accent1">
            <a:lumMod val="60000"/>
            <a:lumOff val="40000"/>
          </a:schemeClr>
        </a:buClr>
        <a:buSzPct val="110000"/>
        <a:buFont typeface="Wingdings 2" pitchFamily="18" charset="2"/>
        <a:buChar char="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2921" y="1124744"/>
            <a:ext cx="6498158" cy="2304255"/>
          </a:xfrm>
        </p:spPr>
        <p:txBody>
          <a:bodyPr/>
          <a:lstStyle/>
          <a:p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smtClean="0"/>
              <a:t/>
            </a:r>
            <a:br>
              <a:rPr lang="en-US" sz="3200" dirty="0" smtClean="0"/>
            </a:br>
            <a:r>
              <a:rPr lang="en-US" sz="3200" dirty="0"/>
              <a:t/>
            </a:r>
            <a:br>
              <a:rPr lang="en-US" sz="3200" dirty="0"/>
            </a:br>
            <a:r>
              <a:rPr lang="en-US" sz="3200" dirty="0" smtClean="0"/>
              <a:t>Research Development Day</a:t>
            </a:r>
            <a:br>
              <a:rPr lang="en-US" sz="3200" dirty="0" smtClean="0"/>
            </a:br>
            <a:r>
              <a:rPr lang="en-US" sz="2000" dirty="0" smtClean="0"/>
              <a:t/>
            </a:r>
            <a:br>
              <a:rPr lang="en-US" sz="2000" dirty="0" smtClean="0"/>
            </a:br>
            <a:r>
              <a:rPr lang="en-US" sz="3200" b="1" dirty="0" smtClean="0">
                <a:solidFill>
                  <a:schemeClr val="tx1"/>
                </a:solidFill>
              </a:rPr>
              <a:t>How to Write a Journal Article</a:t>
            </a:r>
            <a:r>
              <a:rPr lang="en-US" sz="3200" b="1" dirty="0">
                <a:solidFill>
                  <a:schemeClr val="tx1"/>
                </a:solidFill>
              </a:rPr>
              <a:t/>
            </a:r>
            <a:br>
              <a:rPr lang="en-US" sz="3200" b="1" dirty="0">
                <a:solidFill>
                  <a:schemeClr val="tx1"/>
                </a:solidFill>
              </a:rPr>
            </a:br>
            <a:endParaRPr lang="en-US" sz="32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22921" y="3212976"/>
            <a:ext cx="6498159" cy="1002677"/>
          </a:xfrm>
        </p:spPr>
        <p:txBody>
          <a:bodyPr>
            <a:normAutofit fontScale="85000" lnSpcReduction="20000"/>
          </a:bodyPr>
          <a:lstStyle/>
          <a:p>
            <a:r>
              <a:rPr lang="en-US" sz="2800" dirty="0" smtClean="0">
                <a:solidFill>
                  <a:schemeClr val="tx1"/>
                </a:solidFill>
              </a:rPr>
              <a:t>Catrin H. Williams</a:t>
            </a:r>
          </a:p>
          <a:p>
            <a:r>
              <a:rPr lang="en-US" sz="2800" dirty="0" smtClean="0">
                <a:solidFill>
                  <a:schemeClr val="tx1"/>
                </a:solidFill>
              </a:rPr>
              <a:t>Faculty of Humanities and Performing Arts</a:t>
            </a:r>
          </a:p>
        </p:txBody>
      </p:sp>
      <p:pic>
        <p:nvPicPr>
          <p:cNvPr id="4" name="Picture 3" descr="Unknown.jpe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7544" y="5085184"/>
            <a:ext cx="2933700" cy="11684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Importance of Academic Publishing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9275" y="1600200"/>
            <a:ext cx="8042276" cy="4709119"/>
          </a:xfrm>
        </p:spPr>
        <p:txBody>
          <a:bodyPr>
            <a:normAutofit fontScale="77500" lnSpcReduction="20000"/>
          </a:bodyPr>
          <a:lstStyle/>
          <a:p>
            <a:endParaRPr lang="en-US" dirty="0" smtClean="0"/>
          </a:p>
          <a:p>
            <a:endParaRPr lang="en-US" dirty="0" smtClean="0"/>
          </a:p>
          <a:p>
            <a:endParaRPr lang="en-US" dirty="0" smtClean="0"/>
          </a:p>
          <a:p>
            <a:r>
              <a:rPr lang="en-US" dirty="0" smtClean="0">
                <a:solidFill>
                  <a:srgbClr val="000000"/>
                </a:solidFill>
              </a:rPr>
              <a:t>Dissemination of research and scholarship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Raising one’s research profile nationally and internationally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Participation in the academic community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Career development and progression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Research-led teaching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Recruitment of PGT and PGR students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Publications lead to (further) invitations!</a:t>
            </a:r>
          </a:p>
          <a:p>
            <a:pPr>
              <a:buNone/>
            </a:pPr>
            <a:endParaRPr lang="en-US" dirty="0" smtClean="0"/>
          </a:p>
        </p:txBody>
      </p:sp>
      <p:pic>
        <p:nvPicPr>
          <p:cNvPr id="4" name="Picture 3" descr="images.jpeg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9274" y="1600201"/>
            <a:ext cx="8042277" cy="13208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Publishing Strategy?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solidFill>
                  <a:srgbClr val="000000"/>
                </a:solidFill>
              </a:rPr>
              <a:t>Setting priorities (important for academic career).</a:t>
            </a:r>
          </a:p>
          <a:p>
            <a:r>
              <a:rPr lang="en-US" dirty="0">
                <a:solidFill>
                  <a:srgbClr val="000000"/>
                </a:solidFill>
              </a:rPr>
              <a:t>Multiple </a:t>
            </a:r>
            <a:r>
              <a:rPr lang="en-US" dirty="0" smtClean="0">
                <a:solidFill>
                  <a:srgbClr val="000000"/>
                </a:solidFill>
              </a:rPr>
              <a:t>choices.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Focus on scholarly outputs; more ‘popular’ and wide-circulation publications (e.g., textbooks) only if time allows or requirement of employment contract.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Importance of networking and taking advice from senior researchers.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Where should one publish?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>
                <a:solidFill>
                  <a:srgbClr val="000000"/>
                </a:solidFill>
              </a:rPr>
              <a:t>	ARTICLES IN ACADEMIC JOURNALS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Results of original research and review of existing research.</a:t>
            </a:r>
          </a:p>
          <a:p>
            <a:r>
              <a:rPr lang="en-US" dirty="0">
                <a:solidFill>
                  <a:srgbClr val="000000"/>
                </a:solidFill>
              </a:rPr>
              <a:t>S</a:t>
            </a:r>
            <a:r>
              <a:rPr lang="en-US" dirty="0" smtClean="0">
                <a:solidFill>
                  <a:srgbClr val="000000"/>
                </a:solidFill>
              </a:rPr>
              <a:t>cope of journal: subject-specific, thematic, interdisciplinary</a:t>
            </a:r>
            <a:r>
              <a:rPr lang="en-US" dirty="0">
                <a:solidFill>
                  <a:srgbClr val="000000"/>
                </a:solidFill>
              </a:rPr>
              <a:t>? Who are your dialogue partners</a:t>
            </a:r>
            <a:r>
              <a:rPr lang="en-US" dirty="0" smtClean="0">
                <a:solidFill>
                  <a:srgbClr val="000000"/>
                </a:solidFill>
              </a:rPr>
              <a:t>?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Time issues: length of review process (12 weeks to 12 months).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Forum for junior and/or senior scholars?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Access and wide circulation (much more so than monographs and edited volumes, due to transition from print to electronic journals).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What is the Peer-Review Process?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Process of editorial and peer reviewing by one or more ‘referees’ who are subject specialists (often members of a journal’s editorial board).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The process is arranged by the journal editor (increasingly managed online).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Anonymous submission (‘blind review’).</a:t>
            </a:r>
          </a:p>
          <a:p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Reviewers are given a fixed period of time to review the submission (the whole process can take up to a year).</a:t>
            </a:r>
          </a:p>
          <a:p>
            <a:r>
              <a:rPr lang="en-US" dirty="0">
                <a:solidFill>
                  <a:srgbClr val="000000"/>
                </a:solidFill>
              </a:rPr>
              <a:t>Anonymous feedback</a:t>
            </a:r>
            <a:r>
              <a:rPr lang="en-US" dirty="0" smtClean="0">
                <a:solidFill>
                  <a:srgbClr val="000000"/>
                </a:solidFill>
              </a:rPr>
              <a:t>: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FF0000"/>
                </a:solidFill>
              </a:rPr>
              <a:t>- </a:t>
            </a:r>
            <a:r>
              <a:rPr lang="en-US" sz="1700" dirty="0">
                <a:solidFill>
                  <a:srgbClr val="FF0000"/>
                </a:solidFill>
              </a:rPr>
              <a:t>Accept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FF0000"/>
                </a:solidFill>
              </a:rPr>
              <a:t>- </a:t>
            </a:r>
            <a:r>
              <a:rPr lang="en-US" sz="1700" dirty="0">
                <a:solidFill>
                  <a:srgbClr val="FF0000"/>
                </a:solidFill>
              </a:rPr>
              <a:t>Accept subject to </a:t>
            </a:r>
            <a:r>
              <a:rPr lang="en-US" sz="1700" dirty="0" smtClean="0">
                <a:solidFill>
                  <a:srgbClr val="FF0000"/>
                </a:solidFill>
              </a:rPr>
              <a:t>minor </a:t>
            </a:r>
            <a:r>
              <a:rPr lang="en-US" sz="1700" dirty="0">
                <a:solidFill>
                  <a:srgbClr val="FF0000"/>
                </a:solidFill>
              </a:rPr>
              <a:t>revisions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FF0000"/>
                </a:solidFill>
              </a:rPr>
              <a:t>- Accept </a:t>
            </a:r>
            <a:r>
              <a:rPr lang="en-US" sz="1700" dirty="0">
                <a:solidFill>
                  <a:srgbClr val="FF0000"/>
                </a:solidFill>
              </a:rPr>
              <a:t>subject to major revisions</a:t>
            </a:r>
          </a:p>
          <a:p>
            <a:pPr marL="0" indent="0">
              <a:buNone/>
            </a:pPr>
            <a:r>
              <a:rPr lang="en-US" sz="1700" dirty="0" smtClean="0">
                <a:solidFill>
                  <a:srgbClr val="FF0000"/>
                </a:solidFill>
              </a:rPr>
              <a:t>- Resubmission </a:t>
            </a:r>
            <a:endParaRPr lang="en-US" sz="1700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US" sz="1700" dirty="0" smtClean="0">
                <a:solidFill>
                  <a:srgbClr val="FF0000"/>
                </a:solidFill>
              </a:rPr>
              <a:t>- </a:t>
            </a:r>
            <a:r>
              <a:rPr lang="en-US" sz="1700" dirty="0">
                <a:solidFill>
                  <a:srgbClr val="FF0000"/>
                </a:solidFill>
              </a:rPr>
              <a:t>Reject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eerReview.gif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209800" y="457200"/>
            <a:ext cx="4800599" cy="57150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3600" dirty="0" smtClean="0"/>
              <a:t>Peer-Review Process</a:t>
            </a:r>
            <a:endParaRPr lang="en-US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Article can undergo a series of edits and resubmissions before the text is finally accepted.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Reviewers and editor may provide extensive comments.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Must be of high quality to merit publication.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‘Higher the journal profile, higher the rejection rate’.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Production process: copy editing, typesetting, selection for specific issue, correction of proofs by author and editor.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Pre-print copies often available on journal website (e.g. Online First).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peerreview.jpg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295400" y="381000"/>
            <a:ext cx="6629399" cy="594360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Peer-Review Tips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Implement one’s own ‘personal’ peer-review process prior to submission.</a:t>
            </a:r>
          </a:p>
          <a:p>
            <a:pPr marL="0" indent="0">
              <a:buNone/>
            </a:pPr>
            <a:endParaRPr lang="en-US" dirty="0" smtClean="0">
              <a:solidFill>
                <a:srgbClr val="000000"/>
              </a:solidFill>
            </a:endParaRPr>
          </a:p>
          <a:p>
            <a:r>
              <a:rPr lang="en-US" dirty="0" smtClean="0">
                <a:solidFill>
                  <a:srgbClr val="000000"/>
                </a:solidFill>
              </a:rPr>
              <a:t>Test out ideas first in conferences and research seminars.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dirty="0">
                <a:solidFill>
                  <a:srgbClr val="000000"/>
                </a:solidFill>
              </a:rPr>
              <a:t>Follow journal guidelines </a:t>
            </a:r>
            <a:r>
              <a:rPr lang="en-US" i="1" u="sng" dirty="0">
                <a:solidFill>
                  <a:srgbClr val="000000"/>
                </a:solidFill>
              </a:rPr>
              <a:t>carefully</a:t>
            </a:r>
            <a:r>
              <a:rPr lang="en-US" i="1" dirty="0">
                <a:solidFill>
                  <a:srgbClr val="000000"/>
                </a:solidFill>
              </a:rPr>
              <a:t>: </a:t>
            </a:r>
            <a:r>
              <a:rPr lang="en-US" dirty="0">
                <a:solidFill>
                  <a:srgbClr val="000000"/>
                </a:solidFill>
              </a:rPr>
              <a:t>the submission must conform to house style, methods of referencing, bibliography, fonts, spacing, minimal overlap with other published works by the author.</a:t>
            </a:r>
          </a:p>
          <a:p>
            <a:r>
              <a:rPr lang="en-US" dirty="0">
                <a:solidFill>
                  <a:srgbClr val="000000"/>
                </a:solidFill>
              </a:rPr>
              <a:t>Keep within given word limit.</a:t>
            </a:r>
          </a:p>
          <a:p>
            <a:r>
              <a:rPr lang="en-US" dirty="0">
                <a:solidFill>
                  <a:srgbClr val="000000"/>
                </a:solidFill>
              </a:rPr>
              <a:t>Be patient…. Editor will send you a response.</a:t>
            </a:r>
          </a:p>
          <a:p>
            <a:r>
              <a:rPr lang="en-US" dirty="0">
                <a:solidFill>
                  <a:srgbClr val="000000"/>
                </a:solidFill>
              </a:rPr>
              <a:t>Contingency plan – reserve journals?</a:t>
            </a:r>
          </a:p>
          <a:p>
            <a:endParaRPr lang="en-US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Making decisions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dirty="0" smtClean="0">
                <a:solidFill>
                  <a:srgbClr val="000000"/>
                </a:solidFill>
              </a:rPr>
              <a:t>Importance of advice provided by a mentor.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Mentor: research supervisor, experienced researcher (departmental member of staff).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Importance of networking: ask for advice.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Feedback from participants at seminars and conferences.</a:t>
            </a:r>
          </a:p>
          <a:p>
            <a:r>
              <a:rPr lang="en-US" dirty="0" smtClean="0">
                <a:solidFill>
                  <a:srgbClr val="000000"/>
                </a:solidFill>
              </a:rPr>
              <a:t>TAKE ADVICE SERIOUSLY AND ACT ON IT – supervisor, senior researcher, series editor, journal editor, peer reviewer.</a:t>
            </a:r>
            <a:endParaRPr lang="en-US" dirty="0">
              <a:solidFill>
                <a:srgbClr val="0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reeze">
  <a:themeElements>
    <a:clrScheme name="Breeze">
      <a:dk1>
        <a:sysClr val="windowText" lastClr="000000"/>
      </a:dk1>
      <a:lt1>
        <a:sysClr val="window" lastClr="FFFFFF"/>
      </a:lt1>
      <a:dk2>
        <a:srgbClr val="09213B"/>
      </a:dk2>
      <a:lt2>
        <a:srgbClr val="D5EDF4"/>
      </a:lt2>
      <a:accent1>
        <a:srgbClr val="2C7C9F"/>
      </a:accent1>
      <a:accent2>
        <a:srgbClr val="244A58"/>
      </a:accent2>
      <a:accent3>
        <a:srgbClr val="E2751D"/>
      </a:accent3>
      <a:accent4>
        <a:srgbClr val="FFB400"/>
      </a:accent4>
      <a:accent5>
        <a:srgbClr val="7EB606"/>
      </a:accent5>
      <a:accent6>
        <a:srgbClr val="C00000"/>
      </a:accent6>
      <a:hlink>
        <a:srgbClr val="7030A0"/>
      </a:hlink>
      <a:folHlink>
        <a:srgbClr val="00B0F0"/>
      </a:folHlink>
    </a:clrScheme>
    <a:fontScheme name="Breeze">
      <a:majorFont>
        <a:latin typeface="News Gothic MT"/>
        <a:ea typeface=""/>
        <a:cs typeface=""/>
        <a:font script="Jpan" typeface="ＭＳ Ｐゴシック"/>
      </a:majorFont>
      <a:minorFont>
        <a:latin typeface="News Gothic MT"/>
        <a:ea typeface=""/>
        <a:cs typeface=""/>
        <a:font script="Jpan" typeface="ＭＳ Ｐゴシック"/>
      </a:minorFont>
    </a:fontScheme>
    <a:fmtScheme name="Breeze">
      <a:fillStyleLst>
        <a:solidFill>
          <a:schemeClr val="phClr"/>
        </a:solidFill>
        <a:gradFill rotWithShape="1">
          <a:gsLst>
            <a:gs pos="31000">
              <a:schemeClr val="phClr">
                <a:tint val="100000"/>
                <a:shade val="100000"/>
                <a:satMod val="120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shade val="100000"/>
                <a:satMod val="120000"/>
              </a:schemeClr>
            </a:gs>
            <a:gs pos="69000">
              <a:schemeClr val="phClr">
                <a:tint val="80000"/>
                <a:shade val="100000"/>
                <a:satMod val="150000"/>
              </a:schemeClr>
            </a:gs>
            <a:gs pos="100000">
              <a:schemeClr val="phClr">
                <a:tint val="50000"/>
                <a:shade val="100000"/>
                <a:satMod val="15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dbl" algn="ctr">
          <a:solidFill>
            <a:schemeClr val="phClr"/>
          </a:solidFill>
          <a:prstDash val="solid"/>
        </a:ln>
        <a:ln w="31750" cap="flat" cmpd="dbl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63500" dist="25400" dir="5400000" sx="101000" sy="101000" rotWithShape="0">
              <a:srgbClr val="000000">
                <a:alpha val="40000"/>
              </a:srgbClr>
            </a:outerShdw>
          </a:effectLst>
        </a:effectStyle>
        <a:effectStyle>
          <a:effectLst>
            <a:innerShdw blurRad="127000" dist="25400" dir="13500000">
              <a:srgbClr val="C0C0C0">
                <a:alpha val="75000"/>
              </a:srgbClr>
            </a:innerShdw>
            <a:outerShdw blurRad="88900" dist="25400" dir="5400000" sx="102000" sy="102000" algn="ctr" rotWithShape="0">
              <a:srgbClr val="C0C0C0">
                <a:alpha val="40000"/>
              </a:srgbClr>
            </a:outerShdw>
          </a:effectLst>
          <a:scene3d>
            <a:camera prst="perspectiveLeft" fov="300000"/>
            <a:lightRig rig="soft" dir="l">
              <a:rot lat="0" lon="0" rev="4200000"/>
            </a:lightRig>
          </a:scene3d>
          <a:sp3d extrusionH="38100" prstMaterial="powder">
            <a:bevelT w="50800" h="88900" prst="convex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40000"/>
                <a:satMod val="400000"/>
              </a:schemeClr>
              <a:schemeClr val="phClr">
                <a:tint val="10000"/>
                <a:satMod val="200000"/>
              </a:schemeClr>
            </a:duotone>
          </a:blip>
          <a:stretch/>
        </a:blipFill>
      </a:bgFillStyleLst>
    </a:fmtScheme>
  </a:themeElements>
  <a:objectDefaults>
    <a:spDef>
      <a:spPr/>
      <a:bodyPr rtlCol="0" anchor="ctr"/>
      <a:lstStyle>
        <a:defPPr algn="ctr">
          <a:defRPr/>
        </a:defPPr>
      </a:lstStyle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Breeze.thmx</Template>
  <TotalTime>101</TotalTime>
  <Words>422</Words>
  <Application>Microsoft Office PowerPoint</Application>
  <PresentationFormat>On-screen Show (4:3)</PresentationFormat>
  <Paragraphs>58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News Gothic MT</vt:lpstr>
      <vt:lpstr>Wingdings 2</vt:lpstr>
      <vt:lpstr>Breeze</vt:lpstr>
      <vt:lpstr>        Research Development Day  How to Write a Journal Article </vt:lpstr>
      <vt:lpstr>Importance of Academic Publishing</vt:lpstr>
      <vt:lpstr>Publishing Strategy?</vt:lpstr>
      <vt:lpstr>Where should one publish?</vt:lpstr>
      <vt:lpstr>What is the Peer-Review Process?</vt:lpstr>
      <vt:lpstr>PowerPoint Presentation</vt:lpstr>
      <vt:lpstr>Peer-Review Process</vt:lpstr>
      <vt:lpstr>PowerPoint Presentation</vt:lpstr>
      <vt:lpstr>Peer-Review Tips</vt:lpstr>
      <vt:lpstr>Making decisions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Graduate Summer School University of Wales Trinity Saint David</dc:title>
  <dc:creator>Catrin Williams</dc:creator>
  <cp:lastModifiedBy>Trainer01</cp:lastModifiedBy>
  <cp:revision>21</cp:revision>
  <dcterms:created xsi:type="dcterms:W3CDTF">2014-07-02T19:51:35Z</dcterms:created>
  <dcterms:modified xsi:type="dcterms:W3CDTF">2017-05-08T08:49:04Z</dcterms:modified>
</cp:coreProperties>
</file>