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77" r:id="rId2"/>
    <p:sldId id="288" r:id="rId3"/>
    <p:sldId id="307" r:id="rId4"/>
    <p:sldId id="308" r:id="rId5"/>
    <p:sldId id="311" r:id="rId6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83E3E1-95CB-4B55-89CF-2620726C7DFE}" v="1" dt="2026-10-10T13:14:06.5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470" autoAdjust="0"/>
    <p:restoredTop sz="94557" autoAdjust="0"/>
  </p:normalViewPr>
  <p:slideViewPr>
    <p:cSldViewPr>
      <p:cViewPr varScale="1">
        <p:scale>
          <a:sx n="87" d="100"/>
          <a:sy n="87" d="100"/>
        </p:scale>
        <p:origin x="84" y="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640A4657-507C-4F70-9C5D-7B22F3298D16}"/>
    <pc:docChg chg="addSld delSld modSld">
      <pc:chgData name="Piyumika Kithulgoda Gamage" userId="8130ac14-9727-4963-a006-512f362f8357" providerId="ADAL" clId="{640A4657-507C-4F70-9C5D-7B22F3298D16}" dt="2026-10-10T13:14:06.561" v="5"/>
      <pc:docMkLst>
        <pc:docMk/>
      </pc:docMkLst>
      <pc:sldChg chg="del">
        <pc:chgData name="Piyumika Kithulgoda Gamage" userId="8130ac14-9727-4963-a006-512f362f8357" providerId="ADAL" clId="{640A4657-507C-4F70-9C5D-7B22F3298D16}" dt="2026-10-10T13:14:05.013" v="4" actId="47"/>
        <pc:sldMkLst>
          <pc:docMk/>
          <pc:sldMk cId="3398330036" sldId="309"/>
        </pc:sldMkLst>
      </pc:sldChg>
      <pc:sldChg chg="add">
        <pc:chgData name="Piyumika Kithulgoda Gamage" userId="8130ac14-9727-4963-a006-512f362f8357" providerId="ADAL" clId="{640A4657-507C-4F70-9C5D-7B22F3298D16}" dt="2026-10-10T13:14:06.561" v="5"/>
        <pc:sldMkLst>
          <pc:docMk/>
          <pc:sldMk cId="0" sldId="31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BA7FD27-4050-66B9-82A1-3E2454FF7C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D1A89E9-1F1D-21E7-F7E6-D6168CBC69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43DBF89-2BB5-175B-EE1B-D726C3A793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6F732740-CB18-3237-8C51-85293EAE6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CCC019C-7BAF-41DD-A35B-6AD44F192D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AC7BBC3-7459-3092-AB57-17DA91EBC5A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662BB052-16DD-48AC-2DFD-DC961DC801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9E6F3CCC-820C-A8A7-94C7-D8EDF0882F3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EA832DA-8863-00B9-E54E-EDE1A5468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B3E1E80-5A23-398E-E2E6-EEDA1E5898C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3C26BA5A-31F3-373D-414F-CF7634913F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E216206-4776-4852-B8E9-6FE63B38C0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E9D27-FDF6-93FE-604B-BDF79D8ED5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A6E263-363B-48F8-A059-272E7C957A8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09D81-038C-9819-2C53-008597FF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B3D9B-5E9D-2DDB-7D7E-22363F88F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57675-048B-406B-AE41-A674FF7B77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081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B68C1-ED4F-994A-BB3C-2580A71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121CD-EF17-43FA-A4EA-B15B7D7E0A63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5C9AF-4CC0-64D2-6752-CE4328D1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E87FA-0D91-56C2-9648-6918C7A91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9D0E-90E9-49CC-98CE-26B454AC7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54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7543D-5D0E-627C-9375-AF26D96E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7681B-4B16-4142-A782-8AF52E7284E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0F6E90A-DBA8-B3EB-DAF6-3BE50E7A53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F3AD-256C-4A65-B0A4-3A3A484BEB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138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3AC3AA-8435-E3FD-79AB-CBC9C50C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59BE-F705-4FD7-932E-C4B493784B19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6E7C-4A6A-5F2A-4D38-7F7FE48223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532E2-F6B3-486D-9758-5B8BC43FD5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060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18185D6-5DBB-125F-5934-2F2C982C2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F4174-C513-47A4-8CF9-428ED6A0ADF8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F539F27-1924-D154-898E-1693062B4F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55915-7341-4AED-918F-70D9279CBC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182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6072536-444F-5161-D7F4-D37095E34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2E89-56DD-4692-BD17-0B9F0DA91AF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B95467B-F51B-367F-05A5-60C04944E2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76DF3-E654-4BC8-801D-470C0D1A4F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53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5F5D8C0-07BE-40AD-DB53-1BCF4076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CE328-45BC-42F2-BCBE-BB27823ECDE3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E8DD14D-CEC0-7D13-95B1-990BA392D3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20DB5-2869-463D-BDE8-44DAC81E8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686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7081EF-C0FF-DB01-2189-0C5BE741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25B1-93AE-4486-BF59-570E8A29F829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7059-DD89-7CA3-AF2D-CE1A713DE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4CB76-4E84-4B4F-BAA4-11A67C7A80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5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743252-A60F-2F8B-CD3F-0F67B6226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31E3-0786-47F4-896F-C3E1032C5331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15204-840D-134D-27FB-9C87663FDB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ADE7E-623D-4090-A311-C58290AB43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77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F932-B2B7-E219-C763-19254F71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1DCE9-0ED0-478B-9242-185F02CC21C7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44C771-25B1-1E3D-9C8C-4BCA7306D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255-1BB4-48EE-B12C-89DBF86FED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630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3F1C-82B2-BB8C-F932-A7B49F8C8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3DA2E-5982-451E-BDB6-4A3DC7364874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A52499-3ED6-63AB-91CB-2ADBEE7346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5645E-4952-4B27-B6FF-B049A3048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587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10/10/2026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667810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A8135DB-8F14-71B2-FACD-139618BA7A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E22F2D6-E41D-7681-F531-AE542CBBBA4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E6EB-86E8-A73C-37F4-DA63CEB865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1937C5-1017-43BE-9915-ABF4BCA61781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480A-135C-9CE8-27AF-8AC0DE0999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C9F77F3-7AE6-45A3-8DB7-D902AF5094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58" r:id="rId3"/>
    <p:sldLayoutId id="2147483959" r:id="rId4"/>
    <p:sldLayoutId id="2147483960" r:id="rId5"/>
    <p:sldLayoutId id="2147483961" r:id="rId6"/>
    <p:sldLayoutId id="2147483962" r:id="rId7"/>
    <p:sldLayoutId id="2147483963" r:id="rId8"/>
    <p:sldLayoutId id="2147483964" r:id="rId9"/>
    <p:sldLayoutId id="2147483965" r:id="rId10"/>
    <p:sldLayoutId id="2147483966" r:id="rId11"/>
    <p:sldLayoutId id="2147483969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15496AC-2FE5-B71E-6549-B70CA7B54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719" y="1168550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Management: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200180FB-2E27-CEBE-AA08-0ADC78F79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3728" y="2996952"/>
            <a:ext cx="6696744" cy="2692498"/>
          </a:xfrm>
        </p:spPr>
        <p:txBody>
          <a:bodyPr/>
          <a:lstStyle/>
          <a:p>
            <a:pPr algn="r"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algn="r" eaLnBrk="1" hangingPunct="1"/>
            <a:r>
              <a:rPr lang="en-US" altLang="en-US" b="1" dirty="0">
                <a:solidFill>
                  <a:schemeClr val="tx1"/>
                </a:solidFill>
              </a:rPr>
              <a:t>WEEK 10</a:t>
            </a:r>
          </a:p>
          <a:p>
            <a:pPr algn="r"/>
            <a:r>
              <a:rPr lang="en-US" altLang="en-US" sz="2800" b="1" i="1" dirty="0">
                <a:solidFill>
                  <a:schemeClr val="tx1"/>
                </a:solidFill>
              </a:rPr>
              <a:t>Revision and Assessment Support</a:t>
            </a:r>
          </a:p>
          <a:p>
            <a:pPr algn="r"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EA46-32C4-1CCE-DC7F-8EA5E215B1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D5737300-2723-AAC9-D1F5-477B71101C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E55A3A-AE91-40E3-BFC3-AF2AA693EE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08C31CB-460C-79F0-F028-E424FC064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443247"/>
            <a:ext cx="8136904" cy="1224136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b="1" dirty="0"/>
              <a:t>LCBB6022: Leadership and Management Theory and Practice</a:t>
            </a:r>
          </a:p>
          <a:p>
            <a:pPr marL="0" indent="0">
              <a:buNone/>
              <a:defRPr/>
            </a:pPr>
            <a:r>
              <a:rPr lang="en-GB" sz="2400" b="1" dirty="0"/>
              <a:t>LEVEL: 6 					CREDITS: 20</a:t>
            </a:r>
            <a:endParaRPr lang="en-GB" altLang="en-US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58542-2171-24AD-B080-A7C3AA3189A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9FDF8FB-AA50-41F7-BC29-38C0AE84302A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9BE3AF7A-585C-CFF3-FBF2-0B32D95B1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32D14B-7CE0-4AEC-AC97-BE62BF328DD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4CAE66-26F7-FB2F-769B-7B7CB828669F}"/>
              </a:ext>
            </a:extLst>
          </p:cNvPr>
          <p:cNvSpPr txBox="1"/>
          <p:nvPr/>
        </p:nvSpPr>
        <p:spPr>
          <a:xfrm>
            <a:off x="467544" y="1997839"/>
            <a:ext cx="821925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b="1" dirty="0"/>
              <a:t>LEARNING OUTCOMES </a:t>
            </a:r>
          </a:p>
          <a:p>
            <a:r>
              <a:rPr lang="en-GB" dirty="0"/>
              <a:t>Upon the successful completion of this module, the student will be able to: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critically evaluate the complexities involved in leading and managing people in organisations, and the practical application of Leadership and Management theory and principles;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critically evaluate the design and implementation of strategies, which are focused on enhancing the effectiveness of Leaders and Managers, in order to meet current and future organisational needs.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85CBE-C227-8F09-4515-3D6A6AF49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Let us recall the Indicative Content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C288C-914F-6FB5-B93F-D8345A41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r>
              <a:rPr lang="en-GB" sz="1700" dirty="0"/>
              <a:t>The differences between leadership and management, and how this may operate within different organisations.</a:t>
            </a:r>
          </a:p>
          <a:p>
            <a:r>
              <a:rPr lang="en-GB" sz="1700" dirty="0"/>
              <a:t>Critical evaluation of models and frameworks of leadership and management: traits, styles -, situational, transformational, contingency, and consideration of the appropriateness of each to differing organisational contexts. </a:t>
            </a:r>
          </a:p>
          <a:p>
            <a:r>
              <a:rPr lang="en-GB" sz="1700" dirty="0"/>
              <a:t>Power of managers and leaders, and follower expectations. </a:t>
            </a:r>
          </a:p>
          <a:p>
            <a:r>
              <a:rPr lang="en-GB" sz="1700" dirty="0"/>
              <a:t>Leading teams and individuals, building and maintaining productive working relationships, inspiring and empowering employees.</a:t>
            </a:r>
          </a:p>
          <a:p>
            <a:r>
              <a:rPr lang="en-GB" sz="1700" dirty="0"/>
              <a:t>Contemporary leadership and management development issues. </a:t>
            </a:r>
          </a:p>
          <a:p>
            <a:r>
              <a:rPr lang="en-GB" sz="1700" dirty="0"/>
              <a:t>Evaluate different approaches to developing leadership and management skills. </a:t>
            </a:r>
          </a:p>
          <a:p>
            <a:r>
              <a:rPr lang="en-GB" sz="1700" dirty="0"/>
              <a:t>Assess the value of management and leadership, and development, to organisational success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603D1-2583-8378-17FF-D182ECA60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5B817-02B3-F597-6800-EDA9546ED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8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1CFFE-44F0-A2EA-75D6-48C724237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143000"/>
          </a:xfrm>
        </p:spPr>
        <p:txBody>
          <a:bodyPr/>
          <a:lstStyle/>
          <a:p>
            <a:r>
              <a:rPr lang="en-GB" b="1" dirty="0"/>
              <a:t>Component 2: (50%)</a:t>
            </a:r>
            <a:br>
              <a:rPr lang="en-GB" b="1" dirty="0"/>
            </a:br>
            <a:r>
              <a:rPr lang="en-GB" b="1" dirty="0"/>
              <a:t>Essay Guidelines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ECAE2-E011-35FA-C48C-14EBA3B80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121CD-EF17-43FA-A4EA-B15B7D7E0A63}" type="datetime1">
              <a:rPr lang="en-GB" altLang="en-US" smtClean="0"/>
              <a:pPr>
                <a:defRPr/>
              </a:pPr>
              <a:t>10/10/2026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5ADDD-537C-DD89-EF93-E6BE26F29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89D0E-90E9-49CC-98CE-26B454AC76E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0692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dirty="0">
                <a:latin typeface="Arial"/>
              </a:rPr>
              <a:t>Component 2: (50%): ESSAY - 2,000 words (+/- 10%)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292183"/>
            <a:ext cx="5328592" cy="3576977"/>
          </a:xfrm>
        </p:spPr>
        <p:txBody>
          <a:bodyPr/>
          <a:lstStyle/>
          <a:p>
            <a:pPr marL="0" indent="0">
              <a:buNone/>
            </a:pPr>
            <a:r>
              <a:rPr lang="en-GB" sz="1100" noProof="0" dirty="0">
                <a:latin typeface="Arial"/>
              </a:rPr>
              <a:t>Task: </a:t>
            </a:r>
            <a:r>
              <a:rPr lang="en-GB" sz="1100" b="1" noProof="0" dirty="0">
                <a:latin typeface="Arial"/>
              </a:rPr>
              <a:t>Critically evaluate the extent to which management theories and frameworks remain relevant in addressing challenges faced by contemporary organisations.</a:t>
            </a:r>
          </a:p>
          <a:p>
            <a:pPr marL="0" indent="0">
              <a:buNone/>
            </a:pPr>
            <a:endParaRPr lang="en-GB" sz="1100" noProof="0" dirty="0">
              <a:latin typeface="Arial"/>
            </a:endParaRPr>
          </a:p>
          <a:p>
            <a:pPr marL="0" indent="0">
              <a:buNone/>
            </a:pPr>
            <a:r>
              <a:rPr lang="en-GB" sz="1100" b="1" noProof="0" dirty="0">
                <a:latin typeface="Arial"/>
              </a:rPr>
              <a:t>Your essay should:</a:t>
            </a:r>
          </a:p>
          <a:p>
            <a:r>
              <a:rPr lang="en-GB" sz="1100" noProof="0" dirty="0">
                <a:latin typeface="Arial"/>
              </a:rPr>
              <a:t>Draw on AT LEAST TWO management theories or models.</a:t>
            </a:r>
          </a:p>
          <a:p>
            <a:r>
              <a:rPr lang="en-GB" sz="1100" dirty="0">
                <a:latin typeface="Arial"/>
              </a:rPr>
              <a:t>Explain their key principles, origins, significance and relevance to contemporary organisational challenges.</a:t>
            </a:r>
          </a:p>
          <a:p>
            <a:r>
              <a:rPr lang="en-GB" sz="1100" dirty="0">
                <a:latin typeface="Arial"/>
              </a:rPr>
              <a:t>Analyse how managers can design and implement effective strategies using these theories to enhance organisational performance and meet current and future organisational needs</a:t>
            </a:r>
            <a:r>
              <a:rPr lang="en-GB" sz="1100" noProof="0" dirty="0">
                <a:latin typeface="Arial"/>
              </a:rPr>
              <a:t>.</a:t>
            </a:r>
          </a:p>
          <a:p>
            <a:r>
              <a:rPr lang="en-GB" sz="1100" noProof="0" dirty="0">
                <a:latin typeface="Arial"/>
              </a:rPr>
              <a:t>Link the discussion to current and future organisational needs and performance.</a:t>
            </a:r>
          </a:p>
          <a:p>
            <a:r>
              <a:rPr lang="en-GB" sz="1100" dirty="0">
                <a:latin typeface="Arial"/>
              </a:rPr>
              <a:t>Use AT LEAST FOUR real business examples to support your critical analysis and application of the theories</a:t>
            </a:r>
            <a:r>
              <a:rPr lang="en-GB" sz="1100" noProof="0" dirty="0">
                <a:latin typeface="Arial"/>
              </a:rPr>
              <a:t>.</a:t>
            </a:r>
          </a:p>
          <a:p>
            <a:r>
              <a:rPr lang="en-GB" sz="1100" noProof="0" dirty="0">
                <a:latin typeface="Arial"/>
              </a:rPr>
              <a:t>Critically compare the theories and evaluate their strengths and limitations.</a:t>
            </a:r>
          </a:p>
          <a:p>
            <a:r>
              <a:rPr lang="en-GB" sz="1100" dirty="0">
                <a:latin typeface="Arial"/>
              </a:rPr>
              <a:t>Critically evaluate contextual factors, practical applicability and limitations across different organisational contexts.</a:t>
            </a:r>
          </a:p>
          <a:p>
            <a:r>
              <a:rPr lang="en-GB" sz="1100" noProof="0" dirty="0">
                <a:latin typeface="Arial"/>
              </a:rPr>
              <a:t>Go beyond description and develop a clear, evidence-based critical argument.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4B1CBD-7B1D-99F6-D255-820D3CA0697B}"/>
              </a:ext>
            </a:extLst>
          </p:cNvPr>
          <p:cNvSpPr txBox="1"/>
          <p:nvPr/>
        </p:nvSpPr>
        <p:spPr>
          <a:xfrm>
            <a:off x="5868144" y="1274668"/>
            <a:ext cx="3096344" cy="440120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400" b="1" noProof="0" dirty="0">
                <a:latin typeface="Arial"/>
              </a:rPr>
              <a:t>Suggested structure:</a:t>
            </a:r>
          </a:p>
          <a:p>
            <a:endParaRPr lang="en-GB" sz="1400" dirty="0">
              <a:latin typeface="Arial"/>
            </a:endParaRP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Introduction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2. Management theory/model 1 - critical evaluation and application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3. Management theory/model 2 - critical evaluation and application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Strategy design and implementation using the theories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Business examples and contextual limitations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Future relevance and implications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Conclusion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Arial"/>
              </a:rPr>
              <a:t>Harvard Reference List</a:t>
            </a:r>
          </a:p>
          <a:p>
            <a:endParaRPr lang="en-GB" sz="1400" noProof="0" dirty="0">
              <a:latin typeface="Arial"/>
            </a:endParaRPr>
          </a:p>
          <a:p>
            <a:endParaRPr lang="en-GB" sz="1400" noProof="0" dirty="0">
              <a:latin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295A43-D340-9B4B-9F96-F00869407540}"/>
              </a:ext>
            </a:extLst>
          </p:cNvPr>
          <p:cNvSpPr txBox="1"/>
          <p:nvPr/>
        </p:nvSpPr>
        <p:spPr>
          <a:xfrm>
            <a:off x="395536" y="5337319"/>
            <a:ext cx="5266928" cy="338554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1" u="sng" dirty="0"/>
              <a:t>Deadline - </a:t>
            </a:r>
            <a:r>
              <a:rPr lang="en-GB" sz="1600" b="1" dirty="0">
                <a:solidFill>
                  <a:srgbClr val="FF0000"/>
                </a:solidFill>
                <a:latin typeface="Arial"/>
              </a:rPr>
              <a:t>06/12/2026 by 2:00 PM.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1A45F93-A55D-4744-97DF-5D4DFEC6BC0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452</Words>
  <Application>Microsoft Office PowerPoint</Application>
  <PresentationFormat>On-screen Show (4:3)</PresentationFormat>
  <Paragraphs>53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Myriad Pro</vt:lpstr>
      <vt:lpstr>Arial</vt:lpstr>
      <vt:lpstr>Verdana</vt:lpstr>
      <vt:lpstr>Wingdings</vt:lpstr>
      <vt:lpstr>20140311PresentationUWTSDTemplate</vt:lpstr>
      <vt:lpstr>LCBB6022 Leadership and Management: Theory and Practice  </vt:lpstr>
      <vt:lpstr>PowerPoint Presentation</vt:lpstr>
      <vt:lpstr>Let us recall the Indicative Content of the module</vt:lpstr>
      <vt:lpstr>Component 2: (50%) Essay Guidelines</vt:lpstr>
      <vt:lpstr>Component 2: (50%): ESSAY - 2,000 words (+/- 10%)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104</cp:revision>
  <cp:lastPrinted>1601-01-01T00:00:00Z</cp:lastPrinted>
  <dcterms:created xsi:type="dcterms:W3CDTF">2002-10-07T19:43:58Z</dcterms:created>
  <dcterms:modified xsi:type="dcterms:W3CDTF">2026-10-10T13:14:11Z</dcterms:modified>
</cp:coreProperties>
</file>