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461" r:id="rId3"/>
    <p:sldId id="462" r:id="rId4"/>
    <p:sldId id="481" r:id="rId5"/>
    <p:sldId id="482" r:id="rId6"/>
    <p:sldId id="506" r:id="rId7"/>
    <p:sldId id="558" r:id="rId8"/>
    <p:sldId id="559" r:id="rId9"/>
    <p:sldId id="560" r:id="rId10"/>
    <p:sldId id="561" r:id="rId11"/>
    <p:sldId id="562" r:id="rId12"/>
    <p:sldId id="563" r:id="rId13"/>
    <p:sldId id="564" r:id="rId14"/>
    <p:sldId id="565" r:id="rId15"/>
    <p:sldId id="566" r:id="rId16"/>
    <p:sldId id="567" r:id="rId17"/>
    <p:sldId id="568" r:id="rId18"/>
    <p:sldId id="569" r:id="rId19"/>
    <p:sldId id="570" r:id="rId20"/>
    <p:sldId id="384" r:id="rId21"/>
    <p:sldId id="470" r:id="rId22"/>
    <p:sldId id="471" r:id="rId23"/>
    <p:sldId id="571" r:id="rId24"/>
    <p:sldId id="557" r:id="rId25"/>
    <p:sldId id="573" r:id="rId26"/>
    <p:sldId id="574" r:id="rId27"/>
    <p:sldId id="572" r:id="rId28"/>
    <p:sldId id="369" r:id="rId29"/>
    <p:sldId id="475" r:id="rId30"/>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277" autoAdjust="0"/>
    <p:restoredTop sz="96283" autoAdjust="0"/>
  </p:normalViewPr>
  <p:slideViewPr>
    <p:cSldViewPr>
      <p:cViewPr varScale="1">
        <p:scale>
          <a:sx n="112" d="100"/>
          <a:sy n="112" d="100"/>
        </p:scale>
        <p:origin x="1110" y="96"/>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29/03/2026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29/03/2026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29/03/2026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29/03/2026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29/03/2026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29/03/2026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29/03/2026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29/03/2026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29/03/2026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29/03/2026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29/03/2026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29/03/2026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NaGhBpfZLzg"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GPrsDWYtrPM" TargetMode="External"/><Relationship Id="rId2" Type="http://schemas.openxmlformats.org/officeDocument/2006/relationships/hyperlink" Target="https://www.youtube.com/watch?v=342aNzo0N7w"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infoq.com/articles/Interview-Johnson-Standish-CHAOS" TargetMode="External"/><Relationship Id="rId2" Type="http://schemas.openxmlformats.org/officeDocument/2006/relationships/hyperlink" Target="http://www.globalknowledge.com/training/generic.asp?pageid=1644&amp;country=United+States" TargetMode="External"/><Relationship Id="rId1" Type="http://schemas.openxmlformats.org/officeDocument/2006/relationships/slideLayout" Target="../slideLayouts/slideLayout2.xml"/><Relationship Id="rId5" Type="http://schemas.openxmlformats.org/officeDocument/2006/relationships/hyperlink" Target="http://www.mindtools.com/pages/article/newLDR_79.htm" TargetMode="External"/><Relationship Id="rId4" Type="http://schemas.openxmlformats.org/officeDocument/2006/relationships/hyperlink" Target="http://humanresources.about.com/od/interpersonalcommunicatio1/a/nonverbal_co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3429000"/>
            <a:ext cx="10801200"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endParaRPr lang="en-GB" altLang="en-US" b="1" dirty="0">
              <a:solidFill>
                <a:srgbClr val="FFFF00"/>
              </a:solidFill>
            </a:endParaRPr>
          </a:p>
          <a:p>
            <a:pPr eaLnBrk="1" hangingPunct="1"/>
            <a:r>
              <a:rPr lang="en-GB" altLang="en-US" b="1" dirty="0">
                <a:solidFill>
                  <a:srgbClr val="FFFF00"/>
                </a:solidFill>
              </a:rPr>
              <a:t>Week 7 Lesson 7</a:t>
            </a:r>
          </a:p>
          <a:p>
            <a:pPr eaLnBrk="1" hangingPunct="1"/>
            <a:r>
              <a:rPr lang="en-GB" altLang="en-US" sz="3600" dirty="0">
                <a:solidFill>
                  <a:srgbClr val="FFFF00"/>
                </a:solidFill>
              </a:rPr>
              <a:t>Handling objections to engage stakeholders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highlight>
                  <a:srgbClr val="00FF00"/>
                </a:highligh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Evaluating the impact of stakeholder engagement on organisational performance  </a:t>
            </a:r>
            <a:r>
              <a:rPr lang="en-GB" sz="16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Week 8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C0C0C0"/>
                </a:highlight>
                <a:latin typeface="Arial" panose="020B0604020202020204" pitchFamily="34" charset="0"/>
                <a:ea typeface="Calibri" panose="020F0502020204030204" pitchFamily="34" charset="0"/>
                <a:cs typeface="Times New Roman" panose="02020603050405020304" pitchFamily="18" charset="0"/>
              </a:rPr>
              <a:t>Revision Week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46E84-EAB2-439E-BFC6-DA989C108B5B}"/>
              </a:ext>
            </a:extLst>
          </p:cNvPr>
          <p:cNvSpPr>
            <a:spLocks noGrp="1"/>
          </p:cNvSpPr>
          <p:nvPr>
            <p:ph type="ctrTitle"/>
          </p:nvPr>
        </p:nvSpPr>
        <p:spPr>
          <a:xfrm>
            <a:off x="911424" y="1988841"/>
            <a:ext cx="10363200" cy="1470025"/>
          </a:xfrm>
        </p:spPr>
        <p:txBody>
          <a:bodyPr wrap="square" anchor="ctr">
            <a:normAutofit/>
          </a:bodyPr>
          <a:lstStyle/>
          <a:p>
            <a:r>
              <a:rPr lang="en-GB" dirty="0"/>
              <a:t>Session Recap </a:t>
            </a:r>
          </a:p>
        </p:txBody>
      </p:sp>
      <p:sp>
        <p:nvSpPr>
          <p:cNvPr id="8" name="Subtitle 2">
            <a:extLst>
              <a:ext uri="{FF2B5EF4-FFF2-40B4-BE49-F238E27FC236}">
                <a16:creationId xmlns:a16="http://schemas.microsoft.com/office/drawing/2014/main" id="{A119E8E1-C2DF-04C0-FF61-F5F60F2F5984}"/>
              </a:ext>
            </a:extLst>
          </p:cNvPr>
          <p:cNvSpPr>
            <a:spLocks noGrp="1"/>
          </p:cNvSpPr>
          <p:nvPr>
            <p:ph type="subTitle" idx="1"/>
          </p:nvPr>
        </p:nvSpPr>
        <p:spPr>
          <a:xfrm>
            <a:off x="1825824" y="3744615"/>
            <a:ext cx="8534400" cy="1752600"/>
          </a:xfrm>
        </p:spPr>
        <p:txBody>
          <a:bodyPr/>
          <a:lstStyle/>
          <a:p>
            <a:r>
              <a:rPr lang="en-US" b="1" dirty="0">
                <a:solidFill>
                  <a:schemeClr val="bg1"/>
                </a:solidFill>
              </a:rPr>
              <a:t>Recap from previous week  -  Any question ?  </a:t>
            </a:r>
          </a:p>
        </p:txBody>
      </p:sp>
    </p:spTree>
    <p:extLst>
      <p:ext uri="{BB962C8B-B14F-4D97-AF65-F5344CB8AC3E}">
        <p14:creationId xmlns:p14="http://schemas.microsoft.com/office/powerpoint/2010/main" val="1302142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solidFill>
                  <a:schemeClr val="bg1"/>
                </a:solidFill>
              </a:rPr>
              <a:t>Managing conflict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solidFill>
                  <a:schemeClr val="bg1"/>
                </a:solidFill>
              </a:rPr>
              <a:t>Week 7</a:t>
            </a:r>
          </a:p>
        </p:txBody>
      </p:sp>
    </p:spTree>
    <p:extLst>
      <p:ext uri="{BB962C8B-B14F-4D97-AF65-F5344CB8AC3E}">
        <p14:creationId xmlns:p14="http://schemas.microsoft.com/office/powerpoint/2010/main" val="2701875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1300-A586-AB34-4A20-4A4816E32194}"/>
              </a:ext>
            </a:extLst>
          </p:cNvPr>
          <p:cNvSpPr>
            <a:spLocks noGrp="1"/>
          </p:cNvSpPr>
          <p:nvPr>
            <p:ph type="title"/>
          </p:nvPr>
        </p:nvSpPr>
        <p:spPr>
          <a:solidFill>
            <a:schemeClr val="accent1">
              <a:lumMod val="40000"/>
              <a:lumOff val="60000"/>
            </a:schemeClr>
          </a:solidFill>
        </p:spPr>
        <p:txBody>
          <a:bodyPr/>
          <a:lstStyle/>
          <a:p>
            <a:r>
              <a:rPr lang="en-GB" dirty="0"/>
              <a:t>Handling objections </a:t>
            </a:r>
          </a:p>
        </p:txBody>
      </p:sp>
      <p:sp>
        <p:nvSpPr>
          <p:cNvPr id="3" name="Content Placeholder 2">
            <a:extLst>
              <a:ext uri="{FF2B5EF4-FFF2-40B4-BE49-F238E27FC236}">
                <a16:creationId xmlns:a16="http://schemas.microsoft.com/office/drawing/2014/main" id="{29483647-9626-23ED-0404-441FBD663F59}"/>
              </a:ext>
            </a:extLst>
          </p:cNvPr>
          <p:cNvSpPr>
            <a:spLocks noGrp="1"/>
          </p:cNvSpPr>
          <p:nvPr>
            <p:ph idx="1"/>
          </p:nvPr>
        </p:nvSpPr>
        <p:spPr/>
        <p:txBody>
          <a:bodyPr/>
          <a:lstStyle/>
          <a:p>
            <a:r>
              <a:rPr lang="en-GB" dirty="0"/>
              <a:t>On projects that deliver change or in scenarios where managers need stakeholders to change their approach/behaviour, it is very likely to encounter objections </a:t>
            </a:r>
          </a:p>
          <a:p>
            <a:r>
              <a:rPr lang="en-GB" dirty="0"/>
              <a:t>What's the most important is that managers should take time to listen and understand what the person/group is concerned about </a:t>
            </a:r>
          </a:p>
        </p:txBody>
      </p:sp>
    </p:spTree>
    <p:extLst>
      <p:ext uri="{BB962C8B-B14F-4D97-AF65-F5344CB8AC3E}">
        <p14:creationId xmlns:p14="http://schemas.microsoft.com/office/powerpoint/2010/main" val="1336991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BB799-8132-C035-C434-8B751104EA34}"/>
              </a:ext>
            </a:extLst>
          </p:cNvPr>
          <p:cNvSpPr>
            <a:spLocks noGrp="1"/>
          </p:cNvSpPr>
          <p:nvPr>
            <p:ph type="title"/>
          </p:nvPr>
        </p:nvSpPr>
        <p:spPr>
          <a:solidFill>
            <a:schemeClr val="accent1">
              <a:lumMod val="40000"/>
              <a:lumOff val="60000"/>
            </a:schemeClr>
          </a:solidFill>
        </p:spPr>
        <p:txBody>
          <a:bodyPr/>
          <a:lstStyle/>
          <a:p>
            <a:r>
              <a:rPr lang="en-GB" dirty="0"/>
              <a:t>Handling objections </a:t>
            </a:r>
          </a:p>
        </p:txBody>
      </p:sp>
      <p:sp>
        <p:nvSpPr>
          <p:cNvPr id="3" name="Content Placeholder 2">
            <a:extLst>
              <a:ext uri="{FF2B5EF4-FFF2-40B4-BE49-F238E27FC236}">
                <a16:creationId xmlns:a16="http://schemas.microsoft.com/office/drawing/2014/main" id="{01DD548D-70DD-DB61-081A-2608E4B7EC57}"/>
              </a:ext>
            </a:extLst>
          </p:cNvPr>
          <p:cNvSpPr>
            <a:spLocks noGrp="1"/>
          </p:cNvSpPr>
          <p:nvPr>
            <p:ph idx="1"/>
          </p:nvPr>
        </p:nvSpPr>
        <p:spPr/>
        <p:txBody>
          <a:bodyPr/>
          <a:lstStyle/>
          <a:p>
            <a:r>
              <a:rPr lang="en-GB" b="1" dirty="0"/>
              <a:t>Listen</a:t>
            </a:r>
            <a:r>
              <a:rPr lang="en-GB" dirty="0"/>
              <a:t>  - Let them finish without interrupting and practice active listening </a:t>
            </a:r>
          </a:p>
          <a:p>
            <a:r>
              <a:rPr lang="en-GB" b="1" dirty="0"/>
              <a:t>Understand</a:t>
            </a:r>
            <a:r>
              <a:rPr lang="en-GB" dirty="0"/>
              <a:t> - Ask questions to get to the heart of the issue and show interest in solving the problem with them </a:t>
            </a:r>
          </a:p>
          <a:p>
            <a:r>
              <a:rPr lang="en-GB" b="1" dirty="0"/>
              <a:t>Respond</a:t>
            </a:r>
            <a:r>
              <a:rPr lang="en-GB" dirty="0"/>
              <a:t> - Respond with one or more solution option </a:t>
            </a:r>
          </a:p>
          <a:p>
            <a:r>
              <a:rPr lang="en-GB" b="1" dirty="0"/>
              <a:t>Evaluate </a:t>
            </a:r>
            <a:r>
              <a:rPr lang="en-GB" dirty="0"/>
              <a:t> - Evaluate whether the objection is handled or whether it needs to be further explored </a:t>
            </a:r>
          </a:p>
        </p:txBody>
      </p:sp>
    </p:spTree>
    <p:extLst>
      <p:ext uri="{BB962C8B-B14F-4D97-AF65-F5344CB8AC3E}">
        <p14:creationId xmlns:p14="http://schemas.microsoft.com/office/powerpoint/2010/main" val="381923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C78-3C45-8989-D82C-531B14789EDC}"/>
              </a:ext>
            </a:extLst>
          </p:cNvPr>
          <p:cNvSpPr>
            <a:spLocks noGrp="1"/>
          </p:cNvSpPr>
          <p:nvPr>
            <p:ph type="title"/>
          </p:nvPr>
        </p:nvSpPr>
        <p:spPr>
          <a:solidFill>
            <a:schemeClr val="accent1">
              <a:lumMod val="40000"/>
              <a:lumOff val="60000"/>
            </a:schemeClr>
          </a:solidFill>
        </p:spPr>
        <p:txBody>
          <a:bodyPr/>
          <a:lstStyle/>
          <a:p>
            <a:r>
              <a:rPr lang="en-GB" dirty="0"/>
              <a:t>Feel Felt Found Technique </a:t>
            </a:r>
          </a:p>
        </p:txBody>
      </p:sp>
      <p:sp>
        <p:nvSpPr>
          <p:cNvPr id="3" name="Content Placeholder 2">
            <a:extLst>
              <a:ext uri="{FF2B5EF4-FFF2-40B4-BE49-F238E27FC236}">
                <a16:creationId xmlns:a16="http://schemas.microsoft.com/office/drawing/2014/main" id="{F6DE8E1F-7B6B-23B0-2949-AFF9438E5D8A}"/>
              </a:ext>
            </a:extLst>
          </p:cNvPr>
          <p:cNvSpPr>
            <a:spLocks noGrp="1"/>
          </p:cNvSpPr>
          <p:nvPr>
            <p:ph idx="1"/>
          </p:nvPr>
        </p:nvSpPr>
        <p:spPr/>
        <p:txBody>
          <a:bodyPr/>
          <a:lstStyle/>
          <a:p>
            <a:r>
              <a:rPr lang="en-GB" dirty="0"/>
              <a:t>Example : </a:t>
            </a:r>
          </a:p>
          <a:p>
            <a:r>
              <a:rPr lang="en-GB" dirty="0"/>
              <a:t>“ I understand how you </a:t>
            </a:r>
            <a:r>
              <a:rPr lang="en-GB" b="1" dirty="0"/>
              <a:t>feel</a:t>
            </a:r>
            <a:r>
              <a:rPr lang="en-GB" dirty="0"/>
              <a:t>. </a:t>
            </a:r>
          </a:p>
          <a:p>
            <a:r>
              <a:rPr lang="en-GB" dirty="0"/>
              <a:t>We are working on a similar project with another client who initially </a:t>
            </a:r>
            <a:r>
              <a:rPr lang="en-GB" b="1" dirty="0"/>
              <a:t>felt</a:t>
            </a:r>
            <a:r>
              <a:rPr lang="en-GB" dirty="0"/>
              <a:t> the same way. </a:t>
            </a:r>
          </a:p>
          <a:p>
            <a:r>
              <a:rPr lang="en-GB" dirty="0"/>
              <a:t>Until they </a:t>
            </a:r>
            <a:r>
              <a:rPr lang="en-GB" b="1" dirty="0"/>
              <a:t>found</a:t>
            </a:r>
            <a:r>
              <a:rPr lang="en-GB" dirty="0"/>
              <a:t> that a phased approach to implementation was much more practical and less risky.”</a:t>
            </a:r>
          </a:p>
        </p:txBody>
      </p:sp>
    </p:spTree>
    <p:extLst>
      <p:ext uri="{BB962C8B-B14F-4D97-AF65-F5344CB8AC3E}">
        <p14:creationId xmlns:p14="http://schemas.microsoft.com/office/powerpoint/2010/main" val="379837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C78-3C45-8989-D82C-531B14789EDC}"/>
              </a:ext>
            </a:extLst>
          </p:cNvPr>
          <p:cNvSpPr>
            <a:spLocks noGrp="1"/>
          </p:cNvSpPr>
          <p:nvPr>
            <p:ph type="title"/>
          </p:nvPr>
        </p:nvSpPr>
        <p:spPr>
          <a:solidFill>
            <a:schemeClr val="accent1">
              <a:lumMod val="40000"/>
              <a:lumOff val="60000"/>
            </a:schemeClr>
          </a:solidFill>
        </p:spPr>
        <p:txBody>
          <a:bodyPr/>
          <a:lstStyle/>
          <a:p>
            <a:r>
              <a:rPr lang="en-GB" dirty="0"/>
              <a:t>Feel Felt Found Technique </a:t>
            </a:r>
          </a:p>
        </p:txBody>
      </p:sp>
      <p:sp>
        <p:nvSpPr>
          <p:cNvPr id="3" name="Content Placeholder 2">
            <a:extLst>
              <a:ext uri="{FF2B5EF4-FFF2-40B4-BE49-F238E27FC236}">
                <a16:creationId xmlns:a16="http://schemas.microsoft.com/office/drawing/2014/main" id="{F6DE8E1F-7B6B-23B0-2949-AFF9438E5D8A}"/>
              </a:ext>
            </a:extLst>
          </p:cNvPr>
          <p:cNvSpPr>
            <a:spLocks noGrp="1"/>
          </p:cNvSpPr>
          <p:nvPr>
            <p:ph idx="1"/>
          </p:nvPr>
        </p:nvSpPr>
        <p:spPr>
          <a:xfrm>
            <a:off x="606304" y="1628800"/>
            <a:ext cx="10972800" cy="3917032"/>
          </a:xfrm>
        </p:spPr>
        <p:txBody>
          <a:bodyPr/>
          <a:lstStyle/>
          <a:p>
            <a:r>
              <a:rPr lang="en-GB" dirty="0"/>
              <a:t>Feel : I understand how you </a:t>
            </a:r>
            <a:r>
              <a:rPr lang="en-GB" b="1" dirty="0"/>
              <a:t>feel : </a:t>
            </a:r>
            <a:r>
              <a:rPr lang="en-GB" dirty="0"/>
              <a:t>This first statement shows empathy. Managers do not necessary need to use this phase . The point here is to show that the manager has listened and understand. Alternatively managers could say “ I can see this is important to you.” </a:t>
            </a:r>
          </a:p>
        </p:txBody>
      </p:sp>
    </p:spTree>
    <p:extLst>
      <p:ext uri="{BB962C8B-B14F-4D97-AF65-F5344CB8AC3E}">
        <p14:creationId xmlns:p14="http://schemas.microsoft.com/office/powerpoint/2010/main" val="9391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44418-1880-ABFA-5845-5B69BBC16EE4}"/>
              </a:ext>
            </a:extLst>
          </p:cNvPr>
          <p:cNvSpPr>
            <a:spLocks noGrp="1"/>
          </p:cNvSpPr>
          <p:nvPr>
            <p:ph type="title"/>
          </p:nvPr>
        </p:nvSpPr>
        <p:spPr>
          <a:solidFill>
            <a:schemeClr val="accent1">
              <a:lumMod val="40000"/>
              <a:lumOff val="60000"/>
            </a:schemeClr>
          </a:solidFill>
        </p:spPr>
        <p:txBody>
          <a:bodyPr/>
          <a:lstStyle/>
          <a:p>
            <a:r>
              <a:rPr lang="en-GB" dirty="0"/>
              <a:t>Felt </a:t>
            </a:r>
          </a:p>
        </p:txBody>
      </p:sp>
      <p:sp>
        <p:nvSpPr>
          <p:cNvPr id="3" name="Content Placeholder 2">
            <a:extLst>
              <a:ext uri="{FF2B5EF4-FFF2-40B4-BE49-F238E27FC236}">
                <a16:creationId xmlns:a16="http://schemas.microsoft.com/office/drawing/2014/main" id="{EA385684-03E2-C0C7-74AB-D14A8C02D7C7}"/>
              </a:ext>
            </a:extLst>
          </p:cNvPr>
          <p:cNvSpPr>
            <a:spLocks noGrp="1"/>
          </p:cNvSpPr>
          <p:nvPr>
            <p:ph idx="1"/>
          </p:nvPr>
        </p:nvSpPr>
        <p:spPr/>
        <p:txBody>
          <a:bodyPr/>
          <a:lstStyle/>
          <a:p>
            <a:r>
              <a:rPr lang="en-GB" dirty="0"/>
              <a:t>We are working on a similar project with another client who initially </a:t>
            </a:r>
            <a:r>
              <a:rPr lang="en-GB" b="1" dirty="0"/>
              <a:t>felt</a:t>
            </a:r>
            <a:r>
              <a:rPr lang="en-GB" dirty="0"/>
              <a:t> the same way. </a:t>
            </a:r>
          </a:p>
          <a:p>
            <a:r>
              <a:rPr lang="en-GB" dirty="0"/>
              <a:t>This is a normalising statement , it suggests that the issues has been encountered by other people and overcome previously. This can be normalised based on the managers experience </a:t>
            </a:r>
          </a:p>
          <a:p>
            <a:endParaRPr lang="en-GB" dirty="0"/>
          </a:p>
        </p:txBody>
      </p:sp>
    </p:spTree>
    <p:extLst>
      <p:ext uri="{BB962C8B-B14F-4D97-AF65-F5344CB8AC3E}">
        <p14:creationId xmlns:p14="http://schemas.microsoft.com/office/powerpoint/2010/main" val="3897341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488-1B2C-EE22-EE92-C50B94D2637A}"/>
              </a:ext>
            </a:extLst>
          </p:cNvPr>
          <p:cNvSpPr>
            <a:spLocks noGrp="1"/>
          </p:cNvSpPr>
          <p:nvPr>
            <p:ph type="title"/>
          </p:nvPr>
        </p:nvSpPr>
        <p:spPr>
          <a:solidFill>
            <a:schemeClr val="accent1">
              <a:lumMod val="40000"/>
              <a:lumOff val="60000"/>
            </a:schemeClr>
          </a:solidFill>
        </p:spPr>
        <p:txBody>
          <a:bodyPr/>
          <a:lstStyle/>
          <a:p>
            <a:r>
              <a:rPr lang="en-GB" dirty="0"/>
              <a:t>Found </a:t>
            </a:r>
          </a:p>
        </p:txBody>
      </p:sp>
      <p:sp>
        <p:nvSpPr>
          <p:cNvPr id="3" name="Content Placeholder 2">
            <a:extLst>
              <a:ext uri="{FF2B5EF4-FFF2-40B4-BE49-F238E27FC236}">
                <a16:creationId xmlns:a16="http://schemas.microsoft.com/office/drawing/2014/main" id="{9F8F7F49-D490-A2D6-A835-8378BC0C5964}"/>
              </a:ext>
            </a:extLst>
          </p:cNvPr>
          <p:cNvSpPr>
            <a:spLocks noGrp="1"/>
          </p:cNvSpPr>
          <p:nvPr>
            <p:ph idx="1"/>
          </p:nvPr>
        </p:nvSpPr>
        <p:spPr/>
        <p:txBody>
          <a:bodyPr/>
          <a:lstStyle/>
          <a:p>
            <a:r>
              <a:rPr lang="en-GB" dirty="0"/>
              <a:t>Until they </a:t>
            </a:r>
            <a:r>
              <a:rPr lang="en-GB" b="1" dirty="0"/>
              <a:t>found</a:t>
            </a:r>
            <a:r>
              <a:rPr lang="en-GB" dirty="0"/>
              <a:t> that a phased approach to implementation was much more practical and less risky.”</a:t>
            </a:r>
          </a:p>
          <a:p>
            <a:r>
              <a:rPr lang="en-GB" dirty="0"/>
              <a:t>This puts the problem in the past and focuses on a solution that will work </a:t>
            </a:r>
          </a:p>
        </p:txBody>
      </p:sp>
    </p:spTree>
    <p:extLst>
      <p:ext uri="{BB962C8B-B14F-4D97-AF65-F5344CB8AC3E}">
        <p14:creationId xmlns:p14="http://schemas.microsoft.com/office/powerpoint/2010/main" val="3217455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3EDB7-6036-B6E2-49C6-E97B1C0EA0BA}"/>
              </a:ext>
            </a:extLst>
          </p:cNvPr>
          <p:cNvSpPr>
            <a:spLocks noGrp="1"/>
          </p:cNvSpPr>
          <p:nvPr>
            <p:ph type="title"/>
          </p:nvPr>
        </p:nvSpPr>
        <p:spPr>
          <a:solidFill>
            <a:schemeClr val="accent1">
              <a:lumMod val="40000"/>
              <a:lumOff val="60000"/>
            </a:schemeClr>
          </a:solidFill>
        </p:spPr>
        <p:txBody>
          <a:bodyPr/>
          <a:lstStyle/>
          <a:p>
            <a:r>
              <a:rPr lang="en-GB" dirty="0"/>
              <a:t>Sources of conflicts </a:t>
            </a:r>
          </a:p>
        </p:txBody>
      </p:sp>
      <p:sp>
        <p:nvSpPr>
          <p:cNvPr id="3" name="Content Placeholder 2">
            <a:extLst>
              <a:ext uri="{FF2B5EF4-FFF2-40B4-BE49-F238E27FC236}">
                <a16:creationId xmlns:a16="http://schemas.microsoft.com/office/drawing/2014/main" id="{EAB2D801-1D20-A6BC-966C-C1DD2FBD6773}"/>
              </a:ext>
            </a:extLst>
          </p:cNvPr>
          <p:cNvSpPr>
            <a:spLocks noGrp="1"/>
          </p:cNvSpPr>
          <p:nvPr>
            <p:ph idx="1"/>
          </p:nvPr>
        </p:nvSpPr>
        <p:spPr/>
        <p:txBody>
          <a:bodyPr/>
          <a:lstStyle/>
          <a:p>
            <a:pPr algn="l">
              <a:buFont typeface="Wingdings" panose="05000000000000000000" pitchFamily="2" charset="2"/>
              <a:buChar char="q"/>
            </a:pPr>
            <a:r>
              <a:rPr lang="en-US" sz="2800" b="0" i="0" dirty="0">
                <a:solidFill>
                  <a:srgbClr val="575757"/>
                </a:solidFill>
                <a:effectLst/>
                <a:latin typeface="Helvetica Neue"/>
              </a:rPr>
              <a:t>Schedule conflict,</a:t>
            </a:r>
          </a:p>
          <a:p>
            <a:pPr algn="l">
              <a:buFont typeface="Wingdings" panose="05000000000000000000" pitchFamily="2" charset="2"/>
              <a:buChar char="q"/>
            </a:pPr>
            <a:r>
              <a:rPr lang="en-US" sz="2800" b="0" i="0" dirty="0">
                <a:solidFill>
                  <a:srgbClr val="575757"/>
                </a:solidFill>
                <a:effectLst/>
                <a:latin typeface="Helvetica Neue"/>
              </a:rPr>
              <a:t>Conflict of priorities,</a:t>
            </a:r>
          </a:p>
          <a:p>
            <a:pPr algn="l">
              <a:buFont typeface="Wingdings" panose="05000000000000000000" pitchFamily="2" charset="2"/>
              <a:buChar char="q"/>
            </a:pPr>
            <a:r>
              <a:rPr lang="en-US" sz="2800" b="0" i="0" dirty="0">
                <a:solidFill>
                  <a:srgbClr val="575757"/>
                </a:solidFill>
                <a:effectLst/>
                <a:latin typeface="Helvetica Neue"/>
              </a:rPr>
              <a:t>Resource conflict,</a:t>
            </a:r>
          </a:p>
          <a:p>
            <a:pPr algn="l">
              <a:buFont typeface="Wingdings" panose="05000000000000000000" pitchFamily="2" charset="2"/>
              <a:buChar char="q"/>
            </a:pPr>
            <a:r>
              <a:rPr lang="en-US" sz="2800" b="0" i="0" dirty="0">
                <a:solidFill>
                  <a:srgbClr val="575757"/>
                </a:solidFill>
                <a:effectLst/>
                <a:latin typeface="Helvetica Neue"/>
              </a:rPr>
              <a:t>Technical conflict,</a:t>
            </a:r>
          </a:p>
          <a:p>
            <a:pPr algn="l">
              <a:buFont typeface="Wingdings" panose="05000000000000000000" pitchFamily="2" charset="2"/>
              <a:buChar char="q"/>
            </a:pPr>
            <a:r>
              <a:rPr lang="en-US" sz="2800" b="0" i="0" dirty="0">
                <a:solidFill>
                  <a:srgbClr val="575757"/>
                </a:solidFill>
                <a:effectLst/>
                <a:latin typeface="Helvetica Neue"/>
              </a:rPr>
              <a:t>Conflict over administration,</a:t>
            </a:r>
          </a:p>
          <a:p>
            <a:pPr algn="l">
              <a:buFont typeface="Wingdings" panose="05000000000000000000" pitchFamily="2" charset="2"/>
              <a:buChar char="q"/>
            </a:pPr>
            <a:r>
              <a:rPr lang="en-US" sz="2800" b="0" i="0" dirty="0">
                <a:solidFill>
                  <a:srgbClr val="575757"/>
                </a:solidFill>
                <a:effectLst/>
                <a:latin typeface="Helvetica Neue"/>
              </a:rPr>
              <a:t>Personality conflict, and</a:t>
            </a:r>
          </a:p>
          <a:p>
            <a:pPr algn="l">
              <a:buFont typeface="Wingdings" panose="05000000000000000000" pitchFamily="2" charset="2"/>
              <a:buChar char="q"/>
            </a:pPr>
            <a:r>
              <a:rPr lang="en-US" sz="2800" b="0" i="0" dirty="0">
                <a:solidFill>
                  <a:srgbClr val="575757"/>
                </a:solidFill>
                <a:effectLst/>
                <a:latin typeface="Helvetica Neue"/>
              </a:rPr>
              <a:t>Cost conflict.</a:t>
            </a:r>
          </a:p>
          <a:p>
            <a:endParaRPr lang="en-GB" dirty="0"/>
          </a:p>
        </p:txBody>
      </p:sp>
    </p:spTree>
    <p:extLst>
      <p:ext uri="{BB962C8B-B14F-4D97-AF65-F5344CB8AC3E}">
        <p14:creationId xmlns:p14="http://schemas.microsoft.com/office/powerpoint/2010/main" val="345746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20B7A-4B1D-DF4B-70C3-193E5900070C}"/>
              </a:ext>
            </a:extLst>
          </p:cNvPr>
          <p:cNvSpPr>
            <a:spLocks noGrp="1"/>
          </p:cNvSpPr>
          <p:nvPr>
            <p:ph type="title"/>
          </p:nvPr>
        </p:nvSpPr>
        <p:spPr>
          <a:solidFill>
            <a:schemeClr val="accent1">
              <a:lumMod val="40000"/>
              <a:lumOff val="60000"/>
            </a:schemeClr>
          </a:solidFill>
        </p:spPr>
        <p:txBody>
          <a:bodyPr/>
          <a:lstStyle/>
          <a:p>
            <a:r>
              <a:rPr lang="en-GB" b="1" dirty="0"/>
              <a:t>Build Trust </a:t>
            </a:r>
          </a:p>
        </p:txBody>
      </p:sp>
      <p:sp>
        <p:nvSpPr>
          <p:cNvPr id="3" name="Content Placeholder 2">
            <a:extLst>
              <a:ext uri="{FF2B5EF4-FFF2-40B4-BE49-F238E27FC236}">
                <a16:creationId xmlns:a16="http://schemas.microsoft.com/office/drawing/2014/main" id="{24E08602-9EC8-502F-897A-581973F1D00D}"/>
              </a:ext>
            </a:extLst>
          </p:cNvPr>
          <p:cNvSpPr>
            <a:spLocks noGrp="1"/>
          </p:cNvSpPr>
          <p:nvPr>
            <p:ph idx="1"/>
          </p:nvPr>
        </p:nvSpPr>
        <p:spPr/>
        <p:txBody>
          <a:bodyPr/>
          <a:lstStyle/>
          <a:p>
            <a:pPr>
              <a:lnSpc>
                <a:spcPct val="150000"/>
              </a:lnSpc>
            </a:pPr>
            <a:r>
              <a:rPr lang="en-US" sz="2000" b="0" i="0" dirty="0">
                <a:solidFill>
                  <a:srgbClr val="575757"/>
                </a:solidFill>
                <a:effectLst/>
                <a:latin typeface="Helvetica Neue"/>
              </a:rPr>
              <a:t>To satisfy stakeholder expectations, managers must first understand what those expectations are. Discovery of both the initial expectations, and any changes in those expectations, often relies upon the existence of a good relationship between the stakeholders, the project manager and/or project team. Lewis Ireland's first principle for good customer relationships is to develop a sense of trust (Cleland, 2004, p. 476). If we expand his definition of </a:t>
            </a:r>
            <a:r>
              <a:rPr lang="en-US" sz="2000" b="0" i="0" dirty="0">
                <a:solidFill>
                  <a:srgbClr val="575757"/>
                </a:solidFill>
                <a:effectLst/>
                <a:latin typeface="pmi-font"/>
              </a:rPr>
              <a:t>customers</a:t>
            </a:r>
            <a:r>
              <a:rPr lang="en-US" sz="2000" b="0" i="0" dirty="0">
                <a:solidFill>
                  <a:srgbClr val="575757"/>
                </a:solidFill>
                <a:effectLst/>
                <a:latin typeface="Helvetica Neue"/>
              </a:rPr>
              <a:t> to include all stakeholders, then trust becomes imperative for revealing and managing expectations</a:t>
            </a:r>
            <a:r>
              <a:rPr lang="en-US" sz="2400" b="0" i="0" dirty="0">
                <a:solidFill>
                  <a:srgbClr val="575757"/>
                </a:solidFill>
                <a:effectLst/>
                <a:latin typeface="Helvetica Neue"/>
              </a:rPr>
              <a:t>.</a:t>
            </a:r>
            <a:endParaRPr lang="en-GB" sz="2400" dirty="0"/>
          </a:p>
        </p:txBody>
      </p:sp>
    </p:spTree>
    <p:extLst>
      <p:ext uri="{BB962C8B-B14F-4D97-AF65-F5344CB8AC3E}">
        <p14:creationId xmlns:p14="http://schemas.microsoft.com/office/powerpoint/2010/main" val="37572544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0CFC-6251-2034-E96A-A3B7259E99CB}"/>
              </a:ext>
            </a:extLst>
          </p:cNvPr>
          <p:cNvSpPr>
            <a:spLocks noGrp="1"/>
          </p:cNvSpPr>
          <p:nvPr>
            <p:ph type="title"/>
          </p:nvPr>
        </p:nvSpPr>
        <p:spPr>
          <a:solidFill>
            <a:schemeClr val="accent1">
              <a:lumMod val="40000"/>
              <a:lumOff val="60000"/>
            </a:schemeClr>
          </a:solidFill>
        </p:spPr>
        <p:txBody>
          <a:bodyPr/>
          <a:lstStyle/>
          <a:p>
            <a:r>
              <a:rPr lang="en-US" b="0" i="0" dirty="0">
                <a:solidFill>
                  <a:srgbClr val="575757"/>
                </a:solidFill>
                <a:effectLst/>
                <a:latin typeface="Helvetica Neue"/>
              </a:rPr>
              <a:t>How do we build trust? </a:t>
            </a:r>
            <a:endParaRPr lang="en-GB" dirty="0"/>
          </a:p>
        </p:txBody>
      </p:sp>
      <p:sp>
        <p:nvSpPr>
          <p:cNvPr id="3" name="Content Placeholder 2">
            <a:extLst>
              <a:ext uri="{FF2B5EF4-FFF2-40B4-BE49-F238E27FC236}">
                <a16:creationId xmlns:a16="http://schemas.microsoft.com/office/drawing/2014/main" id="{3529A5FA-4D75-EA7F-DC8E-A66E213235F1}"/>
              </a:ext>
            </a:extLst>
          </p:cNvPr>
          <p:cNvSpPr>
            <a:spLocks noGrp="1"/>
          </p:cNvSpPr>
          <p:nvPr>
            <p:ph idx="1"/>
          </p:nvPr>
        </p:nvSpPr>
        <p:spPr/>
        <p:txBody>
          <a:bodyPr/>
          <a:lstStyle/>
          <a:p>
            <a:pPr marL="0" indent="0">
              <a:buNone/>
            </a:pPr>
            <a:r>
              <a:rPr lang="en-US" sz="2000" b="0" i="0" dirty="0" err="1">
                <a:solidFill>
                  <a:srgbClr val="575757"/>
                </a:solidFill>
                <a:effectLst/>
                <a:latin typeface="Helvetica Neue"/>
              </a:rPr>
              <a:t>Burtonshaw</a:t>
            </a:r>
            <a:r>
              <a:rPr lang="en-US" sz="2000" b="0" i="0" dirty="0">
                <a:solidFill>
                  <a:srgbClr val="575757"/>
                </a:solidFill>
                <a:effectLst/>
                <a:latin typeface="Helvetica Neue"/>
              </a:rPr>
              <a:t>-Gunn offers these suggestions (2008, p. 172):</a:t>
            </a:r>
          </a:p>
          <a:p>
            <a:pPr algn="l">
              <a:buFont typeface="Wingdings" panose="05000000000000000000" pitchFamily="2" charset="2"/>
              <a:buChar char="ü"/>
            </a:pPr>
            <a:r>
              <a:rPr lang="en-US" sz="2000" b="0" i="0" dirty="0">
                <a:solidFill>
                  <a:srgbClr val="575757"/>
                </a:solidFill>
                <a:effectLst/>
                <a:latin typeface="Helvetica Neue"/>
              </a:rPr>
              <a:t>Go first: lead the relationship by example.</a:t>
            </a:r>
          </a:p>
          <a:p>
            <a:pPr algn="l">
              <a:buFont typeface="Wingdings" panose="05000000000000000000" pitchFamily="2" charset="2"/>
              <a:buChar char="ü"/>
            </a:pPr>
            <a:r>
              <a:rPr lang="en-US" sz="2000" b="0" i="0" dirty="0">
                <a:solidFill>
                  <a:srgbClr val="575757"/>
                </a:solidFill>
                <a:effectLst/>
                <a:latin typeface="Helvetica Neue"/>
              </a:rPr>
              <a:t>Illustrate the topic by drawing on relevant examples.</a:t>
            </a:r>
          </a:p>
          <a:p>
            <a:pPr algn="l">
              <a:buFont typeface="Wingdings" panose="05000000000000000000" pitchFamily="2" charset="2"/>
              <a:buChar char="ü"/>
            </a:pPr>
            <a:r>
              <a:rPr lang="en-US" sz="2000" b="0" i="0" dirty="0">
                <a:solidFill>
                  <a:srgbClr val="575757"/>
                </a:solidFill>
                <a:effectLst/>
                <a:latin typeface="Helvetica Neue"/>
              </a:rPr>
              <a:t>Listen for what is different, not for what is familiar.</a:t>
            </a:r>
          </a:p>
          <a:p>
            <a:pPr algn="l">
              <a:buFont typeface="Wingdings" panose="05000000000000000000" pitchFamily="2" charset="2"/>
              <a:buChar char="ü"/>
            </a:pPr>
            <a:r>
              <a:rPr lang="en-US" sz="2000" b="0" i="0" dirty="0">
                <a:solidFill>
                  <a:srgbClr val="575757"/>
                </a:solidFill>
                <a:effectLst/>
                <a:latin typeface="Helvetica Neue"/>
              </a:rPr>
              <a:t>Be sure your advice is being sought.</a:t>
            </a:r>
          </a:p>
          <a:p>
            <a:pPr algn="l">
              <a:buFont typeface="Wingdings" panose="05000000000000000000" pitchFamily="2" charset="2"/>
              <a:buChar char="ü"/>
            </a:pPr>
            <a:r>
              <a:rPr lang="en-US" sz="2000" b="0" i="0" dirty="0">
                <a:solidFill>
                  <a:srgbClr val="575757"/>
                </a:solidFill>
                <a:effectLst/>
                <a:latin typeface="Helvetica Neue"/>
              </a:rPr>
              <a:t>Say what you mean.</a:t>
            </a:r>
          </a:p>
          <a:p>
            <a:pPr algn="l">
              <a:buFont typeface="Wingdings" panose="05000000000000000000" pitchFamily="2" charset="2"/>
              <a:buChar char="ü"/>
            </a:pPr>
            <a:r>
              <a:rPr lang="en-US" sz="2000" b="0" i="0" dirty="0">
                <a:solidFill>
                  <a:srgbClr val="575757"/>
                </a:solidFill>
                <a:effectLst/>
                <a:latin typeface="Helvetica Neue"/>
              </a:rPr>
              <a:t>When you need help, ask for it.</a:t>
            </a:r>
          </a:p>
          <a:p>
            <a:pPr algn="l">
              <a:buFont typeface="Wingdings" panose="05000000000000000000" pitchFamily="2" charset="2"/>
              <a:buChar char="ü"/>
            </a:pPr>
            <a:r>
              <a:rPr lang="en-US" sz="2000" b="0" i="0" dirty="0">
                <a:solidFill>
                  <a:srgbClr val="575757"/>
                </a:solidFill>
                <a:effectLst/>
                <a:latin typeface="Helvetica Neue"/>
              </a:rPr>
              <a:t>Show an interest in the person and what is important to them.</a:t>
            </a:r>
          </a:p>
          <a:p>
            <a:pPr algn="l">
              <a:buFont typeface="Wingdings" panose="05000000000000000000" pitchFamily="2" charset="2"/>
              <a:buChar char="ü"/>
            </a:pPr>
            <a:r>
              <a:rPr lang="en-US" sz="2000" b="0" i="0" dirty="0">
                <a:solidFill>
                  <a:srgbClr val="575757"/>
                </a:solidFill>
                <a:effectLst/>
                <a:latin typeface="Helvetica Neue"/>
              </a:rPr>
              <a:t>Respect other cultures if different to your own.</a:t>
            </a:r>
          </a:p>
          <a:p>
            <a:pPr algn="l">
              <a:buFont typeface="Wingdings" panose="05000000000000000000" pitchFamily="2" charset="2"/>
              <a:buChar char="ü"/>
            </a:pPr>
            <a:r>
              <a:rPr lang="en-US" sz="2000" b="0" i="0" dirty="0">
                <a:solidFill>
                  <a:srgbClr val="575757"/>
                </a:solidFill>
                <a:effectLst/>
                <a:latin typeface="Helvetica Neue"/>
              </a:rPr>
              <a:t>Use compliments, not flattery.</a:t>
            </a:r>
          </a:p>
          <a:p>
            <a:pPr algn="l">
              <a:buFont typeface="Wingdings" panose="05000000000000000000" pitchFamily="2" charset="2"/>
              <a:buChar char="ü"/>
            </a:pPr>
            <a:r>
              <a:rPr lang="en-US" sz="2000" b="0" i="0" dirty="0">
                <a:solidFill>
                  <a:srgbClr val="575757"/>
                </a:solidFill>
                <a:effectLst/>
                <a:latin typeface="Helvetica Neue"/>
              </a:rPr>
              <a:t>Show appreciation.</a:t>
            </a:r>
          </a:p>
          <a:p>
            <a:endParaRPr lang="en-GB" dirty="0"/>
          </a:p>
        </p:txBody>
      </p:sp>
    </p:spTree>
    <p:extLst>
      <p:ext uri="{BB962C8B-B14F-4D97-AF65-F5344CB8AC3E}">
        <p14:creationId xmlns:p14="http://schemas.microsoft.com/office/powerpoint/2010/main" val="3192711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A0CFC-6251-2034-E96A-A3B7259E99CB}"/>
              </a:ext>
            </a:extLst>
          </p:cNvPr>
          <p:cNvSpPr>
            <a:spLocks noGrp="1"/>
          </p:cNvSpPr>
          <p:nvPr>
            <p:ph type="title"/>
          </p:nvPr>
        </p:nvSpPr>
        <p:spPr>
          <a:solidFill>
            <a:schemeClr val="accent1">
              <a:lumMod val="40000"/>
              <a:lumOff val="60000"/>
            </a:schemeClr>
          </a:solidFill>
        </p:spPr>
        <p:txBody>
          <a:bodyPr/>
          <a:lstStyle/>
          <a:p>
            <a:r>
              <a:rPr lang="en-US" b="0" i="0" dirty="0">
                <a:solidFill>
                  <a:srgbClr val="575757"/>
                </a:solidFill>
                <a:effectLst/>
                <a:latin typeface="Helvetica Neue"/>
              </a:rPr>
              <a:t>Building trust </a:t>
            </a:r>
            <a:endParaRPr lang="en-GB" dirty="0"/>
          </a:p>
        </p:txBody>
      </p:sp>
      <p:sp>
        <p:nvSpPr>
          <p:cNvPr id="3" name="Content Placeholder 2">
            <a:extLst>
              <a:ext uri="{FF2B5EF4-FFF2-40B4-BE49-F238E27FC236}">
                <a16:creationId xmlns:a16="http://schemas.microsoft.com/office/drawing/2014/main" id="{3529A5FA-4D75-EA7F-DC8E-A66E213235F1}"/>
              </a:ext>
            </a:extLst>
          </p:cNvPr>
          <p:cNvSpPr>
            <a:spLocks noGrp="1"/>
          </p:cNvSpPr>
          <p:nvPr>
            <p:ph idx="1"/>
          </p:nvPr>
        </p:nvSpPr>
        <p:spPr/>
        <p:txBody>
          <a:bodyPr/>
          <a:lstStyle/>
          <a:p>
            <a:pPr marL="0" indent="0">
              <a:lnSpc>
                <a:spcPct val="150000"/>
              </a:lnSpc>
              <a:buNone/>
            </a:pPr>
            <a:r>
              <a:rPr lang="en-US" sz="2800" b="0" i="0" dirty="0">
                <a:solidFill>
                  <a:srgbClr val="575757"/>
                </a:solidFill>
                <a:effectLst/>
                <a:latin typeface="Helvetica Neue"/>
              </a:rPr>
              <a:t>Once companies have a trusting relationship with stakeholders, they are in a good position to discuss their expectations and to work with them to resolve conflicts regarding these expectations. Larson and </a:t>
            </a:r>
            <a:r>
              <a:rPr lang="en-US" sz="2800" b="0" i="0" dirty="0" err="1">
                <a:solidFill>
                  <a:srgbClr val="575757"/>
                </a:solidFill>
                <a:effectLst/>
                <a:latin typeface="Helvetica Neue"/>
              </a:rPr>
              <a:t>LaFasto</a:t>
            </a:r>
            <a:r>
              <a:rPr lang="en-US" sz="2800" b="0" i="0" dirty="0">
                <a:solidFill>
                  <a:srgbClr val="575757"/>
                </a:solidFill>
                <a:effectLst/>
                <a:latin typeface="Helvetica Neue"/>
              </a:rPr>
              <a:t> support this claim with the assertion that “Collaboration flourishes in a climate of trust” (cited by </a:t>
            </a:r>
            <a:r>
              <a:rPr lang="en-US" sz="2800" b="0" i="0" dirty="0" err="1">
                <a:solidFill>
                  <a:srgbClr val="575757"/>
                </a:solidFill>
                <a:effectLst/>
                <a:latin typeface="Helvetica Neue"/>
              </a:rPr>
              <a:t>Opfer</a:t>
            </a:r>
            <a:r>
              <a:rPr lang="en-US" sz="2800" b="0" i="0" dirty="0">
                <a:solidFill>
                  <a:srgbClr val="575757"/>
                </a:solidFill>
                <a:effectLst/>
                <a:latin typeface="Helvetica Neue"/>
              </a:rPr>
              <a:t> in Cleland, 2004, p. 329).</a:t>
            </a:r>
            <a:endParaRPr lang="en-GB" sz="2800" dirty="0"/>
          </a:p>
        </p:txBody>
      </p:sp>
    </p:spTree>
    <p:extLst>
      <p:ext uri="{BB962C8B-B14F-4D97-AF65-F5344CB8AC3E}">
        <p14:creationId xmlns:p14="http://schemas.microsoft.com/office/powerpoint/2010/main" val="17043830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4AE2-0D98-9888-9CEE-680D78CA39E9}"/>
              </a:ext>
            </a:extLst>
          </p:cNvPr>
          <p:cNvSpPr>
            <a:spLocks noGrp="1"/>
          </p:cNvSpPr>
          <p:nvPr>
            <p:ph type="title"/>
          </p:nvPr>
        </p:nvSpPr>
        <p:spPr>
          <a:solidFill>
            <a:schemeClr val="accent1">
              <a:lumMod val="40000"/>
              <a:lumOff val="60000"/>
            </a:schemeClr>
          </a:solidFill>
        </p:spPr>
        <p:txBody>
          <a:bodyPr/>
          <a:lstStyle/>
          <a:p>
            <a:r>
              <a:rPr lang="en-GB" dirty="0"/>
              <a:t>Effective communication </a:t>
            </a:r>
          </a:p>
        </p:txBody>
      </p:sp>
      <p:sp>
        <p:nvSpPr>
          <p:cNvPr id="3" name="Content Placeholder 2">
            <a:extLst>
              <a:ext uri="{FF2B5EF4-FFF2-40B4-BE49-F238E27FC236}">
                <a16:creationId xmlns:a16="http://schemas.microsoft.com/office/drawing/2014/main" id="{48C761EE-8ED5-81B7-BBE4-11B5B792D612}"/>
              </a:ext>
            </a:extLst>
          </p:cNvPr>
          <p:cNvSpPr>
            <a:spLocks noGrp="1"/>
          </p:cNvSpPr>
          <p:nvPr>
            <p:ph idx="1"/>
          </p:nvPr>
        </p:nvSpPr>
        <p:spPr/>
        <p:txBody>
          <a:bodyPr/>
          <a:lstStyle/>
          <a:p>
            <a:pPr marL="0" indent="0">
              <a:buNone/>
            </a:pPr>
            <a:r>
              <a:rPr lang="en-US" sz="2400" b="0" i="0" dirty="0">
                <a:effectLst/>
                <a:latin typeface="Helvetica Neue"/>
              </a:rPr>
              <a:t>One of the key elements in building trust is effective communication.  The means of conducting effective communication can be achieved through various dimensions, listed as follows (PMI, 2008, p. 245):</a:t>
            </a:r>
          </a:p>
          <a:p>
            <a:pPr algn="l">
              <a:buFont typeface="Courier New" panose="02070309020205020404" pitchFamily="49" charset="0"/>
              <a:buChar char="o"/>
            </a:pPr>
            <a:r>
              <a:rPr lang="en-US" sz="2000" b="0" i="0" dirty="0">
                <a:effectLst/>
                <a:latin typeface="Helvetica Neue"/>
              </a:rPr>
              <a:t>Internal and external,</a:t>
            </a:r>
          </a:p>
          <a:p>
            <a:pPr algn="l">
              <a:buFont typeface="Courier New" panose="02070309020205020404" pitchFamily="49" charset="0"/>
              <a:buChar char="o"/>
            </a:pPr>
            <a:r>
              <a:rPr lang="en-US" sz="2000" b="0" i="0" dirty="0">
                <a:effectLst/>
                <a:latin typeface="Helvetica Neue"/>
              </a:rPr>
              <a:t>Formal and informal,</a:t>
            </a:r>
          </a:p>
          <a:p>
            <a:pPr algn="l">
              <a:buFont typeface="Courier New" panose="02070309020205020404" pitchFamily="49" charset="0"/>
              <a:buChar char="o"/>
            </a:pPr>
            <a:r>
              <a:rPr lang="en-US" sz="2000" b="0" i="0" dirty="0">
                <a:effectLst/>
                <a:latin typeface="Helvetica Neue"/>
              </a:rPr>
              <a:t>Vertical and horizontal,</a:t>
            </a:r>
          </a:p>
          <a:p>
            <a:pPr algn="l">
              <a:buFont typeface="Courier New" panose="02070309020205020404" pitchFamily="49" charset="0"/>
              <a:buChar char="o"/>
            </a:pPr>
            <a:r>
              <a:rPr lang="en-US" sz="2000" b="0" i="0" dirty="0">
                <a:effectLst/>
                <a:latin typeface="Helvetica Neue"/>
              </a:rPr>
              <a:t>Official and unofficial,</a:t>
            </a:r>
          </a:p>
          <a:p>
            <a:pPr algn="l">
              <a:buFont typeface="Courier New" panose="02070309020205020404" pitchFamily="49" charset="0"/>
              <a:buChar char="o"/>
            </a:pPr>
            <a:r>
              <a:rPr lang="en-US" sz="2000" b="0" i="0" dirty="0">
                <a:effectLst/>
                <a:latin typeface="Helvetica Neue"/>
              </a:rPr>
              <a:t>Written and oral, and</a:t>
            </a:r>
          </a:p>
          <a:p>
            <a:pPr algn="l">
              <a:buFont typeface="Courier New" panose="02070309020205020404" pitchFamily="49" charset="0"/>
              <a:buChar char="o"/>
            </a:pPr>
            <a:r>
              <a:rPr lang="en-US" sz="2000" b="0" i="0" dirty="0">
                <a:effectLst/>
                <a:latin typeface="Helvetica Neue"/>
              </a:rPr>
              <a:t>Verbal and nonverbal.</a:t>
            </a:r>
          </a:p>
          <a:p>
            <a:endParaRPr lang="en-GB" dirty="0"/>
          </a:p>
        </p:txBody>
      </p:sp>
    </p:spTree>
    <p:extLst>
      <p:ext uri="{BB962C8B-B14F-4D97-AF65-F5344CB8AC3E}">
        <p14:creationId xmlns:p14="http://schemas.microsoft.com/office/powerpoint/2010/main" val="17847659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648A3-F6A3-608F-9C04-554B0DBFA91C}"/>
              </a:ext>
            </a:extLst>
          </p:cNvPr>
          <p:cNvSpPr>
            <a:spLocks noGrp="1"/>
          </p:cNvSpPr>
          <p:nvPr>
            <p:ph type="title"/>
          </p:nvPr>
        </p:nvSpPr>
        <p:spPr>
          <a:solidFill>
            <a:schemeClr val="accent1">
              <a:lumMod val="40000"/>
              <a:lumOff val="60000"/>
            </a:schemeClr>
          </a:solidFill>
        </p:spPr>
        <p:txBody>
          <a:bodyPr/>
          <a:lstStyle/>
          <a:p>
            <a:r>
              <a:rPr lang="en-GB" dirty="0"/>
              <a:t>Effective communication </a:t>
            </a:r>
          </a:p>
        </p:txBody>
      </p:sp>
      <p:sp>
        <p:nvSpPr>
          <p:cNvPr id="3" name="Content Placeholder 2">
            <a:extLst>
              <a:ext uri="{FF2B5EF4-FFF2-40B4-BE49-F238E27FC236}">
                <a16:creationId xmlns:a16="http://schemas.microsoft.com/office/drawing/2014/main" id="{2BCD896A-DBFE-BF44-A994-8FBB3A3C180C}"/>
              </a:ext>
            </a:extLst>
          </p:cNvPr>
          <p:cNvSpPr>
            <a:spLocks noGrp="1"/>
          </p:cNvSpPr>
          <p:nvPr>
            <p:ph idx="1"/>
          </p:nvPr>
        </p:nvSpPr>
        <p:spPr/>
        <p:txBody>
          <a:bodyPr/>
          <a:lstStyle/>
          <a:p>
            <a:pPr marL="0" indent="0">
              <a:buNone/>
            </a:pPr>
            <a:r>
              <a:rPr lang="en-US" sz="2800" b="0" i="0" dirty="0">
                <a:effectLst/>
                <a:latin typeface="Helvetica Neue"/>
              </a:rPr>
              <a:t>Consequently, project managers can choose from an array of communication methods to convey messages, elicit feedback, and work to resolve differences, directly or indirectly (such as through project team members or other stakeholders). Let us now look at some examples of projects where these methods were used, along with the techniques for resolving conflicting expectations, and the subsequent results.</a:t>
            </a:r>
            <a:endParaRPr lang="en-GB" sz="2800" dirty="0"/>
          </a:p>
        </p:txBody>
      </p:sp>
    </p:spTree>
    <p:extLst>
      <p:ext uri="{BB962C8B-B14F-4D97-AF65-F5344CB8AC3E}">
        <p14:creationId xmlns:p14="http://schemas.microsoft.com/office/powerpoint/2010/main" val="1668134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44BD-AFDB-7F0D-6953-8A3376E9B81B}"/>
              </a:ext>
            </a:extLst>
          </p:cNvPr>
          <p:cNvSpPr>
            <a:spLocks noGrp="1"/>
          </p:cNvSpPr>
          <p:nvPr>
            <p:ph type="title"/>
          </p:nvPr>
        </p:nvSpPr>
        <p:spPr>
          <a:solidFill>
            <a:schemeClr val="accent1">
              <a:lumMod val="40000"/>
              <a:lumOff val="60000"/>
            </a:schemeClr>
          </a:solidFill>
        </p:spPr>
        <p:txBody>
          <a:bodyPr/>
          <a:lstStyle/>
          <a:p>
            <a:r>
              <a:rPr lang="en-GB" dirty="0"/>
              <a:t>Managing conflict </a:t>
            </a:r>
          </a:p>
        </p:txBody>
      </p:sp>
      <p:sp>
        <p:nvSpPr>
          <p:cNvPr id="3" name="Content Placeholder 2">
            <a:extLst>
              <a:ext uri="{FF2B5EF4-FFF2-40B4-BE49-F238E27FC236}">
                <a16:creationId xmlns:a16="http://schemas.microsoft.com/office/drawing/2014/main" id="{072D8914-4D5B-9B54-B25B-FB43331C01A0}"/>
              </a:ext>
            </a:extLst>
          </p:cNvPr>
          <p:cNvSpPr>
            <a:spLocks noGrp="1"/>
          </p:cNvSpPr>
          <p:nvPr>
            <p:ph idx="1"/>
          </p:nvPr>
        </p:nvSpPr>
        <p:spPr/>
        <p:txBody>
          <a:bodyPr/>
          <a:lstStyle/>
          <a:p>
            <a:pPr>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Address conflicts early </a:t>
            </a:r>
          </a:p>
          <a:p>
            <a:pPr>
              <a:lnSpc>
                <a:spcPct val="150000"/>
              </a:lnSpc>
              <a:buFont typeface="Wingdings" panose="05000000000000000000" pitchFamily="2" charset="2"/>
              <a:buChar char="Ø"/>
            </a:pPr>
            <a:r>
              <a:rPr lang="en-US" sz="2000" i="0" dirty="0">
                <a:effectLst/>
                <a:latin typeface="Arial" panose="020B0604020202020204" pitchFamily="34" charset="0"/>
                <a:cs typeface="Arial" panose="020B0604020202020204" pitchFamily="34" charset="0"/>
              </a:rPr>
              <a:t>Uncover Motivations Behind the Stakeholders' Perspectives</a:t>
            </a:r>
          </a:p>
          <a:p>
            <a:pPr>
              <a:lnSpc>
                <a:spcPct val="150000"/>
              </a:lnSpc>
              <a:buFont typeface="Wingdings" panose="05000000000000000000" pitchFamily="2" charset="2"/>
              <a:buChar char="Ø"/>
            </a:pPr>
            <a:r>
              <a:rPr lang="en-US" sz="2000" i="0" dirty="0">
                <a:effectLst/>
                <a:latin typeface="Arial" panose="020B0604020202020204" pitchFamily="34" charset="0"/>
                <a:cs typeface="Arial" panose="020B0604020202020204" pitchFamily="34" charset="0"/>
              </a:rPr>
              <a:t>Look For Relationships Between Issues</a:t>
            </a:r>
          </a:p>
          <a:p>
            <a:pPr>
              <a:lnSpc>
                <a:spcPct val="150000"/>
              </a:lnSpc>
              <a:buFont typeface="Wingdings" panose="05000000000000000000" pitchFamily="2" charset="2"/>
              <a:buChar char="Ø"/>
            </a:pPr>
            <a:r>
              <a:rPr lang="en-GB" sz="2000" i="0" dirty="0">
                <a:effectLst/>
                <a:latin typeface="Arial" panose="020B0604020202020204" pitchFamily="34" charset="0"/>
                <a:cs typeface="Arial" panose="020B0604020202020204" pitchFamily="34" charset="0"/>
              </a:rPr>
              <a:t>Involve Senior Management</a:t>
            </a:r>
          </a:p>
          <a:p>
            <a:pPr>
              <a:lnSpc>
                <a:spcPct val="150000"/>
              </a:lnSpc>
              <a:buFont typeface="Wingdings" panose="05000000000000000000" pitchFamily="2" charset="2"/>
              <a:buChar char="Ø"/>
            </a:pPr>
            <a:r>
              <a:rPr lang="en-US" sz="2000" i="0" dirty="0">
                <a:effectLst/>
                <a:latin typeface="Arial" panose="020B0604020202020204" pitchFamily="34" charset="0"/>
                <a:cs typeface="Arial" panose="020B0604020202020204" pitchFamily="34" charset="0"/>
              </a:rPr>
              <a:t>Solicit Agreement to Objectives and Approach from Divergent Stakeholder Groups</a:t>
            </a:r>
          </a:p>
          <a:p>
            <a:pPr>
              <a:lnSpc>
                <a:spcPct val="150000"/>
              </a:lnSpc>
              <a:buFont typeface="Wingdings" panose="05000000000000000000" pitchFamily="2" charset="2"/>
              <a:buChar char="Ø"/>
            </a:pPr>
            <a:r>
              <a:rPr lang="en-US" sz="2000" i="0" dirty="0">
                <a:effectLst/>
                <a:latin typeface="Arial" panose="020B0604020202020204" pitchFamily="34" charset="0"/>
                <a:cs typeface="Arial" panose="020B0604020202020204" pitchFamily="34" charset="0"/>
              </a:rPr>
              <a:t>Use Multiple Routes and Forms of Communication</a:t>
            </a:r>
          </a:p>
          <a:p>
            <a:endParaRPr lang="en-GB" dirty="0"/>
          </a:p>
        </p:txBody>
      </p:sp>
    </p:spTree>
    <p:extLst>
      <p:ext uri="{BB962C8B-B14F-4D97-AF65-F5344CB8AC3E}">
        <p14:creationId xmlns:p14="http://schemas.microsoft.com/office/powerpoint/2010/main" val="2444471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b="1" dirty="0">
                <a:solidFill>
                  <a:schemeClr val="bg1"/>
                </a:solidFill>
              </a:rPr>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9B28-1429-1CBA-901F-FAD2DE348875}"/>
              </a:ext>
            </a:extLst>
          </p:cNvPr>
          <p:cNvSpPr>
            <a:spLocks noGrp="1"/>
          </p:cNvSpPr>
          <p:nvPr>
            <p:ph type="title"/>
          </p:nvPr>
        </p:nvSpPr>
        <p:spPr>
          <a:xfrm>
            <a:off x="609600" y="274638"/>
            <a:ext cx="10972800" cy="1143000"/>
          </a:xfrm>
        </p:spPr>
        <p:txBody>
          <a:bodyPr wrap="square" anchor="ctr">
            <a:normAutofit/>
          </a:bodyPr>
          <a:lstStyle/>
          <a:p>
            <a:r>
              <a:rPr lang="en-GB" dirty="0"/>
              <a:t>Managing difficult stakeholders</a:t>
            </a:r>
          </a:p>
        </p:txBody>
      </p:sp>
      <p:pic>
        <p:nvPicPr>
          <p:cNvPr id="4" name="Picture 3">
            <a:extLst>
              <a:ext uri="{FF2B5EF4-FFF2-40B4-BE49-F238E27FC236}">
                <a16:creationId xmlns:a16="http://schemas.microsoft.com/office/drawing/2014/main" id="{52F4ECAA-C106-469F-9E9F-8A1F3322BF9F}"/>
              </a:ext>
            </a:extLst>
          </p:cNvPr>
          <p:cNvPicPr>
            <a:picLocks noChangeAspect="1"/>
          </p:cNvPicPr>
          <p:nvPr/>
        </p:nvPicPr>
        <p:blipFill rotWithShape="1">
          <a:blip r:embed="rId2"/>
          <a:srcRect l="11920" r="12147" b="-2"/>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D7D1DBE0-4593-0F19-0959-3F6BB4DBBF5F}"/>
              </a:ext>
            </a:extLst>
          </p:cNvPr>
          <p:cNvSpPr>
            <a:spLocks noGrp="1"/>
          </p:cNvSpPr>
          <p:nvPr>
            <p:ph sz="half" idx="2"/>
          </p:nvPr>
        </p:nvSpPr>
        <p:spPr>
          <a:xfrm>
            <a:off x="6197600" y="1600201"/>
            <a:ext cx="5384800" cy="3989040"/>
          </a:xfrm>
        </p:spPr>
        <p:txBody>
          <a:bodyPr wrap="square" anchor="t">
            <a:normAutofit/>
          </a:bodyPr>
          <a:lstStyle/>
          <a:p>
            <a:r>
              <a:rPr lang="en-GB" dirty="0">
                <a:hlinkClick r:id="rId3"/>
              </a:rPr>
              <a:t>https://www.youtube.com/watch?v=NaGhBpfZLzg</a:t>
            </a:r>
            <a:endParaRPr lang="en-GB" dirty="0"/>
          </a:p>
        </p:txBody>
      </p:sp>
    </p:spTree>
    <p:extLst>
      <p:ext uri="{BB962C8B-B14F-4D97-AF65-F5344CB8AC3E}">
        <p14:creationId xmlns:p14="http://schemas.microsoft.com/office/powerpoint/2010/main" val="2035170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1110-741D-1655-35E6-78F09CB72331}"/>
              </a:ext>
            </a:extLst>
          </p:cNvPr>
          <p:cNvSpPr>
            <a:spLocks noGrp="1"/>
          </p:cNvSpPr>
          <p:nvPr>
            <p:ph type="title"/>
          </p:nvPr>
        </p:nvSpPr>
        <p:spPr/>
        <p:txBody>
          <a:bodyPr/>
          <a:lstStyle/>
          <a:p>
            <a:r>
              <a:rPr lang="en-GB" dirty="0"/>
              <a:t>Activity 1  - 30 minutes leading to class discussion </a:t>
            </a:r>
          </a:p>
        </p:txBody>
      </p:sp>
      <p:sp>
        <p:nvSpPr>
          <p:cNvPr id="3" name="Content Placeholder 2">
            <a:extLst>
              <a:ext uri="{FF2B5EF4-FFF2-40B4-BE49-F238E27FC236}">
                <a16:creationId xmlns:a16="http://schemas.microsoft.com/office/drawing/2014/main" id="{0DDF9DCF-045B-865F-1DEF-33C9A4A218F5}"/>
              </a:ext>
            </a:extLst>
          </p:cNvPr>
          <p:cNvSpPr>
            <a:spLocks noGrp="1"/>
          </p:cNvSpPr>
          <p:nvPr>
            <p:ph idx="1"/>
          </p:nvPr>
        </p:nvSpPr>
        <p:spPr>
          <a:solidFill>
            <a:schemeClr val="accent1">
              <a:lumMod val="40000"/>
              <a:lumOff val="60000"/>
            </a:schemeClr>
          </a:solidFill>
        </p:spPr>
        <p:txBody>
          <a:bodyPr/>
          <a:lstStyle/>
          <a:p>
            <a:r>
              <a:rPr lang="en-GB" dirty="0">
                <a:highlight>
                  <a:srgbClr val="FFFF00"/>
                </a:highlight>
              </a:rPr>
              <a:t>Working in small group of 3 or 4 </a:t>
            </a:r>
          </a:p>
          <a:p>
            <a:pPr marL="0" indent="0">
              <a:buNone/>
            </a:pPr>
            <a:r>
              <a:rPr lang="en-GB" dirty="0"/>
              <a:t>Explain how managers could use the </a:t>
            </a:r>
            <a:r>
              <a:rPr lang="en-GB" dirty="0">
                <a:highlight>
                  <a:srgbClr val="FFFF00"/>
                </a:highlight>
              </a:rPr>
              <a:t>fish bone theory </a:t>
            </a:r>
            <a:r>
              <a:rPr lang="en-GB" dirty="0"/>
              <a:t>to effectively solve problems when it arises? </a:t>
            </a:r>
          </a:p>
        </p:txBody>
      </p:sp>
    </p:spTree>
    <p:extLst>
      <p:ext uri="{BB962C8B-B14F-4D97-AF65-F5344CB8AC3E}">
        <p14:creationId xmlns:p14="http://schemas.microsoft.com/office/powerpoint/2010/main" val="2173621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8" name="Title 1">
            <a:extLst>
              <a:ext uri="{FF2B5EF4-FFF2-40B4-BE49-F238E27FC236}">
                <a16:creationId xmlns:a16="http://schemas.microsoft.com/office/drawing/2014/main" id="{7F91B53E-F9A8-C464-117A-89AB3B04E1D5}"/>
              </a:ext>
            </a:extLst>
          </p:cNvPr>
          <p:cNvSpPr>
            <a:spLocks noGrp="1"/>
          </p:cNvSpPr>
          <p:nvPr>
            <p:ph type="title"/>
          </p:nvPr>
        </p:nvSpPr>
        <p:spPr>
          <a:xfrm>
            <a:off x="609600" y="274638"/>
            <a:ext cx="10972800" cy="1143000"/>
          </a:xfrm>
        </p:spPr>
        <p:txBody>
          <a:bodyPr/>
          <a:lstStyle/>
          <a:p>
            <a:r>
              <a:rPr lang="en-US" dirty="0"/>
              <a:t>Conflict management</a:t>
            </a:r>
          </a:p>
        </p:txBody>
      </p:sp>
      <p:pic>
        <p:nvPicPr>
          <p:cNvPr id="1028" name="Picture 4" descr="The Thomas-Kilmann Conflict Model, explained — BiteSize Learning">
            <a:extLst>
              <a:ext uri="{FF2B5EF4-FFF2-40B4-BE49-F238E27FC236}">
                <a16:creationId xmlns:a16="http://schemas.microsoft.com/office/drawing/2014/main" id="{52036622-27BC-379A-9CA2-69F175A6534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5360" y="1196752"/>
            <a:ext cx="10873208" cy="4536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45033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DF94-FC56-F2AC-DAE1-8707DBD15511}"/>
              </a:ext>
            </a:extLst>
          </p:cNvPr>
          <p:cNvSpPr>
            <a:spLocks noGrp="1"/>
          </p:cNvSpPr>
          <p:nvPr>
            <p:ph type="title"/>
          </p:nvPr>
        </p:nvSpPr>
        <p:spPr/>
        <p:txBody>
          <a:bodyPr/>
          <a:lstStyle/>
          <a:p>
            <a:r>
              <a:rPr lang="en-GB" dirty="0"/>
              <a:t>Conflict Management – Video to watch</a:t>
            </a:r>
          </a:p>
        </p:txBody>
      </p:sp>
      <p:sp>
        <p:nvSpPr>
          <p:cNvPr id="3" name="Content Placeholder 2">
            <a:extLst>
              <a:ext uri="{FF2B5EF4-FFF2-40B4-BE49-F238E27FC236}">
                <a16:creationId xmlns:a16="http://schemas.microsoft.com/office/drawing/2014/main" id="{000C50ED-FECB-0526-8023-3D43DCDDA12A}"/>
              </a:ext>
            </a:extLst>
          </p:cNvPr>
          <p:cNvSpPr>
            <a:spLocks noGrp="1"/>
          </p:cNvSpPr>
          <p:nvPr>
            <p:ph idx="1"/>
          </p:nvPr>
        </p:nvSpPr>
        <p:spPr/>
        <p:txBody>
          <a:bodyPr/>
          <a:lstStyle/>
          <a:p>
            <a:pPr marL="0" indent="0">
              <a:buNone/>
            </a:pPr>
            <a:endParaRPr lang="en-GB" dirty="0">
              <a:solidFill>
                <a:srgbClr val="0000FF"/>
              </a:solidFill>
              <a:hlinkClick r:id="rId2">
                <a:extLst>
                  <a:ext uri="{A12FA001-AC4F-418D-AE19-62706E023703}">
                    <ahyp:hlinkClr xmlns:ahyp="http://schemas.microsoft.com/office/drawing/2018/hyperlinkcolor" val="tx"/>
                  </a:ext>
                </a:extLst>
              </a:hlinkClick>
            </a:endParaRPr>
          </a:p>
          <a:p>
            <a:r>
              <a:rPr lang="en-GB">
                <a:hlinkClick r:id="rId3"/>
              </a:rPr>
              <a:t>https://www.youtube.com/watch?v=GPrsDWYtrPM</a:t>
            </a:r>
            <a:endParaRPr lang="en-GB"/>
          </a:p>
          <a:p>
            <a:endParaRPr lang="en-GB" dirty="0"/>
          </a:p>
        </p:txBody>
      </p:sp>
    </p:spTree>
    <p:extLst>
      <p:ext uri="{BB962C8B-B14F-4D97-AF65-F5344CB8AC3E}">
        <p14:creationId xmlns:p14="http://schemas.microsoft.com/office/powerpoint/2010/main" val="41395111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ECD0-4B3D-7B68-3D45-6970DDC3CCB4}"/>
              </a:ext>
            </a:extLst>
          </p:cNvPr>
          <p:cNvSpPr>
            <a:spLocks noGrp="1"/>
          </p:cNvSpPr>
          <p:nvPr>
            <p:ph type="title"/>
          </p:nvPr>
        </p:nvSpPr>
        <p:spPr/>
        <p:txBody>
          <a:bodyPr/>
          <a:lstStyle/>
          <a:p>
            <a:r>
              <a:rPr lang="en-GB" dirty="0"/>
              <a:t>Group Activity 2  - 30 minutes leading to class discussion </a:t>
            </a:r>
          </a:p>
        </p:txBody>
      </p:sp>
      <p:sp>
        <p:nvSpPr>
          <p:cNvPr id="3" name="Content Placeholder 2">
            <a:extLst>
              <a:ext uri="{FF2B5EF4-FFF2-40B4-BE49-F238E27FC236}">
                <a16:creationId xmlns:a16="http://schemas.microsoft.com/office/drawing/2014/main" id="{A0ECCC3D-6534-87FE-DCDA-DF4F42185CA0}"/>
              </a:ext>
            </a:extLst>
          </p:cNvPr>
          <p:cNvSpPr>
            <a:spLocks noGrp="1"/>
          </p:cNvSpPr>
          <p:nvPr>
            <p:ph idx="1"/>
          </p:nvPr>
        </p:nvSpPr>
        <p:spPr/>
        <p:txBody>
          <a:bodyPr/>
          <a:lstStyle/>
          <a:p>
            <a:r>
              <a:rPr lang="en-GB" dirty="0"/>
              <a:t>Build on a chosen scenario </a:t>
            </a:r>
          </a:p>
          <a:p>
            <a:r>
              <a:rPr lang="en-GB" dirty="0"/>
              <a:t>Discuss the approaches to resolve the conflict with the stakeholders</a:t>
            </a:r>
          </a:p>
          <a:p>
            <a:r>
              <a:rPr lang="en-GB" dirty="0"/>
              <a:t>Present your findings with class</a:t>
            </a:r>
          </a:p>
        </p:txBody>
      </p:sp>
    </p:spTree>
    <p:extLst>
      <p:ext uri="{BB962C8B-B14F-4D97-AF65-F5344CB8AC3E}">
        <p14:creationId xmlns:p14="http://schemas.microsoft.com/office/powerpoint/2010/main" val="10340503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pPr algn="l"/>
            <a:r>
              <a:rPr lang="en-US" sz="1400" b="0" i="0" dirty="0">
                <a:effectLst/>
                <a:latin typeface="Arial" panose="020B0604020202020204" pitchFamily="34" charset="0"/>
                <a:cs typeface="Arial" panose="020B0604020202020204" pitchFamily="34" charset="0"/>
              </a:rPr>
              <a:t>Brown, S. T. (2009). Conflict management in projects. Retrieved on 21/09/09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http://www.globalknowledge.com/training/</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generic.asp?pageid</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=1644&amp;country=</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United+States</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400" b="0" i="0" dirty="0">
                <a:effectLst/>
                <a:latin typeface="Arial" panose="020B0604020202020204" pitchFamily="34" charset="0"/>
                <a:cs typeface="Arial" panose="020B0604020202020204" pitchFamily="34" charset="0"/>
              </a:rPr>
              <a:t>.</a:t>
            </a:r>
          </a:p>
          <a:p>
            <a:pPr algn="l"/>
            <a:r>
              <a:rPr lang="en-US" sz="1400" b="0" i="0" dirty="0" err="1">
                <a:effectLst/>
                <a:latin typeface="Arial" panose="020B0604020202020204" pitchFamily="34" charset="0"/>
                <a:cs typeface="Arial" panose="020B0604020202020204" pitchFamily="34" charset="0"/>
              </a:rPr>
              <a:t>Burtonshaw</a:t>
            </a:r>
            <a:r>
              <a:rPr lang="en-US" sz="1400" b="0" i="0" dirty="0">
                <a:effectLst/>
                <a:latin typeface="Arial" panose="020B0604020202020204" pitchFamily="34" charset="0"/>
                <a:cs typeface="Arial" panose="020B0604020202020204" pitchFamily="34" charset="0"/>
              </a:rPr>
              <a:t>-Gunn, S. A. (2008). The essential management toolbox. Chichester, West Sussex: John Wiley &amp; Sons, Ltd.</a:t>
            </a:r>
          </a:p>
          <a:p>
            <a:pPr algn="l"/>
            <a:r>
              <a:rPr lang="en-US" sz="1400" b="0" i="0" dirty="0">
                <a:effectLst/>
                <a:latin typeface="Arial" panose="020B0604020202020204" pitchFamily="34" charset="0"/>
                <a:cs typeface="Arial" panose="020B0604020202020204" pitchFamily="34" charset="0"/>
              </a:rPr>
              <a:t>Carr, D. K., Hard, K. J., &amp; </a:t>
            </a:r>
            <a:r>
              <a:rPr lang="en-US" sz="1400" b="0" i="0" dirty="0" err="1">
                <a:effectLst/>
                <a:latin typeface="Arial" panose="020B0604020202020204" pitchFamily="34" charset="0"/>
                <a:cs typeface="Arial" panose="020B0604020202020204" pitchFamily="34" charset="0"/>
              </a:rPr>
              <a:t>Trahant</a:t>
            </a:r>
            <a:r>
              <a:rPr lang="en-US" sz="1400" b="0" i="0" dirty="0">
                <a:effectLst/>
                <a:latin typeface="Arial" panose="020B0604020202020204" pitchFamily="34" charset="0"/>
                <a:cs typeface="Arial" panose="020B0604020202020204" pitchFamily="34" charset="0"/>
              </a:rPr>
              <a:t>, W. J. (1996). Managing the change process. New York: McGraw Hill.</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http://www.infoq.com/articles/Interview-Johnson-Standish-CHAOS﻿</a:t>
            </a:r>
            <a:r>
              <a:rPr lang="en-US" sz="1400" b="0" i="0" dirty="0">
                <a:effectLst/>
                <a:latin typeface="Arial" panose="020B0604020202020204" pitchFamily="34" charset="0"/>
                <a:cs typeface="Arial" panose="020B0604020202020204" pitchFamily="34" charset="0"/>
              </a:rPr>
              <a:t>.</a:t>
            </a:r>
          </a:p>
          <a:p>
            <a:r>
              <a:rPr lang="en-GB" sz="1400" kern="0" dirty="0">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1400" b="0" i="0" dirty="0">
              <a:effectLst/>
              <a:latin typeface="Arial" panose="020B0604020202020204" pitchFamily="34" charset="0"/>
              <a:cs typeface="Arial" panose="020B0604020202020204" pitchFamily="34" charset="0"/>
            </a:endParaRPr>
          </a:p>
          <a:p>
            <a:pPr algn="l"/>
            <a:r>
              <a:rPr lang="en-US" sz="1400" b="0" i="0" dirty="0">
                <a:effectLst/>
                <a:latin typeface="Arial" panose="020B0604020202020204" pitchFamily="34" charset="0"/>
                <a:cs typeface="Arial" panose="020B0604020202020204" pitchFamily="34" charset="0"/>
              </a:rPr>
              <a:t>Heathfield, S. M. (2009). Listen with your eyes.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http://humanresources.about.com/od/interpersonalcommunicatio1/a/nonverbal_com.htm﻿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Mind Tools Ltd. (1995–2009). The seven habits of highly effective people.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http://www.mindtools.com/pages/article/newLDR_79.htm﻿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Morris, R. A., &amp; McWhorter, S. B. (2008). Project management that works. New York: </a:t>
            </a:r>
            <a:r>
              <a:rPr lang="en-US" sz="1400" b="0" i="0" dirty="0" err="1">
                <a:effectLst/>
                <a:latin typeface="Arial" panose="020B0604020202020204" pitchFamily="34" charset="0"/>
                <a:cs typeface="Arial" panose="020B0604020202020204" pitchFamily="34" charset="0"/>
              </a:rPr>
              <a:t>Amacom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Project Management Institute. (2008). A guide to the project management body of knowledge (PMBOK</a:t>
            </a:r>
            <a:r>
              <a:rPr lang="en-US" sz="1400" b="0" i="0" baseline="30000" dirty="0">
                <a:effectLst/>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 Guide) (Fourth ed.). Newtown Square, PA: Project Management Institute.</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5220</TotalTime>
  <Words>1353</Words>
  <Application>Microsoft Office PowerPoint</Application>
  <PresentationFormat>Widescreen</PresentationFormat>
  <Paragraphs>126</Paragraphs>
  <Slides>29</Slides>
  <Notes>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Helvetica Neue</vt:lpstr>
      <vt:lpstr>Myriad Pro</vt:lpstr>
      <vt:lpstr>pmi-font</vt:lpstr>
      <vt:lpstr>Aharoni</vt:lpstr>
      <vt:lpstr>Arial</vt:lpstr>
      <vt:lpstr>Calibri</vt:lpstr>
      <vt:lpstr>Courier New</vt:lpstr>
      <vt:lpstr>Symbol</vt:lpstr>
      <vt:lpstr>Verdana</vt:lpstr>
      <vt:lpstr>Wingdings</vt:lpstr>
      <vt:lpstr>20140311PresentationUWTSDTemplate</vt:lpstr>
      <vt:lpstr>LCLM5001</vt:lpstr>
      <vt:lpstr>Class Management </vt:lpstr>
      <vt:lpstr>Learning outcome </vt:lpstr>
      <vt:lpstr>Lesson Planning  </vt:lpstr>
      <vt:lpstr>Session Recap </vt:lpstr>
      <vt:lpstr>Managing conflict </vt:lpstr>
      <vt:lpstr>Handling objections </vt:lpstr>
      <vt:lpstr>Handling objections </vt:lpstr>
      <vt:lpstr>Feel Felt Found Technique </vt:lpstr>
      <vt:lpstr>Feel Felt Found Technique </vt:lpstr>
      <vt:lpstr>Felt </vt:lpstr>
      <vt:lpstr>Found </vt:lpstr>
      <vt:lpstr>Sources of conflicts </vt:lpstr>
      <vt:lpstr>Build Trust </vt:lpstr>
      <vt:lpstr>How do we build trust? </vt:lpstr>
      <vt:lpstr>Building trust </vt:lpstr>
      <vt:lpstr>Effective communication </vt:lpstr>
      <vt:lpstr>Effective communication </vt:lpstr>
      <vt:lpstr>Managing conflict </vt:lpstr>
      <vt:lpstr>Do you have any question  ?</vt:lpstr>
      <vt:lpstr>Break </vt:lpstr>
      <vt:lpstr>Session 2 </vt:lpstr>
      <vt:lpstr>Managing difficult stakeholders</vt:lpstr>
      <vt:lpstr>Activity 1  - 30 minutes leading to class discussion </vt:lpstr>
      <vt:lpstr>Conflict management</vt:lpstr>
      <vt:lpstr>Conflict Management – Video to watch</vt:lpstr>
      <vt:lpstr>Group Activity 2  - 30 minutes leading to class discussion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320</cp:revision>
  <cp:lastPrinted>2018-07-09T15:27:01Z</cp:lastPrinted>
  <dcterms:created xsi:type="dcterms:W3CDTF">2002-10-07T19:43:58Z</dcterms:created>
  <dcterms:modified xsi:type="dcterms:W3CDTF">2026-03-29T12:13:41Z</dcterms:modified>
</cp:coreProperties>
</file>