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70" r:id="rId3"/>
    <p:sldId id="257" r:id="rId4"/>
    <p:sldId id="258" r:id="rId5"/>
    <p:sldId id="259" r:id="rId6"/>
    <p:sldId id="260" r:id="rId7"/>
    <p:sldId id="268" r:id="rId8"/>
    <p:sldId id="263" r:id="rId9"/>
    <p:sldId id="264" r:id="rId10"/>
    <p:sldId id="265" r:id="rId11"/>
    <p:sldId id="266" r:id="rId12"/>
    <p:sldId id="261" r:id="rId13"/>
    <p:sldId id="262" r:id="rId14"/>
    <p:sldId id="267"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4" autoAdjust="0"/>
    <p:restoredTop sz="92391" autoAdjust="0"/>
  </p:normalViewPr>
  <p:slideViewPr>
    <p:cSldViewPr snapToGrid="0">
      <p:cViewPr varScale="1">
        <p:scale>
          <a:sx n="76" d="100"/>
          <a:sy n="76" d="100"/>
        </p:scale>
        <p:origin x="653" y="72"/>
      </p:cViewPr>
      <p:guideLst/>
    </p:cSldViewPr>
  </p:slideViewPr>
  <p:outlineViewPr>
    <p:cViewPr>
      <p:scale>
        <a:sx n="33" d="100"/>
        <a:sy n="33" d="100"/>
      </p:scale>
      <p:origin x="0" y="-33144"/>
    </p:cViewPr>
  </p:outlineViewPr>
  <p:notesTextViewPr>
    <p:cViewPr>
      <p:scale>
        <a:sx n="1" d="1"/>
        <a:sy n="1" d="1"/>
      </p:scale>
      <p:origin x="0" y="0"/>
    </p:cViewPr>
  </p:notesTextViewPr>
  <p:sorterViewPr>
    <p:cViewPr>
      <p:scale>
        <a:sx n="150" d="100"/>
        <a:sy n="150" d="100"/>
      </p:scale>
      <p:origin x="0" y="-162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C3BDF4-8846-41BF-86A0-2C41F6DF6CC0}" type="datetimeFigureOut">
              <a:rPr lang="en-GB" smtClean="0"/>
              <a:t>07/07/2023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0B836F-0263-40CF-9648-8012554822B6}" type="slidenum">
              <a:rPr lang="en-GB" smtClean="0"/>
              <a:t>‹#›</a:t>
            </a:fld>
            <a:endParaRPr lang="en-GB"/>
          </a:p>
        </p:txBody>
      </p:sp>
    </p:spTree>
    <p:extLst>
      <p:ext uri="{BB962C8B-B14F-4D97-AF65-F5344CB8AC3E}">
        <p14:creationId xmlns:p14="http://schemas.microsoft.com/office/powerpoint/2010/main" val="1756306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 strategies are guided through effective framework catering to the needs of the people. The integration of HR strategies has a direct impact considering the well being of the employees. Amazon Inc is an American based technology organisation operating in the global market. Hence highlighting the fluctuating market scenario, the development of HRM plays an important role. BBC is a British Public service broadcaster operating in the public sector. Huge staff base of the organisation evaluates the integration of effective HRM strategies. The factors of HRM is highlighted in the study that helps in developing the standards of the people while enabling them in skill improvement to sustain in the long run. </a:t>
            </a:r>
          </a:p>
        </p:txBody>
      </p:sp>
      <p:sp>
        <p:nvSpPr>
          <p:cNvPr id="4" name="Slide Number Placeholder 3"/>
          <p:cNvSpPr>
            <a:spLocks noGrp="1"/>
          </p:cNvSpPr>
          <p:nvPr>
            <p:ph type="sldNum" sz="quarter" idx="5"/>
          </p:nvPr>
        </p:nvSpPr>
        <p:spPr/>
        <p:txBody>
          <a:bodyPr/>
          <a:lstStyle/>
          <a:p>
            <a:fld id="{1A0B836F-0263-40CF-9648-8012554822B6}" type="slidenum">
              <a:rPr lang="en-GB" smtClean="0"/>
              <a:t>3</a:t>
            </a:fld>
            <a:endParaRPr lang="en-GB"/>
          </a:p>
        </p:txBody>
      </p:sp>
    </p:spTree>
    <p:extLst>
      <p:ext uri="{BB962C8B-B14F-4D97-AF65-F5344CB8AC3E}">
        <p14:creationId xmlns:p14="http://schemas.microsoft.com/office/powerpoint/2010/main" val="4140867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Human Resource in the public sector within the UK integrates the views of the employees through alignment to employee protection laws. The training of the employees is carried through local authorities that highlights the best way for skill development. The planning process is carried in an effective way that evaluates the quality perspectives generated in views of the employees. The government  has planned effective strategies for various organisation in the public sector that allows to meet the objectives of the people in an effective manner. Further needs of the employees such as promotion, health working conditions, security are covered under various laws by the UK government. </a:t>
            </a:r>
          </a:p>
        </p:txBody>
      </p:sp>
      <p:sp>
        <p:nvSpPr>
          <p:cNvPr id="4" name="Slide Number Placeholder 3"/>
          <p:cNvSpPr>
            <a:spLocks noGrp="1"/>
          </p:cNvSpPr>
          <p:nvPr>
            <p:ph type="sldNum" sz="quarter" idx="5"/>
          </p:nvPr>
        </p:nvSpPr>
        <p:spPr/>
        <p:txBody>
          <a:bodyPr/>
          <a:lstStyle/>
          <a:p>
            <a:fld id="{1A0B836F-0263-40CF-9648-8012554822B6}" type="slidenum">
              <a:rPr lang="en-GB" smtClean="0"/>
              <a:t>4</a:t>
            </a:fld>
            <a:endParaRPr lang="en-GB"/>
          </a:p>
        </p:txBody>
      </p:sp>
    </p:spTree>
    <p:extLst>
      <p:ext uri="{BB962C8B-B14F-4D97-AF65-F5344CB8AC3E}">
        <p14:creationId xmlns:p14="http://schemas.microsoft.com/office/powerpoint/2010/main" val="1919498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Application of innovation in skill development of the employees through HRM is highlighted in the private sector. The private organisations invests in HRM to develop their standard while having an impact of the same in productivity. Application of HRM approaches has helped in development of team diversification and communication skills. Application of reward and performance management through data analytics helps in employee monitoring and development for the same considering specified time period. Ineffectiveness in HRM strategy are reduced under the views of leadership through research and development. Application of effective guidance to support the views of employees in recruiting process that suits them the best. </a:t>
            </a:r>
          </a:p>
        </p:txBody>
      </p:sp>
      <p:sp>
        <p:nvSpPr>
          <p:cNvPr id="4" name="Slide Number Placeholder 3"/>
          <p:cNvSpPr>
            <a:spLocks noGrp="1"/>
          </p:cNvSpPr>
          <p:nvPr>
            <p:ph type="sldNum" sz="quarter" idx="5"/>
          </p:nvPr>
        </p:nvSpPr>
        <p:spPr/>
        <p:txBody>
          <a:bodyPr/>
          <a:lstStyle/>
          <a:p>
            <a:fld id="{1A0B836F-0263-40CF-9648-8012554822B6}" type="slidenum">
              <a:rPr lang="en-GB" smtClean="0"/>
              <a:t>5</a:t>
            </a:fld>
            <a:endParaRPr lang="en-GB"/>
          </a:p>
        </p:txBody>
      </p:sp>
    </p:spTree>
    <p:extLst>
      <p:ext uri="{BB962C8B-B14F-4D97-AF65-F5344CB8AC3E}">
        <p14:creationId xmlns:p14="http://schemas.microsoft.com/office/powerpoint/2010/main" val="1922498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Performance management plays an important role for development of the employees in the long run. The people working in various organisations are kept under strict monitoring to prevent malpractices at workplace along with highlighting their key strategy and weakness. Promotion on various organisation are carried in views of the HRM supported through data analytics in the modern world. The recruiting process considering the views of the HRM are considered on the critical aspects for wellbeing of the new employees. It aims at carrying out the works in relation to existing standards of the organisation in maintenance of productivity in the long run. </a:t>
            </a:r>
          </a:p>
        </p:txBody>
      </p:sp>
      <p:sp>
        <p:nvSpPr>
          <p:cNvPr id="4" name="Slide Number Placeholder 3"/>
          <p:cNvSpPr>
            <a:spLocks noGrp="1"/>
          </p:cNvSpPr>
          <p:nvPr>
            <p:ph type="sldNum" sz="quarter" idx="5"/>
          </p:nvPr>
        </p:nvSpPr>
        <p:spPr/>
        <p:txBody>
          <a:bodyPr/>
          <a:lstStyle/>
          <a:p>
            <a:fld id="{1A0B836F-0263-40CF-9648-8012554822B6}" type="slidenum">
              <a:rPr lang="en-GB" smtClean="0"/>
              <a:t>6</a:t>
            </a:fld>
            <a:endParaRPr lang="en-GB"/>
          </a:p>
        </p:txBody>
      </p:sp>
    </p:spTree>
    <p:extLst>
      <p:ext uri="{BB962C8B-B14F-4D97-AF65-F5344CB8AC3E}">
        <p14:creationId xmlns:p14="http://schemas.microsoft.com/office/powerpoint/2010/main" val="106329494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HRM within the organisation aims at eradication of discrimination at workplace and appreciates team work to higher levels. The HRM of BBC has carried out employee survey to identify their working conditions within the organisation. In the international factors, the role of HRM is critical in nature to align the values of the people as per the local culture. Through implementation of HR practices, Amazon aims at generation of work life balance to enhance the flexibility rate provided in views of the employees. It supports the views of the employee to take an active part in the management system that has a direct impact in the financial factors of the organisation. BBC arranges for effective factors that generates the interest of the employees to work within the organisation with total ease such as refreshments and rewards. </a:t>
            </a:r>
          </a:p>
        </p:txBody>
      </p:sp>
      <p:sp>
        <p:nvSpPr>
          <p:cNvPr id="4" name="Slide Number Placeholder 3"/>
          <p:cNvSpPr>
            <a:spLocks noGrp="1"/>
          </p:cNvSpPr>
          <p:nvPr>
            <p:ph type="sldNum" sz="quarter" idx="5"/>
          </p:nvPr>
        </p:nvSpPr>
        <p:spPr/>
        <p:txBody>
          <a:bodyPr/>
          <a:lstStyle/>
          <a:p>
            <a:fld id="{1A0B836F-0263-40CF-9648-8012554822B6}" type="slidenum">
              <a:rPr lang="en-GB" smtClean="0"/>
              <a:t>7</a:t>
            </a:fld>
            <a:endParaRPr lang="en-GB"/>
          </a:p>
        </p:txBody>
      </p:sp>
    </p:spTree>
    <p:extLst>
      <p:ext uri="{BB962C8B-B14F-4D97-AF65-F5344CB8AC3E}">
        <p14:creationId xmlns:p14="http://schemas.microsoft.com/office/powerpoint/2010/main" val="29085760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functional factors of HRM in Amazon is based on various outcomes. They are effective in creation of job design and job analysis in making the right choice for candidate selection. In Amazon, the HRM aims at development of managerial relations in views of the employees considering the top level. The functional factors of the HRM within Amazon further aims at generation of various compensation and benefits to the employees for their wellbeing. The cultural aspects of Amazon are diversified in nature. As Amazon operates in the global market, alignment of cultural values plays an important role. The HRM helps in development of effective work culture that helps the employees to respect each other that contributes towards team work. Cultural diversification within teams of Amazon has helped in contributing towards total productivity in the recent years. To ensure effective team work, the leader of Amazon has highlighted single channel of communication to reduce errors.</a:t>
            </a:r>
          </a:p>
        </p:txBody>
      </p:sp>
      <p:sp>
        <p:nvSpPr>
          <p:cNvPr id="4" name="Slide Number Placeholder 3"/>
          <p:cNvSpPr>
            <a:spLocks noGrp="1"/>
          </p:cNvSpPr>
          <p:nvPr>
            <p:ph type="sldNum" sz="quarter" idx="5"/>
          </p:nvPr>
        </p:nvSpPr>
        <p:spPr/>
        <p:txBody>
          <a:bodyPr/>
          <a:lstStyle/>
          <a:p>
            <a:fld id="{1A0B836F-0263-40CF-9648-8012554822B6}" type="slidenum">
              <a:rPr lang="en-GB" smtClean="0"/>
              <a:t>8</a:t>
            </a:fld>
            <a:endParaRPr lang="en-GB"/>
          </a:p>
        </p:txBody>
      </p:sp>
    </p:spTree>
    <p:extLst>
      <p:ext uri="{BB962C8B-B14F-4D97-AF65-F5344CB8AC3E}">
        <p14:creationId xmlns:p14="http://schemas.microsoft.com/office/powerpoint/2010/main" val="18662529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Positional aspects considered in views of Amazon plays an important role in developing the values of the employees considering the specific time period. Through regular monitoring and development, the HRM in Amazon aims at catering to the needs of the people while placing them at the designated positions. It contributes towards their willingness to take an active part in the management system. It acts as a motivational factor that helps in development of relations among the employees and managerial factors in Amazon. Through HRM, the retention rate of Amazon in the global market in any position has been considered on the higher side. Through application of regulatory factors, the HRM within Amazon sets certain standards in catering to the needs of the people in an effective manner. Through aligning to the values of the Employee Protection Act, effective security is provided to the employees within the workplace. </a:t>
            </a:r>
          </a:p>
        </p:txBody>
      </p:sp>
      <p:sp>
        <p:nvSpPr>
          <p:cNvPr id="4" name="Slide Number Placeholder 3"/>
          <p:cNvSpPr>
            <a:spLocks noGrp="1"/>
          </p:cNvSpPr>
          <p:nvPr>
            <p:ph type="sldNum" sz="quarter" idx="5"/>
          </p:nvPr>
        </p:nvSpPr>
        <p:spPr/>
        <p:txBody>
          <a:bodyPr/>
          <a:lstStyle/>
          <a:p>
            <a:fld id="{1A0B836F-0263-40CF-9648-8012554822B6}" type="slidenum">
              <a:rPr lang="en-GB" smtClean="0"/>
              <a:t>9</a:t>
            </a:fld>
            <a:endParaRPr lang="en-GB"/>
          </a:p>
        </p:txBody>
      </p:sp>
    </p:spTree>
    <p:extLst>
      <p:ext uri="{BB962C8B-B14F-4D97-AF65-F5344CB8AC3E}">
        <p14:creationId xmlns:p14="http://schemas.microsoft.com/office/powerpoint/2010/main" val="201955932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functional factors of HRM in relation to BBC plays an important role in recruiting the desired employees within the organisation. It is based on development of the required standards that caters to the needs of the people in an effective way. The functional factors in BBC considers the needs of the people through effective training and development. It aims at skills development along with monitoring the progress of the people at regular intervals. The function factors in this case acts in generation of various benefits towards the employees while catering to their needs  in the required way. It has a direct impact in the retention rate of the employees considering BBC. The cultural factors within BBC has appreciated the development of diversified teams. Through application of team diversification, BBC aims at improving the culture at workplace to determine total productivity in the  long run. It helps in development of cultural respect for each other while aligning to the standards of workplace. Development of positive work culture helps the employees to take an active part in the management system. Integration of single channel communication based on local culture evaluates the ability of BBC to cater as per the needs of the people based on social factors. </a:t>
            </a:r>
          </a:p>
        </p:txBody>
      </p:sp>
      <p:sp>
        <p:nvSpPr>
          <p:cNvPr id="4" name="Slide Number Placeholder 3"/>
          <p:cNvSpPr>
            <a:spLocks noGrp="1"/>
          </p:cNvSpPr>
          <p:nvPr>
            <p:ph type="sldNum" sz="quarter" idx="5"/>
          </p:nvPr>
        </p:nvSpPr>
        <p:spPr/>
        <p:txBody>
          <a:bodyPr/>
          <a:lstStyle/>
          <a:p>
            <a:fld id="{1A0B836F-0263-40CF-9648-8012554822B6}" type="slidenum">
              <a:rPr lang="en-GB" smtClean="0"/>
              <a:t>10</a:t>
            </a:fld>
            <a:endParaRPr lang="en-GB"/>
          </a:p>
        </p:txBody>
      </p:sp>
    </p:spTree>
    <p:extLst>
      <p:ext uri="{BB962C8B-B14F-4D97-AF65-F5344CB8AC3E}">
        <p14:creationId xmlns:p14="http://schemas.microsoft.com/office/powerpoint/2010/main" val="2675116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Considering the positional factors within the workplace in relation to the HRM, the views of employees can be retained at regular intervals. It evaluates the way that highlights the ability of the HRM to meet the positional aspects of the employees. Through skills development of the employees within BBC, the HRM aims at upgrading their position within the management system. It helps in development of trust and improvement of relationship. Through the particular approach, the HRM of BBC aims at catering to the needs of the people while reducing the turnover rate to higher factors in the system.  Considering specific period of time, it can be stated that the values of the people are important in views of the HRM in BBC. HRM of BBC are highlighted in critical positions that states that the aspects of motivational features in development of the people. Integration of effective standards highlights the application of regulatory framework in safeguarding the values of people working in BBC. The HRM provides effective work life balance to the employees that increases their interest to work within the organisation. Application of regulatory framework evaluates the working of the organisation through developing the standards of the people. Employee Protection Act plays an important role in</a:t>
            </a:r>
            <a:r>
              <a:rPr lang="en-GB" baseline="0" dirty="0"/>
              <a:t> safeguarding the values of the employees while working in the organisation. </a:t>
            </a:r>
            <a:endParaRPr lang="en-GB" dirty="0"/>
          </a:p>
        </p:txBody>
      </p:sp>
      <p:sp>
        <p:nvSpPr>
          <p:cNvPr id="4" name="Slide Number Placeholder 3"/>
          <p:cNvSpPr>
            <a:spLocks noGrp="1"/>
          </p:cNvSpPr>
          <p:nvPr>
            <p:ph type="sldNum" sz="quarter" idx="5"/>
          </p:nvPr>
        </p:nvSpPr>
        <p:spPr/>
        <p:txBody>
          <a:bodyPr/>
          <a:lstStyle/>
          <a:p>
            <a:fld id="{1A0B836F-0263-40CF-9648-8012554822B6}" type="slidenum">
              <a:rPr lang="en-GB" smtClean="0"/>
              <a:t>11</a:t>
            </a:fld>
            <a:endParaRPr lang="en-GB"/>
          </a:p>
        </p:txBody>
      </p:sp>
    </p:spTree>
    <p:extLst>
      <p:ext uri="{BB962C8B-B14F-4D97-AF65-F5344CB8AC3E}">
        <p14:creationId xmlns:p14="http://schemas.microsoft.com/office/powerpoint/2010/main" val="29055520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application of resource based views considering the HRM highlights their development in the long run. Performance of Amazon has been considered on the higher side due to integration of effective strategies in the global market. COVID-19 has generated critical issues in views of the people within the organisation. Amazon has highlighted critical factors that led to their degradation in large aspects. The productivity was considered on the lower side due to lockdown in operations. The development of HRM strategies considering the values of the people is based on generation of satisfaction. The development of the employees at regular intervals through reward and performance management. Through application of HRM strategies, the development of the organisation is considered on the higher side generated through financial metrics such as sales and revenue considering the profit margins. Through remote working and online training facilities, the HRM aimed at generation of flexibility at work in views of the employees.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1A0B836F-0263-40CF-9648-8012554822B6}" type="slidenum">
              <a:rPr lang="en-GB" smtClean="0"/>
              <a:t>12</a:t>
            </a:fld>
            <a:endParaRPr lang="en-GB"/>
          </a:p>
        </p:txBody>
      </p:sp>
    </p:spTree>
    <p:extLst>
      <p:ext uri="{BB962C8B-B14F-4D97-AF65-F5344CB8AC3E}">
        <p14:creationId xmlns:p14="http://schemas.microsoft.com/office/powerpoint/2010/main" val="214692250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Through analysis of resource based views, the development human resources within BBC can be analysed in development of the people.  It is based on development of effective strategies through which the needs of the employees can be aligned within the organisation. The HRM has developed various strategies through online training and development especially after the pandemic period. It was analysed as Valuable, rare, imitable and organised aspects  to determine their sustainability in the long run.  BBC and development of HRM is based on modern factors that is considered to be aligned as per the external forces. Through integration of technology, the productivity of the people within the organisation has been increased to effective levels. Moreover attraction towards digital media has increased in the recent years due to the pandemic scenario. It has generated a huge impact on mobility of the people. factors of flexibility at work generated by the HRM has a significant impact in increasing the retention rate. The secondary sources highlights most of the people are satisfied to work in reputed organisation like BBC. </a:t>
            </a:r>
          </a:p>
        </p:txBody>
      </p:sp>
      <p:sp>
        <p:nvSpPr>
          <p:cNvPr id="4" name="Slide Number Placeholder 3"/>
          <p:cNvSpPr>
            <a:spLocks noGrp="1"/>
          </p:cNvSpPr>
          <p:nvPr>
            <p:ph type="sldNum" sz="quarter" idx="5"/>
          </p:nvPr>
        </p:nvSpPr>
        <p:spPr/>
        <p:txBody>
          <a:bodyPr/>
          <a:lstStyle/>
          <a:p>
            <a:fld id="{1A0B836F-0263-40CF-9648-8012554822B6}" type="slidenum">
              <a:rPr lang="en-GB" smtClean="0"/>
              <a:t>13</a:t>
            </a:fld>
            <a:endParaRPr lang="en-GB"/>
          </a:p>
        </p:txBody>
      </p:sp>
    </p:spTree>
    <p:extLst>
      <p:ext uri="{BB962C8B-B14F-4D97-AF65-F5344CB8AC3E}">
        <p14:creationId xmlns:p14="http://schemas.microsoft.com/office/powerpoint/2010/main" val="13145312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Application of HRM strategies is based on safeguarding the values of people through skill development. It generates protection to the employees while safeguarding their values while working in the organisation. It  is considered as a strategic approach that contributes to the development of positive work environment. It helps in nurturing the skills of the employees and acts as an effective support while contributing towards their development in the long run. Through application of information system, the HR highlights the development of information generated from one source to the other. Alignment to source development in this case plays an important role. Through use of HR data analytics, Amazon and BBC both have contributed towards their development in increasing the productivity factors and act as a competitive edge within the market. </a:t>
            </a:r>
          </a:p>
        </p:txBody>
      </p:sp>
      <p:sp>
        <p:nvSpPr>
          <p:cNvPr id="4" name="Slide Number Placeholder 3"/>
          <p:cNvSpPr>
            <a:spLocks noGrp="1"/>
          </p:cNvSpPr>
          <p:nvPr>
            <p:ph type="sldNum" sz="quarter" idx="5"/>
          </p:nvPr>
        </p:nvSpPr>
        <p:spPr/>
        <p:txBody>
          <a:bodyPr/>
          <a:lstStyle/>
          <a:p>
            <a:fld id="{1A0B836F-0263-40CF-9648-8012554822B6}" type="slidenum">
              <a:rPr lang="en-GB" smtClean="0"/>
              <a:t>14</a:t>
            </a:fld>
            <a:endParaRPr lang="en-GB"/>
          </a:p>
        </p:txBody>
      </p:sp>
    </p:spTree>
    <p:extLst>
      <p:ext uri="{BB962C8B-B14F-4D97-AF65-F5344CB8AC3E}">
        <p14:creationId xmlns:p14="http://schemas.microsoft.com/office/powerpoint/2010/main" val="187588065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17BD0B-A5B5-423A-A86D-65F13AA3331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88F991-2B37-4136-8A9C-D8ADD07812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F852C1-D135-4270-A7B4-82F98F338D8F}"/>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5" name="Footer Placeholder 4">
            <a:extLst>
              <a:ext uri="{FF2B5EF4-FFF2-40B4-BE49-F238E27FC236}">
                <a16:creationId xmlns:a16="http://schemas.microsoft.com/office/drawing/2014/main" id="{E46A8A52-F8AE-48B7-ADB4-9AD28C3C75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CBDD8-CDF7-405C-ACA0-A07C2081C543}"/>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22840391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B2D9B-CA34-41F4-A36A-BFB0F21CCB4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808120F-8D90-4CD0-9C87-74C0E2AD644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2E58F74-060F-4F48-AEB6-C6A12074563E}"/>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5" name="Footer Placeholder 4">
            <a:extLst>
              <a:ext uri="{FF2B5EF4-FFF2-40B4-BE49-F238E27FC236}">
                <a16:creationId xmlns:a16="http://schemas.microsoft.com/office/drawing/2014/main" id="{3D7B929D-5C02-4785-8BB1-801E9071540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087B4F-2F1B-44C1-A5F7-21F9F2AEC3E5}"/>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23361299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6E952-5743-4018-B999-16033A4870E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07957CD-F437-41A1-BE66-DEC84F3D709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F757C92-8DE3-47A9-9F63-61A932EB485A}"/>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5" name="Footer Placeholder 4">
            <a:extLst>
              <a:ext uri="{FF2B5EF4-FFF2-40B4-BE49-F238E27FC236}">
                <a16:creationId xmlns:a16="http://schemas.microsoft.com/office/drawing/2014/main" id="{67C256DC-FD71-4388-A4FF-785E3F61A9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6C7302-84C4-4F83-9C5D-5DF60C06041A}"/>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42566961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18D27C-84D0-41B7-B7E1-49BC982A71E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57FEE05-9F0F-4B9E-B436-E2A0A7E228E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07EEF1-85D2-49DB-AA02-D9A9099356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02AB434-FDE9-4D9C-BC2A-82DC96321F85}"/>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6" name="Footer Placeholder 5">
            <a:extLst>
              <a:ext uri="{FF2B5EF4-FFF2-40B4-BE49-F238E27FC236}">
                <a16:creationId xmlns:a16="http://schemas.microsoft.com/office/drawing/2014/main" id="{0F6E5771-335C-4E15-A66A-93D1B35749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C6B847-B7FC-46F5-8884-E75536457369}"/>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2264486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4B33B-A422-4235-8D8A-7B9963ECE28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6083EA-4926-4BBC-911F-D85C56532FC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2FDB0E8-2F1D-44E2-988B-80F7B334061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068DE7F-806C-49A2-8C9A-5AAB143AC03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5AD9098-2F27-4532-BDEB-E7A103A1B6E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B8FDB93-4007-4378-8CB3-3F3A5C33BCEA}"/>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8" name="Footer Placeholder 7">
            <a:extLst>
              <a:ext uri="{FF2B5EF4-FFF2-40B4-BE49-F238E27FC236}">
                <a16:creationId xmlns:a16="http://schemas.microsoft.com/office/drawing/2014/main" id="{519875E2-6FC6-4DB4-8CA9-7C1E0099FD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6FBF1D8-CAC3-459D-8A21-EDD445868FFD}"/>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1068193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ECD0-886D-4C6E-ADF8-633B27207C4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21417D9-C5FC-4963-AE08-4892D3507371}"/>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4" name="Footer Placeholder 3">
            <a:extLst>
              <a:ext uri="{FF2B5EF4-FFF2-40B4-BE49-F238E27FC236}">
                <a16:creationId xmlns:a16="http://schemas.microsoft.com/office/drawing/2014/main" id="{AEE8BEAC-E234-4EEB-84AC-7BD7B1F014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895977-50C3-49C5-AF51-1885853D805E}"/>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8785858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8599CAE-BF95-4EC7-B027-27E010673196}"/>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3" name="Footer Placeholder 2">
            <a:extLst>
              <a:ext uri="{FF2B5EF4-FFF2-40B4-BE49-F238E27FC236}">
                <a16:creationId xmlns:a16="http://schemas.microsoft.com/office/drawing/2014/main" id="{B8DE7BB7-BF02-4AB2-8AF2-A04E0B207E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FD5C82-ABC5-4685-98D3-9230976FA9EC}"/>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6694719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3B4B03-0A3A-4D95-BD5F-AEA8AB50F2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ACCE4A-0E02-4710-A38D-67220D7324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9312BA4-DF39-46A4-8A39-0D3244C7DAC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03D2936-85F6-48B5-B923-C80A549AE2DF}"/>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6" name="Footer Placeholder 5">
            <a:extLst>
              <a:ext uri="{FF2B5EF4-FFF2-40B4-BE49-F238E27FC236}">
                <a16:creationId xmlns:a16="http://schemas.microsoft.com/office/drawing/2014/main" id="{67905A6B-BDDE-472C-9664-4E4260586D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EDF0CE-2664-4F06-B7C9-987AB55C7FD8}"/>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31938844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3A6DE-337C-4B1D-BE9C-C6B322D3A3B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83455F8-930B-4E09-B587-493C54873EA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0882DFC-2350-49BB-A690-5A0BE128BE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9DA71FC-2EAE-43CF-A202-4656F1B2969D}"/>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6" name="Footer Placeholder 5">
            <a:extLst>
              <a:ext uri="{FF2B5EF4-FFF2-40B4-BE49-F238E27FC236}">
                <a16:creationId xmlns:a16="http://schemas.microsoft.com/office/drawing/2014/main" id="{68BF0C50-636B-4186-947B-4E39849BFD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9897A2-52BF-45E6-9877-23E187EA3350}"/>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9192943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22E2F5-4F61-4A74-83CF-CFBF9E8762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64B6FE-5005-4BE4-9FDD-43B4A1CE3AD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35050A-BA90-4AC9-B32A-1C340CCA0206}"/>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5" name="Footer Placeholder 4">
            <a:extLst>
              <a:ext uri="{FF2B5EF4-FFF2-40B4-BE49-F238E27FC236}">
                <a16:creationId xmlns:a16="http://schemas.microsoft.com/office/drawing/2014/main" id="{BEF3A7A4-3D4C-4D90-87E6-2D22474F4D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838C350-931D-40AF-8266-50EDAF0617E6}"/>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42752933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C98964E-2711-402E-9B70-CEF84EFC0EA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AF26E4A-0618-4435-8745-BDD8DAB5CF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81D6B2-89B2-41D4-9AA1-EB89321B28C3}"/>
              </a:ext>
            </a:extLst>
          </p:cNvPr>
          <p:cNvSpPr>
            <a:spLocks noGrp="1"/>
          </p:cNvSpPr>
          <p:nvPr>
            <p:ph type="dt" sz="half" idx="10"/>
          </p:nvPr>
        </p:nvSpPr>
        <p:spPr/>
        <p:txBody>
          <a:bodyPr/>
          <a:lstStyle/>
          <a:p>
            <a:fld id="{3605358A-3CB5-4357-A967-66F2C7703E2D}" type="datetimeFigureOut">
              <a:rPr lang="en-GB" smtClean="0"/>
              <a:t>07/07/2023</a:t>
            </a:fld>
            <a:endParaRPr lang="en-GB"/>
          </a:p>
        </p:txBody>
      </p:sp>
      <p:sp>
        <p:nvSpPr>
          <p:cNvPr id="5" name="Footer Placeholder 4">
            <a:extLst>
              <a:ext uri="{FF2B5EF4-FFF2-40B4-BE49-F238E27FC236}">
                <a16:creationId xmlns:a16="http://schemas.microsoft.com/office/drawing/2014/main" id="{B9E631D8-F0ED-4C5A-AB0A-6B75F312B24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6F981F-142E-45A9-AF13-D4B688CBF4FA}"/>
              </a:ext>
            </a:extLst>
          </p:cNvPr>
          <p:cNvSpPr>
            <a:spLocks noGrp="1"/>
          </p:cNvSpPr>
          <p:nvPr>
            <p:ph type="sldNum" sz="quarter" idx="12"/>
          </p:nvPr>
        </p:nvSpPr>
        <p:spPr/>
        <p:txBody>
          <a:bodyPr/>
          <a:lstStyle/>
          <a:p>
            <a:fld id="{550FBE71-E50E-424D-A171-94DFF60CC180}" type="slidenum">
              <a:rPr lang="en-GB" smtClean="0"/>
              <a:t>‹#›</a:t>
            </a:fld>
            <a:endParaRPr lang="en-GB"/>
          </a:p>
        </p:txBody>
      </p:sp>
    </p:spTree>
    <p:extLst>
      <p:ext uri="{BB962C8B-B14F-4D97-AF65-F5344CB8AC3E}">
        <p14:creationId xmlns:p14="http://schemas.microsoft.com/office/powerpoint/2010/main" val="426053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5B0D1D-8054-4954-BE40-3477050FF1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940CC6-0626-45AC-9DBE-6229C482E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A554F-4464-4EA9-BB37-2FA8280C89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05358A-3CB5-4357-A967-66F2C7703E2D}" type="datetimeFigureOut">
              <a:rPr lang="en-GB" smtClean="0"/>
              <a:t>07/07/2023</a:t>
            </a:fld>
            <a:endParaRPr lang="en-GB"/>
          </a:p>
        </p:txBody>
      </p:sp>
      <p:sp>
        <p:nvSpPr>
          <p:cNvPr id="5" name="Footer Placeholder 4">
            <a:extLst>
              <a:ext uri="{FF2B5EF4-FFF2-40B4-BE49-F238E27FC236}">
                <a16:creationId xmlns:a16="http://schemas.microsoft.com/office/drawing/2014/main" id="{9502E1B9-2B5C-4575-AB73-6A55181740C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10F6073-1B64-44D0-A2C7-D470074A7C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50FBE71-E50E-424D-A171-94DFF60CC180}" type="slidenum">
              <a:rPr lang="en-GB" smtClean="0"/>
              <a:t>‹#›</a:t>
            </a:fld>
            <a:endParaRPr lang="en-GB"/>
          </a:p>
        </p:txBody>
      </p:sp>
    </p:spTree>
    <p:extLst>
      <p:ext uri="{BB962C8B-B14F-4D97-AF65-F5344CB8AC3E}">
        <p14:creationId xmlns:p14="http://schemas.microsoft.com/office/powerpoint/2010/main" val="2138969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sciendo.com/pdf/10.26417/492dnl43d" TargetMode="External"/><Relationship Id="rId13" Type="http://schemas.openxmlformats.org/officeDocument/2006/relationships/hyperlink" Target="http://elib.uacu.edu.ua/xmlui/handle/123456789/36" TargetMode="External"/><Relationship Id="rId3" Type="http://schemas.openxmlformats.org/officeDocument/2006/relationships/hyperlink" Target="https://www.emerald.com/insight/content/doi/10.1108/PR-12-2019-0687/full/html" TargetMode="External"/><Relationship Id="rId7" Type="http://schemas.openxmlformats.org/officeDocument/2006/relationships/hyperlink" Target="https://link.springer.com/chapter/10.1007/978-981-19-4480-2_10" TargetMode="External"/><Relationship Id="rId12" Type="http://schemas.openxmlformats.org/officeDocument/2006/relationships/hyperlink" Target="https://repository.essex.ac.uk/26211/" TargetMode="External"/><Relationship Id="rId2" Type="http://schemas.openxmlformats.org/officeDocument/2006/relationships/hyperlink" Target="https://search.proquest.com/openview/8fe399999ab65aecadfcc87559fab41d/1?pq-origsite=gscholar&amp;cbl=2028707" TargetMode="External"/><Relationship Id="rId16" Type="http://schemas.openxmlformats.org/officeDocument/2006/relationships/hyperlink" Target="https://onlinelibrary.wiley.com/doi/abs/10.1111/1744-7941.12258" TargetMode="External"/><Relationship Id="rId1" Type="http://schemas.openxmlformats.org/officeDocument/2006/relationships/slideLayout" Target="../slideLayouts/slideLayout2.xml"/><Relationship Id="rId6" Type="http://schemas.openxmlformats.org/officeDocument/2006/relationships/hyperlink" Target="https://www.tandfonline.com/doi/abs/10.1080/09585192.2020.1863247" TargetMode="External"/><Relationship Id="rId11" Type="http://schemas.openxmlformats.org/officeDocument/2006/relationships/hyperlink" Target="https://kiet.edu.pk/marketforces/index.php/marketforces/article/view/512" TargetMode="External"/><Relationship Id="rId5" Type="http://schemas.openxmlformats.org/officeDocument/2006/relationships/hyperlink" Target="https://www.tandfonline.com/doi/full/10.1080/14719037.2019.1645876" TargetMode="External"/><Relationship Id="rId15" Type="http://schemas.openxmlformats.org/officeDocument/2006/relationships/hyperlink" Target="https://www.bsjmm.com/index.php/bsjmm/article/view/15" TargetMode="External"/><Relationship Id="rId10" Type="http://schemas.openxmlformats.org/officeDocument/2006/relationships/hyperlink" Target="https://www.emerald.com/insight/content/doi/10.1108/SHR-01-2019-0003/full/html" TargetMode="External"/><Relationship Id="rId4" Type="http://schemas.openxmlformats.org/officeDocument/2006/relationships/hyperlink" Target="https://journals.sagepub.com/doi/abs/10.1177/0734371x18773492" TargetMode="External"/><Relationship Id="rId9" Type="http://schemas.openxmlformats.org/officeDocument/2006/relationships/hyperlink" Target="https://norma.ncirl.ie/5892/" TargetMode="External"/><Relationship Id="rId14" Type="http://schemas.openxmlformats.org/officeDocument/2006/relationships/hyperlink" Target="https://www.mdpi.com/1099-4300/22/6/5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79096B4-FFF2-4C69-B0DB-9C5CE83F3FC6}"/>
              </a:ext>
            </a:extLst>
          </p:cNvPr>
          <p:cNvSpPr/>
          <p:nvPr/>
        </p:nvSpPr>
        <p:spPr>
          <a:xfrm>
            <a:off x="1525677" y="463604"/>
            <a:ext cx="9281322" cy="5509200"/>
          </a:xfrm>
          <a:prstGeom prst="rect">
            <a:avLst/>
          </a:prstGeom>
        </p:spPr>
        <p:txBody>
          <a:bodyPr wrap="none">
            <a:spAutoFit/>
          </a:bodyPr>
          <a:lstStyle/>
          <a:p>
            <a:pPr algn="ctr"/>
            <a:r>
              <a:rPr lang="en-GB" sz="3200" b="1" dirty="0">
                <a:latin typeface="Arial" panose="020B0604020202020204" pitchFamily="34" charset="0"/>
                <a:ea typeface="Times New Roman" panose="02020603050405020304" pitchFamily="18" charset="0"/>
              </a:rPr>
              <a:t>Master of business administration</a:t>
            </a:r>
          </a:p>
          <a:p>
            <a:pPr algn="ctr"/>
            <a:r>
              <a:rPr lang="en-GB" sz="3200" b="1" dirty="0"/>
              <a:t>Human resource management</a:t>
            </a:r>
          </a:p>
          <a:p>
            <a:pPr algn="ctr"/>
            <a:r>
              <a:rPr lang="en-GB" sz="3200" b="1" dirty="0"/>
              <a:t>LCMB7000</a:t>
            </a:r>
          </a:p>
          <a:p>
            <a:pPr algn="ctr"/>
            <a:endParaRPr lang="en-GB" sz="3200" b="1" dirty="0"/>
          </a:p>
          <a:p>
            <a:pPr algn="ctr"/>
            <a:r>
              <a:rPr lang="en-GB" sz="3200" b="1" dirty="0"/>
              <a:t>Analysis of HRM in Amazon (Private) and BBC (Public)</a:t>
            </a:r>
          </a:p>
          <a:p>
            <a:pPr algn="ctr"/>
            <a:endParaRPr lang="en-GB" sz="3200" b="1" dirty="0"/>
          </a:p>
          <a:p>
            <a:pPr algn="ctr"/>
            <a:r>
              <a:rPr lang="en-GB" sz="3200" b="1" dirty="0"/>
              <a:t>Parth D. Rajani</a:t>
            </a:r>
          </a:p>
          <a:p>
            <a:pPr algn="ctr"/>
            <a:r>
              <a:rPr lang="en-GB" sz="3200" b="1" dirty="0"/>
              <a:t>Student ID: 2243264</a:t>
            </a:r>
          </a:p>
          <a:p>
            <a:pPr algn="ctr"/>
            <a:endParaRPr lang="en-GB" sz="3200" b="1" dirty="0"/>
          </a:p>
          <a:p>
            <a:pPr algn="ctr"/>
            <a:r>
              <a:rPr lang="en-GB" sz="3200" b="1" dirty="0"/>
              <a:t>Lecturer</a:t>
            </a:r>
          </a:p>
          <a:p>
            <a:pPr algn="ctr"/>
            <a:r>
              <a:rPr lang="en-GB" sz="3200" b="1" dirty="0"/>
              <a:t>Dennis </a:t>
            </a:r>
            <a:r>
              <a:rPr lang="en-GB" sz="3200" b="1" dirty="0" err="1"/>
              <a:t>Pepple</a:t>
            </a:r>
            <a:endParaRPr lang="en-GB" sz="3200" b="1" dirty="0"/>
          </a:p>
        </p:txBody>
      </p:sp>
    </p:spTree>
    <p:extLst>
      <p:ext uri="{BB962C8B-B14F-4D97-AF65-F5344CB8AC3E}">
        <p14:creationId xmlns:p14="http://schemas.microsoft.com/office/powerpoint/2010/main" val="3670366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7DEFF-24D9-445A-B8ED-BC9AD2DB8C1D}"/>
              </a:ext>
            </a:extLst>
          </p:cNvPr>
          <p:cNvSpPr>
            <a:spLocks noGrp="1"/>
          </p:cNvSpPr>
          <p:nvPr>
            <p:ph type="title"/>
          </p:nvPr>
        </p:nvSpPr>
        <p:spPr>
          <a:xfrm>
            <a:off x="0" y="0"/>
            <a:ext cx="10515600" cy="1325563"/>
          </a:xfrm>
        </p:spPr>
        <p:txBody>
          <a:bodyPr/>
          <a:lstStyle/>
          <a:p>
            <a:r>
              <a:rPr lang="en-GB" b="1" dirty="0"/>
              <a:t>Contents</a:t>
            </a:r>
          </a:p>
        </p:txBody>
      </p:sp>
      <p:sp>
        <p:nvSpPr>
          <p:cNvPr id="3" name="Content Placeholder 2">
            <a:extLst>
              <a:ext uri="{FF2B5EF4-FFF2-40B4-BE49-F238E27FC236}">
                <a16:creationId xmlns:a16="http://schemas.microsoft.com/office/drawing/2014/main" id="{6798C358-1530-4EDC-B750-D52ECA0EF5A1}"/>
              </a:ext>
            </a:extLst>
          </p:cNvPr>
          <p:cNvSpPr>
            <a:spLocks noGrp="1"/>
          </p:cNvSpPr>
          <p:nvPr>
            <p:ph idx="1"/>
          </p:nvPr>
        </p:nvSpPr>
        <p:spPr>
          <a:xfrm>
            <a:off x="838200" y="1325563"/>
            <a:ext cx="10515600" cy="5258117"/>
          </a:xfrm>
        </p:spPr>
        <p:txBody>
          <a:bodyPr>
            <a:normAutofit fontScale="85000" lnSpcReduction="20000"/>
          </a:bodyPr>
          <a:lstStyle/>
          <a:p>
            <a:r>
              <a:rPr lang="en-GB" b="1" dirty="0"/>
              <a:t>Introduction</a:t>
            </a:r>
          </a:p>
          <a:p>
            <a:r>
              <a:rPr lang="en-GB" b="1" dirty="0"/>
              <a:t>Summary of Literature Review</a:t>
            </a:r>
          </a:p>
          <a:p>
            <a:r>
              <a:rPr lang="en-GB" b="1" dirty="0"/>
              <a:t>Summary of Literature Review</a:t>
            </a:r>
          </a:p>
          <a:p>
            <a:r>
              <a:rPr lang="en-GB" b="1" dirty="0"/>
              <a:t>Summary of Literature Review</a:t>
            </a:r>
          </a:p>
          <a:p>
            <a:r>
              <a:rPr lang="en-GB" b="1" dirty="0"/>
              <a:t>Impact of HRM on Amazon and BBC</a:t>
            </a:r>
          </a:p>
          <a:p>
            <a:r>
              <a:rPr lang="en-GB" b="1" dirty="0"/>
              <a:t>Functional and Cultural aspects in Amazon</a:t>
            </a:r>
          </a:p>
          <a:p>
            <a:r>
              <a:rPr lang="en-GB" b="1" dirty="0"/>
              <a:t>Positional and Regulatory Aspects in Amazon</a:t>
            </a:r>
          </a:p>
          <a:p>
            <a:r>
              <a:rPr lang="en-GB" b="1" dirty="0"/>
              <a:t>Functional and Cultural aspects in BBC</a:t>
            </a:r>
          </a:p>
          <a:p>
            <a:r>
              <a:rPr lang="en-GB" b="1" dirty="0"/>
              <a:t>Positional and Regulatory Aspects in BBC</a:t>
            </a:r>
          </a:p>
          <a:p>
            <a:r>
              <a:rPr lang="en-GB" b="1" dirty="0"/>
              <a:t>Resource Based View of Amazon</a:t>
            </a:r>
          </a:p>
          <a:p>
            <a:r>
              <a:rPr lang="en-GB" b="1" dirty="0"/>
              <a:t>Resource Based View of BBC</a:t>
            </a:r>
          </a:p>
          <a:p>
            <a:r>
              <a:rPr lang="en-GB" b="1" dirty="0"/>
              <a:t>Conclusion</a:t>
            </a:r>
          </a:p>
          <a:p>
            <a:r>
              <a:rPr lang="en-GB" b="1" dirty="0"/>
              <a:t>Reference List</a:t>
            </a:r>
          </a:p>
          <a:p>
            <a:endParaRPr lang="en-GB" b="1" dirty="0"/>
          </a:p>
          <a:p>
            <a:endParaRPr lang="en-GB" b="1" dirty="0"/>
          </a:p>
          <a:p>
            <a:endParaRPr lang="en-GB" b="1" dirty="0"/>
          </a:p>
        </p:txBody>
      </p:sp>
    </p:spTree>
    <p:extLst>
      <p:ext uri="{BB962C8B-B14F-4D97-AF65-F5344CB8AC3E}">
        <p14:creationId xmlns:p14="http://schemas.microsoft.com/office/powerpoint/2010/main" val="3721927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3972A5-0874-4D3D-91A6-7BB0CC36F770}"/>
              </a:ext>
            </a:extLst>
          </p:cNvPr>
          <p:cNvSpPr>
            <a:spLocks noGrp="1"/>
          </p:cNvSpPr>
          <p:nvPr>
            <p:ph type="title"/>
          </p:nvPr>
        </p:nvSpPr>
        <p:spPr/>
        <p:txBody>
          <a:bodyPr/>
          <a:lstStyle/>
          <a:p>
            <a:r>
              <a:rPr lang="en-GB" b="1" dirty="0"/>
              <a:t>Introduction</a:t>
            </a:r>
          </a:p>
        </p:txBody>
      </p:sp>
      <p:sp>
        <p:nvSpPr>
          <p:cNvPr id="3" name="Content Placeholder 2">
            <a:extLst>
              <a:ext uri="{FF2B5EF4-FFF2-40B4-BE49-F238E27FC236}">
                <a16:creationId xmlns:a16="http://schemas.microsoft.com/office/drawing/2014/main" id="{375F3E78-AB28-4152-9628-0E58B4917C08}"/>
              </a:ext>
            </a:extLst>
          </p:cNvPr>
          <p:cNvSpPr>
            <a:spLocks noGrp="1"/>
          </p:cNvSpPr>
          <p:nvPr>
            <p:ph idx="1"/>
          </p:nvPr>
        </p:nvSpPr>
        <p:spPr>
          <a:xfrm>
            <a:off x="304800" y="1517693"/>
            <a:ext cx="5257070" cy="5167312"/>
          </a:xfrm>
        </p:spPr>
        <p:txBody>
          <a:bodyPr>
            <a:normAutofit fontScale="92500" lnSpcReduction="20000"/>
          </a:bodyPr>
          <a:lstStyle/>
          <a:p>
            <a:r>
              <a:rPr lang="en-GB" dirty="0"/>
              <a:t>Human Resource Management (HRM) strategy evaluates the development of people through effective process within any organisation (</a:t>
            </a:r>
            <a:r>
              <a:rPr lang="en-GB" dirty="0" err="1"/>
              <a:t>Zardasht</a:t>
            </a:r>
            <a:r>
              <a:rPr lang="en-GB" dirty="0"/>
              <a:t>, </a:t>
            </a:r>
            <a:r>
              <a:rPr lang="en-GB" dirty="0" err="1"/>
              <a:t>Omed</a:t>
            </a:r>
            <a:r>
              <a:rPr lang="en-GB" dirty="0"/>
              <a:t> and Taha, 2020).</a:t>
            </a:r>
          </a:p>
          <a:p>
            <a:r>
              <a:rPr lang="en-GB" dirty="0"/>
              <a:t>Development of HRM strategy within the Public and Private sector in the UK is considered for evaluation.</a:t>
            </a:r>
          </a:p>
          <a:p>
            <a:r>
              <a:rPr lang="en-GB" dirty="0"/>
              <a:t>Analysis of Amazon (private sector) and BBC (Public Sector) has been considered in relation to development if HR strategy and impact of the same in the organisation.</a:t>
            </a:r>
          </a:p>
        </p:txBody>
      </p:sp>
      <p:pic>
        <p:nvPicPr>
          <p:cNvPr id="1026" name="Picture 2" descr="Human Resource Management">
            <a:extLst>
              <a:ext uri="{FF2B5EF4-FFF2-40B4-BE49-F238E27FC236}">
                <a16:creationId xmlns:a16="http://schemas.microsoft.com/office/drawing/2014/main" id="{59329232-8357-4774-9A99-1A5B1DC2D1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61870" y="1517693"/>
            <a:ext cx="6152741" cy="400359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6E6E2C17-5210-4343-8237-094307EFE0B9}"/>
              </a:ext>
            </a:extLst>
          </p:cNvPr>
          <p:cNvSpPr/>
          <p:nvPr/>
        </p:nvSpPr>
        <p:spPr>
          <a:xfrm>
            <a:off x="7697956" y="5733812"/>
            <a:ext cx="1982081" cy="369332"/>
          </a:xfrm>
          <a:prstGeom prst="rect">
            <a:avLst/>
          </a:prstGeom>
        </p:spPr>
        <p:txBody>
          <a:bodyPr wrap="none">
            <a:spAutoFit/>
          </a:bodyPr>
          <a:lstStyle/>
          <a:p>
            <a:r>
              <a:rPr lang="en-GB" dirty="0"/>
              <a:t>(Roper et al., 2020)</a:t>
            </a:r>
          </a:p>
        </p:txBody>
      </p:sp>
    </p:spTree>
    <p:extLst>
      <p:ext uri="{BB962C8B-B14F-4D97-AF65-F5344CB8AC3E}">
        <p14:creationId xmlns:p14="http://schemas.microsoft.com/office/powerpoint/2010/main" val="8643610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C3BA2-DF15-4F91-8EE0-6FF5B1BCA5F7}"/>
              </a:ext>
            </a:extLst>
          </p:cNvPr>
          <p:cNvSpPr>
            <a:spLocks noGrp="1"/>
          </p:cNvSpPr>
          <p:nvPr>
            <p:ph type="title"/>
          </p:nvPr>
        </p:nvSpPr>
        <p:spPr>
          <a:xfrm>
            <a:off x="0" y="77529"/>
            <a:ext cx="10515600" cy="1325563"/>
          </a:xfrm>
        </p:spPr>
        <p:txBody>
          <a:bodyPr/>
          <a:lstStyle/>
          <a:p>
            <a:r>
              <a:rPr lang="en-GB" b="1" dirty="0"/>
              <a:t>Summary of Literature Review</a:t>
            </a:r>
          </a:p>
        </p:txBody>
      </p:sp>
      <p:sp>
        <p:nvSpPr>
          <p:cNvPr id="3" name="Content Placeholder 2">
            <a:extLst>
              <a:ext uri="{FF2B5EF4-FFF2-40B4-BE49-F238E27FC236}">
                <a16:creationId xmlns:a16="http://schemas.microsoft.com/office/drawing/2014/main" id="{64D8A4ED-3946-402E-BE7D-2193D1D22A80}"/>
              </a:ext>
            </a:extLst>
          </p:cNvPr>
          <p:cNvSpPr>
            <a:spLocks noGrp="1"/>
          </p:cNvSpPr>
          <p:nvPr>
            <p:ph idx="1"/>
          </p:nvPr>
        </p:nvSpPr>
        <p:spPr>
          <a:xfrm>
            <a:off x="182880" y="1408670"/>
            <a:ext cx="5669280" cy="5084205"/>
          </a:xfrm>
        </p:spPr>
        <p:txBody>
          <a:bodyPr>
            <a:normAutofit fontScale="92500" lnSpcReduction="20000"/>
          </a:bodyPr>
          <a:lstStyle/>
          <a:p>
            <a:pPr marL="0" indent="0">
              <a:buNone/>
            </a:pPr>
            <a:r>
              <a:rPr lang="en-GB" b="1" dirty="0"/>
              <a:t>Article: Changing role of HRM in the public sector</a:t>
            </a:r>
            <a:endParaRPr lang="en-GB" b="1" i="1" u="sng" dirty="0"/>
          </a:p>
          <a:p>
            <a:r>
              <a:rPr lang="en-GB" dirty="0"/>
              <a:t>Considering the public sector, the HRM aims at training and development of the employees considering the required standards to work in the system (</a:t>
            </a:r>
            <a:r>
              <a:rPr lang="en-GB" dirty="0" err="1"/>
              <a:t>Brunetto</a:t>
            </a:r>
            <a:r>
              <a:rPr lang="en-GB" dirty="0"/>
              <a:t> and Beattie, 2020).</a:t>
            </a:r>
          </a:p>
          <a:p>
            <a:r>
              <a:rPr lang="en-GB" dirty="0"/>
              <a:t>Training in public sector adds to strategic development of the organisation while maintaining flexibility.</a:t>
            </a:r>
          </a:p>
          <a:p>
            <a:r>
              <a:rPr lang="en-GB" dirty="0"/>
              <a:t>Specific standards as per the public employee norms are highlighted by the HR considering training services(</a:t>
            </a:r>
            <a:r>
              <a:rPr lang="en-GB" dirty="0" err="1"/>
              <a:t>Brunetto</a:t>
            </a:r>
            <a:r>
              <a:rPr lang="en-GB" dirty="0"/>
              <a:t> and Beattie, 2020) .</a:t>
            </a:r>
          </a:p>
        </p:txBody>
      </p:sp>
      <p:pic>
        <p:nvPicPr>
          <p:cNvPr id="2050" name="Picture 2" descr="functions of human resource management">
            <a:extLst>
              <a:ext uri="{FF2B5EF4-FFF2-40B4-BE49-F238E27FC236}">
                <a16:creationId xmlns:a16="http://schemas.microsoft.com/office/drawing/2014/main" id="{38A915D1-08F6-4E52-AF1F-F159218B22A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405" r="15189"/>
          <a:stretch/>
        </p:blipFill>
        <p:spPr bwMode="auto">
          <a:xfrm>
            <a:off x="6339842" y="1088296"/>
            <a:ext cx="5288692" cy="507682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342EAA45-EDEE-4529-952F-FFBA1C8D3185}"/>
              </a:ext>
            </a:extLst>
          </p:cNvPr>
          <p:cNvSpPr/>
          <p:nvPr/>
        </p:nvSpPr>
        <p:spPr>
          <a:xfrm>
            <a:off x="7912002" y="6290359"/>
            <a:ext cx="2603598" cy="369332"/>
          </a:xfrm>
          <a:prstGeom prst="rect">
            <a:avLst/>
          </a:prstGeom>
        </p:spPr>
        <p:txBody>
          <a:bodyPr wrap="none">
            <a:spAutoFit/>
          </a:bodyPr>
          <a:lstStyle/>
          <a:p>
            <a:r>
              <a:rPr lang="en-GB" dirty="0"/>
              <a:t>(Rana and Sharma, 2019)</a:t>
            </a:r>
          </a:p>
        </p:txBody>
      </p:sp>
    </p:spTree>
    <p:extLst>
      <p:ext uri="{BB962C8B-B14F-4D97-AF65-F5344CB8AC3E}">
        <p14:creationId xmlns:p14="http://schemas.microsoft.com/office/powerpoint/2010/main" val="29682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1B2052-DA51-4BF3-AE4F-D95806E5C818}"/>
              </a:ext>
            </a:extLst>
          </p:cNvPr>
          <p:cNvSpPr>
            <a:spLocks noGrp="1"/>
          </p:cNvSpPr>
          <p:nvPr>
            <p:ph type="title"/>
          </p:nvPr>
        </p:nvSpPr>
        <p:spPr>
          <a:xfrm>
            <a:off x="0" y="0"/>
            <a:ext cx="10515600" cy="1325563"/>
          </a:xfrm>
        </p:spPr>
        <p:txBody>
          <a:bodyPr/>
          <a:lstStyle/>
          <a:p>
            <a:r>
              <a:rPr lang="en-GB" b="1" dirty="0"/>
              <a:t>Summary of Literature Review</a:t>
            </a:r>
            <a:endParaRPr lang="en-GB" dirty="0"/>
          </a:p>
        </p:txBody>
      </p:sp>
      <p:sp>
        <p:nvSpPr>
          <p:cNvPr id="3" name="Content Placeholder 2">
            <a:extLst>
              <a:ext uri="{FF2B5EF4-FFF2-40B4-BE49-F238E27FC236}">
                <a16:creationId xmlns:a16="http://schemas.microsoft.com/office/drawing/2014/main" id="{8F728A5B-41E1-461B-9D17-2749DC4D4914}"/>
              </a:ext>
            </a:extLst>
          </p:cNvPr>
          <p:cNvSpPr>
            <a:spLocks noGrp="1"/>
          </p:cNvSpPr>
          <p:nvPr>
            <p:ph idx="1"/>
          </p:nvPr>
        </p:nvSpPr>
        <p:spPr>
          <a:xfrm>
            <a:off x="160020" y="1433384"/>
            <a:ext cx="5935980" cy="5239265"/>
          </a:xfrm>
        </p:spPr>
        <p:txBody>
          <a:bodyPr>
            <a:normAutofit fontScale="92500" lnSpcReduction="10000"/>
          </a:bodyPr>
          <a:lstStyle/>
          <a:p>
            <a:pPr marL="0" indent="0">
              <a:buNone/>
            </a:pPr>
            <a:r>
              <a:rPr lang="en-GB" b="1" dirty="0"/>
              <a:t>Article: Mapping the Impact of Employee Engagement in Private Sector</a:t>
            </a:r>
          </a:p>
          <a:p>
            <a:r>
              <a:rPr lang="en-GB" dirty="0"/>
              <a:t>Development of HRM strategies within the private organisations are based on effectiveness of the leaders (Riaz, Ahmed and Ali, 2021).</a:t>
            </a:r>
          </a:p>
          <a:p>
            <a:r>
              <a:rPr lang="en-GB" dirty="0"/>
              <a:t>The leaders within the organisation supports the decisions of the HR in improving the skills of the employees to meet the changes in the external market.</a:t>
            </a:r>
          </a:p>
          <a:p>
            <a:r>
              <a:rPr lang="en-GB" dirty="0"/>
              <a:t>Application of motivational theory, problem solving and team work plays an important role guided through leader and HR (Riaz, Ahmed and Ali, 2021). </a:t>
            </a:r>
          </a:p>
        </p:txBody>
      </p:sp>
      <p:pic>
        <p:nvPicPr>
          <p:cNvPr id="4098" name="Picture 2" descr="Difference Between Personnel Management and Human Resource Management (with  Comparison Chart) - Key Differences">
            <a:extLst>
              <a:ext uri="{FF2B5EF4-FFF2-40B4-BE49-F238E27FC236}">
                <a16:creationId xmlns:a16="http://schemas.microsoft.com/office/drawing/2014/main" id="{6E7EBEE4-6C1C-404F-84C9-0A7E798F3C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59376" y="1132787"/>
            <a:ext cx="5016071" cy="5016071"/>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AA1B5A6-CF45-43DB-AF37-F13506F8EC77}"/>
              </a:ext>
            </a:extLst>
          </p:cNvPr>
          <p:cNvSpPr/>
          <p:nvPr/>
        </p:nvSpPr>
        <p:spPr>
          <a:xfrm>
            <a:off x="7113961" y="6303317"/>
            <a:ext cx="3906903" cy="369332"/>
          </a:xfrm>
          <a:prstGeom prst="rect">
            <a:avLst/>
          </a:prstGeom>
        </p:spPr>
        <p:txBody>
          <a:bodyPr wrap="none">
            <a:spAutoFit/>
          </a:bodyPr>
          <a:lstStyle/>
          <a:p>
            <a:r>
              <a:rPr lang="en-GB" dirty="0"/>
              <a:t>(Azevedo, Schlosser and McPhee, 2021)</a:t>
            </a:r>
          </a:p>
        </p:txBody>
      </p:sp>
    </p:spTree>
    <p:extLst>
      <p:ext uri="{BB962C8B-B14F-4D97-AF65-F5344CB8AC3E}">
        <p14:creationId xmlns:p14="http://schemas.microsoft.com/office/powerpoint/2010/main" val="17008797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1A5B1-8351-4C32-B936-B344E9AAF577}"/>
              </a:ext>
            </a:extLst>
          </p:cNvPr>
          <p:cNvSpPr>
            <a:spLocks noGrp="1"/>
          </p:cNvSpPr>
          <p:nvPr>
            <p:ph type="title"/>
          </p:nvPr>
        </p:nvSpPr>
        <p:spPr>
          <a:xfrm>
            <a:off x="0" y="0"/>
            <a:ext cx="10515600" cy="1325563"/>
          </a:xfrm>
        </p:spPr>
        <p:txBody>
          <a:bodyPr/>
          <a:lstStyle/>
          <a:p>
            <a:r>
              <a:rPr lang="en-GB" b="1" dirty="0"/>
              <a:t>Summary of Literature Review</a:t>
            </a:r>
            <a:endParaRPr lang="en-GB" dirty="0"/>
          </a:p>
        </p:txBody>
      </p:sp>
      <p:sp>
        <p:nvSpPr>
          <p:cNvPr id="3" name="Content Placeholder 2">
            <a:extLst>
              <a:ext uri="{FF2B5EF4-FFF2-40B4-BE49-F238E27FC236}">
                <a16:creationId xmlns:a16="http://schemas.microsoft.com/office/drawing/2014/main" id="{E31629D1-5B22-467C-8305-84FFCCC66D1C}"/>
              </a:ext>
            </a:extLst>
          </p:cNvPr>
          <p:cNvSpPr>
            <a:spLocks noGrp="1"/>
          </p:cNvSpPr>
          <p:nvPr>
            <p:ph idx="1"/>
          </p:nvPr>
        </p:nvSpPr>
        <p:spPr>
          <a:xfrm>
            <a:off x="205740" y="1383956"/>
            <a:ext cx="5532120" cy="5108919"/>
          </a:xfrm>
        </p:spPr>
        <p:txBody>
          <a:bodyPr>
            <a:normAutofit fontScale="92500" lnSpcReduction="10000"/>
          </a:bodyPr>
          <a:lstStyle/>
          <a:p>
            <a:pPr marL="0" indent="0">
              <a:buNone/>
            </a:pPr>
            <a:r>
              <a:rPr lang="en-GB" b="1" dirty="0"/>
              <a:t>Article: One HRM fits all? </a:t>
            </a:r>
          </a:p>
          <a:p>
            <a:r>
              <a:rPr lang="en-GB" dirty="0"/>
              <a:t>HRM in public and private sector aims at catering to the needs of the people through various planning and approaches (</a:t>
            </a:r>
            <a:r>
              <a:rPr lang="en-GB" dirty="0" err="1"/>
              <a:t>Blom</a:t>
            </a:r>
            <a:r>
              <a:rPr lang="en-GB" dirty="0"/>
              <a:t> et al., 2020). </a:t>
            </a:r>
          </a:p>
          <a:p>
            <a:r>
              <a:rPr lang="en-GB" dirty="0"/>
              <a:t>Monitoring the performance of employees at regular intervals are considered in higher factors within the private sector as compared to public sector.</a:t>
            </a:r>
          </a:p>
          <a:p>
            <a:r>
              <a:rPr lang="en-GB" dirty="0"/>
              <a:t>Both the sector aims at effective planning considering recruiting new candidates within the system (</a:t>
            </a:r>
            <a:r>
              <a:rPr lang="en-GB" dirty="0" err="1"/>
              <a:t>Blom</a:t>
            </a:r>
            <a:r>
              <a:rPr lang="en-GB" dirty="0"/>
              <a:t> et al., 2020). </a:t>
            </a:r>
          </a:p>
        </p:txBody>
      </p:sp>
      <p:pic>
        <p:nvPicPr>
          <p:cNvPr id="5122" name="Picture 2" descr="Human Resource Management (HRM) - Meaning &amp; Importance | MBA Skool">
            <a:extLst>
              <a:ext uri="{FF2B5EF4-FFF2-40B4-BE49-F238E27FC236}">
                <a16:creationId xmlns:a16="http://schemas.microsoft.com/office/drawing/2014/main" id="{518E2762-A44C-4447-87BA-AB7C351E68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32502" y="952500"/>
            <a:ext cx="4905375" cy="49530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E9436E1D-F94C-4159-A53D-3AB0F6F34F0F}"/>
              </a:ext>
            </a:extLst>
          </p:cNvPr>
          <p:cNvSpPr/>
          <p:nvPr/>
        </p:nvSpPr>
        <p:spPr>
          <a:xfrm>
            <a:off x="7231737" y="6123543"/>
            <a:ext cx="3906903" cy="369332"/>
          </a:xfrm>
          <a:prstGeom prst="rect">
            <a:avLst/>
          </a:prstGeom>
        </p:spPr>
        <p:txBody>
          <a:bodyPr wrap="none">
            <a:spAutoFit/>
          </a:bodyPr>
          <a:lstStyle/>
          <a:p>
            <a:r>
              <a:rPr lang="en-GB" dirty="0"/>
              <a:t>(Azevedo, Schlosser and McPhee, 2021)</a:t>
            </a:r>
          </a:p>
        </p:txBody>
      </p:sp>
    </p:spTree>
    <p:extLst>
      <p:ext uri="{BB962C8B-B14F-4D97-AF65-F5344CB8AC3E}">
        <p14:creationId xmlns:p14="http://schemas.microsoft.com/office/powerpoint/2010/main" val="639276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DA616C-0F33-4AD8-933D-4D50F88DBC43}"/>
              </a:ext>
            </a:extLst>
          </p:cNvPr>
          <p:cNvSpPr>
            <a:spLocks noGrp="1"/>
          </p:cNvSpPr>
          <p:nvPr>
            <p:ph type="title"/>
          </p:nvPr>
        </p:nvSpPr>
        <p:spPr>
          <a:xfrm>
            <a:off x="0" y="0"/>
            <a:ext cx="10515600" cy="1325563"/>
          </a:xfrm>
        </p:spPr>
        <p:txBody>
          <a:bodyPr/>
          <a:lstStyle/>
          <a:p>
            <a:r>
              <a:rPr lang="en-GB" b="1" dirty="0"/>
              <a:t>Impact of HRM on Amazon and BBC</a:t>
            </a:r>
          </a:p>
        </p:txBody>
      </p:sp>
      <p:sp>
        <p:nvSpPr>
          <p:cNvPr id="3" name="Content Placeholder 2">
            <a:extLst>
              <a:ext uri="{FF2B5EF4-FFF2-40B4-BE49-F238E27FC236}">
                <a16:creationId xmlns:a16="http://schemas.microsoft.com/office/drawing/2014/main" id="{A187DB30-6540-4192-81C2-8DB0D47BF915}"/>
              </a:ext>
            </a:extLst>
          </p:cNvPr>
          <p:cNvSpPr>
            <a:spLocks noGrp="1"/>
          </p:cNvSpPr>
          <p:nvPr>
            <p:ph idx="1"/>
          </p:nvPr>
        </p:nvSpPr>
        <p:spPr>
          <a:xfrm>
            <a:off x="88557" y="1690688"/>
            <a:ext cx="6007443" cy="4351338"/>
          </a:xfrm>
        </p:spPr>
        <p:txBody>
          <a:bodyPr>
            <a:normAutofit fontScale="92500"/>
          </a:bodyPr>
          <a:lstStyle/>
          <a:p>
            <a:r>
              <a:rPr lang="en-GB" dirty="0"/>
              <a:t>HRM in Amazon helps in development of corporate functions through highlighting the strategy and goals in views of the employees (</a:t>
            </a:r>
            <a:r>
              <a:rPr lang="en-GB" dirty="0" err="1"/>
              <a:t>Ererdi</a:t>
            </a:r>
            <a:r>
              <a:rPr lang="en-GB" dirty="0"/>
              <a:t> et al., 2022).</a:t>
            </a:r>
          </a:p>
          <a:p>
            <a:r>
              <a:rPr lang="en-GB" dirty="0"/>
              <a:t>HRM of BBC highlighted total flexibility to gain competitive edge in the market.</a:t>
            </a:r>
          </a:p>
          <a:p>
            <a:r>
              <a:rPr lang="en-GB" dirty="0"/>
              <a:t>Both the organisations aim at development of employee skill at regular intervals based on highlighting the areas of weakness (Gigauri, 2020). </a:t>
            </a:r>
          </a:p>
        </p:txBody>
      </p:sp>
      <p:pic>
        <p:nvPicPr>
          <p:cNvPr id="6146" name="Picture 2" descr="7 Human Resource Management Basics for Every HR Professional">
            <a:extLst>
              <a:ext uri="{FF2B5EF4-FFF2-40B4-BE49-F238E27FC236}">
                <a16:creationId xmlns:a16="http://schemas.microsoft.com/office/drawing/2014/main" id="{96911E9D-15E8-4237-BDBC-96AD812327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2649" t="16577" r="23547" b="14839"/>
          <a:stretch/>
        </p:blipFill>
        <p:spPr bwMode="auto">
          <a:xfrm>
            <a:off x="6587844" y="1690688"/>
            <a:ext cx="5102679" cy="461125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a:extLst>
              <a:ext uri="{FF2B5EF4-FFF2-40B4-BE49-F238E27FC236}">
                <a16:creationId xmlns:a16="http://schemas.microsoft.com/office/drawing/2014/main" id="{23ACA095-9D90-4104-8374-EAACF3CF2F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02534" y="1325563"/>
            <a:ext cx="1587336" cy="478846"/>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a:extLst>
              <a:ext uri="{FF2B5EF4-FFF2-40B4-BE49-F238E27FC236}">
                <a16:creationId xmlns:a16="http://schemas.microsoft.com/office/drawing/2014/main" id="{15A30A01-F756-4ED1-9539-5E19AAAFFF3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003641" y="1285541"/>
            <a:ext cx="1416908" cy="40514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FD431CE5-014B-4C44-A2E9-C5C5687ED9B2}"/>
              </a:ext>
            </a:extLst>
          </p:cNvPr>
          <p:cNvSpPr/>
          <p:nvPr/>
        </p:nvSpPr>
        <p:spPr>
          <a:xfrm>
            <a:off x="8430262" y="6381170"/>
            <a:ext cx="1573379" cy="369332"/>
          </a:xfrm>
          <a:prstGeom prst="rect">
            <a:avLst/>
          </a:prstGeom>
        </p:spPr>
        <p:txBody>
          <a:bodyPr wrap="none">
            <a:spAutoFit/>
          </a:bodyPr>
          <a:lstStyle/>
          <a:p>
            <a:r>
              <a:rPr lang="en-GB" dirty="0"/>
              <a:t>(Gigauri, 2020)</a:t>
            </a:r>
          </a:p>
        </p:txBody>
      </p:sp>
    </p:spTree>
    <p:extLst>
      <p:ext uri="{BB962C8B-B14F-4D97-AF65-F5344CB8AC3E}">
        <p14:creationId xmlns:p14="http://schemas.microsoft.com/office/powerpoint/2010/main" val="7605698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11287-89B1-4862-851F-5C34E4543B75}"/>
              </a:ext>
            </a:extLst>
          </p:cNvPr>
          <p:cNvSpPr>
            <a:spLocks noGrp="1"/>
          </p:cNvSpPr>
          <p:nvPr>
            <p:ph type="title"/>
          </p:nvPr>
        </p:nvSpPr>
        <p:spPr>
          <a:xfrm>
            <a:off x="0" y="-4208"/>
            <a:ext cx="10515600" cy="1325563"/>
          </a:xfrm>
        </p:spPr>
        <p:txBody>
          <a:bodyPr/>
          <a:lstStyle/>
          <a:p>
            <a:r>
              <a:rPr lang="en-GB" b="1" dirty="0"/>
              <a:t>Functional and Cultural aspects in Amazon</a:t>
            </a:r>
          </a:p>
        </p:txBody>
      </p:sp>
      <p:sp>
        <p:nvSpPr>
          <p:cNvPr id="3" name="Content Placeholder 2">
            <a:extLst>
              <a:ext uri="{FF2B5EF4-FFF2-40B4-BE49-F238E27FC236}">
                <a16:creationId xmlns:a16="http://schemas.microsoft.com/office/drawing/2014/main" id="{61D18B63-63E4-4933-826E-AD55295B65EC}"/>
              </a:ext>
            </a:extLst>
          </p:cNvPr>
          <p:cNvSpPr>
            <a:spLocks noGrp="1"/>
          </p:cNvSpPr>
          <p:nvPr>
            <p:ph idx="1"/>
          </p:nvPr>
        </p:nvSpPr>
        <p:spPr>
          <a:xfrm>
            <a:off x="182880" y="1690687"/>
            <a:ext cx="5476515" cy="4802187"/>
          </a:xfrm>
        </p:spPr>
        <p:txBody>
          <a:bodyPr>
            <a:normAutofit lnSpcReduction="10000"/>
          </a:bodyPr>
          <a:lstStyle/>
          <a:p>
            <a:r>
              <a:rPr lang="en-GB" b="1" i="1" u="sng" dirty="0"/>
              <a:t>Functional aspects: </a:t>
            </a:r>
            <a:r>
              <a:rPr lang="en-GB" dirty="0"/>
              <a:t>In Amazon, the HRM aims at employee hiring and selection. Employee Engagement considering functional factors play an important role (Azevedo, Schlosser and McPhee, 2021).</a:t>
            </a:r>
          </a:p>
          <a:p>
            <a:r>
              <a:rPr lang="en-GB" b="1" i="1" u="sng" dirty="0"/>
              <a:t>Cultural Aspects: </a:t>
            </a:r>
            <a:r>
              <a:rPr lang="en-GB" dirty="0"/>
              <a:t>HRM within Amazon aims at development of healthy work culture. It helps in aligning the values of employees considering diversified culture (Rana and Sharma, 2019).</a:t>
            </a:r>
          </a:p>
        </p:txBody>
      </p:sp>
      <p:pic>
        <p:nvPicPr>
          <p:cNvPr id="3076" name="Picture 4" descr="What is Human Resource Management (HRM)? - Definition from WhatIs.com">
            <a:extLst>
              <a:ext uri="{FF2B5EF4-FFF2-40B4-BE49-F238E27FC236}">
                <a16:creationId xmlns:a16="http://schemas.microsoft.com/office/drawing/2014/main" id="{509D09E6-0466-44D9-8F84-6C3750E8FA1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626" t="20242" r="13244" b="11103"/>
          <a:stretch/>
        </p:blipFill>
        <p:spPr bwMode="auto">
          <a:xfrm>
            <a:off x="6096000" y="1092137"/>
            <a:ext cx="5474558" cy="545040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61179D8-7D32-4D8E-8112-4EFC650D83BD}"/>
              </a:ext>
            </a:extLst>
          </p:cNvPr>
          <p:cNvSpPr/>
          <p:nvPr/>
        </p:nvSpPr>
        <p:spPr>
          <a:xfrm>
            <a:off x="7864083" y="6466144"/>
            <a:ext cx="1979068" cy="369332"/>
          </a:xfrm>
          <a:prstGeom prst="rect">
            <a:avLst/>
          </a:prstGeom>
        </p:spPr>
        <p:txBody>
          <a:bodyPr wrap="none">
            <a:spAutoFit/>
          </a:bodyPr>
          <a:lstStyle/>
          <a:p>
            <a:r>
              <a:rPr lang="en-GB" dirty="0"/>
              <a:t>(</a:t>
            </a:r>
            <a:r>
              <a:rPr lang="en-GB" dirty="0" err="1"/>
              <a:t>Ererdi</a:t>
            </a:r>
            <a:r>
              <a:rPr lang="en-GB" dirty="0"/>
              <a:t> et al., 2022)</a:t>
            </a:r>
          </a:p>
        </p:txBody>
      </p:sp>
    </p:spTree>
    <p:extLst>
      <p:ext uri="{BB962C8B-B14F-4D97-AF65-F5344CB8AC3E}">
        <p14:creationId xmlns:p14="http://schemas.microsoft.com/office/powerpoint/2010/main" val="3255796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D2ACC-8B09-431D-B9A5-0272C83767D3}"/>
              </a:ext>
            </a:extLst>
          </p:cNvPr>
          <p:cNvSpPr>
            <a:spLocks noGrp="1"/>
          </p:cNvSpPr>
          <p:nvPr>
            <p:ph type="title"/>
          </p:nvPr>
        </p:nvSpPr>
        <p:spPr>
          <a:xfrm>
            <a:off x="0" y="36050"/>
            <a:ext cx="10515600" cy="1325563"/>
          </a:xfrm>
        </p:spPr>
        <p:txBody>
          <a:bodyPr/>
          <a:lstStyle/>
          <a:p>
            <a:r>
              <a:rPr lang="en-GB" b="1" dirty="0"/>
              <a:t>Positional and Regulatory Aspects in Amazon</a:t>
            </a:r>
          </a:p>
        </p:txBody>
      </p:sp>
      <p:sp>
        <p:nvSpPr>
          <p:cNvPr id="3" name="Content Placeholder 2">
            <a:extLst>
              <a:ext uri="{FF2B5EF4-FFF2-40B4-BE49-F238E27FC236}">
                <a16:creationId xmlns:a16="http://schemas.microsoft.com/office/drawing/2014/main" id="{EA4EE3EF-98A3-4DC5-83F6-F3DA7DD17292}"/>
              </a:ext>
            </a:extLst>
          </p:cNvPr>
          <p:cNvSpPr>
            <a:spLocks noGrp="1"/>
          </p:cNvSpPr>
          <p:nvPr>
            <p:ph idx="1"/>
          </p:nvPr>
        </p:nvSpPr>
        <p:spPr>
          <a:xfrm>
            <a:off x="228600" y="1825625"/>
            <a:ext cx="5554980" cy="4766960"/>
          </a:xfrm>
        </p:spPr>
        <p:txBody>
          <a:bodyPr>
            <a:normAutofit fontScale="92500" lnSpcReduction="10000"/>
          </a:bodyPr>
          <a:lstStyle/>
          <a:p>
            <a:r>
              <a:rPr lang="en-GB" b="1" i="1" u="sng" dirty="0"/>
              <a:t>Positional Aspects: </a:t>
            </a:r>
            <a:r>
              <a:rPr lang="en-GB" dirty="0"/>
              <a:t>HRM within Amazon takes a critical position. Through positional approach, they aim at positioning the employees in desired factors in the system (Zhou et al., 021). </a:t>
            </a:r>
          </a:p>
          <a:p>
            <a:r>
              <a:rPr lang="en-GB" b="1" i="1" u="sng" dirty="0"/>
              <a:t>Regulatory aspects: </a:t>
            </a:r>
            <a:r>
              <a:rPr lang="en-GB" dirty="0"/>
              <a:t>Through application of various regularity aspects, the HRM in Amazon aims at development of positive work environment while developing the value of employees in an effective way (Rana and Sharma, 2019). </a:t>
            </a:r>
          </a:p>
        </p:txBody>
      </p:sp>
      <p:pic>
        <p:nvPicPr>
          <p:cNvPr id="7170" name="Picture 2" descr="HR Links - Strategic HR">
            <a:extLst>
              <a:ext uri="{FF2B5EF4-FFF2-40B4-BE49-F238E27FC236}">
                <a16:creationId xmlns:a16="http://schemas.microsoft.com/office/drawing/2014/main" id="{8E0A47A5-6477-421C-9880-4E43848154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410003"/>
            <a:ext cx="5075797" cy="4766960"/>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9E550C11-A887-481C-B359-14A50C731E61}"/>
              </a:ext>
            </a:extLst>
          </p:cNvPr>
          <p:cNvSpPr/>
          <p:nvPr/>
        </p:nvSpPr>
        <p:spPr>
          <a:xfrm>
            <a:off x="7443152" y="6436679"/>
            <a:ext cx="2603598" cy="369332"/>
          </a:xfrm>
          <a:prstGeom prst="rect">
            <a:avLst/>
          </a:prstGeom>
        </p:spPr>
        <p:txBody>
          <a:bodyPr wrap="none">
            <a:spAutoFit/>
          </a:bodyPr>
          <a:lstStyle/>
          <a:p>
            <a:r>
              <a:rPr lang="en-GB" dirty="0"/>
              <a:t>(Rana and Sharma, 2019)</a:t>
            </a:r>
          </a:p>
        </p:txBody>
      </p:sp>
    </p:spTree>
    <p:extLst>
      <p:ext uri="{BB962C8B-B14F-4D97-AF65-F5344CB8AC3E}">
        <p14:creationId xmlns:p14="http://schemas.microsoft.com/office/powerpoint/2010/main" val="2113547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58EC8-DD29-42D7-AB90-CD582A40D99B}"/>
              </a:ext>
            </a:extLst>
          </p:cNvPr>
          <p:cNvSpPr>
            <a:spLocks noGrp="1"/>
          </p:cNvSpPr>
          <p:nvPr>
            <p:ph type="title"/>
          </p:nvPr>
        </p:nvSpPr>
        <p:spPr>
          <a:xfrm>
            <a:off x="0" y="0"/>
            <a:ext cx="10515600" cy="1325563"/>
          </a:xfrm>
        </p:spPr>
        <p:txBody>
          <a:bodyPr/>
          <a:lstStyle/>
          <a:p>
            <a:r>
              <a:rPr lang="en-GB" b="1" dirty="0"/>
              <a:t>Functional and Cultural aspects in BBC</a:t>
            </a:r>
            <a:endParaRPr lang="en-GB" dirty="0"/>
          </a:p>
        </p:txBody>
      </p:sp>
      <p:sp>
        <p:nvSpPr>
          <p:cNvPr id="3" name="Content Placeholder 2">
            <a:extLst>
              <a:ext uri="{FF2B5EF4-FFF2-40B4-BE49-F238E27FC236}">
                <a16:creationId xmlns:a16="http://schemas.microsoft.com/office/drawing/2014/main" id="{E65BEBF1-7867-4CE6-B036-6D8D2E3D035C}"/>
              </a:ext>
            </a:extLst>
          </p:cNvPr>
          <p:cNvSpPr>
            <a:spLocks noGrp="1"/>
          </p:cNvSpPr>
          <p:nvPr>
            <p:ph idx="1"/>
          </p:nvPr>
        </p:nvSpPr>
        <p:spPr>
          <a:xfrm>
            <a:off x="198120" y="1690688"/>
            <a:ext cx="5654040" cy="4351338"/>
          </a:xfrm>
        </p:spPr>
        <p:txBody>
          <a:bodyPr>
            <a:normAutofit lnSpcReduction="10000"/>
          </a:bodyPr>
          <a:lstStyle/>
          <a:p>
            <a:r>
              <a:rPr lang="en-GB" b="1" i="1" u="sng" dirty="0"/>
              <a:t>Functional Aspects:</a:t>
            </a:r>
            <a:r>
              <a:rPr lang="en-GB" dirty="0"/>
              <a:t> The HRM of BBC is based on the required standards considering the British Civil Services. Considering the needs of BBC in relation to human capital are met through views of the HRM department in the UK (Umar, 2022).</a:t>
            </a:r>
          </a:p>
          <a:p>
            <a:r>
              <a:rPr lang="en-GB" b="1" i="1" u="sng" dirty="0"/>
              <a:t>Cultural Aspects:</a:t>
            </a:r>
            <a:r>
              <a:rPr lang="en-GB" dirty="0"/>
              <a:t> Provide effective cultural development in views of people belonging from various sections in the society (Fei and Wang, 2022).</a:t>
            </a:r>
          </a:p>
        </p:txBody>
      </p:sp>
      <p:pic>
        <p:nvPicPr>
          <p:cNvPr id="8194" name="Picture 2" descr="10 Major Functions of Human Resource Management in 2023">
            <a:extLst>
              <a:ext uri="{FF2B5EF4-FFF2-40B4-BE49-F238E27FC236}">
                <a16:creationId xmlns:a16="http://schemas.microsoft.com/office/drawing/2014/main" id="{DB10A70B-9434-404C-A13D-305DDAB0FD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92240" y="1062681"/>
            <a:ext cx="4732638" cy="473263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5AED7557-F478-4549-9F7F-4BF29E1EC6BC}"/>
              </a:ext>
            </a:extLst>
          </p:cNvPr>
          <p:cNvSpPr/>
          <p:nvPr/>
        </p:nvSpPr>
        <p:spPr>
          <a:xfrm>
            <a:off x="7869025" y="6042026"/>
            <a:ext cx="1979068" cy="369332"/>
          </a:xfrm>
          <a:prstGeom prst="rect">
            <a:avLst/>
          </a:prstGeom>
        </p:spPr>
        <p:txBody>
          <a:bodyPr wrap="none">
            <a:spAutoFit/>
          </a:bodyPr>
          <a:lstStyle/>
          <a:p>
            <a:r>
              <a:rPr lang="en-GB" dirty="0"/>
              <a:t>(</a:t>
            </a:r>
            <a:r>
              <a:rPr lang="en-GB" dirty="0" err="1"/>
              <a:t>Ererdi</a:t>
            </a:r>
            <a:r>
              <a:rPr lang="en-GB" dirty="0"/>
              <a:t> et al., 2022)</a:t>
            </a:r>
          </a:p>
        </p:txBody>
      </p:sp>
    </p:spTree>
    <p:extLst>
      <p:ext uri="{BB962C8B-B14F-4D97-AF65-F5344CB8AC3E}">
        <p14:creationId xmlns:p14="http://schemas.microsoft.com/office/powerpoint/2010/main" val="2030269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566FC-F4D1-4E31-A4F2-6C0A607582ED}"/>
              </a:ext>
            </a:extLst>
          </p:cNvPr>
          <p:cNvSpPr>
            <a:spLocks noGrp="1"/>
          </p:cNvSpPr>
          <p:nvPr>
            <p:ph type="title"/>
          </p:nvPr>
        </p:nvSpPr>
        <p:spPr>
          <a:xfrm>
            <a:off x="0" y="27500"/>
            <a:ext cx="10515600" cy="1325563"/>
          </a:xfrm>
        </p:spPr>
        <p:txBody>
          <a:bodyPr/>
          <a:lstStyle/>
          <a:p>
            <a:r>
              <a:rPr lang="en-GB" b="1" dirty="0"/>
              <a:t>Positional and Regulatory Aspects in BBC</a:t>
            </a:r>
            <a:endParaRPr lang="en-GB" dirty="0"/>
          </a:p>
        </p:txBody>
      </p:sp>
      <p:sp>
        <p:nvSpPr>
          <p:cNvPr id="3" name="Content Placeholder 2">
            <a:extLst>
              <a:ext uri="{FF2B5EF4-FFF2-40B4-BE49-F238E27FC236}">
                <a16:creationId xmlns:a16="http://schemas.microsoft.com/office/drawing/2014/main" id="{04FAC721-B6A6-421F-B155-8E105C3144F5}"/>
              </a:ext>
            </a:extLst>
          </p:cNvPr>
          <p:cNvSpPr>
            <a:spLocks noGrp="1"/>
          </p:cNvSpPr>
          <p:nvPr>
            <p:ph idx="1"/>
          </p:nvPr>
        </p:nvSpPr>
        <p:spPr>
          <a:xfrm>
            <a:off x="271849" y="1774009"/>
            <a:ext cx="5090983" cy="4718866"/>
          </a:xfrm>
        </p:spPr>
        <p:txBody>
          <a:bodyPr>
            <a:normAutofit lnSpcReduction="10000"/>
          </a:bodyPr>
          <a:lstStyle/>
          <a:p>
            <a:r>
              <a:rPr lang="en-GB" b="1" i="1" u="sng" dirty="0"/>
              <a:t>Positional Aspects: </a:t>
            </a:r>
            <a:r>
              <a:rPr lang="en-GB" dirty="0"/>
              <a:t>BBC is a broadcasting channel that highlights the integration of qualified workforce determined through positions in views of the HRM (Martins, 2022).</a:t>
            </a:r>
          </a:p>
          <a:p>
            <a:r>
              <a:rPr lang="en-GB" b="1" i="1" u="sng" dirty="0"/>
              <a:t>Regulatory Aspects: </a:t>
            </a:r>
            <a:r>
              <a:rPr lang="en-GB" dirty="0"/>
              <a:t>The development of standards of people within the workplace through aligning towards the cultural factors plays an important role (Roper et al., 2020). </a:t>
            </a:r>
          </a:p>
          <a:p>
            <a:endParaRPr lang="en-GB" dirty="0"/>
          </a:p>
        </p:txBody>
      </p:sp>
      <p:pic>
        <p:nvPicPr>
          <p:cNvPr id="9218" name="Picture 2" descr="Assignment on Human Resource Management (HRM) - Assignments Articles and  Dissertation">
            <a:extLst>
              <a:ext uri="{FF2B5EF4-FFF2-40B4-BE49-F238E27FC236}">
                <a16:creationId xmlns:a16="http://schemas.microsoft.com/office/drawing/2014/main" id="{F3B99DA9-AA11-4C10-944F-73043CF08BA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3241" b="6753"/>
          <a:stretch/>
        </p:blipFill>
        <p:spPr bwMode="auto">
          <a:xfrm>
            <a:off x="5362831" y="1083213"/>
            <a:ext cx="6557319" cy="4945659"/>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4D32A080-9A01-403F-BC10-FE6E01880270}"/>
              </a:ext>
            </a:extLst>
          </p:cNvPr>
          <p:cNvSpPr/>
          <p:nvPr/>
        </p:nvSpPr>
        <p:spPr>
          <a:xfrm>
            <a:off x="6688040" y="6370683"/>
            <a:ext cx="3906903" cy="369332"/>
          </a:xfrm>
          <a:prstGeom prst="rect">
            <a:avLst/>
          </a:prstGeom>
        </p:spPr>
        <p:txBody>
          <a:bodyPr wrap="none">
            <a:spAutoFit/>
          </a:bodyPr>
          <a:lstStyle/>
          <a:p>
            <a:r>
              <a:rPr lang="en-GB" dirty="0"/>
              <a:t>(Azevedo, Schlosser and McPhee, 2021)</a:t>
            </a:r>
          </a:p>
        </p:txBody>
      </p:sp>
    </p:spTree>
    <p:extLst>
      <p:ext uri="{BB962C8B-B14F-4D97-AF65-F5344CB8AC3E}">
        <p14:creationId xmlns:p14="http://schemas.microsoft.com/office/powerpoint/2010/main" val="2213429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68668-0667-4741-9379-83C7C0540B4F}"/>
              </a:ext>
            </a:extLst>
          </p:cNvPr>
          <p:cNvSpPr>
            <a:spLocks noGrp="1"/>
          </p:cNvSpPr>
          <p:nvPr>
            <p:ph type="title"/>
          </p:nvPr>
        </p:nvSpPr>
        <p:spPr/>
        <p:txBody>
          <a:bodyPr/>
          <a:lstStyle/>
          <a:p>
            <a:r>
              <a:rPr lang="en-GB" b="1" dirty="0"/>
              <a:t>Resource Based View of Amazon</a:t>
            </a:r>
          </a:p>
        </p:txBody>
      </p:sp>
      <p:graphicFrame>
        <p:nvGraphicFramePr>
          <p:cNvPr id="4" name="Table 4">
            <a:extLst>
              <a:ext uri="{FF2B5EF4-FFF2-40B4-BE49-F238E27FC236}">
                <a16:creationId xmlns:a16="http://schemas.microsoft.com/office/drawing/2014/main" id="{96158BAB-67CC-4183-9431-B092CBDA6CDD}"/>
              </a:ext>
            </a:extLst>
          </p:cNvPr>
          <p:cNvGraphicFramePr>
            <a:graphicFrameLocks noGrp="1"/>
          </p:cNvGraphicFramePr>
          <p:nvPr>
            <p:extLst>
              <p:ext uri="{D42A27DB-BD31-4B8C-83A1-F6EECF244321}">
                <p14:modId xmlns:p14="http://schemas.microsoft.com/office/powerpoint/2010/main" val="1841146648"/>
              </p:ext>
            </p:extLst>
          </p:nvPr>
        </p:nvGraphicFramePr>
        <p:xfrm>
          <a:off x="450337" y="1482811"/>
          <a:ext cx="11412150" cy="5077523"/>
        </p:xfrm>
        <a:graphic>
          <a:graphicData uri="http://schemas.openxmlformats.org/drawingml/2006/table">
            <a:tbl>
              <a:tblPr firstRow="1" bandRow="1">
                <a:tableStyleId>{5C22544A-7EE6-4342-B048-85BDC9FD1C3A}</a:tableStyleId>
              </a:tblPr>
              <a:tblGrid>
                <a:gridCol w="4541795">
                  <a:extLst>
                    <a:ext uri="{9D8B030D-6E8A-4147-A177-3AD203B41FA5}">
                      <a16:colId xmlns:a16="http://schemas.microsoft.com/office/drawing/2014/main" val="3130556222"/>
                    </a:ext>
                  </a:extLst>
                </a:gridCol>
                <a:gridCol w="1655806">
                  <a:extLst>
                    <a:ext uri="{9D8B030D-6E8A-4147-A177-3AD203B41FA5}">
                      <a16:colId xmlns:a16="http://schemas.microsoft.com/office/drawing/2014/main" val="544729964"/>
                    </a:ext>
                  </a:extLst>
                </a:gridCol>
                <a:gridCol w="1334529">
                  <a:extLst>
                    <a:ext uri="{9D8B030D-6E8A-4147-A177-3AD203B41FA5}">
                      <a16:colId xmlns:a16="http://schemas.microsoft.com/office/drawing/2014/main" val="3814061837"/>
                    </a:ext>
                  </a:extLst>
                </a:gridCol>
                <a:gridCol w="1853514">
                  <a:extLst>
                    <a:ext uri="{9D8B030D-6E8A-4147-A177-3AD203B41FA5}">
                      <a16:colId xmlns:a16="http://schemas.microsoft.com/office/drawing/2014/main" val="2354296636"/>
                    </a:ext>
                  </a:extLst>
                </a:gridCol>
                <a:gridCol w="2026506">
                  <a:extLst>
                    <a:ext uri="{9D8B030D-6E8A-4147-A177-3AD203B41FA5}">
                      <a16:colId xmlns:a16="http://schemas.microsoft.com/office/drawing/2014/main" val="1078779539"/>
                    </a:ext>
                  </a:extLst>
                </a:gridCol>
              </a:tblGrid>
              <a:tr h="568411">
                <a:tc>
                  <a:txBody>
                    <a:bodyPr/>
                    <a:lstStyle/>
                    <a:p>
                      <a:pPr algn="ctr"/>
                      <a:r>
                        <a:rPr lang="en-GB" sz="2200" dirty="0"/>
                        <a:t>Strategy</a:t>
                      </a:r>
                    </a:p>
                  </a:txBody>
                  <a:tcPr/>
                </a:tc>
                <a:tc>
                  <a:txBody>
                    <a:bodyPr/>
                    <a:lstStyle/>
                    <a:p>
                      <a:pPr algn="ctr"/>
                      <a:r>
                        <a:rPr lang="en-GB" sz="2200" dirty="0"/>
                        <a:t>Valuable</a:t>
                      </a:r>
                    </a:p>
                  </a:txBody>
                  <a:tcPr/>
                </a:tc>
                <a:tc>
                  <a:txBody>
                    <a:bodyPr/>
                    <a:lstStyle/>
                    <a:p>
                      <a:pPr algn="ctr"/>
                      <a:r>
                        <a:rPr lang="en-GB" sz="2200" dirty="0"/>
                        <a:t>Rare</a:t>
                      </a:r>
                    </a:p>
                  </a:txBody>
                  <a:tcPr/>
                </a:tc>
                <a:tc>
                  <a:txBody>
                    <a:bodyPr/>
                    <a:lstStyle/>
                    <a:p>
                      <a:pPr algn="ctr"/>
                      <a:r>
                        <a:rPr lang="en-GB" sz="2200" dirty="0"/>
                        <a:t>Imitable</a:t>
                      </a:r>
                    </a:p>
                  </a:txBody>
                  <a:tcPr/>
                </a:tc>
                <a:tc>
                  <a:txBody>
                    <a:bodyPr/>
                    <a:lstStyle/>
                    <a:p>
                      <a:pPr algn="ctr"/>
                      <a:r>
                        <a:rPr lang="en-GB" sz="2200" dirty="0"/>
                        <a:t>Organised</a:t>
                      </a:r>
                    </a:p>
                  </a:txBody>
                  <a:tcPr/>
                </a:tc>
                <a:extLst>
                  <a:ext uri="{0D108BD9-81ED-4DB2-BD59-A6C34878D82A}">
                    <a16:rowId xmlns:a16="http://schemas.microsoft.com/office/drawing/2014/main" val="1814678492"/>
                  </a:ext>
                </a:extLst>
              </a:tr>
              <a:tr h="821996">
                <a:tc>
                  <a:txBody>
                    <a:bodyPr/>
                    <a:lstStyle/>
                    <a:p>
                      <a:pPr algn="ctr"/>
                      <a:r>
                        <a:rPr lang="en-GB" sz="2200" dirty="0"/>
                        <a:t>Development of employees in gaining competitive edge in the market</a:t>
                      </a:r>
                    </a:p>
                  </a:txBody>
                  <a:tcPr/>
                </a:tc>
                <a:tc>
                  <a:txBody>
                    <a:bodyPr/>
                    <a:lstStyle/>
                    <a:p>
                      <a:pPr algn="ctr"/>
                      <a:r>
                        <a:rPr lang="en-GB" sz="2200" dirty="0"/>
                        <a:t>Yes</a:t>
                      </a:r>
                    </a:p>
                  </a:txBody>
                  <a:tcPr/>
                </a:tc>
                <a:tc>
                  <a:txBody>
                    <a:bodyPr/>
                    <a:lstStyle/>
                    <a:p>
                      <a:pPr algn="ctr"/>
                      <a:r>
                        <a:rPr lang="en-GB" sz="2200" dirty="0"/>
                        <a:t>No</a:t>
                      </a:r>
                    </a:p>
                  </a:txBody>
                  <a:tcPr/>
                </a:tc>
                <a:tc>
                  <a:txBody>
                    <a:bodyPr/>
                    <a:lstStyle/>
                    <a:p>
                      <a:pPr algn="ctr"/>
                      <a:r>
                        <a:rPr lang="en-GB" sz="2200" dirty="0"/>
                        <a:t>Yes</a:t>
                      </a:r>
                    </a:p>
                  </a:txBody>
                  <a:tcPr/>
                </a:tc>
                <a:tc>
                  <a:txBody>
                    <a:bodyPr/>
                    <a:lstStyle/>
                    <a:p>
                      <a:pPr algn="ctr"/>
                      <a:r>
                        <a:rPr lang="en-GB" sz="2200" dirty="0"/>
                        <a:t>Yes</a:t>
                      </a:r>
                    </a:p>
                  </a:txBody>
                  <a:tcPr/>
                </a:tc>
                <a:extLst>
                  <a:ext uri="{0D108BD9-81ED-4DB2-BD59-A6C34878D82A}">
                    <a16:rowId xmlns:a16="http://schemas.microsoft.com/office/drawing/2014/main" val="3325501738"/>
                  </a:ext>
                </a:extLst>
              </a:tr>
              <a:tr h="821996">
                <a:tc>
                  <a:txBody>
                    <a:bodyPr/>
                    <a:lstStyle/>
                    <a:p>
                      <a:pPr algn="ctr"/>
                      <a:r>
                        <a:rPr lang="en-GB" sz="2200" dirty="0"/>
                        <a:t>Remote working facilities to improve flexibility of the employees</a:t>
                      </a:r>
                    </a:p>
                  </a:txBody>
                  <a:tcPr/>
                </a:tc>
                <a:tc>
                  <a:txBody>
                    <a:bodyPr/>
                    <a:lstStyle/>
                    <a:p>
                      <a:pPr algn="ctr"/>
                      <a:r>
                        <a:rPr lang="en-GB" sz="2200" dirty="0"/>
                        <a:t>Yes</a:t>
                      </a:r>
                    </a:p>
                  </a:txBody>
                  <a:tcPr/>
                </a:tc>
                <a:tc>
                  <a:txBody>
                    <a:bodyPr/>
                    <a:lstStyle/>
                    <a:p>
                      <a:pPr algn="ctr"/>
                      <a:r>
                        <a:rPr lang="en-GB" sz="2200" dirty="0"/>
                        <a:t>No</a:t>
                      </a:r>
                    </a:p>
                  </a:txBody>
                  <a:tcPr/>
                </a:tc>
                <a:tc>
                  <a:txBody>
                    <a:bodyPr/>
                    <a:lstStyle/>
                    <a:p>
                      <a:pPr algn="ctr"/>
                      <a:r>
                        <a:rPr lang="en-GB" sz="2200" dirty="0"/>
                        <a:t>Yes</a:t>
                      </a:r>
                    </a:p>
                  </a:txBody>
                  <a:tcPr/>
                </a:tc>
                <a:tc>
                  <a:txBody>
                    <a:bodyPr/>
                    <a:lstStyle/>
                    <a:p>
                      <a:pPr algn="ctr"/>
                      <a:r>
                        <a:rPr lang="en-GB" sz="2200" dirty="0"/>
                        <a:t>Yes</a:t>
                      </a:r>
                    </a:p>
                  </a:txBody>
                  <a:tcPr/>
                </a:tc>
                <a:extLst>
                  <a:ext uri="{0D108BD9-81ED-4DB2-BD59-A6C34878D82A}">
                    <a16:rowId xmlns:a16="http://schemas.microsoft.com/office/drawing/2014/main" val="1581290336"/>
                  </a:ext>
                </a:extLst>
              </a:tr>
              <a:tr h="821996">
                <a:tc>
                  <a:txBody>
                    <a:bodyPr/>
                    <a:lstStyle/>
                    <a:p>
                      <a:pPr algn="ctr"/>
                      <a:r>
                        <a:rPr lang="en-GB" sz="2200" dirty="0"/>
                        <a:t>Online training and development services to improve the values of the employees</a:t>
                      </a:r>
                    </a:p>
                  </a:txBody>
                  <a:tcPr/>
                </a:tc>
                <a:tc>
                  <a:txBody>
                    <a:bodyPr/>
                    <a:lstStyle/>
                    <a:p>
                      <a:pPr algn="ctr"/>
                      <a:r>
                        <a:rPr lang="en-GB" sz="2200" dirty="0"/>
                        <a:t>Yes</a:t>
                      </a:r>
                    </a:p>
                  </a:txBody>
                  <a:tcPr/>
                </a:tc>
                <a:tc>
                  <a:txBody>
                    <a:bodyPr/>
                    <a:lstStyle/>
                    <a:p>
                      <a:pPr algn="ctr"/>
                      <a:r>
                        <a:rPr lang="en-GB" sz="2200" dirty="0"/>
                        <a:t>Yes</a:t>
                      </a:r>
                    </a:p>
                  </a:txBody>
                  <a:tcPr/>
                </a:tc>
                <a:tc>
                  <a:txBody>
                    <a:bodyPr/>
                    <a:lstStyle/>
                    <a:p>
                      <a:pPr algn="ctr"/>
                      <a:r>
                        <a:rPr lang="en-GB" sz="2200" dirty="0"/>
                        <a:t>No</a:t>
                      </a:r>
                    </a:p>
                  </a:txBody>
                  <a:tcPr/>
                </a:tc>
                <a:tc>
                  <a:txBody>
                    <a:bodyPr/>
                    <a:lstStyle/>
                    <a:p>
                      <a:pPr algn="ctr"/>
                      <a:r>
                        <a:rPr lang="en-GB" sz="2200" dirty="0"/>
                        <a:t>Yes</a:t>
                      </a:r>
                    </a:p>
                  </a:txBody>
                  <a:tcPr/>
                </a:tc>
                <a:extLst>
                  <a:ext uri="{0D108BD9-81ED-4DB2-BD59-A6C34878D82A}">
                    <a16:rowId xmlns:a16="http://schemas.microsoft.com/office/drawing/2014/main" val="835145401"/>
                  </a:ext>
                </a:extLst>
              </a:tr>
              <a:tr h="821996">
                <a:tc>
                  <a:txBody>
                    <a:bodyPr/>
                    <a:lstStyle/>
                    <a:p>
                      <a:pPr algn="ctr"/>
                      <a:r>
                        <a:rPr lang="en-GB" sz="2200" dirty="0"/>
                        <a:t>Development of technological solutions to improve the efficiency of their work carried out by the employees in the management system.</a:t>
                      </a:r>
                    </a:p>
                  </a:txBody>
                  <a:tcPr/>
                </a:tc>
                <a:tc>
                  <a:txBody>
                    <a:bodyPr/>
                    <a:lstStyle/>
                    <a:p>
                      <a:pPr algn="ctr"/>
                      <a:r>
                        <a:rPr lang="en-GB" sz="2200" dirty="0"/>
                        <a:t>Yes</a:t>
                      </a:r>
                    </a:p>
                  </a:txBody>
                  <a:tcPr/>
                </a:tc>
                <a:tc>
                  <a:txBody>
                    <a:bodyPr/>
                    <a:lstStyle/>
                    <a:p>
                      <a:pPr algn="ctr"/>
                      <a:r>
                        <a:rPr lang="en-GB" sz="2200" dirty="0"/>
                        <a:t>Yes</a:t>
                      </a:r>
                    </a:p>
                  </a:txBody>
                  <a:tcPr/>
                </a:tc>
                <a:tc>
                  <a:txBody>
                    <a:bodyPr/>
                    <a:lstStyle/>
                    <a:p>
                      <a:pPr algn="ctr"/>
                      <a:r>
                        <a:rPr lang="en-GB" sz="2200" dirty="0"/>
                        <a:t>Yes</a:t>
                      </a:r>
                    </a:p>
                  </a:txBody>
                  <a:tcPr/>
                </a:tc>
                <a:tc>
                  <a:txBody>
                    <a:bodyPr/>
                    <a:lstStyle/>
                    <a:p>
                      <a:pPr algn="ctr"/>
                      <a:r>
                        <a:rPr lang="en-GB" sz="2200" dirty="0"/>
                        <a:t>Yes</a:t>
                      </a:r>
                    </a:p>
                  </a:txBody>
                  <a:tcPr/>
                </a:tc>
                <a:extLst>
                  <a:ext uri="{0D108BD9-81ED-4DB2-BD59-A6C34878D82A}">
                    <a16:rowId xmlns:a16="http://schemas.microsoft.com/office/drawing/2014/main" val="2197087206"/>
                  </a:ext>
                </a:extLst>
              </a:tr>
            </a:tbl>
          </a:graphicData>
        </a:graphic>
      </p:graphicFrame>
    </p:spTree>
    <p:extLst>
      <p:ext uri="{BB962C8B-B14F-4D97-AF65-F5344CB8AC3E}">
        <p14:creationId xmlns:p14="http://schemas.microsoft.com/office/powerpoint/2010/main" val="3863744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B109B-DA80-4B4F-ABC6-DCB30E43E131}"/>
              </a:ext>
            </a:extLst>
          </p:cNvPr>
          <p:cNvSpPr>
            <a:spLocks noGrp="1"/>
          </p:cNvSpPr>
          <p:nvPr>
            <p:ph type="title"/>
          </p:nvPr>
        </p:nvSpPr>
        <p:spPr/>
        <p:txBody>
          <a:bodyPr/>
          <a:lstStyle/>
          <a:p>
            <a:r>
              <a:rPr lang="en-GB" b="1" dirty="0"/>
              <a:t>Resource Based View of BBC</a:t>
            </a:r>
            <a:endParaRPr lang="en-GB" dirty="0"/>
          </a:p>
        </p:txBody>
      </p:sp>
      <p:graphicFrame>
        <p:nvGraphicFramePr>
          <p:cNvPr id="4" name="Table 3">
            <a:extLst>
              <a:ext uri="{FF2B5EF4-FFF2-40B4-BE49-F238E27FC236}">
                <a16:creationId xmlns:a16="http://schemas.microsoft.com/office/drawing/2014/main" id="{B3CDB63A-875D-48C9-BE50-28C30E512372}"/>
              </a:ext>
            </a:extLst>
          </p:cNvPr>
          <p:cNvGraphicFramePr>
            <a:graphicFrameLocks noGrp="1"/>
          </p:cNvGraphicFramePr>
          <p:nvPr>
            <p:extLst>
              <p:ext uri="{D42A27DB-BD31-4B8C-83A1-F6EECF244321}">
                <p14:modId xmlns:p14="http://schemas.microsoft.com/office/powerpoint/2010/main" val="2966768122"/>
              </p:ext>
            </p:extLst>
          </p:nvPr>
        </p:nvGraphicFramePr>
        <p:xfrm>
          <a:off x="389925" y="1538922"/>
          <a:ext cx="11412150" cy="4957531"/>
        </p:xfrm>
        <a:graphic>
          <a:graphicData uri="http://schemas.openxmlformats.org/drawingml/2006/table">
            <a:tbl>
              <a:tblPr firstRow="1" bandRow="1">
                <a:tableStyleId>{5C22544A-7EE6-4342-B048-85BDC9FD1C3A}</a:tableStyleId>
              </a:tblPr>
              <a:tblGrid>
                <a:gridCol w="5269470">
                  <a:extLst>
                    <a:ext uri="{9D8B030D-6E8A-4147-A177-3AD203B41FA5}">
                      <a16:colId xmlns:a16="http://schemas.microsoft.com/office/drawing/2014/main" val="500701315"/>
                    </a:ext>
                  </a:extLst>
                </a:gridCol>
                <a:gridCol w="1680519">
                  <a:extLst>
                    <a:ext uri="{9D8B030D-6E8A-4147-A177-3AD203B41FA5}">
                      <a16:colId xmlns:a16="http://schemas.microsoft.com/office/drawing/2014/main" val="2329386901"/>
                    </a:ext>
                  </a:extLst>
                </a:gridCol>
                <a:gridCol w="1359243">
                  <a:extLst>
                    <a:ext uri="{9D8B030D-6E8A-4147-A177-3AD203B41FA5}">
                      <a16:colId xmlns:a16="http://schemas.microsoft.com/office/drawing/2014/main" val="3452805732"/>
                    </a:ext>
                  </a:extLst>
                </a:gridCol>
                <a:gridCol w="1581665">
                  <a:extLst>
                    <a:ext uri="{9D8B030D-6E8A-4147-A177-3AD203B41FA5}">
                      <a16:colId xmlns:a16="http://schemas.microsoft.com/office/drawing/2014/main" val="3186505124"/>
                    </a:ext>
                  </a:extLst>
                </a:gridCol>
                <a:gridCol w="1521253">
                  <a:extLst>
                    <a:ext uri="{9D8B030D-6E8A-4147-A177-3AD203B41FA5}">
                      <a16:colId xmlns:a16="http://schemas.microsoft.com/office/drawing/2014/main" val="577970793"/>
                    </a:ext>
                  </a:extLst>
                </a:gridCol>
              </a:tblGrid>
              <a:tr h="568411">
                <a:tc>
                  <a:txBody>
                    <a:bodyPr/>
                    <a:lstStyle/>
                    <a:p>
                      <a:pPr algn="ctr"/>
                      <a:r>
                        <a:rPr lang="en-GB" sz="2200" dirty="0"/>
                        <a:t>Strategy</a:t>
                      </a:r>
                    </a:p>
                  </a:txBody>
                  <a:tcPr/>
                </a:tc>
                <a:tc>
                  <a:txBody>
                    <a:bodyPr/>
                    <a:lstStyle/>
                    <a:p>
                      <a:pPr algn="ctr"/>
                      <a:r>
                        <a:rPr lang="en-GB" sz="2200" dirty="0"/>
                        <a:t>Valuable</a:t>
                      </a:r>
                    </a:p>
                  </a:txBody>
                  <a:tcPr/>
                </a:tc>
                <a:tc>
                  <a:txBody>
                    <a:bodyPr/>
                    <a:lstStyle/>
                    <a:p>
                      <a:pPr algn="ctr"/>
                      <a:r>
                        <a:rPr lang="en-GB" sz="2200" dirty="0"/>
                        <a:t>Rare</a:t>
                      </a:r>
                    </a:p>
                  </a:txBody>
                  <a:tcPr/>
                </a:tc>
                <a:tc>
                  <a:txBody>
                    <a:bodyPr/>
                    <a:lstStyle/>
                    <a:p>
                      <a:pPr algn="ctr"/>
                      <a:r>
                        <a:rPr lang="en-GB" sz="2200" dirty="0"/>
                        <a:t>Imitable</a:t>
                      </a:r>
                    </a:p>
                  </a:txBody>
                  <a:tcPr/>
                </a:tc>
                <a:tc>
                  <a:txBody>
                    <a:bodyPr/>
                    <a:lstStyle/>
                    <a:p>
                      <a:pPr algn="ctr"/>
                      <a:r>
                        <a:rPr lang="en-GB" sz="2200" dirty="0"/>
                        <a:t>Organised</a:t>
                      </a:r>
                    </a:p>
                  </a:txBody>
                  <a:tcPr/>
                </a:tc>
                <a:extLst>
                  <a:ext uri="{0D108BD9-81ED-4DB2-BD59-A6C34878D82A}">
                    <a16:rowId xmlns:a16="http://schemas.microsoft.com/office/drawing/2014/main" val="4158824711"/>
                  </a:ext>
                </a:extLst>
              </a:tr>
              <a:tr h="821996">
                <a:tc>
                  <a:txBody>
                    <a:bodyPr/>
                    <a:lstStyle/>
                    <a:p>
                      <a:pPr algn="ctr"/>
                      <a:r>
                        <a:rPr lang="en-GB" sz="2200" dirty="0"/>
                        <a:t>Effective training and development generated to the employees in improving their skills.</a:t>
                      </a:r>
                    </a:p>
                  </a:txBody>
                  <a:tcPr/>
                </a:tc>
                <a:tc>
                  <a:txBody>
                    <a:bodyPr/>
                    <a:lstStyle/>
                    <a:p>
                      <a:pPr algn="ctr"/>
                      <a:r>
                        <a:rPr lang="en-GB" sz="2200" dirty="0"/>
                        <a:t>Yes</a:t>
                      </a:r>
                    </a:p>
                  </a:txBody>
                  <a:tcPr/>
                </a:tc>
                <a:tc>
                  <a:txBody>
                    <a:bodyPr/>
                    <a:lstStyle/>
                    <a:p>
                      <a:pPr algn="ctr"/>
                      <a:r>
                        <a:rPr lang="en-GB" sz="2200" dirty="0"/>
                        <a:t>No</a:t>
                      </a:r>
                    </a:p>
                  </a:txBody>
                  <a:tcPr/>
                </a:tc>
                <a:tc>
                  <a:txBody>
                    <a:bodyPr/>
                    <a:lstStyle/>
                    <a:p>
                      <a:pPr algn="ctr"/>
                      <a:r>
                        <a:rPr lang="en-GB" sz="2200" dirty="0"/>
                        <a:t>Yes</a:t>
                      </a:r>
                    </a:p>
                  </a:txBody>
                  <a:tcPr/>
                </a:tc>
                <a:tc>
                  <a:txBody>
                    <a:bodyPr/>
                    <a:lstStyle/>
                    <a:p>
                      <a:pPr algn="ctr"/>
                      <a:r>
                        <a:rPr lang="en-GB" sz="2200" dirty="0"/>
                        <a:t>Yes</a:t>
                      </a:r>
                    </a:p>
                  </a:txBody>
                  <a:tcPr/>
                </a:tc>
                <a:extLst>
                  <a:ext uri="{0D108BD9-81ED-4DB2-BD59-A6C34878D82A}">
                    <a16:rowId xmlns:a16="http://schemas.microsoft.com/office/drawing/2014/main" val="4277324273"/>
                  </a:ext>
                </a:extLst>
              </a:tr>
              <a:tr h="821996">
                <a:tc>
                  <a:txBody>
                    <a:bodyPr/>
                    <a:lstStyle/>
                    <a:p>
                      <a:pPr algn="ctr"/>
                      <a:r>
                        <a:rPr lang="en-GB" sz="2200" dirty="0"/>
                        <a:t>Improving the working culture through factors of technological development and changes in the regulatory factors</a:t>
                      </a:r>
                    </a:p>
                  </a:txBody>
                  <a:tcPr/>
                </a:tc>
                <a:tc>
                  <a:txBody>
                    <a:bodyPr/>
                    <a:lstStyle/>
                    <a:p>
                      <a:pPr algn="ctr"/>
                      <a:r>
                        <a:rPr lang="en-GB" sz="2200" dirty="0"/>
                        <a:t>Yes</a:t>
                      </a:r>
                    </a:p>
                  </a:txBody>
                  <a:tcPr/>
                </a:tc>
                <a:tc>
                  <a:txBody>
                    <a:bodyPr/>
                    <a:lstStyle/>
                    <a:p>
                      <a:pPr algn="ctr"/>
                      <a:r>
                        <a:rPr lang="en-GB" sz="2200" dirty="0"/>
                        <a:t>No</a:t>
                      </a:r>
                    </a:p>
                  </a:txBody>
                  <a:tcPr/>
                </a:tc>
                <a:tc>
                  <a:txBody>
                    <a:bodyPr/>
                    <a:lstStyle/>
                    <a:p>
                      <a:pPr algn="ctr"/>
                      <a:r>
                        <a:rPr lang="en-GB" sz="2200" dirty="0"/>
                        <a:t>Yes</a:t>
                      </a:r>
                    </a:p>
                  </a:txBody>
                  <a:tcPr/>
                </a:tc>
                <a:tc>
                  <a:txBody>
                    <a:bodyPr/>
                    <a:lstStyle/>
                    <a:p>
                      <a:pPr algn="ctr"/>
                      <a:r>
                        <a:rPr lang="en-GB" sz="2200" dirty="0"/>
                        <a:t>Yes</a:t>
                      </a:r>
                    </a:p>
                  </a:txBody>
                  <a:tcPr/>
                </a:tc>
                <a:extLst>
                  <a:ext uri="{0D108BD9-81ED-4DB2-BD59-A6C34878D82A}">
                    <a16:rowId xmlns:a16="http://schemas.microsoft.com/office/drawing/2014/main" val="1425407664"/>
                  </a:ext>
                </a:extLst>
              </a:tr>
              <a:tr h="821996">
                <a:tc>
                  <a:txBody>
                    <a:bodyPr/>
                    <a:lstStyle/>
                    <a:p>
                      <a:pPr algn="ctr"/>
                      <a:r>
                        <a:rPr lang="en-GB" sz="2200" dirty="0"/>
                        <a:t>Highlighting the importance of technology based on modern  factors in catering to the needs of external forces</a:t>
                      </a:r>
                    </a:p>
                  </a:txBody>
                  <a:tcPr/>
                </a:tc>
                <a:tc>
                  <a:txBody>
                    <a:bodyPr/>
                    <a:lstStyle/>
                    <a:p>
                      <a:pPr algn="ctr"/>
                      <a:r>
                        <a:rPr lang="en-GB" sz="2200" dirty="0"/>
                        <a:t>Yes</a:t>
                      </a:r>
                    </a:p>
                  </a:txBody>
                  <a:tcPr/>
                </a:tc>
                <a:tc>
                  <a:txBody>
                    <a:bodyPr/>
                    <a:lstStyle/>
                    <a:p>
                      <a:pPr algn="ctr"/>
                      <a:r>
                        <a:rPr lang="en-GB" sz="2200" dirty="0"/>
                        <a:t>Yes</a:t>
                      </a:r>
                    </a:p>
                  </a:txBody>
                  <a:tcPr/>
                </a:tc>
                <a:tc>
                  <a:txBody>
                    <a:bodyPr/>
                    <a:lstStyle/>
                    <a:p>
                      <a:pPr algn="ctr"/>
                      <a:r>
                        <a:rPr lang="en-GB" sz="2200" dirty="0"/>
                        <a:t>No</a:t>
                      </a:r>
                    </a:p>
                  </a:txBody>
                  <a:tcPr/>
                </a:tc>
                <a:tc>
                  <a:txBody>
                    <a:bodyPr/>
                    <a:lstStyle/>
                    <a:p>
                      <a:pPr algn="ctr"/>
                      <a:r>
                        <a:rPr lang="en-GB" sz="2200" dirty="0"/>
                        <a:t>Yes</a:t>
                      </a:r>
                    </a:p>
                  </a:txBody>
                  <a:tcPr/>
                </a:tc>
                <a:extLst>
                  <a:ext uri="{0D108BD9-81ED-4DB2-BD59-A6C34878D82A}">
                    <a16:rowId xmlns:a16="http://schemas.microsoft.com/office/drawing/2014/main" val="4272445056"/>
                  </a:ext>
                </a:extLst>
              </a:tr>
              <a:tr h="821996">
                <a:tc>
                  <a:txBody>
                    <a:bodyPr/>
                    <a:lstStyle/>
                    <a:p>
                      <a:pPr algn="ctr"/>
                      <a:r>
                        <a:rPr lang="en-GB" sz="2200" dirty="0"/>
                        <a:t>Integration of required strategies in improving the work experience along with catering as per the changes in the market</a:t>
                      </a:r>
                    </a:p>
                  </a:txBody>
                  <a:tcPr/>
                </a:tc>
                <a:tc>
                  <a:txBody>
                    <a:bodyPr/>
                    <a:lstStyle/>
                    <a:p>
                      <a:pPr algn="ctr"/>
                      <a:r>
                        <a:rPr lang="en-GB" sz="2200" dirty="0"/>
                        <a:t>Yes</a:t>
                      </a:r>
                    </a:p>
                  </a:txBody>
                  <a:tcPr/>
                </a:tc>
                <a:tc>
                  <a:txBody>
                    <a:bodyPr/>
                    <a:lstStyle/>
                    <a:p>
                      <a:pPr algn="ctr"/>
                      <a:r>
                        <a:rPr lang="en-GB" sz="2200" dirty="0"/>
                        <a:t>No</a:t>
                      </a:r>
                    </a:p>
                  </a:txBody>
                  <a:tcPr/>
                </a:tc>
                <a:tc>
                  <a:txBody>
                    <a:bodyPr/>
                    <a:lstStyle/>
                    <a:p>
                      <a:pPr algn="ctr"/>
                      <a:r>
                        <a:rPr lang="en-GB" sz="2200" dirty="0"/>
                        <a:t>Yes</a:t>
                      </a:r>
                    </a:p>
                  </a:txBody>
                  <a:tcPr/>
                </a:tc>
                <a:tc>
                  <a:txBody>
                    <a:bodyPr/>
                    <a:lstStyle/>
                    <a:p>
                      <a:pPr algn="ctr"/>
                      <a:r>
                        <a:rPr lang="en-GB" sz="2200" dirty="0"/>
                        <a:t>Yes</a:t>
                      </a:r>
                    </a:p>
                  </a:txBody>
                  <a:tcPr/>
                </a:tc>
                <a:extLst>
                  <a:ext uri="{0D108BD9-81ED-4DB2-BD59-A6C34878D82A}">
                    <a16:rowId xmlns:a16="http://schemas.microsoft.com/office/drawing/2014/main" val="33679574"/>
                  </a:ext>
                </a:extLst>
              </a:tr>
            </a:tbl>
          </a:graphicData>
        </a:graphic>
      </p:graphicFrame>
    </p:spTree>
    <p:extLst>
      <p:ext uri="{BB962C8B-B14F-4D97-AF65-F5344CB8AC3E}">
        <p14:creationId xmlns:p14="http://schemas.microsoft.com/office/powerpoint/2010/main" val="16661878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8B10A-2C4A-4EDC-83CF-9DB34F67B969}"/>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A2A9F7BA-C457-4577-8559-4100ABE5D71D}"/>
              </a:ext>
            </a:extLst>
          </p:cNvPr>
          <p:cNvSpPr>
            <a:spLocks noGrp="1"/>
          </p:cNvSpPr>
          <p:nvPr>
            <p:ph idx="1"/>
          </p:nvPr>
        </p:nvSpPr>
        <p:spPr>
          <a:xfrm>
            <a:off x="838200" y="2141537"/>
            <a:ext cx="10515600" cy="4351338"/>
          </a:xfrm>
        </p:spPr>
        <p:txBody>
          <a:bodyPr/>
          <a:lstStyle/>
          <a:p>
            <a:r>
              <a:rPr lang="en-GB" dirty="0"/>
              <a:t>From the study, the importance of HRM in developing the working standards of the people within the organisation has been highlighted.</a:t>
            </a:r>
          </a:p>
          <a:p>
            <a:r>
              <a:rPr lang="en-GB" dirty="0"/>
              <a:t>HRM strategies plays an important role in developing the variable outcomes of the organisation considering the positive factors. </a:t>
            </a:r>
          </a:p>
          <a:p>
            <a:r>
              <a:rPr lang="en-GB" dirty="0"/>
              <a:t>Development of teamwork, communication factors, appreciation to team diversity is based on ability of HRM aligned within the public and private sector in meeting the specified guidelines. </a:t>
            </a:r>
          </a:p>
        </p:txBody>
      </p:sp>
    </p:spTree>
    <p:extLst>
      <p:ext uri="{BB962C8B-B14F-4D97-AF65-F5344CB8AC3E}">
        <p14:creationId xmlns:p14="http://schemas.microsoft.com/office/powerpoint/2010/main" val="493016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AD3388-8247-4744-87EA-3E29A9940C01}"/>
              </a:ext>
            </a:extLst>
          </p:cNvPr>
          <p:cNvSpPr>
            <a:spLocks noGrp="1"/>
          </p:cNvSpPr>
          <p:nvPr>
            <p:ph type="title"/>
          </p:nvPr>
        </p:nvSpPr>
        <p:spPr>
          <a:xfrm>
            <a:off x="0" y="28136"/>
            <a:ext cx="10515600" cy="182880"/>
          </a:xfrm>
        </p:spPr>
        <p:txBody>
          <a:bodyPr>
            <a:noAutofit/>
          </a:bodyPr>
          <a:lstStyle/>
          <a:p>
            <a:r>
              <a:rPr lang="en-GB" sz="1800" b="1" dirty="0"/>
              <a:t>Reference list</a:t>
            </a:r>
          </a:p>
        </p:txBody>
      </p:sp>
      <p:sp>
        <p:nvSpPr>
          <p:cNvPr id="3" name="Content Placeholder 2">
            <a:extLst>
              <a:ext uri="{FF2B5EF4-FFF2-40B4-BE49-F238E27FC236}">
                <a16:creationId xmlns:a16="http://schemas.microsoft.com/office/drawing/2014/main" id="{27D2B5C1-DDB6-4577-ACA4-107C54981530}"/>
              </a:ext>
            </a:extLst>
          </p:cNvPr>
          <p:cNvSpPr>
            <a:spLocks noGrp="1"/>
          </p:cNvSpPr>
          <p:nvPr>
            <p:ph idx="1"/>
          </p:nvPr>
        </p:nvSpPr>
        <p:spPr>
          <a:xfrm>
            <a:off x="0" y="315912"/>
            <a:ext cx="12192000" cy="6542088"/>
          </a:xfrm>
        </p:spPr>
        <p:txBody>
          <a:bodyPr>
            <a:normAutofit fontScale="92500" lnSpcReduction="10000"/>
          </a:bodyPr>
          <a:lstStyle/>
          <a:p>
            <a:r>
              <a:rPr lang="en-GB" sz="1400" dirty="0"/>
              <a:t>Ashraf, F., (2020). Rise of big data analytics and the role of human resource management. </a:t>
            </a:r>
            <a:r>
              <a:rPr lang="en-GB" sz="1400" i="1" dirty="0"/>
              <a:t>American Journal of Management</a:t>
            </a:r>
            <a:r>
              <a:rPr lang="en-GB" sz="1400" dirty="0"/>
              <a:t>, </a:t>
            </a:r>
            <a:r>
              <a:rPr lang="en-GB" sz="1400" i="1" dirty="0"/>
              <a:t>20</a:t>
            </a:r>
            <a:r>
              <a:rPr lang="en-GB" sz="1400" dirty="0"/>
              <a:t>(2), pp.90-95. </a:t>
            </a:r>
            <a:r>
              <a:rPr lang="en-GB" sz="1400" u="sng" dirty="0">
                <a:hlinkClick r:id="rId2"/>
              </a:rPr>
              <a:t>https://search.proquest.com/openview/8fe399999ab65aecadfcc87559fab41d/1?pq-origsite=gscholar&amp;cbl=2028707</a:t>
            </a:r>
            <a:endParaRPr lang="en-GB" sz="1400" dirty="0"/>
          </a:p>
          <a:p>
            <a:r>
              <a:rPr lang="en-GB" sz="1400" dirty="0"/>
              <a:t>Azevedo, M.C.D., Schlosser, F. and McPhee, D., (2021). Building organizational innovation through HRM, employee voice and engagement. </a:t>
            </a:r>
            <a:r>
              <a:rPr lang="en-GB" sz="1400" i="1" dirty="0"/>
              <a:t>Personnel Review</a:t>
            </a:r>
            <a:r>
              <a:rPr lang="en-GB" sz="1400" dirty="0"/>
              <a:t>, </a:t>
            </a:r>
            <a:r>
              <a:rPr lang="en-GB" sz="1400" i="1" dirty="0"/>
              <a:t>50</a:t>
            </a:r>
            <a:r>
              <a:rPr lang="en-GB" sz="1400" dirty="0"/>
              <a:t>(2), pp.751-769. </a:t>
            </a:r>
            <a:r>
              <a:rPr lang="en-GB" sz="1400" u="sng" dirty="0">
                <a:hlinkClick r:id="rId3"/>
              </a:rPr>
              <a:t>https://www.emerald.com/insight/content/doi/10.1108/PR-12-2019-0687/full/html</a:t>
            </a:r>
            <a:endParaRPr lang="en-GB" sz="1400" dirty="0"/>
          </a:p>
          <a:p>
            <a:r>
              <a:rPr lang="en-GB" sz="1400" dirty="0" err="1"/>
              <a:t>Blom</a:t>
            </a:r>
            <a:r>
              <a:rPr lang="en-GB" sz="1400" dirty="0"/>
              <a:t>, R., </a:t>
            </a:r>
            <a:r>
              <a:rPr lang="en-GB" sz="1400" dirty="0" err="1"/>
              <a:t>Kruyen</a:t>
            </a:r>
            <a:r>
              <a:rPr lang="en-GB" sz="1400" dirty="0"/>
              <a:t>, P.M., Van der Heijden, B.I. and Van </a:t>
            </a:r>
            <a:r>
              <a:rPr lang="en-GB" sz="1400" dirty="0" err="1"/>
              <a:t>Thiel</a:t>
            </a:r>
            <a:r>
              <a:rPr lang="en-GB" sz="1400" dirty="0"/>
              <a:t>, S., (2020). One HRM fits all? A meta-analysis of the effects of HRM practices in the public, </a:t>
            </a:r>
            <a:r>
              <a:rPr lang="en-GB" sz="1400" dirty="0" err="1"/>
              <a:t>semipublic</a:t>
            </a:r>
            <a:r>
              <a:rPr lang="en-GB" sz="1400" dirty="0"/>
              <a:t>, and private sector. </a:t>
            </a:r>
            <a:r>
              <a:rPr lang="en-GB" sz="1400" i="1" dirty="0"/>
              <a:t>Review of Public Personnel Administration</a:t>
            </a:r>
            <a:r>
              <a:rPr lang="en-GB" sz="1400" dirty="0"/>
              <a:t>, </a:t>
            </a:r>
            <a:r>
              <a:rPr lang="en-GB" sz="1400" i="1" dirty="0"/>
              <a:t>40</a:t>
            </a:r>
            <a:r>
              <a:rPr lang="en-GB" sz="1400" dirty="0"/>
              <a:t>(1), pp.3-35. </a:t>
            </a:r>
            <a:r>
              <a:rPr lang="en-GB" sz="1400" u="sng" dirty="0">
                <a:hlinkClick r:id="rId4"/>
              </a:rPr>
              <a:t>https://journals.sagepub.com/doi/abs/10.1177/0734371x18773492</a:t>
            </a:r>
            <a:endParaRPr lang="en-GB" sz="1400" dirty="0"/>
          </a:p>
          <a:p>
            <a:r>
              <a:rPr lang="en-GB" sz="1400" dirty="0" err="1"/>
              <a:t>Brunetto</a:t>
            </a:r>
            <a:r>
              <a:rPr lang="en-GB" sz="1400" dirty="0"/>
              <a:t>, Y. and Beattie, R., (2020). Changing role of HRM in the public sector. </a:t>
            </a:r>
            <a:r>
              <a:rPr lang="en-GB" sz="1400" i="1" dirty="0"/>
              <a:t>Public Management Review</a:t>
            </a:r>
            <a:r>
              <a:rPr lang="en-GB" sz="1400" dirty="0"/>
              <a:t>, </a:t>
            </a:r>
            <a:r>
              <a:rPr lang="en-GB" sz="1400" i="1" dirty="0"/>
              <a:t>22</a:t>
            </a:r>
            <a:r>
              <a:rPr lang="en-GB" sz="1400" dirty="0"/>
              <a:t>(1), pp.1-5. </a:t>
            </a:r>
            <a:r>
              <a:rPr lang="en-GB" sz="1400" u="sng" dirty="0">
                <a:hlinkClick r:id="rId5"/>
              </a:rPr>
              <a:t>https://www.tandfonline.com/doi/full/10.1080/14719037.2019.1645876</a:t>
            </a:r>
            <a:endParaRPr lang="en-GB" sz="1400" dirty="0"/>
          </a:p>
          <a:p>
            <a:r>
              <a:rPr lang="en-GB" sz="1400" dirty="0" err="1"/>
              <a:t>Ererdi</a:t>
            </a:r>
            <a:r>
              <a:rPr lang="en-GB" sz="1400" dirty="0"/>
              <a:t>, C., </a:t>
            </a:r>
            <a:r>
              <a:rPr lang="en-GB" sz="1400" dirty="0" err="1"/>
              <a:t>Nurgabdeshov</a:t>
            </a:r>
            <a:r>
              <a:rPr lang="en-GB" sz="1400" dirty="0"/>
              <a:t>, A., </a:t>
            </a:r>
            <a:r>
              <a:rPr lang="en-GB" sz="1400" dirty="0" err="1"/>
              <a:t>Kozhakhmet</a:t>
            </a:r>
            <a:r>
              <a:rPr lang="en-GB" sz="1400" dirty="0"/>
              <a:t>, S., </a:t>
            </a:r>
            <a:r>
              <a:rPr lang="en-GB" sz="1400" dirty="0" err="1"/>
              <a:t>Rofcanin</a:t>
            </a:r>
            <a:r>
              <a:rPr lang="en-GB" sz="1400" dirty="0"/>
              <a:t>, Y. and </a:t>
            </a:r>
            <a:r>
              <a:rPr lang="en-GB" sz="1400" dirty="0" err="1"/>
              <a:t>Demirbag</a:t>
            </a:r>
            <a:r>
              <a:rPr lang="en-GB" sz="1400" dirty="0"/>
              <a:t>, M., (2022). International HRM in the context of uncertainty and crisis: A systematic review of literature (2000–2018). </a:t>
            </a:r>
            <a:r>
              <a:rPr lang="en-GB" sz="1400" i="1" dirty="0"/>
              <a:t>The International Journal of Human Resource Management</a:t>
            </a:r>
            <a:r>
              <a:rPr lang="en-GB" sz="1400" dirty="0"/>
              <a:t>, </a:t>
            </a:r>
            <a:r>
              <a:rPr lang="en-GB" sz="1400" i="1" dirty="0"/>
              <a:t>33</a:t>
            </a:r>
            <a:r>
              <a:rPr lang="en-GB" sz="1400" dirty="0"/>
              <a:t>(12), pp.2503-2540. </a:t>
            </a:r>
            <a:r>
              <a:rPr lang="en-GB" sz="1400" u="sng" dirty="0">
                <a:hlinkClick r:id="rId6"/>
              </a:rPr>
              <a:t>https://www.tandfonline.com/doi/abs/10.1080/09585192.2020.1863247</a:t>
            </a:r>
            <a:endParaRPr lang="en-GB" sz="1400" dirty="0"/>
          </a:p>
          <a:p>
            <a:r>
              <a:rPr lang="en-GB" sz="1400" dirty="0"/>
              <a:t>Fei, X. and Wang, J., (2022). Sustainable human resource management and innovation. In </a:t>
            </a:r>
            <a:r>
              <a:rPr lang="en-GB" sz="1400" i="1" dirty="0"/>
              <a:t>Responsible Innovation Management</a:t>
            </a:r>
            <a:r>
              <a:rPr lang="en-GB" sz="1400" dirty="0"/>
              <a:t> (pp. 187-208). Singapore: Springer Nature Singapore. </a:t>
            </a:r>
            <a:r>
              <a:rPr lang="en-GB" sz="1400" u="sng" dirty="0">
                <a:hlinkClick r:id="rId7"/>
              </a:rPr>
              <a:t>https://link.springer.com/chapter/10.1007/978-981-19-4480-2_10</a:t>
            </a:r>
            <a:endParaRPr lang="en-GB" sz="1400" dirty="0"/>
          </a:p>
          <a:p>
            <a:r>
              <a:rPr lang="en-GB" sz="1400" dirty="0"/>
              <a:t>Gigauri, I., (2020). Organizational support to HRM in times of the COVID-19 pandemic crisis. </a:t>
            </a:r>
            <a:r>
              <a:rPr lang="en-GB" sz="1400" i="1" dirty="0"/>
              <a:t>European Journal of Marketing and Economics</a:t>
            </a:r>
            <a:r>
              <a:rPr lang="en-GB" sz="1400" dirty="0"/>
              <a:t>, </a:t>
            </a:r>
            <a:r>
              <a:rPr lang="en-GB" sz="1400" i="1" dirty="0"/>
              <a:t>4</a:t>
            </a:r>
            <a:r>
              <a:rPr lang="en-GB" sz="1400" dirty="0"/>
              <a:t>(1), pp.16-30. </a:t>
            </a:r>
            <a:r>
              <a:rPr lang="en-GB" sz="1400" u="sng" dirty="0">
                <a:hlinkClick r:id="rId8"/>
              </a:rPr>
              <a:t>https://sciendo.com/pdf/10.26417/492dnl43d</a:t>
            </a:r>
            <a:endParaRPr lang="en-GB" sz="1400" dirty="0"/>
          </a:p>
          <a:p>
            <a:r>
              <a:rPr lang="en-GB" sz="1400" dirty="0"/>
              <a:t>Martins, G.O., (2022). </a:t>
            </a:r>
            <a:r>
              <a:rPr lang="en-GB" sz="1400" i="1" dirty="0"/>
              <a:t>Remote or Hybrid Work After Effects of </a:t>
            </a:r>
            <a:r>
              <a:rPr lang="en-GB" sz="1400" i="1" dirty="0" err="1"/>
              <a:t>Covid</a:t>
            </a:r>
            <a:r>
              <a:rPr lang="en-GB" sz="1400" i="1" dirty="0"/>
              <a:t> Changing the Future Work Structure-A Case Study of Amazon</a:t>
            </a:r>
            <a:r>
              <a:rPr lang="en-GB" sz="1400" dirty="0"/>
              <a:t> (Doctoral dissertation, Dublin, National College of Ireland). </a:t>
            </a:r>
            <a:r>
              <a:rPr lang="en-GB" sz="1400" u="sng" dirty="0">
                <a:hlinkClick r:id="rId9"/>
              </a:rPr>
              <a:t>https://norma.ncirl.ie/5892/</a:t>
            </a:r>
            <a:endParaRPr lang="en-GB" sz="1400" dirty="0"/>
          </a:p>
          <a:p>
            <a:r>
              <a:rPr lang="en-GB" sz="1400" dirty="0"/>
              <a:t>Rana, G. and Sharma, R., (2019). Emerging human resource management practices in Industry 4.0. </a:t>
            </a:r>
            <a:r>
              <a:rPr lang="en-GB" sz="1400" i="1" dirty="0"/>
              <a:t>Strategic HR Review</a:t>
            </a:r>
            <a:r>
              <a:rPr lang="en-GB" sz="1400" dirty="0"/>
              <a:t>, </a:t>
            </a:r>
            <a:r>
              <a:rPr lang="en-GB" sz="1400" i="1" dirty="0"/>
              <a:t>18</a:t>
            </a:r>
            <a:r>
              <a:rPr lang="en-GB" sz="1400" dirty="0"/>
              <a:t>(4), pp.176-181. </a:t>
            </a:r>
            <a:r>
              <a:rPr lang="en-GB" sz="1400" u="sng" dirty="0">
                <a:hlinkClick r:id="rId10"/>
              </a:rPr>
              <a:t>https://www.emerald.com/insight/content/doi/10.1108/SHR-01-2019-0003/full/html</a:t>
            </a:r>
            <a:endParaRPr lang="en-GB" sz="1400" dirty="0"/>
          </a:p>
          <a:p>
            <a:r>
              <a:rPr lang="en-GB" sz="1400" dirty="0"/>
              <a:t>Riaz, H., Ahmed, H. and Ali, S.B., (2021). Mapping the Impact of Employee Engagement on Job Performance with Mediating Role of Work-Life Balance: An Investigation of Private Sector Organizations in Pakistan. </a:t>
            </a:r>
            <a:r>
              <a:rPr lang="en-GB" sz="1400" i="1" dirty="0"/>
              <a:t>Market Forces</a:t>
            </a:r>
            <a:r>
              <a:rPr lang="en-GB" sz="1400" dirty="0"/>
              <a:t>, </a:t>
            </a:r>
            <a:r>
              <a:rPr lang="en-GB" sz="1400" i="1" dirty="0"/>
              <a:t>16</a:t>
            </a:r>
            <a:r>
              <a:rPr lang="en-GB" sz="1400" dirty="0"/>
              <a:t>(2), pp.43-62. </a:t>
            </a:r>
            <a:r>
              <a:rPr lang="en-GB" sz="1400" u="sng" dirty="0">
                <a:hlinkClick r:id="rId11"/>
              </a:rPr>
              <a:t>https://kiet.edu.pk/marketforces/index.php/marketforces/article/view/512</a:t>
            </a:r>
            <a:r>
              <a:rPr lang="en-GB" sz="1400" dirty="0"/>
              <a:t> </a:t>
            </a:r>
          </a:p>
          <a:p>
            <a:r>
              <a:rPr lang="en-GB" sz="1400" dirty="0"/>
              <a:t>Roper, I., Miles, L. and James, P., (2020). Politics, the Regulatory Environment and HRM. </a:t>
            </a:r>
            <a:r>
              <a:rPr lang="en-GB" sz="1400" u="sng" dirty="0">
                <a:hlinkClick r:id="rId12"/>
              </a:rPr>
              <a:t>https://repository.essex.ac.uk/26211/</a:t>
            </a:r>
            <a:endParaRPr lang="en-GB" sz="1400" dirty="0"/>
          </a:p>
          <a:p>
            <a:r>
              <a:rPr lang="en-GB" sz="1400" dirty="0"/>
              <a:t>Umar, A., (2022). </a:t>
            </a:r>
            <a:r>
              <a:rPr lang="en-GB" sz="1400" i="1" dirty="0"/>
              <a:t>Evaluation of management effectiveness in the organization (On the basis of Amazon Inc.)</a:t>
            </a:r>
            <a:r>
              <a:rPr lang="en-GB" sz="1400" dirty="0"/>
              <a:t> (Doctoral dissertation, Private Higher Educational Establishment-Institute “Ukrainian-American Concordia University”). </a:t>
            </a:r>
            <a:r>
              <a:rPr lang="en-GB" sz="1400" u="sng" dirty="0">
                <a:hlinkClick r:id="rId13"/>
              </a:rPr>
              <a:t>http://elib.uacu.edu.ua/xmlui/handle/123456789/36</a:t>
            </a:r>
            <a:endParaRPr lang="en-GB" sz="1400" dirty="0"/>
          </a:p>
          <a:p>
            <a:r>
              <a:rPr lang="en-GB" sz="1400" dirty="0" err="1"/>
              <a:t>Zamri</a:t>
            </a:r>
            <a:r>
              <a:rPr lang="en-GB" sz="1400" dirty="0"/>
              <a:t>, N.E., </a:t>
            </a:r>
            <a:r>
              <a:rPr lang="en-GB" sz="1400" dirty="0" err="1"/>
              <a:t>Mansor</a:t>
            </a:r>
            <a:r>
              <a:rPr lang="en-GB" sz="1400" dirty="0"/>
              <a:t>, M.A., </a:t>
            </a:r>
            <a:r>
              <a:rPr lang="en-GB" sz="1400" dirty="0" err="1"/>
              <a:t>Mohd</a:t>
            </a:r>
            <a:r>
              <a:rPr lang="en-GB" sz="1400" dirty="0"/>
              <a:t> </a:t>
            </a:r>
            <a:r>
              <a:rPr lang="en-GB" sz="1400" dirty="0" err="1"/>
              <a:t>Kasihmuddin</a:t>
            </a:r>
            <a:r>
              <a:rPr lang="en-GB" sz="1400" dirty="0"/>
              <a:t>, M.S., </a:t>
            </a:r>
            <a:r>
              <a:rPr lang="en-GB" sz="1400" dirty="0" err="1"/>
              <a:t>Alway</a:t>
            </a:r>
            <a:r>
              <a:rPr lang="en-GB" sz="1400" dirty="0"/>
              <a:t>, A., </a:t>
            </a:r>
            <a:r>
              <a:rPr lang="en-GB" sz="1400" dirty="0" err="1"/>
              <a:t>Mohd</a:t>
            </a:r>
            <a:r>
              <a:rPr lang="en-GB" sz="1400" dirty="0"/>
              <a:t> </a:t>
            </a:r>
            <a:r>
              <a:rPr lang="en-GB" sz="1400" dirty="0" err="1"/>
              <a:t>Jamaludin</a:t>
            </a:r>
            <a:r>
              <a:rPr lang="en-GB" sz="1400" dirty="0"/>
              <a:t>, S.Z. and </a:t>
            </a:r>
            <a:r>
              <a:rPr lang="en-GB" sz="1400" dirty="0" err="1"/>
              <a:t>Alzaeemi</a:t>
            </a:r>
            <a:r>
              <a:rPr lang="en-GB" sz="1400" dirty="0"/>
              <a:t>, S.A., (2020). Amazon employees resources access data extraction via clonal selection algorithm and logic mining approach. </a:t>
            </a:r>
            <a:r>
              <a:rPr lang="en-GB" sz="1400" i="1" dirty="0"/>
              <a:t>Entropy</a:t>
            </a:r>
            <a:r>
              <a:rPr lang="en-GB" sz="1400" dirty="0"/>
              <a:t>, </a:t>
            </a:r>
            <a:r>
              <a:rPr lang="en-GB" sz="1400" i="1" dirty="0"/>
              <a:t>22</a:t>
            </a:r>
            <a:r>
              <a:rPr lang="en-GB" sz="1400" dirty="0"/>
              <a:t>(6), p.596. </a:t>
            </a:r>
            <a:r>
              <a:rPr lang="en-GB" sz="1400" u="sng" dirty="0">
                <a:hlinkClick r:id="rId14"/>
              </a:rPr>
              <a:t>https://www.mdpi.com/1099-4300/22/6/596</a:t>
            </a:r>
            <a:endParaRPr lang="en-GB" sz="1400" dirty="0"/>
          </a:p>
          <a:p>
            <a:r>
              <a:rPr lang="en-GB" sz="1400" dirty="0" err="1"/>
              <a:t>Zardasht</a:t>
            </a:r>
            <a:r>
              <a:rPr lang="en-GB" sz="1400" dirty="0"/>
              <a:t>, P., </a:t>
            </a:r>
            <a:r>
              <a:rPr lang="en-GB" sz="1400" dirty="0" err="1"/>
              <a:t>Omed</a:t>
            </a:r>
            <a:r>
              <a:rPr lang="en-GB" sz="1400" dirty="0"/>
              <a:t>, S. and Taha, S., (2020). Importance of HRM policies on employee job satisfaction. </a:t>
            </a:r>
            <a:r>
              <a:rPr lang="en-GB" sz="1400" i="1" dirty="0"/>
              <a:t>Black Sea Journal of Management and Marketing</a:t>
            </a:r>
            <a:r>
              <a:rPr lang="en-GB" sz="1400" dirty="0"/>
              <a:t>, </a:t>
            </a:r>
            <a:r>
              <a:rPr lang="en-GB" sz="1400" i="1" dirty="0"/>
              <a:t>1</a:t>
            </a:r>
            <a:r>
              <a:rPr lang="en-GB" sz="1400" dirty="0"/>
              <a:t>(1), pp.49-57. </a:t>
            </a:r>
            <a:r>
              <a:rPr lang="en-GB" sz="1400" u="sng" dirty="0">
                <a:hlinkClick r:id="rId15"/>
              </a:rPr>
              <a:t>https://www.bsjmm.com/index.php/bsjmm/article/view/15</a:t>
            </a:r>
            <a:endParaRPr lang="en-GB" sz="1400" dirty="0"/>
          </a:p>
          <a:p>
            <a:r>
              <a:rPr lang="en-GB" sz="1400" dirty="0"/>
              <a:t>Zhou, Y., Liu, G., Chang, X. and Wang, L., (2021). The impact of HRM digitalization on firm performance: investigating three‐way interactions. </a:t>
            </a:r>
            <a:r>
              <a:rPr lang="en-GB" sz="1400" i="1" dirty="0"/>
              <a:t>Asia Pacific Journal of Human Resources</a:t>
            </a:r>
            <a:r>
              <a:rPr lang="en-GB" sz="1400" dirty="0"/>
              <a:t>, </a:t>
            </a:r>
            <a:r>
              <a:rPr lang="en-GB" sz="1400" i="1" dirty="0"/>
              <a:t>59</a:t>
            </a:r>
            <a:r>
              <a:rPr lang="en-GB" sz="1400" dirty="0"/>
              <a:t>(1), pp.20-43. </a:t>
            </a:r>
            <a:r>
              <a:rPr lang="en-GB" sz="1400" u="sng" dirty="0">
                <a:hlinkClick r:id="rId16"/>
              </a:rPr>
              <a:t>https://onlinelibrary.wiley.com/doi/abs/10.1111/1744-7941.12258</a:t>
            </a:r>
            <a:endParaRPr lang="en-GB" sz="1400" dirty="0"/>
          </a:p>
          <a:p>
            <a:pPr marL="0" indent="0">
              <a:buNone/>
            </a:pPr>
            <a:endParaRPr lang="en-GB" sz="1400" dirty="0"/>
          </a:p>
        </p:txBody>
      </p:sp>
    </p:spTree>
    <p:extLst>
      <p:ext uri="{BB962C8B-B14F-4D97-AF65-F5344CB8AC3E}">
        <p14:creationId xmlns:p14="http://schemas.microsoft.com/office/powerpoint/2010/main" val="109494714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284</TotalTime>
  <Words>3810</Words>
  <Application>Microsoft Office PowerPoint</Application>
  <PresentationFormat>Widescreen</PresentationFormat>
  <Paragraphs>166</Paragraphs>
  <Slides>15</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Arial</vt:lpstr>
      <vt:lpstr>Calibri</vt:lpstr>
      <vt:lpstr>Calibri Light</vt:lpstr>
      <vt:lpstr>Office Theme</vt:lpstr>
      <vt:lpstr>PowerPoint Presentation</vt:lpstr>
      <vt:lpstr>Contents</vt:lpstr>
      <vt:lpstr>Introduction</vt:lpstr>
      <vt:lpstr>Summary of Literature Review</vt:lpstr>
      <vt:lpstr>Summary of Literature Review</vt:lpstr>
      <vt:lpstr>Summary of Literature Review</vt:lpstr>
      <vt:lpstr>Impact of HRM on Amazon and BBC</vt:lpstr>
      <vt:lpstr>Functional and Cultural aspects in Amazon</vt:lpstr>
      <vt:lpstr>Positional and Regulatory Aspects in Amazon</vt:lpstr>
      <vt:lpstr>Functional and Cultural aspects in BBC</vt:lpstr>
      <vt:lpstr>Positional and Regulatory Aspects in BBC</vt:lpstr>
      <vt:lpstr>Resource Based View of Amazon</vt:lpstr>
      <vt:lpstr>Resource Based View of BBC</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 LAPTOP</dc:creator>
  <cp:lastModifiedBy>Malhar Patel</cp:lastModifiedBy>
  <cp:revision>261</cp:revision>
  <dcterms:created xsi:type="dcterms:W3CDTF">2023-07-07T06:31:59Z</dcterms:created>
  <dcterms:modified xsi:type="dcterms:W3CDTF">2023-07-07T21:30:37Z</dcterms:modified>
</cp:coreProperties>
</file>