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0" d="100"/>
          <a:sy n="40" d="100"/>
        </p:scale>
        <p:origin x="-134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7110C5-DA7E-4F7C-865F-EA373522429D}" type="datetimeFigureOut">
              <a:rPr lang="en-GB" smtClean="0"/>
              <a:t>17/03/2014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BB49C5-4E9D-4D6F-8E97-AA9639F474AC}" type="slidenum">
              <a:rPr lang="en-GB" smtClean="0"/>
              <a:t>‹#›</a:t>
            </a:fld>
            <a:endParaRPr lang="en-GB" dirty="0"/>
          </a:p>
        </p:txBody>
      </p:sp>
    </p:spTree>
    <p:extLst>
      <p:ext uri="{BB962C8B-B14F-4D97-AF65-F5344CB8AC3E}">
        <p14:creationId xmlns:p14="http://schemas.microsoft.com/office/powerpoint/2010/main" val="3183217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04DEA99F-FF45-450B-8453-A384A8DE79BE}" type="datetime1">
              <a:rPr lang="en-GB" smtClean="0"/>
              <a:t>17/03/2014</a:t>
            </a:fld>
            <a:endParaRPr lang="en-GB" dirty="0"/>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r>
              <a:rPr lang="en-GB" dirty="0" smtClean="0"/>
              <a:t>Research by Richard S C Gleed</a:t>
            </a:r>
            <a:endParaRPr lang="en-GB" dirty="0"/>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F2B43539-ADD3-4CAF-B193-052A6CE56555}" type="datetime1">
              <a:rPr lang="en-GB" smtClean="0"/>
              <a:t>17/03/2014</a:t>
            </a:fld>
            <a:endParaRPr lang="en-GB" dirty="0"/>
          </a:p>
        </p:txBody>
      </p:sp>
      <p:sp>
        <p:nvSpPr>
          <p:cNvPr id="5" name="Footer Placeholder 4"/>
          <p:cNvSpPr>
            <a:spLocks noGrp="1"/>
          </p:cNvSpPr>
          <p:nvPr>
            <p:ph type="ftr" sz="quarter" idx="11"/>
          </p:nvPr>
        </p:nvSpPr>
        <p:spPr>
          <a:xfrm>
            <a:off x="457200" y="6480969"/>
            <a:ext cx="4260056" cy="300831"/>
          </a:xfrm>
        </p:spPr>
        <p:txBody>
          <a:bodyPr/>
          <a:lstStyle/>
          <a:p>
            <a:r>
              <a:rPr lang="en-GB" dirty="0" smtClean="0"/>
              <a:t>Research by Richard S C Gleed</a:t>
            </a:r>
            <a:endParaRPr lang="en-GB" dirty="0"/>
          </a:p>
        </p:txBody>
      </p:sp>
      <p:sp>
        <p:nvSpPr>
          <p:cNvPr id="6" name="Slide Number Placeholder 5"/>
          <p:cNvSpPr>
            <a:spLocks noGrp="1"/>
          </p:cNvSpPr>
          <p:nvPr>
            <p:ph type="sldNum" sz="quarter" idx="12"/>
          </p:nvPr>
        </p:nvSpPr>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dirty="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Date Placeholder 3"/>
          <p:cNvSpPr>
            <a:spLocks noGrp="1"/>
          </p:cNvSpPr>
          <p:nvPr>
            <p:ph type="dt" sz="half" idx="10"/>
          </p:nvPr>
        </p:nvSpPr>
        <p:spPr>
          <a:xfrm>
            <a:off x="6955632" y="6477000"/>
            <a:ext cx="2133600" cy="304800"/>
          </a:xfrm>
        </p:spPr>
        <p:txBody>
          <a:bodyPr/>
          <a:lstStyle/>
          <a:p>
            <a:fld id="{413E4F61-93CE-4B60-857E-6528851EB8E1}" type="datetime1">
              <a:rPr lang="en-GB" smtClean="0"/>
              <a:t>17/03/2014</a:t>
            </a:fld>
            <a:endParaRPr lang="en-GB" dirty="0"/>
          </a:p>
        </p:txBody>
      </p:sp>
      <p:sp>
        <p:nvSpPr>
          <p:cNvPr id="5" name="Footer Placeholder 4"/>
          <p:cNvSpPr>
            <a:spLocks noGrp="1"/>
          </p:cNvSpPr>
          <p:nvPr>
            <p:ph type="ftr" sz="quarter" idx="11"/>
          </p:nvPr>
        </p:nvSpPr>
        <p:spPr>
          <a:xfrm>
            <a:off x="2619376" y="6480969"/>
            <a:ext cx="4260056" cy="300831"/>
          </a:xfrm>
        </p:spPr>
        <p:txBody>
          <a:bodyPr/>
          <a:lstStyle/>
          <a:p>
            <a:r>
              <a:rPr lang="en-GB" dirty="0" smtClean="0"/>
              <a:t>Research by Richard S C Gleed</a:t>
            </a:r>
            <a:endParaRPr lang="en-GB" dirty="0"/>
          </a:p>
        </p:txBody>
      </p:sp>
      <p:sp>
        <p:nvSpPr>
          <p:cNvPr id="6" name="Slide Number Placeholder 5"/>
          <p:cNvSpPr>
            <a:spLocks noGrp="1"/>
          </p:cNvSpPr>
          <p:nvPr>
            <p:ph type="sldNum" sz="quarter" idx="12"/>
          </p:nvPr>
        </p:nvSpPr>
        <p:spPr>
          <a:xfrm>
            <a:off x="8451056" y="809624"/>
            <a:ext cx="502920" cy="300831"/>
          </a:xfrm>
        </p:spPr>
        <p:txBody>
          <a:bodyPr/>
          <a:lstStyle/>
          <a:p>
            <a:fld id="{E9742621-907D-41CD-93B2-A1CFFCE65F7A}" type="slidenum">
              <a:rPr lang="en-GB" smtClean="0"/>
              <a:t>‹#›</a:t>
            </a:fld>
            <a:endParaRPr lang="en-GB" dirty="0"/>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5F9AA199-5AC5-43DD-920E-7D0CA1759454}" type="datetime1">
              <a:rPr lang="en-GB" smtClean="0"/>
              <a:t>17/03/2014</a:t>
            </a:fld>
            <a:endParaRPr lang="en-GB" dirty="0"/>
          </a:p>
        </p:txBody>
      </p:sp>
      <p:sp>
        <p:nvSpPr>
          <p:cNvPr id="6" name="Footer Placeholder 5"/>
          <p:cNvSpPr>
            <a:spLocks noGrp="1"/>
          </p:cNvSpPr>
          <p:nvPr>
            <p:ph type="ftr" sz="quarter" idx="11"/>
          </p:nvPr>
        </p:nvSpPr>
        <p:spPr>
          <a:xfrm>
            <a:off x="457200" y="6480969"/>
            <a:ext cx="4260056" cy="301752"/>
          </a:xfrm>
        </p:spPr>
        <p:txBody>
          <a:bodyPr/>
          <a:lstStyle/>
          <a:p>
            <a:r>
              <a:rPr lang="en-GB" dirty="0" smtClean="0"/>
              <a:t>Research by Richard S C Gleed</a:t>
            </a:r>
            <a:endParaRPr lang="en-GB" dirty="0"/>
          </a:p>
        </p:txBody>
      </p:sp>
      <p:sp>
        <p:nvSpPr>
          <p:cNvPr id="7" name="Slide Number Placeholder 6"/>
          <p:cNvSpPr>
            <a:spLocks noGrp="1"/>
          </p:cNvSpPr>
          <p:nvPr>
            <p:ph type="sldNum" sz="quarter" idx="12"/>
          </p:nvPr>
        </p:nvSpPr>
        <p:spPr>
          <a:xfrm>
            <a:off x="7589520" y="6480969"/>
            <a:ext cx="502920" cy="301752"/>
          </a:xfrm>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6230E806-5F53-49FB-BE5A-9B922B4F01F2}" type="datetime1">
              <a:rPr lang="en-GB" smtClean="0"/>
              <a:t>17/03/2014</a:t>
            </a:fld>
            <a:endParaRPr lang="en-GB" dirty="0"/>
          </a:p>
        </p:txBody>
      </p:sp>
      <p:sp>
        <p:nvSpPr>
          <p:cNvPr id="8" name="Footer Placeholder 7"/>
          <p:cNvSpPr>
            <a:spLocks noGrp="1"/>
          </p:cNvSpPr>
          <p:nvPr>
            <p:ph type="ftr" sz="quarter" idx="11"/>
          </p:nvPr>
        </p:nvSpPr>
        <p:spPr>
          <a:xfrm>
            <a:off x="457200" y="6480969"/>
            <a:ext cx="4261104" cy="301752"/>
          </a:xfrm>
        </p:spPr>
        <p:txBody>
          <a:bodyPr/>
          <a:lstStyle/>
          <a:p>
            <a:r>
              <a:rPr lang="en-GB" dirty="0" smtClean="0"/>
              <a:t>Research by Richard S C Gleed</a:t>
            </a:r>
            <a:endParaRPr lang="en-GB" dirty="0"/>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E9742621-907D-41CD-93B2-A1CFFCE65F7A}"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74849E7-944E-43AC-A851-AF63375B1641}" type="datetime1">
              <a:rPr lang="en-GB" smtClean="0"/>
              <a:t>17/03/2014</a:t>
            </a:fld>
            <a:endParaRPr lang="en-GB" dirty="0"/>
          </a:p>
        </p:txBody>
      </p:sp>
      <p:sp>
        <p:nvSpPr>
          <p:cNvPr id="4" name="Footer Placeholder 3"/>
          <p:cNvSpPr>
            <a:spLocks noGrp="1"/>
          </p:cNvSpPr>
          <p:nvPr>
            <p:ph type="ftr" sz="quarter" idx="11"/>
          </p:nvPr>
        </p:nvSpPr>
        <p:spPr/>
        <p:txBody>
          <a:bodyPr/>
          <a:lstStyle/>
          <a:p>
            <a:r>
              <a:rPr lang="en-GB" dirty="0" smtClean="0"/>
              <a:t>Research by Richard S C Gleed</a:t>
            </a:r>
            <a:endParaRPr lang="en-GB" dirty="0"/>
          </a:p>
        </p:txBody>
      </p:sp>
      <p:sp>
        <p:nvSpPr>
          <p:cNvPr id="5" name="Slide Number Placeholder 4"/>
          <p:cNvSpPr>
            <a:spLocks noGrp="1"/>
          </p:cNvSpPr>
          <p:nvPr>
            <p:ph type="sldNum" sz="quarter" idx="12"/>
          </p:nvPr>
        </p:nvSpPr>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FAEC6544-FF77-40D2-9F8A-9B05EC067814}" type="datetime1">
              <a:rPr lang="en-GB" smtClean="0"/>
              <a:t>17/03/2014</a:t>
            </a:fld>
            <a:endParaRPr lang="en-GB" dirty="0"/>
          </a:p>
        </p:txBody>
      </p:sp>
      <p:sp>
        <p:nvSpPr>
          <p:cNvPr id="3" name="Footer Placeholder 2"/>
          <p:cNvSpPr>
            <a:spLocks noGrp="1"/>
          </p:cNvSpPr>
          <p:nvPr>
            <p:ph type="ftr" sz="quarter" idx="11"/>
          </p:nvPr>
        </p:nvSpPr>
        <p:spPr>
          <a:xfrm>
            <a:off x="457200" y="6481890"/>
            <a:ext cx="4260056" cy="300831"/>
          </a:xfrm>
        </p:spPr>
        <p:txBody>
          <a:bodyPr/>
          <a:lstStyle/>
          <a:p>
            <a:r>
              <a:rPr lang="en-GB" dirty="0" smtClean="0"/>
              <a:t>Research by Richard S C Gleed</a:t>
            </a:r>
            <a:endParaRPr lang="en-GB" dirty="0"/>
          </a:p>
        </p:txBody>
      </p:sp>
      <p:sp>
        <p:nvSpPr>
          <p:cNvPr id="4" name="Slide Number Placeholder 3"/>
          <p:cNvSpPr>
            <a:spLocks noGrp="1"/>
          </p:cNvSpPr>
          <p:nvPr>
            <p:ph type="sldNum" sz="quarter" idx="12"/>
          </p:nvPr>
        </p:nvSpPr>
        <p:spPr>
          <a:xfrm>
            <a:off x="7589520" y="6480969"/>
            <a:ext cx="502920" cy="301752"/>
          </a:xfrm>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25420861-D3EE-4658-8503-04380F180DE3}" type="datetime1">
              <a:rPr lang="en-GB" smtClean="0"/>
              <a:t>17/03/2014</a:t>
            </a:fld>
            <a:endParaRPr lang="en-GB" dirty="0"/>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r>
              <a:rPr lang="en-GB" dirty="0" smtClean="0"/>
              <a:t>Research by Richard S C Gleed</a:t>
            </a:r>
            <a:endParaRPr lang="en-GB" dirty="0"/>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E9742621-907D-41CD-93B2-A1CFFCE65F7A}"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A99540C3-2C89-48C7-A143-1DBB9BC31F0D}" type="datetime1">
              <a:rPr lang="en-GB" smtClean="0"/>
              <a:t>17/03/2014</a:t>
            </a:fld>
            <a:endParaRPr lang="en-GB" dirty="0"/>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r>
              <a:rPr lang="en-GB" dirty="0" smtClean="0"/>
              <a:t>Research by Richard S C Gleed</a:t>
            </a:r>
            <a:endParaRPr lang="en-GB" dirty="0"/>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E9742621-907D-41CD-93B2-A1CFFCE65F7A}"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B3346BD-472C-48FD-B86F-0C4082E00739}"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
        <p:nvSpPr>
          <p:cNvPr id="6" name="Slide Number Placeholder 5"/>
          <p:cNvSpPr>
            <a:spLocks noGrp="1"/>
          </p:cNvSpPr>
          <p:nvPr>
            <p:ph type="sldNum" sz="quarter" idx="12"/>
          </p:nvPr>
        </p:nvSpPr>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4F1D42E-89E8-4C4F-A348-687C8B336443}"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
        <p:nvSpPr>
          <p:cNvPr id="6" name="Slide Number Placeholder 5"/>
          <p:cNvSpPr>
            <a:spLocks noGrp="1"/>
          </p:cNvSpPr>
          <p:nvPr>
            <p:ph type="sldNum" sz="quarter" idx="12"/>
          </p:nvPr>
        </p:nvSpPr>
        <p:spPr/>
        <p:txBody>
          <a:bodyPr/>
          <a:lstStyle/>
          <a:p>
            <a:fld id="{E9742621-907D-41CD-93B2-A1CFFCE65F7A}" type="slidenum">
              <a:rPr lang="en-GB" smtClean="0"/>
              <a:t>‹#›</a:t>
            </a:fld>
            <a:endParaRPr lang="en-GB" dirty="0"/>
          </a:p>
        </p:txBody>
      </p:sp>
    </p:spTree>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B9B38B5A-1304-4694-BB20-548BF5505332}" type="datetime1">
              <a:rPr lang="en-GB" smtClean="0"/>
              <a:t>17/03/2014</a:t>
            </a:fld>
            <a:endParaRPr lang="en-GB" dirty="0"/>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r>
              <a:rPr lang="en-GB" dirty="0" smtClean="0"/>
              <a:t>Research by Richard S C Gleed</a:t>
            </a:r>
            <a:endParaRPr lang="en-GB" dirty="0"/>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E9742621-907D-41CD-93B2-A1CFFCE65F7A}" type="slidenum">
              <a:rPr lang="en-GB" smtClean="0"/>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hf sldNum="0" hdr="0"/>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fastcompany.com/user/mark-c-crowley" TargetMode="External"/><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markccrowley.com/#sthash.3prNZeUS.dpbs" TargetMode="External"/><Relationship Id="rId2" Type="http://schemas.openxmlformats.org/officeDocument/2006/relationships/hyperlink" Target="http://www.fastcompany.com/1835578/sharp-drop-worker-happiness-and-what-your-company-can-do-about-i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3600" b="1" dirty="0" smtClean="0">
                <a:solidFill>
                  <a:schemeClr val="tx1"/>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AN ANALYSIS OF THE WRITING OF MARK C CROWLEY</a:t>
            </a:r>
            <a:endParaRPr lang="en-GB" sz="3600" b="1" dirty="0">
              <a:solidFill>
                <a:schemeClr val="tx1"/>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pPr algn="ctr"/>
            <a:r>
              <a:rPr lang="en-GB" i="1" dirty="0" smtClean="0">
                <a:latin typeface="Arial Narrow" panose="020B0606020202030204" pitchFamily="34" charset="0"/>
                <a:cs typeface="Arial" panose="020B0604020202020204" pitchFamily="34" charset="0"/>
              </a:rPr>
              <a:t>CHOSEN WRITTEN ARTICLE </a:t>
            </a:r>
          </a:p>
          <a:p>
            <a:pPr algn="ctr"/>
            <a:r>
              <a:rPr lang="en-GB" dirty="0" smtClean="0">
                <a:latin typeface="Arial Narrow" panose="020B0606020202030204" pitchFamily="34" charset="0"/>
                <a:cs typeface="Arial" panose="020B0604020202020204" pitchFamily="34" charset="0"/>
              </a:rPr>
              <a:t>: </a:t>
            </a:r>
            <a:r>
              <a:rPr lang="en-GB"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THE SHARP DROP-OFF IN WORKER HAPPINESS — AND WHAT YOUR COMPANY CAN DO ABOUT IT   </a:t>
            </a:r>
          </a:p>
          <a:p>
            <a:pPr algn="ctr"/>
            <a:endParaRPr lang="en-GB" dirty="0">
              <a:latin typeface="Arial" panose="020B0604020202020204" pitchFamily="34" charset="0"/>
              <a:cs typeface="Arial" panose="020B0604020202020204" pitchFamily="34" charset="0"/>
            </a:endParaRPr>
          </a:p>
        </p:txBody>
      </p:sp>
      <p:sp>
        <p:nvSpPr>
          <p:cNvPr id="5" name="Footer Placeholder 4"/>
          <p:cNvSpPr>
            <a:spLocks noGrp="1"/>
          </p:cNvSpPr>
          <p:nvPr>
            <p:ph type="ftr" sz="quarter" idx="11"/>
          </p:nvPr>
        </p:nvSpPr>
        <p:spPr/>
        <p:txBody>
          <a:bodyPr/>
          <a:lstStyle/>
          <a:p>
            <a:pPr algn="ctr"/>
            <a:r>
              <a:rPr lang="en-GB" sz="1800" b="1" dirty="0" smtClean="0">
                <a:latin typeface="Arial Narrow" panose="020B0606020202030204" pitchFamily="34" charset="0"/>
                <a:cs typeface="Arial" panose="020B0604020202020204" pitchFamily="34" charset="0"/>
              </a:rPr>
              <a:t>Research by Richard S C Gleed</a:t>
            </a:r>
            <a:endParaRPr lang="en-GB" sz="1800" b="1" dirty="0">
              <a:latin typeface="Arial Narrow" panose="020B0606020202030204" pitchFamily="34" charset="0"/>
              <a:cs typeface="Arial" panose="020B0604020202020204" pitchFamily="34" charset="0"/>
            </a:endParaRPr>
          </a:p>
        </p:txBody>
      </p:sp>
    </p:spTree>
    <p:extLst>
      <p:ext uri="{BB962C8B-B14F-4D97-AF65-F5344CB8AC3E}">
        <p14:creationId xmlns:p14="http://schemas.microsoft.com/office/powerpoint/2010/main" val="1753179967"/>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ctr"/>
            <a:r>
              <a:rPr lang="en-GB" b="1" dirty="0" smtClean="0">
                <a:solidFill>
                  <a:schemeClr val="tx1"/>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MAIN POINTS COVERED </a:t>
            </a:r>
            <a:endParaRPr lang="en-GB" b="1" dirty="0">
              <a:solidFill>
                <a:schemeClr val="tx1"/>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endParaRPr>
          </a:p>
        </p:txBody>
      </p:sp>
      <p:sp>
        <p:nvSpPr>
          <p:cNvPr id="7" name="Content Placeholder 6"/>
          <p:cNvSpPr>
            <a:spLocks noGrp="1"/>
          </p:cNvSpPr>
          <p:nvPr>
            <p:ph sz="half" idx="1"/>
          </p:nvPr>
        </p:nvSpPr>
        <p:spPr/>
        <p:txBody>
          <a:bodyPr>
            <a:normAutofit lnSpcReduction="10000"/>
          </a:bodyPr>
          <a:lstStyle/>
          <a:p>
            <a:pPr algn="just">
              <a:spcBef>
                <a:spcPts val="0"/>
              </a:spcBef>
              <a:buFont typeface="Arial" panose="020B0604020202020204" pitchFamily="34" charset="0"/>
              <a:buChar char="•"/>
            </a:pPr>
            <a:r>
              <a:rPr lang="en-GB" sz="1800" b="1"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Mr Crowley talks about the decline in workplace happiness during the period of 2011 to 2012</a:t>
            </a:r>
          </a:p>
          <a:p>
            <a:pPr algn="just">
              <a:spcBef>
                <a:spcPts val="0"/>
              </a:spcBef>
              <a:buFont typeface="Arial" panose="020B0604020202020204" pitchFamily="34" charset="0"/>
              <a:buChar char="•"/>
            </a:pPr>
            <a:r>
              <a:rPr lang="en-GB" sz="1800" b="1"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He also recounts a story about how a former  colleague &amp; friend left his bank management position for early retirement because of unhappiness</a:t>
            </a:r>
          </a:p>
          <a:p>
            <a:pPr algn="just">
              <a:spcBef>
                <a:spcPts val="0"/>
              </a:spcBef>
              <a:buFont typeface="Arial" panose="020B0604020202020204" pitchFamily="34" charset="0"/>
              <a:buChar char="•"/>
            </a:pPr>
            <a:r>
              <a:rPr lang="en-GB" sz="1800" b="1"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He explains how a new survey has been largely ignored in the United States </a:t>
            </a:r>
            <a:endParaRPr lang="en-GB" sz="1800" dirty="0">
              <a:effectLst>
                <a:outerShdw blurRad="38100" dist="38100" dir="2700000" algn="tl">
                  <a:srgbClr val="000000">
                    <a:alpha val="43137"/>
                  </a:srgbClr>
                </a:outerShdw>
              </a:effectLst>
              <a:latin typeface="Arial Narrow" panose="020B0606020202030204" pitchFamily="34" charset="0"/>
              <a:cs typeface="Arial" panose="020B0604020202020204" pitchFamily="34" charset="0"/>
            </a:endParaRPr>
          </a:p>
          <a:p>
            <a:pPr algn="just">
              <a:spcBef>
                <a:spcPts val="0"/>
              </a:spcBef>
              <a:buFont typeface="Arial" panose="020B0604020202020204" pitchFamily="34" charset="0"/>
              <a:buChar char="•"/>
            </a:pPr>
            <a:r>
              <a:rPr lang="en-GB" sz="1800" b="1"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The survey is called “Job Opening and Labour Turnover Survey” (JOLTS)</a:t>
            </a:r>
          </a:p>
          <a:p>
            <a:pPr algn="just">
              <a:spcBef>
                <a:spcPts val="0"/>
              </a:spcBef>
              <a:buFont typeface="Arial" panose="020B0604020202020204" pitchFamily="34" charset="0"/>
              <a:buChar char="•"/>
            </a:pPr>
            <a:r>
              <a:rPr lang="en-GB" sz="1800" b="1" dirty="0" smtClean="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He explains how many employees would stay within the workforce if they are told that they are needed/ appreciated </a:t>
            </a:r>
          </a:p>
          <a:p>
            <a:pPr>
              <a:spcBef>
                <a:spcPts val="0"/>
              </a:spcBef>
            </a:pPr>
            <a:endParaRPr lang="en-GB" sz="1600" b="1" dirty="0" smtClean="0">
              <a:latin typeface="Arial" panose="020B0604020202020204" pitchFamily="34" charset="0"/>
              <a:cs typeface="Arial" panose="020B0604020202020204" pitchFamily="34" charset="0"/>
            </a:endParaRPr>
          </a:p>
          <a:p>
            <a:endParaRPr lang="en-GB" dirty="0" smtClean="0"/>
          </a:p>
          <a:p>
            <a:endParaRPr lang="en-GB" dirty="0"/>
          </a:p>
        </p:txBody>
      </p:sp>
      <p:sp>
        <p:nvSpPr>
          <p:cNvPr id="4" name="Date Placeholder 3"/>
          <p:cNvSpPr>
            <a:spLocks noGrp="1"/>
          </p:cNvSpPr>
          <p:nvPr>
            <p:ph type="dt" sz="half" idx="10"/>
          </p:nvPr>
        </p:nvSpPr>
        <p:spPr/>
        <p:txBody>
          <a:bodyPr/>
          <a:lstStyle/>
          <a:p>
            <a:fld id="{A9BC3185-A7ED-42B1-8464-78A74DF57328}"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pic>
        <p:nvPicPr>
          <p:cNvPr id="9" name="Content Placeholder 8" descr="http://images.fastcompany.com/upload/inline-The-Sharp-Dropoff-In-Worker-Happiness--And-What-Your-Company-Can-Do-About-It.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200" y="1772816"/>
            <a:ext cx="4038600" cy="4464496"/>
          </a:xfrm>
          <a:prstGeom prst="rect">
            <a:avLst/>
          </a:prstGeom>
          <a:noFill/>
          <a:ln>
            <a:noFill/>
          </a:ln>
        </p:spPr>
      </p:pic>
      <p:pic>
        <p:nvPicPr>
          <p:cNvPr id="10" name="Picture 9" descr="http://c.fastcompany.net/multisite_files/fastcompany/imagecache/profile-s/fc_files/profile/2371811-mark-c-crowley-profile.jp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4644008" y="1772816"/>
            <a:ext cx="4032448" cy="4464496"/>
          </a:xfrm>
          <a:prstGeom prst="rect">
            <a:avLst/>
          </a:prstGeom>
          <a:noFill/>
          <a:ln>
            <a:noFill/>
          </a:ln>
        </p:spPr>
      </p:pic>
    </p:spTree>
    <p:extLst>
      <p:ext uri="{BB962C8B-B14F-4D97-AF65-F5344CB8AC3E}">
        <p14:creationId xmlns:p14="http://schemas.microsoft.com/office/powerpoint/2010/main" val="762700786"/>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b="1" dirty="0" smtClean="0">
                <a:solidFill>
                  <a:schemeClr val="tx1"/>
                </a:solidFill>
                <a:effectLst/>
                <a:latin typeface="Arial Narrow" panose="020B0606020202030204" pitchFamily="34" charset="0"/>
                <a:ea typeface="Times New Roman"/>
              </a:rPr>
              <a:t>WHAT MAKES PEOPLE HAPPIEST IN THEIR JOBS IS ALL PROFOUNDLY PERSONAL</a:t>
            </a:r>
            <a:endParaRPr lang="en-GB" sz="3200" dirty="0">
              <a:solidFill>
                <a:schemeClr val="tx1"/>
              </a:solidFill>
              <a:latin typeface="Arial Narrow" panose="020B060602020203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pPr marL="64008" indent="0" algn="just">
              <a:buNone/>
            </a:pPr>
            <a:r>
              <a:rPr lang="en-GB" sz="2400" dirty="0" smtClean="0">
                <a:latin typeface="Arial Narrow" panose="020B0606020202030204" pitchFamily="34" charset="0"/>
              </a:rPr>
              <a:t>Mr Crowley asks the questions</a:t>
            </a:r>
          </a:p>
          <a:p>
            <a:pPr algn="just"/>
            <a:r>
              <a:rPr lang="en-GB" sz="1800" dirty="0">
                <a:latin typeface="Arial Narrow" panose="020B0606020202030204" pitchFamily="34" charset="0"/>
              </a:rPr>
              <a:t>W</a:t>
            </a:r>
            <a:r>
              <a:rPr lang="en-GB" sz="1800" dirty="0" smtClean="0">
                <a:latin typeface="Arial Narrow" panose="020B0606020202030204" pitchFamily="34" charset="0"/>
              </a:rPr>
              <a:t>hy do we choose a workplace ? </a:t>
            </a:r>
          </a:p>
          <a:p>
            <a:pPr algn="just"/>
            <a:r>
              <a:rPr lang="en-GB" sz="1800" dirty="0" smtClean="0">
                <a:latin typeface="Arial Narrow" panose="020B0606020202030204" pitchFamily="34" charset="0"/>
              </a:rPr>
              <a:t>Do we respect  what they stand for ? </a:t>
            </a:r>
          </a:p>
          <a:p>
            <a:pPr algn="just"/>
            <a:r>
              <a:rPr lang="en-GB" sz="1800" dirty="0" smtClean="0">
                <a:latin typeface="Arial Narrow" panose="020B0606020202030204" pitchFamily="34" charset="0"/>
              </a:rPr>
              <a:t>Does our boss stand up for our rights and fight for us when needed ?</a:t>
            </a:r>
          </a:p>
          <a:p>
            <a:pPr algn="just"/>
            <a:r>
              <a:rPr lang="en-GB" sz="1800" dirty="0" smtClean="0">
                <a:latin typeface="Arial Narrow" panose="020B0606020202030204" pitchFamily="34" charset="0"/>
              </a:rPr>
              <a:t>Is our work meaningful ?</a:t>
            </a:r>
          </a:p>
          <a:p>
            <a:pPr algn="just"/>
            <a:r>
              <a:rPr lang="en-GB" sz="1800" dirty="0" smtClean="0">
                <a:latin typeface="Arial Narrow" panose="020B0606020202030204" pitchFamily="34" charset="0"/>
              </a:rPr>
              <a:t>Do I have enough variety in my day ?</a:t>
            </a:r>
          </a:p>
          <a:p>
            <a:pPr algn="just"/>
            <a:r>
              <a:rPr lang="en-GB" sz="1800" dirty="0" smtClean="0">
                <a:latin typeface="Arial Narrow" panose="020B0606020202030204" pitchFamily="34" charset="0"/>
              </a:rPr>
              <a:t>Do I feel valued and appreciated for the work I do ?</a:t>
            </a:r>
          </a:p>
          <a:p>
            <a:pPr marL="64008" indent="0" algn="just">
              <a:buNone/>
            </a:pPr>
            <a:r>
              <a:rPr lang="en-GB" sz="2500" dirty="0" smtClean="0">
                <a:latin typeface="Arial Narrow" panose="020B0606020202030204" pitchFamily="34" charset="0"/>
              </a:rPr>
              <a:t>He answers that most workers are very happy to stay in a work place if only there basic needs are met and monetary compensation will only sustain a workforce for a short time. He quotes a worldwide study by Towers Watson stating that a major driver in employee engagement is whether or not a worker feels that their manager is genuinely interested their well-being, at the time of printing he also states that only 40% of workers believe that </a:t>
            </a:r>
          </a:p>
          <a:p>
            <a:endParaRPr lang="en-GB" dirty="0">
              <a:latin typeface="Arial Narrow" panose="020B0606020202030204" pitchFamily="34" charset="0"/>
            </a:endParaRPr>
          </a:p>
        </p:txBody>
      </p:sp>
      <p:sp>
        <p:nvSpPr>
          <p:cNvPr id="4" name="Date Placeholder 3"/>
          <p:cNvSpPr>
            <a:spLocks noGrp="1"/>
          </p:cNvSpPr>
          <p:nvPr>
            <p:ph type="dt" sz="half" idx="10"/>
          </p:nvPr>
        </p:nvSpPr>
        <p:spPr/>
        <p:txBody>
          <a:bodyPr/>
          <a:lstStyle/>
          <a:p>
            <a:fld id="{93AB104C-F8B3-4900-BD6F-76576777EB79}"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Tree>
    <p:extLst>
      <p:ext uri="{BB962C8B-B14F-4D97-AF65-F5344CB8AC3E}">
        <p14:creationId xmlns:p14="http://schemas.microsoft.com/office/powerpoint/2010/main" val="3050671128"/>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solidFill>
                  <a:schemeClr val="tx1"/>
                </a:solidFill>
                <a:effectLst/>
                <a:latin typeface="Arial Narrow" panose="020B0606020202030204" pitchFamily="34" charset="0"/>
              </a:rPr>
              <a:t>PEOPLE ONLY THRIVE WHEN THEY FEEL RECOGNISED AND APPRECIATED</a:t>
            </a:r>
            <a:endParaRPr lang="en-GB" sz="3200" dirty="0">
              <a:solidFill>
                <a:schemeClr val="tx1"/>
              </a:solidFill>
              <a:latin typeface="Arial Narrow" panose="020B0606020202030204" pitchFamily="34" charset="0"/>
            </a:endParaRPr>
          </a:p>
        </p:txBody>
      </p:sp>
      <p:sp>
        <p:nvSpPr>
          <p:cNvPr id="3" name="Content Placeholder 2"/>
          <p:cNvSpPr>
            <a:spLocks noGrp="1"/>
          </p:cNvSpPr>
          <p:nvPr>
            <p:ph idx="1"/>
          </p:nvPr>
        </p:nvSpPr>
        <p:spPr/>
        <p:txBody>
          <a:bodyPr>
            <a:normAutofit/>
          </a:bodyPr>
          <a:lstStyle/>
          <a:p>
            <a:pPr marL="64008" indent="0" algn="just">
              <a:buNone/>
            </a:pPr>
            <a:r>
              <a:rPr lang="en-GB" sz="2000" dirty="0" smtClean="0">
                <a:latin typeface="Arial Narrow" panose="020B0606020202030204" pitchFamily="34" charset="0"/>
              </a:rPr>
              <a:t>In this part of the article Mr Crowley quotes a recent Harvard Business  Review  article “Why Appreciation Matters So Much”. He tells the readers about how the employees need to be praised, acknowledged and honoured for their efforts and achievements. He also adherers  to the belief that leaders must try to allow themselves to manage more from there hearts.</a:t>
            </a:r>
          </a:p>
          <a:p>
            <a:pPr marL="64008" indent="0" algn="just">
              <a:buNone/>
            </a:pPr>
            <a:endParaRPr lang="en-GB" sz="2000" dirty="0">
              <a:latin typeface="Arial Narrow" panose="020B0606020202030204" pitchFamily="34" charset="0"/>
            </a:endParaRPr>
          </a:p>
          <a:p>
            <a:pPr marL="64008" indent="0" algn="just">
              <a:buNone/>
            </a:pPr>
            <a:r>
              <a:rPr lang="en-GB" sz="2000" dirty="0" smtClean="0">
                <a:latin typeface="Arial Narrow" panose="020B0606020202030204" pitchFamily="34" charset="0"/>
              </a:rPr>
              <a:t>Mr Crowley also states in this part of the article “Our brains are great at building strategies, managing capital and analysing data But </a:t>
            </a:r>
            <a:r>
              <a:rPr lang="en-GB" sz="2000" dirty="0">
                <a:latin typeface="Arial Narrow" panose="020B0606020202030204" pitchFamily="34" charset="0"/>
              </a:rPr>
              <a:t>it’s the heart that connects us as human beings, and it’s what’s greatly lacking in </a:t>
            </a:r>
            <a:r>
              <a:rPr lang="en-GB" sz="2000" dirty="0" smtClean="0">
                <a:latin typeface="Arial Narrow" panose="020B0606020202030204" pitchFamily="34" charset="0"/>
              </a:rPr>
              <a:t>leadership today</a:t>
            </a:r>
          </a:p>
          <a:p>
            <a:pPr marL="64008" indent="0" algn="just">
              <a:buNone/>
            </a:pPr>
            <a:endParaRPr lang="en-GB" sz="2000" dirty="0">
              <a:latin typeface="Arial Narrow" panose="020B0606020202030204" pitchFamily="34" charset="0"/>
            </a:endParaRPr>
          </a:p>
          <a:p>
            <a:pPr marL="64008" indent="0" algn="just">
              <a:buNone/>
            </a:pPr>
            <a:r>
              <a:rPr lang="en-GB" sz="2000" dirty="0" smtClean="0">
                <a:latin typeface="Arial Narrow" panose="020B0606020202030204" pitchFamily="34" charset="0"/>
              </a:rPr>
              <a:t>Reading what he says makes you feel like he does that management style needs to change leading with love and compassion will increase job satisfaction and long term employability for staff  </a:t>
            </a:r>
            <a:endParaRPr lang="en-GB" sz="2000" dirty="0">
              <a:latin typeface="Arial Narrow" panose="020B0606020202030204" pitchFamily="34" charset="0"/>
            </a:endParaRPr>
          </a:p>
        </p:txBody>
      </p:sp>
      <p:sp>
        <p:nvSpPr>
          <p:cNvPr id="4" name="Date Placeholder 3"/>
          <p:cNvSpPr>
            <a:spLocks noGrp="1"/>
          </p:cNvSpPr>
          <p:nvPr>
            <p:ph type="dt" sz="half" idx="10"/>
          </p:nvPr>
        </p:nvSpPr>
        <p:spPr/>
        <p:txBody>
          <a:bodyPr/>
          <a:lstStyle/>
          <a:p>
            <a:fld id="{CCC73745-B6B4-44C2-B43F-FCB9E126BA8B}"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Tree>
    <p:extLst>
      <p:ext uri="{BB962C8B-B14F-4D97-AF65-F5344CB8AC3E}">
        <p14:creationId xmlns:p14="http://schemas.microsoft.com/office/powerpoint/2010/main" val="1629863019"/>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b="1" dirty="0" smtClean="0">
                <a:solidFill>
                  <a:schemeClr val="tx1"/>
                </a:solidFill>
                <a:effectLst/>
                <a:latin typeface="Arial Narrow" panose="020B0606020202030204" pitchFamily="34" charset="0"/>
              </a:rPr>
              <a:t>YOUR EMPLOYEES WILL STAY IF YOU TELL THEM DIRECTLY YOU NEED THEM, CARE ABOUT THEM, AND SINCERELY PLAN TO SUPPORT THEM</a:t>
            </a:r>
            <a:endParaRPr lang="en-GB" sz="3200" dirty="0">
              <a:solidFill>
                <a:schemeClr val="tx1"/>
              </a:solidFill>
              <a:latin typeface="Arial Narrow" panose="020B0606020202030204" pitchFamily="34" charset="0"/>
            </a:endParaRPr>
          </a:p>
        </p:txBody>
      </p:sp>
      <p:sp>
        <p:nvSpPr>
          <p:cNvPr id="3" name="Content Placeholder 2"/>
          <p:cNvSpPr>
            <a:spLocks noGrp="1"/>
          </p:cNvSpPr>
          <p:nvPr>
            <p:ph idx="1"/>
          </p:nvPr>
        </p:nvSpPr>
        <p:spPr>
          <a:xfrm>
            <a:off x="457200" y="1988840"/>
            <a:ext cx="8229600" cy="4465968"/>
          </a:xfrm>
        </p:spPr>
        <p:txBody>
          <a:bodyPr>
            <a:normAutofit/>
          </a:bodyPr>
          <a:lstStyle/>
          <a:p>
            <a:r>
              <a:rPr lang="en-GB" sz="2000" dirty="0" smtClean="0">
                <a:latin typeface="Arial Narrow" panose="020B0606020202030204" pitchFamily="34" charset="0"/>
              </a:rPr>
              <a:t>Mr Crowley feels that if anyone leaves employment for a reason other than money they’re only going because they hope that thing’s will be better and more fulfilling elsewhere </a:t>
            </a:r>
          </a:p>
          <a:p>
            <a:r>
              <a:rPr lang="en-GB" sz="2000" dirty="0" smtClean="0">
                <a:latin typeface="Arial Narrow" panose="020B0606020202030204" pitchFamily="34" charset="0"/>
              </a:rPr>
              <a:t>He feels as a manager everyone who works for you whether directly  or indirectly  must be made to feel they matter</a:t>
            </a:r>
          </a:p>
          <a:p>
            <a:r>
              <a:rPr lang="en-GB" sz="2000" dirty="0" smtClean="0">
                <a:latin typeface="Arial Narrow" panose="020B0606020202030204" pitchFamily="34" charset="0"/>
              </a:rPr>
              <a:t>You must make time for your staff  and plan one-to-one meetings, group days and other activities that make them feel included</a:t>
            </a:r>
          </a:p>
          <a:p>
            <a:r>
              <a:rPr lang="en-GB" sz="2000" dirty="0" smtClean="0">
                <a:latin typeface="Arial Narrow" panose="020B0606020202030204" pitchFamily="34" charset="0"/>
              </a:rPr>
              <a:t>He also tells readers  “To </a:t>
            </a:r>
            <a:r>
              <a:rPr lang="en-GB" sz="2000" dirty="0">
                <a:latin typeface="Arial Narrow" panose="020B0606020202030204" pitchFamily="34" charset="0"/>
              </a:rPr>
              <a:t>be successful, all your future behaviour must demonstrate to your employees that their best career move is to remain working for you</a:t>
            </a:r>
            <a:r>
              <a:rPr lang="en-GB" sz="2000" dirty="0" smtClean="0">
                <a:latin typeface="Arial Narrow" panose="020B0606020202030204" pitchFamily="34" charset="0"/>
              </a:rPr>
              <a:t>.”</a:t>
            </a:r>
            <a:endParaRPr lang="en-GB" sz="2000" dirty="0">
              <a:latin typeface="Arial Narrow" panose="020B0606020202030204" pitchFamily="34" charset="0"/>
            </a:endParaRPr>
          </a:p>
          <a:p>
            <a:r>
              <a:rPr lang="en-GB" sz="2000" dirty="0">
                <a:latin typeface="Arial Narrow" panose="020B0606020202030204" pitchFamily="34" charset="0"/>
              </a:rPr>
              <a:t>Being human and treating one another with dignity and respect is something the heart already knows to do. Leaders would all do well to follow it.</a:t>
            </a:r>
          </a:p>
          <a:p>
            <a:endParaRPr lang="en-GB" sz="2000" dirty="0">
              <a:latin typeface="Arial Narrow" panose="020B0606020202030204" pitchFamily="34" charset="0"/>
            </a:endParaRPr>
          </a:p>
        </p:txBody>
      </p:sp>
      <p:sp>
        <p:nvSpPr>
          <p:cNvPr id="4" name="Date Placeholder 3"/>
          <p:cNvSpPr>
            <a:spLocks noGrp="1"/>
          </p:cNvSpPr>
          <p:nvPr>
            <p:ph type="dt" sz="half" idx="10"/>
          </p:nvPr>
        </p:nvSpPr>
        <p:spPr/>
        <p:txBody>
          <a:bodyPr/>
          <a:lstStyle/>
          <a:p>
            <a:fld id="{7AED5604-3DA8-405F-A61E-25C18D2DE023}"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Tree>
    <p:extLst>
      <p:ext uri="{BB962C8B-B14F-4D97-AF65-F5344CB8AC3E}">
        <p14:creationId xmlns:p14="http://schemas.microsoft.com/office/powerpoint/2010/main" val="4050775435"/>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References</a:t>
            </a:r>
            <a:endParaRPr lang="en-GB" dirty="0">
              <a:solidFill>
                <a:schemeClr val="tx1"/>
              </a:solidFill>
            </a:endParaRPr>
          </a:p>
        </p:txBody>
      </p:sp>
      <p:sp>
        <p:nvSpPr>
          <p:cNvPr id="3" name="Content Placeholder 2"/>
          <p:cNvSpPr>
            <a:spLocks noGrp="1"/>
          </p:cNvSpPr>
          <p:nvPr>
            <p:ph idx="1"/>
          </p:nvPr>
        </p:nvSpPr>
        <p:spPr/>
        <p:txBody>
          <a:bodyPr>
            <a:normAutofit/>
          </a:bodyPr>
          <a:lstStyle/>
          <a:p>
            <a:pPr marL="64008" indent="0">
              <a:buNone/>
            </a:pPr>
            <a:r>
              <a:rPr lang="en-GB" sz="2400" dirty="0" smtClean="0">
                <a:latin typeface="Microsoft Sans Serif" panose="020B0604020202020204" pitchFamily="34" charset="0"/>
                <a:cs typeface="Microsoft Sans Serif" panose="020B0604020202020204" pitchFamily="34" charset="0"/>
              </a:rPr>
              <a:t>The Sharp Drop-Off in Worker Happiness – and What Your Company Can Do About It:</a:t>
            </a:r>
          </a:p>
          <a:p>
            <a:pPr marL="64008" indent="0">
              <a:buNone/>
            </a:pPr>
            <a:r>
              <a:rPr lang="en-GB" sz="2400" dirty="0">
                <a:solidFill>
                  <a:schemeClr val="bg1">
                    <a:lumMod val="85000"/>
                    <a:lumOff val="15000"/>
                  </a:schemeClr>
                </a:solidFill>
                <a:latin typeface="Lucida Sans Unicode" panose="020B0602030504020204" pitchFamily="34" charset="0"/>
                <a:cs typeface="Lucida Sans Unicode" panose="020B0602030504020204" pitchFamily="34" charset="0"/>
                <a:hlinkClick r:id="rId2"/>
              </a:rPr>
              <a:t>http://</a:t>
            </a:r>
            <a:r>
              <a:rPr lang="en-GB" sz="2400" dirty="0" smtClean="0">
                <a:solidFill>
                  <a:schemeClr val="bg1">
                    <a:lumMod val="85000"/>
                    <a:lumOff val="15000"/>
                  </a:schemeClr>
                </a:solidFill>
                <a:latin typeface="Lucida Sans Unicode" panose="020B0602030504020204" pitchFamily="34" charset="0"/>
                <a:cs typeface="Lucida Sans Unicode" panose="020B0602030504020204" pitchFamily="34" charset="0"/>
                <a:hlinkClick r:id="rId2"/>
              </a:rPr>
              <a:t>www.fastcompany.com/1835578/sharp-drop-worker-happiness-and-what-your-company-can-do-about-it</a:t>
            </a:r>
            <a:endParaRPr lang="en-GB" sz="2400" dirty="0" smtClean="0">
              <a:solidFill>
                <a:schemeClr val="bg1">
                  <a:lumMod val="85000"/>
                  <a:lumOff val="15000"/>
                </a:schemeClr>
              </a:solidFill>
              <a:latin typeface="Lucida Sans Unicode" panose="020B0602030504020204" pitchFamily="34" charset="0"/>
              <a:cs typeface="Lucida Sans Unicode" panose="020B0602030504020204" pitchFamily="34" charset="0"/>
            </a:endParaRPr>
          </a:p>
          <a:p>
            <a:pPr marL="64008" indent="0">
              <a:buNone/>
            </a:pPr>
            <a:endParaRPr lang="en-GB" sz="2400" dirty="0">
              <a:solidFill>
                <a:schemeClr val="bg1">
                  <a:lumMod val="85000"/>
                  <a:lumOff val="15000"/>
                </a:schemeClr>
              </a:solidFill>
              <a:latin typeface="Lucida Sans Unicode" panose="020B0602030504020204" pitchFamily="34" charset="0"/>
              <a:cs typeface="Lucida Sans Unicode" panose="020B0602030504020204" pitchFamily="34" charset="0"/>
            </a:endParaRPr>
          </a:p>
          <a:p>
            <a:pPr marL="64008" indent="0">
              <a:buNone/>
            </a:pPr>
            <a:r>
              <a:rPr lang="en-GB" sz="2400" dirty="0">
                <a:solidFill>
                  <a:schemeClr val="bg1">
                    <a:lumMod val="85000"/>
                    <a:lumOff val="15000"/>
                  </a:schemeClr>
                </a:solidFill>
                <a:latin typeface="Lucida Sans Unicode" panose="020B0602030504020204" pitchFamily="34" charset="0"/>
                <a:cs typeface="Lucida Sans Unicode" panose="020B0602030504020204" pitchFamily="34" charset="0"/>
                <a:hlinkClick r:id="rId3"/>
              </a:rPr>
              <a:t>http://markccrowley.com/#</a:t>
            </a:r>
            <a:r>
              <a:rPr lang="en-GB" sz="2400" dirty="0" smtClean="0">
                <a:solidFill>
                  <a:schemeClr val="bg1">
                    <a:lumMod val="85000"/>
                    <a:lumOff val="15000"/>
                  </a:schemeClr>
                </a:solidFill>
                <a:latin typeface="Lucida Sans Unicode" panose="020B0602030504020204" pitchFamily="34" charset="0"/>
                <a:cs typeface="Lucida Sans Unicode" panose="020B0602030504020204" pitchFamily="34" charset="0"/>
                <a:hlinkClick r:id="rId3"/>
              </a:rPr>
              <a:t>sthash.3prNZeUS.dpbs</a:t>
            </a:r>
            <a:endParaRPr lang="en-GB" sz="2400" dirty="0" smtClean="0">
              <a:solidFill>
                <a:schemeClr val="bg1">
                  <a:lumMod val="85000"/>
                  <a:lumOff val="15000"/>
                </a:schemeClr>
              </a:solidFill>
              <a:latin typeface="Lucida Sans Unicode" panose="020B0602030504020204" pitchFamily="34" charset="0"/>
              <a:cs typeface="Lucida Sans Unicode" panose="020B0602030504020204" pitchFamily="34" charset="0"/>
            </a:endParaRPr>
          </a:p>
          <a:p>
            <a:pPr marL="64008" indent="0">
              <a:buNone/>
            </a:pPr>
            <a:endParaRPr lang="en-GB" sz="2400" dirty="0">
              <a:solidFill>
                <a:schemeClr val="bg1"/>
              </a:solidFill>
              <a:latin typeface="Microsoft Sans Serif" panose="020B0604020202020204" pitchFamily="34" charset="0"/>
              <a:cs typeface="Microsoft Sans Serif" panose="020B0604020202020204" pitchFamily="34" charset="0"/>
            </a:endParaRPr>
          </a:p>
        </p:txBody>
      </p:sp>
      <p:sp>
        <p:nvSpPr>
          <p:cNvPr id="4" name="Date Placeholder 3"/>
          <p:cNvSpPr>
            <a:spLocks noGrp="1"/>
          </p:cNvSpPr>
          <p:nvPr>
            <p:ph type="dt" sz="half" idx="10"/>
          </p:nvPr>
        </p:nvSpPr>
        <p:spPr/>
        <p:txBody>
          <a:bodyPr/>
          <a:lstStyle/>
          <a:p>
            <a:fld id="{E88D0FE7-1A39-464A-9B41-515331ADBF52}" type="datetime1">
              <a:rPr lang="en-GB" smtClean="0"/>
              <a:t>17/03/2014</a:t>
            </a:fld>
            <a:endParaRPr lang="en-GB" dirty="0"/>
          </a:p>
        </p:txBody>
      </p:sp>
      <p:sp>
        <p:nvSpPr>
          <p:cNvPr id="5" name="Footer Placeholder 4"/>
          <p:cNvSpPr>
            <a:spLocks noGrp="1"/>
          </p:cNvSpPr>
          <p:nvPr>
            <p:ph type="ftr" sz="quarter" idx="11"/>
          </p:nvPr>
        </p:nvSpPr>
        <p:spPr/>
        <p:txBody>
          <a:bodyPr/>
          <a:lstStyle/>
          <a:p>
            <a:r>
              <a:rPr lang="en-GB" dirty="0" smtClean="0"/>
              <a:t>Research by Richard S C Gleed</a:t>
            </a:r>
            <a:endParaRPr lang="en-GB" dirty="0"/>
          </a:p>
        </p:txBody>
      </p:sp>
    </p:spTree>
    <p:extLst>
      <p:ext uri="{BB962C8B-B14F-4D97-AF65-F5344CB8AC3E}">
        <p14:creationId xmlns:p14="http://schemas.microsoft.com/office/powerpoint/2010/main" val="2581355469"/>
      </p:ext>
    </p:extLst>
  </p:cSld>
  <p:clrMapOvr>
    <a:masterClrMapping/>
  </p:clrMapOvr>
  <mc:AlternateContent xmlns:mc="http://schemas.openxmlformats.org/markup-compatibility/2006" xmlns:p14="http://schemas.microsoft.com/office/powerpoint/2010/main">
    <mc:Choice Requires="p14">
      <p:transition spd="slow" p14:dur="4000">
        <p14:vortex dir="d"/>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361</TotalTime>
  <Words>639</Words>
  <Application>Microsoft Office PowerPoint</Application>
  <PresentationFormat>On-screen Show (4:3)</PresentationFormat>
  <Paragraphs>47</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Verve</vt:lpstr>
      <vt:lpstr>AN ANALYSIS OF THE WRITING OF MARK C CROWLEY</vt:lpstr>
      <vt:lpstr>MAIN POINTS COVERED </vt:lpstr>
      <vt:lpstr>WHAT MAKES PEOPLE HAPPIEST IN THEIR JOBS IS ALL PROFOUNDLY PERSONAL</vt:lpstr>
      <vt:lpstr>PEOPLE ONLY THRIVE WHEN THEY FEEL RECOGNISED AND APPRECIATED</vt:lpstr>
      <vt:lpstr>YOUR EMPLOYEES WILL STAY IF YOU TELL THEM DIRECTLY YOU NEED THEM, CARE ABOUT THEM, AND SINCERELY PLAN TO SUPPORT THEM</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The Writing of Mark C Crowley</dc:title>
  <dc:creator>Richard Gleed</dc:creator>
  <cp:lastModifiedBy>Richard Gleed</cp:lastModifiedBy>
  <cp:revision>30</cp:revision>
  <dcterms:created xsi:type="dcterms:W3CDTF">2014-03-15T22:36:53Z</dcterms:created>
  <dcterms:modified xsi:type="dcterms:W3CDTF">2014-03-17T11:19:09Z</dcterms:modified>
</cp:coreProperties>
</file>