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58" r:id="rId4"/>
    <p:sldId id="259" r:id="rId5"/>
    <p:sldId id="260" r:id="rId6"/>
    <p:sldId id="284" r:id="rId7"/>
    <p:sldId id="285" r:id="rId8"/>
    <p:sldId id="264" r:id="rId9"/>
    <p:sldId id="287" r:id="rId10"/>
    <p:sldId id="288" r:id="rId11"/>
    <p:sldId id="289" r:id="rId12"/>
    <p:sldId id="290" r:id="rId13"/>
    <p:sldId id="293" r:id="rId14"/>
    <p:sldId id="294" r:id="rId15"/>
    <p:sldId id="295" r:id="rId16"/>
    <p:sldId id="270" r:id="rId17"/>
    <p:sldId id="292" r:id="rId18"/>
    <p:sldId id="276" r:id="rId19"/>
    <p:sldId id="296" r:id="rId20"/>
    <p:sldId id="277" r:id="rId21"/>
    <p:sldId id="278" r:id="rId22"/>
    <p:sldId id="291" r:id="rId23"/>
    <p:sldId id="279" r:id="rId24"/>
    <p:sldId id="282" r:id="rId25"/>
    <p:sldId id="280" r:id="rId26"/>
    <p:sldId id="281"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29/01/2018</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pPr/>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pPr/>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AA3B5D9-4C75-4C21-8654-B5654430129E}" type="datetimeFigureOut">
              <a:rPr lang="en-GB" smtClean="0"/>
              <a:pPr/>
              <a:t>29/01/2018</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pPr/>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29/01/2018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3D048-BB2D-43A3-98E5-65647E32F639}" type="slidenum">
              <a:rPr lang="en-GB" smtClean="0"/>
              <a:pPr/>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29/01/2018</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pPr/>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29/01/2018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AAA3B5D9-4C75-4C21-8654-B5654430129E}" type="datetimeFigureOut">
              <a:rPr lang="en-GB" smtClean="0"/>
              <a:pPr/>
              <a:t>29/01/2018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pPr/>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AAA3B5D9-4C75-4C21-8654-B5654430129E}" type="datetimeFigureOut">
              <a:rPr lang="en-GB" smtClean="0"/>
              <a:pPr/>
              <a:t>29/01/2018</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pPr/>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29/01/2018</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3D048-BB2D-43A3-98E5-65647E32F639}"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pPr/>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29/01/2018</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29/01/2018</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pPr/>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71600" y="2819400"/>
            <a:ext cx="6400800" cy="1041648"/>
          </a:xfrm>
        </p:spPr>
        <p:txBody>
          <a:bodyPr/>
          <a:lstStyle/>
          <a:p>
            <a:r>
              <a:rPr lang="en-GB" dirty="0" smtClean="0"/>
              <a:t>CLCS5010</a:t>
            </a:r>
          </a:p>
          <a:p>
            <a:endParaRPr lang="en-GB" dirty="0" smtClean="0"/>
          </a:p>
          <a:p>
            <a:r>
              <a:rPr lang="en-GB" dirty="0" smtClean="0"/>
              <a:t>INTRODUCTION</a:t>
            </a:r>
            <a:endParaRPr lang="en-GB" dirty="0"/>
          </a:p>
        </p:txBody>
      </p:sp>
      <p:sp>
        <p:nvSpPr>
          <p:cNvPr id="2" name="Title 1"/>
          <p:cNvSpPr>
            <a:spLocks noGrp="1"/>
          </p:cNvSpPr>
          <p:nvPr>
            <p:ph type="ctrTitle"/>
          </p:nvPr>
        </p:nvSpPr>
        <p:spPr>
          <a:xfrm>
            <a:off x="685800" y="836712"/>
            <a:ext cx="7772400" cy="1397496"/>
          </a:xfrm>
        </p:spPr>
        <p:txBody>
          <a:bodyPr>
            <a:normAutofit fontScale="90000"/>
          </a:bodyPr>
          <a:lstStyle/>
          <a:p>
            <a:r>
              <a:rPr lang="en-GB" dirty="0"/>
              <a:t/>
            </a:r>
            <a:br>
              <a:rPr lang="en-GB" dirty="0"/>
            </a:br>
            <a:r>
              <a:rPr lang="en-GB" sz="4400" dirty="0"/>
              <a:t>Literature and Culture in the Reign of Nero</a:t>
            </a:r>
            <a:r>
              <a:rPr lang="en-GB" dirty="0"/>
              <a:t/>
            </a:r>
            <a:br>
              <a:rPr lang="en-GB" dirty="0"/>
            </a:br>
            <a:endParaRPr lang="en-GB" dirty="0"/>
          </a:p>
        </p:txBody>
      </p:sp>
      <p:pic>
        <p:nvPicPr>
          <p:cNvPr id="5" name="Picture 4"/>
          <p:cNvPicPr>
            <a:picLocks noChangeAspect="1"/>
          </p:cNvPicPr>
          <p:nvPr/>
        </p:nvPicPr>
        <p:blipFill>
          <a:blip r:embed="rId2"/>
          <a:stretch>
            <a:fillRect/>
          </a:stretch>
        </p:blipFill>
        <p:spPr>
          <a:xfrm>
            <a:off x="3273439" y="3861048"/>
            <a:ext cx="2597121" cy="244999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in the Popular Imagination</a:t>
            </a:r>
            <a:endParaRPr lang="en-GB" dirty="0"/>
          </a:p>
        </p:txBody>
      </p:sp>
      <p:pic>
        <p:nvPicPr>
          <p:cNvPr id="1026" name="Picture 2"/>
          <p:cNvPicPr>
            <a:picLocks noGrp="1" noChangeAspect="1" noChangeArrowheads="1"/>
          </p:cNvPicPr>
          <p:nvPr>
            <p:ph sz="quarter" idx="1"/>
          </p:nvPr>
        </p:nvPicPr>
        <p:blipFill>
          <a:blip r:embed="rId2" cstate="print"/>
          <a:srcRect/>
          <a:stretch>
            <a:fillRect/>
          </a:stretch>
        </p:blipFill>
        <p:spPr bwMode="auto">
          <a:xfrm>
            <a:off x="395536" y="1772816"/>
            <a:ext cx="4392488" cy="3168352"/>
          </a:xfrm>
          <a:prstGeom prst="rect">
            <a:avLst/>
          </a:prstGeom>
          <a:noFill/>
          <a:ln w="9525">
            <a:noFill/>
            <a:miter lim="800000"/>
            <a:headEnd/>
            <a:tailEnd/>
          </a:ln>
        </p:spPr>
      </p:pic>
      <p:sp>
        <p:nvSpPr>
          <p:cNvPr id="5" name="Rectangle 4"/>
          <p:cNvSpPr/>
          <p:nvPr/>
        </p:nvSpPr>
        <p:spPr>
          <a:xfrm>
            <a:off x="323528" y="5013176"/>
            <a:ext cx="5017593" cy="1077218"/>
          </a:xfrm>
          <a:prstGeom prst="rect">
            <a:avLst/>
          </a:prstGeom>
        </p:spPr>
        <p:txBody>
          <a:bodyPr wrap="square">
            <a:spAutoFit/>
          </a:bodyPr>
          <a:lstStyle/>
          <a:p>
            <a:r>
              <a:rPr lang="en-GB" sz="3200" b="1" dirty="0"/>
              <a:t>Quo Vadis MGM feature film from 1951. </a:t>
            </a:r>
          </a:p>
        </p:txBody>
      </p:sp>
      <p:pic>
        <p:nvPicPr>
          <p:cNvPr id="1027" name="Picture 3"/>
          <p:cNvPicPr>
            <a:picLocks noChangeAspect="1" noChangeArrowheads="1"/>
          </p:cNvPicPr>
          <p:nvPr/>
        </p:nvPicPr>
        <p:blipFill>
          <a:blip r:embed="rId3" cstate="print"/>
          <a:srcRect/>
          <a:stretch>
            <a:fillRect/>
          </a:stretch>
        </p:blipFill>
        <p:spPr bwMode="auto">
          <a:xfrm>
            <a:off x="5292080" y="1772817"/>
            <a:ext cx="3600400" cy="4464496"/>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539552" y="476672"/>
            <a:ext cx="3744416" cy="5184576"/>
          </a:xfrm>
          <a:prstGeom prst="rect">
            <a:avLst/>
          </a:prstGeom>
          <a:noFill/>
          <a:ln w="9525">
            <a:noFill/>
            <a:miter lim="800000"/>
            <a:headEnd/>
            <a:tailEnd/>
          </a:ln>
        </p:spPr>
      </p:pic>
      <p:pic>
        <p:nvPicPr>
          <p:cNvPr id="2051" name="Picture 3"/>
          <p:cNvPicPr>
            <a:picLocks noChangeAspect="1" noChangeArrowheads="1"/>
          </p:cNvPicPr>
          <p:nvPr/>
        </p:nvPicPr>
        <p:blipFill>
          <a:blip r:embed="rId3" cstate="print"/>
          <a:srcRect/>
          <a:stretch>
            <a:fillRect/>
          </a:stretch>
        </p:blipFill>
        <p:spPr bwMode="auto">
          <a:xfrm>
            <a:off x="4860032" y="476672"/>
            <a:ext cx="3744416" cy="5184576"/>
          </a:xfrm>
          <a:prstGeom prst="rect">
            <a:avLst/>
          </a:prstGeom>
          <a:noFill/>
          <a:ln w="9525">
            <a:noFill/>
            <a:miter lim="800000"/>
            <a:headEnd/>
            <a:tailEnd/>
          </a:ln>
        </p:spPr>
      </p:pic>
      <p:sp>
        <p:nvSpPr>
          <p:cNvPr id="4" name="Rectangle 3"/>
          <p:cNvSpPr/>
          <p:nvPr/>
        </p:nvSpPr>
        <p:spPr>
          <a:xfrm>
            <a:off x="539552" y="5805264"/>
            <a:ext cx="8064896" cy="461665"/>
          </a:xfrm>
          <a:prstGeom prst="rect">
            <a:avLst/>
          </a:prstGeom>
        </p:spPr>
        <p:txBody>
          <a:bodyPr wrap="square">
            <a:spAutoFit/>
          </a:bodyPr>
          <a:lstStyle/>
          <a:p>
            <a:pPr algn="ctr"/>
            <a:r>
              <a:rPr lang="en-GB" sz="2400" b="1" dirty="0"/>
              <a:t>Nero having Christians thrown to the Lions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 Clichés and Parodies </a:t>
            </a:r>
            <a:endParaRPr lang="en-GB" dirty="0"/>
          </a:p>
        </p:txBody>
      </p:sp>
      <p:pic>
        <p:nvPicPr>
          <p:cNvPr id="3074" name="Picture 2"/>
          <p:cNvPicPr>
            <a:picLocks noGrp="1" noChangeAspect="1" noChangeArrowheads="1"/>
          </p:cNvPicPr>
          <p:nvPr>
            <p:ph sz="quarter" idx="1"/>
          </p:nvPr>
        </p:nvPicPr>
        <p:blipFill>
          <a:blip r:embed="rId2" cstate="print"/>
          <a:srcRect/>
          <a:stretch>
            <a:fillRect/>
          </a:stretch>
        </p:blipFill>
        <p:spPr bwMode="auto">
          <a:xfrm>
            <a:off x="323528" y="1556792"/>
            <a:ext cx="8496944" cy="4176463"/>
          </a:xfrm>
          <a:prstGeom prst="rect">
            <a:avLst/>
          </a:prstGeom>
          <a:noFill/>
          <a:ln w="9525">
            <a:noFill/>
            <a:miter lim="800000"/>
            <a:headEnd/>
            <a:tailEnd/>
          </a:ln>
        </p:spPr>
      </p:pic>
      <p:sp>
        <p:nvSpPr>
          <p:cNvPr id="5" name="Rectangle 4"/>
          <p:cNvSpPr/>
          <p:nvPr/>
        </p:nvSpPr>
        <p:spPr>
          <a:xfrm>
            <a:off x="179512" y="5733256"/>
            <a:ext cx="8784976" cy="646331"/>
          </a:xfrm>
          <a:prstGeom prst="rect">
            <a:avLst/>
          </a:prstGeom>
        </p:spPr>
        <p:txBody>
          <a:bodyPr wrap="square">
            <a:spAutoFit/>
          </a:bodyPr>
          <a:lstStyle/>
          <a:p>
            <a:pPr algn="ctr"/>
            <a:r>
              <a:rPr lang="en-GB" b="1" dirty="0"/>
              <a:t>Gordon Brown as Nero fiddling while the “City” burns </a:t>
            </a:r>
          </a:p>
          <a:p>
            <a:pPr algn="ctr"/>
            <a:r>
              <a:rPr lang="en-GB" dirty="0" smtClean="0"/>
              <a:t>Cartoon </a:t>
            </a:r>
            <a:r>
              <a:rPr lang="en-GB" dirty="0"/>
              <a:t>by Chris Riddle from the Observer (reference to financial crisis of 2008/09)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in the Ancient Sources </a:t>
            </a:r>
            <a:endParaRPr lang="en-GB" dirty="0"/>
          </a:p>
        </p:txBody>
      </p:sp>
      <p:sp>
        <p:nvSpPr>
          <p:cNvPr id="3" name="Content Placeholder 2"/>
          <p:cNvSpPr>
            <a:spLocks noGrp="1"/>
          </p:cNvSpPr>
          <p:nvPr>
            <p:ph sz="quarter" idx="1"/>
          </p:nvPr>
        </p:nvSpPr>
        <p:spPr>
          <a:xfrm>
            <a:off x="179512" y="1556792"/>
            <a:ext cx="8784976" cy="4968552"/>
          </a:xfrm>
        </p:spPr>
        <p:txBody>
          <a:bodyPr>
            <a:normAutofit fontScale="77500" lnSpcReduction="20000"/>
          </a:bodyPr>
          <a:lstStyle/>
          <a:p>
            <a:pPr marL="0">
              <a:buNone/>
            </a:pPr>
            <a:r>
              <a:rPr lang="en-GB" b="1" dirty="0" smtClean="0"/>
              <a:t>Megalomania - </a:t>
            </a:r>
            <a:r>
              <a:rPr lang="en-GB" dirty="0" smtClean="0"/>
              <a:t>“ Nero’s unreasonable craving for immortal fame made him change a number of well-known names in his own favour. The month of April, for instance, became ‘</a:t>
            </a:r>
            <a:r>
              <a:rPr lang="en-GB" dirty="0" err="1" smtClean="0"/>
              <a:t>Neroneus</a:t>
            </a:r>
            <a:r>
              <a:rPr lang="en-GB" dirty="0" smtClean="0"/>
              <a:t>’, and Rome was on the point of being renamed ‘</a:t>
            </a:r>
            <a:r>
              <a:rPr lang="en-GB" dirty="0" err="1" smtClean="0"/>
              <a:t>Neropolis</a:t>
            </a:r>
            <a:r>
              <a:rPr lang="en-GB" dirty="0" smtClean="0"/>
              <a:t>’.” – </a:t>
            </a:r>
            <a:r>
              <a:rPr lang="en-GB" b="1" dirty="0" smtClean="0"/>
              <a:t>Suetonius </a:t>
            </a:r>
            <a:r>
              <a:rPr lang="en-GB" b="1" i="1" dirty="0" smtClean="0"/>
              <a:t>Nero </a:t>
            </a:r>
            <a:r>
              <a:rPr lang="en-GB" b="1" dirty="0" smtClean="0"/>
              <a:t>55</a:t>
            </a:r>
            <a:r>
              <a:rPr lang="en-GB" b="1" i="1" dirty="0" smtClean="0"/>
              <a:t>.</a:t>
            </a:r>
          </a:p>
          <a:p>
            <a:pPr>
              <a:buNone/>
            </a:pPr>
            <a:endParaRPr lang="en-GB" sz="1500" dirty="0" smtClean="0"/>
          </a:p>
          <a:p>
            <a:pPr marL="0">
              <a:buNone/>
            </a:pPr>
            <a:r>
              <a:rPr lang="en-GB" b="1" dirty="0" smtClean="0"/>
              <a:t>Depravity - </a:t>
            </a:r>
            <a:r>
              <a:rPr lang="en-GB" dirty="0" smtClean="0"/>
              <a:t>“Not satisfied with seducing freeborn boys and married women, Nero raped the Vestal Virgin </a:t>
            </a:r>
            <a:r>
              <a:rPr lang="en-GB" dirty="0" err="1" smtClean="0"/>
              <a:t>Rubria</a:t>
            </a:r>
            <a:r>
              <a:rPr lang="en-GB" dirty="0" smtClean="0"/>
              <a:t>… Having tried to turn the boy </a:t>
            </a:r>
            <a:r>
              <a:rPr lang="en-GB" dirty="0" err="1" smtClean="0"/>
              <a:t>Sporus</a:t>
            </a:r>
            <a:r>
              <a:rPr lang="en-GB" dirty="0" smtClean="0"/>
              <a:t> into a girl by castration, he went through a wedding ceremony with him – dowry, bridal veil and all – which the whole court attended, then brought him home and treated him as a wife.” - </a:t>
            </a:r>
            <a:r>
              <a:rPr lang="en-GB" b="1" dirty="0" smtClean="0"/>
              <a:t>Suetonius </a:t>
            </a:r>
            <a:r>
              <a:rPr lang="en-GB" b="1" i="1" dirty="0" smtClean="0"/>
              <a:t>Nero </a:t>
            </a:r>
            <a:r>
              <a:rPr lang="en-GB" b="1" dirty="0" smtClean="0"/>
              <a:t>28. </a:t>
            </a:r>
          </a:p>
          <a:p>
            <a:pPr marL="0">
              <a:buNone/>
            </a:pPr>
            <a:endParaRPr lang="en-GB" sz="1500" b="1" dirty="0" smtClean="0"/>
          </a:p>
          <a:p>
            <a:pPr marL="0">
              <a:buNone/>
            </a:pPr>
            <a:r>
              <a:rPr lang="en-GB" b="1" dirty="0" smtClean="0"/>
              <a:t>Cruelty  - </a:t>
            </a:r>
            <a:r>
              <a:rPr lang="en-GB" dirty="0" smtClean="0"/>
              <a:t>“After the conclusion of the games Poppaea died from a casual outburst of rage in her husband, who knock her down with a kick when she was pregnant. … She had, however, a public funeral, and Nero himself from the rostra eulogized her beauty, her lot in having been the mother of a deified child, and fortune's other gifts, as though they were virtues.” – </a:t>
            </a:r>
            <a:r>
              <a:rPr lang="en-GB" b="1" dirty="0" smtClean="0"/>
              <a:t>Tacitus </a:t>
            </a:r>
            <a:r>
              <a:rPr lang="en-GB" b="1" i="1" dirty="0" smtClean="0"/>
              <a:t>Annals </a:t>
            </a:r>
            <a:r>
              <a:rPr lang="en-GB" b="1" dirty="0" smtClean="0"/>
              <a:t>16.6. </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and his </a:t>
            </a:r>
            <a:r>
              <a:rPr lang="en-GB" dirty="0"/>
              <a:t>G</a:t>
            </a:r>
            <a:r>
              <a:rPr lang="en-GB" dirty="0" smtClean="0"/>
              <a:t>enerosity </a:t>
            </a:r>
            <a:endParaRPr lang="en-GB" dirty="0"/>
          </a:p>
        </p:txBody>
      </p:sp>
      <p:sp>
        <p:nvSpPr>
          <p:cNvPr id="4" name="Content Placeholder 3"/>
          <p:cNvSpPr>
            <a:spLocks noGrp="1"/>
          </p:cNvSpPr>
          <p:nvPr>
            <p:ph sz="half" idx="1"/>
          </p:nvPr>
        </p:nvSpPr>
        <p:spPr>
          <a:xfrm>
            <a:off x="301752" y="1556792"/>
            <a:ext cx="4038600" cy="4752528"/>
          </a:xfrm>
        </p:spPr>
        <p:txBody>
          <a:bodyPr>
            <a:normAutofit/>
          </a:bodyPr>
          <a:lstStyle/>
          <a:p>
            <a:pPr marL="0">
              <a:buNone/>
            </a:pPr>
            <a:r>
              <a:rPr lang="en-GB" dirty="0" smtClean="0"/>
              <a:t>“Moreover, he presented </a:t>
            </a:r>
            <a:r>
              <a:rPr lang="en-GB" smtClean="0"/>
              <a:t>the </a:t>
            </a:r>
            <a:r>
              <a:rPr lang="en-GB" smtClean="0"/>
              <a:t>people </a:t>
            </a:r>
            <a:r>
              <a:rPr lang="en-GB" dirty="0" smtClean="0"/>
              <a:t>with 400 sesterces each, settled annual salaries on distinguished but impoverished senators – to the amount of 500,000 sesterces in some cases – and granted the praetorian cohorts a free monthly issue of grain.” – </a:t>
            </a:r>
            <a:r>
              <a:rPr lang="en-GB" b="1" dirty="0" smtClean="0"/>
              <a:t>Suetonius </a:t>
            </a:r>
            <a:r>
              <a:rPr lang="en-GB" b="1" i="1" dirty="0" smtClean="0"/>
              <a:t>Nero </a:t>
            </a:r>
            <a:r>
              <a:rPr lang="en-GB" b="1" dirty="0" smtClean="0"/>
              <a:t>10. </a:t>
            </a:r>
            <a:endParaRPr lang="en-GB" dirty="0"/>
          </a:p>
        </p:txBody>
      </p:sp>
      <p:pic>
        <p:nvPicPr>
          <p:cNvPr id="5122" name="Picture 2"/>
          <p:cNvPicPr>
            <a:picLocks noGrp="1" noChangeAspect="1" noChangeArrowheads="1"/>
          </p:cNvPicPr>
          <p:nvPr>
            <p:ph sz="half" idx="2"/>
          </p:nvPr>
        </p:nvPicPr>
        <p:blipFill>
          <a:blip r:embed="rId2" cstate="print"/>
          <a:srcRect/>
          <a:stretch>
            <a:fillRect/>
          </a:stretch>
        </p:blipFill>
        <p:spPr bwMode="auto">
          <a:xfrm>
            <a:off x="4800600" y="1772816"/>
            <a:ext cx="4038600" cy="4320480"/>
          </a:xfrm>
          <a:prstGeom prst="rect">
            <a:avLst/>
          </a:prstGeom>
          <a:noFill/>
          <a:ln w="9525">
            <a:noFill/>
            <a:miter lim="800000"/>
            <a:headEnd/>
            <a:tailEnd/>
          </a:ln>
        </p:spPr>
      </p:pic>
    </p:spTree>
    <p:extLst>
      <p:ext uri="{BB962C8B-B14F-4D97-AF65-F5344CB8AC3E}">
        <p14:creationId xmlns:p14="http://schemas.microsoft.com/office/powerpoint/2010/main" val="28230684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and Culture</a:t>
            </a:r>
            <a:endParaRPr lang="en-GB" dirty="0"/>
          </a:p>
        </p:txBody>
      </p:sp>
      <p:sp>
        <p:nvSpPr>
          <p:cNvPr id="3" name="Content Placeholder 2"/>
          <p:cNvSpPr>
            <a:spLocks noGrp="1"/>
          </p:cNvSpPr>
          <p:nvPr>
            <p:ph sz="quarter" idx="1"/>
          </p:nvPr>
        </p:nvSpPr>
        <p:spPr>
          <a:xfrm>
            <a:off x="301752" y="1628800"/>
            <a:ext cx="8503920" cy="4752528"/>
          </a:xfrm>
        </p:spPr>
        <p:txBody>
          <a:bodyPr>
            <a:normAutofit lnSpcReduction="10000"/>
          </a:bodyPr>
          <a:lstStyle/>
          <a:p>
            <a:r>
              <a:rPr lang="en-GB" dirty="0" smtClean="0"/>
              <a:t>Reign of Nero has often been associated with a period of cultural flowering in Roman literature, and connected to artistic and architectural development.</a:t>
            </a:r>
          </a:p>
          <a:p>
            <a:endParaRPr lang="en-GB" sz="1200" dirty="0" smtClean="0"/>
          </a:p>
          <a:p>
            <a:r>
              <a:rPr lang="en-GB" dirty="0" smtClean="0"/>
              <a:t>Nero actively sought (at least initially) to form a cultural circle around himself (e.g. poets like Lucan coming into the court).</a:t>
            </a:r>
          </a:p>
          <a:p>
            <a:endParaRPr lang="en-GB" sz="1200" dirty="0"/>
          </a:p>
          <a:p>
            <a:r>
              <a:rPr lang="en-GB" dirty="0" smtClean="0"/>
              <a:t>Nero himself sought to develop his own artistic talents. </a:t>
            </a:r>
          </a:p>
          <a:p>
            <a:endParaRPr lang="en-GB" sz="1200" dirty="0"/>
          </a:p>
          <a:p>
            <a:r>
              <a:rPr lang="en-GB" dirty="0" smtClean="0"/>
              <a:t>Notable cultural figures of this age: Seneca the Younger, Lucan, Petronius, Persius, Columella. </a:t>
            </a:r>
          </a:p>
          <a:p>
            <a:endParaRPr lang="en-GB" dirty="0"/>
          </a:p>
          <a:p>
            <a:endParaRPr lang="en-GB" dirty="0"/>
          </a:p>
        </p:txBody>
      </p:sp>
    </p:spTree>
    <p:extLst>
      <p:ext uri="{BB962C8B-B14F-4D97-AF65-F5344CB8AC3E}">
        <p14:creationId xmlns:p14="http://schemas.microsoft.com/office/powerpoint/2010/main" val="8214263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Wider Questions to Consider</a:t>
            </a:r>
            <a:endParaRPr lang="en-GB" dirty="0"/>
          </a:p>
        </p:txBody>
      </p:sp>
      <p:sp>
        <p:nvSpPr>
          <p:cNvPr id="3" name="Content Placeholder 2"/>
          <p:cNvSpPr>
            <a:spLocks noGrp="1"/>
          </p:cNvSpPr>
          <p:nvPr>
            <p:ph sz="quarter" idx="1"/>
          </p:nvPr>
        </p:nvSpPr>
        <p:spPr>
          <a:xfrm>
            <a:off x="251520" y="1628800"/>
            <a:ext cx="8640960" cy="4752528"/>
          </a:xfrm>
        </p:spPr>
        <p:txBody>
          <a:bodyPr>
            <a:normAutofit/>
          </a:bodyPr>
          <a:lstStyle/>
          <a:p>
            <a:r>
              <a:rPr lang="en-GB" dirty="0"/>
              <a:t>What was it like to live under this autocrat and how did this influence cultural productions of this period? </a:t>
            </a:r>
          </a:p>
          <a:p>
            <a:endParaRPr lang="en-GB" sz="1300" dirty="0" smtClean="0"/>
          </a:p>
          <a:p>
            <a:r>
              <a:rPr lang="en-GB" dirty="0" smtClean="0"/>
              <a:t>Was there a cultural flowering in this period because of or in spite of Nero?</a:t>
            </a:r>
          </a:p>
          <a:p>
            <a:endParaRPr lang="en-GB" sz="1300" dirty="0" smtClean="0"/>
          </a:p>
          <a:p>
            <a:r>
              <a:rPr lang="en-GB" dirty="0" smtClean="0"/>
              <a:t>Why did Nero fail? How did his cultural pursuits contribute to his downfall? </a:t>
            </a:r>
          </a:p>
          <a:p>
            <a:endParaRPr lang="en-GB" sz="1300" dirty="0"/>
          </a:p>
          <a:p>
            <a:r>
              <a:rPr lang="en-GB" dirty="0"/>
              <a:t>How did Nero wish to represent himself? </a:t>
            </a:r>
          </a:p>
          <a:p>
            <a:endParaRPr lang="en-GB" sz="1300" dirty="0"/>
          </a:p>
          <a:p>
            <a:r>
              <a:rPr lang="en-GB" dirty="0"/>
              <a:t>Was Nero truly “evil” or unusual as an emperor?</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Layout of the Course</a:t>
            </a:r>
            <a:endParaRPr lang="en-GB" dirty="0"/>
          </a:p>
        </p:txBody>
      </p:sp>
      <p:sp>
        <p:nvSpPr>
          <p:cNvPr id="3" name="Content Placeholder 2"/>
          <p:cNvSpPr>
            <a:spLocks noGrp="1"/>
          </p:cNvSpPr>
          <p:nvPr>
            <p:ph sz="quarter" idx="1"/>
          </p:nvPr>
        </p:nvSpPr>
        <p:spPr>
          <a:xfrm>
            <a:off x="301752" y="1527048"/>
            <a:ext cx="8503920" cy="4926288"/>
          </a:xfrm>
        </p:spPr>
        <p:txBody>
          <a:bodyPr>
            <a:normAutofit/>
          </a:bodyPr>
          <a:lstStyle/>
          <a:p>
            <a:r>
              <a:rPr lang="en-GB" sz="2800" dirty="0" smtClean="0"/>
              <a:t>One Three hour session on Tuesdays between 9 am to 12 noon. This sessions will be spilt up into smaller segments </a:t>
            </a:r>
            <a:r>
              <a:rPr lang="en-GB" sz="2800" u="sng" dirty="0" smtClean="0"/>
              <a:t>with breaks</a:t>
            </a:r>
            <a:r>
              <a:rPr lang="en-GB" sz="2800" dirty="0" smtClean="0"/>
              <a:t>.</a:t>
            </a:r>
          </a:p>
          <a:p>
            <a:pPr marL="0" indent="0">
              <a:buNone/>
            </a:pPr>
            <a:endParaRPr lang="en-GB" sz="1200" dirty="0" smtClean="0">
              <a:solidFill>
                <a:srgbClr val="FF0000"/>
              </a:solidFill>
            </a:endParaRPr>
          </a:p>
          <a:p>
            <a:r>
              <a:rPr lang="en-GB" sz="2800" dirty="0" smtClean="0"/>
              <a:t>Roughly the first half of the session will deal with cultural, social and historical aspects of Nero’s reign. Contextual discussion. </a:t>
            </a:r>
          </a:p>
          <a:p>
            <a:endParaRPr lang="en-GB" sz="1200" dirty="0" smtClean="0"/>
          </a:p>
          <a:p>
            <a:r>
              <a:rPr lang="en-GB" sz="2800" dirty="0" smtClean="0"/>
              <a:t>The second half will explore a literary text, or selection of literary material, or artwork and architecture (as relevant for each session). </a:t>
            </a:r>
            <a:endParaRPr lang="en-GB" sz="2800" dirty="0"/>
          </a:p>
          <a:p>
            <a:endParaRPr lang="en-GB" sz="1200" dirty="0" smtClean="0"/>
          </a:p>
          <a:p>
            <a:endParaRPr lang="en-GB" dirty="0"/>
          </a:p>
        </p:txBody>
      </p:sp>
    </p:spTree>
    <p:extLst>
      <p:ext uri="{BB962C8B-B14F-4D97-AF65-F5344CB8AC3E}">
        <p14:creationId xmlns:p14="http://schemas.microsoft.com/office/powerpoint/2010/main" val="3761613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Sessions (1)</a:t>
            </a:r>
            <a:endParaRPr lang="en-GB" dirty="0"/>
          </a:p>
        </p:txBody>
      </p:sp>
      <p:sp>
        <p:nvSpPr>
          <p:cNvPr id="3" name="Content Placeholder 2"/>
          <p:cNvSpPr>
            <a:spLocks noGrp="1"/>
          </p:cNvSpPr>
          <p:nvPr>
            <p:ph sz="quarter" idx="1"/>
          </p:nvPr>
        </p:nvSpPr>
        <p:spPr>
          <a:xfrm>
            <a:off x="179512" y="1556792"/>
            <a:ext cx="8784976" cy="5184576"/>
          </a:xfrm>
        </p:spPr>
        <p:txBody>
          <a:bodyPr>
            <a:normAutofit fontScale="85000" lnSpcReduction="20000"/>
          </a:bodyPr>
          <a:lstStyle/>
          <a:p>
            <a:r>
              <a:rPr lang="en-GB" dirty="0" smtClean="0"/>
              <a:t>Week 1: (Today!) </a:t>
            </a:r>
          </a:p>
          <a:p>
            <a:pPr lvl="1"/>
            <a:r>
              <a:rPr lang="en-GB" dirty="0" smtClean="0"/>
              <a:t>The challenges of being a </a:t>
            </a:r>
            <a:r>
              <a:rPr lang="en-GB" dirty="0" err="1" smtClean="0"/>
              <a:t>Princeps</a:t>
            </a:r>
            <a:endParaRPr lang="en-GB" dirty="0" smtClean="0"/>
          </a:p>
          <a:p>
            <a:pPr lvl="1"/>
            <a:r>
              <a:rPr lang="en-GB" dirty="0" smtClean="0"/>
              <a:t>Historical and biographical representations of the Julio-Claudian dynasts </a:t>
            </a:r>
          </a:p>
          <a:p>
            <a:pPr lvl="1"/>
            <a:endParaRPr lang="en-GB" sz="900" dirty="0"/>
          </a:p>
          <a:p>
            <a:r>
              <a:rPr lang="en-GB" dirty="0" smtClean="0"/>
              <a:t>Week 2: Background and Rise of Nero </a:t>
            </a:r>
          </a:p>
          <a:p>
            <a:pPr lvl="1"/>
            <a:r>
              <a:rPr lang="en-GB" dirty="0" smtClean="0"/>
              <a:t>Agrippina, </a:t>
            </a:r>
            <a:r>
              <a:rPr lang="en-GB" dirty="0" err="1"/>
              <a:t>Burrus</a:t>
            </a:r>
            <a:r>
              <a:rPr lang="en-GB" dirty="0"/>
              <a:t> and </a:t>
            </a:r>
            <a:r>
              <a:rPr lang="en-GB" dirty="0" smtClean="0"/>
              <a:t>Seneca</a:t>
            </a:r>
          </a:p>
          <a:p>
            <a:pPr lvl="1"/>
            <a:r>
              <a:rPr lang="en-GB" dirty="0"/>
              <a:t>Nero’s childhood and The Succession </a:t>
            </a:r>
          </a:p>
          <a:p>
            <a:pPr lvl="1"/>
            <a:r>
              <a:rPr lang="en-GB" dirty="0"/>
              <a:t>Seneca </a:t>
            </a:r>
            <a:r>
              <a:rPr lang="en-GB" dirty="0" err="1"/>
              <a:t>Apocolocyntosis</a:t>
            </a:r>
            <a:endParaRPr lang="en-GB" dirty="0"/>
          </a:p>
          <a:p>
            <a:pPr lvl="1"/>
            <a:endParaRPr lang="en-GB" sz="900" i="1" dirty="0"/>
          </a:p>
          <a:p>
            <a:pPr lvl="0">
              <a:buClr>
                <a:srgbClr val="D16349"/>
              </a:buClr>
            </a:pPr>
            <a:r>
              <a:rPr lang="en-GB" dirty="0">
                <a:solidFill>
                  <a:prstClr val="black"/>
                </a:solidFill>
              </a:rPr>
              <a:t>Week </a:t>
            </a:r>
            <a:r>
              <a:rPr lang="en-GB" dirty="0" smtClean="0">
                <a:solidFill>
                  <a:prstClr val="black"/>
                </a:solidFill>
              </a:rPr>
              <a:t>3: </a:t>
            </a:r>
            <a:r>
              <a:rPr lang="en-GB" dirty="0">
                <a:solidFill>
                  <a:prstClr val="black"/>
                </a:solidFill>
              </a:rPr>
              <a:t>From a Golden Age to Tyranny </a:t>
            </a:r>
          </a:p>
          <a:p>
            <a:pPr lvl="1">
              <a:buClr>
                <a:srgbClr val="CCB400"/>
              </a:buClr>
            </a:pPr>
            <a:r>
              <a:rPr lang="en-GB" dirty="0">
                <a:solidFill>
                  <a:srgbClr val="646B86"/>
                </a:solidFill>
              </a:rPr>
              <a:t>“Five Golden Years”</a:t>
            </a:r>
          </a:p>
          <a:p>
            <a:pPr lvl="1">
              <a:buClr>
                <a:srgbClr val="CCB400"/>
              </a:buClr>
            </a:pPr>
            <a:r>
              <a:rPr lang="en-GB" dirty="0">
                <a:solidFill>
                  <a:srgbClr val="646B86"/>
                </a:solidFill>
              </a:rPr>
              <a:t>Tyranny and Debauchery </a:t>
            </a:r>
          </a:p>
          <a:p>
            <a:pPr lvl="1">
              <a:buClr>
                <a:srgbClr val="CCB400"/>
              </a:buClr>
            </a:pPr>
            <a:r>
              <a:rPr lang="en-GB" dirty="0">
                <a:solidFill>
                  <a:srgbClr val="646B86"/>
                </a:solidFill>
              </a:rPr>
              <a:t> Petronius </a:t>
            </a:r>
            <a:r>
              <a:rPr lang="en-GB" i="1" dirty="0" err="1">
                <a:solidFill>
                  <a:srgbClr val="646B86"/>
                </a:solidFill>
              </a:rPr>
              <a:t>Satyricon</a:t>
            </a:r>
            <a:r>
              <a:rPr lang="en-GB" dirty="0">
                <a:solidFill>
                  <a:srgbClr val="646B86"/>
                </a:solidFill>
              </a:rPr>
              <a:t> – Dinner with </a:t>
            </a:r>
            <a:r>
              <a:rPr lang="en-GB" dirty="0" err="1" smtClean="0">
                <a:solidFill>
                  <a:srgbClr val="646B86"/>
                </a:solidFill>
              </a:rPr>
              <a:t>Trimalchio</a:t>
            </a:r>
            <a:endParaRPr lang="en-GB" dirty="0" smtClean="0">
              <a:solidFill>
                <a:srgbClr val="646B86"/>
              </a:solidFill>
            </a:endParaRPr>
          </a:p>
          <a:p>
            <a:pPr lvl="1">
              <a:buClr>
                <a:srgbClr val="CCB400"/>
              </a:buClr>
            </a:pPr>
            <a:endParaRPr lang="en-GB" sz="900" dirty="0">
              <a:solidFill>
                <a:srgbClr val="646B86"/>
              </a:solidFill>
            </a:endParaRPr>
          </a:p>
          <a:p>
            <a:r>
              <a:rPr lang="en-GB" dirty="0"/>
              <a:t>Week </a:t>
            </a:r>
            <a:r>
              <a:rPr lang="en-GB" dirty="0" smtClean="0"/>
              <a:t>4: </a:t>
            </a:r>
            <a:r>
              <a:rPr lang="en-GB" dirty="0"/>
              <a:t>Philosophy and Culture </a:t>
            </a:r>
          </a:p>
          <a:p>
            <a:pPr lvl="1"/>
            <a:r>
              <a:rPr lang="en-GB" dirty="0"/>
              <a:t>Culture in the Court of Nero</a:t>
            </a:r>
          </a:p>
          <a:p>
            <a:pPr lvl="1"/>
            <a:r>
              <a:rPr lang="en-GB" dirty="0"/>
              <a:t>Nero as Artist </a:t>
            </a:r>
          </a:p>
          <a:p>
            <a:pPr lvl="1"/>
            <a:r>
              <a:rPr lang="en-GB" dirty="0" err="1"/>
              <a:t>Persius</a:t>
            </a:r>
            <a:r>
              <a:rPr lang="en-GB" dirty="0"/>
              <a:t>, Satire and “Asses Ears”</a:t>
            </a:r>
          </a:p>
          <a:p>
            <a:pPr lvl="1">
              <a:buClr>
                <a:srgbClr val="CCB400"/>
              </a:buClr>
            </a:pPr>
            <a:endParaRPr lang="en-GB" dirty="0">
              <a:solidFill>
                <a:srgbClr val="646B86"/>
              </a:solidFill>
            </a:endParaRPr>
          </a:p>
          <a:p>
            <a:pPr lvl="1"/>
            <a:endParaRPr lang="en-GB" i="1" dirty="0"/>
          </a:p>
        </p:txBody>
      </p:sp>
    </p:spTree>
    <p:extLst>
      <p:ext uri="{BB962C8B-B14F-4D97-AF65-F5344CB8AC3E}">
        <p14:creationId xmlns:p14="http://schemas.microsoft.com/office/powerpoint/2010/main" val="25454669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Sessions </a:t>
            </a:r>
            <a:r>
              <a:rPr lang="en-GB" dirty="0" smtClean="0"/>
              <a:t>(2)</a:t>
            </a:r>
            <a:endParaRPr lang="en-GB" dirty="0"/>
          </a:p>
        </p:txBody>
      </p:sp>
      <p:sp>
        <p:nvSpPr>
          <p:cNvPr id="3" name="Content Placeholder 2"/>
          <p:cNvSpPr>
            <a:spLocks noGrp="1"/>
          </p:cNvSpPr>
          <p:nvPr>
            <p:ph sz="quarter" idx="1"/>
          </p:nvPr>
        </p:nvSpPr>
        <p:spPr>
          <a:xfrm>
            <a:off x="301752" y="1628800"/>
            <a:ext cx="8503920" cy="4968552"/>
          </a:xfrm>
        </p:spPr>
        <p:txBody>
          <a:bodyPr>
            <a:normAutofit fontScale="85000" lnSpcReduction="20000"/>
          </a:bodyPr>
          <a:lstStyle/>
          <a:p>
            <a:r>
              <a:rPr lang="en-GB" dirty="0" smtClean="0"/>
              <a:t>Week 5 (the week after reading week): Oral Presentation assessments</a:t>
            </a:r>
          </a:p>
          <a:p>
            <a:pPr lvl="1"/>
            <a:endParaRPr lang="en-GB" sz="1000" dirty="0"/>
          </a:p>
          <a:p>
            <a:pPr lvl="0">
              <a:buClr>
                <a:srgbClr val="D16349"/>
              </a:buClr>
            </a:pPr>
            <a:r>
              <a:rPr lang="en-GB" dirty="0">
                <a:solidFill>
                  <a:prstClr val="black"/>
                </a:solidFill>
              </a:rPr>
              <a:t>Week </a:t>
            </a:r>
            <a:r>
              <a:rPr lang="en-GB" dirty="0" smtClean="0">
                <a:solidFill>
                  <a:prstClr val="black"/>
                </a:solidFill>
              </a:rPr>
              <a:t>6: Warfare and Fanfare  </a:t>
            </a:r>
            <a:endParaRPr lang="en-GB" dirty="0">
              <a:solidFill>
                <a:prstClr val="black"/>
              </a:solidFill>
            </a:endParaRPr>
          </a:p>
          <a:p>
            <a:pPr lvl="1">
              <a:buClr>
                <a:srgbClr val="CCB400"/>
              </a:buClr>
            </a:pPr>
            <a:r>
              <a:rPr lang="en-GB" dirty="0">
                <a:solidFill>
                  <a:srgbClr val="646B86"/>
                </a:solidFill>
              </a:rPr>
              <a:t>Troubles in Britain and Armenia</a:t>
            </a:r>
          </a:p>
          <a:p>
            <a:pPr lvl="1">
              <a:buClr>
                <a:srgbClr val="CCB400"/>
              </a:buClr>
            </a:pPr>
            <a:r>
              <a:rPr lang="en-GB" dirty="0" smtClean="0">
                <a:solidFill>
                  <a:srgbClr val="646B86"/>
                </a:solidFill>
              </a:rPr>
              <a:t>The </a:t>
            </a:r>
            <a:r>
              <a:rPr lang="en-GB" dirty="0">
                <a:solidFill>
                  <a:srgbClr val="646B86"/>
                </a:solidFill>
              </a:rPr>
              <a:t>pageantry of power – </a:t>
            </a:r>
            <a:r>
              <a:rPr lang="en-GB" dirty="0" err="1">
                <a:solidFill>
                  <a:srgbClr val="646B86"/>
                </a:solidFill>
              </a:rPr>
              <a:t>Tiridates</a:t>
            </a:r>
            <a:r>
              <a:rPr lang="en-GB" dirty="0">
                <a:solidFill>
                  <a:srgbClr val="646B86"/>
                </a:solidFill>
              </a:rPr>
              <a:t> comes to Rome</a:t>
            </a:r>
          </a:p>
          <a:p>
            <a:pPr lvl="1">
              <a:buClr>
                <a:srgbClr val="CCB400"/>
              </a:buClr>
            </a:pPr>
            <a:r>
              <a:rPr lang="en-GB" dirty="0" smtClean="0">
                <a:solidFill>
                  <a:srgbClr val="646B86"/>
                </a:solidFill>
              </a:rPr>
              <a:t>Lucan </a:t>
            </a:r>
            <a:r>
              <a:rPr lang="en-GB" dirty="0">
                <a:solidFill>
                  <a:srgbClr val="646B86"/>
                </a:solidFill>
              </a:rPr>
              <a:t>and the </a:t>
            </a:r>
            <a:r>
              <a:rPr lang="en-GB" i="1" dirty="0" err="1">
                <a:solidFill>
                  <a:srgbClr val="646B86"/>
                </a:solidFill>
              </a:rPr>
              <a:t>Pharsalia</a:t>
            </a:r>
            <a:r>
              <a:rPr lang="en-GB" dirty="0">
                <a:solidFill>
                  <a:srgbClr val="646B86"/>
                </a:solidFill>
              </a:rPr>
              <a:t> </a:t>
            </a:r>
            <a:endParaRPr lang="en-GB" dirty="0" smtClean="0">
              <a:solidFill>
                <a:srgbClr val="646B86"/>
              </a:solidFill>
            </a:endParaRPr>
          </a:p>
          <a:p>
            <a:pPr lvl="1">
              <a:buClr>
                <a:srgbClr val="CCB400"/>
              </a:buClr>
            </a:pPr>
            <a:endParaRPr lang="en-GB" sz="1000" dirty="0">
              <a:solidFill>
                <a:srgbClr val="646B86"/>
              </a:solidFill>
            </a:endParaRPr>
          </a:p>
          <a:p>
            <a:r>
              <a:rPr lang="en-GB" dirty="0"/>
              <a:t>Week </a:t>
            </a:r>
            <a:r>
              <a:rPr lang="en-GB" dirty="0" smtClean="0"/>
              <a:t>7: </a:t>
            </a:r>
            <a:r>
              <a:rPr lang="en-GB" dirty="0"/>
              <a:t>A Phoenix from the Ashes </a:t>
            </a:r>
          </a:p>
          <a:p>
            <a:pPr lvl="1"/>
            <a:r>
              <a:rPr lang="en-GB" dirty="0"/>
              <a:t>Great fire of Rome and burning Christians</a:t>
            </a:r>
          </a:p>
          <a:p>
            <a:pPr lvl="1"/>
            <a:r>
              <a:rPr lang="en-GB" dirty="0"/>
              <a:t>Rebuilding Rome</a:t>
            </a:r>
          </a:p>
          <a:p>
            <a:pPr lvl="1"/>
            <a:r>
              <a:rPr lang="en-GB" dirty="0"/>
              <a:t>Christian Tradition and </a:t>
            </a:r>
            <a:r>
              <a:rPr lang="en-GB" dirty="0" smtClean="0"/>
              <a:t>Nero</a:t>
            </a:r>
          </a:p>
          <a:p>
            <a:pPr lvl="1"/>
            <a:endParaRPr lang="en-GB" sz="1000" dirty="0"/>
          </a:p>
          <a:p>
            <a:r>
              <a:rPr lang="en-GB" dirty="0"/>
              <a:t>Week 8: Death of a Dynasty</a:t>
            </a:r>
          </a:p>
          <a:p>
            <a:pPr lvl="1"/>
            <a:r>
              <a:rPr lang="en-GB" dirty="0"/>
              <a:t>Strife in Judaea</a:t>
            </a:r>
          </a:p>
          <a:p>
            <a:pPr lvl="1"/>
            <a:r>
              <a:rPr lang="en-GB" dirty="0"/>
              <a:t>Conspiracies and Downfall  </a:t>
            </a:r>
          </a:p>
          <a:p>
            <a:pPr lvl="1"/>
            <a:r>
              <a:rPr lang="en-GB" dirty="0"/>
              <a:t>Debate – Why did Nero Fail?</a:t>
            </a:r>
          </a:p>
          <a:p>
            <a:pPr lvl="1"/>
            <a:endParaRPr lang="en-GB" dirty="0"/>
          </a:p>
          <a:p>
            <a:pPr lvl="1">
              <a:buClr>
                <a:srgbClr val="CCB400"/>
              </a:buClr>
            </a:pPr>
            <a:endParaRPr lang="en-GB" dirty="0">
              <a:solidFill>
                <a:srgbClr val="646B86"/>
              </a:solidFill>
            </a:endParaRPr>
          </a:p>
          <a:p>
            <a:pPr lvl="1"/>
            <a:endParaRPr lang="en-GB" dirty="0"/>
          </a:p>
        </p:txBody>
      </p:sp>
    </p:spTree>
    <p:extLst>
      <p:ext uri="{BB962C8B-B14F-4D97-AF65-F5344CB8AC3E}">
        <p14:creationId xmlns:p14="http://schemas.microsoft.com/office/powerpoint/2010/main" val="7370941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Sessions </a:t>
            </a:r>
            <a:r>
              <a:rPr lang="en-GB" dirty="0" smtClean="0"/>
              <a:t>(3)</a:t>
            </a:r>
            <a:endParaRPr lang="en-GB" dirty="0"/>
          </a:p>
        </p:txBody>
      </p:sp>
      <p:sp>
        <p:nvSpPr>
          <p:cNvPr id="3" name="Content Placeholder 2"/>
          <p:cNvSpPr>
            <a:spLocks noGrp="1"/>
          </p:cNvSpPr>
          <p:nvPr>
            <p:ph sz="quarter" idx="1"/>
          </p:nvPr>
        </p:nvSpPr>
        <p:spPr>
          <a:xfrm>
            <a:off x="301752" y="1527048"/>
            <a:ext cx="8503920" cy="5142312"/>
          </a:xfrm>
        </p:spPr>
        <p:txBody>
          <a:bodyPr>
            <a:normAutofit/>
          </a:bodyPr>
          <a:lstStyle/>
          <a:p>
            <a:pPr lvl="1"/>
            <a:endParaRPr lang="en-GB" sz="800" dirty="0"/>
          </a:p>
          <a:p>
            <a:r>
              <a:rPr lang="en-GB" dirty="0" smtClean="0"/>
              <a:t>EASTERN BREAK: Friday 30</a:t>
            </a:r>
            <a:r>
              <a:rPr lang="en-GB" baseline="30000" dirty="0" smtClean="0"/>
              <a:t>th</a:t>
            </a:r>
            <a:r>
              <a:rPr lang="en-GB" dirty="0" smtClean="0"/>
              <a:t> (Good Friday) of March to 22</a:t>
            </a:r>
            <a:r>
              <a:rPr lang="en-GB" baseline="30000" dirty="0" smtClean="0"/>
              <a:t>nd</a:t>
            </a:r>
            <a:r>
              <a:rPr lang="en-GB" dirty="0" smtClean="0"/>
              <a:t> of April.</a:t>
            </a:r>
          </a:p>
          <a:p>
            <a:endParaRPr lang="en-GB" sz="800" dirty="0" smtClean="0"/>
          </a:p>
          <a:p>
            <a:r>
              <a:rPr lang="en-GB" dirty="0" smtClean="0"/>
              <a:t>Week </a:t>
            </a:r>
            <a:r>
              <a:rPr lang="en-GB" dirty="0"/>
              <a:t>9</a:t>
            </a:r>
            <a:r>
              <a:rPr lang="en-GB" dirty="0" smtClean="0"/>
              <a:t>: The Legacy of Nero</a:t>
            </a:r>
          </a:p>
          <a:p>
            <a:pPr lvl="1"/>
            <a:r>
              <a:rPr lang="en-GB" dirty="0" smtClean="0"/>
              <a:t>Year of the Four Emperors</a:t>
            </a:r>
          </a:p>
          <a:p>
            <a:pPr lvl="1"/>
            <a:r>
              <a:rPr lang="en-GB" dirty="0" smtClean="0"/>
              <a:t>Seneca as a Tragic Figure</a:t>
            </a:r>
          </a:p>
          <a:p>
            <a:pPr lvl="1"/>
            <a:r>
              <a:rPr lang="en-GB" dirty="0"/>
              <a:t>The </a:t>
            </a:r>
            <a:r>
              <a:rPr lang="en-GB" i="1" dirty="0" smtClean="0"/>
              <a:t>Octavia</a:t>
            </a:r>
          </a:p>
          <a:p>
            <a:pPr lvl="1"/>
            <a:endParaRPr lang="en-GB" sz="800" i="1" dirty="0"/>
          </a:p>
          <a:p>
            <a:r>
              <a:rPr lang="en-GB" dirty="0" smtClean="0"/>
              <a:t>Week 10: Modern Reception – Nero on the Silver Screen</a:t>
            </a:r>
          </a:p>
          <a:p>
            <a:pPr lvl="1"/>
            <a:r>
              <a:rPr lang="en-GB" dirty="0" smtClean="0"/>
              <a:t>Showing of Quo </a:t>
            </a:r>
            <a:r>
              <a:rPr lang="en-GB" dirty="0"/>
              <a:t>Vadis (1951 MGM film</a:t>
            </a:r>
            <a:r>
              <a:rPr lang="en-GB" dirty="0" smtClean="0"/>
              <a:t>)</a:t>
            </a:r>
          </a:p>
          <a:p>
            <a:pPr lvl="1"/>
            <a:r>
              <a:rPr lang="en-GB" dirty="0" smtClean="0"/>
              <a:t>Discussion of Quo Vadis</a:t>
            </a:r>
          </a:p>
          <a:p>
            <a:pPr lvl="1"/>
            <a:endParaRPr lang="en-GB" dirty="0"/>
          </a:p>
        </p:txBody>
      </p:sp>
    </p:spTree>
    <p:extLst>
      <p:ext uri="{BB962C8B-B14F-4D97-AF65-F5344CB8AC3E}">
        <p14:creationId xmlns:p14="http://schemas.microsoft.com/office/powerpoint/2010/main" val="4186714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1 – Oral Presentation (50%)</a:t>
            </a:r>
            <a:endParaRPr lang="en-GB" dirty="0"/>
          </a:p>
        </p:txBody>
      </p:sp>
      <p:sp>
        <p:nvSpPr>
          <p:cNvPr id="3" name="Content Placeholder 2"/>
          <p:cNvSpPr>
            <a:spLocks noGrp="1"/>
          </p:cNvSpPr>
          <p:nvPr>
            <p:ph sz="quarter" idx="1"/>
          </p:nvPr>
        </p:nvSpPr>
        <p:spPr>
          <a:xfrm>
            <a:off x="301752" y="1556792"/>
            <a:ext cx="8662736" cy="5112568"/>
          </a:xfrm>
        </p:spPr>
        <p:txBody>
          <a:bodyPr>
            <a:normAutofit/>
          </a:bodyPr>
          <a:lstStyle/>
          <a:p>
            <a:r>
              <a:rPr lang="en-GB" dirty="0"/>
              <a:t>A 15 minute individual presentation with </a:t>
            </a:r>
            <a:r>
              <a:rPr lang="en-GB" dirty="0" smtClean="0"/>
              <a:t>about 5 </a:t>
            </a:r>
            <a:r>
              <a:rPr lang="en-GB" dirty="0"/>
              <a:t>minutes of </a:t>
            </a:r>
            <a:r>
              <a:rPr lang="en-GB" dirty="0" smtClean="0"/>
              <a:t>questions - will </a:t>
            </a:r>
            <a:r>
              <a:rPr lang="en-GB" dirty="0"/>
              <a:t>take place on Tuesday </a:t>
            </a:r>
            <a:r>
              <a:rPr lang="en-GB" dirty="0" smtClean="0"/>
              <a:t>6</a:t>
            </a:r>
            <a:r>
              <a:rPr lang="en-GB" baseline="30000" dirty="0" smtClean="0"/>
              <a:t>th</a:t>
            </a:r>
            <a:r>
              <a:rPr lang="en-GB" dirty="0" smtClean="0"/>
              <a:t> of March </a:t>
            </a:r>
            <a:r>
              <a:rPr lang="en-GB" dirty="0"/>
              <a:t>(in class</a:t>
            </a:r>
            <a:r>
              <a:rPr lang="en-GB" dirty="0" smtClean="0"/>
              <a:t>).</a:t>
            </a:r>
          </a:p>
          <a:p>
            <a:endParaRPr lang="en-GB" sz="500" dirty="0"/>
          </a:p>
          <a:p>
            <a:r>
              <a:rPr lang="en-GB" dirty="0" smtClean="0"/>
              <a:t>Presentations based on the following topics: </a:t>
            </a:r>
          </a:p>
          <a:p>
            <a:pPr marL="274320" lvl="1" indent="0">
              <a:buNone/>
            </a:pPr>
            <a:r>
              <a:rPr lang="en-GB" sz="1800" dirty="0"/>
              <a:t>1.	Seneca’s influence on Nero </a:t>
            </a:r>
          </a:p>
          <a:p>
            <a:pPr marL="274320" lvl="1" indent="0">
              <a:buNone/>
            </a:pPr>
            <a:r>
              <a:rPr lang="en-GB" sz="1800" dirty="0"/>
              <a:t>2.	Nero’s childhood and rise to power </a:t>
            </a:r>
          </a:p>
          <a:p>
            <a:pPr marL="274320" lvl="1" indent="0">
              <a:buNone/>
            </a:pPr>
            <a:r>
              <a:rPr lang="en-GB" sz="1800" dirty="0"/>
              <a:t>3.	The portrayal of </a:t>
            </a:r>
            <a:r>
              <a:rPr lang="en-GB" sz="1800" dirty="0" err="1"/>
              <a:t>Poppaea</a:t>
            </a:r>
            <a:r>
              <a:rPr lang="en-GB" sz="1800" dirty="0"/>
              <a:t> Sabina in the sources</a:t>
            </a:r>
          </a:p>
          <a:p>
            <a:pPr marL="274320" lvl="1" indent="0">
              <a:buNone/>
            </a:pPr>
            <a:r>
              <a:rPr lang="en-GB" sz="1800" dirty="0"/>
              <a:t>4.	Stoic opposition to the </a:t>
            </a:r>
            <a:r>
              <a:rPr lang="en-GB" sz="1800" dirty="0" err="1"/>
              <a:t>Principate</a:t>
            </a:r>
            <a:r>
              <a:rPr lang="en-GB" sz="1800" dirty="0"/>
              <a:t> in the reign of Nero</a:t>
            </a:r>
          </a:p>
          <a:p>
            <a:pPr marL="274320" lvl="1" indent="0">
              <a:buNone/>
            </a:pPr>
            <a:r>
              <a:rPr lang="en-GB" sz="1800" dirty="0"/>
              <a:t>5.	Nero on screen and stage</a:t>
            </a:r>
          </a:p>
          <a:p>
            <a:pPr marL="274320" lvl="1" indent="0">
              <a:buNone/>
            </a:pPr>
            <a:endParaRPr lang="en-GB" sz="500" dirty="0" smtClean="0"/>
          </a:p>
          <a:p>
            <a:r>
              <a:rPr lang="en-GB" dirty="0" smtClean="0"/>
              <a:t>You will need to submit your PowerPoint or presentational hand-out on turn-it-in 24 hours prior to the presentation. </a:t>
            </a:r>
          </a:p>
          <a:p>
            <a:endParaRPr lang="en-GB" dirty="0"/>
          </a:p>
          <a:p>
            <a:endParaRPr lang="en-GB" dirty="0"/>
          </a:p>
        </p:txBody>
      </p:sp>
    </p:spTree>
    <p:extLst>
      <p:ext uri="{BB962C8B-B14F-4D97-AF65-F5344CB8AC3E}">
        <p14:creationId xmlns:p14="http://schemas.microsoft.com/office/powerpoint/2010/main" val="35437350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1 </a:t>
            </a:r>
            <a:r>
              <a:rPr lang="en-GB" dirty="0" smtClean="0"/>
              <a:t>– Essay (50%)</a:t>
            </a:r>
            <a:endParaRPr lang="en-GB" dirty="0"/>
          </a:p>
        </p:txBody>
      </p:sp>
      <p:sp>
        <p:nvSpPr>
          <p:cNvPr id="3" name="Content Placeholder 2"/>
          <p:cNvSpPr>
            <a:spLocks noGrp="1"/>
          </p:cNvSpPr>
          <p:nvPr>
            <p:ph sz="quarter" idx="1"/>
          </p:nvPr>
        </p:nvSpPr>
        <p:spPr>
          <a:xfrm>
            <a:off x="179512" y="1527048"/>
            <a:ext cx="8784976" cy="5142312"/>
          </a:xfrm>
        </p:spPr>
        <p:txBody>
          <a:bodyPr>
            <a:normAutofit lnSpcReduction="10000"/>
          </a:bodyPr>
          <a:lstStyle/>
          <a:p>
            <a:r>
              <a:rPr lang="en-GB" dirty="0"/>
              <a:t>A 2,000 word </a:t>
            </a:r>
            <a:r>
              <a:rPr lang="en-GB" dirty="0" smtClean="0"/>
              <a:t>essay to </a:t>
            </a:r>
            <a:r>
              <a:rPr lang="en-GB" dirty="0"/>
              <a:t>be </a:t>
            </a:r>
            <a:r>
              <a:rPr lang="en-GB" dirty="0" smtClean="0"/>
              <a:t>submitted by 24th of April </a:t>
            </a:r>
            <a:r>
              <a:rPr lang="en-GB" dirty="0"/>
              <a:t>(last point of submission 23:59</a:t>
            </a:r>
            <a:r>
              <a:rPr lang="en-GB" dirty="0" smtClean="0"/>
              <a:t>).</a:t>
            </a:r>
          </a:p>
          <a:p>
            <a:endParaRPr lang="en-GB" sz="1400" dirty="0"/>
          </a:p>
          <a:p>
            <a:r>
              <a:rPr lang="en-GB" dirty="0"/>
              <a:t>The choices are as follows:</a:t>
            </a:r>
          </a:p>
          <a:p>
            <a:pPr marL="274320" lvl="1" indent="0">
              <a:buNone/>
            </a:pPr>
            <a:r>
              <a:rPr lang="en-GB" dirty="0"/>
              <a:t>1) Critically analyse whether Seneca wrote the </a:t>
            </a:r>
            <a:r>
              <a:rPr lang="en-GB" i="1" dirty="0" err="1"/>
              <a:t>Apocolocyntosis</a:t>
            </a:r>
            <a:r>
              <a:rPr lang="en-GB" dirty="0"/>
              <a:t> and what purposes this work may have served.</a:t>
            </a:r>
          </a:p>
          <a:p>
            <a:pPr marL="274320" lvl="1" indent="0">
              <a:buNone/>
            </a:pPr>
            <a:endParaRPr lang="en-GB" sz="100" dirty="0"/>
          </a:p>
          <a:p>
            <a:pPr marL="274320" lvl="1" indent="0">
              <a:buNone/>
            </a:pPr>
            <a:r>
              <a:rPr lang="en-GB" dirty="0"/>
              <a:t>2) Critically discuss the notion of whether Nero had any coherent military or diplomatic objectives in the East.</a:t>
            </a:r>
          </a:p>
          <a:p>
            <a:pPr marL="274320" lvl="1" indent="0">
              <a:buNone/>
            </a:pPr>
            <a:endParaRPr lang="en-GB" sz="100" dirty="0"/>
          </a:p>
          <a:p>
            <a:pPr marL="274320" lvl="1" indent="0">
              <a:buNone/>
            </a:pPr>
            <a:r>
              <a:rPr lang="en-GB" dirty="0"/>
              <a:t>3) Why did Nero desire to be associated with Apollo/Helios? How credible is the idea that Nero wished to institute a “solar monarchy”?</a:t>
            </a:r>
          </a:p>
          <a:p>
            <a:pPr marL="274320" lvl="1" indent="0">
              <a:buNone/>
            </a:pPr>
            <a:endParaRPr lang="en-GB" sz="100" dirty="0"/>
          </a:p>
          <a:p>
            <a:pPr marL="274320" lvl="1" indent="0">
              <a:buNone/>
            </a:pPr>
            <a:r>
              <a:rPr lang="en-GB" dirty="0"/>
              <a:t>4) Critically discuss why a number of Nero’s cultural and athletic pursuits were so controversial for some members of the Roman elite.</a:t>
            </a:r>
          </a:p>
          <a:p>
            <a:pPr marL="274320" lvl="1" indent="0">
              <a:buNone/>
            </a:pPr>
            <a:endParaRPr lang="en-GB" dirty="0"/>
          </a:p>
        </p:txBody>
      </p:sp>
    </p:spTree>
    <p:extLst>
      <p:ext uri="{BB962C8B-B14F-4D97-AF65-F5344CB8AC3E}">
        <p14:creationId xmlns:p14="http://schemas.microsoft.com/office/powerpoint/2010/main" val="2970811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301752" y="692696"/>
            <a:ext cx="8590728" cy="5360632"/>
          </a:xfrm>
          <a:prstGeom prst="rect">
            <a:avLst/>
          </a:prstGeom>
        </p:spPr>
        <p:txBody>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lgn="ctr">
              <a:buFont typeface="Wingdings 2"/>
              <a:buNone/>
            </a:pPr>
            <a:endParaRPr lang="en-GB" b="1" dirty="0" smtClean="0"/>
          </a:p>
          <a:p>
            <a:pPr marL="0" indent="0" algn="ctr">
              <a:buFont typeface="Wingdings 2"/>
              <a:buNone/>
            </a:pPr>
            <a:endParaRPr lang="en-GB" b="1" dirty="0"/>
          </a:p>
          <a:p>
            <a:pPr marL="0" indent="0" algn="ctr">
              <a:buFont typeface="Wingdings 2"/>
              <a:buNone/>
            </a:pPr>
            <a:endParaRPr lang="en-GB" sz="4000" b="1" dirty="0" smtClean="0"/>
          </a:p>
          <a:p>
            <a:pPr marL="0" indent="0" algn="ctr">
              <a:buFont typeface="Wingdings 2"/>
              <a:buNone/>
            </a:pPr>
            <a:r>
              <a:rPr lang="en-GB" sz="4000" b="1" dirty="0" smtClean="0"/>
              <a:t>Nero and the Julio-</a:t>
            </a:r>
            <a:r>
              <a:rPr lang="en-GB" sz="4000" b="1" dirty="0" err="1" smtClean="0"/>
              <a:t>Claudians</a:t>
            </a:r>
            <a:endParaRPr lang="en-GB" sz="4000" b="1" dirty="0"/>
          </a:p>
        </p:txBody>
      </p:sp>
    </p:spTree>
    <p:extLst>
      <p:ext uri="{BB962C8B-B14F-4D97-AF65-F5344CB8AC3E}">
        <p14:creationId xmlns:p14="http://schemas.microsoft.com/office/powerpoint/2010/main" val="30580550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Julio-Claudian Dynasty</a:t>
            </a:r>
            <a:endParaRPr lang="en-GB" dirty="0"/>
          </a:p>
        </p:txBody>
      </p:sp>
      <p:pic>
        <p:nvPicPr>
          <p:cNvPr id="6146" name="Picture 2"/>
          <p:cNvPicPr>
            <a:picLocks noGrp="1" noChangeAspect="1" noChangeArrowheads="1"/>
          </p:cNvPicPr>
          <p:nvPr>
            <p:ph sz="quarter" idx="1"/>
          </p:nvPr>
        </p:nvPicPr>
        <p:blipFill>
          <a:blip r:embed="rId2" cstate="print"/>
          <a:srcRect/>
          <a:stretch>
            <a:fillRect/>
          </a:stretch>
        </p:blipFill>
        <p:spPr bwMode="auto">
          <a:xfrm>
            <a:off x="251520" y="1484784"/>
            <a:ext cx="2448271" cy="4176464"/>
          </a:xfrm>
          <a:prstGeom prst="rect">
            <a:avLst/>
          </a:prstGeom>
          <a:noFill/>
          <a:ln w="9525">
            <a:noFill/>
            <a:miter lim="800000"/>
            <a:headEnd/>
            <a:tailEnd/>
          </a:ln>
        </p:spPr>
      </p:pic>
      <p:sp>
        <p:nvSpPr>
          <p:cNvPr id="5" name="Content Placeholder 2"/>
          <p:cNvSpPr txBox="1">
            <a:spLocks/>
          </p:cNvSpPr>
          <p:nvPr/>
        </p:nvSpPr>
        <p:spPr>
          <a:xfrm>
            <a:off x="107504" y="5733256"/>
            <a:ext cx="2664296" cy="720080"/>
          </a:xfrm>
          <a:prstGeom prst="rect">
            <a:avLst/>
          </a:prstGeom>
        </p:spPr>
        <p:txBody>
          <a:bodyPr vert="horz">
            <a:no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lang="en-GB" dirty="0" smtClean="0"/>
              <a:t>Augustus – 30/27 BC-AD 14</a:t>
            </a:r>
            <a:endParaRPr kumimoji="0" lang="en-GB"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6147" name="Picture 3"/>
          <p:cNvPicPr>
            <a:picLocks noChangeAspect="1" noChangeArrowheads="1"/>
          </p:cNvPicPr>
          <p:nvPr/>
        </p:nvPicPr>
        <p:blipFill>
          <a:blip r:embed="rId3" cstate="print"/>
          <a:srcRect/>
          <a:stretch>
            <a:fillRect/>
          </a:stretch>
        </p:blipFill>
        <p:spPr bwMode="auto">
          <a:xfrm>
            <a:off x="2843808" y="1628800"/>
            <a:ext cx="2592288" cy="1944216"/>
          </a:xfrm>
          <a:prstGeom prst="rect">
            <a:avLst/>
          </a:prstGeom>
          <a:noFill/>
          <a:ln w="9525">
            <a:noFill/>
            <a:miter lim="800000"/>
            <a:headEnd/>
            <a:tailEnd/>
          </a:ln>
        </p:spPr>
      </p:pic>
      <p:pic>
        <p:nvPicPr>
          <p:cNvPr id="6148" name="Picture 4"/>
          <p:cNvPicPr>
            <a:picLocks noChangeAspect="1" noChangeArrowheads="1"/>
          </p:cNvPicPr>
          <p:nvPr/>
        </p:nvPicPr>
        <p:blipFill>
          <a:blip r:embed="rId4" cstate="print"/>
          <a:srcRect/>
          <a:stretch>
            <a:fillRect/>
          </a:stretch>
        </p:blipFill>
        <p:spPr bwMode="auto">
          <a:xfrm>
            <a:off x="2843808" y="4005064"/>
            <a:ext cx="2592288" cy="2016224"/>
          </a:xfrm>
          <a:prstGeom prst="rect">
            <a:avLst/>
          </a:prstGeom>
          <a:noFill/>
          <a:ln w="9525">
            <a:noFill/>
            <a:miter lim="800000"/>
            <a:headEnd/>
            <a:tailEnd/>
          </a:ln>
        </p:spPr>
      </p:pic>
      <p:sp>
        <p:nvSpPr>
          <p:cNvPr id="8" name="Content Placeholder 2"/>
          <p:cNvSpPr txBox="1">
            <a:spLocks/>
          </p:cNvSpPr>
          <p:nvPr/>
        </p:nvSpPr>
        <p:spPr>
          <a:xfrm>
            <a:off x="2843808" y="3573016"/>
            <a:ext cx="2592288" cy="504056"/>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lang="en-GB" dirty="0" smtClean="0"/>
              <a:t>Tiberius -AD 14-37</a:t>
            </a:r>
            <a:endParaRPr kumimoji="0" lang="en-GB"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9" name="Content Placeholder 2"/>
          <p:cNvSpPr txBox="1">
            <a:spLocks/>
          </p:cNvSpPr>
          <p:nvPr/>
        </p:nvSpPr>
        <p:spPr>
          <a:xfrm>
            <a:off x="2771800" y="6021288"/>
            <a:ext cx="2808312" cy="504056"/>
          </a:xfrm>
          <a:prstGeom prst="rect">
            <a:avLst/>
          </a:prstGeom>
        </p:spPr>
        <p:txBody>
          <a:bodyPr vert="horz">
            <a:normAutofit fontScale="92500"/>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lang="en-GB" dirty="0" smtClean="0"/>
              <a:t>Gaius (Caligula) -AD 37-41</a:t>
            </a:r>
            <a:endParaRPr kumimoji="0" lang="en-GB"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1" name="Picture 2"/>
          <p:cNvPicPr>
            <a:picLocks noChangeAspect="1" noChangeArrowheads="1"/>
          </p:cNvPicPr>
          <p:nvPr/>
        </p:nvPicPr>
        <p:blipFill>
          <a:blip r:embed="rId5" cstate="print"/>
          <a:stretch>
            <a:fillRect/>
          </a:stretch>
        </p:blipFill>
        <p:spPr bwMode="auto">
          <a:xfrm>
            <a:off x="5940152" y="1628800"/>
            <a:ext cx="2592288" cy="1944216"/>
          </a:xfrm>
          <a:prstGeom prst="rect">
            <a:avLst/>
          </a:prstGeom>
          <a:noFill/>
          <a:ln w="9525">
            <a:noFill/>
            <a:miter lim="800000"/>
            <a:headEnd/>
            <a:tailEnd/>
          </a:ln>
        </p:spPr>
      </p:pic>
      <p:sp>
        <p:nvSpPr>
          <p:cNvPr id="12" name="Content Placeholder 2"/>
          <p:cNvSpPr txBox="1">
            <a:spLocks/>
          </p:cNvSpPr>
          <p:nvPr/>
        </p:nvSpPr>
        <p:spPr>
          <a:xfrm>
            <a:off x="5940152" y="3573016"/>
            <a:ext cx="2592288" cy="504056"/>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lang="en-GB" dirty="0" smtClean="0"/>
              <a:t>Claudius –AD 41-54</a:t>
            </a:r>
            <a:endParaRPr kumimoji="0" lang="en-GB"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6151" name="Picture 7"/>
          <p:cNvPicPr>
            <a:picLocks noChangeAspect="1" noChangeArrowheads="1"/>
          </p:cNvPicPr>
          <p:nvPr/>
        </p:nvPicPr>
        <p:blipFill>
          <a:blip r:embed="rId6" cstate="print"/>
          <a:srcRect/>
          <a:stretch>
            <a:fillRect/>
          </a:stretch>
        </p:blipFill>
        <p:spPr bwMode="auto">
          <a:xfrm>
            <a:off x="5940152" y="4005064"/>
            <a:ext cx="2592288" cy="2016224"/>
          </a:xfrm>
          <a:prstGeom prst="rect">
            <a:avLst/>
          </a:prstGeom>
          <a:noFill/>
          <a:ln w="9525">
            <a:noFill/>
            <a:miter lim="800000"/>
            <a:headEnd/>
            <a:tailEnd/>
          </a:ln>
        </p:spPr>
      </p:pic>
      <p:sp>
        <p:nvSpPr>
          <p:cNvPr id="15" name="Content Placeholder 2"/>
          <p:cNvSpPr txBox="1">
            <a:spLocks/>
          </p:cNvSpPr>
          <p:nvPr/>
        </p:nvSpPr>
        <p:spPr>
          <a:xfrm>
            <a:off x="5940152" y="6021288"/>
            <a:ext cx="2592288" cy="504056"/>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lang="en-GB" dirty="0" smtClean="0"/>
              <a:t>Nero – AD 54-68</a:t>
            </a:r>
            <a:endParaRPr kumimoji="0" lang="en-GB"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Major Figures from Nero’s Life</a:t>
            </a:r>
            <a:endParaRPr lang="en-GB" dirty="0"/>
          </a:p>
        </p:txBody>
      </p:sp>
      <p:pic>
        <p:nvPicPr>
          <p:cNvPr id="7170" name="Picture 2"/>
          <p:cNvPicPr>
            <a:picLocks noGrp="1" noChangeAspect="1" noChangeArrowheads="1"/>
          </p:cNvPicPr>
          <p:nvPr>
            <p:ph sz="quarter" idx="1"/>
          </p:nvPr>
        </p:nvPicPr>
        <p:blipFill>
          <a:blip r:embed="rId2" cstate="print"/>
          <a:srcRect/>
          <a:stretch>
            <a:fillRect/>
          </a:stretch>
        </p:blipFill>
        <p:spPr bwMode="auto">
          <a:xfrm>
            <a:off x="323528" y="1484784"/>
            <a:ext cx="3168352" cy="4104456"/>
          </a:xfrm>
          <a:prstGeom prst="rect">
            <a:avLst/>
          </a:prstGeom>
          <a:noFill/>
          <a:ln w="9525">
            <a:noFill/>
            <a:miter lim="800000"/>
            <a:headEnd/>
            <a:tailEnd/>
          </a:ln>
        </p:spPr>
      </p:pic>
      <p:sp>
        <p:nvSpPr>
          <p:cNvPr id="5" name="Rectangle 4"/>
          <p:cNvSpPr/>
          <p:nvPr/>
        </p:nvSpPr>
        <p:spPr>
          <a:xfrm>
            <a:off x="827584" y="5805264"/>
            <a:ext cx="2558714" cy="369332"/>
          </a:xfrm>
          <a:prstGeom prst="rect">
            <a:avLst/>
          </a:prstGeom>
        </p:spPr>
        <p:txBody>
          <a:bodyPr wrap="none">
            <a:spAutoFit/>
          </a:bodyPr>
          <a:lstStyle/>
          <a:p>
            <a:r>
              <a:rPr lang="en-GB" dirty="0"/>
              <a:t>Agrippina the Younger </a:t>
            </a:r>
          </a:p>
        </p:txBody>
      </p:sp>
      <p:pic>
        <p:nvPicPr>
          <p:cNvPr id="7171" name="Picture 3"/>
          <p:cNvPicPr>
            <a:picLocks noChangeAspect="1" noChangeArrowheads="1"/>
          </p:cNvPicPr>
          <p:nvPr/>
        </p:nvPicPr>
        <p:blipFill>
          <a:blip r:embed="rId3" cstate="print"/>
          <a:srcRect/>
          <a:stretch>
            <a:fillRect/>
          </a:stretch>
        </p:blipFill>
        <p:spPr bwMode="auto">
          <a:xfrm>
            <a:off x="5724128" y="1484785"/>
            <a:ext cx="3096344" cy="4104456"/>
          </a:xfrm>
          <a:prstGeom prst="rect">
            <a:avLst/>
          </a:prstGeom>
          <a:noFill/>
          <a:ln w="9525">
            <a:noFill/>
            <a:miter lim="800000"/>
            <a:headEnd/>
            <a:tailEnd/>
          </a:ln>
        </p:spPr>
      </p:pic>
      <p:pic>
        <p:nvPicPr>
          <p:cNvPr id="7172" name="Picture 4"/>
          <p:cNvPicPr>
            <a:picLocks noChangeAspect="1" noChangeArrowheads="1"/>
          </p:cNvPicPr>
          <p:nvPr/>
        </p:nvPicPr>
        <p:blipFill>
          <a:blip r:embed="rId4" cstate="print"/>
          <a:srcRect l="48780"/>
          <a:stretch>
            <a:fillRect/>
          </a:stretch>
        </p:blipFill>
        <p:spPr bwMode="auto">
          <a:xfrm>
            <a:off x="3707904" y="1700808"/>
            <a:ext cx="1872208" cy="3240360"/>
          </a:xfrm>
          <a:prstGeom prst="rect">
            <a:avLst/>
          </a:prstGeom>
          <a:noFill/>
          <a:ln w="9525">
            <a:noFill/>
            <a:miter lim="800000"/>
            <a:headEnd/>
            <a:tailEnd/>
          </a:ln>
        </p:spPr>
      </p:pic>
      <p:sp>
        <p:nvSpPr>
          <p:cNvPr id="8" name="Rectangle 7"/>
          <p:cNvSpPr/>
          <p:nvPr/>
        </p:nvSpPr>
        <p:spPr>
          <a:xfrm>
            <a:off x="3707904" y="5085184"/>
            <a:ext cx="1869423" cy="369332"/>
          </a:xfrm>
          <a:prstGeom prst="rect">
            <a:avLst/>
          </a:prstGeom>
        </p:spPr>
        <p:txBody>
          <a:bodyPr wrap="none">
            <a:spAutoFit/>
          </a:bodyPr>
          <a:lstStyle/>
          <a:p>
            <a:r>
              <a:rPr lang="en-GB" dirty="0"/>
              <a:t>Poppaea Sabina </a:t>
            </a:r>
          </a:p>
        </p:txBody>
      </p:sp>
      <p:sp>
        <p:nvSpPr>
          <p:cNvPr id="9" name="Rectangle 8"/>
          <p:cNvSpPr/>
          <p:nvPr/>
        </p:nvSpPr>
        <p:spPr>
          <a:xfrm>
            <a:off x="6156176" y="5805264"/>
            <a:ext cx="2252540" cy="369332"/>
          </a:xfrm>
          <a:prstGeom prst="rect">
            <a:avLst/>
          </a:prstGeom>
        </p:spPr>
        <p:txBody>
          <a:bodyPr wrap="none">
            <a:spAutoFit/>
          </a:bodyPr>
          <a:lstStyle/>
          <a:p>
            <a:r>
              <a:rPr lang="en-GB" dirty="0"/>
              <a:t>Seneca the Younger </a:t>
            </a:r>
          </a:p>
        </p:txBody>
      </p:sp>
    </p:spTree>
    <p:extLst>
      <p:ext uri="{BB962C8B-B14F-4D97-AF65-F5344CB8AC3E}">
        <p14:creationId xmlns:p14="http://schemas.microsoft.com/office/powerpoint/2010/main" val="32550020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6632"/>
            <a:ext cx="8784976" cy="6412205"/>
          </a:xfrm>
          <a:prstGeom prst="rect">
            <a:avLst/>
          </a:prstGeom>
        </p:spPr>
        <p:txBody>
          <a:bodyPr wrap="square">
            <a:spAutoFit/>
          </a:bodyPr>
          <a:lstStyle/>
          <a:p>
            <a:r>
              <a:rPr lang="en-GB" sz="2100" dirty="0"/>
              <a:t>“However, the events which followed that period cannot be told in the same way as those of earlier times. In the past all matters were brought before the Senate and the people, even if they took place at a distance from Rome: in consequence everybody learned of them and many people recorded them, and so the true version of events, even if considerably influenced by fear, or favour, or friendship, or enmity in the accounts given by certain authors, was still to a significant extent available in the writings of the others who reported the same happenings, and in the public records. </a:t>
            </a:r>
            <a:endParaRPr lang="en-GB" sz="2100" dirty="0" smtClean="0"/>
          </a:p>
          <a:p>
            <a:endParaRPr lang="en-GB" sz="700" dirty="0" smtClean="0"/>
          </a:p>
          <a:p>
            <a:r>
              <a:rPr lang="en-GB" sz="2100" dirty="0" smtClean="0"/>
              <a:t>But </a:t>
            </a:r>
            <a:r>
              <a:rPr lang="en-GB" sz="2100" dirty="0"/>
              <a:t>in later times most events began to be kept secret and were denied to common knowledge, and even though it may happen that some matters are made public, the reports are discredited because they cannot be investigated, and the suspicion grows that everything is said and done according to the wishes of the men in power at the time and their associates. In consequence much that never materializes becomes common talk, while much that has undoubtedly come to pass remains unknown, and in pretty well every instance the report which is spread abroad does not correspond to what actually happened.” – </a:t>
            </a:r>
            <a:r>
              <a:rPr lang="en-GB" sz="2100" b="1" dirty="0" err="1"/>
              <a:t>Dio</a:t>
            </a:r>
            <a:r>
              <a:rPr lang="en-GB" sz="2100" b="1" dirty="0"/>
              <a:t> Cassius 53.19. </a:t>
            </a:r>
            <a:endParaRPr lang="en-GB" sz="21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Literary Sources</a:t>
            </a:r>
            <a:endParaRPr lang="en-GB" dirty="0"/>
          </a:p>
        </p:txBody>
      </p:sp>
      <p:sp>
        <p:nvSpPr>
          <p:cNvPr id="3" name="Content Placeholder 2"/>
          <p:cNvSpPr>
            <a:spLocks noGrp="1"/>
          </p:cNvSpPr>
          <p:nvPr>
            <p:ph sz="quarter" idx="1"/>
          </p:nvPr>
        </p:nvSpPr>
        <p:spPr>
          <a:xfrm>
            <a:off x="301752" y="1527048"/>
            <a:ext cx="8503920" cy="5070304"/>
          </a:xfrm>
        </p:spPr>
        <p:txBody>
          <a:bodyPr>
            <a:normAutofit fontScale="85000" lnSpcReduction="20000"/>
          </a:bodyPr>
          <a:lstStyle/>
          <a:p>
            <a:r>
              <a:rPr lang="en-GB" dirty="0"/>
              <a:t>[Unknown author], </a:t>
            </a:r>
            <a:r>
              <a:rPr lang="en-GB" i="1" dirty="0"/>
              <a:t>Octavia </a:t>
            </a:r>
          </a:p>
          <a:p>
            <a:r>
              <a:rPr lang="en-GB" dirty="0"/>
              <a:t>Columella, </a:t>
            </a:r>
            <a:r>
              <a:rPr lang="en-GB" i="1" dirty="0"/>
              <a:t>De Re </a:t>
            </a:r>
            <a:r>
              <a:rPr lang="en-GB" i="1" dirty="0" err="1"/>
              <a:t>Rustica</a:t>
            </a:r>
            <a:endParaRPr lang="en-GB" i="1" dirty="0"/>
          </a:p>
          <a:p>
            <a:r>
              <a:rPr lang="en-GB" dirty="0" err="1"/>
              <a:t>Dio</a:t>
            </a:r>
            <a:r>
              <a:rPr lang="en-GB" dirty="0"/>
              <a:t> Cassius, </a:t>
            </a:r>
            <a:r>
              <a:rPr lang="en-GB" i="1" dirty="0"/>
              <a:t>Histories</a:t>
            </a:r>
          </a:p>
          <a:p>
            <a:r>
              <a:rPr lang="en-GB" dirty="0"/>
              <a:t>Lucan, </a:t>
            </a:r>
            <a:r>
              <a:rPr lang="en-GB" i="1" dirty="0" err="1"/>
              <a:t>Pharsalia</a:t>
            </a:r>
            <a:endParaRPr lang="en-GB" i="1" dirty="0"/>
          </a:p>
          <a:p>
            <a:r>
              <a:rPr lang="en-GB" dirty="0"/>
              <a:t>Persius, </a:t>
            </a:r>
            <a:r>
              <a:rPr lang="en-GB" i="1" dirty="0"/>
              <a:t>Satires</a:t>
            </a:r>
          </a:p>
          <a:p>
            <a:r>
              <a:rPr lang="en-GB" dirty="0"/>
              <a:t>Petronius</a:t>
            </a:r>
            <a:r>
              <a:rPr lang="en-GB" dirty="0" smtClean="0"/>
              <a:t>,</a:t>
            </a:r>
            <a:r>
              <a:rPr lang="en-GB" i="1" dirty="0" smtClean="0"/>
              <a:t> </a:t>
            </a:r>
            <a:r>
              <a:rPr lang="en-GB" i="1" dirty="0" err="1"/>
              <a:t>Satyricon</a:t>
            </a:r>
            <a:r>
              <a:rPr lang="en-GB" i="1" dirty="0"/>
              <a:t> </a:t>
            </a:r>
          </a:p>
          <a:p>
            <a:r>
              <a:rPr lang="en-GB" dirty="0"/>
              <a:t>Seneca the Younger:</a:t>
            </a:r>
          </a:p>
          <a:p>
            <a:pPr lvl="1"/>
            <a:r>
              <a:rPr lang="en-GB" i="1" dirty="0" err="1"/>
              <a:t>Apocolocyntosis</a:t>
            </a:r>
            <a:endParaRPr lang="en-GB" i="1" dirty="0"/>
          </a:p>
          <a:p>
            <a:pPr lvl="1"/>
            <a:r>
              <a:rPr lang="en-GB" i="1" dirty="0"/>
              <a:t>De </a:t>
            </a:r>
            <a:r>
              <a:rPr lang="en-GB" i="1" dirty="0" err="1"/>
              <a:t>Consolatione</a:t>
            </a:r>
            <a:r>
              <a:rPr lang="en-GB" i="1" dirty="0"/>
              <a:t> ad </a:t>
            </a:r>
            <a:r>
              <a:rPr lang="en-GB" i="1" dirty="0" err="1"/>
              <a:t>Helviam</a:t>
            </a:r>
            <a:r>
              <a:rPr lang="en-GB" i="1" dirty="0"/>
              <a:t> </a:t>
            </a:r>
            <a:r>
              <a:rPr lang="en-GB" i="1" dirty="0" err="1"/>
              <a:t>Matrem</a:t>
            </a:r>
            <a:endParaRPr lang="en-GB" i="1" dirty="0"/>
          </a:p>
          <a:p>
            <a:pPr lvl="1"/>
            <a:r>
              <a:rPr lang="en-GB" i="1" dirty="0"/>
              <a:t>Dialogues </a:t>
            </a:r>
          </a:p>
          <a:p>
            <a:pPr lvl="1"/>
            <a:r>
              <a:rPr lang="en-GB" i="1" dirty="0"/>
              <a:t>Moral Letters</a:t>
            </a:r>
          </a:p>
          <a:p>
            <a:pPr lvl="1"/>
            <a:r>
              <a:rPr lang="en-GB" i="1" dirty="0"/>
              <a:t>Natural Questions</a:t>
            </a:r>
          </a:p>
          <a:p>
            <a:pPr lvl="1"/>
            <a:r>
              <a:rPr lang="en-GB" i="1" dirty="0"/>
              <a:t>Thyestes</a:t>
            </a:r>
          </a:p>
          <a:p>
            <a:r>
              <a:rPr lang="en-GB" dirty="0"/>
              <a:t>Suetonius</a:t>
            </a:r>
            <a:r>
              <a:rPr lang="en-GB" dirty="0" smtClean="0"/>
              <a:t>,</a:t>
            </a:r>
            <a:r>
              <a:rPr lang="en-GB" i="1" dirty="0" smtClean="0"/>
              <a:t> </a:t>
            </a:r>
            <a:r>
              <a:rPr lang="en-GB" i="1" dirty="0"/>
              <a:t>Lives of the Caesars</a:t>
            </a:r>
          </a:p>
          <a:p>
            <a:r>
              <a:rPr lang="en-GB" dirty="0"/>
              <a:t>Tacitus</a:t>
            </a:r>
            <a:r>
              <a:rPr lang="en-GB" dirty="0" smtClean="0"/>
              <a:t>,</a:t>
            </a:r>
            <a:r>
              <a:rPr lang="en-GB" i="1" dirty="0" smtClean="0"/>
              <a:t> </a:t>
            </a:r>
            <a:r>
              <a:rPr lang="en-GB" i="1" dirty="0"/>
              <a:t>Annals</a:t>
            </a:r>
          </a:p>
          <a:p>
            <a:endParaRPr lang="en-GB" dirty="0"/>
          </a:p>
        </p:txBody>
      </p:sp>
      <p:pic>
        <p:nvPicPr>
          <p:cNvPr id="4" name="Picture 3"/>
          <p:cNvPicPr>
            <a:picLocks noChangeAspect="1"/>
          </p:cNvPicPr>
          <p:nvPr/>
        </p:nvPicPr>
        <p:blipFill>
          <a:blip r:embed="rId2"/>
          <a:stretch>
            <a:fillRect/>
          </a:stretch>
        </p:blipFill>
        <p:spPr>
          <a:xfrm>
            <a:off x="5292080" y="1788640"/>
            <a:ext cx="3544072" cy="4365652"/>
          </a:xfrm>
          <a:prstGeom prst="rect">
            <a:avLst/>
          </a:prstGeom>
        </p:spPr>
      </p:pic>
    </p:spTree>
    <p:extLst>
      <p:ext uri="{BB962C8B-B14F-4D97-AF65-F5344CB8AC3E}">
        <p14:creationId xmlns:p14="http://schemas.microsoft.com/office/powerpoint/2010/main" val="37140429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Sources</a:t>
            </a:r>
            <a:endParaRPr lang="en-GB" dirty="0"/>
          </a:p>
        </p:txBody>
      </p:sp>
      <p:sp>
        <p:nvSpPr>
          <p:cNvPr id="5" name="Rectangle 4"/>
          <p:cNvSpPr/>
          <p:nvPr/>
        </p:nvSpPr>
        <p:spPr>
          <a:xfrm>
            <a:off x="766776" y="3789040"/>
            <a:ext cx="1380506" cy="369332"/>
          </a:xfrm>
          <a:prstGeom prst="rect">
            <a:avLst/>
          </a:prstGeom>
        </p:spPr>
        <p:txBody>
          <a:bodyPr wrap="none">
            <a:spAutoFit/>
          </a:bodyPr>
          <a:lstStyle/>
          <a:p>
            <a:r>
              <a:rPr lang="en-GB" dirty="0" smtClean="0"/>
              <a:t>Portraiture </a:t>
            </a:r>
            <a:endParaRPr lang="en-GB" dirty="0"/>
          </a:p>
        </p:txBody>
      </p:sp>
      <p:sp>
        <p:nvSpPr>
          <p:cNvPr id="7" name="Rectangle 6"/>
          <p:cNvSpPr/>
          <p:nvPr/>
        </p:nvSpPr>
        <p:spPr>
          <a:xfrm>
            <a:off x="2566148" y="3779748"/>
            <a:ext cx="3219151" cy="369332"/>
          </a:xfrm>
          <a:prstGeom prst="rect">
            <a:avLst/>
          </a:prstGeom>
        </p:spPr>
        <p:txBody>
          <a:bodyPr wrap="none">
            <a:spAutoFit/>
          </a:bodyPr>
          <a:lstStyle/>
          <a:p>
            <a:r>
              <a:rPr lang="en-GB" dirty="0" smtClean="0"/>
              <a:t>Jewellery and Artistic Objects</a:t>
            </a:r>
            <a:endParaRPr lang="en-GB" dirty="0"/>
          </a:p>
        </p:txBody>
      </p:sp>
      <p:sp>
        <p:nvSpPr>
          <p:cNvPr id="9" name="Rectangle 8"/>
          <p:cNvSpPr/>
          <p:nvPr/>
        </p:nvSpPr>
        <p:spPr>
          <a:xfrm>
            <a:off x="6012160" y="3789040"/>
            <a:ext cx="2650084" cy="369332"/>
          </a:xfrm>
          <a:prstGeom prst="rect">
            <a:avLst/>
          </a:prstGeom>
        </p:spPr>
        <p:txBody>
          <a:bodyPr wrap="none">
            <a:spAutoFit/>
          </a:bodyPr>
          <a:lstStyle/>
          <a:p>
            <a:r>
              <a:rPr lang="en-GB" dirty="0" smtClean="0"/>
              <a:t>Architecture and Reliefs</a:t>
            </a:r>
            <a:endParaRPr lang="en-GB" dirty="0"/>
          </a:p>
        </p:txBody>
      </p:sp>
      <p:sp>
        <p:nvSpPr>
          <p:cNvPr id="11" name="Rectangle 10"/>
          <p:cNvSpPr/>
          <p:nvPr/>
        </p:nvSpPr>
        <p:spPr>
          <a:xfrm>
            <a:off x="323528" y="5877272"/>
            <a:ext cx="2343911" cy="369332"/>
          </a:xfrm>
          <a:prstGeom prst="rect">
            <a:avLst/>
          </a:prstGeom>
        </p:spPr>
        <p:txBody>
          <a:bodyPr wrap="none">
            <a:spAutoFit/>
          </a:bodyPr>
          <a:lstStyle/>
          <a:p>
            <a:r>
              <a:rPr lang="en-GB" dirty="0" smtClean="0"/>
              <a:t>Epigraphic Evidence</a:t>
            </a:r>
            <a:endParaRPr lang="en-GB" dirty="0"/>
          </a:p>
        </p:txBody>
      </p:sp>
      <p:pic>
        <p:nvPicPr>
          <p:cNvPr id="8198" name="Picture 6"/>
          <p:cNvPicPr>
            <a:picLocks noChangeAspect="1" noChangeArrowheads="1"/>
          </p:cNvPicPr>
          <p:nvPr/>
        </p:nvPicPr>
        <p:blipFill>
          <a:blip r:embed="rId2" cstate="print"/>
          <a:srcRect/>
          <a:stretch>
            <a:fillRect/>
          </a:stretch>
        </p:blipFill>
        <p:spPr bwMode="auto">
          <a:xfrm>
            <a:off x="2987824" y="4221088"/>
            <a:ext cx="2736304" cy="1584176"/>
          </a:xfrm>
          <a:prstGeom prst="rect">
            <a:avLst/>
          </a:prstGeom>
          <a:noFill/>
          <a:ln w="9525">
            <a:noFill/>
            <a:miter lim="800000"/>
            <a:headEnd/>
            <a:tailEnd/>
          </a:ln>
        </p:spPr>
      </p:pic>
      <p:sp>
        <p:nvSpPr>
          <p:cNvPr id="13" name="Rectangle 12"/>
          <p:cNvSpPr/>
          <p:nvPr/>
        </p:nvSpPr>
        <p:spPr>
          <a:xfrm>
            <a:off x="3059832" y="5877272"/>
            <a:ext cx="2480166" cy="369332"/>
          </a:xfrm>
          <a:prstGeom prst="rect">
            <a:avLst/>
          </a:prstGeom>
        </p:spPr>
        <p:txBody>
          <a:bodyPr wrap="none">
            <a:spAutoFit/>
          </a:bodyPr>
          <a:lstStyle/>
          <a:p>
            <a:r>
              <a:rPr lang="en-GB" dirty="0" smtClean="0"/>
              <a:t>Numismatic Evidence</a:t>
            </a:r>
            <a:endParaRPr lang="en-GB" dirty="0"/>
          </a:p>
        </p:txBody>
      </p:sp>
      <p:sp>
        <p:nvSpPr>
          <p:cNvPr id="14" name="Rectangle 13"/>
          <p:cNvSpPr/>
          <p:nvPr/>
        </p:nvSpPr>
        <p:spPr>
          <a:xfrm>
            <a:off x="5796136" y="5877272"/>
            <a:ext cx="3396703" cy="369332"/>
          </a:xfrm>
          <a:prstGeom prst="rect">
            <a:avLst/>
          </a:prstGeom>
        </p:spPr>
        <p:txBody>
          <a:bodyPr wrap="square">
            <a:spAutoFit/>
          </a:bodyPr>
          <a:lstStyle/>
          <a:p>
            <a:r>
              <a:rPr lang="en-GB" dirty="0" smtClean="0"/>
              <a:t>Archaeology and Topography</a:t>
            </a:r>
            <a:endParaRPr lang="en-GB" dirty="0"/>
          </a:p>
        </p:txBody>
      </p:sp>
      <p:pic>
        <p:nvPicPr>
          <p:cNvPr id="8199" name="Picture 7"/>
          <p:cNvPicPr>
            <a:picLocks noChangeAspect="1" noChangeArrowheads="1"/>
          </p:cNvPicPr>
          <p:nvPr/>
        </p:nvPicPr>
        <p:blipFill>
          <a:blip r:embed="rId3" cstate="print"/>
          <a:srcRect/>
          <a:stretch>
            <a:fillRect/>
          </a:stretch>
        </p:blipFill>
        <p:spPr bwMode="auto">
          <a:xfrm>
            <a:off x="5868144" y="4221088"/>
            <a:ext cx="3024336" cy="1584176"/>
          </a:xfrm>
          <a:prstGeom prst="rect">
            <a:avLst/>
          </a:prstGeom>
          <a:noFill/>
          <a:ln w="9525">
            <a:noFill/>
            <a:miter lim="800000"/>
            <a:headEnd/>
            <a:tailEnd/>
          </a:ln>
        </p:spPr>
      </p:pic>
      <p:pic>
        <p:nvPicPr>
          <p:cNvPr id="4" name="Content Placeholder 3"/>
          <p:cNvPicPr>
            <a:picLocks noGrp="1" noChangeAspect="1"/>
          </p:cNvPicPr>
          <p:nvPr>
            <p:ph sz="quarter" idx="1"/>
          </p:nvPr>
        </p:nvPicPr>
        <p:blipFill>
          <a:blip r:embed="rId4"/>
          <a:stretch>
            <a:fillRect/>
          </a:stretch>
        </p:blipFill>
        <p:spPr>
          <a:xfrm>
            <a:off x="513022" y="1532584"/>
            <a:ext cx="1863632" cy="2256456"/>
          </a:xfrm>
          <a:prstGeom prst="rect">
            <a:avLst/>
          </a:prstGeom>
        </p:spPr>
      </p:pic>
      <p:pic>
        <p:nvPicPr>
          <p:cNvPr id="6" name="Picture 5"/>
          <p:cNvPicPr>
            <a:picLocks noChangeAspect="1"/>
          </p:cNvPicPr>
          <p:nvPr/>
        </p:nvPicPr>
        <p:blipFill>
          <a:blip r:embed="rId5"/>
          <a:stretch>
            <a:fillRect/>
          </a:stretch>
        </p:blipFill>
        <p:spPr>
          <a:xfrm>
            <a:off x="301752" y="4230380"/>
            <a:ext cx="2475170" cy="1646892"/>
          </a:xfrm>
          <a:prstGeom prst="rect">
            <a:avLst/>
          </a:prstGeom>
        </p:spPr>
      </p:pic>
      <p:pic>
        <p:nvPicPr>
          <p:cNvPr id="8" name="Picture 7"/>
          <p:cNvPicPr>
            <a:picLocks noChangeAspect="1"/>
          </p:cNvPicPr>
          <p:nvPr/>
        </p:nvPicPr>
        <p:blipFill>
          <a:blip r:embed="rId6"/>
          <a:stretch>
            <a:fillRect/>
          </a:stretch>
        </p:blipFill>
        <p:spPr>
          <a:xfrm>
            <a:off x="3155652" y="1632504"/>
            <a:ext cx="2227126" cy="2180098"/>
          </a:xfrm>
          <a:prstGeom prst="rect">
            <a:avLst/>
          </a:prstGeom>
        </p:spPr>
      </p:pic>
      <p:pic>
        <p:nvPicPr>
          <p:cNvPr id="10" name="Picture 9"/>
          <p:cNvPicPr>
            <a:picLocks noChangeAspect="1"/>
          </p:cNvPicPr>
          <p:nvPr/>
        </p:nvPicPr>
        <p:blipFill>
          <a:blip r:embed="rId7"/>
          <a:stretch>
            <a:fillRect/>
          </a:stretch>
        </p:blipFill>
        <p:spPr>
          <a:xfrm>
            <a:off x="6391148" y="1556864"/>
            <a:ext cx="1892108" cy="2255738"/>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Bibliography for the Module (1)</a:t>
            </a:r>
            <a:endParaRPr lang="en-GB" dirty="0"/>
          </a:p>
        </p:txBody>
      </p:sp>
      <p:sp>
        <p:nvSpPr>
          <p:cNvPr id="3" name="Content Placeholder 2"/>
          <p:cNvSpPr>
            <a:spLocks noGrp="1"/>
          </p:cNvSpPr>
          <p:nvPr>
            <p:ph sz="quarter" idx="1"/>
          </p:nvPr>
        </p:nvSpPr>
        <p:spPr>
          <a:xfrm>
            <a:off x="301752" y="1628800"/>
            <a:ext cx="8503920" cy="4896544"/>
          </a:xfrm>
        </p:spPr>
        <p:txBody>
          <a:bodyPr>
            <a:normAutofit fontScale="85000" lnSpcReduction="20000"/>
          </a:bodyPr>
          <a:lstStyle/>
          <a:p>
            <a:r>
              <a:rPr lang="en-GB" dirty="0" smtClean="0"/>
              <a:t>Bradley, K.R. 1978 </a:t>
            </a:r>
            <a:r>
              <a:rPr lang="en-GB" i="1" dirty="0" smtClean="0"/>
              <a:t>Suetonius’ Life of Nero: an Historical Commentary</a:t>
            </a:r>
            <a:r>
              <a:rPr lang="en-GB" dirty="0" smtClean="0"/>
              <a:t>. Brussels.</a:t>
            </a:r>
          </a:p>
          <a:p>
            <a:r>
              <a:rPr lang="it-IT" dirty="0" smtClean="0"/>
              <a:t>Champlin, E. 2003: </a:t>
            </a:r>
            <a:r>
              <a:rPr lang="it-IT" i="1" dirty="0" smtClean="0"/>
              <a:t>Nero. </a:t>
            </a:r>
            <a:r>
              <a:rPr lang="it-IT" dirty="0" smtClean="0"/>
              <a:t> Cambridge.</a:t>
            </a:r>
            <a:endParaRPr lang="en-GB" dirty="0" smtClean="0"/>
          </a:p>
          <a:p>
            <a:r>
              <a:rPr lang="en-GB" dirty="0" smtClean="0"/>
              <a:t>Griffin, M.T. 1987: </a:t>
            </a:r>
            <a:r>
              <a:rPr lang="en-GB" i="1" dirty="0" smtClean="0"/>
              <a:t>Nero: the End of a Dynasty</a:t>
            </a:r>
            <a:r>
              <a:rPr lang="en-GB" dirty="0" smtClean="0"/>
              <a:t>, London.</a:t>
            </a:r>
          </a:p>
          <a:p>
            <a:r>
              <a:rPr lang="en-GB" dirty="0" smtClean="0"/>
              <a:t>Holland, R. 2000: </a:t>
            </a:r>
            <a:r>
              <a:rPr lang="en-GB" i="1" dirty="0" smtClean="0"/>
              <a:t>Nero: The Man Behind the Myth</a:t>
            </a:r>
            <a:r>
              <a:rPr lang="en-GB" dirty="0" smtClean="0"/>
              <a:t>. Sutton.</a:t>
            </a:r>
          </a:p>
          <a:p>
            <a:r>
              <a:rPr lang="en-GB" dirty="0" smtClean="0"/>
              <a:t>Mellor, R. (ed.) 1990: </a:t>
            </a:r>
            <a:r>
              <a:rPr lang="en-GB" i="1" dirty="0" smtClean="0"/>
              <a:t>From Augustus to Nero: The First Dynasty of Imperial Rome</a:t>
            </a:r>
            <a:r>
              <a:rPr lang="en-GB" dirty="0" smtClean="0"/>
              <a:t>. Michigan. </a:t>
            </a:r>
          </a:p>
          <a:p>
            <a:r>
              <a:rPr lang="en-GB" dirty="0" err="1" smtClean="0"/>
              <a:t>Rudich</a:t>
            </a:r>
            <a:r>
              <a:rPr lang="en-GB" dirty="0" smtClean="0"/>
              <a:t>, V. 1997: </a:t>
            </a:r>
            <a:r>
              <a:rPr lang="en-GB" i="1" dirty="0" smtClean="0"/>
              <a:t>Political Dissidence under Nero</a:t>
            </a:r>
            <a:r>
              <a:rPr lang="en-GB" dirty="0" smtClean="0"/>
              <a:t>. London.</a:t>
            </a:r>
          </a:p>
          <a:p>
            <a:r>
              <a:rPr lang="en-GB" dirty="0" err="1" smtClean="0"/>
              <a:t>Shotter</a:t>
            </a:r>
            <a:r>
              <a:rPr lang="en-GB" dirty="0" smtClean="0"/>
              <a:t>, D. 2008: </a:t>
            </a:r>
            <a:r>
              <a:rPr lang="en-GB" i="1" dirty="0" smtClean="0"/>
              <a:t>Nero Caesar Augustus: Emperor of Rome</a:t>
            </a:r>
            <a:r>
              <a:rPr lang="en-GB" dirty="0" smtClean="0"/>
              <a:t>, Edinburgh.</a:t>
            </a:r>
          </a:p>
          <a:p>
            <a:r>
              <a:rPr lang="en-GB" dirty="0" smtClean="0"/>
              <a:t>Sullivan, J.P. 1985: </a:t>
            </a:r>
            <a:r>
              <a:rPr lang="en-GB" i="1" dirty="0" smtClean="0"/>
              <a:t>Literature and Politics in the Age of Nero</a:t>
            </a:r>
            <a:r>
              <a:rPr lang="en-GB" dirty="0" smtClean="0"/>
              <a:t>, London.</a:t>
            </a:r>
          </a:p>
          <a:p>
            <a:r>
              <a:rPr lang="en-GB" dirty="0" err="1" smtClean="0"/>
              <a:t>Wiedemann</a:t>
            </a:r>
            <a:r>
              <a:rPr lang="en-GB" dirty="0" smtClean="0"/>
              <a:t>, T.E. </a:t>
            </a:r>
            <a:r>
              <a:rPr lang="en-GB" i="1" dirty="0" smtClean="0"/>
              <a:t>The Julio-Claudian Emperors</a:t>
            </a:r>
            <a:r>
              <a:rPr lang="en-GB" dirty="0" smtClean="0"/>
              <a:t>.  Bristol 1989.</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Bibliography for the Module (2)</a:t>
            </a:r>
            <a:endParaRPr lang="en-GB" dirty="0"/>
          </a:p>
        </p:txBody>
      </p:sp>
      <p:sp>
        <p:nvSpPr>
          <p:cNvPr id="3" name="Content Placeholder 2"/>
          <p:cNvSpPr>
            <a:spLocks noGrp="1"/>
          </p:cNvSpPr>
          <p:nvPr>
            <p:ph sz="quarter" idx="1"/>
          </p:nvPr>
        </p:nvSpPr>
        <p:spPr>
          <a:xfrm>
            <a:off x="301752" y="1527048"/>
            <a:ext cx="8503920" cy="4782272"/>
          </a:xfrm>
        </p:spPr>
        <p:txBody>
          <a:bodyPr>
            <a:normAutofit fontScale="92500"/>
          </a:bodyPr>
          <a:lstStyle/>
          <a:p>
            <a:r>
              <a:rPr lang="en-GB" b="1" dirty="0" smtClean="0"/>
              <a:t>Culture</a:t>
            </a:r>
            <a:endParaRPr lang="en-GB" dirty="0" smtClean="0"/>
          </a:p>
          <a:p>
            <a:pPr>
              <a:buNone/>
            </a:pPr>
            <a:r>
              <a:rPr lang="en-GB" b="1" dirty="0" smtClean="0"/>
              <a:t>    - </a:t>
            </a:r>
            <a:r>
              <a:rPr lang="en-GB" dirty="0" smtClean="0"/>
              <a:t>Eden, P. T. 1979: The Manuscript Tradition of Seneca's </a:t>
            </a:r>
            <a:r>
              <a:rPr lang="en-GB" dirty="0" err="1" smtClean="0"/>
              <a:t>Apocolocyntosis</a:t>
            </a:r>
            <a:r>
              <a:rPr lang="en-GB" dirty="0" smtClean="0"/>
              <a:t>, </a:t>
            </a:r>
            <a:r>
              <a:rPr lang="en-GB" i="1" dirty="0" smtClean="0"/>
              <a:t>The Classical Quarterly </a:t>
            </a:r>
            <a:r>
              <a:rPr lang="en-GB" dirty="0" smtClean="0"/>
              <a:t>29 (1): 149-161.</a:t>
            </a:r>
          </a:p>
          <a:p>
            <a:pPr>
              <a:buNone/>
            </a:pPr>
            <a:r>
              <a:rPr lang="en-GB" dirty="0" smtClean="0"/>
              <a:t>    </a:t>
            </a:r>
            <a:r>
              <a:rPr lang="en-GB" b="1" dirty="0" smtClean="0"/>
              <a:t>- </a:t>
            </a:r>
            <a:r>
              <a:rPr lang="en-GB" dirty="0" err="1" smtClean="0"/>
              <a:t>Nauta</a:t>
            </a:r>
            <a:r>
              <a:rPr lang="en-GB" dirty="0" smtClean="0"/>
              <a:t>, R. R. 1987: Seneca’s </a:t>
            </a:r>
            <a:r>
              <a:rPr lang="en-GB" dirty="0" err="1" smtClean="0"/>
              <a:t>Apocolocyntosis</a:t>
            </a:r>
            <a:r>
              <a:rPr lang="en-GB" dirty="0" smtClean="0"/>
              <a:t> as </a:t>
            </a:r>
            <a:r>
              <a:rPr lang="en-GB" dirty="0" err="1" smtClean="0"/>
              <a:t>Saturnalian</a:t>
            </a:r>
            <a:r>
              <a:rPr lang="en-GB" dirty="0" smtClean="0"/>
              <a:t> Literature, </a:t>
            </a:r>
            <a:r>
              <a:rPr lang="en-GB" i="1" dirty="0" smtClean="0"/>
              <a:t>Mnemosyne </a:t>
            </a:r>
            <a:r>
              <a:rPr lang="en-GB" dirty="0" smtClean="0"/>
              <a:t>40 (1-2): 69-96.</a:t>
            </a:r>
          </a:p>
          <a:p>
            <a:pPr>
              <a:buNone/>
            </a:pPr>
            <a:r>
              <a:rPr lang="en-GB" dirty="0" smtClean="0"/>
              <a:t>    </a:t>
            </a:r>
            <a:r>
              <a:rPr lang="en-GB" b="1" dirty="0" smtClean="0"/>
              <a:t>-</a:t>
            </a:r>
            <a:r>
              <a:rPr lang="en-GB" dirty="0" smtClean="0"/>
              <a:t> Courtney, E. 2001: </a:t>
            </a:r>
            <a:r>
              <a:rPr lang="en-GB" i="1" dirty="0" smtClean="0"/>
              <a:t>A Companion to Petronius</a:t>
            </a:r>
            <a:r>
              <a:rPr lang="en-GB" dirty="0" smtClean="0"/>
              <a:t>. Oxford: Oxford University Press.</a:t>
            </a:r>
            <a:r>
              <a:rPr lang="en-GB" i="1" dirty="0" smtClean="0"/>
              <a:t> </a:t>
            </a:r>
          </a:p>
          <a:p>
            <a:pPr>
              <a:buNone/>
            </a:pPr>
            <a:r>
              <a:rPr lang="en-GB" i="1" dirty="0" smtClean="0"/>
              <a:t>    - </a:t>
            </a:r>
            <a:r>
              <a:rPr lang="en-GB" dirty="0" smtClean="0"/>
              <a:t>Leach, E. W. 2008: The Implied Reader and the Political Argument in Seneca’s </a:t>
            </a:r>
            <a:r>
              <a:rPr lang="en-GB" i="1" dirty="0" err="1" smtClean="0"/>
              <a:t>Apocolocyntosis</a:t>
            </a:r>
            <a:r>
              <a:rPr lang="en-GB" i="1" dirty="0" smtClean="0"/>
              <a:t> </a:t>
            </a:r>
            <a:r>
              <a:rPr lang="en-GB" dirty="0" smtClean="0"/>
              <a:t>and</a:t>
            </a:r>
            <a:r>
              <a:rPr lang="en-GB" i="1" dirty="0" smtClean="0"/>
              <a:t> De </a:t>
            </a:r>
            <a:r>
              <a:rPr lang="en-GB" i="1" dirty="0" err="1" smtClean="0"/>
              <a:t>Clementia</a:t>
            </a:r>
            <a:r>
              <a:rPr lang="en-GB" dirty="0" smtClean="0"/>
              <a:t>. In </a:t>
            </a:r>
            <a:r>
              <a:rPr lang="en-GB" i="1" dirty="0" smtClean="0"/>
              <a:t>Seneca: Oxford Readings in Classical Studies </a:t>
            </a:r>
            <a:r>
              <a:rPr lang="en-GB" dirty="0" smtClean="0"/>
              <a:t>Fitch, J. G. (ed.), Oxford: 264-298. </a:t>
            </a:r>
          </a:p>
          <a:p>
            <a:endParaRPr lang="en-GB" dirty="0"/>
          </a:p>
        </p:txBody>
      </p:sp>
    </p:spTree>
    <p:extLst>
      <p:ext uri="{BB962C8B-B14F-4D97-AF65-F5344CB8AC3E}">
        <p14:creationId xmlns:p14="http://schemas.microsoft.com/office/powerpoint/2010/main" val="25573828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Bibliography for the Module (3)</a:t>
            </a:r>
            <a:endParaRPr lang="en-GB" dirty="0"/>
          </a:p>
        </p:txBody>
      </p:sp>
      <p:sp>
        <p:nvSpPr>
          <p:cNvPr id="3" name="Content Placeholder 2"/>
          <p:cNvSpPr>
            <a:spLocks noGrp="1"/>
          </p:cNvSpPr>
          <p:nvPr>
            <p:ph sz="quarter" idx="1"/>
          </p:nvPr>
        </p:nvSpPr>
        <p:spPr>
          <a:xfrm>
            <a:off x="301752" y="1700808"/>
            <a:ext cx="8503920" cy="4536504"/>
          </a:xfrm>
        </p:spPr>
        <p:txBody>
          <a:bodyPr>
            <a:normAutofit fontScale="85000" lnSpcReduction="10000"/>
          </a:bodyPr>
          <a:lstStyle/>
          <a:p>
            <a:r>
              <a:rPr lang="en-GB" b="1" dirty="0" smtClean="0"/>
              <a:t>Building Programme</a:t>
            </a:r>
          </a:p>
          <a:p>
            <a:pPr>
              <a:buNone/>
            </a:pPr>
            <a:r>
              <a:rPr lang="en-GB" b="1" dirty="0" smtClean="0"/>
              <a:t>	- </a:t>
            </a:r>
            <a:r>
              <a:rPr lang="en-GB" dirty="0" smtClean="0"/>
              <a:t>Thornton, M. K. and Thornton, R. L. 1989: </a:t>
            </a:r>
            <a:r>
              <a:rPr lang="en-GB" i="1" dirty="0" smtClean="0"/>
              <a:t>Julio-Claudian Building Programs: A Quantitative Study in Political Management</a:t>
            </a:r>
            <a:r>
              <a:rPr lang="en-GB" dirty="0" smtClean="0"/>
              <a:t>. Wauconda.</a:t>
            </a:r>
          </a:p>
          <a:p>
            <a:pPr>
              <a:buNone/>
            </a:pPr>
            <a:r>
              <a:rPr lang="en-GB" b="1" dirty="0" smtClean="0"/>
              <a:t>    - </a:t>
            </a:r>
            <a:r>
              <a:rPr lang="en-GB" dirty="0" err="1" smtClean="0"/>
              <a:t>Segala</a:t>
            </a:r>
            <a:r>
              <a:rPr lang="en-GB" dirty="0" smtClean="0"/>
              <a:t>, E. and </a:t>
            </a:r>
            <a:r>
              <a:rPr lang="en-GB" dirty="0" err="1" smtClean="0"/>
              <a:t>Sciortino</a:t>
            </a:r>
            <a:r>
              <a:rPr lang="en-GB" dirty="0" smtClean="0"/>
              <a:t>, I. 1999: </a:t>
            </a:r>
            <a:r>
              <a:rPr lang="en-GB" i="1" dirty="0" smtClean="0"/>
              <a:t>DOMVS AVREA</a:t>
            </a:r>
            <a:r>
              <a:rPr lang="en-GB" dirty="0" smtClean="0"/>
              <a:t>. Milan.</a:t>
            </a:r>
          </a:p>
          <a:p>
            <a:pPr>
              <a:buNone/>
            </a:pPr>
            <a:r>
              <a:rPr lang="en-GB" b="1" dirty="0" smtClean="0"/>
              <a:t>    - </a:t>
            </a:r>
            <a:r>
              <a:rPr lang="en-GB" dirty="0" smtClean="0"/>
              <a:t>Ball, L. F. 2003: </a:t>
            </a:r>
            <a:r>
              <a:rPr lang="en-GB" i="1" dirty="0" smtClean="0"/>
              <a:t>The </a:t>
            </a:r>
            <a:r>
              <a:rPr lang="en-GB" i="1" dirty="0" err="1" smtClean="0"/>
              <a:t>Domus</a:t>
            </a:r>
            <a:r>
              <a:rPr lang="en-GB" i="1" dirty="0" smtClean="0"/>
              <a:t> </a:t>
            </a:r>
            <a:r>
              <a:rPr lang="en-GB" i="1" dirty="0" err="1" smtClean="0"/>
              <a:t>Aurea</a:t>
            </a:r>
            <a:r>
              <a:rPr lang="en-GB" i="1" dirty="0" smtClean="0"/>
              <a:t> and the Roman Architectural Revolution</a:t>
            </a:r>
            <a:r>
              <a:rPr lang="en-GB" dirty="0" smtClean="0"/>
              <a:t>. Cambridge. </a:t>
            </a:r>
            <a:endParaRPr lang="en-GB" b="1" dirty="0" smtClean="0"/>
          </a:p>
          <a:p>
            <a:endParaRPr lang="en-GB" sz="1200" b="1" dirty="0" smtClean="0"/>
          </a:p>
          <a:p>
            <a:r>
              <a:rPr lang="en-GB" b="1" dirty="0" smtClean="0"/>
              <a:t>Economy</a:t>
            </a:r>
          </a:p>
          <a:p>
            <a:pPr>
              <a:buNone/>
            </a:pPr>
            <a:r>
              <a:rPr lang="en-GB" dirty="0" smtClean="0"/>
              <a:t>    </a:t>
            </a:r>
            <a:r>
              <a:rPr lang="en-GB" b="1" dirty="0" smtClean="0"/>
              <a:t>-</a:t>
            </a:r>
            <a:r>
              <a:rPr lang="en-GB" dirty="0" smtClean="0"/>
              <a:t> Duncan-Jones, R. 1990: </a:t>
            </a:r>
            <a:r>
              <a:rPr lang="en-GB" i="1" dirty="0" smtClean="0"/>
              <a:t>Structure and Scale in the Roman Economy</a:t>
            </a:r>
            <a:r>
              <a:rPr lang="en-GB" dirty="0" smtClean="0"/>
              <a:t>. Cambridge. </a:t>
            </a:r>
          </a:p>
          <a:p>
            <a:pPr>
              <a:buNone/>
            </a:pPr>
            <a:r>
              <a:rPr lang="en-GB" dirty="0" smtClean="0"/>
              <a:t>   </a:t>
            </a:r>
            <a:r>
              <a:rPr lang="en-GB" b="1" dirty="0" smtClean="0"/>
              <a:t> - </a:t>
            </a:r>
            <a:r>
              <a:rPr lang="en-GB" dirty="0" smtClean="0"/>
              <a:t>Bowman, A. and Wilson, A. (eds.), 2009: </a:t>
            </a:r>
            <a:r>
              <a:rPr lang="en-GB" i="1" dirty="0" smtClean="0"/>
              <a:t>Quantifying the Roman Economy: Methods and Problems</a:t>
            </a:r>
            <a:r>
              <a:rPr lang="en-GB" dirty="0" smtClean="0"/>
              <a:t>.</a:t>
            </a:r>
            <a:endParaRPr lang="en-GB" b="1" dirty="0" smtClean="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Bibliography for the Module (4)</a:t>
            </a:r>
            <a:endParaRPr lang="en-GB" dirty="0"/>
          </a:p>
        </p:txBody>
      </p:sp>
      <p:sp>
        <p:nvSpPr>
          <p:cNvPr id="3" name="Content Placeholder 2"/>
          <p:cNvSpPr>
            <a:spLocks noGrp="1"/>
          </p:cNvSpPr>
          <p:nvPr>
            <p:ph sz="quarter" idx="1"/>
          </p:nvPr>
        </p:nvSpPr>
        <p:spPr>
          <a:xfrm>
            <a:off x="301752" y="1527048"/>
            <a:ext cx="8503920" cy="4926288"/>
          </a:xfrm>
        </p:spPr>
        <p:txBody>
          <a:bodyPr>
            <a:normAutofit fontScale="77500" lnSpcReduction="20000"/>
          </a:bodyPr>
          <a:lstStyle/>
          <a:p>
            <a:r>
              <a:rPr lang="en-GB" b="1" dirty="0" smtClean="0"/>
              <a:t>Military</a:t>
            </a:r>
          </a:p>
          <a:p>
            <a:pPr>
              <a:buNone/>
            </a:pPr>
            <a:r>
              <a:rPr lang="en-GB" b="1" dirty="0" smtClean="0"/>
              <a:t>    - </a:t>
            </a:r>
            <a:r>
              <a:rPr lang="en-GB" dirty="0" err="1" smtClean="0"/>
              <a:t>Sealey</a:t>
            </a:r>
            <a:r>
              <a:rPr lang="en-GB" dirty="0" smtClean="0"/>
              <a:t>, P. R. 1997: </a:t>
            </a:r>
            <a:r>
              <a:rPr lang="en-GB" i="1" dirty="0" err="1" smtClean="0"/>
              <a:t>Boudican</a:t>
            </a:r>
            <a:r>
              <a:rPr lang="en-GB" i="1" dirty="0" smtClean="0"/>
              <a:t> Revolt Against Rome. </a:t>
            </a:r>
            <a:r>
              <a:rPr lang="en-GB" dirty="0" smtClean="0"/>
              <a:t>Princes </a:t>
            </a:r>
            <a:r>
              <a:rPr lang="en-GB" dirty="0" err="1" smtClean="0"/>
              <a:t>Risborough</a:t>
            </a:r>
            <a:r>
              <a:rPr lang="en-GB" dirty="0" smtClean="0"/>
              <a:t>: Shire Publications.</a:t>
            </a:r>
          </a:p>
          <a:p>
            <a:pPr>
              <a:buNone/>
            </a:pPr>
            <a:r>
              <a:rPr lang="en-GB" dirty="0" smtClean="0"/>
              <a:t>     - Dudley, D. R. and Webster, G. 1962: </a:t>
            </a:r>
            <a:r>
              <a:rPr lang="en-GB" i="1" dirty="0" smtClean="0"/>
              <a:t>The Rebellion of Boudicca</a:t>
            </a:r>
            <a:r>
              <a:rPr lang="en-GB" dirty="0" smtClean="0"/>
              <a:t>. London: </a:t>
            </a:r>
            <a:r>
              <a:rPr lang="en-GB" dirty="0" err="1" smtClean="0"/>
              <a:t>Routledge</a:t>
            </a:r>
            <a:r>
              <a:rPr lang="en-GB" dirty="0" smtClean="0"/>
              <a:t> &amp; </a:t>
            </a:r>
            <a:r>
              <a:rPr lang="en-GB" dirty="0" err="1" smtClean="0"/>
              <a:t>Kegan</a:t>
            </a:r>
            <a:r>
              <a:rPr lang="en-GB" dirty="0" smtClean="0"/>
              <a:t> Paul.</a:t>
            </a:r>
          </a:p>
          <a:p>
            <a:pPr>
              <a:buNone/>
            </a:pPr>
            <a:r>
              <a:rPr lang="en-GB" dirty="0" smtClean="0"/>
              <a:t>     - Carroll, K. K. 1979: The Date of Boudicca’s Revolt, </a:t>
            </a:r>
            <a:r>
              <a:rPr lang="en-GB" i="1" dirty="0" smtClean="0"/>
              <a:t>Britannia </a:t>
            </a:r>
            <a:r>
              <a:rPr lang="en-GB" dirty="0" smtClean="0"/>
              <a:t>10: 197-202.</a:t>
            </a:r>
          </a:p>
          <a:p>
            <a:pPr>
              <a:buNone/>
            </a:pPr>
            <a:r>
              <a:rPr lang="en-GB" dirty="0" smtClean="0"/>
              <a:t>     - </a:t>
            </a:r>
            <a:r>
              <a:rPr lang="en-GB" dirty="0" err="1" smtClean="0"/>
              <a:t>Overbeck</a:t>
            </a:r>
            <a:r>
              <a:rPr lang="en-GB" dirty="0" smtClean="0"/>
              <a:t>, J. C. 1969: Tacitus and </a:t>
            </a:r>
            <a:r>
              <a:rPr lang="en-GB" dirty="0" err="1" smtClean="0"/>
              <a:t>Dio</a:t>
            </a:r>
            <a:r>
              <a:rPr lang="en-GB" dirty="0" smtClean="0"/>
              <a:t> on Boudicca’s Rebellion, </a:t>
            </a:r>
            <a:r>
              <a:rPr lang="en-GB" i="1" dirty="0" smtClean="0"/>
              <a:t>The American Journal of Philology </a:t>
            </a:r>
            <a:r>
              <a:rPr lang="en-GB" dirty="0" smtClean="0"/>
              <a:t>90 (2): 129-145.</a:t>
            </a:r>
          </a:p>
          <a:p>
            <a:pPr>
              <a:buNone/>
            </a:pPr>
            <a:r>
              <a:rPr lang="en-GB" dirty="0" smtClean="0"/>
              <a:t>     - Roberts, M. 1988: The Revolt of Boudicca (Tacitus, Annals 14.29-39) and the Assertion of </a:t>
            </a:r>
            <a:r>
              <a:rPr lang="en-GB" dirty="0" err="1" smtClean="0"/>
              <a:t>Libertas</a:t>
            </a:r>
            <a:r>
              <a:rPr lang="en-GB" dirty="0" smtClean="0"/>
              <a:t> in </a:t>
            </a:r>
            <a:r>
              <a:rPr lang="en-GB" dirty="0" err="1" smtClean="0"/>
              <a:t>Neronian</a:t>
            </a:r>
            <a:r>
              <a:rPr lang="en-GB" dirty="0" smtClean="0"/>
              <a:t> Rome,  </a:t>
            </a:r>
            <a:r>
              <a:rPr lang="en-GB" i="1" dirty="0" smtClean="0"/>
              <a:t>The American Journal of Philology </a:t>
            </a:r>
            <a:r>
              <a:rPr lang="en-GB" dirty="0" smtClean="0"/>
              <a:t>109 (1): 118-132.</a:t>
            </a:r>
          </a:p>
          <a:p>
            <a:pPr>
              <a:buNone/>
            </a:pPr>
            <a:r>
              <a:rPr lang="en-GB" dirty="0" smtClean="0"/>
              <a:t>     - Keitel, E. 1978: </a:t>
            </a:r>
            <a:r>
              <a:rPr lang="en-GB" i="1" dirty="0" smtClean="0"/>
              <a:t>The Role of Parthia and Armenia in Tacitus Annals 11 and 12</a:t>
            </a:r>
            <a:r>
              <a:rPr lang="en-GB" dirty="0" smtClean="0"/>
              <a:t>, </a:t>
            </a:r>
            <a:r>
              <a:rPr lang="en-GB" i="1" dirty="0" smtClean="0"/>
              <a:t>The American Journal of Philology </a:t>
            </a:r>
            <a:r>
              <a:rPr lang="en-GB" dirty="0" smtClean="0"/>
              <a:t>99 (4): 462-473.</a:t>
            </a:r>
          </a:p>
          <a:p>
            <a:pPr>
              <a:buNone/>
            </a:pPr>
            <a:r>
              <a:rPr lang="en-GB" dirty="0" smtClean="0"/>
              <a:t>     - </a:t>
            </a:r>
            <a:r>
              <a:rPr lang="en-GB" dirty="0" err="1" smtClean="0"/>
              <a:t>Gilmartin</a:t>
            </a:r>
            <a:r>
              <a:rPr lang="en-GB" dirty="0" smtClean="0"/>
              <a:t>, K. 1973: </a:t>
            </a:r>
            <a:r>
              <a:rPr lang="en-GB" dirty="0" err="1" smtClean="0"/>
              <a:t>Corbulo’s</a:t>
            </a:r>
            <a:r>
              <a:rPr lang="en-GB" dirty="0" smtClean="0"/>
              <a:t> Campaign in the East: An Analysis of Tacitus’ Account, </a:t>
            </a:r>
            <a:r>
              <a:rPr lang="en-GB" i="1" dirty="0" err="1" smtClean="0"/>
              <a:t>Historia</a:t>
            </a:r>
            <a:r>
              <a:rPr lang="en-GB" i="1" dirty="0" smtClean="0"/>
              <a:t> </a:t>
            </a:r>
            <a:r>
              <a:rPr lang="en-GB" dirty="0" smtClean="0"/>
              <a:t>22 (4): 583-626.</a:t>
            </a:r>
          </a:p>
          <a:p>
            <a:pPr>
              <a:buNone/>
            </a:pPr>
            <a:endParaRPr lang="en-GB" dirty="0" smtClean="0"/>
          </a:p>
          <a:p>
            <a:pPr>
              <a:buNone/>
            </a:pPr>
            <a:endParaRPr lang="en-GB" b="1" dirty="0" smtClean="0"/>
          </a:p>
          <a:p>
            <a:pPr>
              <a:buNone/>
            </a:pPr>
            <a:endParaRPr lang="en-GB" dirty="0" smtClean="0"/>
          </a:p>
          <a:p>
            <a:pPr>
              <a:buNone/>
            </a:pPr>
            <a:endParaRPr lang="en-GB" b="1" dirty="0" smtClean="0"/>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Bibliography for the Module (5)</a:t>
            </a:r>
            <a:endParaRPr lang="en-GB" dirty="0"/>
          </a:p>
        </p:txBody>
      </p:sp>
      <p:sp>
        <p:nvSpPr>
          <p:cNvPr id="3" name="Content Placeholder 2"/>
          <p:cNvSpPr>
            <a:spLocks noGrp="1"/>
          </p:cNvSpPr>
          <p:nvPr>
            <p:ph sz="quarter" idx="1"/>
          </p:nvPr>
        </p:nvSpPr>
        <p:spPr>
          <a:xfrm>
            <a:off x="301752" y="1628800"/>
            <a:ext cx="8503920" cy="4752528"/>
          </a:xfrm>
        </p:spPr>
        <p:txBody>
          <a:bodyPr>
            <a:normAutofit/>
          </a:bodyPr>
          <a:lstStyle/>
          <a:p>
            <a:r>
              <a:rPr lang="en-GB" b="1" dirty="0" smtClean="0"/>
              <a:t>Agrippina the Younger</a:t>
            </a:r>
          </a:p>
          <a:p>
            <a:pPr>
              <a:buNone/>
            </a:pPr>
            <a:r>
              <a:rPr lang="en-GB" b="1" dirty="0" smtClean="0"/>
              <a:t>    - </a:t>
            </a:r>
            <a:r>
              <a:rPr lang="en-GB" dirty="0" smtClean="0"/>
              <a:t>Barrett, A. A. 1996: </a:t>
            </a:r>
            <a:r>
              <a:rPr lang="en-GB" i="1" dirty="0" smtClean="0"/>
              <a:t>Agrippina Mother of Nero</a:t>
            </a:r>
            <a:r>
              <a:rPr lang="en-GB" dirty="0" smtClean="0"/>
              <a:t>. London.</a:t>
            </a:r>
            <a:endParaRPr lang="en-GB" b="1" dirty="0" smtClean="0"/>
          </a:p>
          <a:p>
            <a:endParaRPr lang="en-GB" sz="1100" b="1" dirty="0" smtClean="0"/>
          </a:p>
          <a:p>
            <a:r>
              <a:rPr lang="en-GB" b="1" dirty="0" smtClean="0"/>
              <a:t>Seneca the Younger</a:t>
            </a:r>
          </a:p>
          <a:p>
            <a:pPr>
              <a:buNone/>
            </a:pPr>
            <a:r>
              <a:rPr lang="en-GB" b="1" dirty="0" smtClean="0"/>
              <a:t>    - </a:t>
            </a:r>
            <a:r>
              <a:rPr lang="en-GB" dirty="0" smtClean="0"/>
              <a:t>Fitch, J. G. (ed.), 2008: </a:t>
            </a:r>
            <a:r>
              <a:rPr lang="en-GB" i="1" dirty="0" smtClean="0"/>
              <a:t>Seneca: Oxford Readings in Classical Studies. </a:t>
            </a:r>
            <a:r>
              <a:rPr lang="en-GB" dirty="0" smtClean="0"/>
              <a:t>Oxford. </a:t>
            </a:r>
            <a:endParaRPr lang="en-GB" b="1" dirty="0" smtClean="0"/>
          </a:p>
          <a:p>
            <a:endParaRPr lang="en-GB" sz="1100" b="1" dirty="0" smtClean="0"/>
          </a:p>
          <a:p>
            <a:r>
              <a:rPr lang="en-GB" b="1" dirty="0" smtClean="0"/>
              <a:t>Augustus</a:t>
            </a:r>
          </a:p>
          <a:p>
            <a:pPr>
              <a:buNone/>
            </a:pPr>
            <a:r>
              <a:rPr lang="en-GB" b="1" dirty="0" smtClean="0"/>
              <a:t>    - </a:t>
            </a:r>
            <a:r>
              <a:rPr lang="en-GB" dirty="0" smtClean="0"/>
              <a:t>Southern, Pat. 1998: </a:t>
            </a:r>
            <a:r>
              <a:rPr lang="en-GB" i="1" dirty="0" smtClean="0"/>
              <a:t>Augustus</a:t>
            </a:r>
            <a:r>
              <a:rPr lang="en-GB" dirty="0" smtClean="0"/>
              <a:t>. London.</a:t>
            </a:r>
            <a:endParaRPr lang="en-GB" b="1" i="1" dirty="0" smtClean="0"/>
          </a:p>
          <a:p>
            <a:endParaRPr lang="en-GB" b="1" dirty="0" smtClean="0"/>
          </a:p>
          <a:p>
            <a:endParaRPr lang="en-GB" b="1" dirty="0" smtClean="0"/>
          </a:p>
          <a:p>
            <a:endParaRPr lang="en-GB" b="1" dirty="0" smtClean="0"/>
          </a:p>
          <a:p>
            <a:endParaRPr lang="en-GB" b="1"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Bibliography for the Module (6)</a:t>
            </a:r>
            <a:endParaRPr lang="en-GB" dirty="0"/>
          </a:p>
        </p:txBody>
      </p:sp>
      <p:sp>
        <p:nvSpPr>
          <p:cNvPr id="3" name="Content Placeholder 2"/>
          <p:cNvSpPr>
            <a:spLocks noGrp="1"/>
          </p:cNvSpPr>
          <p:nvPr>
            <p:ph sz="quarter" idx="1"/>
          </p:nvPr>
        </p:nvSpPr>
        <p:spPr/>
        <p:txBody>
          <a:bodyPr>
            <a:normAutofit lnSpcReduction="10000"/>
          </a:bodyPr>
          <a:lstStyle/>
          <a:p>
            <a:r>
              <a:rPr lang="en-GB" b="1" dirty="0" smtClean="0"/>
              <a:t>Tiberius</a:t>
            </a:r>
          </a:p>
          <a:p>
            <a:pPr>
              <a:buNone/>
            </a:pPr>
            <a:r>
              <a:rPr lang="en-GB" b="1" dirty="0" smtClean="0"/>
              <a:t>    - </a:t>
            </a:r>
            <a:r>
              <a:rPr lang="en-GB" dirty="0" err="1" smtClean="0"/>
              <a:t>Levick</a:t>
            </a:r>
            <a:r>
              <a:rPr lang="en-GB" dirty="0" smtClean="0"/>
              <a:t>, B. 1999: </a:t>
            </a:r>
            <a:r>
              <a:rPr lang="en-GB" i="1" dirty="0" smtClean="0"/>
              <a:t>Tiberius the Politician</a:t>
            </a:r>
            <a:r>
              <a:rPr lang="en-GB" dirty="0" smtClean="0"/>
              <a:t>. London.</a:t>
            </a:r>
          </a:p>
          <a:p>
            <a:endParaRPr lang="en-GB" sz="1100" b="1" dirty="0" smtClean="0"/>
          </a:p>
          <a:p>
            <a:r>
              <a:rPr lang="en-GB" b="1" dirty="0" smtClean="0"/>
              <a:t>Gaius (Caligula)</a:t>
            </a:r>
          </a:p>
          <a:p>
            <a:pPr>
              <a:buNone/>
            </a:pPr>
            <a:r>
              <a:rPr lang="en-GB" b="1" dirty="0" smtClean="0"/>
              <a:t>    - </a:t>
            </a:r>
            <a:r>
              <a:rPr lang="en-GB" dirty="0" smtClean="0"/>
              <a:t>Barrett, A. A. 1989: </a:t>
            </a:r>
            <a:r>
              <a:rPr lang="en-GB" i="1" dirty="0" smtClean="0"/>
              <a:t>Caligula: The Corruption of Power</a:t>
            </a:r>
            <a:r>
              <a:rPr lang="en-GB" dirty="0" smtClean="0"/>
              <a:t>. London.</a:t>
            </a:r>
          </a:p>
          <a:p>
            <a:pPr>
              <a:buNone/>
            </a:pPr>
            <a:r>
              <a:rPr lang="en-GB" b="1" dirty="0" smtClean="0"/>
              <a:t>    - </a:t>
            </a:r>
            <a:r>
              <a:rPr lang="en-GB" dirty="0" smtClean="0"/>
              <a:t>Wilkinson, S. 2005: </a:t>
            </a:r>
            <a:r>
              <a:rPr lang="en-GB" i="1" dirty="0" smtClean="0"/>
              <a:t>Caligula</a:t>
            </a:r>
            <a:r>
              <a:rPr lang="en-GB" dirty="0" smtClean="0"/>
              <a:t>. London.</a:t>
            </a:r>
          </a:p>
          <a:p>
            <a:endParaRPr lang="en-GB" sz="1100" b="1" dirty="0" smtClean="0"/>
          </a:p>
          <a:p>
            <a:r>
              <a:rPr lang="en-GB" b="1" dirty="0" smtClean="0"/>
              <a:t>Claudius</a:t>
            </a:r>
          </a:p>
          <a:p>
            <a:pPr>
              <a:buNone/>
            </a:pPr>
            <a:r>
              <a:rPr lang="en-GB" b="1" dirty="0" smtClean="0"/>
              <a:t>    - </a:t>
            </a:r>
            <a:r>
              <a:rPr lang="en-GB" dirty="0" err="1" smtClean="0"/>
              <a:t>Momigiliano</a:t>
            </a:r>
            <a:r>
              <a:rPr lang="en-GB" dirty="0" smtClean="0"/>
              <a:t>, A. 1961: Claudius, the emperor and his achievement. Cambridge.</a:t>
            </a:r>
            <a:endParaRPr lang="en-GB" b="1" dirty="0" smtClean="0"/>
          </a:p>
          <a:p>
            <a:pPr>
              <a:buNone/>
            </a:pPr>
            <a:endParaRPr lang="en-GB" dirty="0" smtClean="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936</TotalTime>
  <Words>1910</Words>
  <Application>Microsoft Office PowerPoint</Application>
  <PresentationFormat>On-screen Show (4:3)</PresentationFormat>
  <Paragraphs>211</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Georgia</vt:lpstr>
      <vt:lpstr>Wingdings</vt:lpstr>
      <vt:lpstr>Wingdings 2</vt:lpstr>
      <vt:lpstr>Civic</vt:lpstr>
      <vt:lpstr> Literature and Culture in the Reign of Nero </vt:lpstr>
      <vt:lpstr>Nero in the Popular Imagination</vt:lpstr>
      <vt:lpstr>PowerPoint Presentation</vt:lpstr>
      <vt:lpstr>Nero - Clichés and Parodies </vt:lpstr>
      <vt:lpstr>Nero in the Ancient Sources </vt:lpstr>
      <vt:lpstr>Nero and his Generosity </vt:lpstr>
      <vt:lpstr>Nero and Culture</vt:lpstr>
      <vt:lpstr>Wider Questions to Consider</vt:lpstr>
      <vt:lpstr>Layout of the Course</vt:lpstr>
      <vt:lpstr>Sessions (1)</vt:lpstr>
      <vt:lpstr>Sessions (2)</vt:lpstr>
      <vt:lpstr>Sessions (3)</vt:lpstr>
      <vt:lpstr>Assessment 1 – Oral Presentation (50%)</vt:lpstr>
      <vt:lpstr>Assessment 1 – Essay (50%)</vt:lpstr>
      <vt:lpstr>PowerPoint Presentation</vt:lpstr>
      <vt:lpstr>Julio-Claudian Dynasty</vt:lpstr>
      <vt:lpstr>Major Figures from Nero’s Life</vt:lpstr>
      <vt:lpstr>PowerPoint Presentation</vt:lpstr>
      <vt:lpstr>Literary Sources</vt:lpstr>
      <vt:lpstr>Other Sources</vt:lpstr>
      <vt:lpstr>Useful Bibliography for the Module (1)</vt:lpstr>
      <vt:lpstr>Useful Bibliography for the Module (2)</vt:lpstr>
      <vt:lpstr>Useful Bibliography for the Module (3)</vt:lpstr>
      <vt:lpstr>Useful Bibliography for the Module (4)</vt:lpstr>
      <vt:lpstr>Useful Bibliography for the Module (5)</vt:lpstr>
      <vt:lpstr>Useful Bibliography for the Module (6)</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m.cobb</dc:creator>
  <cp:lastModifiedBy>Matt</cp:lastModifiedBy>
  <cp:revision>170</cp:revision>
  <dcterms:created xsi:type="dcterms:W3CDTF">2013-09-17T14:59:09Z</dcterms:created>
  <dcterms:modified xsi:type="dcterms:W3CDTF">2018-01-29T21:52:15Z</dcterms:modified>
</cp:coreProperties>
</file>