
<file path=[Content_Types].xml><?xml version="1.0" encoding="utf-8"?>
<Types xmlns="http://schemas.openxmlformats.org/package/2006/content-types">
  <Default Extension="cms&amp;ehk=ewjJ4MVxQryMu4QIRsNtngAEe3pUhvfE29cIJwGU1XU" ContentType="image/png"/>
  <Default Extension="jpeg" ContentType="image/jpeg"/>
  <Default Extension="jpg" ContentType="image/jpeg"/>
  <Default Extension="jpg&amp;ehk=grbJHWBe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notesMasterIdLst>
    <p:notesMasterId r:id="rId23"/>
  </p:notesMasterIdLst>
  <p:sldIdLst>
    <p:sldId id="256" r:id="rId2"/>
    <p:sldId id="278" r:id="rId3"/>
    <p:sldId id="279" r:id="rId4"/>
    <p:sldId id="263" r:id="rId5"/>
    <p:sldId id="265" r:id="rId6"/>
    <p:sldId id="266" r:id="rId7"/>
    <p:sldId id="267" r:id="rId8"/>
    <p:sldId id="268" r:id="rId9"/>
    <p:sldId id="269" r:id="rId10"/>
    <p:sldId id="270" r:id="rId11"/>
    <p:sldId id="271" r:id="rId12"/>
    <p:sldId id="272" r:id="rId13"/>
    <p:sldId id="273" r:id="rId14"/>
    <p:sldId id="258" r:id="rId15"/>
    <p:sldId id="260" r:id="rId16"/>
    <p:sldId id="262" r:id="rId17"/>
    <p:sldId id="264" r:id="rId18"/>
    <p:sldId id="274" r:id="rId19"/>
    <p:sldId id="275" r:id="rId20"/>
    <p:sldId id="276" r:id="rId21"/>
    <p:sldId id="28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86782" autoAdjust="0"/>
  </p:normalViewPr>
  <p:slideViewPr>
    <p:cSldViewPr snapToGrid="0">
      <p:cViewPr>
        <p:scale>
          <a:sx n="63" d="100"/>
          <a:sy n="63" d="100"/>
        </p:scale>
        <p:origin x="97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78217A-5B7B-4A59-8861-71CBFC62CA86}" type="datetimeFigureOut">
              <a:rPr lang="en-GB" smtClean="0"/>
              <a:t>20/07/2026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471026-2914-4D87-8F47-7AFB2B412163}" type="slidenum">
              <a:rPr lang="en-GB" smtClean="0"/>
              <a:t>‹#›</a:t>
            </a:fld>
            <a:endParaRPr lang="en-GB"/>
          </a:p>
        </p:txBody>
      </p:sp>
    </p:spTree>
    <p:extLst>
      <p:ext uri="{BB962C8B-B14F-4D97-AF65-F5344CB8AC3E}">
        <p14:creationId xmlns:p14="http://schemas.microsoft.com/office/powerpoint/2010/main" val="33496913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471026-2914-4D87-8F47-7AFB2B412163}" type="slidenum">
              <a:rPr lang="en-GB" smtClean="0"/>
              <a:t>1</a:t>
            </a:fld>
            <a:endParaRPr lang="en-GB"/>
          </a:p>
        </p:txBody>
      </p:sp>
    </p:spTree>
    <p:extLst>
      <p:ext uri="{BB962C8B-B14F-4D97-AF65-F5344CB8AC3E}">
        <p14:creationId xmlns:p14="http://schemas.microsoft.com/office/powerpoint/2010/main" val="19358301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7/20/2026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63585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7/20/2026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93461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7/20/2026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79270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7/20/2026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9900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7/20/2026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357803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7/20/2026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58447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7/20/2026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82863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7/20/2026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82642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7/20/2026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2374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7/20/2026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93272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7/20/2026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62335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7/20/2026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634580060"/>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66" r:id="rId6"/>
    <p:sldLayoutId id="2147483762" r:id="rId7"/>
    <p:sldLayoutId id="2147483763" r:id="rId8"/>
    <p:sldLayoutId id="2147483764" r:id="rId9"/>
    <p:sldLayoutId id="2147483765" r:id="rId10"/>
    <p:sldLayoutId id="2147483767"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g&amp;ehk=grbJHWBe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jp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8.cms&amp;ehk=ewjJ4MVxQryMu4QIRsNtngAEe3pUhvfE29cIJwGU1XU"/><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5334/ijic.ICIC21055" TargetMode="External"/><Relationship Id="rId3" Type="http://schemas.openxmlformats.org/officeDocument/2006/relationships/hyperlink" Target="https://alcoholchange.org.uk/help-and-support/managing-your-drinking/dry-january" TargetMode="External"/><Relationship Id="rId7" Type="http://schemas.openxmlformats.org/officeDocument/2006/relationships/hyperlink" Target="https://www.bsms.ac.uk/about/sustainability.aspx" TargetMode="External"/><Relationship Id="rId2" Type="http://schemas.openxmlformats.org/officeDocument/2006/relationships/hyperlink" Target="https://doi.org/10.1136/bmjopen-2020-038779" TargetMode="External"/><Relationship Id="rId1" Type="http://schemas.openxmlformats.org/officeDocument/2006/relationships/slideLayout" Target="../slideLayouts/slideLayout2.xml"/><Relationship Id="rId6" Type="http://schemas.openxmlformats.org/officeDocument/2006/relationships/hyperlink" Target="https://doi.org/10.3390/ijerph17082795" TargetMode="External"/><Relationship Id="rId5" Type="http://schemas.openxmlformats.org/officeDocument/2006/relationships/hyperlink" Target="https://www.bbc.co.uk/news/health-35550407" TargetMode="External"/><Relationship Id="rId10" Type="http://schemas.openxmlformats.org/officeDocument/2006/relationships/hyperlink" Target="https://www.healio.com/news/gastroenterology/20240112/dry-january-campaign-aims-to-make-first-step-toward-abstinence-less-daunting" TargetMode="External"/><Relationship Id="rId4" Type="http://schemas.openxmlformats.org/officeDocument/2006/relationships/hyperlink" Target="https://doi.org/10.1192/j.eurpsy.2022.2212" TargetMode="External"/><Relationship Id="rId9" Type="http://schemas.openxmlformats.org/officeDocument/2006/relationships/hyperlink" Target="https://doi.org/10.1590/1413-812320202512.15902020"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gov.uk/government/publications/tackling-obesity-government-strategy/tackling-obesity-empowering-adults-and-children-to-live-healthier-lives" TargetMode="External"/><Relationship Id="rId3" Type="http://schemas.openxmlformats.org/officeDocument/2006/relationships/hyperlink" Target="https://www.mdpi.com/1660-4601/16/12/2247" TargetMode="External"/><Relationship Id="rId7" Type="http://schemas.openxmlformats.org/officeDocument/2006/relationships/hyperlink" Target="https://doi.org/10.1177/20534345211004503" TargetMode="External"/><Relationship Id="rId12" Type="http://schemas.openxmlformats.org/officeDocument/2006/relationships/hyperlink" Target="https://www.bmj.com/content/384/bmj-2024-079474" TargetMode="External"/><Relationship Id="rId2" Type="http://schemas.openxmlformats.org/officeDocument/2006/relationships/hyperlink" Target="https://doi.org/10.1111/j.1745-7599.2011.00644.x"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environmental-improvement-plan-2025" TargetMode="External"/><Relationship Id="rId11" Type="http://schemas.openxmlformats.org/officeDocument/2006/relationships/hyperlink" Target="https://www.adph.org.uk/networks/london/wp-content/uploads/sites/2/2025/08/Stoptober-2025-strategy-and-creative-approach_regional-briefing.pdf" TargetMode="External"/><Relationship Id="rId5" Type="http://schemas.openxmlformats.org/officeDocument/2006/relationships/hyperlink" Target="https://www.sciencedirect.com/science/article/pii/S0277953618300042" TargetMode="External"/><Relationship Id="rId10" Type="http://schemas.openxmlformats.org/officeDocument/2006/relationships/hyperlink" Target="https://campaignresources.dhsc.gov.uk/campaigns/" TargetMode="External"/><Relationship Id="rId4" Type="http://schemas.openxmlformats.org/officeDocument/2006/relationships/hyperlink" Target="https://www.collidu.com/presentation-policy-governance" TargetMode="External"/><Relationship Id="rId9" Type="http://schemas.openxmlformats.org/officeDocument/2006/relationships/hyperlink" Target="https://www.gov.uk/government/publications/stopping-the-start-our-new-plan-to-create-a-smokefree-generation"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017/9781009467766" TargetMode="External"/><Relationship Id="rId3" Type="http://schemas.openxmlformats.org/officeDocument/2006/relationships/hyperlink" Target="https://guilfordjournals.com/doi/abs/10.1521/pdps.2012.40.3.377" TargetMode="External"/><Relationship Id="rId7" Type="http://schemas.openxmlformats.org/officeDocument/2006/relationships/hyperlink" Target="https://doi.org/10.3390/ijerph18189468" TargetMode="External"/><Relationship Id="rId12" Type="http://schemas.openxmlformats.org/officeDocument/2006/relationships/hyperlink" Target="https://doi.org/10.1071/HE14031" TargetMode="External"/><Relationship Id="rId2" Type="http://schemas.openxmlformats.org/officeDocument/2006/relationships/hyperlink" Target="https://doi.org/10.1111/apa.70678"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clean-air-strategy-2019" TargetMode="External"/><Relationship Id="rId11" Type="http://schemas.openxmlformats.org/officeDocument/2006/relationships/hyperlink" Target="https://doi.org/10.2105/AJPH.2018.304914" TargetMode="External"/><Relationship Id="rId5" Type="http://schemas.openxmlformats.org/officeDocument/2006/relationships/hyperlink" Target="https://doi.org/10.1136/bmjopen-2023-073669" TargetMode="External"/><Relationship Id="rId10" Type="http://schemas.openxmlformats.org/officeDocument/2006/relationships/hyperlink" Target="https://www.hee.nhs.uk/our-work/population-health" TargetMode="External"/><Relationship Id="rId4" Type="http://schemas.openxmlformats.org/officeDocument/2006/relationships/hyperlink" Target="https://doi.org/10.1111/j.1467-6494.2009.00604.x" TargetMode="External"/><Relationship Id="rId9" Type="http://schemas.openxmlformats.org/officeDocument/2006/relationships/hyperlink" Target="https://doi.org/10.1136/archdischild-2012-303403"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dreamstime.com/sustainable-development-goals-sdgs-infographics-template-banner-icons-has-people-prosperity-peace-partnership-planet-goal-image291589860" TargetMode="External"/><Relationship Id="rId3" Type="http://schemas.openxmlformats.org/officeDocument/2006/relationships/hyperlink" Target="https://www.holcim.com/who-we-are/our-stories/holistic-health-wellbeing" TargetMode="External"/><Relationship Id="rId7" Type="http://schemas.openxmlformats.org/officeDocument/2006/relationships/hyperlink" Target="https://redjuice.co.uk/vape-news-and-updates/stoptober-2025-stop-smoking-and-start-vaping-with-redjuice.html" TargetMode="External"/><Relationship Id="rId12" Type="http://schemas.openxmlformats.org/officeDocument/2006/relationships/hyperlink" Target="https://www.local.gov.uk/publications/health-and-wellbeing-hubs-delivering-local-services-under-one-roof" TargetMode="External"/><Relationship Id="rId2" Type="http://schemas.openxmlformats.org/officeDocument/2006/relationships/hyperlink" Target="https://doi.org/10.3389/fpsyt.2019.00094" TargetMode="External"/><Relationship Id="rId1" Type="http://schemas.openxmlformats.org/officeDocument/2006/relationships/slideLayout" Target="../slideLayouts/slideLayout2.xml"/><Relationship Id="rId6" Type="http://schemas.openxmlformats.org/officeDocument/2006/relationships/hyperlink" Target="https://www.bmj.com/content/343/bmj.d4163.long" TargetMode="External"/><Relationship Id="rId11" Type="http://schemas.openxmlformats.org/officeDocument/2006/relationships/hyperlink" Target="https://doi.org/10.3390/healthcare13121396" TargetMode="External"/><Relationship Id="rId5" Type="http://schemas.openxmlformats.org/officeDocument/2006/relationships/hyperlink" Target="https://www.schoolwellbeing.co.uk/healthy-schools-framework" TargetMode="External"/><Relationship Id="rId10" Type="http://schemas.openxmlformats.org/officeDocument/2006/relationships/hyperlink" Target="https://doi.org/10.1186/1471-2458-14-310" TargetMode="External"/><Relationship Id="rId4" Type="http://schemas.openxmlformats.org/officeDocument/2006/relationships/hyperlink" Target="https://doi.org/10.3390/antibiotics8030121" TargetMode="External"/><Relationship Id="rId9" Type="http://schemas.openxmlformats.org/officeDocument/2006/relationships/hyperlink" Target="https://doi.org/10.63278/jicrcr.vi.3746"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1002/hpja.765" TargetMode="External"/><Relationship Id="rId3" Type="http://schemas.openxmlformats.org/officeDocument/2006/relationships/hyperlink" Target="https://www.bmj.com/content/368/bmj.m693" TargetMode="External"/><Relationship Id="rId7" Type="http://schemas.openxmlformats.org/officeDocument/2006/relationships/hyperlink" Target="https://doi.org/10.5334/ijic.s3128" TargetMode="External"/><Relationship Id="rId12" Type="http://schemas.openxmlformats.org/officeDocument/2006/relationships/hyperlink" Target="https://www.england.nhs.uk/personalisedcare/comprehensive-model/" TargetMode="External"/><Relationship Id="rId2" Type="http://schemas.openxmlformats.org/officeDocument/2006/relationships/hyperlink" Target="https://link.springer.com/article/10.1007/s11205-017-1826-7" TargetMode="External"/><Relationship Id="rId1" Type="http://schemas.openxmlformats.org/officeDocument/2006/relationships/slideLayout" Target="../slideLayouts/slideLayout2.xml"/><Relationship Id="rId6" Type="http://schemas.openxmlformats.org/officeDocument/2006/relationships/hyperlink" Target="https://www.scie.org.uk/integrated-care/multidisciplinary-teams/" TargetMode="External"/><Relationship Id="rId11" Type="http://schemas.openxmlformats.org/officeDocument/2006/relationships/hyperlink" Target="https://www.healthcheck.nhs.uk/commissioners-and-providers/national-guidance/" TargetMode="External"/><Relationship Id="rId5" Type="http://schemas.openxmlformats.org/officeDocument/2006/relationships/hyperlink" Target="https://tfl.gov.uk/corporate/about-tfl/how-we-work/planning-for-the-future/healthy-streets" TargetMode="External"/><Relationship Id="rId10" Type="http://schemas.openxmlformats.org/officeDocument/2006/relationships/hyperlink" Target="https://www.england.nhs.uk/publication/rapid-cancer-diagnostic-and-assessment-pathways/" TargetMode="External"/><Relationship Id="rId4" Type="http://schemas.openxmlformats.org/officeDocument/2006/relationships/hyperlink" Target="https://doi.org/10.4324/9780203121221" TargetMode="External"/><Relationship Id="rId9" Type="http://schemas.openxmlformats.org/officeDocument/2006/relationships/hyperlink" Target="https://doi.org/10.1093/eurpub/ckag113.024"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1108/IJPSM-02-2013-0028" TargetMode="External"/><Relationship Id="rId3" Type="http://schemas.openxmlformats.org/officeDocument/2006/relationships/hyperlink" Target="https://www.nhs.uk/live-well/" TargetMode="External"/><Relationship Id="rId7" Type="http://schemas.openxmlformats.org/officeDocument/2006/relationships/hyperlink" Target="https://fity.club/lists/suggestions/biopsychosocial-psychology/" TargetMode="External"/><Relationship Id="rId12" Type="http://schemas.openxmlformats.org/officeDocument/2006/relationships/hyperlink" Target="https://www.sciencedirect.com/science/article/pii/S2666535224000879" TargetMode="External"/><Relationship Id="rId2" Type="http://schemas.openxmlformats.org/officeDocument/2006/relationships/hyperlink" Target="https://www.nhs.uk/better-health/" TargetMode="External"/><Relationship Id="rId1" Type="http://schemas.openxmlformats.org/officeDocument/2006/relationships/slideLayout" Target="../slideLayouts/slideLayout2.xml"/><Relationship Id="rId6" Type="http://schemas.openxmlformats.org/officeDocument/2006/relationships/hyperlink" Target="https://doi.org/10.1706/4171.41658" TargetMode="External"/><Relationship Id="rId11" Type="http://schemas.openxmlformats.org/officeDocument/2006/relationships/hyperlink" Target="https://doi.org/10.2196/66773" TargetMode="External"/><Relationship Id="rId5" Type="http://schemas.openxmlformats.org/officeDocument/2006/relationships/hyperlink" Target="https://doi.org/10.7748/nm.26.1.8.s7" TargetMode="External"/><Relationship Id="rId10" Type="http://schemas.openxmlformats.org/officeDocument/2006/relationships/hyperlink" Target="https://doi.org/10.1093/eurpub/ckaa028" TargetMode="External"/><Relationship Id="rId4" Type="http://schemas.openxmlformats.org/officeDocument/2006/relationships/hyperlink" Target="https://www.thensmc.com/resources/showcase/change4life" TargetMode="External"/><Relationship Id="rId9" Type="http://schemas.openxmlformats.org/officeDocument/2006/relationships/hyperlink" Target="https://doi.org/10.1186/s12982-026-01522-z"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1186/1472-6963-8-23" TargetMode="External"/><Relationship Id="rId3" Type="http://schemas.openxmlformats.org/officeDocument/2006/relationships/hyperlink" Target="https://doi.org/10.1155/hsc/2393081" TargetMode="External"/><Relationship Id="rId7" Type="http://schemas.openxmlformats.org/officeDocument/2006/relationships/hyperlink" Target="https://doi.org/10.5772/intechopen.79036" TargetMode="External"/><Relationship Id="rId2" Type="http://schemas.openxmlformats.org/officeDocument/2006/relationships/hyperlink" Target="https://doi.org/10.2147/RMHP.S391603" TargetMode="External"/><Relationship Id="rId1" Type="http://schemas.openxmlformats.org/officeDocument/2006/relationships/slideLayout" Target="../slideLayouts/slideLayout2.xml"/><Relationship Id="rId6" Type="http://schemas.openxmlformats.org/officeDocument/2006/relationships/hyperlink" Target="https://doi.org/10.1007/s10668-024-04957-z" TargetMode="External"/><Relationship Id="rId5" Type="http://schemas.openxmlformats.org/officeDocument/2006/relationships/hyperlink" Target="https://ldn.com.au/mental-health-wellbeing-and-wellness-at-work/" TargetMode="External"/><Relationship Id="rId10" Type="http://schemas.openxmlformats.org/officeDocument/2006/relationships/hyperlink" Target="https://timesofindia.indiatimes.com/india/maternal-mortality-high-in-maximum-city/articleshow/52091841.cms" TargetMode="External"/><Relationship Id="rId4" Type="http://schemas.openxmlformats.org/officeDocument/2006/relationships/hyperlink" Target="https://doi.org/10.1007/s10597-015-9963-4" TargetMode="External"/><Relationship Id="rId9" Type="http://schemas.openxmlformats.org/officeDocument/2006/relationships/hyperlink" Target="https://6b.health/insight/case-study-digital-health-development-and-scaling-of-a-remote-patient-monitoring-platform-across-multiple-nhs-organisations-and-care-setting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myday.collabco.com/resources/university-of-wales-trinity-saint-david" TargetMode="External"/><Relationship Id="rId2" Type="http://schemas.openxmlformats.org/officeDocument/2006/relationships/hyperlink" Target="https://doi.org/10.5141/jee.25.083" TargetMode="External"/><Relationship Id="rId1" Type="http://schemas.openxmlformats.org/officeDocument/2006/relationships/slideLayout" Target="../slideLayouts/slideLayout2.xml"/><Relationship Id="rId5" Type="http://schemas.openxmlformats.org/officeDocument/2006/relationships/hyperlink" Target="https://vamosarema.com/" TargetMode="External"/><Relationship Id="rId4" Type="http://schemas.openxmlformats.org/officeDocument/2006/relationships/hyperlink" Target="https://campaignresources.dhsc.gov.uk/campaigns/vaccin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5AB5C7EE-A919-646B-4F86-BACCBC52D9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2FD023-EC02-D482-4C7D-A5C412902B53}"/>
              </a:ext>
            </a:extLst>
          </p:cNvPr>
          <p:cNvSpPr>
            <a:spLocks noGrp="1"/>
          </p:cNvSpPr>
          <p:nvPr>
            <p:ph type="ctrTitle"/>
          </p:nvPr>
        </p:nvSpPr>
        <p:spPr>
          <a:xfrm>
            <a:off x="708947" y="1414732"/>
            <a:ext cx="10774105" cy="1267941"/>
          </a:xfrm>
        </p:spPr>
        <p:txBody>
          <a:bodyPr vert="horz" lIns="91440" tIns="45720" rIns="91440" bIns="45720" rtlCol="0">
            <a:normAutofit/>
          </a:bodyPr>
          <a:lstStyle/>
          <a:p>
            <a:r>
              <a:rPr lang="en-US" sz="2800" b="1" kern="1200" dirty="0">
                <a:latin typeface="+mj-lt"/>
                <a:ea typeface="+mj-ea"/>
                <a:cs typeface="+mj-cs"/>
              </a:rPr>
              <a:t>Integration of Health, Wellbeing &amp; Sustainable Development in Health &amp; Social Care</a:t>
            </a:r>
          </a:p>
        </p:txBody>
      </p:sp>
      <p:sp>
        <p:nvSpPr>
          <p:cNvPr id="3" name="Subtitle 2">
            <a:extLst>
              <a:ext uri="{FF2B5EF4-FFF2-40B4-BE49-F238E27FC236}">
                <a16:creationId xmlns:a16="http://schemas.microsoft.com/office/drawing/2014/main" id="{1DA3A6DA-BC00-CA6F-11D8-9560DE9BA703}"/>
              </a:ext>
            </a:extLst>
          </p:cNvPr>
          <p:cNvSpPr>
            <a:spLocks noGrp="1"/>
          </p:cNvSpPr>
          <p:nvPr>
            <p:ph type="subTitle" idx="1"/>
          </p:nvPr>
        </p:nvSpPr>
        <p:spPr>
          <a:xfrm>
            <a:off x="0" y="3429000"/>
            <a:ext cx="11597640" cy="3017520"/>
          </a:xfrm>
        </p:spPr>
        <p:txBody>
          <a:bodyPr vert="horz" lIns="91440" tIns="45720" rIns="91440" bIns="45720" rtlCol="0">
            <a:normAutofit/>
          </a:bodyPr>
          <a:lstStyle/>
          <a:p>
            <a:pPr>
              <a:lnSpc>
                <a:spcPct val="110000"/>
              </a:lnSpc>
            </a:pPr>
            <a:r>
              <a:rPr lang="en-US" sz="3000" b="1" dirty="0"/>
              <a:t>Name:</a:t>
            </a:r>
            <a:r>
              <a:rPr lang="en-US" sz="3000" dirty="0"/>
              <a:t> Sarolta Beri </a:t>
            </a:r>
          </a:p>
          <a:p>
            <a:pPr>
              <a:lnSpc>
                <a:spcPct val="110000"/>
              </a:lnSpc>
            </a:pPr>
            <a:r>
              <a:rPr lang="en-US" sz="3000" b="1" dirty="0"/>
              <a:t>Student Number:</a:t>
            </a:r>
            <a:r>
              <a:rPr lang="en-US" sz="3000" dirty="0"/>
              <a:t> </a:t>
            </a:r>
            <a:r>
              <a:rPr lang="en-US" sz="3000" i="1" dirty="0"/>
              <a:t>2314149</a:t>
            </a:r>
            <a:endParaRPr lang="en-US" sz="3000" dirty="0"/>
          </a:p>
          <a:p>
            <a:pPr>
              <a:lnSpc>
                <a:spcPct val="110000"/>
              </a:lnSpc>
            </a:pPr>
            <a:r>
              <a:rPr lang="en-US" sz="3000" b="1" dirty="0"/>
              <a:t>Lecturer:</a:t>
            </a:r>
            <a:r>
              <a:rPr lang="en-US" sz="3000" dirty="0"/>
              <a:t> </a:t>
            </a:r>
            <a:r>
              <a:rPr lang="en-GB" sz="3000" dirty="0"/>
              <a:t>Dr </a:t>
            </a:r>
            <a:r>
              <a:rPr lang="en-GB" sz="3000" dirty="0" err="1"/>
              <a:t>Itse</a:t>
            </a:r>
            <a:r>
              <a:rPr lang="en-GB" sz="3000" dirty="0"/>
              <a:t> Olaoye</a:t>
            </a:r>
            <a:endParaRPr lang="en-US" sz="3000" dirty="0"/>
          </a:p>
          <a:p>
            <a:pPr>
              <a:lnSpc>
                <a:spcPct val="110000"/>
              </a:lnSpc>
            </a:pPr>
            <a:r>
              <a:rPr lang="en-US" sz="3000" b="1" dirty="0"/>
              <a:t>Module Code &amp; Title:</a:t>
            </a:r>
            <a:r>
              <a:rPr lang="en-US" sz="3000" dirty="0"/>
              <a:t> </a:t>
            </a:r>
            <a:r>
              <a:rPr lang="en-GB" sz="3000" dirty="0"/>
              <a:t>BMHP6030-Health, Wellbeing and Sustainable Development.</a:t>
            </a:r>
            <a:endParaRPr lang="en-US" sz="3000" dirty="0"/>
          </a:p>
        </p:txBody>
      </p:sp>
      <p:pic>
        <p:nvPicPr>
          <p:cNvPr id="4" name="Picture 3" descr="University of Wales Trinity Saint David - myday">
            <a:extLst>
              <a:ext uri="{FF2B5EF4-FFF2-40B4-BE49-F238E27FC236}">
                <a16:creationId xmlns:a16="http://schemas.microsoft.com/office/drawing/2014/main" id="{667EC2A1-8D04-8D0D-E19F-382E3CE4855D}"/>
              </a:ext>
            </a:extLst>
          </p:cNvPr>
          <p:cNvPicPr>
            <a:picLocks noChangeAspect="1"/>
          </p:cNvPicPr>
          <p:nvPr/>
        </p:nvPicPr>
        <p:blipFill>
          <a:blip r:embed="rId3"/>
          <a:stretch>
            <a:fillRect/>
          </a:stretch>
        </p:blipFill>
        <p:spPr>
          <a:xfrm>
            <a:off x="137735" y="0"/>
            <a:ext cx="2849306" cy="1267941"/>
          </a:xfrm>
          <a:prstGeom prst="rect">
            <a:avLst/>
          </a:prstGeom>
        </p:spPr>
      </p:pic>
    </p:spTree>
    <p:extLst>
      <p:ext uri="{BB962C8B-B14F-4D97-AF65-F5344CB8AC3E}">
        <p14:creationId xmlns:p14="http://schemas.microsoft.com/office/powerpoint/2010/main" val="16790492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D59064A-7BD3-673D-2606-9507EFB48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D7E433-4E08-56C3-CB28-EF83B25D49D3}"/>
              </a:ext>
            </a:extLst>
          </p:cNvPr>
          <p:cNvSpPr>
            <a:spLocks noGrp="1"/>
          </p:cNvSpPr>
          <p:nvPr>
            <p:ph type="title"/>
          </p:nvPr>
        </p:nvSpPr>
        <p:spPr>
          <a:xfrm>
            <a:off x="341680" y="5358268"/>
            <a:ext cx="7204271" cy="1094733"/>
          </a:xfrm>
        </p:spPr>
        <p:txBody>
          <a:bodyPr>
            <a:normAutofit/>
          </a:bodyPr>
          <a:lstStyle/>
          <a:p>
            <a:r>
              <a:rPr lang="en-GB" dirty="0"/>
              <a:t>Overview</a:t>
            </a:r>
          </a:p>
        </p:txBody>
      </p:sp>
      <p:pic>
        <p:nvPicPr>
          <p:cNvPr id="5" name="Picture 4" descr="Mountains by the sea">
            <a:extLst>
              <a:ext uri="{FF2B5EF4-FFF2-40B4-BE49-F238E27FC236}">
                <a16:creationId xmlns:a16="http://schemas.microsoft.com/office/drawing/2014/main" id="{EC2E145F-95A8-1FA1-5B54-5DDAF5A0C1E3}"/>
              </a:ext>
            </a:extLst>
          </p:cNvPr>
          <p:cNvPicPr>
            <a:picLocks noChangeAspect="1"/>
          </p:cNvPicPr>
          <p:nvPr/>
        </p:nvPicPr>
        <p:blipFill>
          <a:blip r:embed="rId2"/>
          <a:srcRect t="6387" b="6387"/>
          <a:stretch>
            <a:fillRect/>
          </a:stretch>
        </p:blipFill>
        <p:spPr>
          <a:xfrm>
            <a:off x="419099" y="419102"/>
            <a:ext cx="7129183" cy="4663886"/>
          </a:xfrm>
          <a:prstGeom prst="rect">
            <a:avLst/>
          </a:prstGeom>
        </p:spPr>
      </p:pic>
      <p:sp>
        <p:nvSpPr>
          <p:cNvPr id="3" name="Content Placeholder 2">
            <a:extLst>
              <a:ext uri="{FF2B5EF4-FFF2-40B4-BE49-F238E27FC236}">
                <a16:creationId xmlns:a16="http://schemas.microsoft.com/office/drawing/2014/main" id="{DDF56CC5-F184-0378-7FDC-DD1D4BC1D293}"/>
              </a:ext>
            </a:extLst>
          </p:cNvPr>
          <p:cNvSpPr>
            <a:spLocks noGrp="1"/>
          </p:cNvSpPr>
          <p:nvPr>
            <p:ph idx="1"/>
          </p:nvPr>
        </p:nvSpPr>
        <p:spPr>
          <a:xfrm>
            <a:off x="8150610" y="22862"/>
            <a:ext cx="4041390" cy="6728458"/>
          </a:xfrm>
        </p:spPr>
        <p:txBody>
          <a:bodyPr>
            <a:normAutofit fontScale="77500" lnSpcReduction="20000"/>
          </a:bodyPr>
          <a:lstStyle/>
          <a:p>
            <a:pPr>
              <a:lnSpc>
                <a:spcPct val="110000"/>
              </a:lnSpc>
            </a:pPr>
            <a:r>
              <a:rPr lang="en-GB" sz="2600" b="1" dirty="0">
                <a:latin typeface="Arial" panose="020B0604020202020204" pitchFamily="34" charset="0"/>
                <a:cs typeface="Arial" panose="020B0604020202020204" pitchFamily="34" charset="0"/>
              </a:rPr>
              <a:t>1. Key concepts</a:t>
            </a:r>
          </a:p>
          <a:p>
            <a:pPr>
              <a:lnSpc>
                <a:spcPct val="110000"/>
              </a:lnSpc>
            </a:pPr>
            <a:r>
              <a:rPr lang="en-GB" sz="2600" b="1" dirty="0">
                <a:latin typeface="Arial" panose="020B0604020202020204" pitchFamily="34" charset="0"/>
                <a:cs typeface="Arial" panose="020B0604020202020204" pitchFamily="34" charset="0"/>
              </a:rPr>
              <a:t>2. Relevance in Modern Healthcare</a:t>
            </a:r>
          </a:p>
          <a:p>
            <a:pPr>
              <a:lnSpc>
                <a:spcPct val="110000"/>
              </a:lnSpc>
            </a:pPr>
            <a:r>
              <a:rPr lang="en-GB" sz="2600" b="1" dirty="0">
                <a:latin typeface="Arial" panose="020B0604020202020204" pitchFamily="34" charset="0"/>
                <a:cs typeface="Arial" panose="020B0604020202020204" pitchFamily="34" charset="0"/>
              </a:rPr>
              <a:t>3. Integration of Health &amp; Wellbeing Approaches</a:t>
            </a:r>
          </a:p>
          <a:p>
            <a:pPr>
              <a:lnSpc>
                <a:spcPct val="110000"/>
              </a:lnSpc>
            </a:pPr>
            <a:r>
              <a:rPr lang="en-GB" sz="2600" b="1" dirty="0">
                <a:latin typeface="Arial" panose="020B0604020202020204" pitchFamily="34" charset="0"/>
                <a:cs typeface="Arial" panose="020B0604020202020204" pitchFamily="34" charset="0"/>
              </a:rPr>
              <a:t>4. Sustainable Development in Health Policies</a:t>
            </a:r>
          </a:p>
          <a:p>
            <a:pPr>
              <a:lnSpc>
                <a:spcPct val="110000"/>
              </a:lnSpc>
            </a:pPr>
            <a:r>
              <a:rPr lang="en-GB" sz="2600" b="1" dirty="0">
                <a:latin typeface="Arial" panose="020B0604020202020204" pitchFamily="34" charset="0"/>
                <a:cs typeface="Arial" panose="020B0604020202020204" pitchFamily="34" charset="0"/>
              </a:rPr>
              <a:t>5. Theoretical Perspectives</a:t>
            </a:r>
          </a:p>
          <a:p>
            <a:pPr>
              <a:lnSpc>
                <a:spcPct val="110000"/>
              </a:lnSpc>
            </a:pPr>
            <a:r>
              <a:rPr lang="en-GB" sz="2600" b="1" dirty="0">
                <a:latin typeface="Arial" panose="020B0604020202020204" pitchFamily="34" charset="0"/>
                <a:cs typeface="Arial" panose="020B0604020202020204" pitchFamily="34" charset="0"/>
              </a:rPr>
              <a:t>6. Policy &amp; Governance</a:t>
            </a:r>
          </a:p>
          <a:p>
            <a:pPr>
              <a:lnSpc>
                <a:spcPct val="110000"/>
              </a:lnSpc>
            </a:pPr>
            <a:r>
              <a:rPr lang="en-GB" sz="2600" b="1" dirty="0">
                <a:latin typeface="Arial" panose="020B0604020202020204" pitchFamily="34" charset="0"/>
                <a:cs typeface="Arial" panose="020B0604020202020204" pitchFamily="34" charset="0"/>
              </a:rPr>
              <a:t>7. Service Delivery Integration</a:t>
            </a:r>
          </a:p>
          <a:p>
            <a:pPr>
              <a:lnSpc>
                <a:spcPct val="110000"/>
              </a:lnSpc>
            </a:pPr>
            <a:r>
              <a:rPr lang="en-GB" sz="2600" b="1" dirty="0">
                <a:latin typeface="Arial" panose="020B0604020202020204" pitchFamily="34" charset="0"/>
                <a:cs typeface="Arial" panose="020B0604020202020204" pitchFamily="34" charset="0"/>
              </a:rPr>
              <a:t>8. Public Health Initiatives</a:t>
            </a:r>
          </a:p>
          <a:p>
            <a:pPr>
              <a:lnSpc>
                <a:spcPct val="110000"/>
              </a:lnSpc>
            </a:pPr>
            <a:r>
              <a:rPr lang="en-GB" sz="2600" b="1" dirty="0">
                <a:latin typeface="Arial" panose="020B0604020202020204" pitchFamily="34" charset="0"/>
                <a:cs typeface="Arial" panose="020B0604020202020204" pitchFamily="34" charset="0"/>
              </a:rPr>
              <a:t>9. Equity &amp; Access</a:t>
            </a:r>
          </a:p>
          <a:p>
            <a:pPr>
              <a:lnSpc>
                <a:spcPct val="110000"/>
              </a:lnSpc>
            </a:pPr>
            <a:r>
              <a:rPr lang="en-GB" sz="2600" b="1" dirty="0">
                <a:latin typeface="Arial" panose="020B0604020202020204" pitchFamily="34" charset="0"/>
                <a:cs typeface="Arial" panose="020B0604020202020204" pitchFamily="34" charset="0"/>
              </a:rPr>
              <a:t>10. Conclusion</a:t>
            </a:r>
          </a:p>
          <a:p>
            <a:pPr>
              <a:lnSpc>
                <a:spcPct val="110000"/>
              </a:lnSpc>
            </a:pPr>
            <a:r>
              <a:rPr lang="en-GB" sz="2600" b="1" dirty="0">
                <a:latin typeface="Arial" panose="020B0604020202020204" pitchFamily="34" charset="0"/>
                <a:cs typeface="Arial" panose="020B0604020202020204" pitchFamily="34" charset="0"/>
              </a:rPr>
              <a:t>11. References</a:t>
            </a:r>
            <a:br>
              <a:rPr lang="en-GB" sz="2600" b="1" dirty="0">
                <a:latin typeface="Arial" panose="020B0604020202020204" pitchFamily="34" charset="0"/>
                <a:cs typeface="Arial" panose="020B0604020202020204" pitchFamily="34" charset="0"/>
              </a:rPr>
            </a:br>
            <a:br>
              <a:rPr lang="en-GB" sz="1400" dirty="0"/>
            </a:br>
            <a:br>
              <a:rPr lang="en-GB" sz="1400" dirty="0"/>
            </a:br>
            <a:br>
              <a:rPr lang="en-GB" sz="1400" dirty="0"/>
            </a:br>
            <a:br>
              <a:rPr lang="en-GB" sz="1400" dirty="0"/>
            </a:br>
            <a:endParaRPr lang="en-GB" sz="1400" dirty="0"/>
          </a:p>
        </p:txBody>
      </p:sp>
    </p:spTree>
    <p:extLst>
      <p:ext uri="{BB962C8B-B14F-4D97-AF65-F5344CB8AC3E}">
        <p14:creationId xmlns:p14="http://schemas.microsoft.com/office/powerpoint/2010/main" val="34777777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pic>
        <p:nvPicPr>
          <p:cNvPr id="5" name="Content Placeholder 3" descr="Mental Well-Being - G07: PHE Body Image / Mental Well-Being in Sport ...">
            <a:extLst>
              <a:ext uri="{FF2B5EF4-FFF2-40B4-BE49-F238E27FC236}">
                <a16:creationId xmlns:a16="http://schemas.microsoft.com/office/drawing/2014/main" id="{67D8669C-4CAF-3367-A22A-028CA1BCB09E}"/>
              </a:ext>
            </a:extLst>
          </p:cNvPr>
          <p:cNvPicPr>
            <a:picLocks noGrp="1" noChangeAspect="1"/>
          </p:cNvPicPr>
          <p:nvPr>
            <p:ph idx="1"/>
          </p:nvPr>
        </p:nvPicPr>
        <p:blipFill>
          <a:blip r:embed="rId2"/>
          <a:srcRect l="880" r="16"/>
          <a:stretch>
            <a:fillRect/>
          </a:stretch>
        </p:blipFill>
        <p:spPr>
          <a:xfrm>
            <a:off x="-138397" y="0"/>
            <a:ext cx="2743201" cy="1568050"/>
          </a:xfrm>
          <a:prstGeom prst="rect">
            <a:avLst/>
          </a:prstGeom>
        </p:spPr>
      </p:pic>
      <p:sp>
        <p:nvSpPr>
          <p:cNvPr id="8" name="Content Placeholder 7">
            <a:extLst>
              <a:ext uri="{FF2B5EF4-FFF2-40B4-BE49-F238E27FC236}">
                <a16:creationId xmlns:a16="http://schemas.microsoft.com/office/drawing/2014/main" id="{6F105C34-9436-E9F4-54C1-4413971B2D66}"/>
              </a:ext>
            </a:extLst>
          </p:cNvPr>
          <p:cNvSpPr txBox="1">
            <a:spLocks/>
          </p:cNvSpPr>
          <p:nvPr/>
        </p:nvSpPr>
        <p:spPr>
          <a:xfrm>
            <a:off x="-12344" y="1466954"/>
            <a:ext cx="4568055" cy="158927"/>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b="1" dirty="0">
                <a:solidFill>
                  <a:srgbClr val="FF0000"/>
                </a:solidFill>
                <a:latin typeface="Arial" panose="020B0604020202020204" pitchFamily="34" charset="0"/>
                <a:cs typeface="Arial" panose="020B0604020202020204" pitchFamily="34" charset="0"/>
              </a:rPr>
              <a:t>Beyond absence of disease- </a:t>
            </a:r>
            <a:r>
              <a:rPr lang="en-GB" sz="1600" dirty="0">
                <a:latin typeface="Arial" panose="020B0604020202020204" pitchFamily="34" charset="0"/>
                <a:cs typeface="Arial" panose="020B0604020202020204" pitchFamily="34" charset="0"/>
              </a:rPr>
              <a:t>Health includes complete physical, mental, and social wellbeing. NHS Health Check programme screens for early risk factors, not just disease. (Huber et al., 2011)</a:t>
            </a:r>
          </a:p>
          <a:p>
            <a:r>
              <a:rPr lang="en-GB" sz="1600" b="1" dirty="0">
                <a:solidFill>
                  <a:srgbClr val="FF0000"/>
                </a:solidFill>
                <a:latin typeface="Arial" panose="020B0604020202020204" pitchFamily="34" charset="0"/>
                <a:cs typeface="Arial" panose="020B0604020202020204" pitchFamily="34" charset="0"/>
              </a:rPr>
              <a:t>Influenced by biological, psychological &amp; social factors  </a:t>
            </a:r>
            <a:r>
              <a:rPr lang="en-GB" sz="1600" dirty="0">
                <a:latin typeface="Arial" panose="020B0604020202020204" pitchFamily="34" charset="0"/>
                <a:cs typeface="Arial" panose="020B0604020202020204" pitchFamily="34" charset="0"/>
              </a:rPr>
              <a:t>Health outcomes shaped by genetics, mental state, environment, and social conditions. NHS uses biopsychosocial assessments in mental health services. (Engel, 2012)</a:t>
            </a:r>
          </a:p>
          <a:p>
            <a:r>
              <a:rPr lang="en-GB" sz="1600" b="1" dirty="0">
                <a:solidFill>
                  <a:srgbClr val="FF0000"/>
                </a:solidFill>
                <a:latin typeface="Arial" panose="020B0604020202020204" pitchFamily="34" charset="0"/>
                <a:cs typeface="Arial" panose="020B0604020202020204" pitchFamily="34" charset="0"/>
              </a:rPr>
              <a:t>Foundation for effective care delivery </a:t>
            </a:r>
            <a:r>
              <a:rPr lang="en-GB" sz="1600" dirty="0">
                <a:latin typeface="Arial" panose="020B0604020202020204" pitchFamily="34" charset="0"/>
                <a:cs typeface="Arial" panose="020B0604020202020204" pitchFamily="34" charset="0"/>
              </a:rPr>
              <a:t>Holistic definitions improve care planning and patient outcomes. Integrated Care Systems (ICS) combine physical, mental, and social care.</a:t>
            </a: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(Wade et al., 2017)</a:t>
            </a:r>
          </a:p>
        </p:txBody>
      </p:sp>
      <p:sp>
        <p:nvSpPr>
          <p:cNvPr id="10" name="TextBox 9">
            <a:extLst>
              <a:ext uri="{FF2B5EF4-FFF2-40B4-BE49-F238E27FC236}">
                <a16:creationId xmlns:a16="http://schemas.microsoft.com/office/drawing/2014/main" id="{088C0466-07A5-C25F-D9D2-32FBC21AD1B6}"/>
              </a:ext>
            </a:extLst>
          </p:cNvPr>
          <p:cNvSpPr txBox="1"/>
          <p:nvPr/>
        </p:nvSpPr>
        <p:spPr>
          <a:xfrm>
            <a:off x="848420" y="921720"/>
            <a:ext cx="2743200" cy="646331"/>
          </a:xfrm>
          <a:prstGeom prst="rect">
            <a:avLst/>
          </a:prstGeom>
          <a:noFill/>
        </p:spPr>
        <p:txBody>
          <a:bodyPr wrap="square">
            <a:spAutoFit/>
          </a:bodyPr>
          <a:lstStyle/>
          <a:p>
            <a:r>
              <a:rPr lang="en-GB" sz="3600" b="1" dirty="0">
                <a:solidFill>
                  <a:srgbClr val="FFFF00"/>
                </a:solidFill>
              </a:rPr>
              <a:t>Health</a:t>
            </a:r>
            <a:endParaRPr lang="en-GB" b="1" dirty="0">
              <a:solidFill>
                <a:srgbClr val="FFFF00"/>
              </a:solidFill>
            </a:endParaRPr>
          </a:p>
        </p:txBody>
      </p:sp>
      <p:sp>
        <p:nvSpPr>
          <p:cNvPr id="12" name="TextBox 11">
            <a:extLst>
              <a:ext uri="{FF2B5EF4-FFF2-40B4-BE49-F238E27FC236}">
                <a16:creationId xmlns:a16="http://schemas.microsoft.com/office/drawing/2014/main" id="{B61D2210-1C7F-8075-EB6E-CA662B33FAC5}"/>
              </a:ext>
            </a:extLst>
          </p:cNvPr>
          <p:cNvSpPr txBox="1"/>
          <p:nvPr/>
        </p:nvSpPr>
        <p:spPr>
          <a:xfrm>
            <a:off x="171134" y="19280"/>
            <a:ext cx="1977645" cy="369332"/>
          </a:xfrm>
          <a:prstGeom prst="rect">
            <a:avLst/>
          </a:prstGeom>
          <a:noFill/>
        </p:spPr>
        <p:txBody>
          <a:bodyPr wrap="square">
            <a:spAutoFit/>
          </a:bodyPr>
          <a:lstStyle/>
          <a:p>
            <a:r>
              <a:rPr lang="en-GB" sz="1800" dirty="0"/>
              <a:t>Wang, 2026)</a:t>
            </a:r>
            <a:endParaRPr lang="en-GB" dirty="0"/>
          </a:p>
        </p:txBody>
      </p:sp>
      <p:cxnSp>
        <p:nvCxnSpPr>
          <p:cNvPr id="14" name="Straight Connector 13">
            <a:extLst>
              <a:ext uri="{FF2B5EF4-FFF2-40B4-BE49-F238E27FC236}">
                <a16:creationId xmlns:a16="http://schemas.microsoft.com/office/drawing/2014/main" id="{685FD311-8285-5546-02F0-B835E1118879}"/>
              </a:ext>
            </a:extLst>
          </p:cNvPr>
          <p:cNvCxnSpPr/>
          <p:nvPr/>
        </p:nvCxnSpPr>
        <p:spPr>
          <a:xfrm>
            <a:off x="4395326" y="1209368"/>
            <a:ext cx="0" cy="4792081"/>
          </a:xfrm>
          <a:prstGeom prst="line">
            <a:avLst/>
          </a:prstGeom>
        </p:spPr>
        <p:style>
          <a:lnRef idx="1">
            <a:schemeClr val="accent1"/>
          </a:lnRef>
          <a:fillRef idx="0">
            <a:schemeClr val="accent1"/>
          </a:fillRef>
          <a:effectRef idx="0">
            <a:schemeClr val="accent1"/>
          </a:effectRef>
          <a:fontRef idx="minor">
            <a:schemeClr val="tx1"/>
          </a:fontRef>
        </p:style>
      </p:cxnSp>
      <p:pic>
        <p:nvPicPr>
          <p:cNvPr id="16" name="Picture 15" descr="Navigating the difference between wellbeing and wellness at work | LDN">
            <a:extLst>
              <a:ext uri="{FF2B5EF4-FFF2-40B4-BE49-F238E27FC236}">
                <a16:creationId xmlns:a16="http://schemas.microsoft.com/office/drawing/2014/main" id="{98A773E7-2758-F6AC-F264-5DEC0FC15A85}"/>
              </a:ext>
            </a:extLst>
          </p:cNvPr>
          <p:cNvPicPr>
            <a:picLocks noChangeAspect="1"/>
          </p:cNvPicPr>
          <p:nvPr/>
        </p:nvPicPr>
        <p:blipFill>
          <a:blip r:embed="rId3"/>
          <a:srcRect l="4780" r="2287"/>
          <a:stretch>
            <a:fillRect/>
          </a:stretch>
        </p:blipFill>
        <p:spPr>
          <a:xfrm>
            <a:off x="5715198" y="-329354"/>
            <a:ext cx="2325329" cy="2502148"/>
          </a:xfrm>
          <a:prstGeom prst="rect">
            <a:avLst/>
          </a:prstGeom>
        </p:spPr>
      </p:pic>
      <p:sp>
        <p:nvSpPr>
          <p:cNvPr id="18" name="TextBox 17">
            <a:extLst>
              <a:ext uri="{FF2B5EF4-FFF2-40B4-BE49-F238E27FC236}">
                <a16:creationId xmlns:a16="http://schemas.microsoft.com/office/drawing/2014/main" id="{B467571D-A629-0494-D828-CA6C1290D1E6}"/>
              </a:ext>
            </a:extLst>
          </p:cNvPr>
          <p:cNvSpPr txBox="1"/>
          <p:nvPr/>
        </p:nvSpPr>
        <p:spPr>
          <a:xfrm>
            <a:off x="4320705" y="762212"/>
            <a:ext cx="3096855" cy="646331"/>
          </a:xfrm>
          <a:prstGeom prst="rect">
            <a:avLst/>
          </a:prstGeom>
          <a:noFill/>
        </p:spPr>
        <p:txBody>
          <a:bodyPr wrap="square">
            <a:spAutoFit/>
          </a:bodyPr>
          <a:lstStyle/>
          <a:p>
            <a:r>
              <a:rPr lang="en-GB" sz="3600" dirty="0">
                <a:solidFill>
                  <a:srgbClr val="FF0000"/>
                </a:solidFill>
              </a:rPr>
              <a:t> </a:t>
            </a:r>
            <a:r>
              <a:rPr lang="en-GB" sz="3600" b="1" dirty="0">
                <a:solidFill>
                  <a:schemeClr val="bg2">
                    <a:lumMod val="50000"/>
                  </a:schemeClr>
                </a:solidFill>
              </a:rPr>
              <a:t>Wellbeing</a:t>
            </a:r>
            <a:r>
              <a:rPr lang="en-GB" sz="3600" b="1" dirty="0">
                <a:solidFill>
                  <a:srgbClr val="FFFF00"/>
                </a:solidFill>
              </a:rPr>
              <a:t> </a:t>
            </a:r>
            <a:endParaRPr lang="en-GB" b="1" dirty="0">
              <a:solidFill>
                <a:srgbClr val="FFFF00"/>
              </a:solidFill>
            </a:endParaRPr>
          </a:p>
        </p:txBody>
      </p:sp>
      <p:sp>
        <p:nvSpPr>
          <p:cNvPr id="20" name="TextBox 19">
            <a:extLst>
              <a:ext uri="{FF2B5EF4-FFF2-40B4-BE49-F238E27FC236}">
                <a16:creationId xmlns:a16="http://schemas.microsoft.com/office/drawing/2014/main" id="{454F3810-C688-905F-D782-F8284C2E9A76}"/>
              </a:ext>
            </a:extLst>
          </p:cNvPr>
          <p:cNvSpPr txBox="1"/>
          <p:nvPr/>
        </p:nvSpPr>
        <p:spPr>
          <a:xfrm>
            <a:off x="4468433" y="1474089"/>
            <a:ext cx="3783401" cy="5170646"/>
          </a:xfrm>
          <a:prstGeom prst="rect">
            <a:avLst/>
          </a:prstGeom>
          <a:noFill/>
        </p:spPr>
        <p:txBody>
          <a:bodyPr wrap="square">
            <a:spAutoFit/>
          </a:bodyPr>
          <a:lstStyle/>
          <a:p>
            <a:pPr marL="285750" indent="-285750">
              <a:buFont typeface="Arial" panose="020B0604020202020204" pitchFamily="34" charset="0"/>
              <a:buChar char="•"/>
            </a:pPr>
            <a:r>
              <a:rPr lang="en-GB" sz="1700" b="1" dirty="0">
                <a:solidFill>
                  <a:srgbClr val="FF0000"/>
                </a:solidFill>
                <a:latin typeface="Arial" panose="020B0604020202020204" pitchFamily="34" charset="0"/>
                <a:cs typeface="Arial" panose="020B0604020202020204" pitchFamily="34" charset="0"/>
              </a:rPr>
              <a:t>Holistic approach </a:t>
            </a:r>
            <a:r>
              <a:rPr lang="en-GB" sz="1600" dirty="0">
                <a:latin typeface="Arial" panose="020B0604020202020204" pitchFamily="34" charset="0"/>
                <a:cs typeface="Arial" panose="020B0604020202020204" pitchFamily="34" charset="0"/>
              </a:rPr>
              <a:t>Wellbeing includes emotional, mental, physical, social, and spiritual dimensions. Social Prescribing (gardening groups, walking clubs, art therapy).</a:t>
            </a:r>
            <a:r>
              <a:rPr lang="en-GB" sz="1700" b="1" dirty="0">
                <a:latin typeface="Arial" panose="020B0604020202020204" pitchFamily="34" charset="0"/>
                <a:cs typeface="Arial" panose="020B0604020202020204" pitchFamily="34" charset="0"/>
              </a:rPr>
              <a:t> </a:t>
            </a:r>
            <a:r>
              <a:rPr lang="en-GB" sz="1700" dirty="0">
                <a:latin typeface="Arial" panose="020B0604020202020204" pitchFamily="34" charset="0"/>
                <a:cs typeface="Arial" panose="020B0604020202020204" pitchFamily="34" charset="0"/>
              </a:rPr>
              <a:t>(</a:t>
            </a:r>
            <a:r>
              <a:rPr lang="en-GB" sz="1700" dirty="0" err="1">
                <a:latin typeface="Arial" panose="020B0604020202020204" pitchFamily="34" charset="0"/>
                <a:cs typeface="Arial" panose="020B0604020202020204" pitchFamily="34" charset="0"/>
              </a:rPr>
              <a:t>Maccagnan</a:t>
            </a:r>
            <a:r>
              <a:rPr lang="en-GB" sz="1700" dirty="0">
                <a:latin typeface="Arial" panose="020B0604020202020204" pitchFamily="34" charset="0"/>
                <a:cs typeface="Arial" panose="020B0604020202020204" pitchFamily="34" charset="0"/>
              </a:rPr>
              <a:t> et al., 2019)</a:t>
            </a:r>
          </a:p>
          <a:p>
            <a:pPr marL="285750" indent="-285750">
              <a:buFont typeface="Arial" panose="020B0604020202020204" pitchFamily="34" charset="0"/>
              <a:buChar char="•"/>
            </a:pPr>
            <a:r>
              <a:rPr lang="en-GB" sz="1700" b="1" dirty="0">
                <a:solidFill>
                  <a:srgbClr val="FF0000"/>
                </a:solidFill>
                <a:latin typeface="Arial" panose="020B0604020202020204" pitchFamily="34" charset="0"/>
                <a:cs typeface="Arial" panose="020B0604020202020204" pitchFamily="34" charset="0"/>
              </a:rPr>
              <a:t>Supports resilience &amp; quality of life  </a:t>
            </a:r>
            <a:r>
              <a:rPr lang="en-GB" sz="1600" dirty="0">
                <a:latin typeface="Arial" panose="020B0604020202020204" pitchFamily="34" charset="0"/>
                <a:cs typeface="Arial" panose="020B0604020202020204" pitchFamily="34" charset="0"/>
              </a:rPr>
              <a:t>Higher wellbeing improves coping, recovery, and long‑term health. NHS mental health early‑intervention services for young people. </a:t>
            </a:r>
            <a:r>
              <a:rPr lang="en-GB" sz="1700" dirty="0">
                <a:latin typeface="Arial" panose="020B0604020202020204" pitchFamily="34" charset="0"/>
                <a:cs typeface="Arial" panose="020B0604020202020204" pitchFamily="34" charset="0"/>
              </a:rPr>
              <a:t>(Fava et al., 2009)</a:t>
            </a:r>
          </a:p>
          <a:p>
            <a:pPr marL="285750" indent="-285750">
              <a:buFont typeface="Arial" panose="020B0604020202020204" pitchFamily="34" charset="0"/>
              <a:buChar char="•"/>
            </a:pPr>
            <a:r>
              <a:rPr lang="en-GB" sz="1700" b="1" dirty="0">
                <a:solidFill>
                  <a:srgbClr val="FF0000"/>
                </a:solidFill>
                <a:latin typeface="Arial" panose="020B0604020202020204" pitchFamily="34" charset="0"/>
                <a:cs typeface="Arial" panose="020B0604020202020204" pitchFamily="34" charset="0"/>
              </a:rPr>
              <a:t>Increasingly embedded in modern care models </a:t>
            </a:r>
            <a:r>
              <a:rPr lang="en-GB" sz="1600" dirty="0">
                <a:latin typeface="Arial" panose="020B0604020202020204" pitchFamily="34" charset="0"/>
                <a:cs typeface="Arial" panose="020B0604020202020204" pitchFamily="34" charset="0"/>
              </a:rPr>
              <a:t>Wellbeing is now part of prevention, chronic disease management, and mental health care. Healthy Living Pharmacies offering wellbeing‑focused support. (Chute et al., 2019)</a:t>
            </a:r>
          </a:p>
        </p:txBody>
      </p:sp>
      <p:sp>
        <p:nvSpPr>
          <p:cNvPr id="22" name="TextBox 21">
            <a:extLst>
              <a:ext uri="{FF2B5EF4-FFF2-40B4-BE49-F238E27FC236}">
                <a16:creationId xmlns:a16="http://schemas.microsoft.com/office/drawing/2014/main" id="{7A25AAA4-23D5-7CFA-E6EA-0C2CE099327E}"/>
              </a:ext>
            </a:extLst>
          </p:cNvPr>
          <p:cNvSpPr txBox="1"/>
          <p:nvPr/>
        </p:nvSpPr>
        <p:spPr>
          <a:xfrm>
            <a:off x="6066679" y="34282"/>
            <a:ext cx="2037427" cy="369332"/>
          </a:xfrm>
          <a:prstGeom prst="rect">
            <a:avLst/>
          </a:prstGeom>
          <a:noFill/>
        </p:spPr>
        <p:txBody>
          <a:bodyPr wrap="square">
            <a:spAutoFit/>
          </a:bodyPr>
          <a:lstStyle/>
          <a:p>
            <a:r>
              <a:rPr lang="en-GB" sz="1800" dirty="0">
                <a:solidFill>
                  <a:schemeClr val="bg1"/>
                </a:solidFill>
              </a:rPr>
              <a:t>(S.T, 2023)</a:t>
            </a:r>
            <a:endParaRPr lang="en-GB" dirty="0">
              <a:solidFill>
                <a:schemeClr val="bg1"/>
              </a:solidFill>
            </a:endParaRPr>
          </a:p>
        </p:txBody>
      </p:sp>
      <p:cxnSp>
        <p:nvCxnSpPr>
          <p:cNvPr id="24" name="Straight Connector 23">
            <a:extLst>
              <a:ext uri="{FF2B5EF4-FFF2-40B4-BE49-F238E27FC236}">
                <a16:creationId xmlns:a16="http://schemas.microsoft.com/office/drawing/2014/main" id="{FBB02D48-D4EF-8114-984D-A4645BECB5B0}"/>
              </a:ext>
            </a:extLst>
          </p:cNvPr>
          <p:cNvCxnSpPr/>
          <p:nvPr/>
        </p:nvCxnSpPr>
        <p:spPr>
          <a:xfrm>
            <a:off x="8096866" y="856551"/>
            <a:ext cx="0" cy="4910068"/>
          </a:xfrm>
          <a:prstGeom prst="line">
            <a:avLst/>
          </a:prstGeom>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3756CAF1-7CD9-9942-8AC0-4C54546D41C6}"/>
              </a:ext>
            </a:extLst>
          </p:cNvPr>
          <p:cNvSpPr txBox="1"/>
          <p:nvPr/>
        </p:nvSpPr>
        <p:spPr>
          <a:xfrm>
            <a:off x="7875408" y="266625"/>
            <a:ext cx="3119224" cy="1754326"/>
          </a:xfrm>
          <a:prstGeom prst="rect">
            <a:avLst/>
          </a:prstGeom>
          <a:noFill/>
        </p:spPr>
        <p:txBody>
          <a:bodyPr wrap="square">
            <a:spAutoFit/>
          </a:bodyPr>
          <a:lstStyle/>
          <a:p>
            <a:r>
              <a:rPr lang="en-US" sz="3600" dirty="0">
                <a:solidFill>
                  <a:srgbClr val="FF0000"/>
                </a:solidFill>
              </a:rPr>
              <a:t> </a:t>
            </a:r>
            <a:r>
              <a:rPr lang="en-US" sz="3600" b="1" dirty="0">
                <a:solidFill>
                  <a:srgbClr val="FF0000"/>
                </a:solidFill>
              </a:rPr>
              <a:t>Sustainable Development</a:t>
            </a:r>
            <a:endParaRPr lang="en-GB" sz="3600" b="1" dirty="0"/>
          </a:p>
        </p:txBody>
      </p:sp>
      <p:sp>
        <p:nvSpPr>
          <p:cNvPr id="28" name="TextBox 27">
            <a:extLst>
              <a:ext uri="{FF2B5EF4-FFF2-40B4-BE49-F238E27FC236}">
                <a16:creationId xmlns:a16="http://schemas.microsoft.com/office/drawing/2014/main" id="{3F0191E5-12A7-6B52-9F28-7FD780B793E6}"/>
              </a:ext>
            </a:extLst>
          </p:cNvPr>
          <p:cNvSpPr txBox="1"/>
          <p:nvPr/>
        </p:nvSpPr>
        <p:spPr>
          <a:xfrm>
            <a:off x="8040527" y="1546417"/>
            <a:ext cx="4038794" cy="4899868"/>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1400" b="1" dirty="0">
                <a:solidFill>
                  <a:srgbClr val="FF0000"/>
                </a:solidFill>
                <a:latin typeface="Arial" panose="020B0604020202020204" pitchFamily="34" charset="0"/>
                <a:cs typeface="Arial" panose="020B0604020202020204" pitchFamily="34" charset="0"/>
              </a:rPr>
              <a:t>Meeting present needs without harming future generations </a:t>
            </a:r>
            <a:r>
              <a:rPr lang="en-GB" sz="1400" dirty="0">
                <a:latin typeface="Arial" panose="020B0604020202020204" pitchFamily="34" charset="0"/>
                <a:cs typeface="Arial" panose="020B0604020202020204" pitchFamily="34" charset="0"/>
              </a:rPr>
              <a:t>Ensures long‑term health system resilience. NHS Net Zero Plan — world’s first national health system aiming for net‑zero emissions.</a:t>
            </a: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(Martinet, 2012)</a:t>
            </a:r>
          </a:p>
          <a:p>
            <a:pPr marL="342900" indent="-342900">
              <a:lnSpc>
                <a:spcPct val="150000"/>
              </a:lnSpc>
              <a:buFont typeface="Arial" panose="020B0604020202020204" pitchFamily="34" charset="0"/>
              <a:buChar char="•"/>
            </a:pPr>
            <a:r>
              <a:rPr lang="en-GB" sz="1400" b="1" dirty="0">
                <a:solidFill>
                  <a:srgbClr val="FF0000"/>
                </a:solidFill>
                <a:latin typeface="Arial" panose="020B0604020202020204" pitchFamily="34" charset="0"/>
                <a:cs typeface="Arial" panose="020B0604020202020204" pitchFamily="34" charset="0"/>
              </a:rPr>
              <a:t>Environmental, social &amp; economic sustainability </a:t>
            </a:r>
            <a:r>
              <a:rPr lang="en-GB" sz="1400" dirty="0">
                <a:latin typeface="Arial" panose="020B0604020202020204" pitchFamily="34" charset="0"/>
                <a:cs typeface="Arial" panose="020B0604020202020204" pitchFamily="34" charset="0"/>
              </a:rPr>
              <a:t>Reducing waste, improving equity, and ensuring financial stability. Hospitals reducing anaesthetic gas emissions by 40%.</a:t>
            </a: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(Pietro </a:t>
            </a:r>
            <a:r>
              <a:rPr lang="en-GB" sz="1400" i="1" dirty="0">
                <a:latin typeface="Arial" panose="020B0604020202020204" pitchFamily="34" charset="0"/>
                <a:cs typeface="Arial" panose="020B0604020202020204" pitchFamily="34" charset="0"/>
              </a:rPr>
              <a:t>et al., </a:t>
            </a:r>
            <a:r>
              <a:rPr lang="en-GB" sz="1400" dirty="0">
                <a:latin typeface="Arial" panose="020B0604020202020204" pitchFamily="34" charset="0"/>
                <a:cs typeface="Arial" panose="020B0604020202020204" pitchFamily="34" charset="0"/>
              </a:rPr>
              <a:t>2023)</a:t>
            </a:r>
          </a:p>
          <a:p>
            <a:pPr marL="342900" indent="-342900">
              <a:lnSpc>
                <a:spcPct val="150000"/>
              </a:lnSpc>
              <a:buFont typeface="Arial" panose="020B0604020202020204" pitchFamily="34" charset="0"/>
              <a:buChar char="•"/>
            </a:pPr>
            <a:r>
              <a:rPr lang="en-GB" sz="1400" b="1" dirty="0">
                <a:solidFill>
                  <a:srgbClr val="FF0000"/>
                </a:solidFill>
                <a:latin typeface="Arial" panose="020B0604020202020204" pitchFamily="34" charset="0"/>
                <a:cs typeface="Arial" panose="020B0604020202020204" pitchFamily="34" charset="0"/>
              </a:rPr>
              <a:t>Essential for long‑term healthcare resilience </a:t>
            </a:r>
            <a:r>
              <a:rPr lang="en-GB" sz="1400" dirty="0">
                <a:latin typeface="Arial" panose="020B0604020202020204" pitchFamily="34" charset="0"/>
                <a:cs typeface="Arial" panose="020B0604020202020204" pitchFamily="34" charset="0"/>
              </a:rPr>
              <a:t>Sustainable systems cope better with climate change, ageing populations, and rising demand. NHS Long Term Plan.</a:t>
            </a: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(Aase et al., 2020)</a:t>
            </a:r>
          </a:p>
        </p:txBody>
      </p:sp>
      <p:pic>
        <p:nvPicPr>
          <p:cNvPr id="29" name="Content Placeholder 4" descr="Sustainable Development Goals (SDGs) Infographics Template Banner with ...">
            <a:extLst>
              <a:ext uri="{FF2B5EF4-FFF2-40B4-BE49-F238E27FC236}">
                <a16:creationId xmlns:a16="http://schemas.microsoft.com/office/drawing/2014/main" id="{B3FA9170-B4DB-CD57-434C-CAD8218CDEA1}"/>
              </a:ext>
            </a:extLst>
          </p:cNvPr>
          <p:cNvPicPr>
            <a:picLocks noChangeAspect="1"/>
          </p:cNvPicPr>
          <p:nvPr/>
        </p:nvPicPr>
        <p:blipFill>
          <a:blip r:embed="rId4"/>
          <a:srcRect t="6919" r="-2" b="-2"/>
          <a:stretch>
            <a:fillRect/>
          </a:stretch>
        </p:blipFill>
        <p:spPr>
          <a:xfrm>
            <a:off x="10786681" y="-154991"/>
            <a:ext cx="1891715" cy="1760833"/>
          </a:xfrm>
          <a:prstGeom prst="rect">
            <a:avLst/>
          </a:prstGeom>
        </p:spPr>
      </p:pic>
      <p:sp>
        <p:nvSpPr>
          <p:cNvPr id="31" name="TextBox 30">
            <a:extLst>
              <a:ext uri="{FF2B5EF4-FFF2-40B4-BE49-F238E27FC236}">
                <a16:creationId xmlns:a16="http://schemas.microsoft.com/office/drawing/2014/main" id="{9A410DB4-AD76-EE00-203D-77F3CD271474}"/>
              </a:ext>
            </a:extLst>
          </p:cNvPr>
          <p:cNvSpPr txBox="1"/>
          <p:nvPr/>
        </p:nvSpPr>
        <p:spPr>
          <a:xfrm>
            <a:off x="10569873" y="-89792"/>
            <a:ext cx="2325329" cy="369332"/>
          </a:xfrm>
          <a:prstGeom prst="rect">
            <a:avLst/>
          </a:prstGeom>
          <a:noFill/>
        </p:spPr>
        <p:txBody>
          <a:bodyPr wrap="square">
            <a:spAutoFit/>
          </a:bodyPr>
          <a:lstStyle/>
          <a:p>
            <a:r>
              <a:rPr lang="en-GB" sz="1800" dirty="0"/>
              <a:t>(</a:t>
            </a:r>
            <a:r>
              <a:rPr lang="en-GB" sz="1800" dirty="0" err="1"/>
              <a:t>Joebite</a:t>
            </a:r>
            <a:r>
              <a:rPr lang="en-GB" sz="1800" dirty="0"/>
              <a:t>, 2024)</a:t>
            </a:r>
          </a:p>
        </p:txBody>
      </p:sp>
      <p:cxnSp>
        <p:nvCxnSpPr>
          <p:cNvPr id="33" name="Straight Connector 32">
            <a:extLst>
              <a:ext uri="{FF2B5EF4-FFF2-40B4-BE49-F238E27FC236}">
                <a16:creationId xmlns:a16="http://schemas.microsoft.com/office/drawing/2014/main" id="{AFFD99BC-A441-CDB9-6189-80202C4C43A3}"/>
              </a:ext>
            </a:extLst>
          </p:cNvPr>
          <p:cNvCxnSpPr/>
          <p:nvPr/>
        </p:nvCxnSpPr>
        <p:spPr>
          <a:xfrm>
            <a:off x="171134" y="1408543"/>
            <a:ext cx="10615547" cy="0"/>
          </a:xfrm>
          <a:prstGeom prst="line">
            <a:avLst/>
          </a:prstGeom>
          <a:ln/>
        </p:spPr>
        <p:style>
          <a:lnRef idx="3">
            <a:schemeClr val="accent1"/>
          </a:lnRef>
          <a:fillRef idx="0">
            <a:schemeClr val="accent1"/>
          </a:fillRef>
          <a:effectRef idx="2">
            <a:schemeClr val="accent1"/>
          </a:effectRef>
          <a:fontRef idx="minor">
            <a:schemeClr val="tx1"/>
          </a:fontRef>
        </p:style>
      </p:cxnSp>
      <p:sp>
        <p:nvSpPr>
          <p:cNvPr id="34" name="Rectangle 33">
            <a:extLst>
              <a:ext uri="{FF2B5EF4-FFF2-40B4-BE49-F238E27FC236}">
                <a16:creationId xmlns:a16="http://schemas.microsoft.com/office/drawing/2014/main" id="{11A8C920-2EF3-9FA8-A7AF-A159239DCB1C}"/>
              </a:ext>
            </a:extLst>
          </p:cNvPr>
          <p:cNvSpPr/>
          <p:nvPr/>
        </p:nvSpPr>
        <p:spPr>
          <a:xfrm>
            <a:off x="1034647" y="112515"/>
            <a:ext cx="5325352" cy="707886"/>
          </a:xfrm>
          <a:prstGeom prst="rect">
            <a:avLst/>
          </a:prstGeom>
          <a:noFill/>
        </p:spPr>
        <p:txBody>
          <a:bodyPr wrap="square" lIns="91440" tIns="45720" rIns="91440" bIns="45720">
            <a:spAutoFit/>
          </a:bodyPr>
          <a:lstStyle/>
          <a:p>
            <a:pPr algn="ctr"/>
            <a:r>
              <a:rPr lang="en-GB" sz="4000" b="1" cap="none" spc="0" dirty="0">
                <a:ln w="13462">
                  <a:solidFill>
                    <a:schemeClr val="bg1"/>
                  </a:solidFill>
                  <a:prstDash val="solid"/>
                </a:ln>
                <a:solidFill>
                  <a:srgbClr val="0070C0"/>
                </a:solidFill>
                <a:effectLst>
                  <a:outerShdw dist="38100" dir="2700000" algn="bl" rotWithShape="0">
                    <a:schemeClr val="accent5"/>
                  </a:outerShdw>
                </a:effectLst>
              </a:rPr>
              <a:t>1. Key concepts</a:t>
            </a:r>
          </a:p>
        </p:txBody>
      </p:sp>
    </p:spTree>
    <p:extLst>
      <p:ext uri="{BB962C8B-B14F-4D97-AF65-F5344CB8AC3E}">
        <p14:creationId xmlns:p14="http://schemas.microsoft.com/office/powerpoint/2010/main" val="3043158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753E3F-6077-D038-AA7C-46C955CC6928}"/>
              </a:ext>
            </a:extLst>
          </p:cNvPr>
          <p:cNvSpPr>
            <a:spLocks noGrp="1"/>
          </p:cNvSpPr>
          <p:nvPr>
            <p:ph idx="1"/>
          </p:nvPr>
        </p:nvSpPr>
        <p:spPr>
          <a:xfrm>
            <a:off x="176980" y="929640"/>
            <a:ext cx="7020950" cy="5928360"/>
          </a:xfrm>
        </p:spPr>
        <p:txBody>
          <a:bodyPr>
            <a:normAutofit fontScale="70000" lnSpcReduction="20000"/>
          </a:bodyPr>
          <a:lstStyle/>
          <a:p>
            <a:r>
              <a:rPr lang="en-GB" sz="2300" b="1" dirty="0">
                <a:solidFill>
                  <a:srgbClr val="FF0000"/>
                </a:solidFill>
                <a:latin typeface="Arial" panose="020B0604020202020204" pitchFamily="34" charset="0"/>
                <a:cs typeface="Arial" panose="020B0604020202020204" pitchFamily="34" charset="0"/>
              </a:rPr>
              <a:t>Rising demand for integrated care</a:t>
            </a:r>
            <a:r>
              <a:rPr lang="en-GB" sz="2300" b="1" dirty="0">
                <a:latin typeface="Arial" panose="020B0604020202020204" pitchFamily="34" charset="0"/>
                <a:cs typeface="Arial" panose="020B0604020202020204" pitchFamily="34" charset="0"/>
              </a:rPr>
              <a:t> </a:t>
            </a:r>
            <a:r>
              <a:rPr lang="en-GB" sz="2300" dirty="0">
                <a:latin typeface="Arial" panose="020B0604020202020204" pitchFamily="34" charset="0"/>
                <a:cs typeface="Arial" panose="020B0604020202020204" pitchFamily="34" charset="0"/>
              </a:rPr>
              <a:t>Ageing population, multimorbidity, and complex needs require joined‑up services. </a:t>
            </a:r>
            <a:r>
              <a:rPr lang="en-GB" sz="2300" b="1" dirty="0">
                <a:latin typeface="Arial" panose="020B0604020202020204" pitchFamily="34" charset="0"/>
                <a:cs typeface="Arial" panose="020B0604020202020204" pitchFamily="34" charset="0"/>
              </a:rPr>
              <a:t>For Example:</a:t>
            </a:r>
            <a:r>
              <a:rPr lang="en-GB" sz="2300" dirty="0">
                <a:latin typeface="Arial" panose="020B0604020202020204" pitchFamily="34" charset="0"/>
                <a:cs typeface="Arial" panose="020B0604020202020204" pitchFamily="34" charset="0"/>
              </a:rPr>
              <a:t> Integrated Care Systems (ICS) link NHS, social care, and local authorities. </a:t>
            </a:r>
            <a:r>
              <a:rPr lang="en-GB" sz="2300" b="1" dirty="0">
                <a:latin typeface="Arial" panose="020B0604020202020204" pitchFamily="34" charset="0"/>
                <a:cs typeface="Arial" panose="020B0604020202020204" pitchFamily="34" charset="0"/>
              </a:rPr>
              <a:t> </a:t>
            </a:r>
            <a:r>
              <a:rPr lang="en-GB" sz="2300" dirty="0">
                <a:latin typeface="Arial" panose="020B0604020202020204" pitchFamily="34" charset="0"/>
                <a:cs typeface="Arial" panose="020B0604020202020204" pitchFamily="34" charset="0"/>
              </a:rPr>
              <a:t>(</a:t>
            </a:r>
            <a:r>
              <a:rPr lang="en-GB" sz="2300" dirty="0" err="1">
                <a:latin typeface="Arial" panose="020B0604020202020204" pitchFamily="34" charset="0"/>
                <a:cs typeface="Arial" panose="020B0604020202020204" pitchFamily="34" charset="0"/>
              </a:rPr>
              <a:t>Mitterlechner</a:t>
            </a:r>
            <a:r>
              <a:rPr lang="en-GB" sz="2300" dirty="0">
                <a:latin typeface="Arial" panose="020B0604020202020204" pitchFamily="34" charset="0"/>
                <a:cs typeface="Arial" panose="020B0604020202020204" pitchFamily="34" charset="0"/>
              </a:rPr>
              <a:t> et al., 2019)</a:t>
            </a:r>
          </a:p>
          <a:p>
            <a:r>
              <a:rPr lang="en-GB" sz="2300" b="1" dirty="0">
                <a:solidFill>
                  <a:srgbClr val="FF0000"/>
                </a:solidFill>
                <a:latin typeface="Arial" panose="020B0604020202020204" pitchFamily="34" charset="0"/>
                <a:cs typeface="Arial" panose="020B0604020202020204" pitchFamily="34" charset="0"/>
              </a:rPr>
              <a:t>Chronic illness &amp; mental health pressures</a:t>
            </a:r>
            <a:r>
              <a:rPr lang="en-GB" sz="2300" b="1" dirty="0">
                <a:latin typeface="Arial" panose="020B0604020202020204" pitchFamily="34" charset="0"/>
                <a:cs typeface="Arial" panose="020B0604020202020204" pitchFamily="34" charset="0"/>
              </a:rPr>
              <a:t> </a:t>
            </a:r>
            <a:r>
              <a:rPr lang="en-GB" sz="2300" dirty="0">
                <a:latin typeface="Arial" panose="020B0604020202020204" pitchFamily="34" charset="0"/>
                <a:cs typeface="Arial" panose="020B0604020202020204" pitchFamily="34" charset="0"/>
              </a:rPr>
              <a:t>Increase in long‑term conditions (diabetes, COPD) and mental health demand. </a:t>
            </a:r>
            <a:r>
              <a:rPr lang="en-GB" sz="2300" b="1" dirty="0">
                <a:latin typeface="Arial" panose="020B0604020202020204" pitchFamily="34" charset="0"/>
                <a:cs typeface="Arial" panose="020B0604020202020204" pitchFamily="34" charset="0"/>
              </a:rPr>
              <a:t>For Example:</a:t>
            </a:r>
            <a:r>
              <a:rPr lang="en-GB" sz="2300" dirty="0">
                <a:latin typeface="Arial" panose="020B0604020202020204" pitchFamily="34" charset="0"/>
                <a:cs typeface="Arial" panose="020B0604020202020204" pitchFamily="34" charset="0"/>
              </a:rPr>
              <a:t> NHS Mental Health Implementation Plan (2019) expands early intervention and community support.</a:t>
            </a:r>
            <a:r>
              <a:rPr lang="en-GB" sz="2300" b="1" dirty="0">
                <a:latin typeface="Arial" panose="020B0604020202020204" pitchFamily="34" charset="0"/>
                <a:cs typeface="Arial" panose="020B0604020202020204" pitchFamily="34" charset="0"/>
              </a:rPr>
              <a:t> </a:t>
            </a:r>
            <a:r>
              <a:rPr lang="en-GB" sz="2300" dirty="0">
                <a:latin typeface="Arial" panose="020B0604020202020204" pitchFamily="34" charset="0"/>
                <a:cs typeface="Arial" panose="020B0604020202020204" pitchFamily="34" charset="0"/>
              </a:rPr>
              <a:t>(Leite, 2025) </a:t>
            </a:r>
          </a:p>
          <a:p>
            <a:r>
              <a:rPr lang="en-GB" sz="2300" b="1" dirty="0">
                <a:solidFill>
                  <a:srgbClr val="FF0000"/>
                </a:solidFill>
                <a:latin typeface="Arial" panose="020B0604020202020204" pitchFamily="34" charset="0"/>
                <a:cs typeface="Arial" panose="020B0604020202020204" pitchFamily="34" charset="0"/>
              </a:rPr>
              <a:t>Workforce sustainability challenges </a:t>
            </a:r>
            <a:r>
              <a:rPr lang="en-GB" sz="2300" dirty="0">
                <a:latin typeface="Arial" panose="020B0604020202020204" pitchFamily="34" charset="0"/>
                <a:cs typeface="Arial" panose="020B0604020202020204" pitchFamily="34" charset="0"/>
              </a:rPr>
              <a:t>Staff shortages, burnout, and retention issues affect service quality. </a:t>
            </a:r>
            <a:r>
              <a:rPr lang="en-GB" sz="2300" b="1" dirty="0">
                <a:latin typeface="Arial" panose="020B0604020202020204" pitchFamily="34" charset="0"/>
                <a:cs typeface="Arial" panose="020B0604020202020204" pitchFamily="34" charset="0"/>
              </a:rPr>
              <a:t>For Example:</a:t>
            </a:r>
            <a:r>
              <a:rPr lang="en-GB" sz="2300" dirty="0">
                <a:latin typeface="Arial" panose="020B0604020202020204" pitchFamily="34" charset="0"/>
                <a:cs typeface="Arial" panose="020B0604020202020204" pitchFamily="34" charset="0"/>
              </a:rPr>
              <a:t> NHS Workforce Plan (2023) aims to train 60,000 more nurses and expand mental health roles.</a:t>
            </a:r>
            <a:r>
              <a:rPr lang="en-GB" sz="2300" b="1" dirty="0">
                <a:latin typeface="Arial" panose="020B0604020202020204" pitchFamily="34" charset="0"/>
                <a:cs typeface="Arial" panose="020B0604020202020204" pitchFamily="34" charset="0"/>
              </a:rPr>
              <a:t> </a:t>
            </a:r>
            <a:r>
              <a:rPr lang="en-GB" sz="2300" dirty="0">
                <a:latin typeface="Arial" panose="020B0604020202020204" pitchFamily="34" charset="0"/>
                <a:cs typeface="Arial" panose="020B0604020202020204" pitchFamily="34" charset="0"/>
              </a:rPr>
              <a:t>(Weidman, 2022) </a:t>
            </a:r>
          </a:p>
          <a:p>
            <a:r>
              <a:rPr lang="en-GB" sz="2300" b="1" dirty="0">
                <a:solidFill>
                  <a:srgbClr val="FF0000"/>
                </a:solidFill>
                <a:latin typeface="Arial" panose="020B0604020202020204" pitchFamily="34" charset="0"/>
                <a:cs typeface="Arial" panose="020B0604020202020204" pitchFamily="34" charset="0"/>
              </a:rPr>
              <a:t>WHO’s SDGs emphasise health equity &amp; environmental responsibility </a:t>
            </a:r>
            <a:r>
              <a:rPr lang="en-GB" sz="2300" dirty="0">
                <a:latin typeface="Arial" panose="020B0604020202020204" pitchFamily="34" charset="0"/>
                <a:cs typeface="Arial" panose="020B0604020202020204" pitchFamily="34" charset="0"/>
              </a:rPr>
              <a:t>SDG 3 (Good Health &amp; Wellbeing) and SDG 10 (Reduced Inequalities) guide modern policy. </a:t>
            </a:r>
            <a:r>
              <a:rPr lang="en-GB" sz="2300" b="1" dirty="0">
                <a:latin typeface="Arial" panose="020B0604020202020204" pitchFamily="34" charset="0"/>
                <a:cs typeface="Arial" panose="020B0604020202020204" pitchFamily="34" charset="0"/>
              </a:rPr>
              <a:t>For Example:</a:t>
            </a:r>
            <a:r>
              <a:rPr lang="en-GB" sz="2300" dirty="0">
                <a:latin typeface="Arial" panose="020B0604020202020204" pitchFamily="34" charset="0"/>
                <a:cs typeface="Arial" panose="020B0604020202020204" pitchFamily="34" charset="0"/>
              </a:rPr>
              <a:t> Public Health England’s Health Equity Strategy targets deprivation‑related health gaps.</a:t>
            </a:r>
            <a:r>
              <a:rPr lang="en-GB" sz="2300" b="1" dirty="0">
                <a:latin typeface="Arial" panose="020B0604020202020204" pitchFamily="34" charset="0"/>
                <a:cs typeface="Arial" panose="020B0604020202020204" pitchFamily="34" charset="0"/>
              </a:rPr>
              <a:t> </a:t>
            </a:r>
            <a:r>
              <a:rPr lang="en-GB" sz="2300" dirty="0">
                <a:latin typeface="Arial" panose="020B0604020202020204" pitchFamily="34" charset="0"/>
                <a:cs typeface="Arial" panose="020B0604020202020204" pitchFamily="34" charset="0"/>
              </a:rPr>
              <a:t>(Racioppi </a:t>
            </a:r>
            <a:r>
              <a:rPr lang="en-GB" sz="2300" i="1" dirty="0">
                <a:latin typeface="Arial" panose="020B0604020202020204" pitchFamily="34" charset="0"/>
                <a:cs typeface="Arial" panose="020B0604020202020204" pitchFamily="34" charset="0"/>
              </a:rPr>
              <a:t>et al., </a:t>
            </a:r>
            <a:r>
              <a:rPr lang="en-GB" sz="2300" dirty="0">
                <a:latin typeface="Arial" panose="020B0604020202020204" pitchFamily="34" charset="0"/>
                <a:cs typeface="Arial" panose="020B0604020202020204" pitchFamily="34" charset="0"/>
              </a:rPr>
              <a:t>2020) </a:t>
            </a:r>
          </a:p>
          <a:p>
            <a:r>
              <a:rPr lang="en-GB" sz="2300" b="1" dirty="0">
                <a:solidFill>
                  <a:srgbClr val="FF0000"/>
                </a:solidFill>
                <a:latin typeface="Arial" panose="020B0604020202020204" pitchFamily="34" charset="0"/>
                <a:cs typeface="Arial" panose="020B0604020202020204" pitchFamily="34" charset="0"/>
              </a:rPr>
              <a:t>Supports Health in All Policies </a:t>
            </a:r>
            <a:r>
              <a:rPr lang="en-GB" sz="2300" dirty="0">
                <a:latin typeface="Arial" panose="020B0604020202020204" pitchFamily="34" charset="0"/>
                <a:cs typeface="Arial" panose="020B0604020202020204" pitchFamily="34" charset="0"/>
              </a:rPr>
              <a:t>Health impacts considered in transport, housing, education, and environmental policy. </a:t>
            </a:r>
            <a:r>
              <a:rPr lang="en-GB" sz="2300" b="1" dirty="0">
                <a:latin typeface="Arial" panose="020B0604020202020204" pitchFamily="34" charset="0"/>
                <a:cs typeface="Arial" panose="020B0604020202020204" pitchFamily="34" charset="0"/>
              </a:rPr>
              <a:t>For Example:</a:t>
            </a:r>
            <a:r>
              <a:rPr lang="en-GB" sz="2300" dirty="0">
                <a:latin typeface="Arial" panose="020B0604020202020204" pitchFamily="34" charset="0"/>
                <a:cs typeface="Arial" panose="020B0604020202020204" pitchFamily="34" charset="0"/>
              </a:rPr>
              <a:t> Healthy Streets Approach (Transport for London) improves air quality and physical activity.</a:t>
            </a:r>
            <a:r>
              <a:rPr lang="en-GB" sz="2300" b="1" dirty="0">
                <a:latin typeface="Arial" panose="020B0604020202020204" pitchFamily="34" charset="0"/>
                <a:cs typeface="Arial" panose="020B0604020202020204" pitchFamily="34" charset="0"/>
              </a:rPr>
              <a:t> </a:t>
            </a:r>
            <a:r>
              <a:rPr lang="en-GB" sz="2300" dirty="0">
                <a:latin typeface="Arial" panose="020B0604020202020204" pitchFamily="34" charset="0"/>
                <a:cs typeface="Arial" panose="020B0604020202020204" pitchFamily="34" charset="0"/>
              </a:rPr>
              <a:t>(Green </a:t>
            </a:r>
            <a:r>
              <a:rPr lang="en-GB" sz="2300" i="1" dirty="0">
                <a:latin typeface="Arial" panose="020B0604020202020204" pitchFamily="34" charset="0"/>
                <a:cs typeface="Arial" panose="020B0604020202020204" pitchFamily="34" charset="0"/>
              </a:rPr>
              <a:t>et al., </a:t>
            </a:r>
            <a:r>
              <a:rPr lang="en-GB" sz="2300" dirty="0">
                <a:latin typeface="Arial" panose="020B0604020202020204" pitchFamily="34" charset="0"/>
                <a:cs typeface="Arial" panose="020B0604020202020204" pitchFamily="34" charset="0"/>
              </a:rPr>
              <a:t>2021) </a:t>
            </a:r>
          </a:p>
          <a:p>
            <a:endParaRPr lang="en-GB" sz="1800" dirty="0"/>
          </a:p>
        </p:txBody>
      </p:sp>
      <p:pic>
        <p:nvPicPr>
          <p:cNvPr id="4" name="Picture 3" descr="The Importance of Network Visibility in Modern Healthcare">
            <a:extLst>
              <a:ext uri="{FF2B5EF4-FFF2-40B4-BE49-F238E27FC236}">
                <a16:creationId xmlns:a16="http://schemas.microsoft.com/office/drawing/2014/main" id="{142F8E27-40A3-7B08-6D55-AE95F8EC5B66}"/>
              </a:ext>
            </a:extLst>
          </p:cNvPr>
          <p:cNvPicPr>
            <a:picLocks noChangeAspect="1"/>
          </p:cNvPicPr>
          <p:nvPr/>
        </p:nvPicPr>
        <p:blipFill>
          <a:blip r:embed="rId2"/>
          <a:stretch>
            <a:fillRect/>
          </a:stretch>
        </p:blipFill>
        <p:spPr>
          <a:xfrm>
            <a:off x="7197930" y="2179320"/>
            <a:ext cx="4817089" cy="3459480"/>
          </a:xfrm>
          <a:prstGeom prst="rect">
            <a:avLst/>
          </a:prstGeom>
        </p:spPr>
      </p:pic>
      <p:sp>
        <p:nvSpPr>
          <p:cNvPr id="5" name="TextBox 4">
            <a:extLst>
              <a:ext uri="{FF2B5EF4-FFF2-40B4-BE49-F238E27FC236}">
                <a16:creationId xmlns:a16="http://schemas.microsoft.com/office/drawing/2014/main" id="{7C53BE3E-365B-8F16-EC81-EF32C2A03860}"/>
              </a:ext>
            </a:extLst>
          </p:cNvPr>
          <p:cNvSpPr txBox="1"/>
          <p:nvPr/>
        </p:nvSpPr>
        <p:spPr>
          <a:xfrm>
            <a:off x="8119970" y="1809988"/>
            <a:ext cx="3668151" cy="369332"/>
          </a:xfrm>
          <a:prstGeom prst="rect">
            <a:avLst/>
          </a:prstGeom>
          <a:noFill/>
        </p:spPr>
        <p:txBody>
          <a:bodyPr wrap="square" rtlCol="0">
            <a:spAutoFit/>
          </a:bodyPr>
          <a:lstStyle/>
          <a:p>
            <a:r>
              <a:rPr lang="en-GB" dirty="0"/>
              <a:t>(Zeev </a:t>
            </a:r>
            <a:r>
              <a:rPr lang="en-GB" dirty="0" err="1"/>
              <a:t>Draer</a:t>
            </a:r>
            <a:r>
              <a:rPr lang="en-GB" dirty="0"/>
              <a:t>, 2025).</a:t>
            </a:r>
          </a:p>
        </p:txBody>
      </p:sp>
      <p:sp>
        <p:nvSpPr>
          <p:cNvPr id="6" name="Rectangle 5">
            <a:extLst>
              <a:ext uri="{FF2B5EF4-FFF2-40B4-BE49-F238E27FC236}">
                <a16:creationId xmlns:a16="http://schemas.microsoft.com/office/drawing/2014/main" id="{06AA1DA2-F7F5-3DB4-646B-A8AE3621AFF1}"/>
              </a:ext>
            </a:extLst>
          </p:cNvPr>
          <p:cNvSpPr/>
          <p:nvPr/>
        </p:nvSpPr>
        <p:spPr>
          <a:xfrm>
            <a:off x="166904" y="-156865"/>
            <a:ext cx="11848115" cy="923330"/>
          </a:xfrm>
          <a:prstGeom prst="rect">
            <a:avLst/>
          </a:prstGeom>
          <a:noFill/>
        </p:spPr>
        <p:txBody>
          <a:bodyPr wrap="none" lIns="91440" tIns="45720" rIns="91440" bIns="45720">
            <a:spAutoFit/>
          </a:bodyPr>
          <a:lstStyle/>
          <a:p>
            <a:pPr algn="ctr"/>
            <a:r>
              <a:rPr lang="en-GB" sz="5400" b="1" cap="none" spc="0" dirty="0">
                <a:ln w="13462">
                  <a:solidFill>
                    <a:schemeClr val="bg1"/>
                  </a:solidFill>
                  <a:prstDash val="solid"/>
                </a:ln>
                <a:solidFill>
                  <a:srgbClr val="0070C0"/>
                </a:solidFill>
                <a:effectLst>
                  <a:outerShdw dist="38100" dir="2700000" algn="bl" rotWithShape="0">
                    <a:schemeClr val="accent5"/>
                  </a:outerShdw>
                </a:effectLst>
              </a:rPr>
              <a:t>2. Relevance in Modern Healthcare</a:t>
            </a:r>
          </a:p>
        </p:txBody>
      </p:sp>
      <p:cxnSp>
        <p:nvCxnSpPr>
          <p:cNvPr id="8" name="Straight Connector 7">
            <a:extLst>
              <a:ext uri="{FF2B5EF4-FFF2-40B4-BE49-F238E27FC236}">
                <a16:creationId xmlns:a16="http://schemas.microsoft.com/office/drawing/2014/main" id="{9A34C3F4-8765-4693-0770-F705ED63907F}"/>
              </a:ext>
            </a:extLst>
          </p:cNvPr>
          <p:cNvCxnSpPr>
            <a:cxnSpLocks/>
          </p:cNvCxnSpPr>
          <p:nvPr/>
        </p:nvCxnSpPr>
        <p:spPr>
          <a:xfrm>
            <a:off x="1097280" y="766465"/>
            <a:ext cx="10690841"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2405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E13C1-C738-0B48-7722-5A88C4D7ED26}"/>
              </a:ext>
            </a:extLst>
          </p:cNvPr>
          <p:cNvSpPr>
            <a:spLocks noGrp="1"/>
          </p:cNvSpPr>
          <p:nvPr>
            <p:ph type="title"/>
          </p:nvPr>
        </p:nvSpPr>
        <p:spPr>
          <a:xfrm>
            <a:off x="1524000" y="-107358"/>
            <a:ext cx="10848649" cy="1006518"/>
          </a:xfrm>
        </p:spPr>
        <p:txBody>
          <a:bodyPr anchor="b">
            <a:normAutofit/>
          </a:bodyPr>
          <a:lstStyle/>
          <a:p>
            <a:r>
              <a:rPr lang="en-GB" sz="3200" dirty="0">
                <a:ln w="13462">
                  <a:solidFill>
                    <a:schemeClr val="bg1"/>
                  </a:solidFill>
                  <a:prstDash val="solid"/>
                </a:ln>
                <a:solidFill>
                  <a:srgbClr val="0070C0"/>
                </a:solidFill>
                <a:effectLst>
                  <a:outerShdw dist="38100" dir="2700000" algn="bl" rotWithShape="0">
                    <a:schemeClr val="accent5"/>
                  </a:outerShdw>
                </a:effectLst>
              </a:rPr>
              <a:t>3. Integration of Health &amp; Wellbeing Approaches</a:t>
            </a:r>
            <a:br>
              <a:rPr lang="en-GB" sz="3200" dirty="0">
                <a:ln w="13462">
                  <a:solidFill>
                    <a:schemeClr val="bg1"/>
                  </a:solidFill>
                  <a:prstDash val="solid"/>
                </a:ln>
                <a:solidFill>
                  <a:srgbClr val="0070C0"/>
                </a:solidFill>
                <a:effectLst>
                  <a:outerShdw dist="38100" dir="2700000" algn="bl" rotWithShape="0">
                    <a:schemeClr val="accent5"/>
                  </a:outerShdw>
                </a:effectLst>
              </a:rPr>
            </a:br>
            <a:endParaRPr lang="en-GB" sz="3200" dirty="0">
              <a:ln w="13462">
                <a:solidFill>
                  <a:schemeClr val="bg1"/>
                </a:solidFill>
                <a:prstDash val="solid"/>
              </a:ln>
              <a:solidFill>
                <a:srgbClr val="0070C0"/>
              </a:solidFill>
              <a:effectLst>
                <a:outerShdw dist="38100" dir="2700000" algn="bl" rotWithShape="0">
                  <a:schemeClr val="accent5"/>
                </a:outerShdw>
              </a:effectLst>
            </a:endParaRPr>
          </a:p>
        </p:txBody>
      </p:sp>
      <p:sp>
        <p:nvSpPr>
          <p:cNvPr id="8" name="Content Placeholder 7">
            <a:extLst>
              <a:ext uri="{FF2B5EF4-FFF2-40B4-BE49-F238E27FC236}">
                <a16:creationId xmlns:a16="http://schemas.microsoft.com/office/drawing/2014/main" id="{49D57208-1CBE-C162-80E5-CBA0B4D920EE}"/>
              </a:ext>
            </a:extLst>
          </p:cNvPr>
          <p:cNvSpPr>
            <a:spLocks noGrp="1"/>
          </p:cNvSpPr>
          <p:nvPr>
            <p:ph idx="1"/>
          </p:nvPr>
        </p:nvSpPr>
        <p:spPr>
          <a:xfrm>
            <a:off x="191729" y="609600"/>
            <a:ext cx="7020951" cy="6522720"/>
          </a:xfrm>
        </p:spPr>
        <p:txBody>
          <a:bodyPr>
            <a:normAutofit fontScale="85000" lnSpcReduction="20000"/>
          </a:bodyPr>
          <a:lstStyle/>
          <a:p>
            <a:r>
              <a:rPr lang="en-GB" b="1" dirty="0">
                <a:solidFill>
                  <a:srgbClr val="FF0000"/>
                </a:solidFill>
                <a:latin typeface="Arial" panose="020B0604020202020204" pitchFamily="34" charset="0"/>
                <a:cs typeface="Arial" panose="020B0604020202020204" pitchFamily="34" charset="0"/>
              </a:rPr>
              <a:t>Holistic assessments in care planning:</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Assess physical, mental, emotional, social, and environmental needs. </a:t>
            </a:r>
            <a:r>
              <a:rPr lang="en-GB" b="1" dirty="0">
                <a:latin typeface="Arial" panose="020B0604020202020204" pitchFamily="34" charset="0"/>
                <a:cs typeface="Arial" panose="020B0604020202020204" pitchFamily="34" charset="0"/>
              </a:rPr>
              <a:t>Example: </a:t>
            </a:r>
            <a:r>
              <a:rPr lang="en-GB" dirty="0">
                <a:latin typeface="Arial" panose="020B0604020202020204" pitchFamily="34" charset="0"/>
                <a:cs typeface="Arial" panose="020B0604020202020204" pitchFamily="34" charset="0"/>
              </a:rPr>
              <a:t>NHS community teams use holistic assessments for frailty, including mobility, nutrition, mental health, and social support. (</a:t>
            </a:r>
            <a:r>
              <a:rPr lang="en-GB" dirty="0" err="1">
                <a:latin typeface="Arial" panose="020B0604020202020204" pitchFamily="34" charset="0"/>
                <a:cs typeface="Arial" panose="020B0604020202020204" pitchFamily="34" charset="0"/>
              </a:rPr>
              <a:t>Chrash</a:t>
            </a:r>
            <a:r>
              <a:rPr lang="en-GB" dirty="0">
                <a:latin typeface="Arial" panose="020B0604020202020204" pitchFamily="34" charset="0"/>
                <a:cs typeface="Arial" panose="020B0604020202020204" pitchFamily="34" charset="0"/>
              </a:rPr>
              <a:t> et al., 2011)</a:t>
            </a:r>
          </a:p>
          <a:p>
            <a:r>
              <a:rPr lang="en-GB" b="1" dirty="0">
                <a:solidFill>
                  <a:srgbClr val="FF0000"/>
                </a:solidFill>
                <a:latin typeface="Arial" panose="020B0604020202020204" pitchFamily="34" charset="0"/>
                <a:cs typeface="Arial" panose="020B0604020202020204" pitchFamily="34" charset="0"/>
              </a:rPr>
              <a:t>Person‑centred care models: </a:t>
            </a:r>
            <a:r>
              <a:rPr lang="en-GB" dirty="0">
                <a:latin typeface="Arial" panose="020B0604020202020204" pitchFamily="34" charset="0"/>
                <a:cs typeface="Arial" panose="020B0604020202020204" pitchFamily="34" charset="0"/>
              </a:rPr>
              <a:t>Care tailored to individual preferences, values, and lived experiences. </a:t>
            </a:r>
            <a:r>
              <a:rPr lang="en-GB" b="1" dirty="0">
                <a:latin typeface="Arial" panose="020B0604020202020204" pitchFamily="34" charset="0"/>
                <a:cs typeface="Arial" panose="020B0604020202020204" pitchFamily="34" charset="0"/>
              </a:rPr>
              <a:t> Example: </a:t>
            </a:r>
            <a:r>
              <a:rPr lang="en-GB" dirty="0">
                <a:latin typeface="Arial" panose="020B0604020202020204" pitchFamily="34" charset="0"/>
                <a:cs typeface="Arial" panose="020B0604020202020204" pitchFamily="34" charset="0"/>
              </a:rPr>
              <a:t>NHS Personalised Care Model (2022) includes shared decision‑making and personalised care plans.</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(Burdett, 2022)</a:t>
            </a:r>
          </a:p>
          <a:p>
            <a:r>
              <a:rPr lang="en-GB" b="1" dirty="0">
                <a:solidFill>
                  <a:srgbClr val="FF0000"/>
                </a:solidFill>
                <a:latin typeface="Arial" panose="020B0604020202020204" pitchFamily="34" charset="0"/>
                <a:cs typeface="Arial" panose="020B0604020202020204" pitchFamily="34" charset="0"/>
              </a:rPr>
              <a:t>Mental health embedded in primary care: </a:t>
            </a:r>
            <a:r>
              <a:rPr lang="en-GB" dirty="0">
                <a:latin typeface="Arial" panose="020B0604020202020204" pitchFamily="34" charset="0"/>
                <a:cs typeface="Arial" panose="020B0604020202020204" pitchFamily="34" charset="0"/>
              </a:rPr>
              <a:t>Mental health support integrated into GP practices and community clinics. </a:t>
            </a:r>
            <a:r>
              <a:rPr lang="en-GB" b="1" dirty="0">
                <a:latin typeface="Arial" panose="020B0604020202020204" pitchFamily="34" charset="0"/>
                <a:cs typeface="Arial" panose="020B0604020202020204" pitchFamily="34" charset="0"/>
              </a:rPr>
              <a:t>Example: </a:t>
            </a:r>
            <a:r>
              <a:rPr lang="en-GB" dirty="0">
                <a:latin typeface="Arial" panose="020B0604020202020204" pitchFamily="34" charset="0"/>
                <a:cs typeface="Arial" panose="020B0604020202020204" pitchFamily="34" charset="0"/>
              </a:rPr>
              <a:t>Primary Care Networks (PCNs) employ mental health practitioners directly in GP surgeries. (Hoffman, L.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2019)</a:t>
            </a:r>
          </a:p>
          <a:p>
            <a:r>
              <a:rPr lang="en-GB" b="1" dirty="0">
                <a:solidFill>
                  <a:srgbClr val="FF0000"/>
                </a:solidFill>
                <a:latin typeface="Arial" panose="020B0604020202020204" pitchFamily="34" charset="0"/>
                <a:cs typeface="Arial" panose="020B0604020202020204" pitchFamily="34" charset="0"/>
              </a:rPr>
              <a:t>Lifestyle interventions: </a:t>
            </a:r>
            <a:r>
              <a:rPr lang="en-GB" dirty="0">
                <a:latin typeface="Arial" panose="020B0604020202020204" pitchFamily="34" charset="0"/>
                <a:cs typeface="Arial" panose="020B0604020202020204" pitchFamily="34" charset="0"/>
              </a:rPr>
              <a:t>Evidence‑based programmes addressing behaviour change and long‑term health. </a:t>
            </a:r>
            <a:r>
              <a:rPr lang="en-GB" b="1" dirty="0">
                <a:latin typeface="Arial" panose="020B0604020202020204" pitchFamily="34" charset="0"/>
                <a:cs typeface="Arial" panose="020B0604020202020204" pitchFamily="34" charset="0"/>
              </a:rPr>
              <a:t>Example: </a:t>
            </a:r>
            <a:r>
              <a:rPr lang="en-GB" dirty="0">
                <a:latin typeface="Arial" panose="020B0604020202020204" pitchFamily="34" charset="0"/>
                <a:cs typeface="Arial" panose="020B0604020202020204" pitchFamily="34" charset="0"/>
              </a:rPr>
              <a:t>NHS Diabetes Prevention Programme includes diet coaching, physical activity support, and stress reduction. </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(nutrition, exercise, stress management) (Lappalainen, R.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2014)</a:t>
            </a:r>
          </a:p>
          <a:p>
            <a:r>
              <a:rPr lang="en-GB" b="1" dirty="0">
                <a:solidFill>
                  <a:srgbClr val="FF0000"/>
                </a:solidFill>
                <a:latin typeface="Arial" panose="020B0604020202020204" pitchFamily="34" charset="0"/>
                <a:cs typeface="Arial" panose="020B0604020202020204" pitchFamily="34" charset="0"/>
              </a:rPr>
              <a:t>Role of biopsychosocial model: </a:t>
            </a:r>
            <a:r>
              <a:rPr lang="en-GB" dirty="0">
                <a:latin typeface="Arial" panose="020B0604020202020204" pitchFamily="34" charset="0"/>
                <a:cs typeface="Arial" panose="020B0604020202020204" pitchFamily="34" charset="0"/>
              </a:rPr>
              <a:t>Health shaped by biological, psychological, and social factors. </a:t>
            </a:r>
            <a:r>
              <a:rPr lang="en-GB" b="1" dirty="0">
                <a:latin typeface="Arial" panose="020B0604020202020204" pitchFamily="34" charset="0"/>
                <a:cs typeface="Arial" panose="020B0604020202020204" pitchFamily="34" charset="0"/>
              </a:rPr>
              <a:t>Example: </a:t>
            </a:r>
            <a:r>
              <a:rPr lang="en-GB" dirty="0">
                <a:latin typeface="Arial" panose="020B0604020202020204" pitchFamily="34" charset="0"/>
                <a:cs typeface="Arial" panose="020B0604020202020204" pitchFamily="34" charset="0"/>
              </a:rPr>
              <a:t>Used widely in NHS mental health, chronic pain clinics, and rehabilitation services.</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(G. </a:t>
            </a:r>
            <a:r>
              <a:rPr lang="en-GB" dirty="0" err="1">
                <a:latin typeface="Arial" panose="020B0604020202020204" pitchFamily="34" charset="0"/>
                <a:cs typeface="Arial" panose="020B0604020202020204" pitchFamily="34" charset="0"/>
              </a:rPr>
              <a:t>Himashree</a:t>
            </a:r>
            <a:r>
              <a:rPr lang="en-GB" dirty="0">
                <a:latin typeface="Arial" panose="020B0604020202020204" pitchFamily="34" charset="0"/>
                <a:cs typeface="Arial" panose="020B0604020202020204" pitchFamily="34" charset="0"/>
              </a:rPr>
              <a:t>, 2025)</a:t>
            </a:r>
          </a:p>
          <a:p>
            <a:endParaRPr lang="en-US" sz="1800" dirty="0"/>
          </a:p>
        </p:txBody>
      </p:sp>
      <p:pic>
        <p:nvPicPr>
          <p:cNvPr id="4" name="Content Placeholder 3" descr="A holistic approach to health and wellbeing">
            <a:extLst>
              <a:ext uri="{FF2B5EF4-FFF2-40B4-BE49-F238E27FC236}">
                <a16:creationId xmlns:a16="http://schemas.microsoft.com/office/drawing/2014/main" id="{063EF93D-4FC8-1C2A-2529-A3E724FB6A9D}"/>
              </a:ext>
            </a:extLst>
          </p:cNvPr>
          <p:cNvPicPr>
            <a:picLocks noChangeAspect="1"/>
          </p:cNvPicPr>
          <p:nvPr/>
        </p:nvPicPr>
        <p:blipFill>
          <a:blip r:embed="rId2"/>
          <a:stretch>
            <a:fillRect/>
          </a:stretch>
        </p:blipFill>
        <p:spPr>
          <a:xfrm>
            <a:off x="7212679" y="1158240"/>
            <a:ext cx="4316361" cy="4292090"/>
          </a:xfrm>
          <a:prstGeom prst="rect">
            <a:avLst/>
          </a:prstGeom>
        </p:spPr>
      </p:pic>
      <p:sp>
        <p:nvSpPr>
          <p:cNvPr id="5" name="TextBox 4">
            <a:extLst>
              <a:ext uri="{FF2B5EF4-FFF2-40B4-BE49-F238E27FC236}">
                <a16:creationId xmlns:a16="http://schemas.microsoft.com/office/drawing/2014/main" id="{7EF42600-0EE2-79EA-B4B9-7F25F9C6DAA5}"/>
              </a:ext>
            </a:extLst>
          </p:cNvPr>
          <p:cNvSpPr txBox="1"/>
          <p:nvPr/>
        </p:nvSpPr>
        <p:spPr>
          <a:xfrm>
            <a:off x="7875639" y="5855110"/>
            <a:ext cx="3653402" cy="369332"/>
          </a:xfrm>
          <a:prstGeom prst="rect">
            <a:avLst/>
          </a:prstGeom>
          <a:noFill/>
        </p:spPr>
        <p:txBody>
          <a:bodyPr wrap="square" rtlCol="0">
            <a:spAutoFit/>
          </a:bodyPr>
          <a:lstStyle/>
          <a:p>
            <a:r>
              <a:rPr lang="en-GB" i="1" dirty="0"/>
              <a:t>(Holcim, </a:t>
            </a:r>
            <a:r>
              <a:rPr lang="en-GB" dirty="0"/>
              <a:t>2022)</a:t>
            </a:r>
          </a:p>
        </p:txBody>
      </p:sp>
      <p:cxnSp>
        <p:nvCxnSpPr>
          <p:cNvPr id="9" name="Straight Connector 8">
            <a:extLst>
              <a:ext uri="{FF2B5EF4-FFF2-40B4-BE49-F238E27FC236}">
                <a16:creationId xmlns:a16="http://schemas.microsoft.com/office/drawing/2014/main" id="{14E6542E-5BD3-1B72-6735-8D10EDFFF07D}"/>
              </a:ext>
            </a:extLst>
          </p:cNvPr>
          <p:cNvCxnSpPr>
            <a:cxnSpLocks/>
          </p:cNvCxnSpPr>
          <p:nvPr/>
        </p:nvCxnSpPr>
        <p:spPr>
          <a:xfrm>
            <a:off x="1706880" y="350520"/>
            <a:ext cx="9448800"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8589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07B083-EAC0-A5BB-C369-C9589EC7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mplementing the UN’s Sustainable Development Goals: strengthening ...">
            <a:extLst>
              <a:ext uri="{FF2B5EF4-FFF2-40B4-BE49-F238E27FC236}">
                <a16:creationId xmlns:a16="http://schemas.microsoft.com/office/drawing/2014/main" id="{4BD0907A-3946-5209-2884-19292B886594}"/>
              </a:ext>
            </a:extLst>
          </p:cNvPr>
          <p:cNvPicPr>
            <a:picLocks noChangeAspect="1"/>
          </p:cNvPicPr>
          <p:nvPr/>
        </p:nvPicPr>
        <p:blipFill>
          <a:blip r:embed="rId2"/>
          <a:stretch>
            <a:fillRect/>
          </a:stretch>
        </p:blipFill>
        <p:spPr>
          <a:xfrm>
            <a:off x="126986" y="995897"/>
            <a:ext cx="5969014" cy="5335399"/>
          </a:xfrm>
          <a:prstGeom prst="rect">
            <a:avLst/>
          </a:prstGeom>
        </p:spPr>
      </p:pic>
      <p:sp>
        <p:nvSpPr>
          <p:cNvPr id="3" name="Content Placeholder 2">
            <a:extLst>
              <a:ext uri="{FF2B5EF4-FFF2-40B4-BE49-F238E27FC236}">
                <a16:creationId xmlns:a16="http://schemas.microsoft.com/office/drawing/2014/main" id="{79EB9CCC-026C-8283-E6B1-423ACC745D3F}"/>
              </a:ext>
            </a:extLst>
          </p:cNvPr>
          <p:cNvSpPr>
            <a:spLocks noGrp="1"/>
          </p:cNvSpPr>
          <p:nvPr>
            <p:ph idx="1"/>
          </p:nvPr>
        </p:nvSpPr>
        <p:spPr>
          <a:xfrm>
            <a:off x="6096000" y="834684"/>
            <a:ext cx="6096000" cy="6023316"/>
          </a:xfrm>
        </p:spPr>
        <p:txBody>
          <a:bodyPr anchor="t">
            <a:normAutofit lnSpcReduction="10000"/>
          </a:bodyPr>
          <a:lstStyle/>
          <a:p>
            <a:r>
              <a:rPr lang="en-GB" sz="1900" b="1" dirty="0">
                <a:solidFill>
                  <a:srgbClr val="FF0000"/>
                </a:solidFill>
                <a:latin typeface="Arial" panose="020B0604020202020204" pitchFamily="34" charset="0"/>
                <a:cs typeface="Arial" panose="020B0604020202020204" pitchFamily="34" charset="0"/>
              </a:rPr>
              <a:t>Green healthcare initiatives: </a:t>
            </a:r>
            <a:r>
              <a:rPr lang="en-GB" sz="1900" dirty="0">
                <a:latin typeface="Arial" panose="020B0604020202020204" pitchFamily="34" charset="0"/>
                <a:cs typeface="Arial" panose="020B0604020202020204" pitchFamily="34" charset="0"/>
              </a:rPr>
              <a:t>energy efficiency, waste reduction (Sanyal et al., 2026)</a:t>
            </a:r>
          </a:p>
          <a:p>
            <a:r>
              <a:rPr lang="en-GB" sz="1900" b="1" dirty="0">
                <a:solidFill>
                  <a:srgbClr val="FF0000"/>
                </a:solidFill>
                <a:latin typeface="Arial" panose="020B0604020202020204" pitchFamily="34" charset="0"/>
                <a:cs typeface="Arial" panose="020B0604020202020204" pitchFamily="34" charset="0"/>
              </a:rPr>
              <a:t>Community‑based prevention strategies: </a:t>
            </a:r>
            <a:r>
              <a:rPr lang="en-GB" sz="1900" dirty="0">
                <a:latin typeface="Arial" panose="020B0604020202020204" pitchFamily="34" charset="0"/>
                <a:cs typeface="Arial" panose="020B0604020202020204" pitchFamily="34" charset="0"/>
              </a:rPr>
              <a:t>NHS Social Prescribing , Healthy Living Pharmacies, Local authority health hubs</a:t>
            </a:r>
            <a:r>
              <a:rPr lang="en-GB" sz="1900" b="1" dirty="0">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rPr>
              <a:t>(Chourasia, 2025)</a:t>
            </a:r>
          </a:p>
          <a:p>
            <a:r>
              <a:rPr lang="en-GB" sz="1900" b="1" dirty="0">
                <a:solidFill>
                  <a:srgbClr val="FF0000"/>
                </a:solidFill>
                <a:latin typeface="Arial" panose="020B0604020202020204" pitchFamily="34" charset="0"/>
                <a:cs typeface="Arial" panose="020B0604020202020204" pitchFamily="34" charset="0"/>
              </a:rPr>
              <a:t>Long‑term planning for population health:  </a:t>
            </a:r>
            <a:r>
              <a:rPr lang="en-GB" sz="1900" dirty="0">
                <a:latin typeface="Arial" panose="020B0604020202020204" pitchFamily="34" charset="0"/>
                <a:cs typeface="Arial" panose="020B0604020202020204" pitchFamily="34" charset="0"/>
              </a:rPr>
              <a:t>Workforce planning, NHS Long Term Plan (Pulvera, 2026)</a:t>
            </a:r>
          </a:p>
          <a:p>
            <a:r>
              <a:rPr lang="en-GB" sz="1900" b="1" dirty="0">
                <a:solidFill>
                  <a:srgbClr val="FF0000"/>
                </a:solidFill>
                <a:latin typeface="Arial" panose="020B0604020202020204" pitchFamily="34" charset="0"/>
                <a:cs typeface="Arial" panose="020B0604020202020204" pitchFamily="34" charset="0"/>
              </a:rPr>
              <a:t>Links to preventive care: </a:t>
            </a:r>
            <a:r>
              <a:rPr lang="en-GB" sz="1900" dirty="0">
                <a:latin typeface="Arial" panose="020B0604020202020204" pitchFamily="34" charset="0"/>
                <a:cs typeface="Arial" panose="020B0604020202020204" pitchFamily="34" charset="0"/>
              </a:rPr>
              <a:t>NHS Health Check Programme, Cancer screening programmes, Mental health early intervention services, Smoke‑free legislation updates and alcohol harm reduction campaigns (Greer </a:t>
            </a:r>
            <a:r>
              <a:rPr lang="en-GB" sz="1900" i="1" dirty="0">
                <a:latin typeface="Arial" panose="020B0604020202020204" pitchFamily="34" charset="0"/>
                <a:cs typeface="Arial" panose="020B0604020202020204" pitchFamily="34" charset="0"/>
              </a:rPr>
              <a:t>et al., </a:t>
            </a:r>
            <a:r>
              <a:rPr lang="en-GB" sz="1900" dirty="0">
                <a:latin typeface="Arial" panose="020B0604020202020204" pitchFamily="34" charset="0"/>
                <a:cs typeface="Arial" panose="020B0604020202020204" pitchFamily="34" charset="0"/>
              </a:rPr>
              <a:t>2024) </a:t>
            </a:r>
          </a:p>
          <a:p>
            <a:r>
              <a:rPr lang="en-GB" sz="1900" b="1" dirty="0">
                <a:solidFill>
                  <a:srgbClr val="FF0000"/>
                </a:solidFill>
                <a:latin typeface="Arial" panose="020B0604020202020204" pitchFamily="34" charset="0"/>
                <a:cs typeface="Arial" panose="020B0604020202020204" pitchFamily="34" charset="0"/>
              </a:rPr>
              <a:t>WHO’s “Health in All Policies” framework: </a:t>
            </a:r>
            <a:r>
              <a:rPr lang="en-GB" sz="1900" dirty="0">
                <a:latin typeface="Arial" panose="020B0604020202020204" pitchFamily="34" charset="0"/>
                <a:cs typeface="Arial" panose="020B0604020202020204" pitchFamily="34" charset="0"/>
              </a:rPr>
              <a:t>Healthy Streets Approach, NHS collaboration with local councils, School mental health programmes  (Buss </a:t>
            </a:r>
            <a:r>
              <a:rPr lang="en-GB" sz="1900" i="1" dirty="0">
                <a:latin typeface="Arial" panose="020B0604020202020204" pitchFamily="34" charset="0"/>
                <a:cs typeface="Arial" panose="020B0604020202020204" pitchFamily="34" charset="0"/>
              </a:rPr>
              <a:t>et al., </a:t>
            </a:r>
            <a:r>
              <a:rPr lang="en-GB" sz="1900" dirty="0">
                <a:latin typeface="Arial" panose="020B0604020202020204" pitchFamily="34" charset="0"/>
                <a:cs typeface="Arial" panose="020B0604020202020204" pitchFamily="34" charset="0"/>
              </a:rPr>
              <a:t>2016)</a:t>
            </a:r>
          </a:p>
          <a:p>
            <a:endParaRPr lang="en-GB" sz="1800" dirty="0"/>
          </a:p>
          <a:p>
            <a:endParaRPr lang="en-GB" sz="1800" dirty="0"/>
          </a:p>
        </p:txBody>
      </p:sp>
      <p:sp>
        <p:nvSpPr>
          <p:cNvPr id="5" name="TextBox 4">
            <a:extLst>
              <a:ext uri="{FF2B5EF4-FFF2-40B4-BE49-F238E27FC236}">
                <a16:creationId xmlns:a16="http://schemas.microsoft.com/office/drawing/2014/main" id="{E5703ED7-EB47-56F6-272E-F80E222BFE2D}"/>
              </a:ext>
            </a:extLst>
          </p:cNvPr>
          <p:cNvSpPr txBox="1"/>
          <p:nvPr/>
        </p:nvSpPr>
        <p:spPr>
          <a:xfrm>
            <a:off x="1849448" y="6225316"/>
            <a:ext cx="3067664" cy="369332"/>
          </a:xfrm>
          <a:prstGeom prst="rect">
            <a:avLst/>
          </a:prstGeom>
          <a:noFill/>
        </p:spPr>
        <p:txBody>
          <a:bodyPr wrap="square" rtlCol="0">
            <a:spAutoFit/>
          </a:bodyPr>
          <a:lstStyle/>
          <a:p>
            <a:r>
              <a:rPr lang="en-GB" dirty="0"/>
              <a:t>(BSMS, 2021)</a:t>
            </a:r>
          </a:p>
        </p:txBody>
      </p:sp>
      <p:sp>
        <p:nvSpPr>
          <p:cNvPr id="10" name="Rectangle 9">
            <a:extLst>
              <a:ext uri="{FF2B5EF4-FFF2-40B4-BE49-F238E27FC236}">
                <a16:creationId xmlns:a16="http://schemas.microsoft.com/office/drawing/2014/main" id="{90D1C7EF-EF26-6550-2AC3-503C9AA09DEF}"/>
              </a:ext>
            </a:extLst>
          </p:cNvPr>
          <p:cNvSpPr/>
          <p:nvPr/>
        </p:nvSpPr>
        <p:spPr>
          <a:xfrm>
            <a:off x="688762" y="13570"/>
            <a:ext cx="10418237" cy="646331"/>
          </a:xfrm>
          <a:prstGeom prst="rect">
            <a:avLst/>
          </a:prstGeom>
          <a:noFill/>
        </p:spPr>
        <p:txBody>
          <a:bodyPr wrap="none" lIns="91440" tIns="45720" rIns="91440" bIns="45720">
            <a:spAutoFit/>
          </a:bodyPr>
          <a:lstStyle/>
          <a:p>
            <a:pPr algn="ctr"/>
            <a:r>
              <a:rPr lang="en-GB" sz="3600" b="1" cap="none" spc="0" dirty="0">
                <a:ln w="13462">
                  <a:solidFill>
                    <a:schemeClr val="bg1"/>
                  </a:solidFill>
                  <a:prstDash val="solid"/>
                </a:ln>
                <a:solidFill>
                  <a:srgbClr val="0070C0"/>
                </a:solidFill>
                <a:effectLst>
                  <a:outerShdw dist="38100" dir="2700000" algn="bl" rotWithShape="0">
                    <a:schemeClr val="accent5"/>
                  </a:outerShdw>
                </a:effectLst>
              </a:rPr>
              <a:t>4. Sustainable Development in Health Policies</a:t>
            </a:r>
          </a:p>
        </p:txBody>
      </p:sp>
      <p:cxnSp>
        <p:nvCxnSpPr>
          <p:cNvPr id="14" name="Straight Connector 13">
            <a:extLst>
              <a:ext uri="{FF2B5EF4-FFF2-40B4-BE49-F238E27FC236}">
                <a16:creationId xmlns:a16="http://schemas.microsoft.com/office/drawing/2014/main" id="{55FCDC97-1322-B166-A608-108B72A9CA33}"/>
              </a:ext>
            </a:extLst>
          </p:cNvPr>
          <p:cNvCxnSpPr>
            <a:cxnSpLocks/>
          </p:cNvCxnSpPr>
          <p:nvPr/>
        </p:nvCxnSpPr>
        <p:spPr>
          <a:xfrm>
            <a:off x="1051560" y="548640"/>
            <a:ext cx="9906000"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06569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8D8AAA-CF24-8E29-BF4A-826E681719A8}"/>
              </a:ext>
            </a:extLst>
          </p:cNvPr>
          <p:cNvSpPr>
            <a:spLocks noGrp="1"/>
          </p:cNvSpPr>
          <p:nvPr>
            <p:ph idx="1"/>
          </p:nvPr>
        </p:nvSpPr>
        <p:spPr>
          <a:xfrm>
            <a:off x="162232" y="1158240"/>
            <a:ext cx="5837780" cy="5666292"/>
          </a:xfrm>
        </p:spPr>
        <p:txBody>
          <a:bodyPr>
            <a:normAutofit fontScale="92500" lnSpcReduction="20000"/>
          </a:bodyPr>
          <a:lstStyle/>
          <a:p>
            <a:r>
              <a:rPr lang="en-GB" b="1" dirty="0">
                <a:solidFill>
                  <a:srgbClr val="FF0000"/>
                </a:solidFill>
                <a:latin typeface="Arial" panose="020B0604020202020204" pitchFamily="34" charset="0"/>
                <a:cs typeface="Arial" panose="020B0604020202020204" pitchFamily="34" charset="0"/>
              </a:rPr>
              <a:t>Biopsychosocial Model: </a:t>
            </a:r>
            <a:r>
              <a:rPr lang="en-GB" dirty="0">
                <a:latin typeface="Arial" panose="020B0604020202020204" pitchFamily="34" charset="0"/>
                <a:cs typeface="Arial" panose="020B0604020202020204" pitchFamily="34" charset="0"/>
              </a:rPr>
              <a:t>Integrates biological, psychological &amp; social factors (Simon , 2019)</a:t>
            </a:r>
            <a:endParaRPr lang="en-GB" dirty="0">
              <a:highlight>
                <a:srgbClr val="FFFF00"/>
              </a:highlight>
              <a:latin typeface="Arial" panose="020B0604020202020204" pitchFamily="34" charset="0"/>
              <a:cs typeface="Arial" panose="020B0604020202020204" pitchFamily="34" charset="0"/>
            </a:endParaRPr>
          </a:p>
          <a:p>
            <a:r>
              <a:rPr lang="en-GB" b="1" dirty="0">
                <a:solidFill>
                  <a:srgbClr val="FF0000"/>
                </a:solidFill>
                <a:latin typeface="Arial" panose="020B0604020202020204" pitchFamily="34" charset="0"/>
                <a:cs typeface="Arial" panose="020B0604020202020204" pitchFamily="34" charset="0"/>
              </a:rPr>
              <a:t>Social Determinants of Health</a:t>
            </a:r>
            <a:r>
              <a:rPr lang="en-GB" dirty="0">
                <a:latin typeface="Arial" panose="020B0604020202020204" pitchFamily="34" charset="0"/>
                <a:cs typeface="Arial" panose="020B0604020202020204" pitchFamily="34" charset="0"/>
              </a:rPr>
              <a:t>: Housing, income, education, environment (Hernández, 2019)</a:t>
            </a:r>
          </a:p>
          <a:p>
            <a:r>
              <a:rPr lang="en-GB" b="1" dirty="0">
                <a:solidFill>
                  <a:srgbClr val="FF0000"/>
                </a:solidFill>
                <a:latin typeface="Arial" panose="020B0604020202020204" pitchFamily="34" charset="0"/>
                <a:cs typeface="Arial" panose="020B0604020202020204" pitchFamily="34" charset="0"/>
              </a:rPr>
              <a:t>Ecological Models</a:t>
            </a:r>
            <a:r>
              <a:rPr lang="en-GB" dirty="0">
                <a:solidFill>
                  <a:srgbClr val="FF0000"/>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Interactions between individuals &amp; environments (</a:t>
            </a:r>
            <a:r>
              <a:rPr lang="en-GB" dirty="0" err="1">
                <a:latin typeface="Arial" panose="020B0604020202020204" pitchFamily="34" charset="0"/>
                <a:cs typeface="Arial" panose="020B0604020202020204" pitchFamily="34" charset="0"/>
              </a:rPr>
              <a:t>Yaban</a:t>
            </a:r>
            <a:r>
              <a:rPr lang="en-GB" dirty="0">
                <a:latin typeface="Arial" panose="020B0604020202020204" pitchFamily="34" charset="0"/>
                <a:cs typeface="Arial" panose="020B0604020202020204" pitchFamily="34" charset="0"/>
              </a:rPr>
              <a:t> et al., 2025)</a:t>
            </a:r>
          </a:p>
          <a:p>
            <a:r>
              <a:rPr lang="en-GB" b="1" dirty="0">
                <a:solidFill>
                  <a:srgbClr val="FF0000"/>
                </a:solidFill>
                <a:latin typeface="Arial" panose="020B0604020202020204" pitchFamily="34" charset="0"/>
                <a:cs typeface="Arial" panose="020B0604020202020204" pitchFamily="34" charset="0"/>
              </a:rPr>
              <a:t>Supports holistic policy design: </a:t>
            </a:r>
            <a:r>
              <a:rPr lang="en-GB" dirty="0">
                <a:latin typeface="Arial" panose="020B0604020202020204" pitchFamily="34" charset="0"/>
                <a:cs typeface="Arial" panose="020B0604020202020204" pitchFamily="34" charset="0"/>
              </a:rPr>
              <a:t>Policies must consider multiple influences on health — biological, psychological, social, environmental </a:t>
            </a:r>
            <a:r>
              <a:rPr lang="en-GB" b="1"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Uhram</a:t>
            </a:r>
            <a:r>
              <a:rPr lang="en-GB" dirty="0">
                <a:latin typeface="Arial" panose="020B0604020202020204" pitchFamily="34" charset="0"/>
                <a:cs typeface="Arial" panose="020B0604020202020204" pitchFamily="34" charset="0"/>
              </a:rPr>
              <a:t> et al., 2025) </a:t>
            </a:r>
            <a:r>
              <a:rPr lang="en-GB" b="1" dirty="0">
                <a:latin typeface="Arial" panose="020B0604020202020204" pitchFamily="34" charset="0"/>
                <a:cs typeface="Arial" panose="020B0604020202020204" pitchFamily="34" charset="0"/>
              </a:rPr>
              <a:t>For Example:</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Health in All Policies (</a:t>
            </a:r>
            <a:r>
              <a:rPr lang="en-GB" b="1" dirty="0" err="1">
                <a:latin typeface="Arial" panose="020B0604020202020204" pitchFamily="34" charset="0"/>
                <a:cs typeface="Arial" panose="020B0604020202020204" pitchFamily="34" charset="0"/>
              </a:rPr>
              <a:t>HiAP</a:t>
            </a:r>
            <a:r>
              <a:rPr lang="en-GB" b="1"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used by Public Health England to integrate health into housing, transport, and education decisions . </a:t>
            </a:r>
            <a:r>
              <a:rPr lang="en-GB" b="1"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Uhram</a:t>
            </a:r>
            <a:r>
              <a:rPr lang="en-GB" dirty="0">
                <a:latin typeface="Arial" panose="020B0604020202020204" pitchFamily="34" charset="0"/>
                <a:cs typeface="Arial" panose="020B0604020202020204" pitchFamily="34" charset="0"/>
              </a:rPr>
              <a:t> et al., 2025) </a:t>
            </a:r>
            <a:r>
              <a:rPr lang="en-GB" b="1" dirty="0">
                <a:latin typeface="Arial" panose="020B0604020202020204" pitchFamily="34" charset="0"/>
                <a:cs typeface="Arial" panose="020B0604020202020204" pitchFamily="34" charset="0"/>
              </a:rPr>
              <a:t>NHS Long Term Plan (2019)</a:t>
            </a:r>
            <a:r>
              <a:rPr lang="en-GB" dirty="0">
                <a:latin typeface="Arial" panose="020B0604020202020204" pitchFamily="34" charset="0"/>
                <a:cs typeface="Arial" panose="020B0604020202020204" pitchFamily="34" charset="0"/>
              </a:rPr>
              <a:t> emphasises prevention, mental health, and community wellbeing </a:t>
            </a:r>
            <a:r>
              <a:rPr lang="en-GB" b="1"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Uhram</a:t>
            </a:r>
            <a:r>
              <a:rPr lang="en-GB" dirty="0">
                <a:latin typeface="Arial" panose="020B0604020202020204" pitchFamily="34" charset="0"/>
                <a:cs typeface="Arial" panose="020B0604020202020204" pitchFamily="34" charset="0"/>
              </a:rPr>
              <a:t> et al., 2025)</a:t>
            </a:r>
          </a:p>
          <a:p>
            <a:endParaRPr lang="en-GB" sz="1700" dirty="0"/>
          </a:p>
        </p:txBody>
      </p:sp>
      <p:pic>
        <p:nvPicPr>
          <p:cNvPr id="6" name="Picture 5" descr="Biopsychosocial Psychology Biopsychosocial Model PowerPoint And Google">
            <a:extLst>
              <a:ext uri="{FF2B5EF4-FFF2-40B4-BE49-F238E27FC236}">
                <a16:creationId xmlns:a16="http://schemas.microsoft.com/office/drawing/2014/main" id="{49502C2E-8C99-0704-F678-8EA8415790E4}"/>
              </a:ext>
            </a:extLst>
          </p:cNvPr>
          <p:cNvPicPr>
            <a:picLocks noChangeAspect="1"/>
          </p:cNvPicPr>
          <p:nvPr/>
        </p:nvPicPr>
        <p:blipFill>
          <a:blip r:embed="rId2"/>
          <a:stretch>
            <a:fillRect/>
          </a:stretch>
        </p:blipFill>
        <p:spPr>
          <a:xfrm>
            <a:off x="6709195" y="1158240"/>
            <a:ext cx="4825364" cy="4825364"/>
          </a:xfrm>
          <a:prstGeom prst="rect">
            <a:avLst/>
          </a:prstGeom>
        </p:spPr>
      </p:pic>
      <p:sp>
        <p:nvSpPr>
          <p:cNvPr id="7" name="TextBox 6">
            <a:extLst>
              <a:ext uri="{FF2B5EF4-FFF2-40B4-BE49-F238E27FC236}">
                <a16:creationId xmlns:a16="http://schemas.microsoft.com/office/drawing/2014/main" id="{EE988D28-6BE8-B443-2E3A-9D7A452ABE1B}"/>
              </a:ext>
            </a:extLst>
          </p:cNvPr>
          <p:cNvSpPr txBox="1"/>
          <p:nvPr/>
        </p:nvSpPr>
        <p:spPr>
          <a:xfrm>
            <a:off x="8046720" y="6059371"/>
            <a:ext cx="2819400" cy="369332"/>
          </a:xfrm>
          <a:prstGeom prst="rect">
            <a:avLst/>
          </a:prstGeom>
          <a:noFill/>
        </p:spPr>
        <p:txBody>
          <a:bodyPr wrap="square" rtlCol="0">
            <a:spAutoFit/>
          </a:bodyPr>
          <a:lstStyle/>
          <a:p>
            <a:r>
              <a:rPr lang="en-GB" dirty="0"/>
              <a:t>(PIXELRZ, 2026)</a:t>
            </a:r>
          </a:p>
        </p:txBody>
      </p:sp>
      <p:sp>
        <p:nvSpPr>
          <p:cNvPr id="8" name="Rectangle 7">
            <a:extLst>
              <a:ext uri="{FF2B5EF4-FFF2-40B4-BE49-F238E27FC236}">
                <a16:creationId xmlns:a16="http://schemas.microsoft.com/office/drawing/2014/main" id="{033678D1-3498-DE33-81B4-9F8D3942951E}"/>
              </a:ext>
            </a:extLst>
          </p:cNvPr>
          <p:cNvSpPr/>
          <p:nvPr/>
        </p:nvSpPr>
        <p:spPr>
          <a:xfrm>
            <a:off x="2678042" y="33468"/>
            <a:ext cx="6317755" cy="646331"/>
          </a:xfrm>
          <a:prstGeom prst="rect">
            <a:avLst/>
          </a:prstGeom>
          <a:noFill/>
        </p:spPr>
        <p:txBody>
          <a:bodyPr wrap="none" lIns="91440" tIns="45720" rIns="91440" bIns="45720">
            <a:spAutoFit/>
          </a:bodyPr>
          <a:lstStyle/>
          <a:p>
            <a:pPr algn="ctr"/>
            <a:r>
              <a:rPr lang="en-GB" sz="3600" b="1" cap="none" spc="0" dirty="0">
                <a:ln w="13462">
                  <a:solidFill>
                    <a:schemeClr val="bg1"/>
                  </a:solidFill>
                  <a:prstDash val="solid"/>
                </a:ln>
                <a:solidFill>
                  <a:srgbClr val="0070C0"/>
                </a:solidFill>
                <a:effectLst>
                  <a:outerShdw dist="38100" dir="2700000" algn="bl" rotWithShape="0">
                    <a:schemeClr val="accent5"/>
                  </a:outerShdw>
                </a:effectLst>
              </a:rPr>
              <a:t>5. Theoretical Perspectives</a:t>
            </a:r>
          </a:p>
        </p:txBody>
      </p:sp>
      <p:cxnSp>
        <p:nvCxnSpPr>
          <p:cNvPr id="13" name="Straight Connector 12">
            <a:extLst>
              <a:ext uri="{FF2B5EF4-FFF2-40B4-BE49-F238E27FC236}">
                <a16:creationId xmlns:a16="http://schemas.microsoft.com/office/drawing/2014/main" id="{702EB354-F61C-C754-0429-ED9497B91501}"/>
              </a:ext>
            </a:extLst>
          </p:cNvPr>
          <p:cNvCxnSpPr>
            <a:cxnSpLocks/>
          </p:cNvCxnSpPr>
          <p:nvPr/>
        </p:nvCxnSpPr>
        <p:spPr>
          <a:xfrm>
            <a:off x="2865120" y="594360"/>
            <a:ext cx="5943600"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2967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9734A9-57A6-12E7-6027-3129A98BC585}"/>
              </a:ext>
            </a:extLst>
          </p:cNvPr>
          <p:cNvSpPr>
            <a:spLocks noGrp="1"/>
          </p:cNvSpPr>
          <p:nvPr>
            <p:ph idx="1"/>
          </p:nvPr>
        </p:nvSpPr>
        <p:spPr>
          <a:xfrm>
            <a:off x="2734244" y="901507"/>
            <a:ext cx="3268967" cy="5834573"/>
          </a:xfrm>
        </p:spPr>
        <p:txBody>
          <a:bodyPr>
            <a:normAutofit fontScale="77500" lnSpcReduction="20000"/>
          </a:bodyPr>
          <a:lstStyle/>
          <a:p>
            <a:pPr marL="0" indent="0">
              <a:buNone/>
            </a:pPr>
            <a:r>
              <a:rPr lang="en-GB" sz="2000" b="1" dirty="0">
                <a:solidFill>
                  <a:srgbClr val="FF0000"/>
                </a:solidFill>
                <a:latin typeface="Arial" panose="020B0604020202020204" pitchFamily="34" charset="0"/>
                <a:cs typeface="Arial" panose="020B0604020202020204" pitchFamily="34" charset="0"/>
              </a:rPr>
              <a:t>2. Preventive care </a:t>
            </a:r>
            <a:r>
              <a:rPr lang="en-GB" dirty="0">
                <a:latin typeface="Arial" panose="020B0604020202020204" pitchFamily="34" charset="0"/>
                <a:cs typeface="Arial" panose="020B0604020202020204" pitchFamily="34" charset="0"/>
              </a:rPr>
              <a:t>Prevention reduces long‑term demand, improves population health, and supports sustainability (George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2023).</a:t>
            </a:r>
            <a:r>
              <a:rPr lang="en-GB" b="1" dirty="0">
                <a:latin typeface="Arial" panose="020B0604020202020204" pitchFamily="34" charset="0"/>
                <a:cs typeface="Arial" panose="020B0604020202020204" pitchFamily="34" charset="0"/>
              </a:rPr>
              <a:t> Examples:</a:t>
            </a:r>
            <a:r>
              <a:rPr lang="en-GB" dirty="0">
                <a:latin typeface="Arial" panose="020B0604020202020204" pitchFamily="34" charset="0"/>
                <a:cs typeface="Arial" panose="020B0604020202020204" pitchFamily="34" charset="0"/>
              </a:rPr>
              <a:t> </a:t>
            </a:r>
          </a:p>
          <a:p>
            <a:r>
              <a:rPr lang="en-GB" b="1" dirty="0">
                <a:latin typeface="Arial" panose="020B0604020202020204" pitchFamily="34" charset="0"/>
                <a:cs typeface="Arial" panose="020B0604020202020204" pitchFamily="34" charset="0"/>
              </a:rPr>
              <a:t>NHS Health Check Programme</a:t>
            </a:r>
            <a:r>
              <a:rPr lang="en-GB" dirty="0">
                <a:latin typeface="Arial" panose="020B0604020202020204" pitchFamily="34" charset="0"/>
                <a:cs typeface="Arial" panose="020B0604020202020204" pitchFamily="34" charset="0"/>
              </a:rPr>
              <a:t> (screening for CVD, diabetes, kidney disease) (NHS, 2018).</a:t>
            </a:r>
          </a:p>
          <a:p>
            <a:r>
              <a:rPr lang="en-GB" b="1" dirty="0">
                <a:latin typeface="Arial" panose="020B0604020202020204" pitchFamily="34" charset="0"/>
                <a:cs typeface="Arial" panose="020B0604020202020204" pitchFamily="34" charset="0"/>
              </a:rPr>
              <a:t>Smoke‑Free Legislation updates (2023)</a:t>
            </a:r>
            <a:r>
              <a:rPr lang="en-GB" dirty="0">
                <a:latin typeface="Arial" panose="020B0604020202020204" pitchFamily="34" charset="0"/>
                <a:cs typeface="Arial" panose="020B0604020202020204" pitchFamily="34" charset="0"/>
              </a:rPr>
              <a:t> reducing tobacco‑related harm (</a:t>
            </a:r>
            <a:r>
              <a:rPr lang="en-GB" dirty="0"/>
              <a:t>Department of Health and Social Care, 2023).</a:t>
            </a: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Obesity Strategy (2022)</a:t>
            </a:r>
            <a:r>
              <a:rPr lang="en-GB" dirty="0">
                <a:latin typeface="Arial" panose="020B0604020202020204" pitchFamily="34" charset="0"/>
                <a:cs typeface="Arial" panose="020B0604020202020204" pitchFamily="34" charset="0"/>
              </a:rPr>
              <a:t> restricting junk‑food advertising and promoting healthier food environments (</a:t>
            </a:r>
            <a:r>
              <a:rPr lang="en-GB" dirty="0"/>
              <a:t>Department of Health &amp; Social Care, 2020).</a:t>
            </a:r>
            <a:endParaRPr lang="en-GB" dirty="0">
              <a:latin typeface="Arial" panose="020B0604020202020204" pitchFamily="34" charset="0"/>
              <a:cs typeface="Arial" panose="020B0604020202020204" pitchFamily="34" charset="0"/>
            </a:endParaRPr>
          </a:p>
          <a:p>
            <a:pPr>
              <a:lnSpc>
                <a:spcPct val="110000"/>
              </a:lnSpc>
            </a:pPr>
            <a:endParaRPr lang="en-GB" sz="1500" dirty="0"/>
          </a:p>
        </p:txBody>
      </p:sp>
      <p:pic>
        <p:nvPicPr>
          <p:cNvPr id="4" name="Picture 3" descr="Policy Governance Template for PowerPoint and Google Slides - PPT Slides">
            <a:extLst>
              <a:ext uri="{FF2B5EF4-FFF2-40B4-BE49-F238E27FC236}">
                <a16:creationId xmlns:a16="http://schemas.microsoft.com/office/drawing/2014/main" id="{3EA24B7A-D21A-0E54-675F-691933FDEBBE}"/>
              </a:ext>
            </a:extLst>
          </p:cNvPr>
          <p:cNvPicPr>
            <a:picLocks noChangeAspect="1"/>
          </p:cNvPicPr>
          <p:nvPr/>
        </p:nvPicPr>
        <p:blipFill>
          <a:blip r:embed="rId2"/>
          <a:stretch>
            <a:fillRect/>
          </a:stretch>
        </p:blipFill>
        <p:spPr>
          <a:xfrm>
            <a:off x="8967738" y="3886200"/>
            <a:ext cx="3299514" cy="2971800"/>
          </a:xfrm>
          <a:prstGeom prst="rect">
            <a:avLst/>
          </a:prstGeom>
        </p:spPr>
      </p:pic>
      <p:sp>
        <p:nvSpPr>
          <p:cNvPr id="5" name="TextBox 4">
            <a:extLst>
              <a:ext uri="{FF2B5EF4-FFF2-40B4-BE49-F238E27FC236}">
                <a16:creationId xmlns:a16="http://schemas.microsoft.com/office/drawing/2014/main" id="{92FE7593-83DA-5FD1-2D3C-935F405EEC13}"/>
              </a:ext>
            </a:extLst>
          </p:cNvPr>
          <p:cNvSpPr txBox="1"/>
          <p:nvPr/>
        </p:nvSpPr>
        <p:spPr>
          <a:xfrm>
            <a:off x="10292873" y="3930477"/>
            <a:ext cx="2881971" cy="373464"/>
          </a:xfrm>
          <a:prstGeom prst="rect">
            <a:avLst/>
          </a:prstGeom>
          <a:noFill/>
        </p:spPr>
        <p:txBody>
          <a:bodyPr wrap="square" rtlCol="0">
            <a:spAutoFit/>
          </a:bodyPr>
          <a:lstStyle/>
          <a:p>
            <a:r>
              <a:rPr lang="en-GB" dirty="0">
                <a:solidFill>
                  <a:schemeClr val="bg1"/>
                </a:solidFill>
              </a:rPr>
              <a:t>(</a:t>
            </a:r>
            <a:r>
              <a:rPr lang="en-GB" dirty="0" err="1">
                <a:solidFill>
                  <a:schemeClr val="bg1"/>
                </a:solidFill>
              </a:rPr>
              <a:t>Collidu</a:t>
            </a:r>
            <a:r>
              <a:rPr lang="en-GB" dirty="0">
                <a:solidFill>
                  <a:schemeClr val="bg1"/>
                </a:solidFill>
              </a:rPr>
              <a:t>, 2024)</a:t>
            </a:r>
          </a:p>
        </p:txBody>
      </p:sp>
      <p:sp>
        <p:nvSpPr>
          <p:cNvPr id="6" name="TextBox 5">
            <a:extLst>
              <a:ext uri="{FF2B5EF4-FFF2-40B4-BE49-F238E27FC236}">
                <a16:creationId xmlns:a16="http://schemas.microsoft.com/office/drawing/2014/main" id="{CC11A557-E1C9-B616-F805-7AF06AC19782}"/>
              </a:ext>
            </a:extLst>
          </p:cNvPr>
          <p:cNvSpPr txBox="1"/>
          <p:nvPr/>
        </p:nvSpPr>
        <p:spPr>
          <a:xfrm>
            <a:off x="75252" y="1893444"/>
            <a:ext cx="2690869" cy="5078313"/>
          </a:xfrm>
          <a:prstGeom prst="rect">
            <a:avLst/>
          </a:prstGeom>
          <a:noFill/>
        </p:spPr>
        <p:txBody>
          <a:bodyPr wrap="square" rtlCol="0">
            <a:spAutoFit/>
          </a:bodyPr>
          <a:lstStyle/>
          <a:p>
            <a:pPr marL="342900" indent="-342900">
              <a:buAutoNum type="arabicPeriod"/>
            </a:pPr>
            <a:r>
              <a:rPr lang="en-GB" b="1" dirty="0">
                <a:solidFill>
                  <a:srgbClr val="FF0000"/>
                </a:solidFill>
                <a:latin typeface="Arial" panose="020B0604020202020204" pitchFamily="34" charset="0"/>
                <a:cs typeface="Arial" panose="020B0604020202020204" pitchFamily="34" charset="0"/>
              </a:rPr>
              <a:t>Policies promoting holistic health</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Policies increasingly integrate physical, mental, social, and environmental wellbeing</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Emonson</a:t>
            </a:r>
            <a:r>
              <a:rPr lang="en-GB" i="1" dirty="0">
                <a:latin typeface="Arial" panose="020B0604020202020204" pitchFamily="34" charset="0"/>
                <a:cs typeface="Arial" panose="020B0604020202020204" pitchFamily="34" charset="0"/>
              </a:rPr>
              <a:t> et al., 2026).</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 Example: NHS Personalised Care Policy (2022)</a:t>
            </a:r>
            <a:r>
              <a:rPr lang="en-GB" dirty="0">
                <a:latin typeface="Arial" panose="020B0604020202020204" pitchFamily="34" charset="0"/>
                <a:cs typeface="Arial" panose="020B0604020202020204" pitchFamily="34" charset="0"/>
              </a:rPr>
              <a:t> supports shared decision‑making, social prescribing, and personalised care plans </a:t>
            </a:r>
            <a:r>
              <a:rPr lang="en-GB" i="1" dirty="0">
                <a:latin typeface="Arial" panose="020B0604020202020204" pitchFamily="34" charset="0"/>
                <a:cs typeface="Arial" panose="020B0604020202020204" pitchFamily="34" charset="0"/>
              </a:rPr>
              <a:t>(NHS, 2019).</a:t>
            </a:r>
            <a:endParaRPr lang="en-GB" dirty="0">
              <a:latin typeface="Arial" panose="020B0604020202020204" pitchFamily="34" charset="0"/>
              <a:cs typeface="Arial" panose="020B0604020202020204" pitchFamily="34" charset="0"/>
            </a:endParaRPr>
          </a:p>
          <a:p>
            <a:endParaRPr lang="en-GB" dirty="0"/>
          </a:p>
        </p:txBody>
      </p:sp>
      <p:sp>
        <p:nvSpPr>
          <p:cNvPr id="7" name="TextBox 6">
            <a:extLst>
              <a:ext uri="{FF2B5EF4-FFF2-40B4-BE49-F238E27FC236}">
                <a16:creationId xmlns:a16="http://schemas.microsoft.com/office/drawing/2014/main" id="{7CAB2FDD-F825-2CCE-0507-9FA2E83793A1}"/>
              </a:ext>
            </a:extLst>
          </p:cNvPr>
          <p:cNvSpPr txBox="1"/>
          <p:nvPr/>
        </p:nvSpPr>
        <p:spPr>
          <a:xfrm>
            <a:off x="8621606" y="139940"/>
            <a:ext cx="3445557" cy="3111621"/>
          </a:xfrm>
          <a:prstGeom prst="rect">
            <a:avLst/>
          </a:prstGeom>
          <a:noFill/>
        </p:spPr>
        <p:txBody>
          <a:bodyPr wrap="square" rtlCol="0">
            <a:spAutoFit/>
          </a:bodyPr>
          <a:lstStyle/>
          <a:p>
            <a:pPr>
              <a:lnSpc>
                <a:spcPct val="110000"/>
              </a:lnSpc>
            </a:pPr>
            <a:r>
              <a:rPr lang="en-GB" b="1" dirty="0">
                <a:latin typeface="Arial" panose="020B0604020202020204" pitchFamily="34" charset="0"/>
                <a:cs typeface="Arial" panose="020B0604020202020204" pitchFamily="34" charset="0"/>
              </a:rPr>
              <a:t>6. </a:t>
            </a:r>
            <a:r>
              <a:rPr lang="en-GB" b="1" dirty="0">
                <a:solidFill>
                  <a:srgbClr val="FF0000"/>
                </a:solidFill>
                <a:latin typeface="Arial" panose="020B0604020202020204" pitchFamily="34" charset="0"/>
                <a:cs typeface="Arial" panose="020B0604020202020204" pitchFamily="34" charset="0"/>
              </a:rPr>
              <a:t>Governance challenges:</a:t>
            </a:r>
          </a:p>
          <a:p>
            <a:pPr marL="800100" lvl="1" indent="-342900">
              <a:lnSpc>
                <a:spcPct val="110000"/>
              </a:lnSpc>
              <a:buFont typeface="Arial" panose="020B0604020202020204" pitchFamily="34" charset="0"/>
              <a:buChar char="•"/>
            </a:pPr>
            <a:r>
              <a:rPr lang="en-GB" b="1" dirty="0">
                <a:latin typeface="Arial" panose="020B0604020202020204" pitchFamily="34" charset="0"/>
                <a:cs typeface="Arial" panose="020B0604020202020204" pitchFamily="34" charset="0"/>
              </a:rPr>
              <a:t>Funding limitations </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Prowle</a:t>
            </a:r>
            <a:r>
              <a:rPr lang="en-GB" dirty="0">
                <a:latin typeface="Arial" panose="020B0604020202020204" pitchFamily="34" charset="0"/>
                <a:cs typeface="Arial" panose="020B0604020202020204" pitchFamily="34" charset="0"/>
              </a:rPr>
              <a:t> et al., 2014).</a:t>
            </a:r>
            <a:endParaRPr lang="en-GB" b="1" dirty="0">
              <a:latin typeface="Arial" panose="020B0604020202020204" pitchFamily="34" charset="0"/>
              <a:cs typeface="Arial" panose="020B0604020202020204" pitchFamily="34" charset="0"/>
            </a:endParaRPr>
          </a:p>
          <a:p>
            <a:pPr marL="800100" lvl="1" indent="-342900">
              <a:lnSpc>
                <a:spcPct val="110000"/>
              </a:lnSpc>
              <a:buFont typeface="Arial" panose="020B0604020202020204" pitchFamily="34" charset="0"/>
              <a:buChar char="•"/>
            </a:pPr>
            <a:r>
              <a:rPr lang="en-GB" b="1" dirty="0">
                <a:latin typeface="Arial" panose="020B0604020202020204" pitchFamily="34" charset="0"/>
                <a:cs typeface="Arial" panose="020B0604020202020204" pitchFamily="34" charset="0"/>
              </a:rPr>
              <a:t>Regulatory constraints </a:t>
            </a:r>
            <a:r>
              <a:rPr lang="en-GB" dirty="0">
                <a:latin typeface="Arial" panose="020B0604020202020204" pitchFamily="34" charset="0"/>
                <a:cs typeface="Arial" panose="020B0604020202020204" pitchFamily="34" charset="0"/>
              </a:rPr>
              <a:t>(Karka, 2026).</a:t>
            </a:r>
            <a:endParaRPr lang="en-GB" b="1" dirty="0">
              <a:latin typeface="Arial" panose="020B0604020202020204" pitchFamily="34" charset="0"/>
              <a:cs typeface="Arial" panose="020B0604020202020204" pitchFamily="34" charset="0"/>
            </a:endParaRPr>
          </a:p>
          <a:p>
            <a:pPr marL="800100" lvl="1" indent="-342900">
              <a:lnSpc>
                <a:spcPct val="110000"/>
              </a:lnSpc>
              <a:buFont typeface="Arial" panose="020B0604020202020204" pitchFamily="34" charset="0"/>
              <a:buChar char="•"/>
            </a:pPr>
            <a:r>
              <a:rPr lang="en-GB" b="1" dirty="0">
                <a:latin typeface="Arial" panose="020B0604020202020204" pitchFamily="34" charset="0"/>
                <a:cs typeface="Arial" panose="020B0604020202020204" pitchFamily="34" charset="0"/>
              </a:rPr>
              <a:t>Workforce shortages </a:t>
            </a:r>
            <a:r>
              <a:rPr lang="en-GB" dirty="0">
                <a:latin typeface="Arial" panose="020B0604020202020204" pitchFamily="34" charset="0"/>
                <a:cs typeface="Arial" panose="020B0604020202020204" pitchFamily="34" charset="0"/>
              </a:rPr>
              <a:t>(Dixon-Woods et al., 2024).</a:t>
            </a:r>
            <a:endParaRPr lang="en-GB" b="1" dirty="0">
              <a:latin typeface="Arial" panose="020B0604020202020204" pitchFamily="34" charset="0"/>
              <a:cs typeface="Arial" panose="020B0604020202020204" pitchFamily="34" charset="0"/>
            </a:endParaRPr>
          </a:p>
          <a:p>
            <a:endParaRPr lang="en-GB" dirty="0"/>
          </a:p>
        </p:txBody>
      </p:sp>
      <p:sp>
        <p:nvSpPr>
          <p:cNvPr id="8" name="TextBox 7">
            <a:extLst>
              <a:ext uri="{FF2B5EF4-FFF2-40B4-BE49-F238E27FC236}">
                <a16:creationId xmlns:a16="http://schemas.microsoft.com/office/drawing/2014/main" id="{DA669C7A-EC6C-193B-6D31-7BB9748082FD}"/>
              </a:ext>
            </a:extLst>
          </p:cNvPr>
          <p:cNvSpPr txBox="1"/>
          <p:nvPr/>
        </p:nvSpPr>
        <p:spPr>
          <a:xfrm>
            <a:off x="5855485" y="511852"/>
            <a:ext cx="3112253" cy="4668907"/>
          </a:xfrm>
          <a:prstGeom prst="rect">
            <a:avLst/>
          </a:prstGeom>
          <a:noFill/>
        </p:spPr>
        <p:txBody>
          <a:bodyPr wrap="square" rtlCol="0">
            <a:spAutoFit/>
          </a:bodyPr>
          <a:lstStyle/>
          <a:p>
            <a:pPr lvl="1">
              <a:lnSpc>
                <a:spcPct val="110000"/>
              </a:lnSpc>
            </a:pPr>
            <a:r>
              <a:rPr lang="en-GB" sz="1700" b="1" dirty="0">
                <a:solidFill>
                  <a:srgbClr val="FF0000"/>
                </a:solidFill>
                <a:latin typeface="Arial" panose="020B0604020202020204" pitchFamily="34" charset="0"/>
                <a:cs typeface="Arial" panose="020B0604020202020204" pitchFamily="34" charset="0"/>
              </a:rPr>
              <a:t>3. Mental health strategies: </a:t>
            </a:r>
            <a:r>
              <a:rPr lang="en-GB" sz="1700" b="1" dirty="0">
                <a:effectLst/>
                <a:latin typeface="Arial" panose="020B0604020202020204" pitchFamily="34" charset="0"/>
                <a:cs typeface="Arial" panose="020B0604020202020204" pitchFamily="34" charset="0"/>
              </a:rPr>
              <a:t>NHS Long Term Plan </a:t>
            </a:r>
            <a:r>
              <a:rPr lang="en-GB" sz="1700" dirty="0">
                <a:latin typeface="Arial" panose="020B0604020202020204" pitchFamily="34" charset="0"/>
                <a:cs typeface="Arial" panose="020B0604020202020204" pitchFamily="34" charset="0"/>
              </a:rPr>
              <a:t>(Wolff, 2002).</a:t>
            </a:r>
            <a:endParaRPr lang="en-GB" sz="1700" b="1" dirty="0">
              <a:latin typeface="Arial" panose="020B0604020202020204" pitchFamily="34" charset="0"/>
              <a:cs typeface="Arial" panose="020B0604020202020204" pitchFamily="34" charset="0"/>
            </a:endParaRPr>
          </a:p>
          <a:p>
            <a:r>
              <a:rPr lang="en-GB" sz="1700" b="1" dirty="0">
                <a:solidFill>
                  <a:srgbClr val="FF0000"/>
                </a:solidFill>
                <a:latin typeface="Arial" panose="020B0604020202020204" pitchFamily="34" charset="0"/>
                <a:cs typeface="Arial" panose="020B0604020202020204" pitchFamily="34" charset="0"/>
              </a:rPr>
              <a:t>4. Community wellbeing initiative: </a:t>
            </a:r>
            <a:r>
              <a:rPr lang="en-GB" sz="1700" b="1" dirty="0">
                <a:effectLst/>
                <a:latin typeface="Arial" panose="020B0604020202020204" pitchFamily="34" charset="0"/>
                <a:cs typeface="Arial" panose="020B0604020202020204" pitchFamily="34" charset="0"/>
              </a:rPr>
              <a:t>Healthy Living Pharmacies, </a:t>
            </a:r>
            <a:endParaRPr lang="en-GB" sz="1700" dirty="0">
              <a:latin typeface="Arial" panose="020B0604020202020204" pitchFamily="34" charset="0"/>
              <a:cs typeface="Arial" panose="020B0604020202020204" pitchFamily="34" charset="0"/>
            </a:endParaRPr>
          </a:p>
          <a:p>
            <a:r>
              <a:rPr lang="en-GB" sz="1700" b="1" dirty="0">
                <a:effectLst/>
                <a:latin typeface="Arial" panose="020B0604020202020204" pitchFamily="34" charset="0"/>
                <a:cs typeface="Arial" panose="020B0604020202020204" pitchFamily="34" charset="0"/>
              </a:rPr>
              <a:t>Local Authority Wellbeing Hubs</a:t>
            </a:r>
            <a:r>
              <a:rPr lang="en-GB" sz="1700" dirty="0">
                <a:latin typeface="Arial" panose="020B0604020202020204" pitchFamily="34" charset="0"/>
                <a:cs typeface="Arial" panose="020B0604020202020204" pitchFamily="34" charset="0"/>
              </a:rPr>
              <a:t>(Morey </a:t>
            </a:r>
            <a:r>
              <a:rPr lang="en-GB" sz="1700" i="1" dirty="0">
                <a:latin typeface="Arial" panose="020B0604020202020204" pitchFamily="34" charset="0"/>
                <a:cs typeface="Arial" panose="020B0604020202020204" pitchFamily="34" charset="0"/>
              </a:rPr>
              <a:t>et al., </a:t>
            </a:r>
            <a:r>
              <a:rPr lang="en-GB" sz="1700" dirty="0">
                <a:latin typeface="Arial" panose="020B0604020202020204" pitchFamily="34" charset="0"/>
                <a:cs typeface="Arial" panose="020B0604020202020204" pitchFamily="34" charset="0"/>
              </a:rPr>
              <a:t>2023).</a:t>
            </a:r>
          </a:p>
          <a:p>
            <a:endParaRPr lang="en-GB" sz="1700" b="1" dirty="0">
              <a:solidFill>
                <a:srgbClr val="FF0000"/>
              </a:solidFill>
              <a:latin typeface="Arial" panose="020B0604020202020204" pitchFamily="34" charset="0"/>
              <a:cs typeface="Arial" panose="020B0604020202020204" pitchFamily="34" charset="0"/>
            </a:endParaRPr>
          </a:p>
          <a:p>
            <a:r>
              <a:rPr lang="en-GB" sz="1700" b="1" dirty="0">
                <a:solidFill>
                  <a:srgbClr val="FF0000"/>
                </a:solidFill>
                <a:latin typeface="Arial" panose="020B0604020202020204" pitchFamily="34" charset="0"/>
                <a:cs typeface="Arial" panose="020B0604020202020204" pitchFamily="34" charset="0"/>
              </a:rPr>
              <a:t>5.Explore health governance: </a:t>
            </a:r>
            <a:r>
              <a:rPr lang="en-GB" sz="1700" b="1" dirty="0">
                <a:effectLst/>
                <a:latin typeface="Arial" panose="020B0604020202020204" pitchFamily="34" charset="0"/>
                <a:cs typeface="Arial" panose="020B0604020202020204" pitchFamily="34" charset="0"/>
              </a:rPr>
              <a:t>Integrated Care Boards (ICBs)</a:t>
            </a:r>
            <a:r>
              <a:rPr lang="en-GB" sz="1700" dirty="0">
                <a:effectLst/>
                <a:latin typeface="Arial" panose="020B0604020202020204" pitchFamily="34" charset="0"/>
                <a:cs typeface="Arial" panose="020B0604020202020204" pitchFamily="34" charset="0"/>
              </a:rPr>
              <a:t> coordinate NHS, social care, and public health to improve population outcomes </a:t>
            </a:r>
            <a:r>
              <a:rPr lang="en-GB" sz="1700" dirty="0">
                <a:latin typeface="Arial" panose="020B0604020202020204" pitchFamily="34" charset="0"/>
                <a:cs typeface="Arial" panose="020B0604020202020204" pitchFamily="34" charset="0"/>
              </a:rPr>
              <a:t>(van Schalkwyk  </a:t>
            </a:r>
            <a:r>
              <a:rPr lang="en-GB" sz="1700" i="1" dirty="0">
                <a:latin typeface="Arial" panose="020B0604020202020204" pitchFamily="34" charset="0"/>
                <a:cs typeface="Arial" panose="020B0604020202020204" pitchFamily="34" charset="0"/>
              </a:rPr>
              <a:t>et al., </a:t>
            </a:r>
            <a:r>
              <a:rPr lang="en-GB" sz="1700" dirty="0">
                <a:latin typeface="Arial" panose="020B0604020202020204" pitchFamily="34" charset="0"/>
                <a:cs typeface="Arial" panose="020B0604020202020204" pitchFamily="34" charset="0"/>
              </a:rPr>
              <a:t>2021).</a:t>
            </a:r>
            <a:endParaRPr lang="en-GB" sz="1700" b="1" dirty="0">
              <a:latin typeface="Arial" panose="020B0604020202020204" pitchFamily="34" charset="0"/>
              <a:cs typeface="Arial" panose="020B0604020202020204" pitchFamily="34" charset="0"/>
            </a:endParaRPr>
          </a:p>
          <a:p>
            <a:pPr lvl="1">
              <a:lnSpc>
                <a:spcPct val="110000"/>
              </a:lnSpc>
            </a:pPr>
            <a:endParaRPr lang="en-GB" sz="2000" b="1"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049B6B46-469A-BB09-A9D8-EFE498A20785}"/>
              </a:ext>
            </a:extLst>
          </p:cNvPr>
          <p:cNvSpPr/>
          <p:nvPr/>
        </p:nvSpPr>
        <p:spPr>
          <a:xfrm>
            <a:off x="0" y="-1"/>
            <a:ext cx="5367174" cy="646331"/>
          </a:xfrm>
          <a:prstGeom prst="rect">
            <a:avLst/>
          </a:prstGeom>
          <a:noFill/>
        </p:spPr>
        <p:txBody>
          <a:bodyPr wrap="none" lIns="91440" tIns="45720" rIns="91440" bIns="45720">
            <a:spAutoFit/>
          </a:bodyPr>
          <a:lstStyle/>
          <a:p>
            <a:pPr algn="ctr"/>
            <a:r>
              <a:rPr lang="en-GB" sz="3600" b="1" cap="none" spc="0" dirty="0">
                <a:ln w="13462">
                  <a:solidFill>
                    <a:schemeClr val="bg1"/>
                  </a:solidFill>
                  <a:prstDash val="solid"/>
                </a:ln>
                <a:solidFill>
                  <a:srgbClr val="0070C0"/>
                </a:solidFill>
                <a:effectLst>
                  <a:outerShdw dist="38100" dir="2700000" algn="bl" rotWithShape="0">
                    <a:schemeClr val="accent5"/>
                  </a:outerShdw>
                </a:effectLst>
              </a:rPr>
              <a:t>6. Policy &amp; Governance</a:t>
            </a:r>
          </a:p>
        </p:txBody>
      </p:sp>
      <p:cxnSp>
        <p:nvCxnSpPr>
          <p:cNvPr id="14" name="Straight Connector 13">
            <a:extLst>
              <a:ext uri="{FF2B5EF4-FFF2-40B4-BE49-F238E27FC236}">
                <a16:creationId xmlns:a16="http://schemas.microsoft.com/office/drawing/2014/main" id="{B46D17EB-CFB0-2878-297B-77A1230594C3}"/>
              </a:ext>
            </a:extLst>
          </p:cNvPr>
          <p:cNvCxnSpPr/>
          <p:nvPr/>
        </p:nvCxnSpPr>
        <p:spPr>
          <a:xfrm>
            <a:off x="243840" y="511853"/>
            <a:ext cx="5059680"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68611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867147-1C83-BF71-39B0-B590EE7F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enefits Of System Integration In Healthcare at Theresa Edwards blog">
            <a:extLst>
              <a:ext uri="{FF2B5EF4-FFF2-40B4-BE49-F238E27FC236}">
                <a16:creationId xmlns:a16="http://schemas.microsoft.com/office/drawing/2014/main" id="{A4D6E87B-8716-59C9-E23A-A90E30600264}"/>
              </a:ext>
            </a:extLst>
          </p:cNvPr>
          <p:cNvPicPr>
            <a:picLocks noChangeAspect="1"/>
          </p:cNvPicPr>
          <p:nvPr/>
        </p:nvPicPr>
        <p:blipFill>
          <a:blip r:embed="rId2"/>
          <a:stretch>
            <a:fillRect/>
          </a:stretch>
        </p:blipFill>
        <p:spPr>
          <a:xfrm>
            <a:off x="0" y="1133856"/>
            <a:ext cx="4251960" cy="4785360"/>
          </a:xfrm>
          <a:prstGeom prst="rect">
            <a:avLst/>
          </a:prstGeom>
        </p:spPr>
      </p:pic>
      <p:sp>
        <p:nvSpPr>
          <p:cNvPr id="3" name="Content Placeholder 2">
            <a:extLst>
              <a:ext uri="{FF2B5EF4-FFF2-40B4-BE49-F238E27FC236}">
                <a16:creationId xmlns:a16="http://schemas.microsoft.com/office/drawing/2014/main" id="{10AFC8DF-47BA-CD96-D44A-C2353F619B03}"/>
              </a:ext>
            </a:extLst>
          </p:cNvPr>
          <p:cNvSpPr>
            <a:spLocks noGrp="1"/>
          </p:cNvSpPr>
          <p:nvPr>
            <p:ph idx="1"/>
          </p:nvPr>
        </p:nvSpPr>
        <p:spPr>
          <a:xfrm>
            <a:off x="4251960" y="655320"/>
            <a:ext cx="7940040" cy="6355080"/>
          </a:xfrm>
        </p:spPr>
        <p:txBody>
          <a:bodyPr anchor="t">
            <a:normAutofit fontScale="85000" lnSpcReduction="20000"/>
          </a:bodyPr>
          <a:lstStyle/>
          <a:p>
            <a:r>
              <a:rPr lang="en-GB" sz="1800" b="1" dirty="0">
                <a:solidFill>
                  <a:srgbClr val="FF0000"/>
                </a:solidFill>
              </a:rPr>
              <a:t>Wellness programmes in hospitals: </a:t>
            </a:r>
            <a:r>
              <a:rPr lang="en-GB" sz="1800" dirty="0"/>
              <a:t>Hospitals increasingly offer wellbeing‑focused programmes to support recovery and long‑term health </a:t>
            </a:r>
            <a:r>
              <a:rPr lang="en-GB" sz="1800" i="1" dirty="0"/>
              <a:t>(Romani et al., 2023).</a:t>
            </a:r>
            <a:r>
              <a:rPr lang="en-GB" sz="1800" dirty="0"/>
              <a:t> </a:t>
            </a:r>
            <a:r>
              <a:rPr lang="en-GB" sz="1800" b="1" dirty="0"/>
              <a:t> Example:</a:t>
            </a:r>
            <a:r>
              <a:rPr lang="en-GB" sz="1800" dirty="0"/>
              <a:t> </a:t>
            </a:r>
            <a:r>
              <a:rPr lang="en-GB" sz="1800" b="1" dirty="0"/>
              <a:t>HS Healthy Hospital Initiative</a:t>
            </a:r>
            <a:r>
              <a:rPr lang="en-GB" sz="1800" dirty="0"/>
              <a:t>: exercise classes, nutrition support, smoking cessation, and stress‑management workshops for patients and staff (NHS, 2024)</a:t>
            </a:r>
            <a:endParaRPr lang="en-GB" sz="1800" b="1" dirty="0"/>
          </a:p>
          <a:p>
            <a:r>
              <a:rPr lang="en-GB" sz="1800" b="1" dirty="0">
                <a:solidFill>
                  <a:srgbClr val="FF0000"/>
                </a:solidFill>
              </a:rPr>
              <a:t>Telehealth &amp; digital monitoring :</a:t>
            </a:r>
            <a:r>
              <a:rPr lang="en-GB" sz="1800" dirty="0"/>
              <a:t>Remote monitoring and virtual consultations improve access and continuity of care </a:t>
            </a:r>
            <a:r>
              <a:rPr lang="en-GB" sz="1800" i="1" dirty="0"/>
              <a:t>(Ramezani et al., 2025).</a:t>
            </a:r>
            <a:r>
              <a:rPr lang="en-GB" sz="1800" dirty="0"/>
              <a:t> </a:t>
            </a:r>
            <a:r>
              <a:rPr lang="en-GB" sz="1800" b="1" dirty="0"/>
              <a:t>Example: NHS Remote Monitoring Pathways</a:t>
            </a:r>
            <a:r>
              <a:rPr lang="en-GB" sz="1800" dirty="0"/>
              <a:t> for heart failure, COPD, and diabetes — patients use apps and wearable devices to track symptoms</a:t>
            </a:r>
            <a:r>
              <a:rPr lang="en-GB" sz="1800" b="1" dirty="0"/>
              <a:t> </a:t>
            </a:r>
            <a:r>
              <a:rPr lang="en-GB" sz="1800" dirty="0"/>
              <a:t>(</a:t>
            </a:r>
            <a:r>
              <a:rPr lang="en-GB" dirty="0"/>
              <a:t>Technical Team, 2025). </a:t>
            </a:r>
            <a:endParaRPr lang="en-GB" sz="1800" b="1" dirty="0"/>
          </a:p>
          <a:p>
            <a:r>
              <a:rPr lang="en-GB" sz="1800" b="1" dirty="0">
                <a:solidFill>
                  <a:srgbClr val="FF0000"/>
                </a:solidFill>
              </a:rPr>
              <a:t>Community health outreach </a:t>
            </a:r>
            <a:r>
              <a:rPr lang="en-GB" sz="1800" dirty="0"/>
              <a:t>Community‑based programmes reduce inequalities and improve early intervention </a:t>
            </a:r>
            <a:r>
              <a:rPr lang="en-GB" sz="1800" i="1" dirty="0"/>
              <a:t>(Rose et al., 2026).</a:t>
            </a:r>
            <a:r>
              <a:rPr lang="en-GB" sz="1800" dirty="0"/>
              <a:t> </a:t>
            </a:r>
            <a:r>
              <a:rPr lang="en-GB" sz="1800" b="1" dirty="0"/>
              <a:t> Example: Mobile health clinics</a:t>
            </a:r>
            <a:r>
              <a:rPr lang="en-GB" sz="1800" dirty="0"/>
              <a:t> offering vaccinations, screening, and health education in underserved areas. </a:t>
            </a:r>
            <a:r>
              <a:rPr lang="en-GB" sz="1800" b="1" dirty="0"/>
              <a:t>Community connectors</a:t>
            </a:r>
            <a:r>
              <a:rPr lang="en-GB" sz="1800" dirty="0"/>
              <a:t> supporting social isolation and mental wellbeing</a:t>
            </a:r>
            <a:r>
              <a:rPr lang="en-GB" sz="1800" b="1" dirty="0"/>
              <a:t> </a:t>
            </a:r>
            <a:r>
              <a:rPr lang="en-GB" sz="1800" dirty="0"/>
              <a:t>(Rennert et al., 2025)</a:t>
            </a:r>
            <a:endParaRPr lang="en-GB" sz="1800" b="1" dirty="0"/>
          </a:p>
          <a:p>
            <a:r>
              <a:rPr lang="en-GB" sz="1800" b="1" dirty="0">
                <a:solidFill>
                  <a:srgbClr val="FF0000"/>
                </a:solidFill>
              </a:rPr>
              <a:t>Multidisciplinary teams: </a:t>
            </a:r>
            <a:r>
              <a:rPr lang="en-GB" sz="1800" dirty="0"/>
              <a:t>Teams combining nurses, GPs, mental health practitioners, pharmacists, and social workers improve coordinated care </a:t>
            </a:r>
            <a:r>
              <a:rPr lang="en-GB" sz="1800" i="1" dirty="0"/>
              <a:t>(Durand et al., 2025).</a:t>
            </a:r>
            <a:r>
              <a:rPr lang="en-GB" sz="1800" dirty="0"/>
              <a:t> </a:t>
            </a:r>
            <a:r>
              <a:rPr lang="en-GB" sz="1800" b="1" dirty="0"/>
              <a:t> Example: Integrated Care Systems (ICS)</a:t>
            </a:r>
            <a:r>
              <a:rPr lang="en-GB" sz="1800" dirty="0"/>
              <a:t> use MDTs to manage complex cases, reduce hospital admissions, and improve continuity</a:t>
            </a:r>
            <a:r>
              <a:rPr lang="en-GB" sz="1800" b="1" dirty="0"/>
              <a:t> </a:t>
            </a:r>
            <a:r>
              <a:rPr lang="en-GB" sz="1800" dirty="0"/>
              <a:t>(</a:t>
            </a:r>
            <a:r>
              <a:rPr lang="en-GB" dirty="0"/>
              <a:t>Miller, 2022). </a:t>
            </a:r>
            <a:endParaRPr lang="en-GB" sz="1800" b="1" dirty="0"/>
          </a:p>
          <a:p>
            <a:r>
              <a:rPr lang="en-GB" sz="1800" b="1" dirty="0">
                <a:solidFill>
                  <a:srgbClr val="FF0000"/>
                </a:solidFill>
              </a:rPr>
              <a:t>Supports integrated care pathways: </a:t>
            </a:r>
            <a:r>
              <a:rPr lang="en-GB" sz="1800" dirty="0"/>
              <a:t>Care pathways ensure patients receive seamless, coordinated care across services </a:t>
            </a:r>
            <a:r>
              <a:rPr lang="en-GB" sz="1800" i="1" dirty="0"/>
              <a:t>(Davidson et al., 2021).</a:t>
            </a:r>
            <a:r>
              <a:rPr lang="en-GB" sz="1800" dirty="0"/>
              <a:t> </a:t>
            </a:r>
            <a:r>
              <a:rPr lang="en-GB" sz="1800" b="1" dirty="0"/>
              <a:t>Example:</a:t>
            </a:r>
            <a:r>
              <a:rPr lang="en-GB" sz="1800" dirty="0"/>
              <a:t> </a:t>
            </a:r>
            <a:r>
              <a:rPr lang="en-GB" sz="1800" b="1" dirty="0"/>
              <a:t>Cancer Care Pathways</a:t>
            </a:r>
            <a:r>
              <a:rPr lang="en-GB" sz="1800" dirty="0"/>
              <a:t> linking screening, diagnosis, treatment, and follow‑up across primary and secondary care. </a:t>
            </a:r>
            <a:r>
              <a:rPr lang="en-GB" sz="1800" b="1" dirty="0"/>
              <a:t>Mental Health Crisis Pathways</a:t>
            </a:r>
            <a:r>
              <a:rPr lang="en-GB" sz="1800" dirty="0"/>
              <a:t> connecting emergency services, crisis teams, and community support (NHS, 2024</a:t>
            </a:r>
            <a:r>
              <a:rPr lang="en-GB" dirty="0"/>
              <a:t>)</a:t>
            </a:r>
          </a:p>
        </p:txBody>
      </p:sp>
      <p:sp>
        <p:nvSpPr>
          <p:cNvPr id="5" name="TextBox 4">
            <a:extLst>
              <a:ext uri="{FF2B5EF4-FFF2-40B4-BE49-F238E27FC236}">
                <a16:creationId xmlns:a16="http://schemas.microsoft.com/office/drawing/2014/main" id="{EE985846-5CC7-6A3D-C754-0821BE6ED5F1}"/>
              </a:ext>
            </a:extLst>
          </p:cNvPr>
          <p:cNvSpPr txBox="1"/>
          <p:nvPr/>
        </p:nvSpPr>
        <p:spPr>
          <a:xfrm>
            <a:off x="990600" y="5851636"/>
            <a:ext cx="4998720" cy="369332"/>
          </a:xfrm>
          <a:prstGeom prst="rect">
            <a:avLst/>
          </a:prstGeom>
          <a:noFill/>
        </p:spPr>
        <p:txBody>
          <a:bodyPr wrap="square" rtlCol="0">
            <a:spAutoFit/>
          </a:bodyPr>
          <a:lstStyle/>
          <a:p>
            <a:r>
              <a:rPr lang="en-GB" i="1" dirty="0"/>
              <a:t>(</a:t>
            </a:r>
            <a:r>
              <a:rPr lang="en-GB" i="1" dirty="0" err="1"/>
              <a:t>Vamosarema</a:t>
            </a:r>
            <a:r>
              <a:rPr lang="en-GB" i="1" dirty="0"/>
              <a:t>, </a:t>
            </a:r>
            <a:r>
              <a:rPr lang="en-GB" dirty="0"/>
              <a:t>2026)</a:t>
            </a:r>
          </a:p>
        </p:txBody>
      </p:sp>
      <p:sp>
        <p:nvSpPr>
          <p:cNvPr id="6" name="Rectangle 5">
            <a:extLst>
              <a:ext uri="{FF2B5EF4-FFF2-40B4-BE49-F238E27FC236}">
                <a16:creationId xmlns:a16="http://schemas.microsoft.com/office/drawing/2014/main" id="{48CD76DE-1689-9722-5A08-362A550E1D0F}"/>
              </a:ext>
            </a:extLst>
          </p:cNvPr>
          <p:cNvSpPr/>
          <p:nvPr/>
        </p:nvSpPr>
        <p:spPr>
          <a:xfrm>
            <a:off x="0" y="-114121"/>
            <a:ext cx="8409674" cy="769441"/>
          </a:xfrm>
          <a:prstGeom prst="rect">
            <a:avLst/>
          </a:prstGeom>
          <a:noFill/>
        </p:spPr>
        <p:txBody>
          <a:bodyPr wrap="none" lIns="91440" tIns="45720" rIns="91440" bIns="45720">
            <a:spAutoFit/>
          </a:bodyPr>
          <a:lstStyle/>
          <a:p>
            <a:pPr algn="ctr"/>
            <a:r>
              <a:rPr lang="en-GB" sz="4400" b="1" cap="none" spc="0" dirty="0">
                <a:ln w="13462">
                  <a:solidFill>
                    <a:schemeClr val="bg1"/>
                  </a:solidFill>
                  <a:prstDash val="solid"/>
                </a:ln>
                <a:solidFill>
                  <a:srgbClr val="0070C0"/>
                </a:solidFill>
                <a:effectLst>
                  <a:outerShdw dist="38100" dir="2700000" algn="bl" rotWithShape="0">
                    <a:schemeClr val="accent5"/>
                  </a:outerShdw>
                </a:effectLst>
              </a:rPr>
              <a:t>7. Service Delivery Integration</a:t>
            </a:r>
          </a:p>
        </p:txBody>
      </p:sp>
      <p:cxnSp>
        <p:nvCxnSpPr>
          <p:cNvPr id="11" name="Straight Connector 10">
            <a:extLst>
              <a:ext uri="{FF2B5EF4-FFF2-40B4-BE49-F238E27FC236}">
                <a16:creationId xmlns:a16="http://schemas.microsoft.com/office/drawing/2014/main" id="{C3E88023-1E8E-35A3-C73D-8F1C3141DE5C}"/>
              </a:ext>
            </a:extLst>
          </p:cNvPr>
          <p:cNvCxnSpPr>
            <a:cxnSpLocks/>
          </p:cNvCxnSpPr>
          <p:nvPr/>
        </p:nvCxnSpPr>
        <p:spPr>
          <a:xfrm>
            <a:off x="182880" y="533400"/>
            <a:ext cx="8226794"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8264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E0EE5C-442E-8D87-87D1-D7FCB880D930}"/>
              </a:ext>
            </a:extLst>
          </p:cNvPr>
          <p:cNvSpPr>
            <a:spLocks noGrp="1"/>
          </p:cNvSpPr>
          <p:nvPr>
            <p:ph type="title"/>
          </p:nvPr>
        </p:nvSpPr>
        <p:spPr>
          <a:xfrm>
            <a:off x="1" y="-30741"/>
            <a:ext cx="5212080" cy="929901"/>
          </a:xfrm>
        </p:spPr>
        <p:txBody>
          <a:bodyPr anchor="b">
            <a:normAutofit/>
          </a:bodyPr>
          <a:lstStyle/>
          <a:p>
            <a:r>
              <a:rPr lang="en-GB" sz="2800" dirty="0">
                <a:ln w="13462">
                  <a:solidFill>
                    <a:schemeClr val="bg1"/>
                  </a:solidFill>
                  <a:prstDash val="solid"/>
                </a:ln>
                <a:solidFill>
                  <a:srgbClr val="0070C0"/>
                </a:solidFill>
                <a:effectLst>
                  <a:outerShdw dist="38100" dir="2700000" algn="bl" rotWithShape="0">
                    <a:schemeClr val="accent5"/>
                  </a:outerShdw>
                </a:effectLst>
              </a:rPr>
              <a:t>8. Public Health Initiatives</a:t>
            </a:r>
            <a:br>
              <a:rPr lang="en-GB" sz="2800" dirty="0">
                <a:ln w="13462">
                  <a:solidFill>
                    <a:schemeClr val="bg1"/>
                  </a:solidFill>
                  <a:prstDash val="solid"/>
                </a:ln>
                <a:solidFill>
                  <a:srgbClr val="0070C0"/>
                </a:solidFill>
                <a:effectLst>
                  <a:outerShdw dist="38100" dir="2700000" algn="bl" rotWithShape="0">
                    <a:schemeClr val="accent5"/>
                  </a:outerShdw>
                </a:effectLst>
              </a:rPr>
            </a:br>
            <a:endParaRPr lang="en-GB" sz="2800" dirty="0">
              <a:ln w="13462">
                <a:solidFill>
                  <a:schemeClr val="bg1"/>
                </a:solidFill>
                <a:prstDash val="solid"/>
              </a:ln>
              <a:solidFill>
                <a:srgbClr val="0070C0"/>
              </a:solidFill>
              <a:effectLst>
                <a:outerShdw dist="38100" dir="2700000" algn="bl" rotWithShape="0">
                  <a:schemeClr val="accent5"/>
                </a:outerShdw>
              </a:effectLst>
            </a:endParaRPr>
          </a:p>
        </p:txBody>
      </p:sp>
      <p:sp>
        <p:nvSpPr>
          <p:cNvPr id="3" name="Content Placeholder 2">
            <a:extLst>
              <a:ext uri="{FF2B5EF4-FFF2-40B4-BE49-F238E27FC236}">
                <a16:creationId xmlns:a16="http://schemas.microsoft.com/office/drawing/2014/main" id="{E009198F-76C1-D89E-523F-C0F27A932979}"/>
              </a:ext>
            </a:extLst>
          </p:cNvPr>
          <p:cNvSpPr>
            <a:spLocks noGrp="1"/>
          </p:cNvSpPr>
          <p:nvPr>
            <p:ph idx="1"/>
          </p:nvPr>
        </p:nvSpPr>
        <p:spPr>
          <a:xfrm>
            <a:off x="0" y="701040"/>
            <a:ext cx="7924799" cy="5897880"/>
          </a:xfrm>
        </p:spPr>
        <p:txBody>
          <a:bodyPr>
            <a:normAutofit fontScale="77500" lnSpcReduction="20000"/>
          </a:bodyPr>
          <a:lstStyle/>
          <a:p>
            <a:r>
              <a:rPr lang="en-GB" sz="1700" b="1" dirty="0">
                <a:solidFill>
                  <a:srgbClr val="FF0000"/>
                </a:solidFill>
              </a:rPr>
              <a:t>Healthy lifestyle promotion: </a:t>
            </a:r>
            <a:r>
              <a:rPr lang="en-GB" sz="1800" dirty="0"/>
              <a:t>Public health campaigns encourage physical activity, balanced diet, and healthy behaviours (</a:t>
            </a:r>
            <a:r>
              <a:rPr lang="en-GB" dirty="0"/>
              <a:t>Hetherington et al., 2015)</a:t>
            </a:r>
            <a:r>
              <a:rPr lang="en-GB" sz="1800" dirty="0"/>
              <a:t>.</a:t>
            </a:r>
            <a:r>
              <a:rPr lang="en-GB" sz="1800" b="1" dirty="0"/>
              <a:t> Examples: NHS Better Health Campaign (2020–2024)</a:t>
            </a:r>
            <a:r>
              <a:rPr lang="en-GB" sz="1800" dirty="0"/>
              <a:t> promoting weight loss, exercise, and smoking cessation (NHS, 2020). </a:t>
            </a:r>
            <a:endParaRPr lang="en-GB" sz="1700" b="1" dirty="0">
              <a:solidFill>
                <a:srgbClr val="FF0000"/>
              </a:solidFill>
            </a:endParaRPr>
          </a:p>
          <a:p>
            <a:r>
              <a:rPr lang="en-GB" sz="1700" b="1" dirty="0">
                <a:solidFill>
                  <a:srgbClr val="FF0000"/>
                </a:solidFill>
              </a:rPr>
              <a:t>Smoke‑free, alcohol‑awareness &amp; nutrition campaigns: </a:t>
            </a:r>
            <a:r>
              <a:rPr lang="en-GB" sz="1800" dirty="0"/>
              <a:t>Reduce preventable diseases and long‑term health inequalities (Health Education England, 2017). . </a:t>
            </a:r>
            <a:r>
              <a:rPr lang="en-GB" sz="1800" b="1" dirty="0"/>
              <a:t> Examples:</a:t>
            </a:r>
            <a:r>
              <a:rPr lang="en-GB" sz="1800" dirty="0"/>
              <a:t> </a:t>
            </a:r>
            <a:r>
              <a:rPr lang="en-GB" sz="1800" b="1" dirty="0"/>
              <a:t>Stoptober</a:t>
            </a:r>
            <a:r>
              <a:rPr lang="en-GB" sz="1800" dirty="0"/>
              <a:t>: National smoking cessation campaign (Department of Health and Social Care, 2025) . </a:t>
            </a:r>
            <a:r>
              <a:rPr lang="en-GB" sz="1800" b="1" dirty="0"/>
              <a:t>Dry January</a:t>
            </a:r>
            <a:r>
              <a:rPr lang="en-GB" sz="1800" dirty="0"/>
              <a:t>: Alcohol reduction initiative (Alcohol Change UK , 2023). . </a:t>
            </a:r>
            <a:r>
              <a:rPr lang="en-GB" sz="1800" b="1" dirty="0"/>
              <a:t>Change4Life</a:t>
            </a:r>
            <a:r>
              <a:rPr lang="en-GB" sz="1800" dirty="0"/>
              <a:t>: Nutrition and healthy eating promotion for families (NSMC, 2020). </a:t>
            </a:r>
            <a:endParaRPr lang="en-GB" sz="1700" b="1" dirty="0">
              <a:solidFill>
                <a:srgbClr val="FF0000"/>
              </a:solidFill>
            </a:endParaRPr>
          </a:p>
          <a:p>
            <a:r>
              <a:rPr lang="en-GB" sz="1700" b="1" dirty="0">
                <a:solidFill>
                  <a:srgbClr val="FF0000"/>
                </a:solidFill>
              </a:rPr>
              <a:t>Environmental health improvements: </a:t>
            </a:r>
            <a:r>
              <a:rPr lang="en-GB" sz="1800" dirty="0"/>
              <a:t>Policies targeting air quality, housing, pollution, and green spaces improve long‑term wellbeing (D, 2025). .</a:t>
            </a:r>
            <a:r>
              <a:rPr lang="en-GB" sz="1800" b="1" dirty="0"/>
              <a:t> Examples: Clean Air Strategy (2019)</a:t>
            </a:r>
            <a:r>
              <a:rPr lang="en-GB" sz="1800" dirty="0"/>
              <a:t> reducing air pollution (GOV.UK , 2019). </a:t>
            </a:r>
            <a:r>
              <a:rPr lang="en-GB" sz="1800" b="1" dirty="0"/>
              <a:t>Healthy Streets Approach (TfL)</a:t>
            </a:r>
            <a:r>
              <a:rPr lang="en-GB" sz="1800" dirty="0"/>
              <a:t> improving walkability and reducing emissions (Matters, 2021)., </a:t>
            </a:r>
            <a:endParaRPr lang="en-GB" sz="1700" b="1" dirty="0">
              <a:solidFill>
                <a:srgbClr val="FF0000"/>
              </a:solidFill>
            </a:endParaRPr>
          </a:p>
          <a:p>
            <a:r>
              <a:rPr lang="en-GB" sz="1700" b="1" dirty="0">
                <a:solidFill>
                  <a:srgbClr val="FF0000"/>
                </a:solidFill>
              </a:rPr>
              <a:t>Community education programmes: </a:t>
            </a:r>
            <a:r>
              <a:rPr lang="en-GB" sz="1800" dirty="0"/>
              <a:t>Increase health literacy and empower communities to make healthier choices. (</a:t>
            </a:r>
            <a:r>
              <a:rPr lang="en-GB" dirty="0"/>
              <a:t>Brown </a:t>
            </a:r>
            <a:r>
              <a:rPr lang="en-GB" i="1" dirty="0"/>
              <a:t>et al.</a:t>
            </a:r>
            <a:r>
              <a:rPr lang="en-GB" dirty="0"/>
              <a:t> 2020).</a:t>
            </a:r>
            <a:r>
              <a:rPr lang="en-GB" sz="1800" b="1" dirty="0"/>
              <a:t> Examples:</a:t>
            </a:r>
            <a:r>
              <a:rPr lang="en-GB" sz="1800" dirty="0"/>
              <a:t> </a:t>
            </a:r>
            <a:r>
              <a:rPr lang="en-GB" sz="1800" b="1" dirty="0"/>
              <a:t>Local Authority Wellbeing Hubs</a:t>
            </a:r>
            <a:r>
              <a:rPr lang="en-GB" sz="1800" dirty="0"/>
              <a:t> offering nutrition workshops, exercise classes, and mental health sessions (LGA, 2023). </a:t>
            </a:r>
            <a:r>
              <a:rPr lang="en-GB" sz="1800" b="1" dirty="0"/>
              <a:t>School Health Education Programmes</a:t>
            </a:r>
            <a:r>
              <a:rPr lang="en-GB" sz="1800" dirty="0"/>
              <a:t> teaching mental health, healthy eating, and physical activity (HSF, 2021), </a:t>
            </a:r>
            <a:endParaRPr lang="en-GB" sz="1700" b="1" dirty="0">
              <a:solidFill>
                <a:srgbClr val="FF0000"/>
              </a:solidFill>
            </a:endParaRPr>
          </a:p>
          <a:p>
            <a:r>
              <a:rPr lang="en-GB" sz="1700" b="1" dirty="0">
                <a:solidFill>
                  <a:srgbClr val="FF0000"/>
                </a:solidFill>
              </a:rPr>
              <a:t>Impact on population wellbeing: </a:t>
            </a:r>
            <a:r>
              <a:rPr lang="en-GB" sz="1800" dirty="0"/>
              <a:t>Public health initiatives reduce disease burden, improve quality of life, and support sustainable healthcare (</a:t>
            </a:r>
            <a:r>
              <a:rPr lang="en-GB" dirty="0"/>
              <a:t>Buss </a:t>
            </a:r>
            <a:r>
              <a:rPr lang="en-GB" i="1" dirty="0"/>
              <a:t>et al., </a:t>
            </a:r>
            <a:r>
              <a:rPr lang="en-GB" dirty="0"/>
              <a:t>2020)</a:t>
            </a:r>
            <a:r>
              <a:rPr lang="en-GB" sz="1800" dirty="0"/>
              <a:t> </a:t>
            </a:r>
            <a:r>
              <a:rPr lang="en-GB" sz="1800" b="1" dirty="0"/>
              <a:t>Example:</a:t>
            </a:r>
            <a:r>
              <a:rPr lang="en-GB" sz="1800" dirty="0"/>
              <a:t> </a:t>
            </a:r>
            <a:r>
              <a:rPr lang="en-GB" sz="1800" b="1" dirty="0"/>
              <a:t>COVID‑19 Vaccination Programme</a:t>
            </a:r>
            <a:r>
              <a:rPr lang="en-GB" sz="1800" dirty="0"/>
              <a:t> significantly reduced mortality and hospital admissions (Vaccinations, 2024). </a:t>
            </a:r>
            <a:endParaRPr lang="en-GB" sz="1700" b="1" dirty="0">
              <a:solidFill>
                <a:srgbClr val="FF0000"/>
              </a:solidFill>
            </a:endParaRPr>
          </a:p>
          <a:p>
            <a:pPr marL="0" indent="0">
              <a:lnSpc>
                <a:spcPct val="110000"/>
              </a:lnSpc>
              <a:buNone/>
            </a:pPr>
            <a:r>
              <a:rPr lang="en-GB" sz="1700" b="1" dirty="0"/>
              <a:t> </a:t>
            </a:r>
            <a:endParaRPr lang="en-GB" sz="1700" dirty="0"/>
          </a:p>
          <a:p>
            <a:pPr marL="0" indent="0">
              <a:lnSpc>
                <a:spcPct val="110000"/>
              </a:lnSpc>
              <a:buNone/>
            </a:pPr>
            <a:endParaRPr lang="en-GB" sz="1700" dirty="0"/>
          </a:p>
        </p:txBody>
      </p:sp>
      <p:pic>
        <p:nvPicPr>
          <p:cNvPr id="8" name="Picture 7" descr="EMM logo CRC">
            <a:extLst>
              <a:ext uri="{FF2B5EF4-FFF2-40B4-BE49-F238E27FC236}">
                <a16:creationId xmlns:a16="http://schemas.microsoft.com/office/drawing/2014/main" id="{F2674EAD-B6CF-7A90-A4BC-1129DBB47378}"/>
              </a:ext>
            </a:extLst>
          </p:cNvPr>
          <p:cNvPicPr>
            <a:picLocks noChangeAspect="1"/>
          </p:cNvPicPr>
          <p:nvPr/>
        </p:nvPicPr>
        <p:blipFill>
          <a:blip r:embed="rId2"/>
          <a:stretch>
            <a:fillRect/>
          </a:stretch>
        </p:blipFill>
        <p:spPr>
          <a:xfrm>
            <a:off x="8252460" y="2204005"/>
            <a:ext cx="3810000" cy="1924050"/>
          </a:xfrm>
          <a:prstGeom prst="rect">
            <a:avLst/>
          </a:prstGeom>
        </p:spPr>
      </p:pic>
      <p:sp>
        <p:nvSpPr>
          <p:cNvPr id="12" name="TextBox 11">
            <a:extLst>
              <a:ext uri="{FF2B5EF4-FFF2-40B4-BE49-F238E27FC236}">
                <a16:creationId xmlns:a16="http://schemas.microsoft.com/office/drawing/2014/main" id="{9A798B1E-F755-C2F0-337F-FDFF8B8E3D7C}"/>
              </a:ext>
            </a:extLst>
          </p:cNvPr>
          <p:cNvSpPr txBox="1"/>
          <p:nvPr/>
        </p:nvSpPr>
        <p:spPr>
          <a:xfrm>
            <a:off x="8304223" y="3589020"/>
            <a:ext cx="4004310" cy="646331"/>
          </a:xfrm>
          <a:prstGeom prst="rect">
            <a:avLst/>
          </a:prstGeom>
          <a:noFill/>
        </p:spPr>
        <p:txBody>
          <a:bodyPr wrap="square" rtlCol="0">
            <a:spAutoFit/>
          </a:bodyPr>
          <a:lstStyle/>
          <a:p>
            <a:r>
              <a:rPr lang="en-GB" dirty="0">
                <a:solidFill>
                  <a:schemeClr val="bg1"/>
                </a:solidFill>
              </a:rPr>
              <a:t>(Department of Health and Social Care, 2024)</a:t>
            </a:r>
          </a:p>
        </p:txBody>
      </p:sp>
      <p:pic>
        <p:nvPicPr>
          <p:cNvPr id="14" name="Picture 13" descr="Image result for Stoptober 2025">
            <a:extLst>
              <a:ext uri="{FF2B5EF4-FFF2-40B4-BE49-F238E27FC236}">
                <a16:creationId xmlns:a16="http://schemas.microsoft.com/office/drawing/2014/main" id="{7C8D668D-4900-6C69-DCCF-911C77CF94A5}"/>
              </a:ext>
            </a:extLst>
          </p:cNvPr>
          <p:cNvPicPr>
            <a:picLocks noChangeAspect="1"/>
          </p:cNvPicPr>
          <p:nvPr/>
        </p:nvPicPr>
        <p:blipFill>
          <a:blip r:embed="rId3"/>
          <a:stretch>
            <a:fillRect/>
          </a:stretch>
        </p:blipFill>
        <p:spPr>
          <a:xfrm>
            <a:off x="9357360" y="-30741"/>
            <a:ext cx="2705100" cy="2286521"/>
          </a:xfrm>
          <a:prstGeom prst="rect">
            <a:avLst/>
          </a:prstGeom>
        </p:spPr>
      </p:pic>
      <p:sp>
        <p:nvSpPr>
          <p:cNvPr id="15" name="TextBox 14">
            <a:extLst>
              <a:ext uri="{FF2B5EF4-FFF2-40B4-BE49-F238E27FC236}">
                <a16:creationId xmlns:a16="http://schemas.microsoft.com/office/drawing/2014/main" id="{0C8858C7-0BD1-20C6-BC5D-B8330053B306}"/>
              </a:ext>
            </a:extLst>
          </p:cNvPr>
          <p:cNvSpPr txBox="1"/>
          <p:nvPr/>
        </p:nvSpPr>
        <p:spPr>
          <a:xfrm>
            <a:off x="10306378" y="54709"/>
            <a:ext cx="1950392" cy="369332"/>
          </a:xfrm>
          <a:prstGeom prst="rect">
            <a:avLst/>
          </a:prstGeom>
          <a:noFill/>
        </p:spPr>
        <p:txBody>
          <a:bodyPr wrap="square" rtlCol="0">
            <a:spAutoFit/>
          </a:bodyPr>
          <a:lstStyle/>
          <a:p>
            <a:r>
              <a:rPr lang="en-GB" dirty="0">
                <a:solidFill>
                  <a:schemeClr val="bg1"/>
                </a:solidFill>
              </a:rPr>
              <a:t>(Hughes, 2025).</a:t>
            </a:r>
          </a:p>
        </p:txBody>
      </p:sp>
      <p:pic>
        <p:nvPicPr>
          <p:cNvPr id="17" name="Picture 16" descr="Image result for dry january campaign">
            <a:extLst>
              <a:ext uri="{FF2B5EF4-FFF2-40B4-BE49-F238E27FC236}">
                <a16:creationId xmlns:a16="http://schemas.microsoft.com/office/drawing/2014/main" id="{F02E1DB9-6CB0-1118-9436-F767A6293390}"/>
              </a:ext>
            </a:extLst>
          </p:cNvPr>
          <p:cNvPicPr>
            <a:picLocks noChangeAspect="1"/>
          </p:cNvPicPr>
          <p:nvPr/>
        </p:nvPicPr>
        <p:blipFill>
          <a:blip r:embed="rId4"/>
          <a:stretch>
            <a:fillRect/>
          </a:stretch>
        </p:blipFill>
        <p:spPr>
          <a:xfrm>
            <a:off x="9431256" y="4126971"/>
            <a:ext cx="2827747" cy="1610742"/>
          </a:xfrm>
          <a:prstGeom prst="rect">
            <a:avLst/>
          </a:prstGeom>
        </p:spPr>
      </p:pic>
      <p:sp>
        <p:nvSpPr>
          <p:cNvPr id="18" name="TextBox 17">
            <a:extLst>
              <a:ext uri="{FF2B5EF4-FFF2-40B4-BE49-F238E27FC236}">
                <a16:creationId xmlns:a16="http://schemas.microsoft.com/office/drawing/2014/main" id="{7F362770-D7C1-011B-BCE2-0AFD3511E3CC}"/>
              </a:ext>
            </a:extLst>
          </p:cNvPr>
          <p:cNvSpPr txBox="1"/>
          <p:nvPr/>
        </p:nvSpPr>
        <p:spPr>
          <a:xfrm>
            <a:off x="9478269" y="4142211"/>
            <a:ext cx="2463281" cy="369332"/>
          </a:xfrm>
          <a:prstGeom prst="rect">
            <a:avLst/>
          </a:prstGeom>
          <a:noFill/>
        </p:spPr>
        <p:txBody>
          <a:bodyPr wrap="square" rtlCol="0">
            <a:spAutoFit/>
          </a:bodyPr>
          <a:lstStyle/>
          <a:p>
            <a:r>
              <a:rPr lang="en-GB" dirty="0"/>
              <a:t>(Cassandra , 2024)</a:t>
            </a:r>
          </a:p>
        </p:txBody>
      </p:sp>
      <p:pic>
        <p:nvPicPr>
          <p:cNvPr id="19" name="Picture 18">
            <a:extLst>
              <a:ext uri="{FF2B5EF4-FFF2-40B4-BE49-F238E27FC236}">
                <a16:creationId xmlns:a16="http://schemas.microsoft.com/office/drawing/2014/main" id="{E98A026D-C146-5BD2-166A-04774D952285}"/>
              </a:ext>
            </a:extLst>
          </p:cNvPr>
          <p:cNvPicPr>
            <a:picLocks noChangeAspect="1"/>
          </p:cNvPicPr>
          <p:nvPr/>
        </p:nvPicPr>
        <p:blipFill>
          <a:blip r:embed="rId5"/>
          <a:stretch>
            <a:fillRect/>
          </a:stretch>
        </p:blipFill>
        <p:spPr>
          <a:xfrm>
            <a:off x="7808266" y="0"/>
            <a:ext cx="1549094" cy="1978278"/>
          </a:xfrm>
          <a:prstGeom prst="rect">
            <a:avLst/>
          </a:prstGeom>
        </p:spPr>
      </p:pic>
      <p:sp>
        <p:nvSpPr>
          <p:cNvPr id="20" name="TextBox 19">
            <a:extLst>
              <a:ext uri="{FF2B5EF4-FFF2-40B4-BE49-F238E27FC236}">
                <a16:creationId xmlns:a16="http://schemas.microsoft.com/office/drawing/2014/main" id="{3FE01DAC-7E8F-5361-E5FE-1FA729E9EBB6}"/>
              </a:ext>
            </a:extLst>
          </p:cNvPr>
          <p:cNvSpPr txBox="1"/>
          <p:nvPr/>
        </p:nvSpPr>
        <p:spPr>
          <a:xfrm>
            <a:off x="7924799" y="-36518"/>
            <a:ext cx="1829129" cy="369332"/>
          </a:xfrm>
          <a:prstGeom prst="rect">
            <a:avLst/>
          </a:prstGeom>
          <a:noFill/>
        </p:spPr>
        <p:txBody>
          <a:bodyPr wrap="square" rtlCol="0">
            <a:spAutoFit/>
          </a:bodyPr>
          <a:lstStyle/>
          <a:p>
            <a:r>
              <a:rPr lang="en-GB" dirty="0"/>
              <a:t>NSMC (2020)</a:t>
            </a:r>
          </a:p>
        </p:txBody>
      </p:sp>
      <p:pic>
        <p:nvPicPr>
          <p:cNvPr id="21" name="Picture 20">
            <a:extLst>
              <a:ext uri="{FF2B5EF4-FFF2-40B4-BE49-F238E27FC236}">
                <a16:creationId xmlns:a16="http://schemas.microsoft.com/office/drawing/2014/main" id="{F04FC88B-6B5D-344A-96A0-ECACB4FFD8CB}"/>
              </a:ext>
            </a:extLst>
          </p:cNvPr>
          <p:cNvPicPr>
            <a:picLocks noChangeAspect="1"/>
          </p:cNvPicPr>
          <p:nvPr/>
        </p:nvPicPr>
        <p:blipFill>
          <a:blip r:embed="rId6"/>
          <a:stretch>
            <a:fillRect/>
          </a:stretch>
        </p:blipFill>
        <p:spPr>
          <a:xfrm>
            <a:off x="7498571" y="4931686"/>
            <a:ext cx="2522085" cy="1681390"/>
          </a:xfrm>
          <a:prstGeom prst="rect">
            <a:avLst/>
          </a:prstGeom>
        </p:spPr>
      </p:pic>
      <p:sp>
        <p:nvSpPr>
          <p:cNvPr id="22" name="TextBox 21">
            <a:extLst>
              <a:ext uri="{FF2B5EF4-FFF2-40B4-BE49-F238E27FC236}">
                <a16:creationId xmlns:a16="http://schemas.microsoft.com/office/drawing/2014/main" id="{5EFAE30E-156D-7787-309E-DFA0A8766969}"/>
              </a:ext>
            </a:extLst>
          </p:cNvPr>
          <p:cNvSpPr txBox="1"/>
          <p:nvPr/>
        </p:nvSpPr>
        <p:spPr>
          <a:xfrm>
            <a:off x="9357360" y="6059487"/>
            <a:ext cx="2705099" cy="646331"/>
          </a:xfrm>
          <a:prstGeom prst="rect">
            <a:avLst/>
          </a:prstGeom>
          <a:noFill/>
        </p:spPr>
        <p:txBody>
          <a:bodyPr wrap="square" rtlCol="0">
            <a:spAutoFit/>
          </a:bodyPr>
          <a:lstStyle/>
          <a:p>
            <a:r>
              <a:rPr lang="en-GB" dirty="0">
                <a:highlight>
                  <a:srgbClr val="FFFF00"/>
                </a:highlight>
              </a:rPr>
              <a:t>(Vaccinations, 2024) </a:t>
            </a:r>
            <a:endParaRPr lang="en-GB" sz="1700" b="1" dirty="0">
              <a:solidFill>
                <a:srgbClr val="FF0000"/>
              </a:solidFill>
              <a:highlight>
                <a:srgbClr val="FFFF00"/>
              </a:highlight>
            </a:endParaRPr>
          </a:p>
          <a:p>
            <a:endParaRPr lang="en-GB" dirty="0"/>
          </a:p>
        </p:txBody>
      </p:sp>
    </p:spTree>
    <p:extLst>
      <p:ext uri="{BB962C8B-B14F-4D97-AF65-F5344CB8AC3E}">
        <p14:creationId xmlns:p14="http://schemas.microsoft.com/office/powerpoint/2010/main" val="25804173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A5DEA9-FC8A-94BC-D457-C6E2462E81B5}"/>
              </a:ext>
            </a:extLst>
          </p:cNvPr>
          <p:cNvSpPr>
            <a:spLocks noGrp="1"/>
          </p:cNvSpPr>
          <p:nvPr>
            <p:ph idx="1"/>
          </p:nvPr>
        </p:nvSpPr>
        <p:spPr>
          <a:xfrm>
            <a:off x="1" y="1158240"/>
            <a:ext cx="8046720" cy="5699760"/>
          </a:xfrm>
        </p:spPr>
        <p:txBody>
          <a:bodyPr>
            <a:normAutofit fontScale="85000" lnSpcReduction="20000"/>
          </a:bodyPr>
          <a:lstStyle/>
          <a:p>
            <a:r>
              <a:rPr lang="en-GB" b="1" dirty="0">
                <a:solidFill>
                  <a:srgbClr val="FF0000"/>
                </a:solidFill>
              </a:rPr>
              <a:t>Persistent inequalities in care access: </a:t>
            </a:r>
            <a:r>
              <a:rPr lang="en-GB" dirty="0"/>
              <a:t>Life expectancy in England is </a:t>
            </a:r>
            <a:r>
              <a:rPr lang="en-GB" b="1" dirty="0"/>
              <a:t>10–12 years lower</a:t>
            </a:r>
            <a:r>
              <a:rPr lang="en-GB" dirty="0"/>
              <a:t> in the most deprived areas (Marmot, 2020). People in deprived communities have </a:t>
            </a:r>
            <a:r>
              <a:rPr lang="en-GB" b="1" dirty="0"/>
              <a:t>reduced access</a:t>
            </a:r>
            <a:r>
              <a:rPr lang="en-GB" dirty="0"/>
              <a:t> to preventive services and specialist care (Cookson et al., 2018).</a:t>
            </a:r>
            <a:endParaRPr lang="en-GB" b="1" dirty="0">
              <a:solidFill>
                <a:srgbClr val="FF0000"/>
              </a:solidFill>
            </a:endParaRPr>
          </a:p>
          <a:p>
            <a:r>
              <a:rPr lang="en-GB" b="1" dirty="0">
                <a:solidFill>
                  <a:srgbClr val="FF0000"/>
                </a:solidFill>
              </a:rPr>
              <a:t>Barriers: socioeconomic status, geography, ethnicity: </a:t>
            </a:r>
            <a:r>
              <a:rPr lang="en-GB" dirty="0"/>
              <a:t>Ethnic minority groups experience </a:t>
            </a:r>
            <a:r>
              <a:rPr lang="en-GB" b="1" dirty="0"/>
              <a:t>higher maternal mortality</a:t>
            </a:r>
            <a:r>
              <a:rPr lang="en-GB" dirty="0"/>
              <a:t> and lower access to mental health support (</a:t>
            </a:r>
            <a:r>
              <a:rPr lang="en-GB" dirty="0" err="1"/>
              <a:t>Awolesi</a:t>
            </a:r>
            <a:r>
              <a:rPr lang="en-GB" dirty="0"/>
              <a:t>, 2022). Rural populations face </a:t>
            </a:r>
            <a:r>
              <a:rPr lang="en-GB" b="1" dirty="0"/>
              <a:t>longer travel times</a:t>
            </a:r>
            <a:r>
              <a:rPr lang="en-GB" dirty="0"/>
              <a:t> and fewer specialist services (Swan, 2008).</a:t>
            </a:r>
            <a:endParaRPr lang="en-GB" b="1" dirty="0">
              <a:solidFill>
                <a:srgbClr val="FF0000"/>
              </a:solidFill>
            </a:endParaRPr>
          </a:p>
          <a:p>
            <a:r>
              <a:rPr lang="en-GB" b="1" dirty="0">
                <a:solidFill>
                  <a:srgbClr val="FF0000"/>
                </a:solidFill>
              </a:rPr>
              <a:t>Universal healthcare initiatives: </a:t>
            </a:r>
            <a:r>
              <a:rPr lang="en-GB" dirty="0"/>
              <a:t>The NHS Long Term Plan expands </a:t>
            </a:r>
            <a:r>
              <a:rPr lang="en-GB" b="1" dirty="0"/>
              <a:t>universal access</a:t>
            </a:r>
            <a:r>
              <a:rPr lang="en-GB" dirty="0"/>
              <a:t> to mental health services, cancer screening, and digital GP appointments (Nursing Management, 2019)</a:t>
            </a:r>
            <a:endParaRPr lang="en-GB" dirty="0">
              <a:solidFill>
                <a:srgbClr val="FF0000"/>
              </a:solidFill>
            </a:endParaRPr>
          </a:p>
          <a:p>
            <a:r>
              <a:rPr lang="en-GB" b="1" dirty="0">
                <a:solidFill>
                  <a:srgbClr val="FF0000"/>
                </a:solidFill>
              </a:rPr>
              <a:t>Targeted interventions for vulnerable groups: </a:t>
            </a:r>
            <a:r>
              <a:rPr lang="en-GB" dirty="0"/>
              <a:t>Homeless health outreach teams provide vaccinations, mental health support, and addiction services (Rowe et al., 2016). HEAT (Health Equity Assessment Tool) used to design interventions for deprived communities (Hood et al., 2019).</a:t>
            </a:r>
            <a:endParaRPr lang="en-GB" b="1" dirty="0">
              <a:solidFill>
                <a:srgbClr val="FF0000"/>
              </a:solidFill>
            </a:endParaRPr>
          </a:p>
          <a:p>
            <a:r>
              <a:rPr lang="en-GB" b="1" dirty="0">
                <a:solidFill>
                  <a:srgbClr val="FF0000"/>
                </a:solidFill>
              </a:rPr>
              <a:t>Explore health inequalities: </a:t>
            </a:r>
            <a:r>
              <a:rPr lang="en-GB" dirty="0"/>
              <a:t>Black women in the UK are </a:t>
            </a:r>
            <a:r>
              <a:rPr lang="en-GB" b="1" dirty="0"/>
              <a:t>four times more likely</a:t>
            </a:r>
            <a:r>
              <a:rPr lang="en-GB" dirty="0"/>
              <a:t> to die during pregnancy or childbirth compared to white women (</a:t>
            </a:r>
            <a:r>
              <a:rPr lang="en-GB" dirty="0" err="1"/>
              <a:t>Moukala</a:t>
            </a:r>
            <a:r>
              <a:rPr lang="en-GB" dirty="0"/>
              <a:t>, 2026). Deprived communities have higher rates of chronic illness, smoking, and obesity (Hargreaves et al., 2013). </a:t>
            </a:r>
          </a:p>
          <a:p>
            <a:endParaRPr lang="en-GB" b="1" dirty="0">
              <a:solidFill>
                <a:srgbClr val="FF0000"/>
              </a:solidFill>
            </a:endParaRPr>
          </a:p>
          <a:p>
            <a:endParaRPr lang="en-GB" dirty="0"/>
          </a:p>
        </p:txBody>
      </p:sp>
      <p:pic>
        <p:nvPicPr>
          <p:cNvPr id="4" name="Picture 3" descr="National life tables, UK - Office for National Statistics">
            <a:extLst>
              <a:ext uri="{FF2B5EF4-FFF2-40B4-BE49-F238E27FC236}">
                <a16:creationId xmlns:a16="http://schemas.microsoft.com/office/drawing/2014/main" id="{CDF89942-A2B7-925B-C7FE-4EF6B1C0A3B9}"/>
              </a:ext>
            </a:extLst>
          </p:cNvPr>
          <p:cNvPicPr>
            <a:picLocks noChangeAspect="1"/>
          </p:cNvPicPr>
          <p:nvPr/>
        </p:nvPicPr>
        <p:blipFill>
          <a:blip r:embed="rId2"/>
          <a:stretch>
            <a:fillRect/>
          </a:stretch>
        </p:blipFill>
        <p:spPr>
          <a:xfrm>
            <a:off x="8945880" y="128912"/>
            <a:ext cx="3513505" cy="1971714"/>
          </a:xfrm>
          <a:prstGeom prst="rect">
            <a:avLst/>
          </a:prstGeom>
        </p:spPr>
      </p:pic>
      <p:sp>
        <p:nvSpPr>
          <p:cNvPr id="5" name="TextBox 4">
            <a:extLst>
              <a:ext uri="{FF2B5EF4-FFF2-40B4-BE49-F238E27FC236}">
                <a16:creationId xmlns:a16="http://schemas.microsoft.com/office/drawing/2014/main" id="{E19303E0-4AA7-F058-6B86-1CCC8DC3ACE6}"/>
              </a:ext>
            </a:extLst>
          </p:cNvPr>
          <p:cNvSpPr txBox="1"/>
          <p:nvPr/>
        </p:nvSpPr>
        <p:spPr>
          <a:xfrm>
            <a:off x="9921240" y="2100626"/>
            <a:ext cx="1935480" cy="369332"/>
          </a:xfrm>
          <a:prstGeom prst="rect">
            <a:avLst/>
          </a:prstGeom>
          <a:noFill/>
        </p:spPr>
        <p:txBody>
          <a:bodyPr wrap="square" rtlCol="0">
            <a:spAutoFit/>
          </a:bodyPr>
          <a:lstStyle/>
          <a:p>
            <a:r>
              <a:rPr lang="en-GB" dirty="0"/>
              <a:t>(BBC, 2016)</a:t>
            </a:r>
          </a:p>
        </p:txBody>
      </p:sp>
      <p:pic>
        <p:nvPicPr>
          <p:cNvPr id="6" name="Picture 5" descr="Infographic: Maternal mortality high in Maximum City - Times of India">
            <a:extLst>
              <a:ext uri="{FF2B5EF4-FFF2-40B4-BE49-F238E27FC236}">
                <a16:creationId xmlns:a16="http://schemas.microsoft.com/office/drawing/2014/main" id="{2D0B4AC3-8DD3-D7C2-DE3D-E32F6C9FB16B}"/>
              </a:ext>
            </a:extLst>
          </p:cNvPr>
          <p:cNvPicPr>
            <a:picLocks noChangeAspect="1"/>
          </p:cNvPicPr>
          <p:nvPr/>
        </p:nvPicPr>
        <p:blipFill>
          <a:blip r:embed="rId3"/>
          <a:stretch>
            <a:fillRect/>
          </a:stretch>
        </p:blipFill>
        <p:spPr>
          <a:xfrm>
            <a:off x="9733239" y="2469958"/>
            <a:ext cx="2311481" cy="3429000"/>
          </a:xfrm>
          <a:prstGeom prst="rect">
            <a:avLst/>
          </a:prstGeom>
        </p:spPr>
      </p:pic>
      <p:sp>
        <p:nvSpPr>
          <p:cNvPr id="7" name="Rectangle 6">
            <a:extLst>
              <a:ext uri="{FF2B5EF4-FFF2-40B4-BE49-F238E27FC236}">
                <a16:creationId xmlns:a16="http://schemas.microsoft.com/office/drawing/2014/main" id="{F5773536-96B3-B98B-3BC3-B4482D749456}"/>
              </a:ext>
            </a:extLst>
          </p:cNvPr>
          <p:cNvSpPr/>
          <p:nvPr/>
        </p:nvSpPr>
        <p:spPr>
          <a:xfrm>
            <a:off x="0" y="0"/>
            <a:ext cx="6431569" cy="923330"/>
          </a:xfrm>
          <a:prstGeom prst="rect">
            <a:avLst/>
          </a:prstGeom>
          <a:noFill/>
        </p:spPr>
        <p:txBody>
          <a:bodyPr wrap="none" lIns="91440" tIns="45720" rIns="91440" bIns="45720">
            <a:spAutoFit/>
          </a:bodyPr>
          <a:lstStyle/>
          <a:p>
            <a:pPr algn="ctr"/>
            <a:r>
              <a:rPr lang="en-GB" sz="5400" b="1" cap="none" spc="0" dirty="0">
                <a:ln w="13462">
                  <a:solidFill>
                    <a:schemeClr val="bg1"/>
                  </a:solidFill>
                  <a:prstDash val="solid"/>
                </a:ln>
                <a:solidFill>
                  <a:srgbClr val="0070C0"/>
                </a:solidFill>
                <a:effectLst>
                  <a:outerShdw dist="38100" dir="2700000" algn="bl" rotWithShape="0">
                    <a:schemeClr val="accent5"/>
                  </a:outerShdw>
                </a:effectLst>
              </a:rPr>
              <a:t>9. Equity &amp; Access</a:t>
            </a:r>
          </a:p>
        </p:txBody>
      </p:sp>
      <p:cxnSp>
        <p:nvCxnSpPr>
          <p:cNvPr id="12" name="Straight Connector 11">
            <a:extLst>
              <a:ext uri="{FF2B5EF4-FFF2-40B4-BE49-F238E27FC236}">
                <a16:creationId xmlns:a16="http://schemas.microsoft.com/office/drawing/2014/main" id="{309CB322-7EF7-A2E1-C620-1DC0853245A7}"/>
              </a:ext>
            </a:extLst>
          </p:cNvPr>
          <p:cNvCxnSpPr/>
          <p:nvPr/>
        </p:nvCxnSpPr>
        <p:spPr>
          <a:xfrm>
            <a:off x="182880" y="838200"/>
            <a:ext cx="6324600" cy="0"/>
          </a:xfrm>
          <a:prstGeom prst="line">
            <a:avLst/>
          </a:prstGeom>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864135BB-AA42-4FE1-66AC-F40A5FAE4517}"/>
              </a:ext>
            </a:extLst>
          </p:cNvPr>
          <p:cNvSpPr txBox="1"/>
          <p:nvPr/>
        </p:nvSpPr>
        <p:spPr>
          <a:xfrm>
            <a:off x="9921240" y="6096000"/>
            <a:ext cx="1935480" cy="369332"/>
          </a:xfrm>
          <a:prstGeom prst="rect">
            <a:avLst/>
          </a:prstGeom>
          <a:noFill/>
        </p:spPr>
        <p:txBody>
          <a:bodyPr wrap="square" rtlCol="0">
            <a:spAutoFit/>
          </a:bodyPr>
          <a:lstStyle/>
          <a:p>
            <a:r>
              <a:rPr lang="en-GB" dirty="0"/>
              <a:t>(TNN, 2016)</a:t>
            </a:r>
          </a:p>
        </p:txBody>
      </p:sp>
    </p:spTree>
    <p:extLst>
      <p:ext uri="{BB962C8B-B14F-4D97-AF65-F5344CB8AC3E}">
        <p14:creationId xmlns:p14="http://schemas.microsoft.com/office/powerpoint/2010/main" val="25477622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6B48D-1557-BC51-769A-990007ED5666}"/>
              </a:ext>
            </a:extLst>
          </p:cNvPr>
          <p:cNvSpPr>
            <a:spLocks noGrp="1"/>
          </p:cNvSpPr>
          <p:nvPr>
            <p:ph type="title"/>
          </p:nvPr>
        </p:nvSpPr>
        <p:spPr/>
        <p:txBody>
          <a:bodyPr/>
          <a:lstStyle/>
          <a:p>
            <a:r>
              <a:rPr lang="en-GB" dirty="0"/>
              <a:t>10. Conclusion</a:t>
            </a:r>
            <a:br>
              <a:rPr lang="en-GB" dirty="0"/>
            </a:br>
            <a:endParaRPr lang="en-GB" dirty="0"/>
          </a:p>
        </p:txBody>
      </p:sp>
      <p:sp>
        <p:nvSpPr>
          <p:cNvPr id="3" name="Content Placeholder 2">
            <a:extLst>
              <a:ext uri="{FF2B5EF4-FFF2-40B4-BE49-F238E27FC236}">
                <a16:creationId xmlns:a16="http://schemas.microsoft.com/office/drawing/2014/main" id="{02764F82-A5DA-F6F4-FC78-615254E52C66}"/>
              </a:ext>
            </a:extLst>
          </p:cNvPr>
          <p:cNvSpPr>
            <a:spLocks noGrp="1"/>
          </p:cNvSpPr>
          <p:nvPr>
            <p:ph idx="1"/>
          </p:nvPr>
        </p:nvSpPr>
        <p:spPr/>
        <p:txBody>
          <a:bodyPr/>
          <a:lstStyle/>
          <a:p>
            <a:pPr marL="0" indent="0">
              <a:buNone/>
            </a:pPr>
            <a:r>
              <a:rPr lang="en-GB" dirty="0"/>
              <a:t>To conclude, integrating health, wellbeing, and sustainable development strengthens healthcare systems. Holistic approaches improve patient outcomes. Sustainable development ensures long‑term resilience. And equity ensures that everyone benefits. Together, these concepts shape the future of health and social care.</a:t>
            </a:r>
          </a:p>
        </p:txBody>
      </p:sp>
    </p:spTree>
    <p:extLst>
      <p:ext uri="{BB962C8B-B14F-4D97-AF65-F5344CB8AC3E}">
        <p14:creationId xmlns:p14="http://schemas.microsoft.com/office/powerpoint/2010/main" val="1261015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1013C5-0169-8F8C-FA57-62D87022AD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erial view of a highway near the ocean">
            <a:extLst>
              <a:ext uri="{FF2B5EF4-FFF2-40B4-BE49-F238E27FC236}">
                <a16:creationId xmlns:a16="http://schemas.microsoft.com/office/drawing/2014/main" id="{7EFECA01-89C5-0B95-DD78-0ECA4E9DB78B}"/>
              </a:ext>
            </a:extLst>
          </p:cNvPr>
          <p:cNvPicPr>
            <a:picLocks noChangeAspect="1"/>
          </p:cNvPicPr>
          <p:nvPr/>
        </p:nvPicPr>
        <p:blipFill>
          <a:blip r:embed="rId2"/>
          <a:srcRect t="25000"/>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72932"/>
            <a:ext cx="12192000" cy="4285068"/>
          </a:xfrm>
          <a:prstGeom prst="rect">
            <a:avLst/>
          </a:prstGeom>
          <a:gradFill>
            <a:gsLst>
              <a:gs pos="0">
                <a:srgbClr val="000000">
                  <a:alpha val="0"/>
                </a:srgbClr>
              </a:gs>
              <a:gs pos="55000">
                <a:srgbClr val="000000">
                  <a:alpha val="52000"/>
                </a:srgbClr>
              </a:gs>
              <a:gs pos="100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8D1E2B-E445-F0C3-7F0C-803C63FFBBAC}"/>
              </a:ext>
            </a:extLst>
          </p:cNvPr>
          <p:cNvSpPr>
            <a:spLocks noGrp="1"/>
          </p:cNvSpPr>
          <p:nvPr>
            <p:ph type="title"/>
          </p:nvPr>
        </p:nvSpPr>
        <p:spPr>
          <a:xfrm>
            <a:off x="1731821" y="4219498"/>
            <a:ext cx="8728364" cy="1307188"/>
          </a:xfrm>
        </p:spPr>
        <p:txBody>
          <a:bodyPr vert="horz" lIns="91440" tIns="45720" rIns="91440" bIns="45720" rtlCol="0" anchor="b">
            <a:normAutofit/>
          </a:bodyPr>
          <a:lstStyle/>
          <a:p>
            <a:pPr algn="ctr"/>
            <a:r>
              <a:rPr lang="en-US" sz="4000">
                <a:solidFill>
                  <a:srgbClr val="FFFFFF"/>
                </a:solidFill>
              </a:rPr>
              <a:t>Thank you</a:t>
            </a:r>
          </a:p>
        </p:txBody>
      </p:sp>
    </p:spTree>
    <p:extLst>
      <p:ext uri="{BB962C8B-B14F-4D97-AF65-F5344CB8AC3E}">
        <p14:creationId xmlns:p14="http://schemas.microsoft.com/office/powerpoint/2010/main" val="3234495440"/>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C8C6078-B9FC-62D3-82A6-AED0C1C0C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23CF07-AAA9-DC0B-9E00-84313AE45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2C3F58-6570-D2DD-7BC9-625B49E9E081}"/>
              </a:ext>
            </a:extLst>
          </p:cNvPr>
          <p:cNvSpPr>
            <a:spLocks noGrp="1"/>
          </p:cNvSpPr>
          <p:nvPr>
            <p:ph type="title"/>
          </p:nvPr>
        </p:nvSpPr>
        <p:spPr>
          <a:xfrm>
            <a:off x="0" y="85344"/>
            <a:ext cx="8278891" cy="662671"/>
          </a:xfrm>
        </p:spPr>
        <p:txBody>
          <a:bodyPr anchor="b">
            <a:normAutofit/>
          </a:bodyPr>
          <a:lstStyle/>
          <a:p>
            <a:r>
              <a:rPr lang="en-GB" dirty="0"/>
              <a:t>11. References 1/1</a:t>
            </a:r>
          </a:p>
        </p:txBody>
      </p:sp>
      <p:sp>
        <p:nvSpPr>
          <p:cNvPr id="3" name="Content Placeholder 2">
            <a:extLst>
              <a:ext uri="{FF2B5EF4-FFF2-40B4-BE49-F238E27FC236}">
                <a16:creationId xmlns:a16="http://schemas.microsoft.com/office/drawing/2014/main" id="{98A44B12-E542-7733-99D6-A7DE6331CE24}"/>
              </a:ext>
            </a:extLst>
          </p:cNvPr>
          <p:cNvSpPr>
            <a:spLocks noGrp="1"/>
          </p:cNvSpPr>
          <p:nvPr>
            <p:ph idx="1"/>
          </p:nvPr>
        </p:nvSpPr>
        <p:spPr>
          <a:xfrm>
            <a:off x="0" y="833359"/>
            <a:ext cx="12192000" cy="5939297"/>
          </a:xfrm>
        </p:spPr>
        <p:txBody>
          <a:bodyPr>
            <a:normAutofit fontScale="62500" lnSpcReduction="20000"/>
          </a:bodyPr>
          <a:lstStyle/>
          <a:p>
            <a:pPr marL="0" indent="0">
              <a:buNone/>
            </a:pPr>
            <a:r>
              <a:rPr lang="en-GB" dirty="0"/>
              <a:t>Aase, K. </a:t>
            </a:r>
            <a:r>
              <a:rPr lang="en-GB" i="1" dirty="0"/>
              <a:t>et al.</a:t>
            </a:r>
            <a:r>
              <a:rPr lang="en-GB" dirty="0"/>
              <a:t> (2020) “Resilience in Healthcare (</a:t>
            </a:r>
            <a:r>
              <a:rPr lang="en-GB" dirty="0" err="1"/>
              <a:t>RiH</a:t>
            </a:r>
            <a:r>
              <a:rPr lang="en-GB" dirty="0"/>
              <a:t>): a longitudinal research programme protocol,” </a:t>
            </a:r>
            <a:r>
              <a:rPr lang="en-GB" i="1" dirty="0"/>
              <a:t>BMJ open</a:t>
            </a:r>
            <a:r>
              <a:rPr lang="en-GB" dirty="0"/>
              <a:t>, 10(10), p. e038779. Available at: </a:t>
            </a:r>
            <a:r>
              <a:rPr lang="en-GB" u="sng" dirty="0">
                <a:hlinkClick r:id="rId2"/>
              </a:rPr>
              <a:t>https://doi.org/10.1136/bmjopen-2020-038779</a:t>
            </a:r>
            <a:r>
              <a:rPr lang="en-GB" dirty="0"/>
              <a:t>. (Accessed: 18 July 2026).</a:t>
            </a:r>
          </a:p>
          <a:p>
            <a:pPr marL="0" indent="0">
              <a:buNone/>
            </a:pPr>
            <a:r>
              <a:rPr lang="en-GB" dirty="0"/>
              <a:t>Alcohol Change UK (2023). </a:t>
            </a:r>
            <a:r>
              <a:rPr lang="en-GB" i="1" dirty="0"/>
              <a:t>Dry January</a:t>
            </a:r>
            <a:r>
              <a:rPr lang="en-GB" dirty="0"/>
              <a:t>. Available at: </a:t>
            </a:r>
            <a:r>
              <a:rPr lang="en-GB" u="sng" dirty="0">
                <a:hlinkClick r:id="rId3"/>
              </a:rPr>
              <a:t>https://alcoholchange.org.uk/help-and-support/managing-your-drinking/dry-january</a:t>
            </a:r>
            <a:r>
              <a:rPr lang="en-GB" dirty="0"/>
              <a:t>  (Accessed 23 July 2026). </a:t>
            </a:r>
          </a:p>
          <a:p>
            <a:pPr marL="0" indent="0">
              <a:buNone/>
            </a:pPr>
            <a:r>
              <a:rPr lang="en-GB" dirty="0" err="1"/>
              <a:t>Awolesi</a:t>
            </a:r>
            <a:r>
              <a:rPr lang="en-GB" dirty="0"/>
              <a:t>, T. (2022) “Is the disparity in perinatal mental health services dependent on race? A narrative review. ‘A race to access,’” </a:t>
            </a:r>
            <a:r>
              <a:rPr lang="en-GB" i="1" dirty="0"/>
              <a:t>European psychiatry</a:t>
            </a:r>
            <a:r>
              <a:rPr lang="en-GB" dirty="0"/>
              <a:t>, 65(S1), pp. S854–S854. Available at: </a:t>
            </a:r>
            <a:r>
              <a:rPr lang="en-GB" u="sng" dirty="0">
                <a:hlinkClick r:id="rId4"/>
              </a:rPr>
              <a:t>https://doi.org/10.1192/j.eurpsy.2022.2212</a:t>
            </a:r>
            <a:r>
              <a:rPr lang="en-GB" dirty="0"/>
              <a:t>. (Accessed 23 July 2026).</a:t>
            </a:r>
          </a:p>
          <a:p>
            <a:pPr marL="0" indent="0">
              <a:buNone/>
            </a:pPr>
            <a:r>
              <a:rPr lang="en-GB" dirty="0"/>
              <a:t>BBC-Over-65s in England “living longer than ever before.” (2016).  Available at: </a:t>
            </a:r>
            <a:r>
              <a:rPr lang="en-GB" u="sng" dirty="0">
                <a:hlinkClick r:id="rId5"/>
              </a:rPr>
              <a:t>https://www.bbc.co.uk/news/health-35550407</a:t>
            </a:r>
            <a:r>
              <a:rPr lang="en-GB" dirty="0"/>
              <a:t> (Accessed 23 July 2026) </a:t>
            </a:r>
          </a:p>
          <a:p>
            <a:pPr marL="0" indent="0">
              <a:buNone/>
            </a:pPr>
            <a:r>
              <a:rPr lang="en-GB" dirty="0"/>
              <a:t>Brown, J. </a:t>
            </a:r>
            <a:r>
              <a:rPr lang="en-GB" i="1" dirty="0"/>
              <a:t>et al.</a:t>
            </a:r>
            <a:r>
              <a:rPr lang="en-GB" dirty="0"/>
              <a:t> (2020) “Can a Community-Led Intervention Offering Social Support and Health Education Improve Maternal Health? A Repeated Measures Evaluation of the PACT Project Run in a Socially Deprived London Borough,” </a:t>
            </a:r>
            <a:r>
              <a:rPr lang="en-GB" i="1" dirty="0"/>
              <a:t>International journal of environmental research and public health</a:t>
            </a:r>
            <a:r>
              <a:rPr lang="en-GB" dirty="0"/>
              <a:t>, 17(8), p. 2795. Available at: </a:t>
            </a:r>
            <a:r>
              <a:rPr lang="en-GB" u="sng" dirty="0">
                <a:hlinkClick r:id="rId6"/>
              </a:rPr>
              <a:t>https://doi.org/10.3390/ijerph17082795</a:t>
            </a:r>
            <a:r>
              <a:rPr lang="en-GB" dirty="0"/>
              <a:t>. (Accessed 23 July 2026).</a:t>
            </a:r>
          </a:p>
          <a:p>
            <a:pPr marL="0" indent="0">
              <a:buNone/>
            </a:pPr>
            <a:r>
              <a:rPr lang="en-GB" dirty="0"/>
              <a:t>BSMS. (2021). </a:t>
            </a:r>
            <a:r>
              <a:rPr lang="en-GB" i="1" dirty="0"/>
              <a:t>BSMS sustainable healthcare group -</a:t>
            </a:r>
            <a:r>
              <a:rPr lang="en-GB" dirty="0"/>
              <a:t>Available at: </a:t>
            </a:r>
            <a:r>
              <a:rPr lang="en-GB" u="sng" dirty="0">
                <a:hlinkClick r:id="rId7"/>
              </a:rPr>
              <a:t>https://www.bsms.ac.uk/about/sustainability.aspx</a:t>
            </a:r>
            <a:r>
              <a:rPr lang="en-GB" dirty="0"/>
              <a:t> (Accessed 19 July 2026).</a:t>
            </a:r>
          </a:p>
          <a:p>
            <a:pPr marL="0" indent="0">
              <a:buNone/>
            </a:pPr>
            <a:r>
              <a:rPr lang="en-GB" dirty="0"/>
              <a:t>Burdett, T. and Inman, J. (2022) “Person-centred integrated care with a public health approach to improve population health and wellbeing: A systematic literature review,” </a:t>
            </a:r>
            <a:r>
              <a:rPr lang="en-GB" i="1" dirty="0"/>
              <a:t>International journal of integrated care</a:t>
            </a:r>
            <a:r>
              <a:rPr lang="en-GB" dirty="0"/>
              <a:t>, 22(S1), p. 96. Available at: </a:t>
            </a:r>
            <a:r>
              <a:rPr lang="en-GB" u="sng" dirty="0">
                <a:hlinkClick r:id="rId8"/>
              </a:rPr>
              <a:t>https://doi.org/10.5334/ijic.ICIC21055</a:t>
            </a:r>
            <a:r>
              <a:rPr lang="en-GB" dirty="0"/>
              <a:t>. (Accessed 19 July 2026).</a:t>
            </a:r>
          </a:p>
          <a:p>
            <a:pPr marL="0" indent="0">
              <a:buNone/>
            </a:pPr>
            <a:r>
              <a:rPr lang="en-GB" dirty="0"/>
              <a:t>Buss, P.M. </a:t>
            </a:r>
            <a:r>
              <a:rPr lang="en-GB" i="1" dirty="0"/>
              <a:t>et al.</a:t>
            </a:r>
            <a:r>
              <a:rPr lang="en-GB" dirty="0"/>
              <a:t> (2016) “Health in all policies in the partnership for sustainable development,” </a:t>
            </a:r>
            <a:r>
              <a:rPr lang="en-GB" i="1" dirty="0"/>
              <a:t>Revista </a:t>
            </a:r>
            <a:r>
              <a:rPr lang="en-GB" i="1" dirty="0" err="1"/>
              <a:t>panamericana</a:t>
            </a:r>
            <a:r>
              <a:rPr lang="en-GB" i="1" dirty="0"/>
              <a:t> de </a:t>
            </a:r>
            <a:r>
              <a:rPr lang="en-GB" i="1" dirty="0" err="1"/>
              <a:t>salud</a:t>
            </a:r>
            <a:r>
              <a:rPr lang="en-GB" i="1" dirty="0"/>
              <a:t> </a:t>
            </a:r>
            <a:r>
              <a:rPr lang="en-GB" i="1" dirty="0" err="1"/>
              <a:t>pública</a:t>
            </a:r>
            <a:r>
              <a:rPr lang="en-GB" dirty="0"/>
              <a:t>, 40(3), pp. 186–191. (Accessed 19 July 2026).</a:t>
            </a:r>
          </a:p>
          <a:p>
            <a:pPr marL="0" indent="0">
              <a:buNone/>
            </a:pPr>
            <a:r>
              <a:rPr lang="en-GB" dirty="0"/>
              <a:t>Buss, P.M. </a:t>
            </a:r>
            <a:r>
              <a:rPr lang="en-GB" i="1" dirty="0"/>
              <a:t>et al.</a:t>
            </a:r>
            <a:r>
              <a:rPr lang="en-GB" dirty="0"/>
              <a:t> (2020) “Health promotion and quality of life: a historical perspective of the last two 40 years (1980-2020),” </a:t>
            </a:r>
            <a:r>
              <a:rPr lang="en-GB" i="1" dirty="0" err="1"/>
              <a:t>Ciência</a:t>
            </a:r>
            <a:r>
              <a:rPr lang="en-GB" i="1" dirty="0"/>
              <a:t> &amp; </a:t>
            </a:r>
            <a:r>
              <a:rPr lang="en-GB" i="1" dirty="0" err="1"/>
              <a:t>saude</a:t>
            </a:r>
            <a:r>
              <a:rPr lang="en-GB" i="1" dirty="0"/>
              <a:t> </a:t>
            </a:r>
            <a:r>
              <a:rPr lang="en-GB" i="1" dirty="0" err="1"/>
              <a:t>coletiva</a:t>
            </a:r>
            <a:r>
              <a:rPr lang="en-GB" dirty="0"/>
              <a:t>, 25(12), pp. 4723–4735. Available at: </a:t>
            </a:r>
            <a:r>
              <a:rPr lang="en-GB" u="sng" dirty="0">
                <a:hlinkClick r:id="rId9"/>
              </a:rPr>
              <a:t>https://doi.org/10.1590/1413-812320202512.15902020</a:t>
            </a:r>
            <a:r>
              <a:rPr lang="en-GB" dirty="0"/>
              <a:t>. (Accessed 23 July 2026).</a:t>
            </a:r>
          </a:p>
          <a:p>
            <a:pPr marL="0" indent="0">
              <a:buNone/>
            </a:pPr>
            <a:r>
              <a:rPr lang="en-GB" dirty="0"/>
              <a:t>Cassandra Jenkins (2024) </a:t>
            </a:r>
            <a:r>
              <a:rPr lang="en-GB" i="1" dirty="0"/>
              <a:t>Dry January campaign aims to make ‘first step’ toward abstinence less daunting. </a:t>
            </a:r>
            <a:r>
              <a:rPr lang="en-GB" dirty="0"/>
              <a:t>Available at: </a:t>
            </a:r>
            <a:r>
              <a:rPr lang="en-GB" u="sng" dirty="0">
                <a:hlinkClick r:id="rId10"/>
              </a:rPr>
              <a:t>https://www.healio.com/news/gastroenterology/20240112/dry-january-campaign-aims-to-make-first-step-toward-abstinence-less-daunting</a:t>
            </a:r>
            <a:r>
              <a:rPr lang="en-GB" dirty="0"/>
              <a:t>  (Accessed 23 July 2026). </a:t>
            </a:r>
          </a:p>
          <a:p>
            <a:pPr marL="0" indent="0">
              <a:buNone/>
            </a:pPr>
            <a:r>
              <a:rPr lang="en-GB" dirty="0"/>
              <a:t>Chourasia, A. (2025) “Preventing and Managing Chronic Diseases through Sustainable Practices,” </a:t>
            </a:r>
            <a:r>
              <a:rPr lang="en-GB" i="1" dirty="0"/>
              <a:t>Indian journal of sustainable development</a:t>
            </a:r>
            <a:r>
              <a:rPr lang="en-GB" dirty="0"/>
              <a:t>, 11(1), p. 10. (Accessed 20 July 2026).</a:t>
            </a:r>
          </a:p>
          <a:p>
            <a:endParaRPr lang="en-GB" sz="1800" dirty="0"/>
          </a:p>
          <a:p>
            <a:endParaRPr lang="en-GB" sz="1800" dirty="0"/>
          </a:p>
          <a:p>
            <a:endParaRPr lang="en-GB" sz="1800" dirty="0"/>
          </a:p>
        </p:txBody>
      </p:sp>
    </p:spTree>
    <p:extLst>
      <p:ext uri="{BB962C8B-B14F-4D97-AF65-F5344CB8AC3E}">
        <p14:creationId xmlns:p14="http://schemas.microsoft.com/office/powerpoint/2010/main" val="808381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D9749-61C9-EA7C-7309-489E0E73ECA3}"/>
              </a:ext>
            </a:extLst>
          </p:cNvPr>
          <p:cNvSpPr>
            <a:spLocks noGrp="1"/>
          </p:cNvSpPr>
          <p:nvPr>
            <p:ph type="title"/>
          </p:nvPr>
        </p:nvSpPr>
        <p:spPr>
          <a:xfrm>
            <a:off x="0" y="0"/>
            <a:ext cx="10653578" cy="1132258"/>
          </a:xfrm>
        </p:spPr>
        <p:txBody>
          <a:bodyPr/>
          <a:lstStyle/>
          <a:p>
            <a:r>
              <a:rPr lang="en-GB" dirty="0"/>
              <a:t>References 1/2</a:t>
            </a:r>
          </a:p>
        </p:txBody>
      </p:sp>
      <p:sp>
        <p:nvSpPr>
          <p:cNvPr id="3" name="Content Placeholder 2">
            <a:extLst>
              <a:ext uri="{FF2B5EF4-FFF2-40B4-BE49-F238E27FC236}">
                <a16:creationId xmlns:a16="http://schemas.microsoft.com/office/drawing/2014/main" id="{46CFF142-EF66-0111-923E-7114A2A31998}"/>
              </a:ext>
            </a:extLst>
          </p:cNvPr>
          <p:cNvSpPr>
            <a:spLocks noGrp="1"/>
          </p:cNvSpPr>
          <p:nvPr>
            <p:ph idx="1"/>
          </p:nvPr>
        </p:nvSpPr>
        <p:spPr>
          <a:xfrm>
            <a:off x="0" y="604684"/>
            <a:ext cx="12191999" cy="6405716"/>
          </a:xfrm>
        </p:spPr>
        <p:txBody>
          <a:bodyPr>
            <a:normAutofit fontScale="62500" lnSpcReduction="20000"/>
          </a:bodyPr>
          <a:lstStyle/>
          <a:p>
            <a:pPr marL="0" indent="0">
              <a:buNone/>
            </a:pPr>
            <a:r>
              <a:rPr lang="en-GB" dirty="0" err="1"/>
              <a:t>Chrash</a:t>
            </a:r>
            <a:r>
              <a:rPr lang="en-GB" dirty="0"/>
              <a:t>, M., Mulich, B. and Patton, C.M. (2011) “The APN role in holistic assessment and integration of spiritual assessment for advance care planning,” </a:t>
            </a:r>
            <a:r>
              <a:rPr lang="en-GB" i="1" dirty="0"/>
              <a:t>Journal of the American Academy of Nurse Practitioners</a:t>
            </a:r>
            <a:r>
              <a:rPr lang="en-GB" dirty="0"/>
              <a:t>, 23(10), pp. 530–536. Available at: </a:t>
            </a:r>
            <a:r>
              <a:rPr lang="en-GB" u="sng" dirty="0">
                <a:hlinkClick r:id="rId2"/>
              </a:rPr>
              <a:t>https://doi.org/10.1111/j.1745-7599.2011.00644.x</a:t>
            </a:r>
            <a:r>
              <a:rPr lang="en-GB" dirty="0"/>
              <a:t>. (Accessed 19 July 2026).</a:t>
            </a:r>
          </a:p>
          <a:p>
            <a:pPr marL="0" indent="0">
              <a:buNone/>
            </a:pPr>
            <a:r>
              <a:rPr lang="en-GB" dirty="0"/>
              <a:t>Chute, C. and French, T., (2019). Introducing care 4.0: an integrated care paradigm built on industry 4.0 capabilities. </a:t>
            </a:r>
            <a:r>
              <a:rPr lang="en-GB" i="1" dirty="0"/>
              <a:t>International journal of environmental research and public health</a:t>
            </a:r>
            <a:r>
              <a:rPr lang="en-GB" dirty="0"/>
              <a:t>, </a:t>
            </a:r>
            <a:r>
              <a:rPr lang="en-GB" i="1" dirty="0"/>
              <a:t>16</a:t>
            </a:r>
            <a:r>
              <a:rPr lang="en-GB" dirty="0"/>
              <a:t>(12), p.2247. Available at: </a:t>
            </a:r>
            <a:r>
              <a:rPr lang="en-GB" u="sng" dirty="0">
                <a:hlinkClick r:id="rId3"/>
              </a:rPr>
              <a:t>Introducing Care 4.0: An Integrated Care Paradigm Built on Industry 4.0 Capabilities</a:t>
            </a:r>
            <a:r>
              <a:rPr lang="en-GB" dirty="0"/>
              <a:t> (Accessed: 18 July 2026)</a:t>
            </a:r>
          </a:p>
          <a:p>
            <a:pPr marL="0" indent="0">
              <a:buNone/>
            </a:pPr>
            <a:r>
              <a:rPr lang="en-GB" dirty="0" err="1"/>
              <a:t>Collidu</a:t>
            </a:r>
            <a:r>
              <a:rPr lang="en-GB" dirty="0"/>
              <a:t> (2024). </a:t>
            </a:r>
            <a:r>
              <a:rPr lang="en-GB" i="1" dirty="0"/>
              <a:t>Policy governance</a:t>
            </a:r>
            <a:r>
              <a:rPr lang="en-GB" dirty="0"/>
              <a:t>. Available at: </a:t>
            </a:r>
            <a:r>
              <a:rPr lang="en-GB" u="sng" dirty="0">
                <a:hlinkClick r:id="rId4"/>
              </a:rPr>
              <a:t>https://www.collidu.com/presentation-policy-governance</a:t>
            </a:r>
            <a:r>
              <a:rPr lang="en-GB" dirty="0"/>
              <a:t>  (Accessed 21 July 2026).</a:t>
            </a:r>
          </a:p>
          <a:p>
            <a:pPr marL="0" indent="0">
              <a:buNone/>
            </a:pPr>
            <a:r>
              <a:rPr lang="en-GB" dirty="0"/>
              <a:t>Cookson, R., Asaria, M., Ali, S., Shaw, R., Doran, T. and Goldblatt, P. (2018). Health equity monitoring for healthcare quality assurance. </a:t>
            </a:r>
            <a:r>
              <a:rPr lang="en-GB" i="1" dirty="0"/>
              <a:t>Social science &amp; medicine</a:t>
            </a:r>
            <a:r>
              <a:rPr lang="en-GB" dirty="0"/>
              <a:t>, </a:t>
            </a:r>
            <a:r>
              <a:rPr lang="en-GB" dirty="0" err="1"/>
              <a:t>Availablet</a:t>
            </a:r>
            <a:r>
              <a:rPr lang="en-GB" dirty="0"/>
              <a:t> at: </a:t>
            </a:r>
            <a:r>
              <a:rPr lang="en-GB" u="sng" dirty="0">
                <a:hlinkClick r:id="rId5"/>
              </a:rPr>
              <a:t>Health equity monitoring for healthcare quality assurance - ScienceDirect</a:t>
            </a:r>
            <a:r>
              <a:rPr lang="en-GB" dirty="0"/>
              <a:t> (Accessed: 23 July 2026).</a:t>
            </a:r>
          </a:p>
          <a:p>
            <a:pPr marL="0" indent="0">
              <a:buNone/>
            </a:pPr>
            <a:r>
              <a:rPr lang="en-GB" dirty="0"/>
              <a:t>D. (2025). </a:t>
            </a:r>
            <a:r>
              <a:rPr lang="en-GB" i="1" dirty="0"/>
              <a:t>Environmental improvement plan 2025</a:t>
            </a:r>
            <a:r>
              <a:rPr lang="en-GB" dirty="0"/>
              <a:t>. Available at: </a:t>
            </a:r>
            <a:r>
              <a:rPr lang="en-GB" u="sng" dirty="0">
                <a:hlinkClick r:id="rId6"/>
              </a:rPr>
              <a:t>https://www.gov.uk/government/publications/environmental-improvement-plan-2025</a:t>
            </a:r>
            <a:r>
              <a:rPr lang="en-GB" dirty="0"/>
              <a:t>  (Accessed 23 July 2026).</a:t>
            </a:r>
          </a:p>
          <a:p>
            <a:pPr marL="0" indent="0">
              <a:buNone/>
            </a:pPr>
            <a:r>
              <a:rPr lang="en-GB" dirty="0"/>
              <a:t>Davidson, L., Scott, J. and Forster, N. (2021) “Patient experiences of integrated care within the United Kingdom: A systematic review,” </a:t>
            </a:r>
            <a:r>
              <a:rPr lang="en-GB" i="1" dirty="0"/>
              <a:t>International journal of care coordination</a:t>
            </a:r>
            <a:r>
              <a:rPr lang="en-GB" dirty="0"/>
              <a:t>, 24(2), pp. 39–56. Available at: </a:t>
            </a:r>
            <a:r>
              <a:rPr lang="en-GB" u="sng" dirty="0">
                <a:hlinkClick r:id="rId7"/>
              </a:rPr>
              <a:t>https://doi.org/10.1177/20534345211004503</a:t>
            </a:r>
            <a:r>
              <a:rPr lang="en-GB" dirty="0"/>
              <a:t>. (Accessed: 21 July 2026)</a:t>
            </a:r>
          </a:p>
          <a:p>
            <a:pPr marL="0" indent="0">
              <a:buNone/>
            </a:pPr>
            <a:r>
              <a:rPr lang="en-GB" dirty="0"/>
              <a:t>Department of Health &amp; Social Care (2020). </a:t>
            </a:r>
            <a:r>
              <a:rPr lang="en-GB" i="1" dirty="0"/>
              <a:t>Tackling obesity: Empowering adults and children to live healthier lives</a:t>
            </a:r>
            <a:r>
              <a:rPr lang="en-GB" dirty="0"/>
              <a:t>. Available at: </a:t>
            </a:r>
            <a:r>
              <a:rPr lang="en-GB" u="sng" dirty="0">
                <a:hlinkClick r:id="rId8"/>
              </a:rPr>
              <a:t>https://www.gov.uk/government/publications/tackling-obesity-government-strategy/tackling-obesity-empowering-adults-and-children-to-live-healthier-lives</a:t>
            </a:r>
            <a:r>
              <a:rPr lang="en-GB" dirty="0"/>
              <a:t>  (Accessed 23 July 2026).</a:t>
            </a:r>
          </a:p>
          <a:p>
            <a:pPr marL="0" indent="0">
              <a:buNone/>
            </a:pPr>
            <a:r>
              <a:rPr lang="en-GB" dirty="0"/>
              <a:t>Department of Health and Social Care (2023). </a:t>
            </a:r>
            <a:r>
              <a:rPr lang="en-GB" i="1" dirty="0"/>
              <a:t>Stopping the start: Our new plan to create a smokefree generation</a:t>
            </a:r>
            <a:r>
              <a:rPr lang="en-GB" dirty="0"/>
              <a:t>. Available at: </a:t>
            </a:r>
            <a:r>
              <a:rPr lang="en-GB" u="sng" dirty="0">
                <a:hlinkClick r:id="rId9"/>
              </a:rPr>
              <a:t>https://www.gov.uk/government/publications/stopping-the-start-our-new-plan-to-create-a-smokefree-generation</a:t>
            </a:r>
            <a:r>
              <a:rPr lang="en-GB" dirty="0"/>
              <a:t>  (Accessed 23 July 2026)</a:t>
            </a:r>
          </a:p>
          <a:p>
            <a:pPr marL="0" indent="0">
              <a:buNone/>
            </a:pPr>
            <a:r>
              <a:rPr lang="en-GB" dirty="0"/>
              <a:t>Department of Health and Social Care (2024). </a:t>
            </a:r>
            <a:r>
              <a:rPr lang="en-GB" i="1" dirty="0"/>
              <a:t>Campaigns </a:t>
            </a:r>
            <a:r>
              <a:rPr lang="en-GB" dirty="0"/>
              <a:t>Available at: </a:t>
            </a:r>
            <a:r>
              <a:rPr lang="en-GB" u="sng" dirty="0">
                <a:hlinkClick r:id="rId10"/>
              </a:rPr>
              <a:t>https://campaignresources.dhsc.gov.uk/campaigns/</a:t>
            </a:r>
            <a:r>
              <a:rPr lang="en-GB" dirty="0"/>
              <a:t> (Accessed 23 July 2026).</a:t>
            </a:r>
          </a:p>
          <a:p>
            <a:pPr marL="0" indent="0">
              <a:buNone/>
            </a:pPr>
            <a:r>
              <a:rPr lang="en-GB" dirty="0"/>
              <a:t>Department of Health and Social Care(2025) Stoptober regional partner briefing. (2025). Available at: </a:t>
            </a:r>
            <a:r>
              <a:rPr lang="en-GB" u="sng" dirty="0">
                <a:hlinkClick r:id="rId11"/>
              </a:rPr>
              <a:t>https://www.adph.org.uk/networks/london/wp-content/uploads/sites/2/2025/08/Stoptober-2025-strategy-and-creative-approach_regional-briefing.pdf</a:t>
            </a:r>
            <a:r>
              <a:rPr lang="en-GB" dirty="0"/>
              <a:t>  (Accessed 23 July 2026).</a:t>
            </a:r>
          </a:p>
          <a:p>
            <a:pPr marL="0" indent="0">
              <a:buNone/>
            </a:pPr>
            <a:r>
              <a:rPr lang="en-GB" dirty="0"/>
              <a:t>Dixon-Woods, M., Summers, C., Morgan, M. and Patel, K. (2024). The future of the NHS depends on its workforce. </a:t>
            </a:r>
            <a:r>
              <a:rPr lang="en-GB" i="1" dirty="0"/>
              <a:t>BMJ</a:t>
            </a:r>
            <a:r>
              <a:rPr lang="en-GB" dirty="0"/>
              <a:t>, Available at: </a:t>
            </a:r>
            <a:r>
              <a:rPr lang="en-GB" u="sng" dirty="0">
                <a:hlinkClick r:id="rId12"/>
              </a:rPr>
              <a:t>https://www.bmj.com/content/384/bmj-2024-079474</a:t>
            </a:r>
            <a:r>
              <a:rPr lang="en-GB" dirty="0"/>
              <a:t> (Accessed 21 July 2026).</a:t>
            </a:r>
          </a:p>
          <a:p>
            <a:endParaRPr lang="en-GB" dirty="0"/>
          </a:p>
          <a:p>
            <a:endParaRPr lang="en-GB" dirty="0"/>
          </a:p>
        </p:txBody>
      </p:sp>
    </p:spTree>
    <p:extLst>
      <p:ext uri="{BB962C8B-B14F-4D97-AF65-F5344CB8AC3E}">
        <p14:creationId xmlns:p14="http://schemas.microsoft.com/office/powerpoint/2010/main" val="36918329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351DA-AEBD-6C76-1EAE-EE198533F386}"/>
              </a:ext>
            </a:extLst>
          </p:cNvPr>
          <p:cNvSpPr>
            <a:spLocks noGrp="1"/>
          </p:cNvSpPr>
          <p:nvPr>
            <p:ph type="title"/>
          </p:nvPr>
        </p:nvSpPr>
        <p:spPr>
          <a:xfrm>
            <a:off x="0" y="91857"/>
            <a:ext cx="10653578" cy="1132258"/>
          </a:xfrm>
        </p:spPr>
        <p:txBody>
          <a:bodyPr/>
          <a:lstStyle/>
          <a:p>
            <a:r>
              <a:rPr lang="en-GB" dirty="0"/>
              <a:t>References 1/3</a:t>
            </a:r>
          </a:p>
        </p:txBody>
      </p:sp>
      <p:sp>
        <p:nvSpPr>
          <p:cNvPr id="3" name="Content Placeholder 2">
            <a:extLst>
              <a:ext uri="{FF2B5EF4-FFF2-40B4-BE49-F238E27FC236}">
                <a16:creationId xmlns:a16="http://schemas.microsoft.com/office/drawing/2014/main" id="{4473FF71-040D-5721-411F-C05670DB0C0E}"/>
              </a:ext>
            </a:extLst>
          </p:cNvPr>
          <p:cNvSpPr>
            <a:spLocks noGrp="1"/>
          </p:cNvSpPr>
          <p:nvPr>
            <p:ph idx="1"/>
          </p:nvPr>
        </p:nvSpPr>
        <p:spPr>
          <a:xfrm>
            <a:off x="0" y="731521"/>
            <a:ext cx="12192000" cy="6034622"/>
          </a:xfrm>
        </p:spPr>
        <p:txBody>
          <a:bodyPr>
            <a:normAutofit fontScale="62500" lnSpcReduction="20000"/>
          </a:bodyPr>
          <a:lstStyle/>
          <a:p>
            <a:pPr marL="0" indent="0">
              <a:buNone/>
            </a:pPr>
            <a:r>
              <a:rPr lang="en-GB" dirty="0" err="1"/>
              <a:t>Emonson</a:t>
            </a:r>
            <a:r>
              <a:rPr lang="en-GB" dirty="0"/>
              <a:t>, C. </a:t>
            </a:r>
            <a:r>
              <a:rPr lang="en-GB" i="1" dirty="0"/>
              <a:t>et al.</a:t>
            </a:r>
            <a:r>
              <a:rPr lang="en-GB" dirty="0"/>
              <a:t> (2026) “Toward a ‘Holistic’ Approach to Promoting Physical and Mental Health in Children and Adolescents Through Physical Activity,” </a:t>
            </a:r>
            <a:r>
              <a:rPr lang="en-GB" i="1" dirty="0"/>
              <a:t>Acta </a:t>
            </a:r>
            <a:r>
              <a:rPr lang="en-GB" i="1" dirty="0" err="1"/>
              <a:t>paediatrica</a:t>
            </a:r>
            <a:r>
              <a:rPr lang="en-GB" i="1" dirty="0"/>
              <a:t> (Oslo, Norway : 1992)</a:t>
            </a:r>
            <a:r>
              <a:rPr lang="en-GB" dirty="0"/>
              <a:t> [Preprint]. Available at: </a:t>
            </a:r>
            <a:r>
              <a:rPr lang="en-GB" u="sng" dirty="0">
                <a:hlinkClick r:id="rId2"/>
              </a:rPr>
              <a:t>https://doi.org/10.1111/apa.70678</a:t>
            </a:r>
            <a:r>
              <a:rPr lang="en-GB" dirty="0"/>
              <a:t>. (Accessed: 21 July 2026)</a:t>
            </a:r>
          </a:p>
          <a:p>
            <a:pPr marL="0" indent="0">
              <a:buNone/>
            </a:pPr>
            <a:r>
              <a:rPr lang="en-GB" dirty="0"/>
              <a:t>Engel, G.L., (2012). The need for a new medical model: a challenge for biomedicine. </a:t>
            </a:r>
            <a:r>
              <a:rPr lang="en-GB" i="1" dirty="0"/>
              <a:t>Psychodynamic psychiatry</a:t>
            </a:r>
            <a:r>
              <a:rPr lang="en-GB" dirty="0"/>
              <a:t>, </a:t>
            </a:r>
            <a:r>
              <a:rPr lang="en-GB" i="1" dirty="0"/>
              <a:t>40</a:t>
            </a:r>
            <a:r>
              <a:rPr lang="en-GB" dirty="0"/>
              <a:t>(3), pp.377-396. Available at: </a:t>
            </a:r>
            <a:r>
              <a:rPr lang="en-GB" u="sng" dirty="0">
                <a:hlinkClick r:id="rId3"/>
              </a:rPr>
              <a:t>The Need for a New Medical Model: A Challenge for Biomedicine | Psychodynamic Psychiatry</a:t>
            </a:r>
            <a:r>
              <a:rPr lang="en-GB" dirty="0"/>
              <a:t> (Accessed: 17 July 2026)</a:t>
            </a:r>
          </a:p>
          <a:p>
            <a:pPr marL="0" indent="0">
              <a:buNone/>
            </a:pPr>
            <a:r>
              <a:rPr lang="en-GB" dirty="0"/>
              <a:t>Fava, G.A. and </a:t>
            </a:r>
            <a:r>
              <a:rPr lang="en-GB" dirty="0" err="1"/>
              <a:t>Tomba</a:t>
            </a:r>
            <a:r>
              <a:rPr lang="en-GB" dirty="0"/>
              <a:t>, E. (2009) “Increasing Psychological Well-Being and Resilience by Psychotherapeutic Methods,” </a:t>
            </a:r>
            <a:r>
              <a:rPr lang="en-GB" i="1" dirty="0"/>
              <a:t>Journal of personality</a:t>
            </a:r>
            <a:r>
              <a:rPr lang="en-GB" dirty="0"/>
              <a:t>, 77(6), pp. 1903–1934. Available at: </a:t>
            </a:r>
            <a:r>
              <a:rPr lang="en-GB" u="sng" dirty="0">
                <a:hlinkClick r:id="rId4"/>
              </a:rPr>
              <a:t>https://doi.org/10.1111/j.1467-6494.2009.00604.x</a:t>
            </a:r>
            <a:r>
              <a:rPr lang="en-GB" dirty="0"/>
              <a:t>. (Accessed: 17 July 2026)</a:t>
            </a:r>
          </a:p>
          <a:p>
            <a:pPr marL="0" indent="0">
              <a:buNone/>
            </a:pPr>
            <a:r>
              <a:rPr lang="en-GB" dirty="0"/>
              <a:t>George, J. </a:t>
            </a:r>
            <a:r>
              <a:rPr lang="en-GB" i="1" dirty="0"/>
              <a:t>et al.</a:t>
            </a:r>
            <a:r>
              <a:rPr lang="en-GB" dirty="0"/>
              <a:t> (2023) “Impact of health system governance on healthcare quality in low-income and middle-income countries: a scoping review,” </a:t>
            </a:r>
            <a:r>
              <a:rPr lang="en-GB" i="1" dirty="0"/>
              <a:t>BMJ open</a:t>
            </a:r>
            <a:r>
              <a:rPr lang="en-GB" dirty="0"/>
              <a:t>, 13(12), p. e073669. Available at: </a:t>
            </a:r>
            <a:r>
              <a:rPr lang="en-GB" u="sng" dirty="0">
                <a:hlinkClick r:id="rId5"/>
              </a:rPr>
              <a:t>https://doi.org/10.1136/bmjopen-2023-073669</a:t>
            </a:r>
            <a:r>
              <a:rPr lang="en-GB" dirty="0"/>
              <a:t>. (Accessed: 21 July 2026)</a:t>
            </a:r>
          </a:p>
          <a:p>
            <a:pPr marL="0" indent="0">
              <a:buNone/>
            </a:pPr>
            <a:r>
              <a:rPr lang="en-GB" dirty="0"/>
              <a:t>GOV.UK (2019). </a:t>
            </a:r>
            <a:r>
              <a:rPr lang="en-GB" i="1" dirty="0"/>
              <a:t>Clean air strategy 2019</a:t>
            </a:r>
            <a:r>
              <a:rPr lang="en-GB" dirty="0"/>
              <a:t>. Available at: </a:t>
            </a:r>
            <a:r>
              <a:rPr lang="en-GB" u="sng" dirty="0">
                <a:hlinkClick r:id="rId6"/>
              </a:rPr>
              <a:t>https://www.gov.uk/government/publications/clean-air-strategy-2019</a:t>
            </a:r>
            <a:r>
              <a:rPr lang="en-GB" dirty="0"/>
              <a:t>  (Accessed 23 July 2026).</a:t>
            </a:r>
          </a:p>
          <a:p>
            <a:pPr marL="0" indent="0">
              <a:buNone/>
            </a:pPr>
            <a:r>
              <a:rPr lang="en-GB" dirty="0"/>
              <a:t>Green, L. </a:t>
            </a:r>
            <a:r>
              <a:rPr lang="en-GB" i="1" dirty="0"/>
              <a:t>et al.</a:t>
            </a:r>
            <a:r>
              <a:rPr lang="en-GB" dirty="0"/>
              <a:t> (2021) “‘Health in All Policies’—A Key Driver for Health and Well-Being in a Post-COVID-19 Pandemic World,” </a:t>
            </a:r>
            <a:r>
              <a:rPr lang="en-GB" i="1" dirty="0"/>
              <a:t>International journal of environmental research and public health</a:t>
            </a:r>
            <a:r>
              <a:rPr lang="en-GB" dirty="0"/>
              <a:t>, 18(18), p. 9468. Available at: </a:t>
            </a:r>
            <a:r>
              <a:rPr lang="en-GB" u="sng" dirty="0">
                <a:hlinkClick r:id="rId7"/>
              </a:rPr>
              <a:t>https://doi.org/10.3390/ijerph18189468</a:t>
            </a:r>
            <a:r>
              <a:rPr lang="en-GB" dirty="0"/>
              <a:t>. (Accessed: 19 July 2026)</a:t>
            </a:r>
          </a:p>
          <a:p>
            <a:pPr marL="0" indent="0">
              <a:buNone/>
            </a:pPr>
            <a:r>
              <a:rPr lang="en-GB" dirty="0"/>
              <a:t>Greer, S.L. </a:t>
            </a:r>
            <a:r>
              <a:rPr lang="en-GB" i="1" dirty="0"/>
              <a:t>et al.</a:t>
            </a:r>
            <a:r>
              <a:rPr lang="en-GB" dirty="0"/>
              <a:t> (2024) </a:t>
            </a:r>
            <a:r>
              <a:rPr lang="en-GB" i="1" dirty="0"/>
              <a:t>Health for All Policies: The Co-Benefits of Intersectoral Action</a:t>
            </a:r>
            <a:r>
              <a:rPr lang="en-GB" dirty="0"/>
              <a:t>. 1st ed. Edited by S.L. Greer. Cambridge: Cambridge University Press. Available at: </a:t>
            </a:r>
            <a:r>
              <a:rPr lang="en-GB" u="sng" dirty="0">
                <a:hlinkClick r:id="rId8"/>
              </a:rPr>
              <a:t>https://doi.org/10.1017/9781009467766</a:t>
            </a:r>
            <a:r>
              <a:rPr lang="en-GB" dirty="0"/>
              <a:t>. (Accessed 20 July 2026).</a:t>
            </a:r>
          </a:p>
          <a:p>
            <a:pPr marL="0" indent="0">
              <a:buNone/>
            </a:pPr>
            <a:r>
              <a:rPr lang="en-GB" dirty="0"/>
              <a:t>Hargreaves, D.S., </a:t>
            </a:r>
            <a:r>
              <a:rPr lang="en-GB" dirty="0" err="1"/>
              <a:t>Djafari</a:t>
            </a:r>
            <a:r>
              <a:rPr lang="en-GB" dirty="0"/>
              <a:t> </a:t>
            </a:r>
            <a:r>
              <a:rPr lang="en-GB" dirty="0" err="1"/>
              <a:t>Marbini</a:t>
            </a:r>
            <a:r>
              <a:rPr lang="en-GB" dirty="0"/>
              <a:t>, A. and Viner, R.M. (2013) “Inequality trends in health and future health risk among English children and young people, 1999–2009,” </a:t>
            </a:r>
            <a:r>
              <a:rPr lang="en-GB" i="1" dirty="0"/>
              <a:t>Archives of disease in childhood</a:t>
            </a:r>
            <a:r>
              <a:rPr lang="en-GB" dirty="0"/>
              <a:t>, 98(11), pp. 850–855. Available at: </a:t>
            </a:r>
            <a:r>
              <a:rPr lang="en-GB" u="sng" dirty="0">
                <a:hlinkClick r:id="rId9"/>
              </a:rPr>
              <a:t>https://doi.org/10.1136/archdischild-2012-303403</a:t>
            </a:r>
            <a:r>
              <a:rPr lang="en-GB" dirty="0"/>
              <a:t>. (Accessed 23 July 2026).</a:t>
            </a:r>
          </a:p>
          <a:p>
            <a:pPr marL="0" indent="0">
              <a:buNone/>
            </a:pPr>
            <a:r>
              <a:rPr lang="en-GB" dirty="0"/>
              <a:t>Health Education England (2017). </a:t>
            </a:r>
            <a:r>
              <a:rPr lang="en-GB" i="1" dirty="0"/>
              <a:t>Population health and prevention </a:t>
            </a:r>
            <a:r>
              <a:rPr lang="en-GB" dirty="0"/>
              <a:t>Available at: </a:t>
            </a:r>
            <a:r>
              <a:rPr lang="en-GB" u="sng" dirty="0">
                <a:hlinkClick r:id="rId10"/>
              </a:rPr>
              <a:t>https://www.hee.nhs.uk/our-work/population-health</a:t>
            </a:r>
            <a:r>
              <a:rPr lang="en-GB" dirty="0"/>
              <a:t>  (Accessed 23 July 2026).</a:t>
            </a:r>
          </a:p>
          <a:p>
            <a:pPr marL="0" indent="0">
              <a:buNone/>
            </a:pPr>
            <a:r>
              <a:rPr lang="en-GB" dirty="0"/>
              <a:t>Hernández, D. (2019) “Housing-Based Health Interventions: Harnessing the Social Utility of Housing to Promote Health,” </a:t>
            </a:r>
            <a:r>
              <a:rPr lang="en-GB" i="1" dirty="0"/>
              <a:t>American Journal of Public Health</a:t>
            </a:r>
            <a:r>
              <a:rPr lang="en-GB" dirty="0"/>
              <a:t>, 109(S2), pp. S135–S136. Available at: </a:t>
            </a:r>
            <a:r>
              <a:rPr lang="en-GB" u="sng" dirty="0">
                <a:hlinkClick r:id="rId11"/>
              </a:rPr>
              <a:t>https://doi.org/10.2105/AJPH.2018.304914</a:t>
            </a:r>
            <a:r>
              <a:rPr lang="en-GB" dirty="0"/>
              <a:t>. (Accessed: 20 July 2026)</a:t>
            </a:r>
          </a:p>
          <a:p>
            <a:pPr marL="0" indent="0">
              <a:buNone/>
            </a:pPr>
            <a:r>
              <a:rPr lang="en-GB" dirty="0"/>
              <a:t>Hetherington, S.A., </a:t>
            </a:r>
            <a:r>
              <a:rPr lang="en-GB" dirty="0" err="1"/>
              <a:t>Borodzicz</a:t>
            </a:r>
            <a:r>
              <a:rPr lang="en-GB" dirty="0"/>
              <a:t>, J.A. and Shing, C.M. (2015) “Assessing the real world effectiveness of the Healthy Eating Activity and Lifestyle (HEAL) program,” </a:t>
            </a:r>
            <a:r>
              <a:rPr lang="en-GB" i="1" dirty="0"/>
              <a:t>Health promotion journal of Australia</a:t>
            </a:r>
            <a:r>
              <a:rPr lang="en-GB" dirty="0"/>
              <a:t>, 26(2), pp. 93–98. Available at: </a:t>
            </a:r>
            <a:r>
              <a:rPr lang="en-GB" u="sng" dirty="0">
                <a:hlinkClick r:id="rId12"/>
              </a:rPr>
              <a:t>https://doi.org/10.1071/HE14031</a:t>
            </a:r>
            <a:r>
              <a:rPr lang="en-GB" dirty="0"/>
              <a:t>. (Accessed 23 July 2026).</a:t>
            </a:r>
          </a:p>
          <a:p>
            <a:endParaRPr lang="en-GB" dirty="0"/>
          </a:p>
        </p:txBody>
      </p:sp>
    </p:spTree>
    <p:extLst>
      <p:ext uri="{BB962C8B-B14F-4D97-AF65-F5344CB8AC3E}">
        <p14:creationId xmlns:p14="http://schemas.microsoft.com/office/powerpoint/2010/main" val="8433824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B98C2-BAB2-D218-B6AB-0C8CF994C777}"/>
              </a:ext>
            </a:extLst>
          </p:cNvPr>
          <p:cNvSpPr>
            <a:spLocks noGrp="1"/>
          </p:cNvSpPr>
          <p:nvPr>
            <p:ph type="title"/>
          </p:nvPr>
        </p:nvSpPr>
        <p:spPr>
          <a:xfrm>
            <a:off x="-1" y="61943"/>
            <a:ext cx="10653578" cy="1132258"/>
          </a:xfrm>
        </p:spPr>
        <p:txBody>
          <a:bodyPr/>
          <a:lstStyle/>
          <a:p>
            <a:r>
              <a:rPr lang="en-GB" dirty="0"/>
              <a:t>References 1/4</a:t>
            </a:r>
          </a:p>
        </p:txBody>
      </p:sp>
      <p:sp>
        <p:nvSpPr>
          <p:cNvPr id="3" name="Content Placeholder 2">
            <a:extLst>
              <a:ext uri="{FF2B5EF4-FFF2-40B4-BE49-F238E27FC236}">
                <a16:creationId xmlns:a16="http://schemas.microsoft.com/office/drawing/2014/main" id="{F27877B4-F216-4A42-4CE1-5F1E20500042}"/>
              </a:ext>
            </a:extLst>
          </p:cNvPr>
          <p:cNvSpPr>
            <a:spLocks noGrp="1"/>
          </p:cNvSpPr>
          <p:nvPr>
            <p:ph idx="1"/>
          </p:nvPr>
        </p:nvSpPr>
        <p:spPr>
          <a:xfrm>
            <a:off x="106680" y="628073"/>
            <a:ext cx="12085320" cy="6167984"/>
          </a:xfrm>
        </p:spPr>
        <p:txBody>
          <a:bodyPr>
            <a:normAutofit fontScale="25000" lnSpcReduction="20000"/>
          </a:bodyPr>
          <a:lstStyle/>
          <a:p>
            <a:pPr marL="0" indent="0">
              <a:buNone/>
            </a:pPr>
            <a:r>
              <a:rPr lang="en-GB" sz="4800" dirty="0"/>
              <a:t>Hoffman, L. </a:t>
            </a:r>
            <a:r>
              <a:rPr lang="en-GB" sz="4800" i="1" dirty="0"/>
              <a:t>et al.</a:t>
            </a:r>
            <a:r>
              <a:rPr lang="en-GB" sz="4800" dirty="0"/>
              <a:t> (2019) “Augmenting Mental Health in Primary Care: A 1-Year Study of Deploying Smartphone Apps in a Multi-site Primary Care/</a:t>
            </a:r>
            <a:r>
              <a:rPr lang="en-GB" sz="4800" dirty="0" err="1"/>
              <a:t>Behavioral</a:t>
            </a:r>
            <a:r>
              <a:rPr lang="en-GB" sz="4800" dirty="0"/>
              <a:t> Health Integration Program,” </a:t>
            </a:r>
            <a:r>
              <a:rPr lang="en-GB" sz="4800" i="1" dirty="0"/>
              <a:t>Frontiers in psychiatry</a:t>
            </a:r>
            <a:r>
              <a:rPr lang="en-GB" sz="4800" dirty="0"/>
              <a:t>, 10, p. 94. Available at: </a:t>
            </a:r>
            <a:r>
              <a:rPr lang="en-GB" sz="4800" u="sng" dirty="0">
                <a:hlinkClick r:id="rId2"/>
              </a:rPr>
              <a:t>https://doi.org/10.3389/fpsyt.2019.00094</a:t>
            </a:r>
            <a:r>
              <a:rPr lang="en-GB" sz="4800" dirty="0"/>
              <a:t>. (Accessed 19 July 2026).</a:t>
            </a:r>
          </a:p>
          <a:p>
            <a:pPr marL="0" indent="0">
              <a:buNone/>
            </a:pPr>
            <a:r>
              <a:rPr lang="en-GB" sz="4800" i="1" dirty="0"/>
              <a:t>Holcim</a:t>
            </a:r>
            <a:r>
              <a:rPr lang="en-GB" sz="4800" dirty="0"/>
              <a:t>. (2022) A holistic approach to health and wellbeing. </a:t>
            </a:r>
            <a:r>
              <a:rPr lang="en-GB" sz="4800" i="1" dirty="0"/>
              <a:t>Sustainable Construction &amp; Building Company | </a:t>
            </a:r>
            <a:r>
              <a:rPr lang="en-GB" sz="4800" dirty="0"/>
              <a:t>Available at: </a:t>
            </a:r>
            <a:r>
              <a:rPr lang="en-GB" sz="4800" u="sng" dirty="0">
                <a:hlinkClick r:id="rId3"/>
              </a:rPr>
              <a:t>https://www.holcim.com/who-we-are/our-stories/holistic-health-wellbeing</a:t>
            </a:r>
            <a:r>
              <a:rPr lang="en-GB" sz="4800" dirty="0"/>
              <a:t> (Accessed 19 July 2026).</a:t>
            </a:r>
          </a:p>
          <a:p>
            <a:pPr marL="0" indent="0">
              <a:buNone/>
            </a:pPr>
            <a:r>
              <a:rPr lang="en-GB" sz="4800" dirty="0"/>
              <a:t>Hood, G., </a:t>
            </a:r>
            <a:r>
              <a:rPr lang="en-GB" sz="4800" dirty="0" err="1"/>
              <a:t>Toleikyte</a:t>
            </a:r>
            <a:r>
              <a:rPr lang="en-GB" sz="4800" dirty="0"/>
              <a:t>, L. and Ashiru-</a:t>
            </a:r>
            <a:r>
              <a:rPr lang="en-GB" sz="4800" dirty="0" err="1"/>
              <a:t>Oredope</a:t>
            </a:r>
            <a:r>
              <a:rPr lang="en-GB" sz="4800" dirty="0"/>
              <a:t>, D. (2019) “Assessing National Antimicrobial Resistance Campaigns Using a Health Equity Assessment Tool (HEAT),” </a:t>
            </a:r>
            <a:r>
              <a:rPr lang="en-GB" sz="4800" i="1" dirty="0"/>
              <a:t>Antibiotics (Basel)</a:t>
            </a:r>
            <a:r>
              <a:rPr lang="en-GB" sz="4800" dirty="0"/>
              <a:t>, 8(3), p. 121. Available at: </a:t>
            </a:r>
            <a:r>
              <a:rPr lang="en-GB" sz="4800" u="sng" dirty="0">
                <a:hlinkClick r:id="rId4"/>
              </a:rPr>
              <a:t>https://doi.org/10.3390/antibiotics8030121</a:t>
            </a:r>
            <a:r>
              <a:rPr lang="en-GB" sz="4800" dirty="0"/>
              <a:t>.</a:t>
            </a:r>
          </a:p>
          <a:p>
            <a:pPr marL="0" indent="0">
              <a:buNone/>
            </a:pPr>
            <a:r>
              <a:rPr lang="en-GB" sz="4800" dirty="0"/>
              <a:t>HSF- Healthy Schools Framework (2021). </a:t>
            </a:r>
            <a:r>
              <a:rPr lang="en-GB" sz="4800" i="1" dirty="0"/>
              <a:t>Healthy schools framework</a:t>
            </a:r>
            <a:r>
              <a:rPr lang="en-GB" sz="4800" dirty="0"/>
              <a:t>. Available at: </a:t>
            </a:r>
            <a:r>
              <a:rPr lang="en-GB" sz="4800" u="sng" dirty="0">
                <a:hlinkClick r:id="rId5"/>
              </a:rPr>
              <a:t>https://www.schoolwellbeing.co.uk/healthy-schools-framework</a:t>
            </a:r>
            <a:r>
              <a:rPr lang="en-GB" sz="4800" dirty="0"/>
              <a:t> (Accessed 23 July 2026)</a:t>
            </a:r>
          </a:p>
          <a:p>
            <a:pPr marL="0" indent="0">
              <a:buNone/>
            </a:pPr>
            <a:r>
              <a:rPr lang="en-GB" sz="4800" dirty="0"/>
              <a:t>Huber, M., </a:t>
            </a:r>
            <a:r>
              <a:rPr lang="en-GB" sz="4800" dirty="0" err="1"/>
              <a:t>Knottnerus</a:t>
            </a:r>
            <a:r>
              <a:rPr lang="en-GB" sz="4800" dirty="0"/>
              <a:t>, J.A., Green, L., Van Der Horst, H., Jadad, A.R., Kromhout, D., Leonard, B., Lorig, K., Loureiro, M.I., Van Der Meer, J.W. and Schnabel, P., (2011). </a:t>
            </a:r>
            <a:r>
              <a:rPr lang="en-GB" sz="4800" i="1" dirty="0"/>
              <a:t>How should we define health?</a:t>
            </a:r>
            <a:r>
              <a:rPr lang="en-GB" sz="4800" dirty="0"/>
              <a:t>. </a:t>
            </a:r>
            <a:r>
              <a:rPr lang="en-GB" sz="4800" i="1" dirty="0" err="1"/>
              <a:t>Bmj</a:t>
            </a:r>
            <a:r>
              <a:rPr lang="en-GB" sz="4800" dirty="0"/>
              <a:t>, </a:t>
            </a:r>
            <a:r>
              <a:rPr lang="en-GB" sz="4800" i="1" dirty="0"/>
              <a:t>343</a:t>
            </a:r>
            <a:r>
              <a:rPr lang="en-GB" sz="4800" dirty="0"/>
              <a:t>. Available at: </a:t>
            </a:r>
            <a:r>
              <a:rPr lang="en-GB" sz="4800" u="sng" dirty="0">
                <a:hlinkClick r:id="rId6"/>
              </a:rPr>
              <a:t>How should we define health? | The BMJ</a:t>
            </a:r>
            <a:r>
              <a:rPr lang="en-GB" sz="4800" dirty="0"/>
              <a:t> (Accessed: 17 July 2026)</a:t>
            </a:r>
          </a:p>
          <a:p>
            <a:pPr marL="0" indent="0">
              <a:buNone/>
            </a:pPr>
            <a:r>
              <a:rPr lang="en-GB" sz="4800" dirty="0"/>
              <a:t>Hughes, E. (2025). </a:t>
            </a:r>
            <a:r>
              <a:rPr lang="en-GB" sz="4800" i="1" dirty="0"/>
              <a:t>Stoptober 2025: Stop smoking &amp; start vaping with </a:t>
            </a:r>
            <a:r>
              <a:rPr lang="en-GB" sz="4800" i="1" dirty="0" err="1"/>
              <a:t>redjuice</a:t>
            </a:r>
            <a:r>
              <a:rPr lang="en-GB" sz="4800" dirty="0"/>
              <a:t>. </a:t>
            </a:r>
            <a:r>
              <a:rPr lang="en-GB" sz="4800" dirty="0" err="1"/>
              <a:t>Redjuice</a:t>
            </a:r>
            <a:r>
              <a:rPr lang="en-GB" sz="4800" dirty="0"/>
              <a:t>. Available at: </a:t>
            </a:r>
            <a:r>
              <a:rPr lang="en-GB" sz="4800" u="sng" dirty="0">
                <a:hlinkClick r:id="rId7"/>
              </a:rPr>
              <a:t>https://redjuice.co.uk/vape-news-and-updates/stoptober-2025-stop-smoking-and-start-vaping-with-redjuice.html</a:t>
            </a:r>
            <a:r>
              <a:rPr lang="en-GB" sz="4800" dirty="0"/>
              <a:t> (Accessed 23 July 2026). </a:t>
            </a:r>
          </a:p>
          <a:p>
            <a:pPr marL="0" indent="0">
              <a:buNone/>
            </a:pPr>
            <a:r>
              <a:rPr lang="en-GB" sz="4800" dirty="0" err="1"/>
              <a:t>Joebite</a:t>
            </a:r>
            <a:r>
              <a:rPr lang="en-GB" sz="4800" dirty="0"/>
              <a:t> (2024). </a:t>
            </a:r>
            <a:r>
              <a:rPr lang="en-GB" sz="4800" i="1" dirty="0"/>
              <a:t>Sustainable development goals (SDGs) infographics template banner with icons has people, prosperity, peace, partnership and planet</a:t>
            </a:r>
            <a:r>
              <a:rPr lang="en-GB" sz="4800" dirty="0"/>
              <a:t>. Available at: </a:t>
            </a:r>
            <a:r>
              <a:rPr lang="en-GB" sz="4800" u="sng" dirty="0">
                <a:hlinkClick r:id="rId8"/>
              </a:rPr>
              <a:t>https://www.dreamstime.com/sustainable-development-goals-sdgs-infographics-template-banner-icons-has-people-prosperity-peace-partnership-planet-goal-image291589860</a:t>
            </a:r>
            <a:r>
              <a:rPr lang="en-GB" sz="4800" dirty="0"/>
              <a:t>  (Accessed 18 July 2026).</a:t>
            </a:r>
          </a:p>
          <a:p>
            <a:pPr marL="0" indent="0">
              <a:buNone/>
            </a:pPr>
            <a:r>
              <a:rPr lang="en-GB" sz="4800" dirty="0"/>
              <a:t>Karka, N.R. (2026) “Designing Ai-Ready Enterprise Platforms Under Regulatory And Governance Constraints,” </a:t>
            </a:r>
            <a:r>
              <a:rPr lang="en-GB" sz="4800" i="1" dirty="0"/>
              <a:t>Journal of international crisis and risk communication research (Print)</a:t>
            </a:r>
            <a:r>
              <a:rPr lang="en-GB" sz="4800" dirty="0"/>
              <a:t>, 9(4), pp. 1–11. Available at: </a:t>
            </a:r>
            <a:r>
              <a:rPr lang="en-GB" sz="4800" u="sng" dirty="0">
                <a:hlinkClick r:id="rId9"/>
              </a:rPr>
              <a:t>https://doi.org/10.63278/jicrcr.vi.3746</a:t>
            </a:r>
            <a:r>
              <a:rPr lang="en-GB" sz="4800" dirty="0"/>
              <a:t>. (Accessed 21 July 2026).</a:t>
            </a:r>
          </a:p>
          <a:p>
            <a:pPr marL="0" indent="0">
              <a:buNone/>
            </a:pPr>
            <a:r>
              <a:rPr lang="en-GB" sz="4800" dirty="0"/>
              <a:t>Lappalainen, R. </a:t>
            </a:r>
            <a:r>
              <a:rPr lang="en-GB" sz="4800" i="1" dirty="0"/>
              <a:t>et al.</a:t>
            </a:r>
            <a:r>
              <a:rPr lang="en-GB" sz="4800" dirty="0"/>
              <a:t> (2014) “The effectiveness and applicability of different lifestyle interventions for enhancing wellbeing: the study design for a randomized controlled trial for persons with metabolic syndrome risk factors and psychological distress,” </a:t>
            </a:r>
            <a:r>
              <a:rPr lang="en-GB" sz="4800" i="1" dirty="0"/>
              <a:t>BMC public health</a:t>
            </a:r>
            <a:r>
              <a:rPr lang="en-GB" sz="4800" dirty="0"/>
              <a:t>, 14(1). Available at: </a:t>
            </a:r>
            <a:r>
              <a:rPr lang="en-GB" sz="4800" u="sng" dirty="0">
                <a:hlinkClick r:id="rId10"/>
              </a:rPr>
              <a:t>https://doi.org/10.1186/1471-2458-14-310</a:t>
            </a:r>
            <a:r>
              <a:rPr lang="en-GB" sz="4800" dirty="0"/>
              <a:t>. (Accessed 19 July 2026).</a:t>
            </a:r>
          </a:p>
          <a:p>
            <a:pPr marL="0" indent="0">
              <a:buNone/>
            </a:pPr>
            <a:r>
              <a:rPr lang="en-GB" sz="4800" dirty="0"/>
              <a:t>Leite, Â. (2025) “Chronic Illnesses: Varied Health Patterns and Mental Health Challenges,” </a:t>
            </a:r>
            <a:r>
              <a:rPr lang="en-GB" sz="4800" i="1" dirty="0"/>
              <a:t>Healthcare (Basel)</a:t>
            </a:r>
            <a:r>
              <a:rPr lang="en-GB" sz="4800" dirty="0"/>
              <a:t>, 13(12), p. 1396. Available at: </a:t>
            </a:r>
            <a:r>
              <a:rPr lang="en-GB" sz="4800" u="sng" dirty="0">
                <a:hlinkClick r:id="rId11"/>
              </a:rPr>
              <a:t>https://doi.org/10.3390/healthcare13121396</a:t>
            </a:r>
            <a:r>
              <a:rPr lang="en-GB" sz="4800" dirty="0"/>
              <a:t>. (Accessed 18 July 2026).</a:t>
            </a:r>
          </a:p>
          <a:p>
            <a:pPr marL="0" indent="0">
              <a:buNone/>
            </a:pPr>
            <a:r>
              <a:rPr lang="en-GB" sz="4800" dirty="0"/>
              <a:t>LGA-Health and wellbeing hubs: Delivering local services under one roof | local government association. (2023). Available at: </a:t>
            </a:r>
            <a:r>
              <a:rPr lang="en-GB" sz="4800" u="sng" dirty="0">
                <a:hlinkClick r:id="rId12"/>
              </a:rPr>
              <a:t>https://www.local.gov.uk/publications/health-and-wellbeing-hubs-delivering-local-services-under-one-roof</a:t>
            </a:r>
            <a:r>
              <a:rPr lang="en-GB" sz="4800" dirty="0"/>
              <a:t>  (Accessed 23 July 2026).</a:t>
            </a:r>
          </a:p>
          <a:p>
            <a:endParaRPr lang="en-GB" dirty="0"/>
          </a:p>
        </p:txBody>
      </p:sp>
    </p:spTree>
    <p:extLst>
      <p:ext uri="{BB962C8B-B14F-4D97-AF65-F5344CB8AC3E}">
        <p14:creationId xmlns:p14="http://schemas.microsoft.com/office/powerpoint/2010/main" val="36610365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92B02-8E55-A365-25AD-32C52158D9B4}"/>
              </a:ext>
            </a:extLst>
          </p:cNvPr>
          <p:cNvSpPr>
            <a:spLocks noGrp="1"/>
          </p:cNvSpPr>
          <p:nvPr>
            <p:ph type="title"/>
          </p:nvPr>
        </p:nvSpPr>
        <p:spPr>
          <a:xfrm>
            <a:off x="0" y="0"/>
            <a:ext cx="10653578" cy="1132258"/>
          </a:xfrm>
        </p:spPr>
        <p:txBody>
          <a:bodyPr/>
          <a:lstStyle/>
          <a:p>
            <a:r>
              <a:rPr lang="en-GB" dirty="0"/>
              <a:t>References 1/5</a:t>
            </a:r>
          </a:p>
        </p:txBody>
      </p:sp>
      <p:sp>
        <p:nvSpPr>
          <p:cNvPr id="3" name="Content Placeholder 2">
            <a:extLst>
              <a:ext uri="{FF2B5EF4-FFF2-40B4-BE49-F238E27FC236}">
                <a16:creationId xmlns:a16="http://schemas.microsoft.com/office/drawing/2014/main" id="{A3E25562-7652-F959-CCA0-EFAA3E9BD728}"/>
              </a:ext>
            </a:extLst>
          </p:cNvPr>
          <p:cNvSpPr>
            <a:spLocks noGrp="1"/>
          </p:cNvSpPr>
          <p:nvPr>
            <p:ph idx="1"/>
          </p:nvPr>
        </p:nvSpPr>
        <p:spPr>
          <a:xfrm>
            <a:off x="1" y="663677"/>
            <a:ext cx="11266226" cy="6076336"/>
          </a:xfrm>
        </p:spPr>
        <p:txBody>
          <a:bodyPr>
            <a:normAutofit fontScale="62500" lnSpcReduction="20000"/>
          </a:bodyPr>
          <a:lstStyle/>
          <a:p>
            <a:pPr marL="0" indent="0">
              <a:buNone/>
            </a:pPr>
            <a:r>
              <a:rPr lang="en-GB" dirty="0" err="1"/>
              <a:t>Maccagnan</a:t>
            </a:r>
            <a:r>
              <a:rPr lang="en-GB" dirty="0"/>
              <a:t>, A., Wren-Lewis, S., Brown, H. and Taylor, T., (2019). Wellbeing and society: Towards quantification of the co-benefits of wellbeing. </a:t>
            </a:r>
            <a:r>
              <a:rPr lang="en-GB" i="1" dirty="0"/>
              <a:t>Social Indicators Research</a:t>
            </a:r>
            <a:r>
              <a:rPr lang="en-GB" dirty="0"/>
              <a:t>, </a:t>
            </a:r>
            <a:r>
              <a:rPr lang="en-GB" i="1" dirty="0"/>
              <a:t>141</a:t>
            </a:r>
            <a:r>
              <a:rPr lang="en-GB" dirty="0"/>
              <a:t>(1), pp.217-243. Available at: </a:t>
            </a:r>
            <a:r>
              <a:rPr lang="en-GB" u="sng" dirty="0">
                <a:hlinkClick r:id="rId2"/>
              </a:rPr>
              <a:t>Wellbeing and Society: Towards Quantification of the Co-benefits of Wellbeing | Social Indicators Research | Springer Nature Link</a:t>
            </a:r>
            <a:r>
              <a:rPr lang="en-GB" dirty="0"/>
              <a:t> (Accessed 17 July 2026).</a:t>
            </a:r>
          </a:p>
          <a:p>
            <a:pPr marL="0" indent="0">
              <a:buNone/>
            </a:pPr>
            <a:r>
              <a:rPr lang="en-GB" dirty="0"/>
              <a:t>Marmot, M. (2020). Health equity in England: The marmot review 10 years on. </a:t>
            </a:r>
            <a:r>
              <a:rPr lang="en-GB" i="1" dirty="0"/>
              <a:t>British medical journal</a:t>
            </a:r>
            <a:r>
              <a:rPr lang="en-GB" dirty="0"/>
              <a:t>, 368(1). </a:t>
            </a:r>
            <a:r>
              <a:rPr lang="en-GB" dirty="0" err="1"/>
              <a:t>Availablet</a:t>
            </a:r>
            <a:r>
              <a:rPr lang="en-GB" dirty="0"/>
              <a:t> at: </a:t>
            </a:r>
            <a:r>
              <a:rPr lang="en-GB" u="sng" dirty="0" err="1">
                <a:hlinkClick r:id="rId3"/>
              </a:rPr>
              <a:t>doi:https</a:t>
            </a:r>
            <a:r>
              <a:rPr lang="en-GB" u="sng" dirty="0">
                <a:hlinkClick r:id="rId3"/>
              </a:rPr>
              <a:t>://doi.org/10.1136/bmj.m693</a:t>
            </a:r>
            <a:r>
              <a:rPr lang="en-GB" dirty="0"/>
              <a:t> (Accessed 23 July 2026).</a:t>
            </a:r>
          </a:p>
          <a:p>
            <a:pPr marL="0" indent="0">
              <a:buNone/>
            </a:pPr>
            <a:r>
              <a:rPr lang="en-GB" dirty="0"/>
              <a:t>Martinet, V. (2012) </a:t>
            </a:r>
            <a:r>
              <a:rPr lang="en-GB" i="1" dirty="0"/>
              <a:t>Economic theory and sustainable development: what can we preserve for future generations?</a:t>
            </a:r>
            <a:r>
              <a:rPr lang="en-GB" dirty="0"/>
              <a:t> Routledge. Available at: </a:t>
            </a:r>
            <a:r>
              <a:rPr lang="en-GB" u="sng" dirty="0">
                <a:hlinkClick r:id="rId4"/>
              </a:rPr>
              <a:t>https://doi.org/10.4324/9780203121221</a:t>
            </a:r>
            <a:r>
              <a:rPr lang="en-GB" dirty="0"/>
              <a:t>. (Accessed: 18 July 2026)</a:t>
            </a:r>
          </a:p>
          <a:p>
            <a:pPr marL="0" indent="0">
              <a:buNone/>
            </a:pPr>
            <a:r>
              <a:rPr lang="en-GB" dirty="0"/>
              <a:t>Matters, T.L.E.J. (2021). </a:t>
            </a:r>
            <a:r>
              <a:rPr lang="en-GB" i="1" dirty="0"/>
              <a:t>Healthy streets</a:t>
            </a:r>
            <a:r>
              <a:rPr lang="en-GB" dirty="0"/>
              <a:t>. Available at: </a:t>
            </a:r>
            <a:r>
              <a:rPr lang="en-GB" u="sng" dirty="0">
                <a:hlinkClick r:id="rId5"/>
              </a:rPr>
              <a:t>https://tfl.gov.uk/corporate/about-tfl/how-we-work/planning-for-the-future/healthy-streets</a:t>
            </a:r>
            <a:r>
              <a:rPr lang="en-GB" dirty="0"/>
              <a:t>  (Accessed 23 July 2026).</a:t>
            </a:r>
          </a:p>
          <a:p>
            <a:pPr marL="0" indent="0">
              <a:buNone/>
            </a:pPr>
            <a:r>
              <a:rPr lang="en-GB" dirty="0"/>
              <a:t>Miller, R. (2022). </a:t>
            </a:r>
            <a:r>
              <a:rPr lang="en-GB" i="1" dirty="0"/>
              <a:t>Multidisciplinary teams: Integrating care in Places and neighbourhoods</a:t>
            </a:r>
            <a:r>
              <a:rPr lang="en-GB" dirty="0"/>
              <a:t>. Available at: </a:t>
            </a:r>
            <a:r>
              <a:rPr lang="en-GB" u="sng" dirty="0">
                <a:hlinkClick r:id="rId6"/>
              </a:rPr>
              <a:t>https://www.scie.org.uk/integrated-care/multidisciplinary-teams/</a:t>
            </a:r>
            <a:r>
              <a:rPr lang="en-GB" dirty="0"/>
              <a:t>  (Accessed 23 July 2026).</a:t>
            </a:r>
          </a:p>
          <a:p>
            <a:pPr marL="0" indent="0">
              <a:buNone/>
            </a:pPr>
            <a:r>
              <a:rPr lang="en-GB" dirty="0" err="1"/>
              <a:t>Mitterlechner</a:t>
            </a:r>
            <a:r>
              <a:rPr lang="en-GB" dirty="0"/>
              <a:t>, M., </a:t>
            </a:r>
            <a:r>
              <a:rPr lang="en-GB" dirty="0" err="1"/>
              <a:t>Bilgeri</a:t>
            </a:r>
            <a:r>
              <a:rPr lang="en-GB" dirty="0"/>
              <a:t>, A.-S. and </a:t>
            </a:r>
            <a:r>
              <a:rPr lang="en-GB" dirty="0" err="1"/>
              <a:t>Rüegg-Stürm</a:t>
            </a:r>
            <a:r>
              <a:rPr lang="en-GB" dirty="0"/>
              <a:t>, J. (2019) “Leadership in integrated care networks: A literature review and opportunities for future research,” </a:t>
            </a:r>
            <a:r>
              <a:rPr lang="en-GB" i="1" dirty="0"/>
              <a:t>International journal of integrated care</a:t>
            </a:r>
            <a:r>
              <a:rPr lang="en-GB" dirty="0"/>
              <a:t>, 19(4), p. 128. Available at: </a:t>
            </a:r>
            <a:r>
              <a:rPr lang="en-GB" u="sng" dirty="0">
                <a:hlinkClick r:id="rId7"/>
              </a:rPr>
              <a:t>https://doi.org/10.5334/ijic.s3128</a:t>
            </a:r>
            <a:r>
              <a:rPr lang="en-GB" dirty="0"/>
              <a:t> (Accessed 18 July 2026).</a:t>
            </a:r>
          </a:p>
          <a:p>
            <a:pPr marL="0" indent="0">
              <a:buNone/>
            </a:pPr>
            <a:r>
              <a:rPr lang="en-GB" dirty="0"/>
              <a:t>Morey, K. </a:t>
            </a:r>
            <a:r>
              <a:rPr lang="en-GB" i="1" dirty="0"/>
              <a:t>et al.</a:t>
            </a:r>
            <a:r>
              <a:rPr lang="en-GB" dirty="0"/>
              <a:t> (2023) “An Aboriginal-led consortium approach to chronic disease action for health equity and holistic wellbeing,” </a:t>
            </a:r>
            <a:r>
              <a:rPr lang="en-GB" i="1" dirty="0"/>
              <a:t>Health promotion journal of Australia</a:t>
            </a:r>
            <a:r>
              <a:rPr lang="en-GB" dirty="0"/>
              <a:t>, 34(3), pp. 634–643. Available at: </a:t>
            </a:r>
            <a:r>
              <a:rPr lang="en-GB" u="sng" dirty="0">
                <a:hlinkClick r:id="rId8"/>
              </a:rPr>
              <a:t>https://doi.org/10.1002/hpja.765</a:t>
            </a:r>
            <a:r>
              <a:rPr lang="en-GB" dirty="0"/>
              <a:t>. (Accessed: 21 July 2026)</a:t>
            </a:r>
          </a:p>
          <a:p>
            <a:pPr marL="0" indent="0">
              <a:buNone/>
            </a:pPr>
            <a:r>
              <a:rPr lang="en-GB" dirty="0" err="1"/>
              <a:t>Moukala</a:t>
            </a:r>
            <a:r>
              <a:rPr lang="en-GB" dirty="0"/>
              <a:t>, E.G. (2026) “IFPHOR0085 Dying to Give Birth: Uncovering the Cost of Inequality in British Maternal Healthcare,” </a:t>
            </a:r>
            <a:r>
              <a:rPr lang="en-GB" i="1" dirty="0"/>
              <a:t>European journal of public health</a:t>
            </a:r>
            <a:r>
              <a:rPr lang="en-GB" dirty="0"/>
              <a:t>, 36(Supplement_4). Available at: </a:t>
            </a:r>
            <a:r>
              <a:rPr lang="en-GB" u="sng" dirty="0">
                <a:hlinkClick r:id="rId9"/>
              </a:rPr>
              <a:t>https://doi.org/10.1093/eurpub/ckag113.024</a:t>
            </a:r>
            <a:r>
              <a:rPr lang="en-GB" dirty="0"/>
              <a:t>. (Accessed 23 July 2026).</a:t>
            </a:r>
          </a:p>
          <a:p>
            <a:pPr marL="0" indent="0">
              <a:buNone/>
            </a:pPr>
            <a:r>
              <a:rPr lang="en-GB" dirty="0"/>
              <a:t>NHS  » rapid cancer diagnostic and assessment pathways. (2024). Available at: </a:t>
            </a:r>
            <a:r>
              <a:rPr lang="en-GB" u="sng" dirty="0">
                <a:hlinkClick r:id="rId10"/>
              </a:rPr>
              <a:t>https://www.england.nhs.uk/publication/rapid-cancer-diagnostic-and-assessment-pathways/</a:t>
            </a:r>
            <a:r>
              <a:rPr lang="en-GB" dirty="0"/>
              <a:t>  (Accessed 23 July 2026).</a:t>
            </a:r>
          </a:p>
          <a:p>
            <a:pPr marL="0" indent="0">
              <a:buNone/>
            </a:pPr>
            <a:r>
              <a:rPr lang="en-GB" dirty="0"/>
              <a:t>NHS (2018). </a:t>
            </a:r>
            <a:r>
              <a:rPr lang="en-GB" i="1" dirty="0"/>
              <a:t>NHS health check - national guidance</a:t>
            </a:r>
            <a:r>
              <a:rPr lang="en-GB" dirty="0"/>
              <a:t>.. Available at: </a:t>
            </a:r>
            <a:r>
              <a:rPr lang="en-GB" u="sng" dirty="0">
                <a:hlinkClick r:id="rId11"/>
              </a:rPr>
              <a:t>https://www.healthcheck.nhs.uk/commissioners-and-providers/national-guidance/</a:t>
            </a:r>
            <a:r>
              <a:rPr lang="en-GB" dirty="0"/>
              <a:t> (Accessed 23 July 2026)</a:t>
            </a:r>
          </a:p>
          <a:p>
            <a:pPr marL="0" indent="0">
              <a:buNone/>
            </a:pPr>
            <a:r>
              <a:rPr lang="en-GB" dirty="0"/>
              <a:t>NHS (2019). </a:t>
            </a:r>
            <a:r>
              <a:rPr lang="en-GB" i="1" dirty="0"/>
              <a:t>NHS England » universal personalised care: Implementing the comprehensive model</a:t>
            </a:r>
            <a:r>
              <a:rPr lang="en-GB" dirty="0"/>
              <a:t>. Available at: </a:t>
            </a:r>
            <a:r>
              <a:rPr lang="en-GB" u="sng" dirty="0">
                <a:hlinkClick r:id="rId12"/>
              </a:rPr>
              <a:t>https://www.england.nhs.uk/personalisedcare/comprehensive-model/</a:t>
            </a:r>
            <a:r>
              <a:rPr lang="en-GB" dirty="0"/>
              <a:t>  (Accessed 23 July 2026).</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868850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57D2E-A0F8-70C5-32EA-8C2382488A86}"/>
              </a:ext>
            </a:extLst>
          </p:cNvPr>
          <p:cNvSpPr>
            <a:spLocks noGrp="1"/>
          </p:cNvSpPr>
          <p:nvPr>
            <p:ph type="title"/>
          </p:nvPr>
        </p:nvSpPr>
        <p:spPr>
          <a:xfrm>
            <a:off x="0" y="0"/>
            <a:ext cx="10653578" cy="1132258"/>
          </a:xfrm>
        </p:spPr>
        <p:txBody>
          <a:bodyPr/>
          <a:lstStyle/>
          <a:p>
            <a:r>
              <a:rPr lang="en-GB" dirty="0"/>
              <a:t>References 1/6</a:t>
            </a:r>
          </a:p>
        </p:txBody>
      </p:sp>
      <p:sp>
        <p:nvSpPr>
          <p:cNvPr id="3" name="Content Placeholder 2">
            <a:extLst>
              <a:ext uri="{FF2B5EF4-FFF2-40B4-BE49-F238E27FC236}">
                <a16:creationId xmlns:a16="http://schemas.microsoft.com/office/drawing/2014/main" id="{C432D83D-AFFB-530A-A55B-839CE04619F5}"/>
              </a:ext>
            </a:extLst>
          </p:cNvPr>
          <p:cNvSpPr>
            <a:spLocks noGrp="1"/>
          </p:cNvSpPr>
          <p:nvPr>
            <p:ph idx="1"/>
          </p:nvPr>
        </p:nvSpPr>
        <p:spPr>
          <a:xfrm>
            <a:off x="147484" y="840658"/>
            <a:ext cx="12044515" cy="5910662"/>
          </a:xfrm>
        </p:spPr>
        <p:txBody>
          <a:bodyPr>
            <a:normAutofit fontScale="70000" lnSpcReduction="20000"/>
          </a:bodyPr>
          <a:lstStyle/>
          <a:p>
            <a:pPr marL="0" indent="0">
              <a:buNone/>
            </a:pPr>
            <a:r>
              <a:rPr lang="en-GB" dirty="0"/>
              <a:t>NHS (2020). </a:t>
            </a:r>
            <a:r>
              <a:rPr lang="en-GB" i="1" dirty="0"/>
              <a:t>Better health</a:t>
            </a:r>
            <a:r>
              <a:rPr lang="en-GB" dirty="0"/>
              <a:t>. Available at: </a:t>
            </a:r>
            <a:r>
              <a:rPr lang="en-GB" u="sng" dirty="0">
                <a:hlinkClick r:id="rId2"/>
              </a:rPr>
              <a:t>https://www.nhs.uk/better-health/</a:t>
            </a:r>
            <a:r>
              <a:rPr lang="en-GB" dirty="0"/>
              <a:t>  (Accessed 23 July 2026).</a:t>
            </a:r>
          </a:p>
          <a:p>
            <a:pPr marL="0" indent="0">
              <a:buNone/>
            </a:pPr>
            <a:r>
              <a:rPr lang="en-GB" dirty="0"/>
              <a:t>NHS (2024). </a:t>
            </a:r>
            <a:r>
              <a:rPr lang="en-GB" i="1" dirty="0"/>
              <a:t>Live well</a:t>
            </a:r>
            <a:r>
              <a:rPr lang="en-GB" dirty="0"/>
              <a:t>. Available at: </a:t>
            </a:r>
            <a:r>
              <a:rPr lang="en-GB" u="sng" dirty="0">
                <a:hlinkClick r:id="rId3"/>
              </a:rPr>
              <a:t>https://www.nhs.uk/live-well/</a:t>
            </a:r>
            <a:r>
              <a:rPr lang="en-GB" dirty="0"/>
              <a:t> (Accessed 23 July 2026).</a:t>
            </a:r>
          </a:p>
          <a:p>
            <a:pPr marL="0" indent="0">
              <a:buNone/>
            </a:pPr>
            <a:r>
              <a:rPr lang="en-GB" dirty="0"/>
              <a:t>NSMC (2020). </a:t>
            </a:r>
            <a:r>
              <a:rPr lang="en-GB" i="1" dirty="0"/>
              <a:t>Change4Life </a:t>
            </a:r>
            <a:r>
              <a:rPr lang="en-GB" dirty="0"/>
              <a:t>. Available at: </a:t>
            </a:r>
            <a:r>
              <a:rPr lang="en-GB" u="sng" dirty="0">
                <a:hlinkClick r:id="rId4"/>
              </a:rPr>
              <a:t>https://www.thensmc.com/resources/showcase/change4life</a:t>
            </a:r>
            <a:r>
              <a:rPr lang="en-GB" dirty="0"/>
              <a:t>  (Accessed 23 July 2026).</a:t>
            </a:r>
          </a:p>
          <a:p>
            <a:pPr marL="0" indent="0">
              <a:buNone/>
            </a:pPr>
            <a:r>
              <a:rPr lang="en-GB" i="1" dirty="0"/>
              <a:t>Nursing Management (Harrow, London, England)</a:t>
            </a:r>
            <a:r>
              <a:rPr lang="en-GB" dirty="0"/>
              <a:t> (2019) “NHS Long Term Plan ‘guarantees’ shifting resources from hospitals to community: ‘Historic’ publication promises to reshape health service around the ‘changing needs of patients,’” 26(1), pp. 8–10. Available at: </a:t>
            </a:r>
            <a:r>
              <a:rPr lang="en-GB" u="sng" dirty="0">
                <a:hlinkClick r:id="rId5"/>
              </a:rPr>
              <a:t>https://doi.org/10.7748/nm.26.1.8.s7</a:t>
            </a:r>
            <a:r>
              <a:rPr lang="en-GB" dirty="0"/>
              <a:t>. (Accessed 23 July 2026).</a:t>
            </a:r>
          </a:p>
          <a:p>
            <a:pPr marL="0" indent="0">
              <a:buNone/>
            </a:pPr>
            <a:r>
              <a:rPr lang="en-GB" dirty="0"/>
              <a:t>Pietro </a:t>
            </a:r>
            <a:r>
              <a:rPr lang="en-GB" i="1" dirty="0"/>
              <a:t>et al.</a:t>
            </a:r>
            <a:r>
              <a:rPr lang="en-GB" dirty="0"/>
              <a:t> (2023) “Environmental sustainability and healthcare: future scenarios and horizons. An expert consensus,” </a:t>
            </a:r>
            <a:r>
              <a:rPr lang="en-GB" i="1" dirty="0" err="1"/>
              <a:t>Politiche</a:t>
            </a:r>
            <a:r>
              <a:rPr lang="en-GB" i="1" dirty="0"/>
              <a:t> </a:t>
            </a:r>
            <a:r>
              <a:rPr lang="en-GB" i="1" dirty="0" err="1"/>
              <a:t>sanitarie</a:t>
            </a:r>
            <a:r>
              <a:rPr lang="en-GB" dirty="0"/>
              <a:t>, 24(3), pp. 136–154. Available at: </a:t>
            </a:r>
            <a:r>
              <a:rPr lang="en-GB" u="sng" dirty="0">
                <a:hlinkClick r:id="rId6"/>
              </a:rPr>
              <a:t>https://doi.org/10.1706/4171.41658</a:t>
            </a:r>
            <a:r>
              <a:rPr lang="en-GB" dirty="0"/>
              <a:t>. (Accessed: 18 July 2026)</a:t>
            </a:r>
          </a:p>
          <a:p>
            <a:pPr marL="0" indent="0">
              <a:buNone/>
            </a:pPr>
            <a:r>
              <a:rPr lang="en-GB" dirty="0"/>
              <a:t>PIXELRZ (2026) </a:t>
            </a:r>
            <a:r>
              <a:rPr lang="en-GB" i="1" dirty="0"/>
              <a:t>Biopsychosocial Model </a:t>
            </a:r>
            <a:r>
              <a:rPr lang="en-GB" dirty="0"/>
              <a:t>Available at: </a:t>
            </a:r>
            <a:r>
              <a:rPr lang="en-GB" u="sng" dirty="0">
                <a:hlinkClick r:id="rId7"/>
              </a:rPr>
              <a:t>Biopsychosocial Psychology Biopsychosocial Model PowerPoint And Google</a:t>
            </a:r>
            <a:r>
              <a:rPr lang="en-GB" dirty="0"/>
              <a:t> (Accessed: 23 July 2026) </a:t>
            </a:r>
          </a:p>
          <a:p>
            <a:pPr marL="0" indent="0">
              <a:buNone/>
            </a:pPr>
            <a:r>
              <a:rPr lang="en-GB" dirty="0" err="1"/>
              <a:t>Prowle</a:t>
            </a:r>
            <a:r>
              <a:rPr lang="en-GB" dirty="0"/>
              <a:t>, M. and Harradine, D. (2014) “Austerity and financial governance: a UK case study of the National Health Service,” </a:t>
            </a:r>
            <a:r>
              <a:rPr lang="en-GB" i="1" dirty="0"/>
              <a:t>The International journal of public sector management</a:t>
            </a:r>
            <a:r>
              <a:rPr lang="en-GB" dirty="0"/>
              <a:t>, 27(3), pp. 212–224. Available at: </a:t>
            </a:r>
            <a:r>
              <a:rPr lang="en-GB" u="sng" dirty="0">
                <a:hlinkClick r:id="rId8"/>
              </a:rPr>
              <a:t>https://doi.org/10.1108/IJPSM-02-2013-0028</a:t>
            </a:r>
            <a:r>
              <a:rPr lang="en-GB" dirty="0"/>
              <a:t>. (Accessed 21 July 2026).</a:t>
            </a:r>
          </a:p>
          <a:p>
            <a:pPr marL="0" indent="0">
              <a:buNone/>
            </a:pPr>
            <a:r>
              <a:rPr lang="en-GB" dirty="0"/>
              <a:t>Pulvera, G.J. (2026) “Public health and policy perspectives on the final five years of the 2025 sustainable development goals report: a commentary,” </a:t>
            </a:r>
            <a:r>
              <a:rPr lang="en-GB" i="1" dirty="0"/>
              <a:t>Discover public health</a:t>
            </a:r>
            <a:r>
              <a:rPr lang="en-GB" dirty="0"/>
              <a:t>, 23(1). Available at: </a:t>
            </a:r>
            <a:r>
              <a:rPr lang="en-GB" u="sng" dirty="0">
                <a:hlinkClick r:id="rId9"/>
              </a:rPr>
              <a:t>https://doi.org/10.1186/s12982-026-01522-z</a:t>
            </a:r>
            <a:r>
              <a:rPr lang="en-GB" dirty="0"/>
              <a:t>. (Accessed 20 July 2026).</a:t>
            </a:r>
          </a:p>
          <a:p>
            <a:pPr marL="0" indent="0">
              <a:buNone/>
            </a:pPr>
            <a:r>
              <a:rPr lang="en-GB" dirty="0"/>
              <a:t>Racioppi, F. </a:t>
            </a:r>
            <a:r>
              <a:rPr lang="en-GB" i="1" dirty="0"/>
              <a:t>et al.</a:t>
            </a:r>
            <a:r>
              <a:rPr lang="en-GB" dirty="0"/>
              <a:t> (2020) “Reaching the sustainable development goals through healthy environments: are we on track?,” </a:t>
            </a:r>
            <a:r>
              <a:rPr lang="en-GB" i="1" dirty="0"/>
              <a:t>European journal of public health</a:t>
            </a:r>
            <a:r>
              <a:rPr lang="en-GB" dirty="0"/>
              <a:t>, 30(Supplement_1), pp. i14–i18. Available at: </a:t>
            </a:r>
            <a:r>
              <a:rPr lang="en-GB" u="sng" dirty="0">
                <a:hlinkClick r:id="rId10"/>
              </a:rPr>
              <a:t>https://doi.org/10.1093/eurpub/ckaa028</a:t>
            </a:r>
            <a:r>
              <a:rPr lang="en-GB" dirty="0"/>
              <a:t>. (Accessed 18 July 2026).</a:t>
            </a:r>
          </a:p>
          <a:p>
            <a:pPr marL="0" indent="0">
              <a:buNone/>
            </a:pPr>
            <a:r>
              <a:rPr lang="en-GB" dirty="0"/>
              <a:t>Ramezani, R. </a:t>
            </a:r>
            <a:r>
              <a:rPr lang="en-GB" i="1" dirty="0"/>
              <a:t>et al.</a:t>
            </a:r>
            <a:r>
              <a:rPr lang="en-GB" dirty="0"/>
              <a:t> (2025) “Remote Patient Monitoring for Global Emergencies: Case Study in Patients With COVID-19,” </a:t>
            </a:r>
            <a:r>
              <a:rPr lang="en-GB" i="1" dirty="0"/>
              <a:t>JMIR formative research</a:t>
            </a:r>
            <a:r>
              <a:rPr lang="en-GB" dirty="0"/>
              <a:t>, 9, pp. e66773–e66773. Available at: </a:t>
            </a:r>
            <a:r>
              <a:rPr lang="en-GB" u="sng" dirty="0">
                <a:hlinkClick r:id="rId11"/>
              </a:rPr>
              <a:t>https://doi.org/10.2196/66773</a:t>
            </a:r>
            <a:r>
              <a:rPr lang="en-GB" dirty="0"/>
              <a:t>. (Accessed 21 July 2026)</a:t>
            </a:r>
          </a:p>
          <a:p>
            <a:pPr marL="0" indent="0">
              <a:buNone/>
            </a:pPr>
            <a:r>
              <a:rPr lang="en-GB" dirty="0"/>
              <a:t>Rennert, L., Gezer, F., Jayawardena, I., Howard, K.A., Bennett, K.J., Litwin, A.H. and Sease, K.K. (2024). Mobile health clinics for distribution of vaccinations to underserved communities during health emergencies: A covid-19 case study. </a:t>
            </a:r>
            <a:r>
              <a:rPr lang="en-GB" i="1" dirty="0"/>
              <a:t>Public health in Practice</a:t>
            </a:r>
            <a:r>
              <a:rPr lang="en-GB" dirty="0"/>
              <a:t>, Available at: </a:t>
            </a:r>
            <a:r>
              <a:rPr lang="en-GB" u="sng" dirty="0">
                <a:hlinkClick r:id="rId12"/>
              </a:rPr>
              <a:t>doi:10.1016/j.puhip.2024.100550.</a:t>
            </a:r>
            <a:r>
              <a:rPr lang="en-GB" dirty="0"/>
              <a:t> (Accessed: 23 July 2026)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8754161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A47A4-14A5-5E93-DA78-013E7DFA6A8D}"/>
              </a:ext>
            </a:extLst>
          </p:cNvPr>
          <p:cNvSpPr>
            <a:spLocks noGrp="1"/>
          </p:cNvSpPr>
          <p:nvPr>
            <p:ph type="title"/>
          </p:nvPr>
        </p:nvSpPr>
        <p:spPr>
          <a:xfrm>
            <a:off x="0" y="0"/>
            <a:ext cx="4085303" cy="929148"/>
          </a:xfrm>
        </p:spPr>
        <p:txBody>
          <a:bodyPr/>
          <a:lstStyle/>
          <a:p>
            <a:r>
              <a:rPr lang="en-GB" dirty="0"/>
              <a:t>References 1/7</a:t>
            </a:r>
          </a:p>
        </p:txBody>
      </p:sp>
      <p:sp>
        <p:nvSpPr>
          <p:cNvPr id="3" name="Content Placeholder 2">
            <a:extLst>
              <a:ext uri="{FF2B5EF4-FFF2-40B4-BE49-F238E27FC236}">
                <a16:creationId xmlns:a16="http://schemas.microsoft.com/office/drawing/2014/main" id="{2BB4A70C-B875-9F94-2FA5-7CE58CA1E602}"/>
              </a:ext>
            </a:extLst>
          </p:cNvPr>
          <p:cNvSpPr>
            <a:spLocks noGrp="1"/>
          </p:cNvSpPr>
          <p:nvPr>
            <p:ph idx="1"/>
          </p:nvPr>
        </p:nvSpPr>
        <p:spPr>
          <a:xfrm>
            <a:off x="76200" y="960120"/>
            <a:ext cx="11841480" cy="5745480"/>
          </a:xfrm>
        </p:spPr>
        <p:txBody>
          <a:bodyPr>
            <a:noAutofit/>
          </a:bodyPr>
          <a:lstStyle/>
          <a:p>
            <a:pPr marL="0" indent="0">
              <a:buNone/>
            </a:pPr>
            <a:r>
              <a:rPr lang="en-GB" sz="1200" dirty="0"/>
              <a:t>Romani, M. </a:t>
            </a:r>
            <a:r>
              <a:rPr lang="en-GB" sz="1200" i="1" dirty="0"/>
              <a:t>et al.</a:t>
            </a:r>
            <a:r>
              <a:rPr lang="en-GB" sz="1200" dirty="0"/>
              <a:t> (2023) “Prevalence and Characteristics of Health and Wellness Programs for Arab Hospitals’ Employees: A Cross-Sectional Study,” </a:t>
            </a:r>
            <a:r>
              <a:rPr lang="en-GB" sz="1200" i="1" dirty="0"/>
              <a:t>Risk management and healthcare policy</a:t>
            </a:r>
            <a:r>
              <a:rPr lang="en-GB" sz="1200" dirty="0"/>
              <a:t>, 16, pp. 623–634. Available at: </a:t>
            </a:r>
            <a:r>
              <a:rPr lang="en-GB" sz="1200" u="sng" dirty="0">
                <a:hlinkClick r:id="rId2"/>
              </a:rPr>
              <a:t>https://doi.org/10.2147/RMHP.S391603</a:t>
            </a:r>
            <a:r>
              <a:rPr lang="en-GB" sz="1200" dirty="0"/>
              <a:t>. (Accessed: 21 July 2026)</a:t>
            </a:r>
          </a:p>
          <a:p>
            <a:pPr marL="0" indent="0">
              <a:buNone/>
            </a:pPr>
            <a:r>
              <a:rPr lang="en-GB" sz="1200" dirty="0"/>
              <a:t>Rose, C., </a:t>
            </a:r>
            <a:r>
              <a:rPr lang="en-GB" sz="1200" dirty="0" err="1"/>
              <a:t>Howdle</a:t>
            </a:r>
            <a:r>
              <a:rPr lang="en-GB" sz="1200" dirty="0"/>
              <a:t>, J. and Bradley, E. (2026) “Engaging Underserved Communities With Preventive Health Outreach Services: The Perspective of Voluntary, Community and Social Enterprise (VCSE) Stakeholders,” </a:t>
            </a:r>
            <a:r>
              <a:rPr lang="en-GB" sz="1200" i="1" dirty="0"/>
              <a:t>Health &amp; social care in the community</a:t>
            </a:r>
            <a:r>
              <a:rPr lang="en-GB" sz="1200" dirty="0"/>
              <a:t>, 2026(1). Available at: </a:t>
            </a:r>
            <a:r>
              <a:rPr lang="en-GB" sz="1200" u="sng" dirty="0">
                <a:hlinkClick r:id="rId3"/>
              </a:rPr>
              <a:t>https://doi.org/10.1155/hsc/2393081</a:t>
            </a:r>
            <a:r>
              <a:rPr lang="en-GB" sz="1200" dirty="0"/>
              <a:t>. (Accessed 21 July 2026)</a:t>
            </a:r>
          </a:p>
          <a:p>
            <a:pPr marL="0" indent="0">
              <a:buNone/>
            </a:pPr>
            <a:r>
              <a:rPr lang="en-GB" sz="1200" dirty="0"/>
              <a:t>Rowe, M., Styron, T. and David, D.H. (2016) “Mental Health Outreach to Persons Who are Homeless: Implications for Practice from a Statewide Study,” </a:t>
            </a:r>
            <a:r>
              <a:rPr lang="en-GB" sz="1200" i="1" dirty="0"/>
              <a:t>Community mental health journal</a:t>
            </a:r>
            <a:r>
              <a:rPr lang="en-GB" sz="1200" dirty="0"/>
              <a:t>, 52(1), pp. 56–65. Available at: </a:t>
            </a:r>
            <a:r>
              <a:rPr lang="en-GB" sz="1200" u="sng" dirty="0">
                <a:hlinkClick r:id="rId4"/>
              </a:rPr>
              <a:t>https://doi.org/10.1007/s10597-015-9963-4</a:t>
            </a:r>
            <a:r>
              <a:rPr lang="en-GB" sz="1200" dirty="0"/>
              <a:t>. (Accessed: 23 July 2026)</a:t>
            </a:r>
          </a:p>
          <a:p>
            <a:pPr marL="0" indent="0">
              <a:buNone/>
            </a:pPr>
            <a:r>
              <a:rPr lang="en-GB" sz="1200" dirty="0"/>
              <a:t>S, T. (2023). </a:t>
            </a:r>
            <a:r>
              <a:rPr lang="en-GB" sz="1200" i="1" dirty="0"/>
              <a:t>Navigating the difference between wellbeing and wellness at work</a:t>
            </a:r>
            <a:r>
              <a:rPr lang="en-GB" sz="1200" dirty="0"/>
              <a:t>. Available at: </a:t>
            </a:r>
            <a:r>
              <a:rPr lang="en-GB" sz="1200" u="sng" dirty="0">
                <a:hlinkClick r:id="rId5"/>
              </a:rPr>
              <a:t>https://ldn.com.au/mental-health-wellbeing-and-wellness-at-work/</a:t>
            </a:r>
            <a:r>
              <a:rPr lang="en-GB" sz="1200" dirty="0"/>
              <a:t>  (Accessed 17 July 2026).</a:t>
            </a:r>
          </a:p>
          <a:p>
            <a:pPr marL="0" indent="0">
              <a:buNone/>
            </a:pPr>
            <a:r>
              <a:rPr lang="en-GB" sz="1200" dirty="0"/>
              <a:t>Sanyal, T., Rakshit, I. and Bhattacharjee, P. (2026) “Green healthcare: initiatives and adaptations for sustainable future,” </a:t>
            </a:r>
            <a:r>
              <a:rPr lang="en-GB" sz="1200" i="1" dirty="0"/>
              <a:t>Environment, development and sustainability</a:t>
            </a:r>
            <a:r>
              <a:rPr lang="en-GB" sz="1200" dirty="0"/>
              <a:t>, 28(1), pp. 135–162. Available at: </a:t>
            </a:r>
            <a:r>
              <a:rPr lang="en-GB" sz="1200" u="sng" dirty="0">
                <a:hlinkClick r:id="rId6"/>
              </a:rPr>
              <a:t>https://doi.org/10.1007/s10668-024-04957-z</a:t>
            </a:r>
            <a:r>
              <a:rPr lang="en-GB" sz="1200" dirty="0"/>
              <a:t> (Accessed 19 July 2026).</a:t>
            </a:r>
          </a:p>
          <a:p>
            <a:pPr marL="0" indent="0">
              <a:buNone/>
            </a:pPr>
            <a:r>
              <a:rPr lang="en-GB" sz="1200" dirty="0"/>
              <a:t>Simon George </a:t>
            </a:r>
            <a:r>
              <a:rPr lang="en-GB" sz="1200" dirty="0" err="1"/>
              <a:t>Taukeni</a:t>
            </a:r>
            <a:r>
              <a:rPr lang="en-GB" sz="1200" dirty="0"/>
              <a:t> (2019) </a:t>
            </a:r>
            <a:r>
              <a:rPr lang="en-GB" sz="1200" i="1" dirty="0"/>
              <a:t>Psychology of Health: Biopsychosocial Approach</a:t>
            </a:r>
            <a:r>
              <a:rPr lang="en-GB" sz="1200" dirty="0"/>
              <a:t>. Edited by S. George </a:t>
            </a:r>
            <a:r>
              <a:rPr lang="en-GB" sz="1200" dirty="0" err="1"/>
              <a:t>Taukeni</a:t>
            </a:r>
            <a:r>
              <a:rPr lang="en-GB" sz="1200" dirty="0"/>
              <a:t>. </a:t>
            </a:r>
            <a:r>
              <a:rPr lang="en-GB" sz="1200" dirty="0" err="1"/>
              <a:t>IntechOpen</a:t>
            </a:r>
            <a:r>
              <a:rPr lang="en-GB" sz="1200" dirty="0"/>
              <a:t>. Available at: </a:t>
            </a:r>
            <a:r>
              <a:rPr lang="en-GB" sz="1200" u="sng" dirty="0">
                <a:hlinkClick r:id="rId7"/>
              </a:rPr>
              <a:t>https://doi.org/10.5772/intechopen.79036</a:t>
            </a:r>
            <a:r>
              <a:rPr lang="en-GB" sz="1200" dirty="0"/>
              <a:t>. (Accessed: 20 July 2026)</a:t>
            </a:r>
          </a:p>
          <a:p>
            <a:pPr marL="0" indent="0">
              <a:buNone/>
            </a:pPr>
            <a:r>
              <a:rPr lang="en-GB" sz="1200" dirty="0"/>
              <a:t>Swan, G.M., Selvaraj, S. and Godden, D.J. (2008) “Clinical peripherality: development of a peripherality index for rural health services,” </a:t>
            </a:r>
            <a:r>
              <a:rPr lang="en-GB" sz="1200" i="1" dirty="0"/>
              <a:t>BMC health services research</a:t>
            </a:r>
            <a:r>
              <a:rPr lang="en-GB" sz="1200" dirty="0"/>
              <a:t>, 8(1). Available at: </a:t>
            </a:r>
            <a:r>
              <a:rPr lang="en-GB" sz="1200" u="sng" dirty="0">
                <a:hlinkClick r:id="rId8"/>
              </a:rPr>
              <a:t>https://doi.org/10.1186/1472-6963-8-23</a:t>
            </a:r>
            <a:r>
              <a:rPr lang="en-GB" sz="1200" dirty="0"/>
              <a:t>. (Accessed: 23 July 2026)</a:t>
            </a:r>
          </a:p>
          <a:p>
            <a:pPr marL="0" indent="0">
              <a:buNone/>
            </a:pPr>
            <a:r>
              <a:rPr lang="en-GB" sz="1200" dirty="0"/>
              <a:t>Technical Team (2025). </a:t>
            </a:r>
            <a:r>
              <a:rPr lang="en-GB" sz="1200" i="1" dirty="0"/>
              <a:t>Case study: Digital health development and scaling of a remote patient monitoring platform across multiple NHS organisations and care settings</a:t>
            </a:r>
            <a:r>
              <a:rPr lang="en-GB" sz="1200" dirty="0"/>
              <a:t>. [online] 6B. Available at: </a:t>
            </a:r>
            <a:r>
              <a:rPr lang="en-GB" sz="1200" u="sng" dirty="0">
                <a:hlinkClick r:id="rId9"/>
              </a:rPr>
              <a:t>https://6b.health/insight/case-study-digital-health-development-and-scaling-of-a-remote-patient-monitoring-platform-across-multiple-nhs-organisations-and-care-settings/</a:t>
            </a:r>
            <a:r>
              <a:rPr lang="en-GB" sz="1200" dirty="0"/>
              <a:t> (Accessed 23 July 2026) .</a:t>
            </a:r>
          </a:p>
          <a:p>
            <a:pPr marL="0" indent="0">
              <a:buNone/>
            </a:pPr>
            <a:r>
              <a:rPr lang="en-GB" sz="1200" dirty="0"/>
              <a:t>TNN (2016). </a:t>
            </a:r>
            <a:r>
              <a:rPr lang="en-GB" sz="1200" i="1" dirty="0"/>
              <a:t>Maternal mortality high in Maximum city</a:t>
            </a:r>
            <a:r>
              <a:rPr lang="en-GB" sz="1200" dirty="0"/>
              <a:t>. [online] The times of India. Available at: </a:t>
            </a:r>
            <a:r>
              <a:rPr lang="en-GB" sz="1200" u="sng" dirty="0">
                <a:hlinkClick r:id="rId10"/>
              </a:rPr>
              <a:t>https://timesofindia.indiatimes.com/india/maternal-mortality-high-in-maximum-city/articleshow/52091841.cms</a:t>
            </a:r>
            <a:r>
              <a:rPr lang="en-GB" sz="1200" dirty="0"/>
              <a:t>  (Accessed 23 July 2026).</a:t>
            </a:r>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p:txBody>
      </p:sp>
    </p:spTree>
    <p:extLst>
      <p:ext uri="{BB962C8B-B14F-4D97-AF65-F5344CB8AC3E}">
        <p14:creationId xmlns:p14="http://schemas.microsoft.com/office/powerpoint/2010/main" val="21156641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2B201-6AE8-C9E8-AA55-318782E7C21B}"/>
              </a:ext>
            </a:extLst>
          </p:cNvPr>
          <p:cNvSpPr>
            <a:spLocks noGrp="1"/>
          </p:cNvSpPr>
          <p:nvPr>
            <p:ph type="title"/>
          </p:nvPr>
        </p:nvSpPr>
        <p:spPr/>
        <p:txBody>
          <a:bodyPr/>
          <a:lstStyle/>
          <a:p>
            <a:r>
              <a:rPr lang="en-GB" dirty="0"/>
              <a:t>References 1/8</a:t>
            </a:r>
          </a:p>
        </p:txBody>
      </p:sp>
      <p:sp>
        <p:nvSpPr>
          <p:cNvPr id="3" name="Content Placeholder 2">
            <a:extLst>
              <a:ext uri="{FF2B5EF4-FFF2-40B4-BE49-F238E27FC236}">
                <a16:creationId xmlns:a16="http://schemas.microsoft.com/office/drawing/2014/main" id="{F6ED1246-9786-7130-7EF0-F0B60241F911}"/>
              </a:ext>
            </a:extLst>
          </p:cNvPr>
          <p:cNvSpPr>
            <a:spLocks noGrp="1"/>
          </p:cNvSpPr>
          <p:nvPr>
            <p:ph idx="1"/>
          </p:nvPr>
        </p:nvSpPr>
        <p:spPr>
          <a:xfrm>
            <a:off x="201167" y="1132086"/>
            <a:ext cx="12112753" cy="5177274"/>
          </a:xfrm>
        </p:spPr>
        <p:txBody>
          <a:bodyPr/>
          <a:lstStyle/>
          <a:p>
            <a:pPr marL="0" indent="0">
              <a:buNone/>
            </a:pPr>
            <a:r>
              <a:rPr lang="en-GB" dirty="0" err="1"/>
              <a:t>Uhram</a:t>
            </a:r>
            <a:r>
              <a:rPr lang="en-GB" dirty="0"/>
              <a:t> Song and </a:t>
            </a:r>
            <a:r>
              <a:rPr lang="en-GB" dirty="0" err="1"/>
              <a:t>Deokjoo</a:t>
            </a:r>
            <a:r>
              <a:rPr lang="en-GB" dirty="0"/>
              <a:t> Son (2025) “Nature’s Contributions to People (NCP): evolving frameworks, insights, policy integration and the Korean context,” </a:t>
            </a:r>
            <a:r>
              <a:rPr lang="en-GB" i="1" dirty="0"/>
              <a:t>Journal of ecology and environment</a:t>
            </a:r>
            <a:r>
              <a:rPr lang="en-GB" dirty="0"/>
              <a:t>, 49(4), pp. 245–253. Available at: </a:t>
            </a:r>
            <a:r>
              <a:rPr lang="en-GB" u="sng" dirty="0">
                <a:hlinkClick r:id="rId2"/>
              </a:rPr>
              <a:t>https://doi.org/10.5141/jee.25.083</a:t>
            </a:r>
            <a:r>
              <a:rPr lang="en-GB" dirty="0"/>
              <a:t>. (Accessed: 20 July 2026)</a:t>
            </a:r>
          </a:p>
          <a:p>
            <a:pPr marL="0" indent="0">
              <a:buNone/>
            </a:pPr>
            <a:r>
              <a:rPr lang="en-GB" dirty="0"/>
              <a:t>UWSTD-University of Wales trinity saint </a:t>
            </a:r>
            <a:r>
              <a:rPr lang="en-GB" dirty="0" err="1"/>
              <a:t>david</a:t>
            </a:r>
            <a:r>
              <a:rPr lang="en-GB" dirty="0"/>
              <a:t>. (2026). Available at: </a:t>
            </a:r>
            <a:r>
              <a:rPr lang="en-GB" u="sng" dirty="0">
                <a:hlinkClick r:id="rId3"/>
              </a:rPr>
              <a:t>https://myday.collabco.com/resources/university-of-wales-trinity-saint-david</a:t>
            </a:r>
            <a:r>
              <a:rPr lang="en-GB" dirty="0"/>
              <a:t>  (Accessed 17 July 2026).</a:t>
            </a:r>
          </a:p>
          <a:p>
            <a:pPr marL="0" indent="0">
              <a:buNone/>
            </a:pPr>
            <a:r>
              <a:rPr lang="en-GB" dirty="0"/>
              <a:t>Vaccinations. (2024). </a:t>
            </a:r>
            <a:r>
              <a:rPr lang="en-GB" i="1" dirty="0"/>
              <a:t>Campaign Resource Centre</a:t>
            </a:r>
            <a:r>
              <a:rPr lang="en-GB" dirty="0"/>
              <a:t>. Available at: </a:t>
            </a:r>
            <a:r>
              <a:rPr lang="en-GB" u="sng" dirty="0">
                <a:hlinkClick r:id="rId4"/>
              </a:rPr>
              <a:t>https://campaignresources.dhsc.gov.uk/campaigns/vaccinations/</a:t>
            </a:r>
            <a:r>
              <a:rPr lang="en-GB" dirty="0"/>
              <a:t>  (Accessed 23 July 2026).</a:t>
            </a:r>
          </a:p>
          <a:p>
            <a:pPr marL="0" indent="0">
              <a:buNone/>
            </a:pPr>
            <a:r>
              <a:rPr lang="en-GB" i="1" dirty="0" err="1"/>
              <a:t>Vamosarema</a:t>
            </a:r>
            <a:r>
              <a:rPr lang="en-GB" dirty="0"/>
              <a:t>. (2026) Available at: </a:t>
            </a:r>
            <a:r>
              <a:rPr lang="en-GB" u="sng" dirty="0">
                <a:hlinkClick r:id="rId5"/>
              </a:rPr>
              <a:t>https://vamosarema.com/</a:t>
            </a:r>
            <a:r>
              <a:rPr lang="en-GB" dirty="0"/>
              <a:t>  (Accessed 21 July 2026)</a:t>
            </a:r>
          </a:p>
          <a:p>
            <a:endParaRPr lang="en-GB" dirty="0"/>
          </a:p>
        </p:txBody>
      </p:sp>
    </p:spTree>
    <p:extLst>
      <p:ext uri="{BB962C8B-B14F-4D97-AF65-F5344CB8AC3E}">
        <p14:creationId xmlns:p14="http://schemas.microsoft.com/office/powerpoint/2010/main" val="4229711015"/>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4748</TotalTime>
  <Words>6386</Words>
  <Application>Microsoft Office PowerPoint</Application>
  <PresentationFormat>Widescreen</PresentationFormat>
  <Paragraphs>213</Paragraphs>
  <Slides>21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Aptos</vt:lpstr>
      <vt:lpstr>Arial</vt:lpstr>
      <vt:lpstr>Neue Haas Grotesk Text Pro</vt:lpstr>
      <vt:lpstr>VanillaVTI</vt:lpstr>
      <vt:lpstr>Integration of Health, Wellbeing &amp; Sustainable Development in Health &amp; Social Care</vt:lpstr>
      <vt:lpstr>Overview</vt:lpstr>
      <vt:lpstr>PowerPoint Presentation</vt:lpstr>
      <vt:lpstr>PowerPoint Presentation</vt:lpstr>
      <vt:lpstr>3. Integration of Health &amp; Wellbeing Approaches </vt:lpstr>
      <vt:lpstr>PowerPoint Presentation</vt:lpstr>
      <vt:lpstr>PowerPoint Presentation</vt:lpstr>
      <vt:lpstr>PowerPoint Presentation</vt:lpstr>
      <vt:lpstr>PowerPoint Presentation</vt:lpstr>
      <vt:lpstr>8. Public Health Initiatives </vt:lpstr>
      <vt:lpstr>PowerPoint Presentation</vt:lpstr>
      <vt:lpstr>10. Conclusion </vt:lpstr>
      <vt:lpstr>Thank you</vt:lpstr>
      <vt:lpstr>11. References 1/1</vt:lpstr>
      <vt:lpstr>References 1/2</vt:lpstr>
      <vt:lpstr>References 1/3</vt:lpstr>
      <vt:lpstr>References 1/4</vt:lpstr>
      <vt:lpstr>References 1/5</vt:lpstr>
      <vt:lpstr>References 1/6</vt:lpstr>
      <vt:lpstr>References 1/7</vt:lpstr>
      <vt:lpstr>References 1/8</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Sarolta Beri (2314149)</dc:creator>
  <cp:lastModifiedBy>Sarolta Beri (2314149)</cp:lastModifiedBy>
  <cp:revision>18</cp:revision>
  <dcterms:created xsi:type="dcterms:W3CDTF">2026-07-20T15:43:27Z</dcterms:created>
  <dcterms:modified xsi:type="dcterms:W3CDTF">2026-07-23T22:51:42Z</dcterms:modified>
</cp:coreProperties>
</file>