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2"/>
  </p:notesMasterIdLst>
  <p:handoutMasterIdLst>
    <p:handoutMasterId r:id="rId23"/>
  </p:handoutMasterIdLst>
  <p:sldIdLst>
    <p:sldId id="257" r:id="rId2"/>
    <p:sldId id="258" r:id="rId3"/>
    <p:sldId id="263" r:id="rId4"/>
    <p:sldId id="262" r:id="rId5"/>
    <p:sldId id="264" r:id="rId6"/>
    <p:sldId id="265" r:id="rId7"/>
    <p:sldId id="266" r:id="rId8"/>
    <p:sldId id="268" r:id="rId9"/>
    <p:sldId id="267" r:id="rId10"/>
    <p:sldId id="269" r:id="rId11"/>
    <p:sldId id="270" r:id="rId12"/>
    <p:sldId id="271" r:id="rId13"/>
    <p:sldId id="259" r:id="rId14"/>
    <p:sldId id="273" r:id="rId15"/>
    <p:sldId id="274" r:id="rId16"/>
    <p:sldId id="279" r:id="rId17"/>
    <p:sldId id="275" r:id="rId18"/>
    <p:sldId id="278" r:id="rId19"/>
    <p:sldId id="276" r:id="rId20"/>
    <p:sldId id="277" r:id="rId21"/>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515" autoAdjust="0"/>
    <p:restoredTop sz="94660"/>
  </p:normalViewPr>
  <p:slideViewPr>
    <p:cSldViewPr>
      <p:cViewPr varScale="1">
        <p:scale>
          <a:sx n="87" d="100"/>
          <a:sy n="87" d="100"/>
        </p:scale>
        <p:origin x="1098" y="10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fld id="{F77FBC54-B779-497A-BFFE-7082B8DE0FE1}" type="datetimeFigureOut">
              <a:rPr lang="en-US" smtClean="0"/>
              <a:t>10/11/2016</a:t>
            </a:fld>
            <a:endParaRPr lang="en-US"/>
          </a:p>
        </p:txBody>
      </p:sp>
      <p:sp>
        <p:nvSpPr>
          <p:cNvPr id="4" name="Footer Placeholder 3"/>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DA7BFEA6-B6A7-4C62-9168-DAB37932AF8C}" type="slidenum">
              <a:rPr lang="en-US" smtClean="0"/>
              <a:t>‹#›</a:t>
            </a:fld>
            <a:endParaRPr lang="en-US"/>
          </a:p>
        </p:txBody>
      </p:sp>
    </p:spTree>
    <p:extLst>
      <p:ext uri="{BB962C8B-B14F-4D97-AF65-F5344CB8AC3E}">
        <p14:creationId xmlns:p14="http://schemas.microsoft.com/office/powerpoint/2010/main" val="169561028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5453E1E1-D842-4186-9FCA-707C56EF1B8C}" type="datetimeFigureOut">
              <a:rPr lang="en-GB" smtClean="0"/>
              <a:t>11/10/2016</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86A461BC-1AA6-4E1C-9725-694AF83E0118}" type="slidenum">
              <a:rPr lang="en-GB" smtClean="0"/>
              <a:t>‹#›</a:t>
            </a:fld>
            <a:endParaRPr lang="en-GB"/>
          </a:p>
        </p:txBody>
      </p:sp>
    </p:spTree>
    <p:extLst>
      <p:ext uri="{BB962C8B-B14F-4D97-AF65-F5344CB8AC3E}">
        <p14:creationId xmlns:p14="http://schemas.microsoft.com/office/powerpoint/2010/main" val="24067642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4</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5</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6</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7</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8</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9</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10</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11</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12</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13</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14</a:t>
            </a:fld>
            <a:endParaRPr lang="en-GB">
              <a:solidFill>
                <a:prstClr val="black"/>
              </a:solidFill>
            </a:endParaRPr>
          </a:p>
        </p:txBody>
      </p:sp>
    </p:spTree>
    <p:extLst>
      <p:ext uri="{BB962C8B-B14F-4D97-AF65-F5344CB8AC3E}">
        <p14:creationId xmlns:p14="http://schemas.microsoft.com/office/powerpoint/2010/main" val="26386414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15</a:t>
            </a:fld>
            <a:endParaRPr lang="en-GB">
              <a:solidFill>
                <a:prstClr val="black"/>
              </a:solidFill>
            </a:endParaRPr>
          </a:p>
        </p:txBody>
      </p:sp>
    </p:spTree>
    <p:extLst>
      <p:ext uri="{BB962C8B-B14F-4D97-AF65-F5344CB8AC3E}">
        <p14:creationId xmlns:p14="http://schemas.microsoft.com/office/powerpoint/2010/main" val="13846382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16</a:t>
            </a:fld>
            <a:endParaRPr lang="en-GB">
              <a:solidFill>
                <a:prstClr val="black"/>
              </a:solidFill>
            </a:endParaRPr>
          </a:p>
        </p:txBody>
      </p:sp>
    </p:spTree>
    <p:extLst>
      <p:ext uri="{BB962C8B-B14F-4D97-AF65-F5344CB8AC3E}">
        <p14:creationId xmlns:p14="http://schemas.microsoft.com/office/powerpoint/2010/main" val="63418655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17</a:t>
            </a:fld>
            <a:endParaRPr lang="en-GB">
              <a:solidFill>
                <a:prstClr val="black"/>
              </a:solidFill>
            </a:endParaRPr>
          </a:p>
        </p:txBody>
      </p:sp>
    </p:spTree>
    <p:extLst>
      <p:ext uri="{BB962C8B-B14F-4D97-AF65-F5344CB8AC3E}">
        <p14:creationId xmlns:p14="http://schemas.microsoft.com/office/powerpoint/2010/main" val="420594615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18</a:t>
            </a:fld>
            <a:endParaRPr lang="en-GB">
              <a:solidFill>
                <a:prstClr val="black"/>
              </a:solidFill>
            </a:endParaRPr>
          </a:p>
        </p:txBody>
      </p:sp>
    </p:spTree>
    <p:extLst>
      <p:ext uri="{BB962C8B-B14F-4D97-AF65-F5344CB8AC3E}">
        <p14:creationId xmlns:p14="http://schemas.microsoft.com/office/powerpoint/2010/main" val="275927564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19</a:t>
            </a:fld>
            <a:endParaRPr lang="en-GB">
              <a:solidFill>
                <a:prstClr val="black"/>
              </a:solidFill>
            </a:endParaRPr>
          </a:p>
        </p:txBody>
      </p:sp>
    </p:spTree>
    <p:extLst>
      <p:ext uri="{BB962C8B-B14F-4D97-AF65-F5344CB8AC3E}">
        <p14:creationId xmlns:p14="http://schemas.microsoft.com/office/powerpoint/2010/main" val="231544374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20</a:t>
            </a:fld>
            <a:endParaRPr lang="en-GB">
              <a:solidFill>
                <a:prstClr val="black"/>
              </a:solidFill>
            </a:endParaRPr>
          </a:p>
        </p:txBody>
      </p:sp>
    </p:spTree>
    <p:extLst>
      <p:ext uri="{BB962C8B-B14F-4D97-AF65-F5344CB8AC3E}">
        <p14:creationId xmlns:p14="http://schemas.microsoft.com/office/powerpoint/2010/main" val="38517377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D44CC92A-62B4-47C4-8CCF-2AA271EC106A}" type="datetimeFigureOut">
              <a:rPr lang="en-GB" smtClean="0">
                <a:solidFill>
                  <a:prstClr val="black">
                    <a:tint val="75000"/>
                  </a:prstClr>
                </a:solidFill>
              </a:rPr>
              <a:pPr/>
              <a:t>11/10/2016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9798837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44CC92A-62B4-47C4-8CCF-2AA271EC106A}" type="datetimeFigureOut">
              <a:rPr lang="en-GB" smtClean="0">
                <a:solidFill>
                  <a:prstClr val="black">
                    <a:tint val="75000"/>
                  </a:prstClr>
                </a:solidFill>
              </a:rPr>
              <a:pPr/>
              <a:t>11/10/2016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1303643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44CC92A-62B4-47C4-8CCF-2AA271EC106A}" type="datetimeFigureOut">
              <a:rPr lang="en-GB" smtClean="0">
                <a:solidFill>
                  <a:prstClr val="black">
                    <a:tint val="75000"/>
                  </a:prstClr>
                </a:solidFill>
              </a:rPr>
              <a:pPr/>
              <a:t>11/10/2016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7996233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D44CC92A-62B4-47C4-8CCF-2AA271EC106A}" type="datetimeFigureOut">
              <a:rPr lang="en-GB" smtClean="0">
                <a:solidFill>
                  <a:prstClr val="black">
                    <a:tint val="75000"/>
                  </a:prstClr>
                </a:solidFill>
              </a:rPr>
              <a:pPr/>
              <a:t>11/10/2016</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4850372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D44CC92A-62B4-47C4-8CCF-2AA271EC106A}" type="datetimeFigureOut">
              <a:rPr lang="en-GB" smtClean="0">
                <a:solidFill>
                  <a:prstClr val="black">
                    <a:tint val="75000"/>
                  </a:prstClr>
                </a:solidFill>
              </a:rPr>
              <a:pPr/>
              <a:t>11/10/2016</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927039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D44CC92A-62B4-47C4-8CCF-2AA271EC106A}" type="datetimeFigureOut">
              <a:rPr lang="en-GB" smtClean="0">
                <a:solidFill>
                  <a:prstClr val="black">
                    <a:tint val="75000"/>
                  </a:prstClr>
                </a:solidFill>
              </a:rPr>
              <a:pPr/>
              <a:t>11/10/2016</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8868386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44CC92A-62B4-47C4-8CCF-2AA271EC106A}" type="datetimeFigureOut">
              <a:rPr lang="en-GB" smtClean="0">
                <a:solidFill>
                  <a:prstClr val="black">
                    <a:tint val="75000"/>
                  </a:prstClr>
                </a:solidFill>
              </a:rPr>
              <a:pPr/>
              <a:t>11/10/2016</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1309442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44CC92A-62B4-47C4-8CCF-2AA271EC106A}" type="datetimeFigureOut">
              <a:rPr lang="en-GB" smtClean="0">
                <a:solidFill>
                  <a:prstClr val="black">
                    <a:tint val="75000"/>
                  </a:prstClr>
                </a:solidFill>
              </a:rPr>
              <a:pPr/>
              <a:t>11/10/2016</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074038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44CC92A-62B4-47C4-8CCF-2AA271EC106A}" type="datetimeFigureOut">
              <a:rPr lang="en-GB" smtClean="0">
                <a:solidFill>
                  <a:prstClr val="black">
                    <a:tint val="75000"/>
                  </a:prstClr>
                </a:solidFill>
              </a:rPr>
              <a:pPr/>
              <a:t>11/10/2016</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0091020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44CC92A-62B4-47C4-8CCF-2AA271EC106A}" type="datetimeFigureOut">
              <a:rPr lang="en-GB" smtClean="0">
                <a:solidFill>
                  <a:prstClr val="black">
                    <a:tint val="75000"/>
                  </a:prstClr>
                </a:solidFill>
              </a:rPr>
              <a:pPr/>
              <a:t>11/10/2016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7219253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44CC92A-62B4-47C4-8CCF-2AA271EC106A}" type="datetimeFigureOut">
              <a:rPr lang="en-GB" smtClean="0">
                <a:solidFill>
                  <a:prstClr val="black">
                    <a:tint val="75000"/>
                  </a:prstClr>
                </a:solidFill>
              </a:rPr>
              <a:pPr/>
              <a:t>11/10/2016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320564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44CC92A-62B4-47C4-8CCF-2AA271EC106A}" type="datetimeFigureOut">
              <a:rPr lang="en-GB" smtClean="0">
                <a:solidFill>
                  <a:prstClr val="black">
                    <a:tint val="75000"/>
                  </a:prstClr>
                </a:solidFill>
              </a:rPr>
              <a:pPr/>
              <a:t>11/10/2016</a:t>
            </a:fld>
            <a:endParaRPr lang="en-GB">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42877062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2402" y="1052737"/>
            <a:ext cx="9098113" cy="5805263"/>
          </a:xfrm>
          <a:prstGeom prst="rect">
            <a:avLst/>
          </a:prstGeom>
        </p:spPr>
        <p:txBody>
          <a:bodyPr wrap="square" lIns="540000" tIns="360000" rIns="540000" bIns="360000" numCol="2" spcCol="360000">
            <a:spAutoFit/>
          </a:bodyPr>
          <a:lstStyle/>
          <a:p>
            <a:r>
              <a:rPr lang="en-GB" sz="2200" b="1" u="sng" dirty="0" smtClean="0">
                <a:solidFill>
                  <a:prstClr val="black"/>
                </a:solidFill>
              </a:rPr>
              <a:t>1. The Declaration of Independence</a:t>
            </a:r>
          </a:p>
          <a:p>
            <a:pPr marL="285750" indent="-285750">
              <a:buFontTx/>
              <a:buChar char="-"/>
            </a:pPr>
            <a:r>
              <a:rPr lang="en-GB" sz="2200" dirty="0" smtClean="0">
                <a:solidFill>
                  <a:prstClr val="black"/>
                </a:solidFill>
              </a:rPr>
              <a:t>Content and analysis</a:t>
            </a:r>
          </a:p>
          <a:p>
            <a:endParaRPr lang="en-GB" sz="2200" dirty="0">
              <a:solidFill>
                <a:prstClr val="black"/>
              </a:solidFill>
            </a:endParaRPr>
          </a:p>
          <a:p>
            <a:r>
              <a:rPr lang="en-GB" sz="2200" b="1" u="sng" dirty="0" smtClean="0">
                <a:solidFill>
                  <a:prstClr val="black"/>
                </a:solidFill>
              </a:rPr>
              <a:t>2. </a:t>
            </a:r>
            <a:r>
              <a:rPr lang="en-GB" sz="2200" b="1" i="1" u="sng" dirty="0" smtClean="0">
                <a:solidFill>
                  <a:prstClr val="black"/>
                </a:solidFill>
              </a:rPr>
              <a:t>The Federalist </a:t>
            </a:r>
            <a:r>
              <a:rPr lang="en-GB" sz="2200" b="1" u="sng" dirty="0" smtClean="0">
                <a:solidFill>
                  <a:prstClr val="black"/>
                </a:solidFill>
              </a:rPr>
              <a:t>No. 1 and 6</a:t>
            </a:r>
            <a:endParaRPr lang="en-GB" sz="2200" b="1" u="sng" dirty="0">
              <a:solidFill>
                <a:prstClr val="black"/>
              </a:solidFill>
            </a:endParaRPr>
          </a:p>
          <a:p>
            <a:pPr marL="285750" indent="-285750">
              <a:buFontTx/>
              <a:buChar char="-"/>
            </a:pPr>
            <a:r>
              <a:rPr lang="en-GB" sz="2200" dirty="0" smtClean="0">
                <a:solidFill>
                  <a:prstClr val="black"/>
                </a:solidFill>
              </a:rPr>
              <a:t>Hamilton</a:t>
            </a:r>
          </a:p>
          <a:p>
            <a:pPr marL="285750" indent="-285750">
              <a:buFontTx/>
              <a:buChar char="-"/>
            </a:pPr>
            <a:r>
              <a:rPr lang="en-GB" sz="2200" dirty="0" smtClean="0">
                <a:solidFill>
                  <a:prstClr val="black"/>
                </a:solidFill>
              </a:rPr>
              <a:t>Arguments and analysis </a:t>
            </a:r>
          </a:p>
          <a:p>
            <a:endParaRPr lang="en-GB" sz="2200" dirty="0">
              <a:solidFill>
                <a:prstClr val="black"/>
              </a:solidFill>
            </a:endParaRPr>
          </a:p>
          <a:p>
            <a:r>
              <a:rPr lang="en-GB" sz="2200" b="1" u="sng" dirty="0" smtClean="0">
                <a:solidFill>
                  <a:prstClr val="black"/>
                </a:solidFill>
              </a:rPr>
              <a:t>3. </a:t>
            </a:r>
            <a:r>
              <a:rPr lang="en-GB" sz="2200" b="1" i="1" u="sng" dirty="0" smtClean="0">
                <a:solidFill>
                  <a:prstClr val="black"/>
                </a:solidFill>
              </a:rPr>
              <a:t>The Federalist </a:t>
            </a:r>
            <a:r>
              <a:rPr lang="en-GB" sz="2200" b="1" u="sng" dirty="0" smtClean="0">
                <a:solidFill>
                  <a:prstClr val="black"/>
                </a:solidFill>
              </a:rPr>
              <a:t>No. 10</a:t>
            </a:r>
          </a:p>
          <a:p>
            <a:pPr marL="285750" indent="-285750">
              <a:buFontTx/>
              <a:buChar char="-"/>
            </a:pPr>
            <a:r>
              <a:rPr lang="en-GB" sz="2200" dirty="0" smtClean="0">
                <a:solidFill>
                  <a:prstClr val="black"/>
                </a:solidFill>
              </a:rPr>
              <a:t>Madison</a:t>
            </a:r>
          </a:p>
          <a:p>
            <a:pPr marL="285750" indent="-285750">
              <a:buFontTx/>
              <a:buChar char="-"/>
            </a:pPr>
            <a:r>
              <a:rPr lang="en-GB" sz="2200" dirty="0">
                <a:solidFill>
                  <a:prstClr val="black"/>
                </a:solidFill>
              </a:rPr>
              <a:t>Arguments and analysis </a:t>
            </a:r>
          </a:p>
          <a:p>
            <a:pPr marL="285750" indent="-285750">
              <a:buFontTx/>
              <a:buChar char="-"/>
            </a:pPr>
            <a:r>
              <a:rPr lang="en-GB" sz="2200" dirty="0" smtClean="0">
                <a:solidFill>
                  <a:prstClr val="black"/>
                </a:solidFill>
              </a:rPr>
              <a:t>Republicanism v Democracy</a:t>
            </a:r>
          </a:p>
          <a:p>
            <a:endParaRPr lang="en-GB" sz="2200" dirty="0">
              <a:solidFill>
                <a:prstClr val="black"/>
              </a:solidFill>
            </a:endParaRPr>
          </a:p>
          <a:p>
            <a:r>
              <a:rPr lang="en-GB" sz="2200" b="1" u="sng" dirty="0" smtClean="0">
                <a:solidFill>
                  <a:prstClr val="black"/>
                </a:solidFill>
              </a:rPr>
              <a:t>4. Structure of US Government</a:t>
            </a:r>
          </a:p>
          <a:p>
            <a:pPr algn="r"/>
            <a:endParaRPr lang="en-GB" sz="2000" b="1" u="sng" dirty="0" smtClean="0">
              <a:solidFill>
                <a:srgbClr val="FF0000"/>
              </a:solidFill>
            </a:endParaRPr>
          </a:p>
          <a:p>
            <a:pPr algn="r"/>
            <a:r>
              <a:rPr lang="en-GB" sz="2000" b="1" u="sng" dirty="0" smtClean="0">
                <a:solidFill>
                  <a:srgbClr val="FF0000"/>
                </a:solidFill>
              </a:rPr>
              <a:t>AIMS</a:t>
            </a:r>
            <a:endParaRPr lang="en-GB" sz="2000" b="1" u="sng" dirty="0">
              <a:solidFill>
                <a:srgbClr val="FF0000"/>
              </a:solidFill>
            </a:endParaRPr>
          </a:p>
          <a:p>
            <a:pPr marL="285750" indent="-285750" algn="r">
              <a:buFont typeface="Arial" panose="020B0604020202020204" pitchFamily="34" charset="0"/>
              <a:buChar char="•"/>
            </a:pPr>
            <a:r>
              <a:rPr lang="en-GB" sz="2000" b="1" dirty="0" smtClean="0">
                <a:solidFill>
                  <a:srgbClr val="FF0000"/>
                </a:solidFill>
              </a:rPr>
              <a:t>Analyse key </a:t>
            </a:r>
            <a:r>
              <a:rPr lang="en-GB" sz="2000" b="1" dirty="0">
                <a:solidFill>
                  <a:srgbClr val="FF0000"/>
                </a:solidFill>
              </a:rPr>
              <a:t>principles of the US Constitution and Declaration of Independence</a:t>
            </a:r>
          </a:p>
          <a:p>
            <a:pPr marL="285750" indent="-285750" algn="r">
              <a:buFont typeface="Arial" panose="020B0604020202020204" pitchFamily="34" charset="0"/>
              <a:buChar char="•"/>
            </a:pPr>
            <a:r>
              <a:rPr lang="en-GB" sz="2000" b="1" dirty="0" smtClean="0">
                <a:solidFill>
                  <a:srgbClr val="FF0000"/>
                </a:solidFill>
              </a:rPr>
              <a:t>Discuss different </a:t>
            </a:r>
            <a:r>
              <a:rPr lang="en-GB" sz="2000" b="1" dirty="0">
                <a:solidFill>
                  <a:srgbClr val="FF0000"/>
                </a:solidFill>
              </a:rPr>
              <a:t>conceptions of government which emerged in early </a:t>
            </a:r>
            <a:r>
              <a:rPr lang="en-GB" sz="2000" b="1" dirty="0" smtClean="0">
                <a:solidFill>
                  <a:srgbClr val="FF0000"/>
                </a:solidFill>
              </a:rPr>
              <a:t>Republic</a:t>
            </a:r>
          </a:p>
          <a:p>
            <a:pPr marL="285750" indent="-285750" algn="r">
              <a:buFont typeface="Arial" panose="020B0604020202020204" pitchFamily="34" charset="0"/>
              <a:buChar char="•"/>
            </a:pPr>
            <a:r>
              <a:rPr lang="en-GB" sz="2000" b="1" dirty="0" smtClean="0">
                <a:solidFill>
                  <a:srgbClr val="FF0000"/>
                </a:solidFill>
              </a:rPr>
              <a:t>Contextualise debates which surrounded the creation and passage of the Constitution</a:t>
            </a:r>
          </a:p>
          <a:p>
            <a:pPr marL="285750" indent="-285750" algn="r">
              <a:buFont typeface="Arial" panose="020B0604020202020204" pitchFamily="34" charset="0"/>
              <a:buChar char="•"/>
            </a:pPr>
            <a:r>
              <a:rPr lang="en-GB" sz="2000" b="1" dirty="0" smtClean="0">
                <a:solidFill>
                  <a:srgbClr val="FF0000"/>
                </a:solidFill>
              </a:rPr>
              <a:t>Interpret arguments for and against the Constitution through analyses of Alexander Hamilton and James Madison’s </a:t>
            </a:r>
            <a:r>
              <a:rPr lang="en-GB" sz="2000" b="1" i="1" dirty="0" smtClean="0">
                <a:solidFill>
                  <a:srgbClr val="FF0000"/>
                </a:solidFill>
              </a:rPr>
              <a:t>Federalist </a:t>
            </a:r>
            <a:r>
              <a:rPr lang="en-GB" sz="2000" b="1" dirty="0" smtClean="0">
                <a:solidFill>
                  <a:srgbClr val="FF0000"/>
                </a:solidFill>
              </a:rPr>
              <a:t>papers </a:t>
            </a:r>
            <a:endParaRPr lang="en-GB" sz="2000" b="1" dirty="0">
              <a:solidFill>
                <a:srgbClr val="FF0000"/>
              </a:solidFill>
            </a:endParaRPr>
          </a:p>
        </p:txBody>
      </p:sp>
      <p:sp>
        <p:nvSpPr>
          <p:cNvPr id="4" name="Rectangle 3"/>
          <p:cNvSpPr/>
          <p:nvPr/>
        </p:nvSpPr>
        <p:spPr>
          <a:xfrm>
            <a:off x="-23485" y="6411"/>
            <a:ext cx="9144000" cy="1281029"/>
          </a:xfrm>
          <a:prstGeom prst="rect">
            <a:avLst/>
          </a:prstGeom>
        </p:spPr>
        <p:txBody>
          <a:bodyPr wrap="square" lIns="540000" tIns="360000" rIns="540000" bIns="360000">
            <a:spAutoFit/>
          </a:bodyPr>
          <a:lstStyle/>
          <a:p>
            <a:r>
              <a:rPr lang="en-GB" b="1" dirty="0" smtClean="0">
                <a:solidFill>
                  <a:srgbClr val="FF0000"/>
                </a:solidFill>
                <a:effectLst>
                  <a:outerShdw blurRad="38100" dist="38100" dir="2700000" algn="tl">
                    <a:srgbClr val="000000">
                      <a:alpha val="43137"/>
                    </a:srgbClr>
                  </a:outerShdw>
                </a:effectLst>
              </a:rPr>
              <a:t>AHHI5016</a:t>
            </a:r>
            <a:r>
              <a:rPr lang="en-GB" b="1" dirty="0">
                <a:solidFill>
                  <a:srgbClr val="FF0000"/>
                </a:solidFill>
                <a:effectLst>
                  <a:outerShdw blurRad="38100" dist="38100" dir="2700000" algn="tl">
                    <a:srgbClr val="000000">
                      <a:alpha val="43137"/>
                    </a:srgbClr>
                  </a:outerShdw>
                </a:effectLst>
              </a:rPr>
              <a:t>. Week 2. Forging a New Republic: From Colony to Constitution </a:t>
            </a:r>
          </a:p>
          <a:p>
            <a:r>
              <a:rPr lang="en-GB" b="1" dirty="0" smtClean="0">
                <a:solidFill>
                  <a:srgbClr val="FF0000"/>
                </a:solidFill>
                <a:effectLst>
                  <a:outerShdw blurRad="38100" dist="38100" dir="2700000" algn="tl">
                    <a:srgbClr val="000000">
                      <a:alpha val="43137"/>
                    </a:srgbClr>
                  </a:outerShdw>
                </a:effectLst>
              </a:rPr>
              <a:t>In focus: The Federalist Debates</a:t>
            </a:r>
            <a:endParaRPr lang="en-GB" b="1" dirty="0">
              <a:solidFill>
                <a:srgbClr val="FF0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11737782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23484" y="6410"/>
            <a:ext cx="9167484" cy="7300113"/>
          </a:xfrm>
          <a:prstGeom prst="rect">
            <a:avLst/>
          </a:prstGeom>
        </p:spPr>
        <p:txBody>
          <a:bodyPr wrap="square" lIns="540000" tIns="360000" rIns="540000" bIns="360000">
            <a:spAutoFit/>
          </a:bodyPr>
          <a:lstStyle/>
          <a:p>
            <a:r>
              <a:rPr lang="en-GB" sz="2000" b="1" u="sng" dirty="0" smtClean="0">
                <a:solidFill>
                  <a:prstClr val="black"/>
                </a:solidFill>
              </a:rPr>
              <a:t>1. The Declaration of Independence</a:t>
            </a:r>
          </a:p>
          <a:p>
            <a:endParaRPr lang="en-GB" sz="2000" b="1" u="sng" dirty="0">
              <a:solidFill>
                <a:prstClr val="black"/>
              </a:solidFill>
            </a:endParaRPr>
          </a:p>
          <a:p>
            <a:pPr marL="342900" lvl="0" indent="-342900" algn="just">
              <a:lnSpc>
                <a:spcPct val="115000"/>
              </a:lnSpc>
              <a:spcAft>
                <a:spcPts val="0"/>
              </a:spcAft>
              <a:buFont typeface="+mj-lt"/>
              <a:buAutoNum type="arabicPeriod"/>
            </a:pPr>
            <a:r>
              <a:rPr lang="en-GB" sz="2400" dirty="0" smtClean="0">
                <a:ea typeface="Calibri"/>
                <a:cs typeface="Times New Roman"/>
              </a:rPr>
              <a:t>According </a:t>
            </a:r>
            <a:r>
              <a:rPr lang="en-GB" sz="2400" dirty="0">
                <a:ea typeface="Calibri"/>
                <a:cs typeface="Times New Roman"/>
              </a:rPr>
              <a:t>to the opening paragraph, what is the goal of the writers? Why are they writing the declaration</a:t>
            </a:r>
            <a:r>
              <a:rPr lang="en-GB" sz="2400" dirty="0" smtClean="0">
                <a:ea typeface="Calibri"/>
                <a:cs typeface="Times New Roman"/>
              </a:rPr>
              <a:t>?</a:t>
            </a:r>
          </a:p>
          <a:p>
            <a:pPr marL="342900" lvl="0" indent="-342900" algn="just">
              <a:lnSpc>
                <a:spcPct val="115000"/>
              </a:lnSpc>
              <a:spcAft>
                <a:spcPts val="0"/>
              </a:spcAft>
              <a:buFont typeface="+mj-lt"/>
              <a:buAutoNum type="arabicPeriod"/>
            </a:pPr>
            <a:r>
              <a:rPr lang="en-GB" sz="2400" dirty="0" smtClean="0">
                <a:ea typeface="Calibri"/>
                <a:cs typeface="Times New Roman"/>
              </a:rPr>
              <a:t>What </a:t>
            </a:r>
            <a:r>
              <a:rPr lang="en-GB" sz="2400" dirty="0">
                <a:ea typeface="Calibri"/>
                <a:cs typeface="Times New Roman"/>
              </a:rPr>
              <a:t>rights do the writers claim that they have as individuals and citizens in the declaration?</a:t>
            </a:r>
          </a:p>
          <a:p>
            <a:pPr marL="342900" lvl="0" indent="-342900" algn="just">
              <a:lnSpc>
                <a:spcPct val="115000"/>
              </a:lnSpc>
              <a:spcAft>
                <a:spcPts val="0"/>
              </a:spcAft>
              <a:buFont typeface="+mj-lt"/>
              <a:buAutoNum type="arabicPeriod"/>
            </a:pPr>
            <a:r>
              <a:rPr lang="en-GB" sz="2400" dirty="0" smtClean="0">
                <a:ea typeface="Calibri"/>
                <a:cs typeface="Times New Roman"/>
              </a:rPr>
              <a:t>What </a:t>
            </a:r>
            <a:r>
              <a:rPr lang="en-GB" sz="2400" dirty="0">
                <a:ea typeface="Calibri"/>
                <a:cs typeface="Times New Roman"/>
              </a:rPr>
              <a:t>rights and powers does the declaration claim for the thirteen independent united  states?</a:t>
            </a:r>
          </a:p>
          <a:p>
            <a:pPr marL="342900" lvl="0" indent="-342900" algn="just">
              <a:lnSpc>
                <a:spcPct val="115000"/>
              </a:lnSpc>
              <a:spcAft>
                <a:spcPts val="0"/>
              </a:spcAft>
              <a:buFont typeface="+mj-lt"/>
              <a:buAutoNum type="arabicPeriod"/>
            </a:pPr>
            <a:r>
              <a:rPr lang="en-GB" sz="2400" dirty="0" smtClean="0">
                <a:ea typeface="Calibri"/>
                <a:cs typeface="Times New Roman"/>
              </a:rPr>
              <a:t>How </a:t>
            </a:r>
            <a:r>
              <a:rPr lang="en-GB" sz="2400" dirty="0">
                <a:ea typeface="Calibri"/>
                <a:cs typeface="Times New Roman"/>
              </a:rPr>
              <a:t>does the declaration define the purpose and function of government?</a:t>
            </a:r>
          </a:p>
          <a:p>
            <a:pPr marL="342900" lvl="0" indent="-342900" algn="just">
              <a:lnSpc>
                <a:spcPct val="115000"/>
              </a:lnSpc>
              <a:spcAft>
                <a:spcPts val="0"/>
              </a:spcAft>
              <a:buFont typeface="+mj-lt"/>
              <a:buAutoNum type="arabicPeriod"/>
            </a:pPr>
            <a:r>
              <a:rPr lang="en-GB" sz="2400" dirty="0" smtClean="0">
                <a:ea typeface="Calibri"/>
                <a:cs typeface="Times New Roman"/>
              </a:rPr>
              <a:t>Who </a:t>
            </a:r>
            <a:r>
              <a:rPr lang="en-GB" sz="2400" dirty="0">
                <a:ea typeface="Calibri"/>
                <a:cs typeface="Times New Roman"/>
              </a:rPr>
              <a:t>is “He” that the colonists refer to in the document?</a:t>
            </a:r>
          </a:p>
          <a:p>
            <a:pPr marL="342900" lvl="0" indent="-342900" algn="just">
              <a:lnSpc>
                <a:spcPct val="115000"/>
              </a:lnSpc>
              <a:spcAft>
                <a:spcPts val="0"/>
              </a:spcAft>
              <a:buFont typeface="+mj-lt"/>
              <a:buAutoNum type="arabicPeriod"/>
            </a:pPr>
            <a:r>
              <a:rPr lang="en-GB" sz="2400" dirty="0" smtClean="0">
                <a:ea typeface="Calibri"/>
                <a:cs typeface="Times New Roman"/>
              </a:rPr>
              <a:t>Numerous </a:t>
            </a:r>
            <a:r>
              <a:rPr lang="en-GB" sz="2400" dirty="0">
                <a:ea typeface="Calibri"/>
                <a:cs typeface="Times New Roman"/>
              </a:rPr>
              <a:t>grievances are listed in the declaration: can you summarise </a:t>
            </a:r>
            <a:r>
              <a:rPr lang="en-GB" sz="2400" dirty="0" smtClean="0">
                <a:ea typeface="Calibri"/>
                <a:cs typeface="Times New Roman"/>
              </a:rPr>
              <a:t>these </a:t>
            </a:r>
            <a:r>
              <a:rPr lang="en-GB" sz="2400" dirty="0">
                <a:ea typeface="Calibri"/>
                <a:cs typeface="Times New Roman"/>
              </a:rPr>
              <a:t>into 3–6 key points?</a:t>
            </a:r>
          </a:p>
          <a:p>
            <a:pPr marL="342900" lvl="0" indent="-342900" algn="just">
              <a:lnSpc>
                <a:spcPct val="115000"/>
              </a:lnSpc>
              <a:spcAft>
                <a:spcPts val="1000"/>
              </a:spcAft>
              <a:buFont typeface="+mj-lt"/>
              <a:buAutoNum type="arabicPeriod"/>
            </a:pPr>
            <a:r>
              <a:rPr lang="en-GB" sz="2400" dirty="0" smtClean="0">
                <a:ea typeface="Calibri"/>
                <a:cs typeface="Times New Roman"/>
              </a:rPr>
              <a:t>Are </a:t>
            </a:r>
            <a:r>
              <a:rPr lang="en-GB" sz="2400" dirty="0">
                <a:ea typeface="Calibri"/>
                <a:cs typeface="Times New Roman"/>
              </a:rPr>
              <a:t>any of the signatories’ names recognisable to you, and if so why?</a:t>
            </a:r>
          </a:p>
          <a:p>
            <a:pPr marL="457200" indent="-457200">
              <a:buFont typeface="+mj-lt"/>
              <a:buAutoNum type="arabicPeriod"/>
            </a:pPr>
            <a:endParaRPr lang="en-GB" sz="2000" b="1" dirty="0">
              <a:solidFill>
                <a:prstClr val="black"/>
              </a:solidFill>
            </a:endParaRPr>
          </a:p>
        </p:txBody>
      </p:sp>
    </p:spTree>
    <p:extLst>
      <p:ext uri="{BB962C8B-B14F-4D97-AF65-F5344CB8AC3E}">
        <p14:creationId xmlns:p14="http://schemas.microsoft.com/office/powerpoint/2010/main" val="251982307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23485" y="6410"/>
            <a:ext cx="6035645" cy="2573691"/>
          </a:xfrm>
          <a:prstGeom prst="rect">
            <a:avLst/>
          </a:prstGeom>
        </p:spPr>
        <p:txBody>
          <a:bodyPr wrap="square" lIns="540000" tIns="360000" rIns="540000" bIns="360000">
            <a:spAutoFit/>
          </a:bodyPr>
          <a:lstStyle/>
          <a:p>
            <a:r>
              <a:rPr lang="en-GB" sz="2000" b="1" u="sng" dirty="0">
                <a:solidFill>
                  <a:prstClr val="black"/>
                </a:solidFill>
              </a:rPr>
              <a:t>2. </a:t>
            </a:r>
            <a:r>
              <a:rPr lang="en-GB" sz="2000" b="1" i="1" u="sng" dirty="0">
                <a:solidFill>
                  <a:prstClr val="black"/>
                </a:solidFill>
              </a:rPr>
              <a:t>The Federalist</a:t>
            </a:r>
            <a:r>
              <a:rPr lang="en-GB" sz="2000" b="1" u="sng" dirty="0">
                <a:solidFill>
                  <a:prstClr val="black"/>
                </a:solidFill>
              </a:rPr>
              <a:t> Nos. 1 and 6: Hamilton</a:t>
            </a:r>
          </a:p>
          <a:p>
            <a:pPr marL="457200" indent="-457200">
              <a:buFont typeface="+mj-lt"/>
              <a:buAutoNum type="arabicPeriod"/>
            </a:pPr>
            <a:endParaRPr lang="en-GB" sz="2000" b="1" dirty="0" smtClean="0">
              <a:solidFill>
                <a:prstClr val="black"/>
              </a:solidFill>
            </a:endParaRPr>
          </a:p>
          <a:p>
            <a:pPr marL="342900" lvl="0" indent="-342900">
              <a:buFont typeface="Arial" panose="020B0604020202020204" pitchFamily="34" charset="0"/>
              <a:buChar char="•"/>
            </a:pPr>
            <a:r>
              <a:rPr lang="en-GB" sz="2000" b="1" dirty="0" smtClean="0"/>
              <a:t>Who </a:t>
            </a:r>
            <a:r>
              <a:rPr lang="en-GB" sz="2000" b="1" dirty="0"/>
              <a:t>was Alexander </a:t>
            </a:r>
            <a:r>
              <a:rPr lang="en-GB" sz="2000" b="1" dirty="0" smtClean="0"/>
              <a:t>Hamilton (1755–1804), </a:t>
            </a:r>
            <a:r>
              <a:rPr lang="en-GB" sz="2000" b="1" dirty="0"/>
              <a:t>and what his significance in American history</a:t>
            </a:r>
            <a:r>
              <a:rPr lang="en-GB" sz="2000" b="1" dirty="0" smtClean="0"/>
              <a:t>?</a:t>
            </a:r>
          </a:p>
          <a:p>
            <a:pPr lvl="0"/>
            <a:endParaRPr lang="en-GB" sz="2000" b="1" dirty="0"/>
          </a:p>
        </p:txBody>
      </p:sp>
      <p:pic>
        <p:nvPicPr>
          <p:cNvPr id="102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912481" y="394656"/>
            <a:ext cx="3177292" cy="376509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15619240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23485" y="6410"/>
            <a:ext cx="6035645" cy="7313450"/>
          </a:xfrm>
          <a:prstGeom prst="rect">
            <a:avLst/>
          </a:prstGeom>
        </p:spPr>
        <p:txBody>
          <a:bodyPr wrap="square" lIns="540000" tIns="360000" rIns="540000" bIns="360000">
            <a:spAutoFit/>
          </a:bodyPr>
          <a:lstStyle/>
          <a:p>
            <a:r>
              <a:rPr lang="en-GB" sz="2000" b="1" u="sng" dirty="0">
                <a:solidFill>
                  <a:prstClr val="black"/>
                </a:solidFill>
              </a:rPr>
              <a:t>2. </a:t>
            </a:r>
            <a:r>
              <a:rPr lang="en-GB" sz="2000" b="1" i="1" u="sng" dirty="0">
                <a:solidFill>
                  <a:prstClr val="black"/>
                </a:solidFill>
              </a:rPr>
              <a:t>The Federalist</a:t>
            </a:r>
            <a:r>
              <a:rPr lang="en-GB" sz="2000" b="1" u="sng" dirty="0">
                <a:solidFill>
                  <a:prstClr val="black"/>
                </a:solidFill>
              </a:rPr>
              <a:t> Nos. 1 and 6: Hamilton</a:t>
            </a:r>
          </a:p>
          <a:p>
            <a:pPr marL="457200" indent="-457200">
              <a:buFont typeface="+mj-lt"/>
              <a:buAutoNum type="arabicPeriod"/>
            </a:pPr>
            <a:endParaRPr lang="en-GB" sz="2000" b="1" dirty="0" smtClean="0">
              <a:solidFill>
                <a:prstClr val="black"/>
              </a:solidFill>
            </a:endParaRPr>
          </a:p>
          <a:p>
            <a:pPr marL="342900" lvl="0" indent="-342900">
              <a:buFont typeface="Arial" panose="020B0604020202020204" pitchFamily="34" charset="0"/>
              <a:buChar char="•"/>
            </a:pPr>
            <a:r>
              <a:rPr lang="en-GB" sz="2000" b="1" dirty="0" smtClean="0"/>
              <a:t>Who </a:t>
            </a:r>
            <a:r>
              <a:rPr lang="en-GB" sz="2000" b="1" dirty="0"/>
              <a:t>was Alexander </a:t>
            </a:r>
            <a:r>
              <a:rPr lang="en-GB" sz="2000" b="1" dirty="0" smtClean="0"/>
              <a:t>Hamilton (1755–1804), </a:t>
            </a:r>
            <a:r>
              <a:rPr lang="en-GB" sz="2000" b="1" dirty="0"/>
              <a:t>and what his significance in American history</a:t>
            </a:r>
            <a:r>
              <a:rPr lang="en-GB" sz="2000" b="1" dirty="0" smtClean="0"/>
              <a:t>?</a:t>
            </a:r>
          </a:p>
          <a:p>
            <a:pPr marL="800100" lvl="1" indent="-342900">
              <a:buFontTx/>
              <a:buChar char="-"/>
            </a:pPr>
            <a:endParaRPr lang="en-GB" sz="1200" dirty="0" smtClean="0">
              <a:solidFill>
                <a:prstClr val="black"/>
              </a:solidFill>
            </a:endParaRPr>
          </a:p>
          <a:p>
            <a:pPr marL="800100" lvl="1" indent="-342900">
              <a:buFontTx/>
              <a:buChar char="-"/>
            </a:pPr>
            <a:r>
              <a:rPr lang="en-GB" sz="2000" dirty="0" smtClean="0">
                <a:solidFill>
                  <a:prstClr val="black"/>
                </a:solidFill>
              </a:rPr>
              <a:t>New York delegate to </a:t>
            </a:r>
            <a:r>
              <a:rPr lang="en-GB" sz="2000" dirty="0" smtClean="0"/>
              <a:t>Congress of the Confederation </a:t>
            </a:r>
            <a:r>
              <a:rPr lang="en-GB" sz="1600" dirty="0" smtClean="0"/>
              <a:t>(est. by Articles of Confederation, 1781)</a:t>
            </a:r>
          </a:p>
          <a:p>
            <a:pPr marL="800100" lvl="1" indent="-342900">
              <a:buFontTx/>
              <a:buChar char="-"/>
            </a:pPr>
            <a:endParaRPr lang="en-GB" sz="1200" dirty="0" smtClean="0"/>
          </a:p>
          <a:p>
            <a:pPr marL="800100" lvl="1" indent="-342900">
              <a:buFontTx/>
              <a:buChar char="-"/>
            </a:pPr>
            <a:r>
              <a:rPr lang="en-GB" sz="2000" dirty="0" smtClean="0"/>
              <a:t>Aide to Washington in Revolutionary War</a:t>
            </a:r>
          </a:p>
          <a:p>
            <a:pPr marL="800100" lvl="1" indent="-342900">
              <a:buFontTx/>
              <a:buChar char="-"/>
            </a:pPr>
            <a:endParaRPr lang="en-GB" sz="1200" dirty="0" smtClean="0"/>
          </a:p>
          <a:p>
            <a:pPr marL="800100" lvl="1" indent="-342900">
              <a:buFontTx/>
              <a:buChar char="-"/>
            </a:pPr>
            <a:r>
              <a:rPr lang="en-GB" sz="2000" dirty="0" smtClean="0"/>
              <a:t>First United States Secretary of the Treasury in Washington administration </a:t>
            </a:r>
            <a:r>
              <a:rPr lang="en-GB" sz="1600" dirty="0" smtClean="0"/>
              <a:t>(finance minister, analogous to Chancellor of the Exchequer) </a:t>
            </a:r>
          </a:p>
          <a:p>
            <a:pPr marL="800100" lvl="1" indent="-342900">
              <a:buFontTx/>
              <a:buChar char="-"/>
            </a:pPr>
            <a:endParaRPr lang="en-GB" sz="1200" dirty="0" smtClean="0"/>
          </a:p>
          <a:p>
            <a:pPr marL="800100" lvl="1" indent="-342900">
              <a:buFontTx/>
              <a:buChar char="-"/>
            </a:pPr>
            <a:r>
              <a:rPr lang="en-GB" sz="2000" dirty="0" smtClean="0"/>
              <a:t>Founded First National Bank </a:t>
            </a:r>
          </a:p>
          <a:p>
            <a:pPr marL="800100" lvl="1" indent="-342900">
              <a:buFontTx/>
              <a:buChar char="-"/>
            </a:pPr>
            <a:endParaRPr lang="en-GB" sz="1200" dirty="0" smtClean="0"/>
          </a:p>
          <a:p>
            <a:pPr marL="800100" lvl="1" indent="-342900">
              <a:buFontTx/>
              <a:buChar char="-"/>
            </a:pPr>
            <a:r>
              <a:rPr lang="en-GB" sz="2000" dirty="0" smtClean="0"/>
              <a:t>Leader of Federalist Party</a:t>
            </a:r>
          </a:p>
          <a:p>
            <a:pPr marL="800100" lvl="1" indent="-342900">
              <a:buFontTx/>
              <a:buChar char="-"/>
            </a:pPr>
            <a:endParaRPr lang="en-GB" sz="2000" dirty="0"/>
          </a:p>
          <a:p>
            <a:pPr marL="800100" lvl="1" indent="-342900">
              <a:buFontTx/>
              <a:buChar char="-"/>
            </a:pPr>
            <a:endParaRPr lang="en-GB" sz="2000" dirty="0" smtClean="0"/>
          </a:p>
          <a:p>
            <a:pPr lvl="0"/>
            <a:endParaRPr lang="en-GB" sz="2000" b="1" dirty="0" smtClean="0"/>
          </a:p>
        </p:txBody>
      </p:sp>
      <p:pic>
        <p:nvPicPr>
          <p:cNvPr id="102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912481" y="394656"/>
            <a:ext cx="3177292" cy="376509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1"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225487" y="4941168"/>
            <a:ext cx="3918513" cy="16561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3932368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23485" y="6410"/>
            <a:ext cx="6971749" cy="7498116"/>
          </a:xfrm>
          <a:prstGeom prst="rect">
            <a:avLst/>
          </a:prstGeom>
        </p:spPr>
        <p:txBody>
          <a:bodyPr wrap="square" lIns="540000" tIns="360000" rIns="540000" bIns="360000">
            <a:spAutoFit/>
          </a:bodyPr>
          <a:lstStyle/>
          <a:p>
            <a:r>
              <a:rPr lang="en-GB" sz="2000" b="1" u="sng" dirty="0">
                <a:solidFill>
                  <a:prstClr val="black"/>
                </a:solidFill>
              </a:rPr>
              <a:t>2. </a:t>
            </a:r>
            <a:r>
              <a:rPr lang="en-GB" sz="2000" b="1" i="1" u="sng" dirty="0">
                <a:solidFill>
                  <a:prstClr val="black"/>
                </a:solidFill>
              </a:rPr>
              <a:t>The Federalist</a:t>
            </a:r>
            <a:r>
              <a:rPr lang="en-GB" sz="2000" b="1" u="sng" dirty="0">
                <a:solidFill>
                  <a:prstClr val="black"/>
                </a:solidFill>
              </a:rPr>
              <a:t> Nos. 1 and 6: Hamilton</a:t>
            </a:r>
          </a:p>
          <a:p>
            <a:pPr marL="457200" indent="-457200">
              <a:buFont typeface="+mj-lt"/>
              <a:buAutoNum type="arabicPeriod"/>
            </a:pPr>
            <a:endParaRPr lang="en-GB" sz="2000" b="1" dirty="0" smtClean="0">
              <a:solidFill>
                <a:prstClr val="black"/>
              </a:solidFill>
            </a:endParaRPr>
          </a:p>
          <a:p>
            <a:pPr marL="342900" indent="-342900" algn="just">
              <a:buFont typeface="Arial" panose="020B0604020202020204" pitchFamily="34" charset="0"/>
              <a:buChar char="•"/>
            </a:pPr>
            <a:r>
              <a:rPr lang="en-GB" sz="2000" b="1" dirty="0"/>
              <a:t>Can Hamilton’s first letter be read as a manifesto for subsequent issues of </a:t>
            </a:r>
            <a:r>
              <a:rPr lang="en-GB" sz="2000" b="1" i="1" dirty="0"/>
              <a:t>The Federalist</a:t>
            </a:r>
            <a:r>
              <a:rPr lang="en-GB" sz="2000" b="1" dirty="0"/>
              <a:t>, and if so in what </a:t>
            </a:r>
            <a:r>
              <a:rPr lang="en-GB" sz="2000" b="1" dirty="0" smtClean="0"/>
              <a:t>ways?</a:t>
            </a:r>
          </a:p>
          <a:p>
            <a:pPr marL="342900" indent="-342900" algn="just">
              <a:buFont typeface="Arial" panose="020B0604020202020204" pitchFamily="34" charset="0"/>
              <a:buChar char="•"/>
            </a:pPr>
            <a:endParaRPr lang="en-GB" sz="2000" dirty="0"/>
          </a:p>
          <a:p>
            <a:pPr marL="800100" lvl="1" indent="-342900" algn="just">
              <a:buFontTx/>
              <a:buChar char="-"/>
            </a:pPr>
            <a:r>
              <a:rPr lang="en-GB" sz="2000" dirty="0" smtClean="0"/>
              <a:t>How </a:t>
            </a:r>
            <a:r>
              <a:rPr lang="en-GB" sz="2000" dirty="0"/>
              <a:t>does Hamilton’s first letter explain the function and purpose of </a:t>
            </a:r>
            <a:r>
              <a:rPr lang="en-GB" sz="2000" i="1" dirty="0"/>
              <a:t>The Federalist </a:t>
            </a:r>
            <a:r>
              <a:rPr lang="en-GB" sz="2000" dirty="0" smtClean="0"/>
              <a:t>papers?</a:t>
            </a:r>
          </a:p>
          <a:p>
            <a:pPr marL="800100" lvl="1" indent="-342900" algn="just">
              <a:buFontTx/>
              <a:buChar char="-"/>
            </a:pPr>
            <a:r>
              <a:rPr lang="en-GB" sz="2000" dirty="0" smtClean="0"/>
              <a:t>What </a:t>
            </a:r>
            <a:r>
              <a:rPr lang="en-GB" sz="2000" dirty="0"/>
              <a:t>prompted him to write the </a:t>
            </a:r>
            <a:r>
              <a:rPr lang="en-GB" sz="2000" dirty="0" smtClean="0"/>
              <a:t>letter?</a:t>
            </a:r>
          </a:p>
          <a:p>
            <a:pPr marL="800100" lvl="1" indent="-342900" algn="just">
              <a:buFontTx/>
              <a:buChar char="-"/>
            </a:pPr>
            <a:r>
              <a:rPr lang="en-GB" sz="2000" dirty="0" smtClean="0"/>
              <a:t>What </a:t>
            </a:r>
            <a:r>
              <a:rPr lang="en-GB" sz="2000" dirty="0"/>
              <a:t>arguments and political positions is the letter intended to </a:t>
            </a:r>
            <a:r>
              <a:rPr lang="en-GB" sz="2000" dirty="0" smtClean="0"/>
              <a:t>promote?</a:t>
            </a:r>
          </a:p>
          <a:p>
            <a:pPr marL="800100" lvl="1" indent="-342900" algn="just">
              <a:buFontTx/>
              <a:buChar char="-"/>
            </a:pPr>
            <a:r>
              <a:rPr lang="en-GB" sz="2000" dirty="0" smtClean="0"/>
              <a:t>Can </a:t>
            </a:r>
            <a:r>
              <a:rPr lang="en-GB" sz="2000" dirty="0"/>
              <a:t>the first letter be read as a manifesto for subsequent issues of </a:t>
            </a:r>
            <a:r>
              <a:rPr lang="en-GB" sz="2000" i="1" dirty="0"/>
              <a:t>The Federalist</a:t>
            </a:r>
            <a:r>
              <a:rPr lang="en-GB" sz="2000" dirty="0"/>
              <a:t>, and if so in what ways</a:t>
            </a:r>
            <a:r>
              <a:rPr lang="en-GB" sz="2000" dirty="0" smtClean="0"/>
              <a:t>?</a:t>
            </a:r>
          </a:p>
          <a:p>
            <a:pPr lvl="1" algn="just"/>
            <a:endParaRPr lang="en-GB" sz="2000" dirty="0" smtClean="0"/>
          </a:p>
          <a:p>
            <a:pPr marL="342900" indent="-342900" algn="just">
              <a:buFont typeface="Arial" panose="020B0604020202020204" pitchFamily="34" charset="0"/>
              <a:buChar char="•"/>
            </a:pPr>
            <a:r>
              <a:rPr lang="en-GB" sz="2000" b="1" dirty="0" smtClean="0"/>
              <a:t>How does </a:t>
            </a:r>
            <a:r>
              <a:rPr lang="en-GB" sz="2000" b="1" i="1" dirty="0" smtClean="0"/>
              <a:t>The Federalist </a:t>
            </a:r>
            <a:r>
              <a:rPr lang="en-GB" sz="2000" b="1" dirty="0" smtClean="0"/>
              <a:t>No. 1 work as a piece of literature? What writing techniques to Hamilton use to try and convince his readership? Does he employ any literary or rhetorical devices to press his points home? Do you find his style convincing?</a:t>
            </a:r>
            <a:endParaRPr lang="en-GB" sz="2000" dirty="0" smtClean="0"/>
          </a:p>
          <a:p>
            <a:pPr lvl="1"/>
            <a:endParaRPr lang="en-GB" sz="2000" dirty="0"/>
          </a:p>
          <a:p>
            <a:r>
              <a:rPr lang="en-GB" sz="2000" b="1" dirty="0"/>
              <a:t> </a:t>
            </a:r>
            <a:endParaRPr lang="en-GB" sz="2000" dirty="0"/>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48264" y="699623"/>
            <a:ext cx="2095500" cy="32289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38364118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23485" y="6410"/>
            <a:ext cx="6827733" cy="7128784"/>
          </a:xfrm>
          <a:prstGeom prst="rect">
            <a:avLst/>
          </a:prstGeom>
        </p:spPr>
        <p:txBody>
          <a:bodyPr wrap="square" lIns="540000" tIns="360000" rIns="540000" bIns="360000">
            <a:spAutoFit/>
          </a:bodyPr>
          <a:lstStyle/>
          <a:p>
            <a:r>
              <a:rPr lang="en-GB" sz="2000" b="1" u="sng" dirty="0">
                <a:solidFill>
                  <a:prstClr val="black"/>
                </a:solidFill>
              </a:rPr>
              <a:t>2. </a:t>
            </a:r>
            <a:r>
              <a:rPr lang="en-GB" sz="2000" b="1" i="1" u="sng" dirty="0">
                <a:solidFill>
                  <a:prstClr val="black"/>
                </a:solidFill>
              </a:rPr>
              <a:t>The Federalist</a:t>
            </a:r>
            <a:r>
              <a:rPr lang="en-GB" sz="2000" b="1" u="sng" dirty="0">
                <a:solidFill>
                  <a:prstClr val="black"/>
                </a:solidFill>
              </a:rPr>
              <a:t> Nos. 1 and 6: Hamilton</a:t>
            </a:r>
          </a:p>
          <a:p>
            <a:pPr marL="457200" indent="-457200">
              <a:buFont typeface="+mj-lt"/>
              <a:buAutoNum type="arabicPeriod"/>
            </a:pPr>
            <a:endParaRPr lang="en-GB" sz="2000" b="1" dirty="0" smtClean="0">
              <a:solidFill>
                <a:prstClr val="black"/>
              </a:solidFill>
            </a:endParaRPr>
          </a:p>
          <a:p>
            <a:pPr marL="342900" indent="-342900">
              <a:buFont typeface="Arial" panose="020B0604020202020204" pitchFamily="34" charset="0"/>
              <a:buChar char="•"/>
            </a:pPr>
            <a:r>
              <a:rPr lang="en-GB" sz="2400" b="1" dirty="0" smtClean="0"/>
              <a:t>What </a:t>
            </a:r>
            <a:r>
              <a:rPr lang="en-GB" sz="2400" b="1" dirty="0"/>
              <a:t>type of government does Hamilton favour, and how does he distinguish it from other available options?</a:t>
            </a:r>
            <a:endParaRPr lang="en-GB" sz="2400" dirty="0"/>
          </a:p>
          <a:p>
            <a:pPr marL="342900" indent="-342900">
              <a:buFont typeface="Arial" panose="020B0604020202020204" pitchFamily="34" charset="0"/>
              <a:buChar char="•"/>
            </a:pPr>
            <a:endParaRPr lang="en-GB" sz="2400" dirty="0"/>
          </a:p>
          <a:p>
            <a:pPr marL="342900" lvl="0" indent="-342900">
              <a:buFont typeface="Arial" panose="020B0604020202020204" pitchFamily="34" charset="0"/>
              <a:buChar char="•"/>
            </a:pPr>
            <a:r>
              <a:rPr lang="en-GB" sz="2400" b="1" dirty="0"/>
              <a:t>What sorts of rights and liberties – and for whom – does Hamilton deem particularly important in </a:t>
            </a:r>
            <a:r>
              <a:rPr lang="en-GB" sz="2400" b="1" i="1" dirty="0"/>
              <a:t>The Federalist </a:t>
            </a:r>
            <a:r>
              <a:rPr lang="en-GB" sz="2400" b="1" dirty="0"/>
              <a:t>No. 1</a:t>
            </a:r>
            <a:r>
              <a:rPr lang="en-GB" sz="2400" b="1" dirty="0" smtClean="0"/>
              <a:t>?</a:t>
            </a:r>
          </a:p>
          <a:p>
            <a:pPr marL="342900" lvl="0" indent="-342900">
              <a:buFont typeface="Arial" panose="020B0604020202020204" pitchFamily="34" charset="0"/>
              <a:buChar char="•"/>
            </a:pPr>
            <a:endParaRPr lang="en-GB" sz="2400" b="1" dirty="0"/>
          </a:p>
          <a:p>
            <a:pPr marL="342900" indent="-342900">
              <a:buFont typeface="Arial" panose="020B0604020202020204" pitchFamily="34" charset="0"/>
              <a:buChar char="•"/>
            </a:pPr>
            <a:r>
              <a:rPr lang="en-GB" sz="2400" b="1" dirty="0"/>
              <a:t>Does Hamilton’s tone and line of argument change at all in </a:t>
            </a:r>
            <a:r>
              <a:rPr lang="en-GB" sz="2400" b="1" i="1" dirty="0"/>
              <a:t>The Federalist </a:t>
            </a:r>
            <a:r>
              <a:rPr lang="en-GB" sz="2400" b="1" dirty="0"/>
              <a:t>No. 6? Are any additional factors or events discussed that were overlooked in the first letter?</a:t>
            </a:r>
            <a:endParaRPr lang="en-GB" sz="2400" dirty="0"/>
          </a:p>
          <a:p>
            <a:pPr marL="342900" lvl="0" indent="-342900">
              <a:buFont typeface="Arial" panose="020B0604020202020204" pitchFamily="34" charset="0"/>
              <a:buChar char="•"/>
            </a:pPr>
            <a:endParaRPr lang="en-GB" sz="2400" dirty="0"/>
          </a:p>
          <a:p>
            <a:pPr lvl="0"/>
            <a:endParaRPr lang="en-GB" sz="2000" b="1" dirty="0" smtClean="0"/>
          </a:p>
          <a:p>
            <a:pPr lvl="0"/>
            <a:endParaRPr lang="en-GB" sz="2000" b="1" dirty="0" smtClean="0"/>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32240" y="692696"/>
            <a:ext cx="2095500" cy="32289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59757252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23485" y="6410"/>
            <a:ext cx="9167485" cy="6882563"/>
          </a:xfrm>
          <a:prstGeom prst="rect">
            <a:avLst/>
          </a:prstGeom>
        </p:spPr>
        <p:txBody>
          <a:bodyPr wrap="square" lIns="540000" tIns="360000" rIns="540000" bIns="360000">
            <a:spAutoFit/>
          </a:bodyPr>
          <a:lstStyle/>
          <a:p>
            <a:r>
              <a:rPr lang="en-GB" sz="2000" b="1" u="sng" dirty="0">
                <a:solidFill>
                  <a:prstClr val="black"/>
                </a:solidFill>
              </a:rPr>
              <a:t>2. </a:t>
            </a:r>
            <a:r>
              <a:rPr lang="en-GB" sz="2000" b="1" i="1" u="sng" dirty="0">
                <a:solidFill>
                  <a:prstClr val="black"/>
                </a:solidFill>
              </a:rPr>
              <a:t>The Federalist</a:t>
            </a:r>
            <a:r>
              <a:rPr lang="en-GB" sz="2000" b="1" u="sng" dirty="0">
                <a:solidFill>
                  <a:prstClr val="black"/>
                </a:solidFill>
              </a:rPr>
              <a:t> Nos. 1 and 6: Hamilton</a:t>
            </a:r>
          </a:p>
          <a:p>
            <a:pPr marL="342900" lvl="0" indent="-342900" algn="just">
              <a:buFont typeface="Arial" panose="020B0604020202020204" pitchFamily="34" charset="0"/>
              <a:buChar char="•"/>
            </a:pPr>
            <a:endParaRPr lang="en-GB" sz="2000" dirty="0"/>
          </a:p>
          <a:p>
            <a:pPr marL="342900" lvl="0" indent="-342900" algn="just">
              <a:buFont typeface="Arial" panose="020B0604020202020204" pitchFamily="34" charset="0"/>
              <a:buChar char="•"/>
            </a:pPr>
            <a:r>
              <a:rPr lang="en-GB" sz="2000" b="1" dirty="0" smtClean="0"/>
              <a:t>Interpret </a:t>
            </a:r>
            <a:r>
              <a:rPr lang="en-GB" sz="2000" b="1" dirty="0"/>
              <a:t>the significance of the following phrases and extracts from </a:t>
            </a:r>
            <a:r>
              <a:rPr lang="en-GB" sz="2000" b="1" i="1" dirty="0"/>
              <a:t>The Federalist </a:t>
            </a:r>
            <a:r>
              <a:rPr lang="en-GB" sz="2000" b="1" dirty="0"/>
              <a:t>Nos. 1 and 6:</a:t>
            </a:r>
            <a:endParaRPr lang="en-GB" sz="2000" dirty="0"/>
          </a:p>
          <a:p>
            <a:pPr lvl="2" algn="just"/>
            <a:endParaRPr lang="en-GB" sz="2000" b="1" dirty="0" smtClean="0"/>
          </a:p>
          <a:p>
            <a:pPr lvl="1" algn="just"/>
            <a:r>
              <a:rPr lang="en-GB" sz="2000" b="1" dirty="0" smtClean="0"/>
              <a:t>“… </a:t>
            </a:r>
            <a:r>
              <a:rPr lang="en-GB" sz="2000" b="1" dirty="0"/>
              <a:t>the fate of an empire in many respects the most interesting in the world;”</a:t>
            </a:r>
            <a:endParaRPr lang="en-GB" sz="2000" dirty="0"/>
          </a:p>
          <a:p>
            <a:pPr lvl="1" algn="just"/>
            <a:endParaRPr lang="en-GB" sz="2000" b="1" dirty="0" smtClean="0"/>
          </a:p>
          <a:p>
            <a:pPr lvl="1" algn="just"/>
            <a:r>
              <a:rPr lang="en-GB" sz="2000" b="1" dirty="0" smtClean="0"/>
              <a:t>“… </a:t>
            </a:r>
            <a:r>
              <a:rPr lang="en-GB" sz="2000" b="1" dirty="0"/>
              <a:t>heresies can rarely be cured by persecution;”</a:t>
            </a:r>
            <a:endParaRPr lang="en-GB" sz="2000" dirty="0"/>
          </a:p>
          <a:p>
            <a:pPr lvl="1" algn="just"/>
            <a:endParaRPr lang="en-GB" sz="2000" b="1" dirty="0" smtClean="0"/>
          </a:p>
          <a:p>
            <a:pPr lvl="1" algn="just"/>
            <a:r>
              <a:rPr lang="en-GB" sz="2000" b="1" dirty="0" smtClean="0"/>
              <a:t>“… </a:t>
            </a:r>
            <a:r>
              <a:rPr lang="en-GB" sz="2000" b="1" dirty="0"/>
              <a:t>the </a:t>
            </a:r>
            <a:r>
              <a:rPr lang="en-GB" sz="2000" b="1" dirty="0" err="1"/>
              <a:t>vigor</a:t>
            </a:r>
            <a:r>
              <a:rPr lang="en-GB" sz="2000" b="1" dirty="0"/>
              <a:t> of government is essential to the security of liberty;”</a:t>
            </a:r>
            <a:endParaRPr lang="en-GB" sz="2000" dirty="0"/>
          </a:p>
          <a:p>
            <a:pPr lvl="1" algn="just"/>
            <a:endParaRPr lang="en-GB" sz="2000" b="1" dirty="0" smtClean="0"/>
          </a:p>
          <a:p>
            <a:pPr lvl="1" algn="just"/>
            <a:r>
              <a:rPr lang="en-GB" sz="2000" b="1" dirty="0" smtClean="0"/>
              <a:t>“… </a:t>
            </a:r>
            <a:r>
              <a:rPr lang="en-GB" sz="2000" b="1" dirty="0"/>
              <a:t>an enlightened zeal for the energy and </a:t>
            </a:r>
            <a:r>
              <a:rPr lang="en-GB" sz="2000" b="1" dirty="0" smtClean="0"/>
              <a:t>efficiency </a:t>
            </a:r>
            <a:r>
              <a:rPr lang="en-GB" sz="2000" b="1" dirty="0"/>
              <a:t>of government;”</a:t>
            </a:r>
            <a:endParaRPr lang="en-GB" sz="2000" dirty="0"/>
          </a:p>
          <a:p>
            <a:pPr lvl="1" algn="just"/>
            <a:endParaRPr lang="en-GB" sz="2000" b="1" dirty="0" smtClean="0"/>
          </a:p>
          <a:p>
            <a:pPr lvl="1" algn="just"/>
            <a:r>
              <a:rPr lang="en-GB" sz="2000" b="1" dirty="0" smtClean="0"/>
              <a:t>“… </a:t>
            </a:r>
            <a:r>
              <a:rPr lang="en-GB" sz="2000" b="1" dirty="0"/>
              <a:t>the specious mask of zeal for the rights of the people;”</a:t>
            </a:r>
            <a:endParaRPr lang="en-GB" sz="2000" dirty="0"/>
          </a:p>
          <a:p>
            <a:pPr lvl="1" algn="just"/>
            <a:endParaRPr lang="en-GB" sz="2000" b="1" dirty="0" smtClean="0"/>
          </a:p>
          <a:p>
            <a:pPr lvl="1" algn="just"/>
            <a:r>
              <a:rPr lang="en-GB" sz="2000" b="1" dirty="0" smtClean="0"/>
              <a:t>“ </a:t>
            </a:r>
            <a:r>
              <a:rPr lang="en-GB" sz="2000" b="1" dirty="0"/>
              <a:t>… </a:t>
            </a:r>
            <a:r>
              <a:rPr lang="en-GB" sz="2000" b="1" dirty="0" err="1"/>
              <a:t>favorites</a:t>
            </a:r>
            <a:r>
              <a:rPr lang="en-GB" sz="2000" b="1" dirty="0"/>
              <a:t> of a king or of a people;”</a:t>
            </a:r>
            <a:endParaRPr lang="en-GB" sz="2000" dirty="0"/>
          </a:p>
          <a:p>
            <a:pPr lvl="1" algn="just"/>
            <a:endParaRPr lang="en-GB" sz="2000" b="1" dirty="0" smtClean="0"/>
          </a:p>
          <a:p>
            <a:pPr lvl="1" algn="just"/>
            <a:r>
              <a:rPr lang="en-GB" sz="2000" b="1" dirty="0" smtClean="0"/>
              <a:t>“ </a:t>
            </a:r>
            <a:r>
              <a:rPr lang="en-GB" sz="2000" b="1" dirty="0"/>
              <a:t>… the spirit of commerce has a tendency to soften the manners of men</a:t>
            </a:r>
            <a:r>
              <a:rPr lang="en-GB" sz="2000" b="1" dirty="0" smtClean="0"/>
              <a:t>”?</a:t>
            </a:r>
            <a:endParaRPr lang="en-GB" b="1" dirty="0" smtClean="0"/>
          </a:p>
        </p:txBody>
      </p:sp>
    </p:spTree>
    <p:extLst>
      <p:ext uri="{BB962C8B-B14F-4D97-AF65-F5344CB8AC3E}">
        <p14:creationId xmlns:p14="http://schemas.microsoft.com/office/powerpoint/2010/main" val="217135084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23485" y="6410"/>
            <a:ext cx="6827733" cy="2142803"/>
          </a:xfrm>
          <a:prstGeom prst="rect">
            <a:avLst/>
          </a:prstGeom>
        </p:spPr>
        <p:txBody>
          <a:bodyPr wrap="square" lIns="540000" tIns="360000" rIns="540000" bIns="360000">
            <a:spAutoFit/>
          </a:bodyPr>
          <a:lstStyle/>
          <a:p>
            <a:r>
              <a:rPr lang="en-GB" sz="2000" b="1" u="sng" dirty="0" smtClean="0">
                <a:solidFill>
                  <a:prstClr val="black"/>
                </a:solidFill>
              </a:rPr>
              <a:t>3. </a:t>
            </a:r>
            <a:r>
              <a:rPr lang="en-GB" sz="2000" b="1" i="1" u="sng" dirty="0">
                <a:solidFill>
                  <a:prstClr val="black"/>
                </a:solidFill>
              </a:rPr>
              <a:t>The Federalist</a:t>
            </a:r>
            <a:r>
              <a:rPr lang="en-GB" sz="2000" b="1" u="sng" dirty="0">
                <a:solidFill>
                  <a:prstClr val="black"/>
                </a:solidFill>
              </a:rPr>
              <a:t> </a:t>
            </a:r>
            <a:r>
              <a:rPr lang="en-GB" sz="2000" b="1" u="sng" dirty="0" smtClean="0">
                <a:solidFill>
                  <a:prstClr val="black"/>
                </a:solidFill>
              </a:rPr>
              <a:t>No. 10: Madison</a:t>
            </a:r>
            <a:endParaRPr lang="en-GB" sz="2000" b="1" u="sng" dirty="0">
              <a:solidFill>
                <a:prstClr val="black"/>
              </a:solidFill>
            </a:endParaRPr>
          </a:p>
          <a:p>
            <a:pPr marL="457200" indent="-457200">
              <a:buFont typeface="+mj-lt"/>
              <a:buAutoNum type="arabicPeriod"/>
            </a:pPr>
            <a:endParaRPr lang="en-GB" sz="2000" b="1" dirty="0" smtClean="0">
              <a:solidFill>
                <a:prstClr val="black"/>
              </a:solidFill>
            </a:endParaRPr>
          </a:p>
          <a:p>
            <a:pPr marL="342900" lvl="0" indent="-342900">
              <a:buFont typeface="Arial" panose="020B0604020202020204" pitchFamily="34" charset="0"/>
              <a:buChar char="•"/>
            </a:pPr>
            <a:r>
              <a:rPr lang="en-GB" sz="2000" b="1" dirty="0" smtClean="0"/>
              <a:t>Who </a:t>
            </a:r>
            <a:r>
              <a:rPr lang="en-GB" sz="2000" b="1" dirty="0"/>
              <a:t>was </a:t>
            </a:r>
            <a:r>
              <a:rPr lang="en-GB" sz="2000" b="1" dirty="0" smtClean="0"/>
              <a:t>James Madison (1751–1836), </a:t>
            </a:r>
            <a:r>
              <a:rPr lang="en-GB" sz="2000" b="1" dirty="0"/>
              <a:t>and what his significance in American history</a:t>
            </a:r>
            <a:r>
              <a:rPr lang="en-GB" sz="2000" b="1" dirty="0" smtClean="0"/>
              <a:t>?</a:t>
            </a:r>
          </a:p>
          <a:p>
            <a:pPr lvl="0"/>
            <a:endParaRPr lang="en-GB" sz="1200" b="1" dirty="0"/>
          </a:p>
        </p:txBody>
      </p:sp>
      <p:pic>
        <p:nvPicPr>
          <p:cNvPr id="4098" name="Picture 2" descr="https://upload.wikimedia.org/wikipedia/commons/thumb/b/bb/James_Madison%2C_by_Charles_Willson_Peale%2C_1783.png/800px-James_Madison%2C_by_Charles_Willson_Peale%2C_1783.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516216" y="908720"/>
            <a:ext cx="2486467" cy="33214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4728755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23485" y="6410"/>
            <a:ext cx="6827733" cy="7313450"/>
          </a:xfrm>
          <a:prstGeom prst="rect">
            <a:avLst/>
          </a:prstGeom>
        </p:spPr>
        <p:txBody>
          <a:bodyPr wrap="square" lIns="540000" tIns="360000" rIns="540000" bIns="360000">
            <a:spAutoFit/>
          </a:bodyPr>
          <a:lstStyle/>
          <a:p>
            <a:r>
              <a:rPr lang="en-GB" sz="2000" b="1" u="sng" dirty="0" smtClean="0">
                <a:solidFill>
                  <a:prstClr val="black"/>
                </a:solidFill>
              </a:rPr>
              <a:t>3. </a:t>
            </a:r>
            <a:r>
              <a:rPr lang="en-GB" sz="2000" b="1" i="1" u="sng" dirty="0">
                <a:solidFill>
                  <a:prstClr val="black"/>
                </a:solidFill>
              </a:rPr>
              <a:t>The Federalist</a:t>
            </a:r>
            <a:r>
              <a:rPr lang="en-GB" sz="2000" b="1" u="sng" dirty="0">
                <a:solidFill>
                  <a:prstClr val="black"/>
                </a:solidFill>
              </a:rPr>
              <a:t> </a:t>
            </a:r>
            <a:r>
              <a:rPr lang="en-GB" sz="2000" b="1" u="sng" dirty="0" smtClean="0">
                <a:solidFill>
                  <a:prstClr val="black"/>
                </a:solidFill>
              </a:rPr>
              <a:t>No. 10: Madison</a:t>
            </a:r>
            <a:endParaRPr lang="en-GB" sz="2000" b="1" u="sng" dirty="0">
              <a:solidFill>
                <a:prstClr val="black"/>
              </a:solidFill>
            </a:endParaRPr>
          </a:p>
          <a:p>
            <a:pPr marL="457200" indent="-457200">
              <a:buFont typeface="+mj-lt"/>
              <a:buAutoNum type="arabicPeriod"/>
            </a:pPr>
            <a:endParaRPr lang="en-GB" sz="2000" b="1" dirty="0" smtClean="0">
              <a:solidFill>
                <a:prstClr val="black"/>
              </a:solidFill>
            </a:endParaRPr>
          </a:p>
          <a:p>
            <a:pPr marL="342900" lvl="0" indent="-342900">
              <a:buFont typeface="Arial" panose="020B0604020202020204" pitchFamily="34" charset="0"/>
              <a:buChar char="•"/>
            </a:pPr>
            <a:r>
              <a:rPr lang="en-GB" sz="2000" b="1" dirty="0" smtClean="0"/>
              <a:t>Who </a:t>
            </a:r>
            <a:r>
              <a:rPr lang="en-GB" sz="2000" b="1" dirty="0"/>
              <a:t>was </a:t>
            </a:r>
            <a:r>
              <a:rPr lang="en-GB" sz="2000" b="1" dirty="0" smtClean="0"/>
              <a:t>James Madison (1751–1836), </a:t>
            </a:r>
            <a:r>
              <a:rPr lang="en-GB" sz="2000" b="1" dirty="0"/>
              <a:t>and what his significance in American history</a:t>
            </a:r>
            <a:r>
              <a:rPr lang="en-GB" sz="2000" b="1" dirty="0" smtClean="0"/>
              <a:t>?</a:t>
            </a:r>
          </a:p>
          <a:p>
            <a:pPr lvl="0"/>
            <a:endParaRPr lang="en-GB" sz="1200" b="1" dirty="0"/>
          </a:p>
          <a:p>
            <a:pPr marL="800100" lvl="1" indent="-342900">
              <a:buFontTx/>
              <a:buChar char="-"/>
            </a:pPr>
            <a:r>
              <a:rPr lang="en-GB" sz="2000" dirty="0" smtClean="0"/>
              <a:t>Did not see military service due to ill health</a:t>
            </a:r>
          </a:p>
          <a:p>
            <a:pPr marL="800100" lvl="1" indent="-342900">
              <a:buFontTx/>
              <a:buChar char="-"/>
            </a:pPr>
            <a:endParaRPr lang="en-GB" sz="1200" dirty="0" smtClean="0"/>
          </a:p>
          <a:p>
            <a:pPr marL="800100" lvl="1" indent="-342900">
              <a:buFontTx/>
              <a:buChar char="-"/>
            </a:pPr>
            <a:r>
              <a:rPr lang="en-GB" sz="2000" dirty="0" smtClean="0"/>
              <a:t>Served in the Virginia state legislature (1776–1779, 1784–1786); protégé of Thomas Jefferson</a:t>
            </a:r>
          </a:p>
          <a:p>
            <a:pPr marL="800100" lvl="1" indent="-342900">
              <a:buFontTx/>
              <a:buChar char="-"/>
            </a:pPr>
            <a:endParaRPr lang="en-GB" sz="1200" dirty="0"/>
          </a:p>
          <a:p>
            <a:pPr marL="800100" lvl="1" indent="-342900">
              <a:buFontTx/>
              <a:buChar char="-"/>
            </a:pPr>
            <a:r>
              <a:rPr lang="en-GB" sz="2000" dirty="0"/>
              <a:t>D</a:t>
            </a:r>
            <a:r>
              <a:rPr lang="en-GB" sz="2000" dirty="0" smtClean="0"/>
              <a:t>elegate to Continental Congress (1780–1783)</a:t>
            </a:r>
          </a:p>
          <a:p>
            <a:pPr marL="800100" lvl="1" indent="-342900">
              <a:buFontTx/>
              <a:buChar char="-"/>
            </a:pPr>
            <a:endParaRPr lang="en-GB" sz="1200" dirty="0" smtClean="0"/>
          </a:p>
          <a:p>
            <a:pPr marL="800100" lvl="1" indent="-342900">
              <a:buFontTx/>
              <a:buChar char="-"/>
            </a:pPr>
            <a:r>
              <a:rPr lang="en-GB" sz="2000" dirty="0" smtClean="0"/>
              <a:t>Member of US House of Representatives (1789–1797)</a:t>
            </a:r>
          </a:p>
          <a:p>
            <a:pPr marL="800100" lvl="1" indent="-342900">
              <a:buFontTx/>
              <a:buChar char="-"/>
            </a:pPr>
            <a:endParaRPr lang="en-GB" sz="1200" dirty="0"/>
          </a:p>
          <a:p>
            <a:pPr marL="800100" lvl="1" indent="-342900">
              <a:buFontTx/>
              <a:buChar char="-"/>
            </a:pPr>
            <a:r>
              <a:rPr lang="en-GB" sz="2000" dirty="0" smtClean="0"/>
              <a:t>US Secretary of State (1801–1809) </a:t>
            </a:r>
            <a:r>
              <a:rPr lang="en-GB" sz="1600" dirty="0" smtClean="0"/>
              <a:t>(foreign affairs minister)</a:t>
            </a:r>
          </a:p>
          <a:p>
            <a:pPr marL="800100" lvl="1" indent="-342900">
              <a:buFontTx/>
              <a:buChar char="-"/>
            </a:pPr>
            <a:endParaRPr lang="en-GB" sz="1200" dirty="0" smtClean="0"/>
          </a:p>
          <a:p>
            <a:pPr marL="800100" lvl="1" indent="-342900">
              <a:buFontTx/>
              <a:buChar char="-"/>
            </a:pPr>
            <a:r>
              <a:rPr lang="en-GB" sz="2000" dirty="0" smtClean="0"/>
              <a:t>4</a:t>
            </a:r>
            <a:r>
              <a:rPr lang="en-GB" sz="2000" baseline="30000" dirty="0" smtClean="0"/>
              <a:t>th</a:t>
            </a:r>
            <a:r>
              <a:rPr lang="en-GB" sz="2000" dirty="0" smtClean="0"/>
              <a:t> President of the United States (1809–1817)</a:t>
            </a:r>
          </a:p>
          <a:p>
            <a:pPr marL="800100" lvl="1" indent="-342900">
              <a:buFontTx/>
              <a:buChar char="-"/>
            </a:pPr>
            <a:endParaRPr lang="en-GB" sz="2000" dirty="0"/>
          </a:p>
          <a:p>
            <a:pPr marL="800100" lvl="1" indent="-342900">
              <a:buFontTx/>
              <a:buChar char="-"/>
            </a:pPr>
            <a:r>
              <a:rPr lang="en-GB" sz="2000" dirty="0" smtClean="0"/>
              <a:t>‘The Father of the Constitution,’ drafted and promoted Constitution and Bill of Rights</a:t>
            </a:r>
          </a:p>
          <a:p>
            <a:pPr marL="342900" lvl="0" indent="-342900">
              <a:buFontTx/>
              <a:buChar char="-"/>
            </a:pPr>
            <a:endParaRPr lang="en-GB" sz="2000" b="1" dirty="0"/>
          </a:p>
          <a:p>
            <a:pPr marL="342900" lvl="0" indent="-342900">
              <a:buFontTx/>
              <a:buChar char="-"/>
            </a:pPr>
            <a:endParaRPr lang="en-GB" sz="2000" b="1" dirty="0" smtClean="0"/>
          </a:p>
        </p:txBody>
      </p:sp>
      <p:pic>
        <p:nvPicPr>
          <p:cNvPr id="4098" name="Picture 2" descr="https://upload.wikimedia.org/wikipedia/commons/thumb/b/bb/James_Madison%2C_by_Charles_Willson_Peale%2C_1783.png/800px-James_Madison%2C_by_Charles_Willson_Peale%2C_1783.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516216" y="908720"/>
            <a:ext cx="2486467" cy="33214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8362701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23485" y="6410"/>
            <a:ext cx="9167485" cy="3066133"/>
          </a:xfrm>
          <a:prstGeom prst="rect">
            <a:avLst/>
          </a:prstGeom>
        </p:spPr>
        <p:txBody>
          <a:bodyPr wrap="square" lIns="540000" tIns="360000" rIns="540000" bIns="360000">
            <a:spAutoFit/>
          </a:bodyPr>
          <a:lstStyle/>
          <a:p>
            <a:r>
              <a:rPr lang="en-GB" sz="2000" b="1" u="sng" dirty="0" smtClean="0">
                <a:solidFill>
                  <a:prstClr val="black"/>
                </a:solidFill>
              </a:rPr>
              <a:t>3. </a:t>
            </a:r>
            <a:r>
              <a:rPr lang="en-GB" sz="2000" b="1" i="1" u="sng" dirty="0">
                <a:solidFill>
                  <a:prstClr val="black"/>
                </a:solidFill>
              </a:rPr>
              <a:t>The Federalist</a:t>
            </a:r>
            <a:r>
              <a:rPr lang="en-GB" sz="2000" b="1" u="sng" dirty="0">
                <a:solidFill>
                  <a:prstClr val="black"/>
                </a:solidFill>
              </a:rPr>
              <a:t> </a:t>
            </a:r>
            <a:r>
              <a:rPr lang="en-GB" sz="2000" b="1" u="sng" dirty="0" smtClean="0">
                <a:solidFill>
                  <a:prstClr val="black"/>
                </a:solidFill>
              </a:rPr>
              <a:t>No. 10: Madison</a:t>
            </a:r>
            <a:endParaRPr lang="en-GB" sz="2000" b="1" u="sng" dirty="0">
              <a:solidFill>
                <a:prstClr val="black"/>
              </a:solidFill>
            </a:endParaRPr>
          </a:p>
          <a:p>
            <a:pPr marL="342900" lvl="0" indent="-342900">
              <a:buFont typeface="Arial" panose="020B0604020202020204" pitchFamily="34" charset="0"/>
              <a:buChar char="•"/>
            </a:pPr>
            <a:endParaRPr lang="en-GB" sz="2000" b="1" dirty="0" smtClean="0"/>
          </a:p>
          <a:p>
            <a:pPr marL="342900" lvl="0" indent="-342900">
              <a:buFont typeface="Arial" panose="020B0604020202020204" pitchFamily="34" charset="0"/>
              <a:buChar char="•"/>
            </a:pPr>
            <a:r>
              <a:rPr lang="en-GB" sz="2800" b="1" dirty="0" smtClean="0"/>
              <a:t>Does </a:t>
            </a:r>
            <a:r>
              <a:rPr lang="en-GB" sz="2800" b="1" dirty="0"/>
              <a:t>Madison’s tone and line of argument differ at from those pursued by Hamilton? Does he cite any additional factors or events that were overlooked in </a:t>
            </a:r>
            <a:r>
              <a:rPr lang="en-GB" sz="2800" b="1" i="1" dirty="0"/>
              <a:t>The Federalist </a:t>
            </a:r>
            <a:r>
              <a:rPr lang="en-GB" sz="2800" b="1" dirty="0"/>
              <a:t>Nos. 1 and 6</a:t>
            </a:r>
            <a:r>
              <a:rPr lang="en-GB" sz="2800" b="1" dirty="0" smtClean="0"/>
              <a:t>?</a:t>
            </a:r>
          </a:p>
        </p:txBody>
      </p:sp>
    </p:spTree>
    <p:extLst>
      <p:ext uri="{BB962C8B-B14F-4D97-AF65-F5344CB8AC3E}">
        <p14:creationId xmlns:p14="http://schemas.microsoft.com/office/powerpoint/2010/main" val="264578918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23485" y="6410"/>
            <a:ext cx="9167485" cy="7436560"/>
          </a:xfrm>
          <a:prstGeom prst="rect">
            <a:avLst/>
          </a:prstGeom>
        </p:spPr>
        <p:txBody>
          <a:bodyPr wrap="square" lIns="540000" tIns="360000" rIns="540000" bIns="360000">
            <a:spAutoFit/>
          </a:bodyPr>
          <a:lstStyle/>
          <a:p>
            <a:r>
              <a:rPr lang="en-GB" sz="2000" b="1" u="sng" dirty="0" smtClean="0">
                <a:solidFill>
                  <a:prstClr val="black"/>
                </a:solidFill>
              </a:rPr>
              <a:t>3. </a:t>
            </a:r>
            <a:r>
              <a:rPr lang="en-GB" sz="2000" b="1" i="1" u="sng" dirty="0">
                <a:solidFill>
                  <a:prstClr val="black"/>
                </a:solidFill>
              </a:rPr>
              <a:t>The Federalist</a:t>
            </a:r>
            <a:r>
              <a:rPr lang="en-GB" sz="2000" b="1" u="sng" dirty="0">
                <a:solidFill>
                  <a:prstClr val="black"/>
                </a:solidFill>
              </a:rPr>
              <a:t> </a:t>
            </a:r>
            <a:r>
              <a:rPr lang="en-GB" sz="2000" b="1" u="sng" dirty="0" smtClean="0">
                <a:solidFill>
                  <a:prstClr val="black"/>
                </a:solidFill>
              </a:rPr>
              <a:t>No. 10: Madison</a:t>
            </a:r>
            <a:endParaRPr lang="en-GB" sz="2000" b="1" u="sng" dirty="0">
              <a:solidFill>
                <a:prstClr val="black"/>
              </a:solidFill>
            </a:endParaRPr>
          </a:p>
          <a:p>
            <a:pPr marL="342900" lvl="0" indent="-342900">
              <a:buFont typeface="Arial" panose="020B0604020202020204" pitchFamily="34" charset="0"/>
              <a:buChar char="•"/>
            </a:pPr>
            <a:endParaRPr lang="en-GB" sz="2000" b="1" dirty="0" smtClean="0"/>
          </a:p>
          <a:p>
            <a:pPr marL="342900" indent="-342900">
              <a:buFont typeface="Arial" panose="020B0604020202020204" pitchFamily="34" charset="0"/>
              <a:buChar char="•"/>
            </a:pPr>
            <a:r>
              <a:rPr lang="en-GB" sz="2800" b="1" dirty="0" smtClean="0"/>
              <a:t>How </a:t>
            </a:r>
            <a:r>
              <a:rPr lang="en-GB" sz="2800" b="1" dirty="0"/>
              <a:t>does Madison define ‘faction’? Are different types of ‘factions’ discussed in </a:t>
            </a:r>
            <a:r>
              <a:rPr lang="en-GB" sz="2800" b="1" i="1" dirty="0"/>
              <a:t>The Federalist </a:t>
            </a:r>
            <a:r>
              <a:rPr lang="en-GB" sz="2800" b="1" dirty="0"/>
              <a:t>No. 10, and if so how does Madison characterise them?</a:t>
            </a:r>
            <a:endParaRPr lang="en-GB" sz="2800" dirty="0"/>
          </a:p>
          <a:p>
            <a:pPr marL="342900" indent="-342900">
              <a:buFont typeface="Arial" panose="020B0604020202020204" pitchFamily="34" charset="0"/>
              <a:buChar char="•"/>
            </a:pPr>
            <a:endParaRPr lang="en-GB" sz="2800" dirty="0"/>
          </a:p>
          <a:p>
            <a:pPr marL="342900" lvl="0" indent="-342900">
              <a:buFont typeface="Arial" panose="020B0604020202020204" pitchFamily="34" charset="0"/>
              <a:buChar char="•"/>
            </a:pPr>
            <a:r>
              <a:rPr lang="en-GB" sz="2800" b="1" dirty="0"/>
              <a:t>What two means does Madison suggest are available to prevent factions forming, and why does he reject them both?</a:t>
            </a:r>
            <a:endParaRPr lang="en-GB" sz="2800" dirty="0"/>
          </a:p>
          <a:p>
            <a:r>
              <a:rPr lang="en-GB" sz="2800" b="1" dirty="0"/>
              <a:t> </a:t>
            </a:r>
            <a:endParaRPr lang="en-GB" sz="2800" dirty="0"/>
          </a:p>
          <a:p>
            <a:pPr marL="342900" lvl="0" indent="-342900">
              <a:buFont typeface="Arial" panose="020B0604020202020204" pitchFamily="34" charset="0"/>
              <a:buChar char="•"/>
            </a:pPr>
            <a:r>
              <a:rPr lang="en-GB" sz="2800" b="1" dirty="0" smtClean="0"/>
              <a:t>What </a:t>
            </a:r>
            <a:r>
              <a:rPr lang="en-GB" sz="2800" b="1" dirty="0"/>
              <a:t>structures and functions of government does Madison propose for helping balance or mitigate “the mischief of faction”?</a:t>
            </a:r>
            <a:endParaRPr lang="en-GB" sz="2800" dirty="0"/>
          </a:p>
          <a:p>
            <a:r>
              <a:rPr lang="en-GB" sz="2800" dirty="0"/>
              <a:t> </a:t>
            </a:r>
          </a:p>
          <a:p>
            <a:pPr marL="342900" lvl="0" indent="-342900">
              <a:buFontTx/>
              <a:buChar char="-"/>
            </a:pPr>
            <a:endParaRPr lang="en-GB" sz="2000" b="1" dirty="0" smtClean="0"/>
          </a:p>
          <a:p>
            <a:pPr marL="342900" lvl="0" indent="-342900">
              <a:buFontTx/>
              <a:buChar char="-"/>
            </a:pPr>
            <a:endParaRPr lang="en-GB" sz="2000" b="1" dirty="0"/>
          </a:p>
          <a:p>
            <a:pPr marL="342900" lvl="0" indent="-342900">
              <a:buFontTx/>
              <a:buChar char="-"/>
            </a:pPr>
            <a:endParaRPr lang="en-GB" sz="2000" b="1" dirty="0" smtClean="0"/>
          </a:p>
        </p:txBody>
      </p:sp>
    </p:spTree>
    <p:extLst>
      <p:ext uri="{BB962C8B-B14F-4D97-AF65-F5344CB8AC3E}">
        <p14:creationId xmlns:p14="http://schemas.microsoft.com/office/powerpoint/2010/main" val="107344440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23485" y="6410"/>
            <a:ext cx="9167485" cy="6328565"/>
          </a:xfrm>
          <a:prstGeom prst="rect">
            <a:avLst/>
          </a:prstGeom>
        </p:spPr>
        <p:txBody>
          <a:bodyPr wrap="square" lIns="540000" tIns="360000" rIns="540000" bIns="360000">
            <a:spAutoFit/>
          </a:bodyPr>
          <a:lstStyle/>
          <a:p>
            <a:r>
              <a:rPr lang="en-GB" sz="2000" b="1" u="sng" dirty="0" smtClean="0">
                <a:solidFill>
                  <a:prstClr val="black"/>
                </a:solidFill>
              </a:rPr>
              <a:t>3. </a:t>
            </a:r>
            <a:r>
              <a:rPr lang="en-GB" sz="2000" b="1" i="1" u="sng" dirty="0">
                <a:solidFill>
                  <a:prstClr val="black"/>
                </a:solidFill>
              </a:rPr>
              <a:t>The Federalist</a:t>
            </a:r>
            <a:r>
              <a:rPr lang="en-GB" sz="2000" b="1" u="sng" dirty="0">
                <a:solidFill>
                  <a:prstClr val="black"/>
                </a:solidFill>
              </a:rPr>
              <a:t> </a:t>
            </a:r>
            <a:r>
              <a:rPr lang="en-GB" sz="2000" b="1" u="sng" dirty="0" smtClean="0">
                <a:solidFill>
                  <a:prstClr val="black"/>
                </a:solidFill>
              </a:rPr>
              <a:t>No. 10: Madison</a:t>
            </a:r>
            <a:endParaRPr lang="en-GB" sz="2000" b="1" u="sng" dirty="0">
              <a:solidFill>
                <a:prstClr val="black"/>
              </a:solidFill>
            </a:endParaRPr>
          </a:p>
          <a:p>
            <a:pPr marL="342900" lvl="0" indent="-342900">
              <a:buFont typeface="Arial" panose="020B0604020202020204" pitchFamily="34" charset="0"/>
              <a:buChar char="•"/>
            </a:pPr>
            <a:endParaRPr lang="en-GB" sz="2000" b="1" dirty="0" smtClean="0"/>
          </a:p>
          <a:p>
            <a:r>
              <a:rPr lang="en-GB" sz="2000" b="1" dirty="0"/>
              <a:t> </a:t>
            </a:r>
            <a:endParaRPr lang="en-GB" sz="2000" dirty="0" smtClean="0"/>
          </a:p>
          <a:p>
            <a:pPr marL="342900" lvl="0" indent="-342900">
              <a:buFont typeface="Arial" panose="020B0604020202020204" pitchFamily="34" charset="0"/>
              <a:buChar char="•"/>
            </a:pPr>
            <a:r>
              <a:rPr lang="en-GB" sz="2800" b="1" dirty="0" smtClean="0"/>
              <a:t>What sorts of rights and liberties – and for whom – does Madison deem particularly important in </a:t>
            </a:r>
            <a:r>
              <a:rPr lang="en-GB" sz="2800" b="1" i="1" dirty="0" smtClean="0"/>
              <a:t>The Federalist </a:t>
            </a:r>
            <a:r>
              <a:rPr lang="en-GB" sz="2800" b="1" dirty="0" smtClean="0"/>
              <a:t>No. 10? Why and how is property an important concept for him? </a:t>
            </a:r>
            <a:endParaRPr lang="en-GB" sz="2800" dirty="0" smtClean="0"/>
          </a:p>
          <a:p>
            <a:endParaRPr lang="en-GB" sz="2800" dirty="0" smtClean="0"/>
          </a:p>
          <a:p>
            <a:pPr marL="342900" lvl="0" indent="-342900">
              <a:buFont typeface="Arial" panose="020B0604020202020204" pitchFamily="34" charset="0"/>
              <a:buChar char="•"/>
            </a:pPr>
            <a:r>
              <a:rPr lang="en-GB" sz="2800" b="1" dirty="0" smtClean="0"/>
              <a:t>How </a:t>
            </a:r>
            <a:r>
              <a:rPr lang="en-GB" sz="2800" b="1" dirty="0"/>
              <a:t>does Madison differentiate between democracy and republicanism? What is his verdict on what he terms “pure democracy”?</a:t>
            </a:r>
            <a:endParaRPr lang="en-GB" sz="2800" dirty="0"/>
          </a:p>
          <a:p>
            <a:r>
              <a:rPr lang="en-GB" sz="2000" dirty="0"/>
              <a:t> </a:t>
            </a:r>
          </a:p>
          <a:p>
            <a:pPr marL="342900" lvl="0" indent="-342900">
              <a:buFontTx/>
              <a:buChar char="-"/>
            </a:pPr>
            <a:endParaRPr lang="en-GB" sz="2000" b="1" dirty="0" smtClean="0"/>
          </a:p>
          <a:p>
            <a:pPr marL="342900" lvl="0" indent="-342900">
              <a:buFontTx/>
              <a:buChar char="-"/>
            </a:pPr>
            <a:endParaRPr lang="en-GB" sz="2000" b="1" dirty="0"/>
          </a:p>
          <a:p>
            <a:pPr marL="342900" lvl="0" indent="-342900">
              <a:buFontTx/>
              <a:buChar char="-"/>
            </a:pPr>
            <a:endParaRPr lang="en-GB" sz="2000" b="1" dirty="0" smtClean="0"/>
          </a:p>
        </p:txBody>
      </p:sp>
    </p:spTree>
    <p:extLst>
      <p:ext uri="{BB962C8B-B14F-4D97-AF65-F5344CB8AC3E}">
        <p14:creationId xmlns:p14="http://schemas.microsoft.com/office/powerpoint/2010/main" val="426426173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23484" y="6410"/>
            <a:ext cx="9167484" cy="6759452"/>
          </a:xfrm>
          <a:prstGeom prst="rect">
            <a:avLst/>
          </a:prstGeom>
        </p:spPr>
        <p:txBody>
          <a:bodyPr wrap="square" lIns="540000" tIns="360000" rIns="540000" bIns="360000">
            <a:spAutoFit/>
          </a:bodyPr>
          <a:lstStyle/>
          <a:p>
            <a:r>
              <a:rPr lang="en-GB" sz="2000" b="1" u="sng" dirty="0">
                <a:solidFill>
                  <a:prstClr val="black"/>
                </a:solidFill>
              </a:rPr>
              <a:t>3. </a:t>
            </a:r>
            <a:r>
              <a:rPr lang="en-GB" sz="2000" b="1" i="1" u="sng" dirty="0">
                <a:solidFill>
                  <a:prstClr val="black"/>
                </a:solidFill>
              </a:rPr>
              <a:t>The Federalist</a:t>
            </a:r>
            <a:r>
              <a:rPr lang="en-GB" sz="2000" b="1" u="sng" dirty="0">
                <a:solidFill>
                  <a:prstClr val="black"/>
                </a:solidFill>
              </a:rPr>
              <a:t> No. 10</a:t>
            </a:r>
            <a:r>
              <a:rPr lang="en-GB" sz="2400" b="1" u="sng" dirty="0" smtClean="0">
                <a:solidFill>
                  <a:prstClr val="black"/>
                </a:solidFill>
              </a:rPr>
              <a:t>: Democracy v Republicanism</a:t>
            </a:r>
            <a:endParaRPr lang="en-GB" sz="2400" b="1" u="sng" dirty="0">
              <a:solidFill>
                <a:prstClr val="black"/>
              </a:solidFill>
            </a:endParaRPr>
          </a:p>
          <a:p>
            <a:pPr marL="457200" indent="-457200">
              <a:buFont typeface="+mj-lt"/>
              <a:buAutoNum type="arabicPeriod"/>
            </a:pPr>
            <a:endParaRPr lang="en-GB" sz="2400" b="1" dirty="0" smtClean="0">
              <a:solidFill>
                <a:prstClr val="black"/>
              </a:solidFill>
            </a:endParaRPr>
          </a:p>
          <a:p>
            <a:pPr algn="ctr">
              <a:lnSpc>
                <a:spcPct val="90000"/>
              </a:lnSpc>
              <a:buFontTx/>
              <a:buNone/>
            </a:pPr>
            <a:r>
              <a:rPr lang="en-GB" altLang="en-US" sz="2400" b="1" u="sng" dirty="0" smtClean="0">
                <a:effectLst>
                  <a:outerShdw blurRad="38100" dist="38100" dir="2700000" algn="tl">
                    <a:srgbClr val="000000">
                      <a:alpha val="43137"/>
                    </a:srgbClr>
                  </a:outerShdw>
                </a:effectLst>
              </a:rPr>
              <a:t>Democracy</a:t>
            </a:r>
            <a:endParaRPr lang="en-GB" altLang="en-US" sz="2400" b="1" dirty="0" smtClean="0">
              <a:effectLst>
                <a:outerShdw blurRad="38100" dist="38100" dir="2700000" algn="tl">
                  <a:srgbClr val="000000">
                    <a:alpha val="43137"/>
                  </a:srgbClr>
                </a:outerShdw>
              </a:effectLst>
            </a:endParaRPr>
          </a:p>
          <a:p>
            <a:pPr algn="just">
              <a:lnSpc>
                <a:spcPct val="90000"/>
              </a:lnSpc>
              <a:buFontTx/>
              <a:buNone/>
            </a:pPr>
            <a:endParaRPr lang="en-GB" altLang="en-US" sz="2400" dirty="0" smtClean="0"/>
          </a:p>
          <a:p>
            <a:pPr algn="just">
              <a:lnSpc>
                <a:spcPct val="90000"/>
              </a:lnSpc>
              <a:buFontTx/>
              <a:buNone/>
            </a:pPr>
            <a:r>
              <a:rPr lang="en-GB" altLang="en-US" sz="2400" dirty="0" smtClean="0"/>
              <a:t>The idea of democracy, drawn from the Ancient Greeks, emphasises self-governance, in which people participate fully in the </a:t>
            </a:r>
            <a:r>
              <a:rPr lang="en-GB" altLang="en-US" sz="2400" i="1" dirty="0" smtClean="0"/>
              <a:t>political</a:t>
            </a:r>
            <a:r>
              <a:rPr lang="en-GB" altLang="en-US" sz="2400" dirty="0" smtClean="0"/>
              <a:t> decisions that affect their lives.</a:t>
            </a:r>
          </a:p>
          <a:p>
            <a:pPr algn="just">
              <a:lnSpc>
                <a:spcPct val="90000"/>
              </a:lnSpc>
              <a:buFontTx/>
              <a:buNone/>
            </a:pPr>
            <a:endParaRPr lang="en-GB" altLang="en-US" sz="2400" b="1" dirty="0" smtClean="0"/>
          </a:p>
          <a:p>
            <a:pPr algn="ctr">
              <a:lnSpc>
                <a:spcPct val="90000"/>
              </a:lnSpc>
              <a:buFontTx/>
              <a:buNone/>
            </a:pPr>
            <a:r>
              <a:rPr lang="en-GB" altLang="en-US" sz="2400" b="1" u="sng" dirty="0" smtClean="0">
                <a:effectLst>
                  <a:outerShdw blurRad="38100" dist="38100" dir="2700000" algn="tl">
                    <a:srgbClr val="000000">
                      <a:alpha val="43137"/>
                    </a:srgbClr>
                  </a:outerShdw>
                </a:effectLst>
              </a:rPr>
              <a:t>Republicanism</a:t>
            </a:r>
          </a:p>
          <a:p>
            <a:pPr algn="just">
              <a:lnSpc>
                <a:spcPct val="90000"/>
              </a:lnSpc>
              <a:buFontTx/>
              <a:buNone/>
            </a:pPr>
            <a:endParaRPr lang="en-GB" altLang="en-US" sz="2400" dirty="0" smtClean="0"/>
          </a:p>
          <a:p>
            <a:pPr algn="just">
              <a:lnSpc>
                <a:spcPct val="90000"/>
              </a:lnSpc>
              <a:buFontTx/>
              <a:buNone/>
            </a:pPr>
            <a:r>
              <a:rPr lang="en-GB" altLang="en-US" sz="2400" dirty="0" smtClean="0"/>
              <a:t>The idea of republicanism, again derived from antiquity, begins with an assembly of enlightened citizens which governs objectively and in the best interests of the whole society. Republican thought places great emphasis on individual virtue. This quality guarantees the general good of society against individual desires or the specific interests of social groups. For Republicans, then, public virtue is opposed to private vice.</a:t>
            </a:r>
          </a:p>
          <a:p>
            <a:endParaRPr lang="en-GB" sz="2000" b="1" dirty="0">
              <a:solidFill>
                <a:prstClr val="black"/>
              </a:solidFill>
            </a:endParaRPr>
          </a:p>
        </p:txBody>
      </p:sp>
    </p:spTree>
    <p:extLst>
      <p:ext uri="{BB962C8B-B14F-4D97-AF65-F5344CB8AC3E}">
        <p14:creationId xmlns:p14="http://schemas.microsoft.com/office/powerpoint/2010/main" val="358118887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0" y="0"/>
            <a:ext cx="9144000" cy="5528346"/>
          </a:xfrm>
          <a:prstGeom prst="rect">
            <a:avLst/>
          </a:prstGeom>
        </p:spPr>
        <p:txBody>
          <a:bodyPr wrap="square" lIns="540000" tIns="360000" rIns="540000" bIns="360000">
            <a:spAutoFit/>
          </a:bodyPr>
          <a:lstStyle/>
          <a:p>
            <a:r>
              <a:rPr lang="en-GB" sz="2000" b="1" u="sng" dirty="0">
                <a:solidFill>
                  <a:prstClr val="black"/>
                </a:solidFill>
              </a:rPr>
              <a:t>4. Structure of US Government</a:t>
            </a:r>
          </a:p>
          <a:p>
            <a:endParaRPr lang="en-GB" sz="2000" b="1" u="sng" dirty="0">
              <a:solidFill>
                <a:prstClr val="black"/>
              </a:solidFill>
            </a:endParaRPr>
          </a:p>
          <a:p>
            <a:pPr algn="just"/>
            <a:r>
              <a:rPr lang="en-GB" b="1" dirty="0" smtClean="0">
                <a:solidFill>
                  <a:prstClr val="black"/>
                </a:solidFill>
              </a:rPr>
              <a:t>“We </a:t>
            </a:r>
            <a:r>
              <a:rPr lang="en-GB" b="1" dirty="0">
                <a:solidFill>
                  <a:prstClr val="black"/>
                </a:solidFill>
              </a:rPr>
              <a:t>the People </a:t>
            </a:r>
            <a:r>
              <a:rPr lang="en-GB" dirty="0">
                <a:solidFill>
                  <a:prstClr val="black"/>
                </a:solidFill>
              </a:rPr>
              <a:t>of the United States, in Order to form a more perfect Union, establish </a:t>
            </a:r>
            <a:r>
              <a:rPr lang="en-GB" b="1" dirty="0">
                <a:solidFill>
                  <a:prstClr val="black"/>
                </a:solidFill>
              </a:rPr>
              <a:t>Justice</a:t>
            </a:r>
            <a:r>
              <a:rPr lang="en-GB" dirty="0">
                <a:solidFill>
                  <a:prstClr val="black"/>
                </a:solidFill>
              </a:rPr>
              <a:t>, insure </a:t>
            </a:r>
            <a:r>
              <a:rPr lang="en-GB" b="1" dirty="0">
                <a:solidFill>
                  <a:prstClr val="black"/>
                </a:solidFill>
              </a:rPr>
              <a:t>domestic </a:t>
            </a:r>
            <a:r>
              <a:rPr lang="en-GB" b="1" dirty="0" err="1">
                <a:solidFill>
                  <a:prstClr val="black"/>
                </a:solidFill>
              </a:rPr>
              <a:t>Tranquility</a:t>
            </a:r>
            <a:r>
              <a:rPr lang="en-GB" dirty="0">
                <a:solidFill>
                  <a:prstClr val="black"/>
                </a:solidFill>
              </a:rPr>
              <a:t>, provide for the </a:t>
            </a:r>
            <a:r>
              <a:rPr lang="en-GB" b="1" dirty="0">
                <a:solidFill>
                  <a:prstClr val="black"/>
                </a:solidFill>
              </a:rPr>
              <a:t>common </a:t>
            </a:r>
            <a:r>
              <a:rPr lang="en-GB" b="1" dirty="0" smtClean="0">
                <a:solidFill>
                  <a:prstClr val="black"/>
                </a:solidFill>
              </a:rPr>
              <a:t>defence</a:t>
            </a:r>
            <a:r>
              <a:rPr lang="en-GB" dirty="0">
                <a:solidFill>
                  <a:prstClr val="black"/>
                </a:solidFill>
              </a:rPr>
              <a:t>, promote the </a:t>
            </a:r>
            <a:r>
              <a:rPr lang="en-GB" b="1" dirty="0">
                <a:solidFill>
                  <a:prstClr val="black"/>
                </a:solidFill>
              </a:rPr>
              <a:t>general Welfare</a:t>
            </a:r>
            <a:r>
              <a:rPr lang="en-GB" dirty="0">
                <a:solidFill>
                  <a:prstClr val="black"/>
                </a:solidFill>
              </a:rPr>
              <a:t>, and secure the </a:t>
            </a:r>
            <a:r>
              <a:rPr lang="en-GB" b="1" dirty="0">
                <a:solidFill>
                  <a:prstClr val="black"/>
                </a:solidFill>
              </a:rPr>
              <a:t>Blessings of Liberty </a:t>
            </a:r>
            <a:r>
              <a:rPr lang="en-GB" dirty="0">
                <a:solidFill>
                  <a:prstClr val="black"/>
                </a:solidFill>
              </a:rPr>
              <a:t>to ourselves and our Posterity, do ordain and establish this Constitution for the United States of </a:t>
            </a:r>
            <a:r>
              <a:rPr lang="en-GB" dirty="0" smtClean="0">
                <a:solidFill>
                  <a:prstClr val="black"/>
                </a:solidFill>
              </a:rPr>
              <a:t>America …”</a:t>
            </a:r>
          </a:p>
          <a:p>
            <a:endParaRPr lang="en-GB" sz="2000" b="1" dirty="0" smtClean="0">
              <a:solidFill>
                <a:prstClr val="black"/>
              </a:solidFill>
            </a:endParaRPr>
          </a:p>
          <a:p>
            <a:r>
              <a:rPr lang="en-GB" sz="2000" b="1" dirty="0">
                <a:solidFill>
                  <a:prstClr val="black"/>
                </a:solidFill>
              </a:rPr>
              <a:t>Article </a:t>
            </a:r>
            <a:r>
              <a:rPr lang="en-GB" sz="2000" b="1" dirty="0" smtClean="0">
                <a:solidFill>
                  <a:prstClr val="black"/>
                </a:solidFill>
              </a:rPr>
              <a:t>I. </a:t>
            </a:r>
            <a:r>
              <a:rPr lang="en-GB" sz="2000" b="1" dirty="0">
                <a:solidFill>
                  <a:prstClr val="black"/>
                </a:solidFill>
              </a:rPr>
              <a:t>Legislative </a:t>
            </a:r>
            <a:r>
              <a:rPr lang="en-GB" sz="2000" b="1" dirty="0" smtClean="0">
                <a:solidFill>
                  <a:prstClr val="black"/>
                </a:solidFill>
              </a:rPr>
              <a:t>Branch – </a:t>
            </a:r>
            <a:r>
              <a:rPr lang="en-GB" sz="2000" dirty="0" smtClean="0">
                <a:solidFill>
                  <a:prstClr val="black"/>
                </a:solidFill>
              </a:rPr>
              <a:t>powers of Senate and House of </a:t>
            </a:r>
            <a:r>
              <a:rPr lang="en-GB" sz="2000" dirty="0" smtClean="0">
                <a:solidFill>
                  <a:prstClr val="black"/>
                </a:solidFill>
              </a:rPr>
              <a:t>Representatives (Congress)</a:t>
            </a:r>
          </a:p>
          <a:p>
            <a:r>
              <a:rPr lang="en-GB" sz="2000" i="1" dirty="0" smtClean="0">
                <a:solidFill>
                  <a:prstClr val="black"/>
                </a:solidFill>
              </a:rPr>
              <a:t>	House of Representatives </a:t>
            </a:r>
            <a:r>
              <a:rPr lang="en-GB" sz="2000" dirty="0" smtClean="0">
                <a:solidFill>
                  <a:prstClr val="black"/>
                </a:solidFill>
              </a:rPr>
              <a:t>composed of representatives from each state in proportion to their population</a:t>
            </a:r>
          </a:p>
          <a:p>
            <a:r>
              <a:rPr lang="en-GB" sz="2000" dirty="0">
                <a:solidFill>
                  <a:prstClr val="black"/>
                </a:solidFill>
              </a:rPr>
              <a:t>	</a:t>
            </a:r>
            <a:r>
              <a:rPr lang="en-GB" sz="2000" i="1" dirty="0" smtClean="0">
                <a:solidFill>
                  <a:prstClr val="black"/>
                </a:solidFill>
              </a:rPr>
              <a:t>Senate</a:t>
            </a:r>
            <a:r>
              <a:rPr lang="en-GB" sz="2000" dirty="0" smtClean="0">
                <a:solidFill>
                  <a:prstClr val="black"/>
                </a:solidFill>
              </a:rPr>
              <a:t> composed of two members per state</a:t>
            </a:r>
          </a:p>
          <a:p>
            <a:r>
              <a:rPr lang="en-GB" sz="2000" b="1" dirty="0" smtClean="0">
                <a:solidFill>
                  <a:prstClr val="black"/>
                </a:solidFill>
              </a:rPr>
              <a:t>Article </a:t>
            </a:r>
            <a:r>
              <a:rPr lang="en-GB" sz="2000" b="1" dirty="0" smtClean="0">
                <a:solidFill>
                  <a:prstClr val="black"/>
                </a:solidFill>
              </a:rPr>
              <a:t>II. </a:t>
            </a:r>
            <a:r>
              <a:rPr lang="en-GB" sz="2000" b="1" dirty="0">
                <a:solidFill>
                  <a:prstClr val="black"/>
                </a:solidFill>
              </a:rPr>
              <a:t>Executive </a:t>
            </a:r>
            <a:r>
              <a:rPr lang="en-GB" sz="2000" b="1" dirty="0" smtClean="0">
                <a:solidFill>
                  <a:prstClr val="black"/>
                </a:solidFill>
              </a:rPr>
              <a:t>Branch </a:t>
            </a:r>
            <a:r>
              <a:rPr lang="en-GB" sz="2000" dirty="0" smtClean="0">
                <a:solidFill>
                  <a:prstClr val="black"/>
                </a:solidFill>
              </a:rPr>
              <a:t>– powers of the President and offices of the President</a:t>
            </a:r>
            <a:endParaRPr lang="en-GB" sz="2000" dirty="0">
              <a:solidFill>
                <a:prstClr val="black"/>
              </a:solidFill>
            </a:endParaRPr>
          </a:p>
          <a:p>
            <a:r>
              <a:rPr lang="en-GB" sz="2000" b="1" dirty="0">
                <a:solidFill>
                  <a:prstClr val="black"/>
                </a:solidFill>
              </a:rPr>
              <a:t>Article </a:t>
            </a:r>
            <a:r>
              <a:rPr lang="en-GB" sz="2000" b="1" dirty="0" smtClean="0">
                <a:solidFill>
                  <a:prstClr val="black"/>
                </a:solidFill>
              </a:rPr>
              <a:t>III. </a:t>
            </a:r>
            <a:r>
              <a:rPr lang="en-GB" sz="2000" b="1" dirty="0">
                <a:solidFill>
                  <a:prstClr val="black"/>
                </a:solidFill>
              </a:rPr>
              <a:t>Judicial </a:t>
            </a:r>
            <a:r>
              <a:rPr lang="en-GB" sz="2000" b="1" dirty="0" smtClean="0">
                <a:solidFill>
                  <a:prstClr val="black"/>
                </a:solidFill>
              </a:rPr>
              <a:t>Branch </a:t>
            </a:r>
            <a:r>
              <a:rPr lang="en-GB" sz="2000" dirty="0" smtClean="0">
                <a:solidFill>
                  <a:prstClr val="black"/>
                </a:solidFill>
              </a:rPr>
              <a:t>– powers of the Supreme Court and other Federal </a:t>
            </a:r>
            <a:r>
              <a:rPr lang="en-GB" sz="2000" dirty="0" smtClean="0">
                <a:solidFill>
                  <a:prstClr val="black"/>
                </a:solidFill>
              </a:rPr>
              <a:t>courts</a:t>
            </a:r>
            <a:endParaRPr lang="en-GB" sz="2000" dirty="0">
              <a:solidFill>
                <a:prstClr val="black"/>
              </a:solidFill>
            </a:endParaRPr>
          </a:p>
        </p:txBody>
      </p:sp>
      <p:sp>
        <p:nvSpPr>
          <p:cNvPr id="7" name="Rectangle 6"/>
          <p:cNvSpPr/>
          <p:nvPr/>
        </p:nvSpPr>
        <p:spPr>
          <a:xfrm>
            <a:off x="0" y="764704"/>
            <a:ext cx="9144000" cy="2850690"/>
          </a:xfrm>
          <a:prstGeom prst="rect">
            <a:avLst/>
          </a:prstGeom>
        </p:spPr>
        <p:txBody>
          <a:bodyPr wrap="square" lIns="540000" tIns="360000" rIns="540000" bIns="360000">
            <a:spAutoFit/>
          </a:bodyPr>
          <a:lstStyle/>
          <a:p>
            <a:pPr marL="342900" indent="-342900">
              <a:lnSpc>
                <a:spcPct val="115000"/>
              </a:lnSpc>
              <a:buFont typeface="Arial" panose="020B0604020202020204" pitchFamily="34" charset="0"/>
              <a:buChar char="•"/>
            </a:pPr>
            <a:endParaRPr lang="en-GB" sz="2000" b="1" dirty="0" smtClean="0"/>
          </a:p>
          <a:p>
            <a:pPr marL="342900" indent="-342900">
              <a:lnSpc>
                <a:spcPct val="115000"/>
              </a:lnSpc>
              <a:buFont typeface="Arial" panose="020B0604020202020204" pitchFamily="34" charset="0"/>
              <a:buChar char="•"/>
            </a:pPr>
            <a:endParaRPr lang="en-GB" sz="2000" b="1" dirty="0"/>
          </a:p>
          <a:p>
            <a:pPr marL="342900" indent="-342900">
              <a:lnSpc>
                <a:spcPct val="115000"/>
              </a:lnSpc>
              <a:buFont typeface="Arial" panose="020B0604020202020204" pitchFamily="34" charset="0"/>
              <a:buChar char="•"/>
            </a:pPr>
            <a:endParaRPr lang="en-GB" sz="2000" b="1" dirty="0" smtClean="0"/>
          </a:p>
          <a:p>
            <a:pPr marL="342900" indent="-342900">
              <a:lnSpc>
                <a:spcPct val="115000"/>
              </a:lnSpc>
              <a:buFont typeface="Arial" panose="020B0604020202020204" pitchFamily="34" charset="0"/>
              <a:buChar char="•"/>
            </a:pPr>
            <a:endParaRPr lang="en-GB" sz="2000" b="1" dirty="0"/>
          </a:p>
          <a:p>
            <a:pPr marL="342900" indent="-342900">
              <a:lnSpc>
                <a:spcPct val="115000"/>
              </a:lnSpc>
              <a:buFont typeface="Arial" panose="020B0604020202020204" pitchFamily="34" charset="0"/>
              <a:buChar char="•"/>
            </a:pPr>
            <a:endParaRPr lang="en-GB" sz="2000" b="1" dirty="0" smtClean="0"/>
          </a:p>
          <a:p>
            <a:pPr marL="342900" indent="-342900">
              <a:lnSpc>
                <a:spcPct val="115000"/>
              </a:lnSpc>
              <a:buFont typeface="Arial" panose="020B0604020202020204" pitchFamily="34" charset="0"/>
              <a:buChar char="•"/>
            </a:pPr>
            <a:endParaRPr lang="en-GB" sz="2000" b="1" dirty="0" smtClean="0"/>
          </a:p>
        </p:txBody>
      </p:sp>
    </p:spTree>
    <p:extLst>
      <p:ext uri="{BB962C8B-B14F-4D97-AF65-F5344CB8AC3E}">
        <p14:creationId xmlns:p14="http://schemas.microsoft.com/office/powerpoint/2010/main" val="399120447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0" y="0"/>
            <a:ext cx="9144000" cy="1958138"/>
          </a:xfrm>
          <a:prstGeom prst="rect">
            <a:avLst/>
          </a:prstGeom>
        </p:spPr>
        <p:txBody>
          <a:bodyPr wrap="square" lIns="540000" tIns="360000" rIns="540000" bIns="360000">
            <a:spAutoFit/>
          </a:bodyPr>
          <a:lstStyle/>
          <a:p>
            <a:r>
              <a:rPr lang="en-GB" sz="2000" b="1" u="sng" dirty="0">
                <a:solidFill>
                  <a:prstClr val="black"/>
                </a:solidFill>
              </a:rPr>
              <a:t>4. Structure of US </a:t>
            </a:r>
            <a:r>
              <a:rPr lang="en-GB" sz="2000" b="1" u="sng" dirty="0" smtClean="0">
                <a:solidFill>
                  <a:prstClr val="black"/>
                </a:solidFill>
              </a:rPr>
              <a:t>Government: Balance of powers</a:t>
            </a:r>
          </a:p>
          <a:p>
            <a:endParaRPr lang="en-GB" sz="2000" b="1" u="sng" dirty="0">
              <a:solidFill>
                <a:prstClr val="black"/>
              </a:solidFill>
            </a:endParaRPr>
          </a:p>
          <a:p>
            <a:endParaRPr lang="en-GB" sz="2000" b="1" dirty="0" smtClean="0">
              <a:solidFill>
                <a:prstClr val="black"/>
              </a:solidFill>
            </a:endParaRPr>
          </a:p>
          <a:p>
            <a:endParaRPr lang="en-GB" sz="2000" b="1" dirty="0">
              <a:solidFill>
                <a:prstClr val="black"/>
              </a:solidFill>
            </a:endParaRPr>
          </a:p>
        </p:txBody>
      </p:sp>
      <p:sp>
        <p:nvSpPr>
          <p:cNvPr id="7" name="Rectangle 6"/>
          <p:cNvSpPr/>
          <p:nvPr/>
        </p:nvSpPr>
        <p:spPr>
          <a:xfrm>
            <a:off x="0" y="764704"/>
            <a:ext cx="9144000" cy="2850690"/>
          </a:xfrm>
          <a:prstGeom prst="rect">
            <a:avLst/>
          </a:prstGeom>
        </p:spPr>
        <p:txBody>
          <a:bodyPr wrap="square" lIns="540000" tIns="360000" rIns="540000" bIns="360000">
            <a:spAutoFit/>
          </a:bodyPr>
          <a:lstStyle/>
          <a:p>
            <a:pPr marL="342900" indent="-342900">
              <a:lnSpc>
                <a:spcPct val="115000"/>
              </a:lnSpc>
              <a:buFont typeface="Arial" panose="020B0604020202020204" pitchFamily="34" charset="0"/>
              <a:buChar char="•"/>
            </a:pPr>
            <a:endParaRPr lang="en-GB" sz="2000" b="1" dirty="0" smtClean="0"/>
          </a:p>
          <a:p>
            <a:pPr marL="342900" indent="-342900">
              <a:lnSpc>
                <a:spcPct val="115000"/>
              </a:lnSpc>
              <a:buFont typeface="Arial" panose="020B0604020202020204" pitchFamily="34" charset="0"/>
              <a:buChar char="•"/>
            </a:pPr>
            <a:endParaRPr lang="en-GB" sz="2000" b="1" dirty="0"/>
          </a:p>
          <a:p>
            <a:pPr marL="342900" indent="-342900">
              <a:lnSpc>
                <a:spcPct val="115000"/>
              </a:lnSpc>
              <a:buFont typeface="Arial" panose="020B0604020202020204" pitchFamily="34" charset="0"/>
              <a:buChar char="•"/>
            </a:pPr>
            <a:endParaRPr lang="en-GB" sz="2000" b="1" dirty="0" smtClean="0"/>
          </a:p>
          <a:p>
            <a:pPr marL="342900" indent="-342900">
              <a:lnSpc>
                <a:spcPct val="115000"/>
              </a:lnSpc>
              <a:buFont typeface="Arial" panose="020B0604020202020204" pitchFamily="34" charset="0"/>
              <a:buChar char="•"/>
            </a:pPr>
            <a:endParaRPr lang="en-GB" sz="2000" b="1" dirty="0"/>
          </a:p>
          <a:p>
            <a:pPr marL="342900" indent="-342900">
              <a:lnSpc>
                <a:spcPct val="115000"/>
              </a:lnSpc>
              <a:buFont typeface="Arial" panose="020B0604020202020204" pitchFamily="34" charset="0"/>
              <a:buChar char="•"/>
            </a:pPr>
            <a:endParaRPr lang="en-GB" sz="2000" b="1" dirty="0" smtClean="0"/>
          </a:p>
          <a:p>
            <a:pPr marL="342900" indent="-342900">
              <a:lnSpc>
                <a:spcPct val="115000"/>
              </a:lnSpc>
              <a:buFont typeface="Arial" panose="020B0604020202020204" pitchFamily="34" charset="0"/>
              <a:buChar char="•"/>
            </a:pPr>
            <a:endParaRPr lang="en-GB" sz="2000" b="1" dirty="0" smtClean="0"/>
          </a:p>
        </p:txBody>
      </p:sp>
      <p:pic>
        <p:nvPicPr>
          <p:cNvPr id="2050"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4192" t="13104" r="5505" b="9886"/>
          <a:stretch/>
        </p:blipFill>
        <p:spPr bwMode="auto">
          <a:xfrm>
            <a:off x="1243076" y="999380"/>
            <a:ext cx="6657847" cy="523202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273965424"/>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0" y="0"/>
            <a:ext cx="9144000" cy="5220569"/>
          </a:xfrm>
          <a:prstGeom prst="rect">
            <a:avLst/>
          </a:prstGeom>
        </p:spPr>
        <p:txBody>
          <a:bodyPr wrap="square" lIns="540000" tIns="360000" rIns="540000" bIns="360000">
            <a:spAutoFit/>
          </a:bodyPr>
          <a:lstStyle/>
          <a:p>
            <a:r>
              <a:rPr lang="en-GB" sz="2000" b="1" u="sng" dirty="0">
                <a:solidFill>
                  <a:prstClr val="black"/>
                </a:solidFill>
              </a:rPr>
              <a:t>4. Structure of US Government</a:t>
            </a:r>
          </a:p>
          <a:p>
            <a:endParaRPr lang="en-GB" sz="2000" b="1" u="sng" dirty="0">
              <a:solidFill>
                <a:prstClr val="black"/>
              </a:solidFill>
            </a:endParaRPr>
          </a:p>
          <a:p>
            <a:pPr algn="just"/>
            <a:r>
              <a:rPr lang="en-GB" b="1" dirty="0" smtClean="0">
                <a:solidFill>
                  <a:prstClr val="black"/>
                </a:solidFill>
              </a:rPr>
              <a:t>“We </a:t>
            </a:r>
            <a:r>
              <a:rPr lang="en-GB" b="1" dirty="0">
                <a:solidFill>
                  <a:prstClr val="black"/>
                </a:solidFill>
              </a:rPr>
              <a:t>the People </a:t>
            </a:r>
            <a:r>
              <a:rPr lang="en-GB" dirty="0">
                <a:solidFill>
                  <a:prstClr val="black"/>
                </a:solidFill>
              </a:rPr>
              <a:t>of the United States, in Order to form a more perfect Union, establish </a:t>
            </a:r>
            <a:r>
              <a:rPr lang="en-GB" b="1" dirty="0">
                <a:solidFill>
                  <a:prstClr val="black"/>
                </a:solidFill>
              </a:rPr>
              <a:t>Justice</a:t>
            </a:r>
            <a:r>
              <a:rPr lang="en-GB" dirty="0">
                <a:solidFill>
                  <a:prstClr val="black"/>
                </a:solidFill>
              </a:rPr>
              <a:t>, insure </a:t>
            </a:r>
            <a:r>
              <a:rPr lang="en-GB" b="1" dirty="0">
                <a:solidFill>
                  <a:prstClr val="black"/>
                </a:solidFill>
              </a:rPr>
              <a:t>domestic </a:t>
            </a:r>
            <a:r>
              <a:rPr lang="en-GB" b="1" dirty="0" err="1">
                <a:solidFill>
                  <a:prstClr val="black"/>
                </a:solidFill>
              </a:rPr>
              <a:t>Tranquility</a:t>
            </a:r>
            <a:r>
              <a:rPr lang="en-GB" dirty="0">
                <a:solidFill>
                  <a:prstClr val="black"/>
                </a:solidFill>
              </a:rPr>
              <a:t>, provide for the </a:t>
            </a:r>
            <a:r>
              <a:rPr lang="en-GB" b="1" dirty="0">
                <a:solidFill>
                  <a:prstClr val="black"/>
                </a:solidFill>
              </a:rPr>
              <a:t>common </a:t>
            </a:r>
            <a:r>
              <a:rPr lang="en-GB" b="1" dirty="0" smtClean="0">
                <a:solidFill>
                  <a:prstClr val="black"/>
                </a:solidFill>
              </a:rPr>
              <a:t>defence</a:t>
            </a:r>
            <a:r>
              <a:rPr lang="en-GB" dirty="0">
                <a:solidFill>
                  <a:prstClr val="black"/>
                </a:solidFill>
              </a:rPr>
              <a:t>, promote the </a:t>
            </a:r>
            <a:r>
              <a:rPr lang="en-GB" b="1" dirty="0">
                <a:solidFill>
                  <a:prstClr val="black"/>
                </a:solidFill>
              </a:rPr>
              <a:t>general Welfare</a:t>
            </a:r>
            <a:r>
              <a:rPr lang="en-GB" dirty="0">
                <a:solidFill>
                  <a:prstClr val="black"/>
                </a:solidFill>
              </a:rPr>
              <a:t>, and secure the </a:t>
            </a:r>
            <a:r>
              <a:rPr lang="en-GB" b="1" dirty="0">
                <a:solidFill>
                  <a:prstClr val="black"/>
                </a:solidFill>
              </a:rPr>
              <a:t>Blessings of Liberty </a:t>
            </a:r>
            <a:r>
              <a:rPr lang="en-GB" dirty="0">
                <a:solidFill>
                  <a:prstClr val="black"/>
                </a:solidFill>
              </a:rPr>
              <a:t>to ourselves and our Posterity, do ordain and establish this Constitution for the United States of </a:t>
            </a:r>
            <a:r>
              <a:rPr lang="en-GB" dirty="0" smtClean="0">
                <a:solidFill>
                  <a:prstClr val="black"/>
                </a:solidFill>
              </a:rPr>
              <a:t>America …”</a:t>
            </a:r>
          </a:p>
          <a:p>
            <a:endParaRPr lang="en-GB" sz="2000" b="1" dirty="0" smtClean="0">
              <a:solidFill>
                <a:prstClr val="black"/>
              </a:solidFill>
            </a:endParaRPr>
          </a:p>
          <a:p>
            <a:r>
              <a:rPr lang="en-GB" sz="2000" b="1" dirty="0" smtClean="0">
                <a:solidFill>
                  <a:prstClr val="black"/>
                </a:solidFill>
              </a:rPr>
              <a:t>Article </a:t>
            </a:r>
            <a:r>
              <a:rPr lang="en-GB" sz="2000" b="1" dirty="0" smtClean="0">
                <a:solidFill>
                  <a:prstClr val="black"/>
                </a:solidFill>
              </a:rPr>
              <a:t>IV. </a:t>
            </a:r>
            <a:r>
              <a:rPr lang="en-GB" sz="2000" b="1" dirty="0">
                <a:solidFill>
                  <a:prstClr val="black"/>
                </a:solidFill>
              </a:rPr>
              <a:t>States, Citizenship, New </a:t>
            </a:r>
            <a:r>
              <a:rPr lang="en-GB" sz="2000" b="1" dirty="0" smtClean="0">
                <a:solidFill>
                  <a:prstClr val="black"/>
                </a:solidFill>
              </a:rPr>
              <a:t>States – Congress permitted to admit new states; requires each state to enact Republican form of government</a:t>
            </a:r>
            <a:endParaRPr lang="en-GB" sz="2000" b="1" dirty="0">
              <a:solidFill>
                <a:prstClr val="black"/>
              </a:solidFill>
            </a:endParaRPr>
          </a:p>
          <a:p>
            <a:r>
              <a:rPr lang="en-GB" sz="2000" b="1" dirty="0" smtClean="0">
                <a:solidFill>
                  <a:prstClr val="black"/>
                </a:solidFill>
              </a:rPr>
              <a:t>Article V. Amendment Process.</a:t>
            </a:r>
          </a:p>
          <a:p>
            <a:r>
              <a:rPr lang="en-GB" sz="2000" b="1" dirty="0" smtClean="0">
                <a:solidFill>
                  <a:prstClr val="black"/>
                </a:solidFill>
              </a:rPr>
              <a:t>Article VI. Debts, Supremacy, Oaths, Religious Tests </a:t>
            </a:r>
            <a:r>
              <a:rPr lang="en-GB" sz="2000" dirty="0" smtClean="0">
                <a:solidFill>
                  <a:prstClr val="black"/>
                </a:solidFill>
              </a:rPr>
              <a:t>– establishes the Constitution, and all federal laws and treaties of the United States made according to it, to be the supreme law of the land</a:t>
            </a:r>
          </a:p>
          <a:p>
            <a:r>
              <a:rPr lang="en-GB" sz="2000" b="1" dirty="0" smtClean="0">
                <a:solidFill>
                  <a:prstClr val="black"/>
                </a:solidFill>
              </a:rPr>
              <a:t>Article VII. Ratification</a:t>
            </a:r>
          </a:p>
          <a:p>
            <a:endParaRPr lang="en-GB" sz="2000" b="1" dirty="0">
              <a:solidFill>
                <a:prstClr val="black"/>
              </a:solidFill>
            </a:endParaRPr>
          </a:p>
        </p:txBody>
      </p:sp>
      <p:sp>
        <p:nvSpPr>
          <p:cNvPr id="7" name="Rectangle 6"/>
          <p:cNvSpPr/>
          <p:nvPr/>
        </p:nvSpPr>
        <p:spPr>
          <a:xfrm>
            <a:off x="0" y="764704"/>
            <a:ext cx="9144000" cy="2850690"/>
          </a:xfrm>
          <a:prstGeom prst="rect">
            <a:avLst/>
          </a:prstGeom>
        </p:spPr>
        <p:txBody>
          <a:bodyPr wrap="square" lIns="540000" tIns="360000" rIns="540000" bIns="360000">
            <a:spAutoFit/>
          </a:bodyPr>
          <a:lstStyle/>
          <a:p>
            <a:pPr marL="342900" indent="-342900">
              <a:lnSpc>
                <a:spcPct val="115000"/>
              </a:lnSpc>
              <a:buFont typeface="Arial" panose="020B0604020202020204" pitchFamily="34" charset="0"/>
              <a:buChar char="•"/>
            </a:pPr>
            <a:endParaRPr lang="en-GB" sz="2000" b="1" dirty="0" smtClean="0"/>
          </a:p>
          <a:p>
            <a:pPr marL="342900" indent="-342900">
              <a:lnSpc>
                <a:spcPct val="115000"/>
              </a:lnSpc>
              <a:buFont typeface="Arial" panose="020B0604020202020204" pitchFamily="34" charset="0"/>
              <a:buChar char="•"/>
            </a:pPr>
            <a:endParaRPr lang="en-GB" sz="2000" b="1" dirty="0"/>
          </a:p>
          <a:p>
            <a:pPr marL="342900" indent="-342900">
              <a:lnSpc>
                <a:spcPct val="115000"/>
              </a:lnSpc>
              <a:buFont typeface="Arial" panose="020B0604020202020204" pitchFamily="34" charset="0"/>
              <a:buChar char="•"/>
            </a:pPr>
            <a:endParaRPr lang="en-GB" sz="2000" b="1" dirty="0" smtClean="0"/>
          </a:p>
          <a:p>
            <a:pPr marL="342900" indent="-342900">
              <a:lnSpc>
                <a:spcPct val="115000"/>
              </a:lnSpc>
              <a:buFont typeface="Arial" panose="020B0604020202020204" pitchFamily="34" charset="0"/>
              <a:buChar char="•"/>
            </a:pPr>
            <a:endParaRPr lang="en-GB" sz="2000" b="1" dirty="0"/>
          </a:p>
          <a:p>
            <a:pPr marL="342900" indent="-342900">
              <a:lnSpc>
                <a:spcPct val="115000"/>
              </a:lnSpc>
              <a:buFont typeface="Arial" panose="020B0604020202020204" pitchFamily="34" charset="0"/>
              <a:buChar char="•"/>
            </a:pPr>
            <a:endParaRPr lang="en-GB" sz="2000" b="1" dirty="0" smtClean="0"/>
          </a:p>
          <a:p>
            <a:pPr marL="342900" indent="-342900">
              <a:lnSpc>
                <a:spcPct val="115000"/>
              </a:lnSpc>
              <a:buFont typeface="Arial" panose="020B0604020202020204" pitchFamily="34" charset="0"/>
              <a:buChar char="•"/>
            </a:pPr>
            <a:endParaRPr lang="en-GB" sz="2000" b="1" dirty="0" smtClean="0"/>
          </a:p>
        </p:txBody>
      </p:sp>
    </p:spTree>
    <p:extLst>
      <p:ext uri="{BB962C8B-B14F-4D97-AF65-F5344CB8AC3E}">
        <p14:creationId xmlns:p14="http://schemas.microsoft.com/office/powerpoint/2010/main" val="1652388531"/>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0" y="0"/>
            <a:ext cx="9144000" cy="5651456"/>
          </a:xfrm>
          <a:prstGeom prst="rect">
            <a:avLst/>
          </a:prstGeom>
        </p:spPr>
        <p:txBody>
          <a:bodyPr wrap="square" lIns="540000" tIns="360000" rIns="540000" bIns="360000">
            <a:spAutoFit/>
          </a:bodyPr>
          <a:lstStyle/>
          <a:p>
            <a:r>
              <a:rPr lang="en-GB" sz="2000" b="1" u="sng" dirty="0">
                <a:solidFill>
                  <a:prstClr val="black"/>
                </a:solidFill>
              </a:rPr>
              <a:t>4. Structure of US </a:t>
            </a:r>
            <a:r>
              <a:rPr lang="en-GB" sz="2000" b="1" u="sng" dirty="0" smtClean="0">
                <a:solidFill>
                  <a:prstClr val="black"/>
                </a:solidFill>
              </a:rPr>
              <a:t>Government: Bill of Rights</a:t>
            </a:r>
          </a:p>
          <a:p>
            <a:endParaRPr lang="en-GB" sz="2000" b="1" u="sng" dirty="0">
              <a:solidFill>
                <a:prstClr val="black"/>
              </a:solidFill>
            </a:endParaRPr>
          </a:p>
          <a:p>
            <a:r>
              <a:rPr lang="en-GB" sz="2000" b="1" dirty="0"/>
              <a:t>Amendment I</a:t>
            </a:r>
          </a:p>
          <a:p>
            <a:r>
              <a:rPr lang="en-GB" sz="2000" dirty="0" smtClean="0"/>
              <a:t>Rights pertaining to freedom of </a:t>
            </a:r>
            <a:r>
              <a:rPr lang="en-GB" sz="2000" dirty="0"/>
              <a:t>religion, </a:t>
            </a:r>
            <a:r>
              <a:rPr lang="en-GB" sz="2000" dirty="0" smtClean="0"/>
              <a:t>speech</a:t>
            </a:r>
            <a:r>
              <a:rPr lang="en-GB" sz="2000" dirty="0"/>
              <a:t>, </a:t>
            </a:r>
            <a:r>
              <a:rPr lang="en-GB" sz="2000" dirty="0" smtClean="0"/>
              <a:t>the </a:t>
            </a:r>
            <a:r>
              <a:rPr lang="en-GB" sz="2000" dirty="0"/>
              <a:t>press; </a:t>
            </a:r>
            <a:r>
              <a:rPr lang="en-GB" sz="2000" dirty="0" smtClean="0"/>
              <a:t>the </a:t>
            </a:r>
            <a:r>
              <a:rPr lang="en-GB" sz="2000" dirty="0"/>
              <a:t>right </a:t>
            </a:r>
            <a:r>
              <a:rPr lang="en-GB" sz="2000" dirty="0" smtClean="0"/>
              <a:t>to assemble </a:t>
            </a:r>
            <a:r>
              <a:rPr lang="en-GB" sz="2000" dirty="0"/>
              <a:t>and to petition the </a:t>
            </a:r>
            <a:r>
              <a:rPr lang="en-GB" sz="2000" dirty="0" smtClean="0"/>
              <a:t>Government</a:t>
            </a:r>
            <a:endParaRPr lang="en-GB" sz="2000" dirty="0"/>
          </a:p>
          <a:p>
            <a:r>
              <a:rPr lang="en-GB" sz="2000" b="1" dirty="0"/>
              <a:t>Amendment II</a:t>
            </a:r>
          </a:p>
          <a:p>
            <a:r>
              <a:rPr lang="en-GB" sz="2000" b="1" dirty="0" smtClean="0"/>
              <a:t>“</a:t>
            </a:r>
            <a:r>
              <a:rPr lang="en-GB" sz="2000" dirty="0"/>
              <a:t>A well regulated Militia, being necessary to the security of a free State, the right of the people to keep and bear Arms, shall not be </a:t>
            </a:r>
            <a:r>
              <a:rPr lang="en-GB" sz="2000" dirty="0" smtClean="0"/>
              <a:t>infringed.”</a:t>
            </a:r>
          </a:p>
          <a:p>
            <a:r>
              <a:rPr lang="en-GB" sz="2000" b="1" dirty="0" smtClean="0"/>
              <a:t>Amendment </a:t>
            </a:r>
            <a:r>
              <a:rPr lang="en-GB" sz="2000" b="1" dirty="0"/>
              <a:t>III</a:t>
            </a:r>
          </a:p>
          <a:p>
            <a:r>
              <a:rPr lang="en-GB" sz="2000" dirty="0" smtClean="0"/>
              <a:t>Quartering of soldiers</a:t>
            </a:r>
          </a:p>
          <a:p>
            <a:r>
              <a:rPr lang="en-GB" sz="2000" b="1" dirty="0" smtClean="0"/>
              <a:t>Amendment </a:t>
            </a:r>
            <a:r>
              <a:rPr lang="en-GB" sz="2000" b="1" dirty="0"/>
              <a:t>IV</a:t>
            </a:r>
          </a:p>
          <a:p>
            <a:r>
              <a:rPr lang="en-GB" sz="2000" dirty="0" smtClean="0"/>
              <a:t>Protections against searches/seizures without </a:t>
            </a:r>
            <a:r>
              <a:rPr lang="en-GB" sz="2000" dirty="0"/>
              <a:t>w</a:t>
            </a:r>
            <a:r>
              <a:rPr lang="en-GB" sz="2000" dirty="0" smtClean="0"/>
              <a:t>arrants and probable cause</a:t>
            </a:r>
            <a:endParaRPr lang="en-GB" sz="2000" dirty="0"/>
          </a:p>
          <a:p>
            <a:r>
              <a:rPr lang="en-GB" sz="2000" b="1" dirty="0" smtClean="0"/>
              <a:t>Amendments V–VIII</a:t>
            </a:r>
          </a:p>
          <a:p>
            <a:r>
              <a:rPr lang="en-GB" sz="2000" dirty="0" smtClean="0"/>
              <a:t>Rights pertaining to trials, jury, common law, bail.</a:t>
            </a:r>
            <a:endParaRPr lang="en-GB" sz="2000" dirty="0"/>
          </a:p>
          <a:p>
            <a:endParaRPr lang="en-GB" sz="2000" b="1" dirty="0" smtClean="0">
              <a:solidFill>
                <a:prstClr val="black"/>
              </a:solidFill>
            </a:endParaRPr>
          </a:p>
          <a:p>
            <a:endParaRPr lang="en-GB" sz="2000" b="1" dirty="0">
              <a:solidFill>
                <a:prstClr val="black"/>
              </a:solidFill>
            </a:endParaRPr>
          </a:p>
        </p:txBody>
      </p:sp>
    </p:spTree>
    <p:extLst>
      <p:ext uri="{BB962C8B-B14F-4D97-AF65-F5344CB8AC3E}">
        <p14:creationId xmlns:p14="http://schemas.microsoft.com/office/powerpoint/2010/main" val="2604562361"/>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0" y="0"/>
            <a:ext cx="9144000" cy="5651456"/>
          </a:xfrm>
          <a:prstGeom prst="rect">
            <a:avLst/>
          </a:prstGeom>
        </p:spPr>
        <p:txBody>
          <a:bodyPr wrap="square" lIns="540000" tIns="360000" rIns="540000" bIns="360000">
            <a:spAutoFit/>
          </a:bodyPr>
          <a:lstStyle/>
          <a:p>
            <a:r>
              <a:rPr lang="en-GB" sz="2000" b="1" u="sng" dirty="0">
                <a:solidFill>
                  <a:prstClr val="black"/>
                </a:solidFill>
              </a:rPr>
              <a:t>4. Structure of US </a:t>
            </a:r>
            <a:r>
              <a:rPr lang="en-GB" sz="2000" b="1" u="sng" dirty="0" smtClean="0">
                <a:solidFill>
                  <a:prstClr val="black"/>
                </a:solidFill>
              </a:rPr>
              <a:t>Government: Bill of Rights</a:t>
            </a:r>
          </a:p>
          <a:p>
            <a:endParaRPr lang="en-GB" sz="2000" b="1" u="sng" dirty="0">
              <a:solidFill>
                <a:prstClr val="black"/>
              </a:solidFill>
            </a:endParaRPr>
          </a:p>
          <a:p>
            <a:r>
              <a:rPr lang="en-GB" sz="2000" b="1" dirty="0"/>
              <a:t>Amendment I</a:t>
            </a:r>
          </a:p>
          <a:p>
            <a:r>
              <a:rPr lang="en-GB" sz="2000" dirty="0" smtClean="0"/>
              <a:t>Rights pertaining to freedom of </a:t>
            </a:r>
            <a:r>
              <a:rPr lang="en-GB" sz="2000" dirty="0"/>
              <a:t>religion, </a:t>
            </a:r>
            <a:r>
              <a:rPr lang="en-GB" sz="2000" dirty="0" smtClean="0"/>
              <a:t>speech</a:t>
            </a:r>
            <a:r>
              <a:rPr lang="en-GB" sz="2000" dirty="0"/>
              <a:t>, </a:t>
            </a:r>
            <a:r>
              <a:rPr lang="en-GB" sz="2000" dirty="0" smtClean="0"/>
              <a:t>the </a:t>
            </a:r>
            <a:r>
              <a:rPr lang="en-GB" sz="2000" dirty="0"/>
              <a:t>press; </a:t>
            </a:r>
            <a:r>
              <a:rPr lang="en-GB" sz="2000" dirty="0" smtClean="0"/>
              <a:t>the </a:t>
            </a:r>
            <a:r>
              <a:rPr lang="en-GB" sz="2000" dirty="0"/>
              <a:t>right </a:t>
            </a:r>
            <a:r>
              <a:rPr lang="en-GB" sz="2000" dirty="0" smtClean="0"/>
              <a:t>to assemble </a:t>
            </a:r>
            <a:r>
              <a:rPr lang="en-GB" sz="2000" dirty="0"/>
              <a:t>and to petition the </a:t>
            </a:r>
            <a:r>
              <a:rPr lang="en-GB" sz="2000" dirty="0" smtClean="0"/>
              <a:t>Government</a:t>
            </a:r>
            <a:endParaRPr lang="en-GB" sz="2000" dirty="0"/>
          </a:p>
          <a:p>
            <a:r>
              <a:rPr lang="en-GB" sz="2000" b="1" dirty="0"/>
              <a:t>Amendment II</a:t>
            </a:r>
          </a:p>
          <a:p>
            <a:r>
              <a:rPr lang="en-GB" sz="2000" b="1" dirty="0" smtClean="0"/>
              <a:t>“</a:t>
            </a:r>
            <a:r>
              <a:rPr lang="en-GB" sz="2000" dirty="0"/>
              <a:t>A well regulated Militia, being necessary to the security of a free State, the right of the people to keep and bear Arms, shall not be </a:t>
            </a:r>
            <a:r>
              <a:rPr lang="en-GB" sz="2000" dirty="0" smtClean="0"/>
              <a:t>infringed.”</a:t>
            </a:r>
          </a:p>
          <a:p>
            <a:r>
              <a:rPr lang="en-GB" sz="2000" b="1" dirty="0" smtClean="0"/>
              <a:t>Amendment </a:t>
            </a:r>
            <a:r>
              <a:rPr lang="en-GB" sz="2000" b="1" dirty="0"/>
              <a:t>III</a:t>
            </a:r>
          </a:p>
          <a:p>
            <a:r>
              <a:rPr lang="en-GB" sz="2000" dirty="0" smtClean="0"/>
              <a:t>Quartering of soldiers</a:t>
            </a:r>
          </a:p>
          <a:p>
            <a:r>
              <a:rPr lang="en-GB" sz="2000" b="1" dirty="0" smtClean="0"/>
              <a:t>Amendment </a:t>
            </a:r>
            <a:r>
              <a:rPr lang="en-GB" sz="2000" b="1" dirty="0"/>
              <a:t>IV</a:t>
            </a:r>
          </a:p>
          <a:p>
            <a:r>
              <a:rPr lang="en-GB" sz="2000" dirty="0" smtClean="0"/>
              <a:t>Protections against searches/seizures without </a:t>
            </a:r>
            <a:r>
              <a:rPr lang="en-GB" sz="2000" dirty="0"/>
              <a:t>w</a:t>
            </a:r>
            <a:r>
              <a:rPr lang="en-GB" sz="2000" dirty="0" smtClean="0"/>
              <a:t>arrants and probable cause</a:t>
            </a:r>
            <a:endParaRPr lang="en-GB" sz="2000" dirty="0"/>
          </a:p>
          <a:p>
            <a:r>
              <a:rPr lang="en-GB" sz="2000" b="1" dirty="0" smtClean="0"/>
              <a:t>Amendments V–VIII</a:t>
            </a:r>
          </a:p>
          <a:p>
            <a:r>
              <a:rPr lang="en-GB" sz="2000" dirty="0" smtClean="0"/>
              <a:t>Rights pertaining to trials, jury, common law, bail.</a:t>
            </a:r>
            <a:endParaRPr lang="en-GB" sz="2000" dirty="0"/>
          </a:p>
          <a:p>
            <a:endParaRPr lang="en-GB" sz="2000" b="1" dirty="0" smtClean="0">
              <a:solidFill>
                <a:prstClr val="black"/>
              </a:solidFill>
            </a:endParaRPr>
          </a:p>
          <a:p>
            <a:endParaRPr lang="en-GB" sz="2000" b="1" dirty="0">
              <a:solidFill>
                <a:prstClr val="black"/>
              </a:solidFill>
            </a:endParaRPr>
          </a:p>
        </p:txBody>
      </p:sp>
    </p:spTree>
    <p:extLst>
      <p:ext uri="{BB962C8B-B14F-4D97-AF65-F5344CB8AC3E}">
        <p14:creationId xmlns:p14="http://schemas.microsoft.com/office/powerpoint/2010/main" val="3422367691"/>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0" y="0"/>
            <a:ext cx="9144000" cy="4728127"/>
          </a:xfrm>
          <a:prstGeom prst="rect">
            <a:avLst/>
          </a:prstGeom>
        </p:spPr>
        <p:txBody>
          <a:bodyPr wrap="square" lIns="540000" tIns="360000" rIns="540000" bIns="360000">
            <a:spAutoFit/>
          </a:bodyPr>
          <a:lstStyle/>
          <a:p>
            <a:r>
              <a:rPr lang="en-GB" sz="2000" b="1" u="sng" dirty="0">
                <a:solidFill>
                  <a:prstClr val="black"/>
                </a:solidFill>
              </a:rPr>
              <a:t>4. Structure of US </a:t>
            </a:r>
            <a:r>
              <a:rPr lang="en-GB" sz="2000" b="1" u="sng" dirty="0" smtClean="0">
                <a:solidFill>
                  <a:prstClr val="black"/>
                </a:solidFill>
              </a:rPr>
              <a:t>Government: Bill of Rights</a:t>
            </a:r>
          </a:p>
          <a:p>
            <a:endParaRPr lang="en-GB" sz="2000" b="1" u="sng" dirty="0">
              <a:solidFill>
                <a:prstClr val="black"/>
              </a:solidFill>
            </a:endParaRPr>
          </a:p>
          <a:p>
            <a:r>
              <a:rPr lang="en-GB" sz="2000" b="1" dirty="0"/>
              <a:t>Amendment IX</a:t>
            </a:r>
          </a:p>
          <a:p>
            <a:r>
              <a:rPr lang="en-GB" sz="2000" dirty="0" smtClean="0"/>
              <a:t>“The </a:t>
            </a:r>
            <a:r>
              <a:rPr lang="en-GB" sz="2000" dirty="0"/>
              <a:t>enumeration in the Constitution, of certain rights, shall not be construed to deny or disparage others retained by the people</a:t>
            </a:r>
            <a:r>
              <a:rPr lang="en-GB" sz="2000" dirty="0" smtClean="0"/>
              <a:t>.”</a:t>
            </a:r>
            <a:endParaRPr lang="en-GB" sz="2000" dirty="0"/>
          </a:p>
          <a:p>
            <a:endParaRPr lang="en-GB" sz="2000" b="1" dirty="0" smtClean="0"/>
          </a:p>
          <a:p>
            <a:r>
              <a:rPr lang="en-GB" sz="2000" b="1" dirty="0" smtClean="0"/>
              <a:t>Amendment </a:t>
            </a:r>
            <a:r>
              <a:rPr lang="en-GB" sz="2000" b="1" dirty="0"/>
              <a:t>X</a:t>
            </a:r>
          </a:p>
          <a:p>
            <a:r>
              <a:rPr lang="en-GB" sz="2000" dirty="0" smtClean="0"/>
              <a:t>“The powers </a:t>
            </a:r>
            <a:r>
              <a:rPr lang="en-GB" sz="2000" dirty="0"/>
              <a:t>not delegated to the United States by the Constitution, nor prohibited by it to the States, are reserved to the States respectively, or to the </a:t>
            </a:r>
            <a:r>
              <a:rPr lang="en-GB" sz="2000" dirty="0" smtClean="0"/>
              <a:t>people.”</a:t>
            </a:r>
            <a:endParaRPr lang="en-GB" sz="2000" dirty="0"/>
          </a:p>
          <a:p>
            <a:endParaRPr lang="en-GB" sz="2000" b="1" u="sng" dirty="0">
              <a:solidFill>
                <a:prstClr val="black"/>
              </a:solidFill>
            </a:endParaRPr>
          </a:p>
          <a:p>
            <a:endParaRPr lang="en-GB" sz="2000" b="1" dirty="0" smtClean="0">
              <a:solidFill>
                <a:prstClr val="black"/>
              </a:solidFill>
            </a:endParaRPr>
          </a:p>
          <a:p>
            <a:endParaRPr lang="en-GB" sz="2000" b="1" dirty="0">
              <a:solidFill>
                <a:prstClr val="black"/>
              </a:solidFill>
            </a:endParaRPr>
          </a:p>
        </p:txBody>
      </p:sp>
    </p:spTree>
    <p:extLst>
      <p:ext uri="{BB962C8B-B14F-4D97-AF65-F5344CB8AC3E}">
        <p14:creationId xmlns:p14="http://schemas.microsoft.com/office/powerpoint/2010/main" val="78108103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0" y="0"/>
            <a:ext cx="9144000" cy="4112573"/>
          </a:xfrm>
          <a:prstGeom prst="rect">
            <a:avLst/>
          </a:prstGeom>
        </p:spPr>
        <p:txBody>
          <a:bodyPr wrap="square" lIns="540000" tIns="360000" rIns="540000" bIns="360000">
            <a:spAutoFit/>
          </a:bodyPr>
          <a:lstStyle/>
          <a:p>
            <a:r>
              <a:rPr lang="en-GB" sz="2000" b="1" u="sng" dirty="0">
                <a:solidFill>
                  <a:prstClr val="black"/>
                </a:solidFill>
              </a:rPr>
              <a:t>4. Structure of US </a:t>
            </a:r>
            <a:r>
              <a:rPr lang="en-GB" sz="2000" b="1" u="sng" dirty="0" smtClean="0">
                <a:solidFill>
                  <a:prstClr val="black"/>
                </a:solidFill>
              </a:rPr>
              <a:t>Government: Bill of Rights</a:t>
            </a:r>
          </a:p>
          <a:p>
            <a:endParaRPr lang="en-GB" sz="2000" b="1" u="sng" dirty="0">
              <a:solidFill>
                <a:prstClr val="black"/>
              </a:solidFill>
            </a:endParaRPr>
          </a:p>
          <a:p>
            <a:r>
              <a:rPr lang="en-GB" sz="2000" b="1" dirty="0"/>
              <a:t>Amendment IX</a:t>
            </a:r>
          </a:p>
          <a:p>
            <a:r>
              <a:rPr lang="en-GB" sz="2000" dirty="0"/>
              <a:t>The enumeration in the Constitution, of certain rights, shall not be construed to deny or disparage others retained by the people.</a:t>
            </a:r>
          </a:p>
          <a:p>
            <a:endParaRPr lang="en-GB" sz="2000" b="1" dirty="0" smtClean="0"/>
          </a:p>
          <a:p>
            <a:r>
              <a:rPr lang="en-GB" sz="2000" b="1" dirty="0" smtClean="0"/>
              <a:t>Amendment </a:t>
            </a:r>
            <a:r>
              <a:rPr lang="en-GB" sz="2000" b="1" dirty="0"/>
              <a:t>X</a:t>
            </a:r>
          </a:p>
          <a:p>
            <a:r>
              <a:rPr lang="en-GB" sz="2000" dirty="0"/>
              <a:t>The powers not delegated to the United States by the Constitution, nor prohibited by it to the States, are reserved to the States respectively, or to the people</a:t>
            </a:r>
          </a:p>
          <a:p>
            <a:endParaRPr lang="en-GB" sz="2000" b="1" u="sng" dirty="0">
              <a:solidFill>
                <a:prstClr val="black"/>
              </a:solidFill>
            </a:endParaRPr>
          </a:p>
        </p:txBody>
      </p:sp>
    </p:spTree>
    <p:extLst>
      <p:ext uri="{BB962C8B-B14F-4D97-AF65-F5344CB8AC3E}">
        <p14:creationId xmlns:p14="http://schemas.microsoft.com/office/powerpoint/2010/main" val="1932107312"/>
      </p:ext>
    </p:extLst>
  </p:cSld>
  <p:clrMapOvr>
    <a:masterClrMapping/>
  </p:clrMapOvr>
  <p:timing>
    <p:tnLst>
      <p:par>
        <p:cTn id="1" dur="indefinite" restart="never" nodeType="tmRoot"/>
      </p:par>
    </p:tnLst>
  </p:timing>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432</TotalTime>
  <Words>1617</Words>
  <Application>Microsoft Office PowerPoint</Application>
  <PresentationFormat>On-screen Show (4:3)</PresentationFormat>
  <Paragraphs>223</Paragraphs>
  <Slides>20</Slides>
  <Notes>20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Arial</vt:lpstr>
      <vt:lpstr>Calibri</vt:lpstr>
      <vt:lpstr>Times New Roman</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dc:creator>
  <cp:lastModifiedBy>Alexander Scott</cp:lastModifiedBy>
  <cp:revision>10</cp:revision>
  <cp:lastPrinted>2016-10-11T10:54:34Z</cp:lastPrinted>
  <dcterms:created xsi:type="dcterms:W3CDTF">2016-02-03T14:03:57Z</dcterms:created>
  <dcterms:modified xsi:type="dcterms:W3CDTF">2016-10-11T12:43:18Z</dcterms:modified>
</cp:coreProperties>
</file>