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8.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9.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2.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3.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4.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5.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16.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0"/>
  </p:notesMasterIdLst>
  <p:sldIdLst>
    <p:sldId id="256" r:id="rId2"/>
    <p:sldId id="272" r:id="rId3"/>
    <p:sldId id="260" r:id="rId4"/>
    <p:sldId id="268" r:id="rId5"/>
    <p:sldId id="258" r:id="rId6"/>
    <p:sldId id="267" r:id="rId7"/>
    <p:sldId id="259" r:id="rId8"/>
    <p:sldId id="273" r:id="rId9"/>
    <p:sldId id="257" r:id="rId10"/>
    <p:sldId id="269" r:id="rId11"/>
    <p:sldId id="261" r:id="rId12"/>
    <p:sldId id="262" r:id="rId13"/>
    <p:sldId id="263" r:id="rId14"/>
    <p:sldId id="264" r:id="rId15"/>
    <p:sldId id="265" r:id="rId16"/>
    <p:sldId id="266" r:id="rId17"/>
    <p:sldId id="270" r:id="rId18"/>
    <p:sldId id="271"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699B"/>
    <a:srgbClr val="7E002A"/>
    <a:srgbClr val="FFA3A3"/>
    <a:srgbClr val="AA0039"/>
    <a:srgbClr val="FF8B8B"/>
    <a:srgbClr val="FFA7C4"/>
    <a:srgbClr val="FFD9E7"/>
    <a:srgbClr val="FFC9DF"/>
    <a:srgbClr val="CCCCFF"/>
    <a:srgbClr val="EBEB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89373" autoAdjust="0"/>
  </p:normalViewPr>
  <p:slideViewPr>
    <p:cSldViewPr snapToGrid="0">
      <p:cViewPr varScale="1">
        <p:scale>
          <a:sx n="89" d="100"/>
          <a:sy n="89" d="100"/>
        </p:scale>
        <p:origin x="792"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diagrams/_rels/data2.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image" Target="../media/image17.png"/></Relationships>
</file>

<file path=ppt/diagrams/_rels/data3.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png"/><Relationship Id="rId1" Type="http://schemas.openxmlformats.org/officeDocument/2006/relationships/image" Target="../media/image19.png"/></Relationships>
</file>

<file path=ppt/diagrams/_rels/data10.xml.rels><?xml version="1.0" encoding="UTF-8" standalone="yes"?>
<Relationships xmlns="http://schemas.openxmlformats.org/package/2006/relationships"><Relationship Id="rId3" Type="http://schemas.openxmlformats.org/officeDocument/2006/relationships/hyperlink" Target="https://www.cancerresearchuk.org/about-cancer/breast-cancer/treatment/hormone-therapy" TargetMode="External"/><Relationship Id="rId7" Type="http://schemas.openxmlformats.org/officeDocument/2006/relationships/hyperlink" Target="https://www.macmillan.org.uk/cancer-information-and-support/treatment/preparing-for-treatment/eating-well-and-keeping-active" TargetMode="External"/><Relationship Id="rId2" Type="http://schemas.openxmlformats.org/officeDocument/2006/relationships/hyperlink" Target="https://www.cancerresearchuk.org/health-professional/cancer-statistics/statistics-by-cancer-type/breast-cancer?utm_source=chatgpt.com" TargetMode="External"/><Relationship Id="rId1" Type="http://schemas.openxmlformats.org/officeDocument/2006/relationships/hyperlink" Target="https://abuhb.nhs.wales/hospitals/a-z-of-services/breast-services/referral/" TargetMode="External"/><Relationship Id="rId6" Type="http://schemas.openxmlformats.org/officeDocument/2006/relationships/hyperlink" Target="https://www.macmillan.org.uk/cancer-information-and-support/impacts-of-cancer/tiredness" TargetMode="External"/><Relationship Id="rId5" Type="http://schemas.openxmlformats.org/officeDocument/2006/relationships/hyperlink" Target="https://www.cancerresearchuk.org/about-cancer/breast-cancer/getting-diagnosed/tests-breast-cancer-cells?utm_source=chatgpt.com" TargetMode="External"/><Relationship Id="rId4" Type="http://schemas.openxmlformats.org/officeDocument/2006/relationships/hyperlink" Target="https://www.cancerresearchuk.org/about-cancer/breast-cancer/risks-causes/risk-factors" TargetMode="External"/></Relationships>
</file>

<file path=ppt/diagrams/_rels/data11.xml.rels><?xml version="1.0" encoding="UTF-8" standalone="yes"?>
<Relationships xmlns="http://schemas.openxmlformats.org/package/2006/relationships"><Relationship Id="rId3" Type="http://schemas.openxmlformats.org/officeDocument/2006/relationships/hyperlink" Target="https://www.nice.org.uk/guidance/ng197" TargetMode="External"/><Relationship Id="rId7" Type="http://schemas.openxmlformats.org/officeDocument/2006/relationships/hyperlink" Target="https://www.nhs.uk/conditions/high-blood-pressure/?utm_source=chatgpt.com" TargetMode="External"/><Relationship Id="rId2" Type="http://schemas.openxmlformats.org/officeDocument/2006/relationships/hyperlink" Target="https://www.nice.org.uk/guidance/ng101" TargetMode="External"/><Relationship Id="rId1" Type="http://schemas.openxmlformats.org/officeDocument/2006/relationships/hyperlink" Target="https://training.seer.cancer.gov/breast/anatomy.html" TargetMode="External"/><Relationship Id="rId6" Type="http://schemas.openxmlformats.org/officeDocument/2006/relationships/hyperlink" Target="https://www.nhs.uk/conditions/breast-cancer-in-women/causes-of-breast-cancer-in-women/" TargetMode="External"/><Relationship Id="rId5" Type="http://schemas.openxmlformats.org/officeDocument/2006/relationships/hyperlink" Target="https://www.nhs.uk/live-well/alcohol-advice/calculating-alcohol-units/" TargetMode="External"/><Relationship Id="rId4" Type="http://schemas.openxmlformats.org/officeDocument/2006/relationships/hyperlink" Target="https://www.nhs.uk/tests-and-treatments/radiotherapy/side-effects/" TargetMode="External"/></Relationships>
</file>

<file path=ppt/diagrams/_rels/data12.xml.rels><?xml version="1.0" encoding="UTF-8" standalone="yes"?>
<Relationships xmlns="http://schemas.openxmlformats.org/package/2006/relationships"><Relationship Id="rId2" Type="http://schemas.openxmlformats.org/officeDocument/2006/relationships/hyperlink" Target="https://www.england.nhs.uk/personalisedcare/pcsp/?utm_source=chatgpt.com" TargetMode="External"/><Relationship Id="rId1" Type="http://schemas.openxmlformats.org/officeDocument/2006/relationships/hyperlink" Target="https://www.nhs.uk/conditions/overweight-and-obesity/?utm_source=chatgpt.com" TargetMode="External"/></Relationships>
</file>

<file path=ppt/diagrams/_rels/drawing2.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image" Target="../media/image17.png"/></Relationships>
</file>

<file path=ppt/diagrams/_rels/drawing3.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png"/><Relationship Id="rId1" Type="http://schemas.openxmlformats.org/officeDocument/2006/relationships/image" Target="../media/image19.png"/></Relationships>
</file>

<file path=ppt/diagrams/_rels/drawing10.xml.rels><?xml version="1.0" encoding="UTF-8" standalone="yes"?>
<Relationships xmlns="http://schemas.openxmlformats.org/package/2006/relationships"><Relationship Id="rId3" Type="http://schemas.openxmlformats.org/officeDocument/2006/relationships/hyperlink" Target="https://www.cancerresearchuk.org/about-cancer/breast-cancer/treatment/hormone-therapy" TargetMode="External"/><Relationship Id="rId7" Type="http://schemas.openxmlformats.org/officeDocument/2006/relationships/hyperlink" Target="https://www.macmillan.org.uk/cancer-information-and-support/treatment/preparing-for-treatment/eating-well-and-keeping-active" TargetMode="External"/><Relationship Id="rId2" Type="http://schemas.openxmlformats.org/officeDocument/2006/relationships/hyperlink" Target="https://www.cancerresearchuk.org/health-professional/cancer-statistics/statistics-by-cancer-type/breast-cancer?utm_source=chatgpt.com" TargetMode="External"/><Relationship Id="rId1" Type="http://schemas.openxmlformats.org/officeDocument/2006/relationships/hyperlink" Target="https://abuhb.nhs.wales/hospitals/a-z-of-services/breast-services/referral/" TargetMode="External"/><Relationship Id="rId6" Type="http://schemas.openxmlformats.org/officeDocument/2006/relationships/hyperlink" Target="https://www.macmillan.org.uk/cancer-information-and-support/impacts-of-cancer/tiredness" TargetMode="External"/><Relationship Id="rId5" Type="http://schemas.openxmlformats.org/officeDocument/2006/relationships/hyperlink" Target="https://www.cancerresearchuk.org/about-cancer/breast-cancer/getting-diagnosed/tests-breast-cancer-cells?utm_source=chatgpt.com" TargetMode="External"/><Relationship Id="rId4" Type="http://schemas.openxmlformats.org/officeDocument/2006/relationships/hyperlink" Target="https://www.cancerresearchuk.org/about-cancer/breast-cancer/risks-causes/risk-factors" TargetMode="External"/></Relationships>
</file>

<file path=ppt/diagrams/_rels/drawing11.xml.rels><?xml version="1.0" encoding="UTF-8" standalone="yes"?>
<Relationships xmlns="http://schemas.openxmlformats.org/package/2006/relationships"><Relationship Id="rId3" Type="http://schemas.openxmlformats.org/officeDocument/2006/relationships/hyperlink" Target="https://www.nice.org.uk/guidance/ng197" TargetMode="External"/><Relationship Id="rId7" Type="http://schemas.openxmlformats.org/officeDocument/2006/relationships/hyperlink" Target="https://www.nhs.uk/conditions/high-blood-pressure/?utm_source=chatgpt.com" TargetMode="External"/><Relationship Id="rId2" Type="http://schemas.openxmlformats.org/officeDocument/2006/relationships/hyperlink" Target="https://www.nice.org.uk/guidance/ng101" TargetMode="External"/><Relationship Id="rId1" Type="http://schemas.openxmlformats.org/officeDocument/2006/relationships/hyperlink" Target="https://training.seer.cancer.gov/breast/anatomy.html" TargetMode="External"/><Relationship Id="rId6" Type="http://schemas.openxmlformats.org/officeDocument/2006/relationships/hyperlink" Target="https://www.nhs.uk/conditions/breast-cancer-in-women/causes-of-breast-cancer-in-women/" TargetMode="External"/><Relationship Id="rId5" Type="http://schemas.openxmlformats.org/officeDocument/2006/relationships/hyperlink" Target="https://www.nhs.uk/live-well/alcohol-advice/calculating-alcohol-units/" TargetMode="External"/><Relationship Id="rId4" Type="http://schemas.openxmlformats.org/officeDocument/2006/relationships/hyperlink" Target="https://www.nhs.uk/tests-and-treatments/radiotherapy/side-effects/" TargetMode="External"/></Relationships>
</file>

<file path=ppt/diagrams/_rels/drawing12.xml.rels><?xml version="1.0" encoding="UTF-8" standalone="yes"?>
<Relationships xmlns="http://schemas.openxmlformats.org/package/2006/relationships"><Relationship Id="rId2" Type="http://schemas.openxmlformats.org/officeDocument/2006/relationships/hyperlink" Target="https://www.england.nhs.uk/personalisedcare/pcsp/?utm_source=chatgpt.com" TargetMode="External"/><Relationship Id="rId1" Type="http://schemas.openxmlformats.org/officeDocument/2006/relationships/hyperlink" Target="https://www.nhs.uk/conditions/overweight-and-obesity/?utm_source=chatgpt.com" TargetMode="External"/></Relationships>
</file>

<file path=ppt/diagrams/colors1.xml><?xml version="1.0" encoding="utf-8"?>
<dgm:colorsDef xmlns:dgm="http://schemas.openxmlformats.org/drawingml/2006/diagram" xmlns:a="http://schemas.openxmlformats.org/drawingml/2006/main" uniqueId="urn:microsoft.com/office/officeart/2005/8/colors/accent1_2#9">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10">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node0NoLn">
    <dgm:fillClrLst meth="repeat">
      <a:schemeClr val="accent1"/>
    </dgm:fillClrLst>
    <dgm:linClrLst meth="repeat">
      <a:schemeClr val="lt1">
        <a:alpha val="0"/>
      </a:schemeClr>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node1NoLn">
    <dgm:fillClrLst meth="repeat">
      <a:schemeClr val="accent1"/>
    </dgm:fillClrLst>
    <dgm:linClrLst meth="repeat">
      <a:schemeClr val="lt1">
        <a:alpha val="0"/>
      </a:schemeClr>
    </dgm:linClrLst>
    <dgm:effectClrLst/>
    <dgm:txLinClrLst/>
    <dgm:txFillClrLst/>
    <dgm:txEffectClrLst/>
  </dgm:styleLbl>
  <dgm:styleLbl name="ltNode1NoLn">
    <dgm:fillClrLst meth="repeat">
      <a:schemeClr val="accent1">
        <a:tint val="75000"/>
      </a:schemeClr>
    </dgm:fillClrLst>
    <dgm:linClrLst meth="repeat">
      <a:schemeClr val="lt1">
        <a:alpha val="0"/>
      </a:schemeClr>
    </dgm:linClrLst>
    <dgm:effectClrLst/>
    <dgm:txLinClrLst/>
    <dgm:txFillClrLst meth="repeat">
      <a:schemeClr val="dk1"/>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2NoLn">
    <dgm:fillClrLst meth="repeat">
      <a:schemeClr val="accent1"/>
    </dgm:fillClrLst>
    <dgm:linClrLst meth="repeat">
      <a:schemeClr val="lt1">
        <a:alpha val="0"/>
      </a:schemeClr>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3NoLn">
    <dgm:fillClrLst meth="repeat">
      <a:schemeClr val="accent1"/>
    </dgm:fillClrLst>
    <dgm:linClrLst meth="repeat">
      <a:schemeClr val="lt1">
        <a:alpha val="0"/>
      </a:schemeClr>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node4NoLn">
    <dgm:fillClrLst meth="repeat">
      <a:schemeClr val="accent1"/>
    </dgm:fillClrLst>
    <dgm:linClrLst meth="repeat">
      <a:schemeClr val="lt1">
        <a:alpha val="0"/>
      </a:schemeClr>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revTxLt">
    <dgm:fillClrLst meth="repeat">
      <a:schemeClr val="lt1">
        <a:alpha val="0"/>
      </a:schemeClr>
    </dgm:fillClrLst>
    <dgm:linClrLst meth="repeat">
      <a:schemeClr val="dk1">
        <a:alpha val="0"/>
      </a:schemeClr>
    </dgm:linClrLst>
    <dgm:effectClrLst/>
    <dgm:txLinClrLst/>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11">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1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13">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14">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15">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16">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4#2">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4#3">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4#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F1AC297-9BF9-4E76-A56B-8C57F56EDD40}" type="doc">
      <dgm:prSet loTypeId="urn:microsoft.com/office/officeart/2005/8/layout/cycle2" loCatId="cycle" qsTypeId="urn:microsoft.com/office/officeart/2005/8/quickstyle/3d1#2" qsCatId="3D" csTypeId="urn:microsoft.com/office/officeart/2005/8/colors/accent1_2#9" csCatId="accent1" phldr="1"/>
      <dgm:spPr/>
      <dgm:t>
        <a:bodyPr/>
        <a:lstStyle/>
        <a:p>
          <a:endParaRPr lang="en-GB"/>
        </a:p>
      </dgm:t>
    </dgm:pt>
    <dgm:pt modelId="{FAFE23A1-3A83-4824-8080-F44EE1DF52D6}">
      <dgm:prSet phldrT="[Text]" custT="1"/>
      <dgm:spPr>
        <a:solidFill>
          <a:srgbClr val="FFCCCC"/>
        </a:solidFill>
      </dgm:spPr>
      <dgm:t>
        <a:bodyPr/>
        <a:lstStyle/>
        <a:p>
          <a:r>
            <a:rPr lang="en-GB" sz="1400" b="1" dirty="0">
              <a:solidFill>
                <a:srgbClr val="AA0039"/>
              </a:solidFill>
              <a:latin typeface="Amasis MT Pro" panose="02040504050005020304" pitchFamily="18" charset="0"/>
            </a:rPr>
            <a:t>56 years old, postmenopausal; lives with her husband and is supported by her daughter.</a:t>
          </a:r>
        </a:p>
      </dgm:t>
    </dgm:pt>
    <dgm:pt modelId="{9C5501EA-E82B-4701-AFFA-D3FB26D08D14}" type="parTrans" cxnId="{F21FFE03-2227-46CB-83C4-EF8F080B816C}">
      <dgm:prSet/>
      <dgm:spPr/>
      <dgm:t>
        <a:bodyPr/>
        <a:lstStyle/>
        <a:p>
          <a:endParaRPr lang="en-GB"/>
        </a:p>
      </dgm:t>
    </dgm:pt>
    <dgm:pt modelId="{6AB2A563-E287-4E0A-8857-95D7AF0EBADA}" type="sibTrans" cxnId="{F21FFE03-2227-46CB-83C4-EF8F080B816C}">
      <dgm:prSet/>
      <dgm:spPr>
        <a:solidFill>
          <a:srgbClr val="FF99CC"/>
        </a:solidFill>
      </dgm:spPr>
      <dgm:t>
        <a:bodyPr/>
        <a:lstStyle/>
        <a:p>
          <a:endParaRPr lang="en-GB"/>
        </a:p>
      </dgm:t>
    </dgm:pt>
    <dgm:pt modelId="{4877998F-353C-4529-BEB9-859B6E7A8EE3}">
      <dgm:prSet phldrT="[Text]" custT="1"/>
      <dgm:spPr>
        <a:solidFill>
          <a:srgbClr val="FFCCCC"/>
        </a:solidFill>
      </dgm:spPr>
      <dgm:t>
        <a:bodyPr/>
        <a:lstStyle/>
        <a:p>
          <a:r>
            <a:rPr lang="en-GB" sz="1400" b="1" dirty="0">
              <a:solidFill>
                <a:srgbClr val="AA0039"/>
              </a:solidFill>
              <a:latin typeface="Amasis MT Pro" panose="02040504050005020304" pitchFamily="18" charset="0"/>
            </a:rPr>
            <a:t>Works part-time and wants to remain independent, participate in decisions and return to work.</a:t>
          </a:r>
        </a:p>
      </dgm:t>
    </dgm:pt>
    <dgm:pt modelId="{4F2A9FD4-BC62-4C08-9242-BA374C2115D5}" type="parTrans" cxnId="{6F716259-5F67-46CB-893B-0E79E553835A}">
      <dgm:prSet/>
      <dgm:spPr/>
      <dgm:t>
        <a:bodyPr/>
        <a:lstStyle/>
        <a:p>
          <a:endParaRPr lang="en-GB"/>
        </a:p>
      </dgm:t>
    </dgm:pt>
    <dgm:pt modelId="{EEFD39E0-B36D-41A3-9864-72DE8D67D815}" type="sibTrans" cxnId="{6F716259-5F67-46CB-893B-0E79E553835A}">
      <dgm:prSet/>
      <dgm:spPr>
        <a:solidFill>
          <a:srgbClr val="FF99CC"/>
        </a:solidFill>
      </dgm:spPr>
      <dgm:t>
        <a:bodyPr/>
        <a:lstStyle/>
        <a:p>
          <a:endParaRPr lang="en-GB"/>
        </a:p>
      </dgm:t>
    </dgm:pt>
    <dgm:pt modelId="{9620C9E7-2260-4627-B333-2ED62D238ECD}">
      <dgm:prSet phldrT="[Text]" custT="1"/>
      <dgm:spPr>
        <a:solidFill>
          <a:srgbClr val="FFCCCC"/>
        </a:solidFill>
      </dgm:spPr>
      <dgm:t>
        <a:bodyPr/>
        <a:lstStyle/>
        <a:p>
          <a:r>
            <a:rPr lang="en-GB" sz="1400" b="1" dirty="0">
              <a:solidFill>
                <a:srgbClr val="AA0039"/>
              </a:solidFill>
              <a:latin typeface="Amasis MT Pro" panose="02040504050005020304" pitchFamily="18" charset="0"/>
            </a:rPr>
            <a:t>BMI: 30.9 kg/m² (NHS, 2026); blood pressure: 126/78 mmHg (NHS, 2024c).</a:t>
          </a:r>
        </a:p>
      </dgm:t>
    </dgm:pt>
    <dgm:pt modelId="{7A80D80D-1BBE-471D-8753-7B6FC52AB64B}" type="parTrans" cxnId="{4D8861C4-2508-4DB7-B7FE-5C7189563D69}">
      <dgm:prSet/>
      <dgm:spPr/>
      <dgm:t>
        <a:bodyPr/>
        <a:lstStyle/>
        <a:p>
          <a:endParaRPr lang="en-GB"/>
        </a:p>
      </dgm:t>
    </dgm:pt>
    <dgm:pt modelId="{5C1D9D6F-CD9D-44C1-8AA7-5A52E67F67F3}" type="sibTrans" cxnId="{4D8861C4-2508-4DB7-B7FE-5C7189563D69}">
      <dgm:prSet/>
      <dgm:spPr>
        <a:solidFill>
          <a:srgbClr val="FF99CC"/>
        </a:solidFill>
      </dgm:spPr>
      <dgm:t>
        <a:bodyPr/>
        <a:lstStyle/>
        <a:p>
          <a:endParaRPr lang="en-GB"/>
        </a:p>
      </dgm:t>
    </dgm:pt>
    <dgm:pt modelId="{A77DCCED-53A0-48D2-AD62-9AB454EC6412}">
      <dgm:prSet phldrT="[Text]" custT="1"/>
      <dgm:spPr>
        <a:solidFill>
          <a:srgbClr val="FFCCCC"/>
        </a:solidFill>
      </dgm:spPr>
      <dgm:t>
        <a:bodyPr/>
        <a:lstStyle/>
        <a:p>
          <a:r>
            <a:rPr lang="en-GB" sz="1400" b="1" dirty="0">
              <a:solidFill>
                <a:srgbClr val="AA0039"/>
              </a:solidFill>
              <a:latin typeface="Amasis MT Pro" panose="02040504050005020304" pitchFamily="18" charset="0"/>
            </a:rPr>
            <a:t>Sarah has a 2.8 cm ER-positive, HER2-negative tumour. No cancer was found in the sentinel lymph nodes or elsewhere in her body.</a:t>
          </a:r>
        </a:p>
      </dgm:t>
    </dgm:pt>
    <dgm:pt modelId="{3BD8E367-6AE8-4426-B90A-586EDFF5BCB3}" type="parTrans" cxnId="{86846A63-98A8-458A-80D3-491A3A58D42F}">
      <dgm:prSet/>
      <dgm:spPr/>
      <dgm:t>
        <a:bodyPr/>
        <a:lstStyle/>
        <a:p>
          <a:endParaRPr lang="en-GB"/>
        </a:p>
      </dgm:t>
    </dgm:pt>
    <dgm:pt modelId="{09626656-5509-4FD1-A60A-AEEC6A1DD75C}" type="sibTrans" cxnId="{86846A63-98A8-458A-80D3-491A3A58D42F}">
      <dgm:prSet/>
      <dgm:spPr>
        <a:solidFill>
          <a:srgbClr val="FF99CC"/>
        </a:solidFill>
      </dgm:spPr>
      <dgm:t>
        <a:bodyPr/>
        <a:lstStyle/>
        <a:p>
          <a:endParaRPr lang="en-GB"/>
        </a:p>
      </dgm:t>
    </dgm:pt>
    <dgm:pt modelId="{3EE73BAB-8FC4-4C68-B417-70082635B588}">
      <dgm:prSet phldrT="[Text]" custT="1"/>
      <dgm:spPr>
        <a:solidFill>
          <a:srgbClr val="FFCCCC"/>
        </a:solidFill>
        <a:ln>
          <a:solidFill>
            <a:srgbClr val="FFCCCC"/>
          </a:solidFill>
        </a:ln>
      </dgm:spPr>
      <dgm:t>
        <a:bodyPr/>
        <a:lstStyle/>
        <a:p>
          <a:pPr>
            <a:buNone/>
          </a:pPr>
          <a:r>
            <a:rPr lang="en-GB" sz="1400" b="1" dirty="0">
              <a:solidFill>
                <a:srgbClr val="AA0039"/>
              </a:solidFill>
              <a:latin typeface="Amasis MT Pro" panose="02040504050005020304" pitchFamily="18" charset="0"/>
            </a:rPr>
            <a:t>Current concerns: pain 3/10, reduced left shoulder movement and worries about the cancer may return.</a:t>
          </a:r>
        </a:p>
      </dgm:t>
    </dgm:pt>
    <dgm:pt modelId="{D2E508FD-853A-4A46-A5B6-889C92D05D47}" type="parTrans" cxnId="{26C7449C-103A-48A6-B24F-A5A72B7BDCB4}">
      <dgm:prSet/>
      <dgm:spPr/>
      <dgm:t>
        <a:bodyPr/>
        <a:lstStyle/>
        <a:p>
          <a:endParaRPr lang="en-GB"/>
        </a:p>
      </dgm:t>
    </dgm:pt>
    <dgm:pt modelId="{9A1A3165-BDF0-4A8B-A65E-796251110170}" type="sibTrans" cxnId="{26C7449C-103A-48A6-B24F-A5A72B7BDCB4}">
      <dgm:prSet/>
      <dgm:spPr>
        <a:solidFill>
          <a:srgbClr val="FF99CC"/>
        </a:solidFill>
      </dgm:spPr>
      <dgm:t>
        <a:bodyPr/>
        <a:lstStyle/>
        <a:p>
          <a:endParaRPr lang="en-GB"/>
        </a:p>
      </dgm:t>
    </dgm:pt>
    <dgm:pt modelId="{F12B4C7B-5475-46DD-B84B-20D3A109219F}" type="pres">
      <dgm:prSet presAssocID="{FF1AC297-9BF9-4E76-A56B-8C57F56EDD40}" presName="cycle" presStyleCnt="0">
        <dgm:presLayoutVars>
          <dgm:dir/>
          <dgm:resizeHandles val="exact"/>
        </dgm:presLayoutVars>
      </dgm:prSet>
      <dgm:spPr/>
    </dgm:pt>
    <dgm:pt modelId="{26D33E1F-D5B1-4485-8664-A4527CE8902B}" type="pres">
      <dgm:prSet presAssocID="{FAFE23A1-3A83-4824-8080-F44EE1DF52D6}" presName="node" presStyleLbl="node1" presStyleIdx="0" presStyleCnt="5" custScaleX="136384" custScaleY="104911">
        <dgm:presLayoutVars>
          <dgm:bulletEnabled val="1"/>
        </dgm:presLayoutVars>
      </dgm:prSet>
      <dgm:spPr/>
    </dgm:pt>
    <dgm:pt modelId="{865C35A1-60AB-43AE-9153-3C2A06902360}" type="pres">
      <dgm:prSet presAssocID="{6AB2A563-E287-4E0A-8857-95D7AF0EBADA}" presName="sibTrans" presStyleLbl="sibTrans2D1" presStyleIdx="0" presStyleCnt="5"/>
      <dgm:spPr/>
    </dgm:pt>
    <dgm:pt modelId="{DEE03AC4-C418-4B54-8F0C-35548CAA99FB}" type="pres">
      <dgm:prSet presAssocID="{6AB2A563-E287-4E0A-8857-95D7AF0EBADA}" presName="connectorText" presStyleLbl="sibTrans2D1" presStyleIdx="0" presStyleCnt="5"/>
      <dgm:spPr/>
    </dgm:pt>
    <dgm:pt modelId="{BCD3BD8E-A072-4CF3-8FF6-7E63B23795E2}" type="pres">
      <dgm:prSet presAssocID="{4877998F-353C-4529-BEB9-859B6E7A8EE3}" presName="node" presStyleLbl="node1" presStyleIdx="1" presStyleCnt="5" custScaleX="136384" custScaleY="104911">
        <dgm:presLayoutVars>
          <dgm:bulletEnabled val="1"/>
        </dgm:presLayoutVars>
      </dgm:prSet>
      <dgm:spPr/>
    </dgm:pt>
    <dgm:pt modelId="{C46F44F6-42C4-4048-98BA-B2C2303D269B}" type="pres">
      <dgm:prSet presAssocID="{EEFD39E0-B36D-41A3-9864-72DE8D67D815}" presName="sibTrans" presStyleLbl="sibTrans2D1" presStyleIdx="1" presStyleCnt="5"/>
      <dgm:spPr/>
    </dgm:pt>
    <dgm:pt modelId="{FB448ECB-C623-410D-9207-26E596BABE3B}" type="pres">
      <dgm:prSet presAssocID="{EEFD39E0-B36D-41A3-9864-72DE8D67D815}" presName="connectorText" presStyleLbl="sibTrans2D1" presStyleIdx="1" presStyleCnt="5"/>
      <dgm:spPr/>
    </dgm:pt>
    <dgm:pt modelId="{4973F558-6A61-42A2-8D99-6590306C8649}" type="pres">
      <dgm:prSet presAssocID="{9620C9E7-2260-4627-B333-2ED62D238ECD}" presName="node" presStyleLbl="node1" presStyleIdx="2" presStyleCnt="5" custScaleX="136384" custScaleY="104911" custRadScaleRad="112033" custRadScaleInc="-24969">
        <dgm:presLayoutVars>
          <dgm:bulletEnabled val="1"/>
        </dgm:presLayoutVars>
      </dgm:prSet>
      <dgm:spPr/>
    </dgm:pt>
    <dgm:pt modelId="{3E7B2C3E-9A4C-4A0C-B7C0-4BB667CC0940}" type="pres">
      <dgm:prSet presAssocID="{5C1D9D6F-CD9D-44C1-8AA7-5A52E67F67F3}" presName="sibTrans" presStyleLbl="sibTrans2D1" presStyleIdx="2" presStyleCnt="5" custScaleX="132537" custLinFactNeighborX="-17577" custLinFactNeighborY="-3158"/>
      <dgm:spPr/>
    </dgm:pt>
    <dgm:pt modelId="{E69EF679-0612-4243-A458-07522D6F354C}" type="pres">
      <dgm:prSet presAssocID="{5C1D9D6F-CD9D-44C1-8AA7-5A52E67F67F3}" presName="connectorText" presStyleLbl="sibTrans2D1" presStyleIdx="2" presStyleCnt="5"/>
      <dgm:spPr/>
    </dgm:pt>
    <dgm:pt modelId="{3ED6E4D6-7710-4B08-AFD2-1C2A5F2DC0BA}" type="pres">
      <dgm:prSet presAssocID="{A77DCCED-53A0-48D2-AD62-9AB454EC6412}" presName="node" presStyleLbl="node1" presStyleIdx="3" presStyleCnt="5" custScaleX="163440" custScaleY="104911" custRadScaleRad="103538" custRadScaleInc="7260">
        <dgm:presLayoutVars>
          <dgm:bulletEnabled val="1"/>
        </dgm:presLayoutVars>
      </dgm:prSet>
      <dgm:spPr/>
    </dgm:pt>
    <dgm:pt modelId="{96DA4B2D-15F9-4DBB-AA3E-58D7C75518C1}" type="pres">
      <dgm:prSet presAssocID="{09626656-5509-4FD1-A60A-AEEC6A1DD75C}" presName="sibTrans" presStyleLbl="sibTrans2D1" presStyleIdx="3" presStyleCnt="5"/>
      <dgm:spPr/>
    </dgm:pt>
    <dgm:pt modelId="{602722CF-4017-4146-B026-A9770B86C3A0}" type="pres">
      <dgm:prSet presAssocID="{09626656-5509-4FD1-A60A-AEEC6A1DD75C}" presName="connectorText" presStyleLbl="sibTrans2D1" presStyleIdx="3" presStyleCnt="5"/>
      <dgm:spPr/>
    </dgm:pt>
    <dgm:pt modelId="{D3375118-040B-48E4-8448-537802F283DE}" type="pres">
      <dgm:prSet presAssocID="{3EE73BAB-8FC4-4C68-B417-70082635B588}" presName="node" presStyleLbl="node1" presStyleIdx="4" presStyleCnt="5" custScaleX="136384" custScaleY="104911">
        <dgm:presLayoutVars>
          <dgm:bulletEnabled val="1"/>
        </dgm:presLayoutVars>
      </dgm:prSet>
      <dgm:spPr/>
    </dgm:pt>
    <dgm:pt modelId="{93007459-55D2-4779-8BC0-93CE24BD1AEF}" type="pres">
      <dgm:prSet presAssocID="{9A1A3165-BDF0-4A8B-A65E-796251110170}" presName="sibTrans" presStyleLbl="sibTrans2D1" presStyleIdx="4" presStyleCnt="5" custLinFactNeighborX="11402" custLinFactNeighborY="-9475"/>
      <dgm:spPr/>
    </dgm:pt>
    <dgm:pt modelId="{D87DE9C7-4FBC-4545-82AA-82982F05EE2F}" type="pres">
      <dgm:prSet presAssocID="{9A1A3165-BDF0-4A8B-A65E-796251110170}" presName="connectorText" presStyleLbl="sibTrans2D1" presStyleIdx="4" presStyleCnt="5"/>
      <dgm:spPr/>
    </dgm:pt>
  </dgm:ptLst>
  <dgm:cxnLst>
    <dgm:cxn modelId="{F21FFE03-2227-46CB-83C4-EF8F080B816C}" srcId="{FF1AC297-9BF9-4E76-A56B-8C57F56EDD40}" destId="{FAFE23A1-3A83-4824-8080-F44EE1DF52D6}" srcOrd="0" destOrd="0" parTransId="{9C5501EA-E82B-4701-AFFA-D3FB26D08D14}" sibTransId="{6AB2A563-E287-4E0A-8857-95D7AF0EBADA}"/>
    <dgm:cxn modelId="{C0A4500D-478C-4E92-918B-5BFE7FFE4971}" type="presOf" srcId="{09626656-5509-4FD1-A60A-AEEC6A1DD75C}" destId="{602722CF-4017-4146-B026-A9770B86C3A0}" srcOrd="1" destOrd="0" presId="urn:microsoft.com/office/officeart/2005/8/layout/cycle2"/>
    <dgm:cxn modelId="{F652C00E-F73F-4332-ACC0-940460C35851}" type="presOf" srcId="{9620C9E7-2260-4627-B333-2ED62D238ECD}" destId="{4973F558-6A61-42A2-8D99-6590306C8649}" srcOrd="0" destOrd="0" presId="urn:microsoft.com/office/officeart/2005/8/layout/cycle2"/>
    <dgm:cxn modelId="{5AB7961D-28F1-4AC0-9975-A2229DD034A3}" type="presOf" srcId="{FF1AC297-9BF9-4E76-A56B-8C57F56EDD40}" destId="{F12B4C7B-5475-46DD-B84B-20D3A109219F}" srcOrd="0" destOrd="0" presId="urn:microsoft.com/office/officeart/2005/8/layout/cycle2"/>
    <dgm:cxn modelId="{4B8E5F29-87F1-4264-B91B-B297E7A1B195}" type="presOf" srcId="{A77DCCED-53A0-48D2-AD62-9AB454EC6412}" destId="{3ED6E4D6-7710-4B08-AFD2-1C2A5F2DC0BA}" srcOrd="0" destOrd="0" presId="urn:microsoft.com/office/officeart/2005/8/layout/cycle2"/>
    <dgm:cxn modelId="{4F00472F-7E69-4BA1-8BC3-2380C683666B}" type="presOf" srcId="{5C1D9D6F-CD9D-44C1-8AA7-5A52E67F67F3}" destId="{3E7B2C3E-9A4C-4A0C-B7C0-4BB667CC0940}" srcOrd="0" destOrd="0" presId="urn:microsoft.com/office/officeart/2005/8/layout/cycle2"/>
    <dgm:cxn modelId="{04C0742F-EC2E-4A16-8A9E-4CBBAB230A6C}" type="presOf" srcId="{5C1D9D6F-CD9D-44C1-8AA7-5A52E67F67F3}" destId="{E69EF679-0612-4243-A458-07522D6F354C}" srcOrd="1" destOrd="0" presId="urn:microsoft.com/office/officeart/2005/8/layout/cycle2"/>
    <dgm:cxn modelId="{AB2F1837-5542-48F0-A058-E0B06FFB32FB}" type="presOf" srcId="{6AB2A563-E287-4E0A-8857-95D7AF0EBADA}" destId="{865C35A1-60AB-43AE-9153-3C2A06902360}" srcOrd="0" destOrd="0" presId="urn:microsoft.com/office/officeart/2005/8/layout/cycle2"/>
    <dgm:cxn modelId="{5DB0F15B-1BAC-4B1D-B518-3A0C7624D254}" type="presOf" srcId="{6AB2A563-E287-4E0A-8857-95D7AF0EBADA}" destId="{DEE03AC4-C418-4B54-8F0C-35548CAA99FB}" srcOrd="1" destOrd="0" presId="urn:microsoft.com/office/officeart/2005/8/layout/cycle2"/>
    <dgm:cxn modelId="{86846A63-98A8-458A-80D3-491A3A58D42F}" srcId="{FF1AC297-9BF9-4E76-A56B-8C57F56EDD40}" destId="{A77DCCED-53A0-48D2-AD62-9AB454EC6412}" srcOrd="3" destOrd="0" parTransId="{3BD8E367-6AE8-4426-B90A-586EDFF5BCB3}" sibTransId="{09626656-5509-4FD1-A60A-AEEC6A1DD75C}"/>
    <dgm:cxn modelId="{02F2E06A-CAB6-4FCC-92E8-752A6C0C0E90}" type="presOf" srcId="{EEFD39E0-B36D-41A3-9864-72DE8D67D815}" destId="{FB448ECB-C623-410D-9207-26E596BABE3B}" srcOrd="1" destOrd="0" presId="urn:microsoft.com/office/officeart/2005/8/layout/cycle2"/>
    <dgm:cxn modelId="{B7EF5E6E-65CB-4BD7-947D-410EE6441AE7}" type="presOf" srcId="{09626656-5509-4FD1-A60A-AEEC6A1DD75C}" destId="{96DA4B2D-15F9-4DBB-AA3E-58D7C75518C1}" srcOrd="0" destOrd="0" presId="urn:microsoft.com/office/officeart/2005/8/layout/cycle2"/>
    <dgm:cxn modelId="{C2DC1358-BEAE-469F-AB97-619FAB20D02A}" type="presOf" srcId="{4877998F-353C-4529-BEB9-859B6E7A8EE3}" destId="{BCD3BD8E-A072-4CF3-8FF6-7E63B23795E2}" srcOrd="0" destOrd="0" presId="urn:microsoft.com/office/officeart/2005/8/layout/cycle2"/>
    <dgm:cxn modelId="{6F716259-5F67-46CB-893B-0E79E553835A}" srcId="{FF1AC297-9BF9-4E76-A56B-8C57F56EDD40}" destId="{4877998F-353C-4529-BEB9-859B6E7A8EE3}" srcOrd="1" destOrd="0" parTransId="{4F2A9FD4-BC62-4C08-9242-BA374C2115D5}" sibTransId="{EEFD39E0-B36D-41A3-9864-72DE8D67D815}"/>
    <dgm:cxn modelId="{5DBF2586-16D3-4918-A35E-9F0ADD1B51AF}" type="presOf" srcId="{EEFD39E0-B36D-41A3-9864-72DE8D67D815}" destId="{C46F44F6-42C4-4048-98BA-B2C2303D269B}" srcOrd="0" destOrd="0" presId="urn:microsoft.com/office/officeart/2005/8/layout/cycle2"/>
    <dgm:cxn modelId="{14E1F791-A65F-4C40-B07E-0D124B2C7E55}" type="presOf" srcId="{FAFE23A1-3A83-4824-8080-F44EE1DF52D6}" destId="{26D33E1F-D5B1-4485-8664-A4527CE8902B}" srcOrd="0" destOrd="0" presId="urn:microsoft.com/office/officeart/2005/8/layout/cycle2"/>
    <dgm:cxn modelId="{26C7449C-103A-48A6-B24F-A5A72B7BDCB4}" srcId="{FF1AC297-9BF9-4E76-A56B-8C57F56EDD40}" destId="{3EE73BAB-8FC4-4C68-B417-70082635B588}" srcOrd="4" destOrd="0" parTransId="{D2E508FD-853A-4A46-A5B6-889C92D05D47}" sibTransId="{9A1A3165-BDF0-4A8B-A65E-796251110170}"/>
    <dgm:cxn modelId="{BDD237B3-A27B-4E55-8421-241228C4873A}" type="presOf" srcId="{9A1A3165-BDF0-4A8B-A65E-796251110170}" destId="{93007459-55D2-4779-8BC0-93CE24BD1AEF}" srcOrd="0" destOrd="0" presId="urn:microsoft.com/office/officeart/2005/8/layout/cycle2"/>
    <dgm:cxn modelId="{4D8861C4-2508-4DB7-B7FE-5C7189563D69}" srcId="{FF1AC297-9BF9-4E76-A56B-8C57F56EDD40}" destId="{9620C9E7-2260-4627-B333-2ED62D238ECD}" srcOrd="2" destOrd="0" parTransId="{7A80D80D-1BBE-471D-8753-7B6FC52AB64B}" sibTransId="{5C1D9D6F-CD9D-44C1-8AA7-5A52E67F67F3}"/>
    <dgm:cxn modelId="{E57C0BC8-31B8-408E-9672-7A577B715BC4}" type="presOf" srcId="{3EE73BAB-8FC4-4C68-B417-70082635B588}" destId="{D3375118-040B-48E4-8448-537802F283DE}" srcOrd="0" destOrd="0" presId="urn:microsoft.com/office/officeart/2005/8/layout/cycle2"/>
    <dgm:cxn modelId="{BD3795C8-8D10-45EA-8D7F-8D0BB913E5A8}" type="presOf" srcId="{9A1A3165-BDF0-4A8B-A65E-796251110170}" destId="{D87DE9C7-4FBC-4545-82AA-82982F05EE2F}" srcOrd="1" destOrd="0" presId="urn:microsoft.com/office/officeart/2005/8/layout/cycle2"/>
    <dgm:cxn modelId="{CCBD00D7-3BC5-4CDB-8782-C33806695A56}" type="presParOf" srcId="{F12B4C7B-5475-46DD-B84B-20D3A109219F}" destId="{26D33E1F-D5B1-4485-8664-A4527CE8902B}" srcOrd="0" destOrd="0" presId="urn:microsoft.com/office/officeart/2005/8/layout/cycle2"/>
    <dgm:cxn modelId="{9064C8FF-566F-4B39-AB5D-0A019D8A4827}" type="presParOf" srcId="{F12B4C7B-5475-46DD-B84B-20D3A109219F}" destId="{865C35A1-60AB-43AE-9153-3C2A06902360}" srcOrd="1" destOrd="0" presId="urn:microsoft.com/office/officeart/2005/8/layout/cycle2"/>
    <dgm:cxn modelId="{24FB8C3E-9E1E-4097-8E50-D2C989029A19}" type="presParOf" srcId="{865C35A1-60AB-43AE-9153-3C2A06902360}" destId="{DEE03AC4-C418-4B54-8F0C-35548CAA99FB}" srcOrd="0" destOrd="0" presId="urn:microsoft.com/office/officeart/2005/8/layout/cycle2"/>
    <dgm:cxn modelId="{C5562250-CB4B-4544-8AA0-80AC38B5A94B}" type="presParOf" srcId="{F12B4C7B-5475-46DD-B84B-20D3A109219F}" destId="{BCD3BD8E-A072-4CF3-8FF6-7E63B23795E2}" srcOrd="2" destOrd="0" presId="urn:microsoft.com/office/officeart/2005/8/layout/cycle2"/>
    <dgm:cxn modelId="{40E33813-CEC1-4DD3-9B09-DEE6A9917D86}" type="presParOf" srcId="{F12B4C7B-5475-46DD-B84B-20D3A109219F}" destId="{C46F44F6-42C4-4048-98BA-B2C2303D269B}" srcOrd="3" destOrd="0" presId="urn:microsoft.com/office/officeart/2005/8/layout/cycle2"/>
    <dgm:cxn modelId="{6BC59808-4C1E-4C98-91E8-FAD7EB413B0C}" type="presParOf" srcId="{C46F44F6-42C4-4048-98BA-B2C2303D269B}" destId="{FB448ECB-C623-410D-9207-26E596BABE3B}" srcOrd="0" destOrd="0" presId="urn:microsoft.com/office/officeart/2005/8/layout/cycle2"/>
    <dgm:cxn modelId="{AF6D8849-456F-41F5-B25B-F950A0B8A4E2}" type="presParOf" srcId="{F12B4C7B-5475-46DD-B84B-20D3A109219F}" destId="{4973F558-6A61-42A2-8D99-6590306C8649}" srcOrd="4" destOrd="0" presId="urn:microsoft.com/office/officeart/2005/8/layout/cycle2"/>
    <dgm:cxn modelId="{361FEF22-46CF-41DC-BC5D-29561FCADC3F}" type="presParOf" srcId="{F12B4C7B-5475-46DD-B84B-20D3A109219F}" destId="{3E7B2C3E-9A4C-4A0C-B7C0-4BB667CC0940}" srcOrd="5" destOrd="0" presId="urn:microsoft.com/office/officeart/2005/8/layout/cycle2"/>
    <dgm:cxn modelId="{4AE922A1-CE9F-40D9-839C-420670F3A8DF}" type="presParOf" srcId="{3E7B2C3E-9A4C-4A0C-B7C0-4BB667CC0940}" destId="{E69EF679-0612-4243-A458-07522D6F354C}" srcOrd="0" destOrd="0" presId="urn:microsoft.com/office/officeart/2005/8/layout/cycle2"/>
    <dgm:cxn modelId="{72714452-712F-4557-8A1A-70025FDFA198}" type="presParOf" srcId="{F12B4C7B-5475-46DD-B84B-20D3A109219F}" destId="{3ED6E4D6-7710-4B08-AFD2-1C2A5F2DC0BA}" srcOrd="6" destOrd="0" presId="urn:microsoft.com/office/officeart/2005/8/layout/cycle2"/>
    <dgm:cxn modelId="{B6B33AD0-71DB-4693-9809-217E1538995D}" type="presParOf" srcId="{F12B4C7B-5475-46DD-B84B-20D3A109219F}" destId="{96DA4B2D-15F9-4DBB-AA3E-58D7C75518C1}" srcOrd="7" destOrd="0" presId="urn:microsoft.com/office/officeart/2005/8/layout/cycle2"/>
    <dgm:cxn modelId="{DF0396BE-C64C-4F3B-B119-965FF30AABDE}" type="presParOf" srcId="{96DA4B2D-15F9-4DBB-AA3E-58D7C75518C1}" destId="{602722CF-4017-4146-B026-A9770B86C3A0}" srcOrd="0" destOrd="0" presId="urn:microsoft.com/office/officeart/2005/8/layout/cycle2"/>
    <dgm:cxn modelId="{A38EE54A-0D05-4C1F-8F14-2D692D50308F}" type="presParOf" srcId="{F12B4C7B-5475-46DD-B84B-20D3A109219F}" destId="{D3375118-040B-48E4-8448-537802F283DE}" srcOrd="8" destOrd="0" presId="urn:microsoft.com/office/officeart/2005/8/layout/cycle2"/>
    <dgm:cxn modelId="{D41418B1-FC48-4E26-ADCD-60CAC5D76518}" type="presParOf" srcId="{F12B4C7B-5475-46DD-B84B-20D3A109219F}" destId="{93007459-55D2-4779-8BC0-93CE24BD1AEF}" srcOrd="9" destOrd="0" presId="urn:microsoft.com/office/officeart/2005/8/layout/cycle2"/>
    <dgm:cxn modelId="{5844B790-C6FA-4A1B-A0A8-B0257B406E9A}" type="presParOf" srcId="{93007459-55D2-4779-8BC0-93CE24BD1AEF}" destId="{D87DE9C7-4FBC-4545-82AA-82982F05EE2F}" srcOrd="0" destOrd="0" presId="urn:microsoft.com/office/officeart/2005/8/layout/cycle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A370C4C-88A2-4088-9BD1-82EA66C69FD2}" type="doc">
      <dgm:prSet loTypeId="urn:microsoft.com/office/officeart/2005/8/layout/hList2" loCatId="list" qsTypeId="urn:microsoft.com/office/officeart/2005/8/quickstyle/simple1#10" qsCatId="simple" csTypeId="urn:microsoft.com/office/officeart/2005/8/colors/accent1_2#10" csCatId="accent1" phldr="1"/>
      <dgm:spPr/>
      <dgm:t>
        <a:bodyPr/>
        <a:lstStyle/>
        <a:p>
          <a:endParaRPr lang="en-GB"/>
        </a:p>
      </dgm:t>
    </dgm:pt>
    <dgm:pt modelId="{F2E11891-D249-4A76-B0C6-45AF0254B52B}">
      <dgm:prSet phldrT="[Text]"/>
      <dgm:spPr/>
      <dgm:t>
        <a:bodyPr/>
        <a:lstStyle/>
        <a:p>
          <a:r>
            <a:rPr lang="en-GB" b="1" dirty="0">
              <a:solidFill>
                <a:schemeClr val="tx1">
                  <a:lumMod val="75000"/>
                  <a:lumOff val="25000"/>
                </a:schemeClr>
              </a:solidFill>
              <a:latin typeface="Amasis MT Pro" panose="02040504050005020304" pitchFamily="18" charset="0"/>
            </a:rPr>
            <a:t>Anatomy</a:t>
          </a:r>
          <a:endParaRPr lang="en-GB" b="1" dirty="0">
            <a:latin typeface="Amasis MT Pro" panose="02040504050005020304" pitchFamily="18" charset="0"/>
          </a:endParaRPr>
        </a:p>
      </dgm:t>
    </dgm:pt>
    <dgm:pt modelId="{E738D584-3A80-4CA3-BCCD-CAE7979C6FAB}" type="parTrans" cxnId="{AA948F9F-5DEF-4588-98EC-98760AE962A5}">
      <dgm:prSet/>
      <dgm:spPr/>
      <dgm:t>
        <a:bodyPr/>
        <a:lstStyle/>
        <a:p>
          <a:endParaRPr lang="en-GB"/>
        </a:p>
      </dgm:t>
    </dgm:pt>
    <dgm:pt modelId="{3C4BE7D2-BCE2-4CAE-AC16-3F528D22C5FD}" type="sibTrans" cxnId="{AA948F9F-5DEF-4588-98EC-98760AE962A5}">
      <dgm:prSet/>
      <dgm:spPr/>
      <dgm:t>
        <a:bodyPr/>
        <a:lstStyle/>
        <a:p>
          <a:endParaRPr lang="en-GB"/>
        </a:p>
      </dgm:t>
    </dgm:pt>
    <dgm:pt modelId="{A5E31B2C-96FB-4E2B-B753-EFF764D5E922}">
      <dgm:prSet phldrT="[Text]" custT="1"/>
      <dgm:spPr>
        <a:solidFill>
          <a:srgbClr val="FFA3A3">
            <a:alpha val="70000"/>
          </a:srgbClr>
        </a:solidFill>
        <a:ln>
          <a:solidFill>
            <a:srgbClr val="7E002A"/>
          </a:solidFill>
        </a:ln>
      </dgm:spPr>
      <dgm:t>
        <a:bodyPr/>
        <a:lstStyle/>
        <a:p>
          <a:pPr>
            <a:spcBef>
              <a:spcPts val="600"/>
            </a:spcBef>
            <a:buFont typeface="Arial" panose="020B0604020202020204" pitchFamily="34" charset="0"/>
            <a:buChar char="•"/>
          </a:pPr>
          <a:r>
            <a:rPr lang="en-GB" sz="1400" dirty="0">
              <a:solidFill>
                <a:schemeClr val="bg2">
                  <a:lumMod val="10000"/>
                </a:schemeClr>
              </a:solidFill>
              <a:latin typeface="Amasis MT Pro" panose="02040504050005020304" pitchFamily="18" charset="0"/>
            </a:rPr>
            <a:t>The breast contains lobes made up of smaller glandular structures called lobules. </a:t>
          </a:r>
        </a:p>
      </dgm:t>
    </dgm:pt>
    <dgm:pt modelId="{A84FFD85-CB02-473F-9064-09611117E6F6}" type="parTrans" cxnId="{635DF246-8AA5-44C5-B429-7F014C251522}">
      <dgm:prSet/>
      <dgm:spPr/>
      <dgm:t>
        <a:bodyPr/>
        <a:lstStyle/>
        <a:p>
          <a:endParaRPr lang="en-GB"/>
        </a:p>
      </dgm:t>
    </dgm:pt>
    <dgm:pt modelId="{E6DD817B-E689-44BC-94FB-52B374AFE7A2}" type="sibTrans" cxnId="{635DF246-8AA5-44C5-B429-7F014C251522}">
      <dgm:prSet/>
      <dgm:spPr/>
      <dgm:t>
        <a:bodyPr/>
        <a:lstStyle/>
        <a:p>
          <a:endParaRPr lang="en-GB"/>
        </a:p>
      </dgm:t>
    </dgm:pt>
    <dgm:pt modelId="{D4B48E53-E4D0-4C6B-ADCA-2604FF9A52E8}">
      <dgm:prSet phldrT="[Text]"/>
      <dgm:spPr/>
      <dgm:t>
        <a:bodyPr/>
        <a:lstStyle/>
        <a:p>
          <a:r>
            <a:rPr lang="en-GB" b="1" dirty="0">
              <a:solidFill>
                <a:schemeClr val="tx1">
                  <a:lumMod val="75000"/>
                  <a:lumOff val="25000"/>
                </a:schemeClr>
              </a:solidFill>
              <a:latin typeface="Amasis MT Pro" panose="02040504050005020304" pitchFamily="18" charset="0"/>
            </a:rPr>
            <a:t>Physiology</a:t>
          </a:r>
          <a:endParaRPr lang="en-GB" b="1" dirty="0">
            <a:latin typeface="Amasis MT Pro" panose="02040504050005020304" pitchFamily="18" charset="0"/>
          </a:endParaRPr>
        </a:p>
      </dgm:t>
    </dgm:pt>
    <dgm:pt modelId="{9817476C-94CE-435F-9064-68F50B45C31E}" type="parTrans" cxnId="{A4F91AA2-1725-48A3-A163-2E590403A088}">
      <dgm:prSet/>
      <dgm:spPr/>
      <dgm:t>
        <a:bodyPr/>
        <a:lstStyle/>
        <a:p>
          <a:endParaRPr lang="en-GB"/>
        </a:p>
      </dgm:t>
    </dgm:pt>
    <dgm:pt modelId="{52478476-B81E-4364-8DE1-AB055943232B}" type="sibTrans" cxnId="{A4F91AA2-1725-48A3-A163-2E590403A088}">
      <dgm:prSet/>
      <dgm:spPr/>
      <dgm:t>
        <a:bodyPr/>
        <a:lstStyle/>
        <a:p>
          <a:endParaRPr lang="en-GB"/>
        </a:p>
      </dgm:t>
    </dgm:pt>
    <dgm:pt modelId="{E86F2BD8-9E65-4326-BF32-8818C7FFA8D1}">
      <dgm:prSet phldrT="[Text]" custT="1"/>
      <dgm:spPr>
        <a:solidFill>
          <a:srgbClr val="FFA3A3">
            <a:alpha val="70000"/>
          </a:srgbClr>
        </a:solidFill>
        <a:ln>
          <a:solidFill>
            <a:srgbClr val="7E002A"/>
          </a:solidFill>
        </a:ln>
      </dgm:spPr>
      <dgm:t>
        <a:bodyPr/>
        <a:lstStyle/>
        <a:p>
          <a:pPr>
            <a:spcBef>
              <a:spcPts val="600"/>
            </a:spcBef>
            <a:buFont typeface="Arial" panose="020B0604020202020204" pitchFamily="34" charset="0"/>
            <a:buChar char="•"/>
          </a:pPr>
          <a:r>
            <a:rPr lang="en-GB" sz="1400" dirty="0">
              <a:solidFill>
                <a:schemeClr val="bg2">
                  <a:lumMod val="10000"/>
                </a:schemeClr>
              </a:solidFill>
              <a:latin typeface="Amasis MT Pro" panose="02040504050005020304" pitchFamily="18" charset="0"/>
            </a:rPr>
            <a:t>Lobules produce milk, while ducts carry it towards the nipple during lactation. </a:t>
          </a:r>
        </a:p>
      </dgm:t>
    </dgm:pt>
    <dgm:pt modelId="{6992DB0B-4E9B-47CA-8AA7-794D9D9994A5}" type="parTrans" cxnId="{E47324D9-B404-43E0-97CC-794BB1DE50A0}">
      <dgm:prSet/>
      <dgm:spPr/>
      <dgm:t>
        <a:bodyPr/>
        <a:lstStyle/>
        <a:p>
          <a:endParaRPr lang="en-GB"/>
        </a:p>
      </dgm:t>
    </dgm:pt>
    <dgm:pt modelId="{271B65CA-11B1-4A29-B9B3-0A59332BC9E1}" type="sibTrans" cxnId="{E47324D9-B404-43E0-97CC-794BB1DE50A0}">
      <dgm:prSet/>
      <dgm:spPr/>
      <dgm:t>
        <a:bodyPr/>
        <a:lstStyle/>
        <a:p>
          <a:endParaRPr lang="en-GB"/>
        </a:p>
      </dgm:t>
    </dgm:pt>
    <dgm:pt modelId="{769FA71C-3F4F-4B22-B1C2-188506862C71}">
      <dgm:prSet custT="1"/>
      <dgm:spPr>
        <a:solidFill>
          <a:srgbClr val="FFA3A3">
            <a:alpha val="70000"/>
          </a:srgbClr>
        </a:solidFill>
        <a:ln>
          <a:solidFill>
            <a:srgbClr val="7E002A"/>
          </a:solidFill>
        </a:ln>
      </dgm:spPr>
      <dgm:t>
        <a:bodyPr/>
        <a:lstStyle/>
        <a:p>
          <a:pPr>
            <a:spcBef>
              <a:spcPts val="600"/>
            </a:spcBef>
            <a:buFont typeface="Arial" panose="020B0604020202020204" pitchFamily="34" charset="0"/>
            <a:buChar char="•"/>
          </a:pPr>
          <a:r>
            <a:rPr lang="en-GB" sz="1400" dirty="0">
              <a:solidFill>
                <a:schemeClr val="bg2">
                  <a:lumMod val="10000"/>
                </a:schemeClr>
              </a:solidFill>
              <a:latin typeface="Amasis MT Pro" panose="02040504050005020304" pitchFamily="18" charset="0"/>
            </a:rPr>
            <a:t>Ducts connect the lobules to the nipple. </a:t>
          </a:r>
        </a:p>
      </dgm:t>
    </dgm:pt>
    <dgm:pt modelId="{204AF8D1-699D-4D5F-BCCE-4E63F9BB7444}" type="parTrans" cxnId="{B24A0A36-9289-4858-B41F-4FD3C0B4D974}">
      <dgm:prSet/>
      <dgm:spPr/>
      <dgm:t>
        <a:bodyPr/>
        <a:lstStyle/>
        <a:p>
          <a:endParaRPr lang="en-GB"/>
        </a:p>
      </dgm:t>
    </dgm:pt>
    <dgm:pt modelId="{DA0D452D-A7DF-47B8-B964-0DF57F1D9FE0}" type="sibTrans" cxnId="{B24A0A36-9289-4858-B41F-4FD3C0B4D974}">
      <dgm:prSet/>
      <dgm:spPr/>
      <dgm:t>
        <a:bodyPr/>
        <a:lstStyle/>
        <a:p>
          <a:endParaRPr lang="en-GB"/>
        </a:p>
      </dgm:t>
    </dgm:pt>
    <dgm:pt modelId="{CEA34AAE-1563-4591-9861-4D72B77B4611}">
      <dgm:prSet custT="1"/>
      <dgm:spPr>
        <a:solidFill>
          <a:srgbClr val="FFA3A3">
            <a:alpha val="70000"/>
          </a:srgbClr>
        </a:solidFill>
        <a:ln>
          <a:solidFill>
            <a:srgbClr val="7E002A"/>
          </a:solidFill>
        </a:ln>
      </dgm:spPr>
      <dgm:t>
        <a:bodyPr/>
        <a:lstStyle/>
        <a:p>
          <a:pPr>
            <a:spcBef>
              <a:spcPts val="600"/>
            </a:spcBef>
            <a:buFont typeface="Arial" panose="020B0604020202020204" pitchFamily="34" charset="0"/>
            <a:buChar char="•"/>
          </a:pPr>
          <a:r>
            <a:rPr lang="en-GB" sz="1400" dirty="0">
              <a:solidFill>
                <a:schemeClr val="bg2">
                  <a:lumMod val="10000"/>
                </a:schemeClr>
              </a:solidFill>
              <a:latin typeface="Amasis MT Pro" panose="02040504050005020304" pitchFamily="18" charset="0"/>
            </a:rPr>
            <a:t>Fatty and connective tissues provide shape and structural support. </a:t>
          </a:r>
        </a:p>
      </dgm:t>
    </dgm:pt>
    <dgm:pt modelId="{45EABE47-4502-4911-959A-064274B25559}" type="parTrans" cxnId="{B0B82B9F-A56D-477A-8BDC-74FDC37E5CB5}">
      <dgm:prSet/>
      <dgm:spPr/>
      <dgm:t>
        <a:bodyPr/>
        <a:lstStyle/>
        <a:p>
          <a:endParaRPr lang="en-GB"/>
        </a:p>
      </dgm:t>
    </dgm:pt>
    <dgm:pt modelId="{0C648E93-1C27-4016-9E9E-591F69BE9224}" type="sibTrans" cxnId="{B0B82B9F-A56D-477A-8BDC-74FDC37E5CB5}">
      <dgm:prSet/>
      <dgm:spPr/>
      <dgm:t>
        <a:bodyPr/>
        <a:lstStyle/>
        <a:p>
          <a:endParaRPr lang="en-GB"/>
        </a:p>
      </dgm:t>
    </dgm:pt>
    <dgm:pt modelId="{03DF3B52-4895-4DCC-A4A4-612B1772B458}">
      <dgm:prSet custT="1"/>
      <dgm:spPr>
        <a:solidFill>
          <a:srgbClr val="FFA3A3">
            <a:alpha val="70000"/>
          </a:srgbClr>
        </a:solidFill>
        <a:ln>
          <a:solidFill>
            <a:srgbClr val="7E002A"/>
          </a:solidFill>
        </a:ln>
      </dgm:spPr>
      <dgm:t>
        <a:bodyPr/>
        <a:lstStyle/>
        <a:p>
          <a:pPr>
            <a:spcBef>
              <a:spcPts val="600"/>
            </a:spcBef>
            <a:buFont typeface="Arial" panose="020B0604020202020204" pitchFamily="34" charset="0"/>
            <a:buChar char="•"/>
          </a:pPr>
          <a:r>
            <a:rPr lang="en-GB" sz="1400" dirty="0">
              <a:solidFill>
                <a:schemeClr val="bg2">
                  <a:lumMod val="10000"/>
                </a:schemeClr>
              </a:solidFill>
              <a:latin typeface="Amasis MT Pro" panose="02040504050005020304" pitchFamily="18" charset="0"/>
            </a:rPr>
            <a:t>Lymphatic vessels drain towards nearby lymph nodes, particularly the axillary nodes.</a:t>
          </a:r>
        </a:p>
      </dgm:t>
    </dgm:pt>
    <dgm:pt modelId="{0DF3DFC9-20D4-4B9F-9B28-5A8C3E74CFD6}" type="parTrans" cxnId="{F001FC23-4016-471D-A5A5-69012BF919D2}">
      <dgm:prSet/>
      <dgm:spPr/>
      <dgm:t>
        <a:bodyPr/>
        <a:lstStyle/>
        <a:p>
          <a:endParaRPr lang="en-GB"/>
        </a:p>
      </dgm:t>
    </dgm:pt>
    <dgm:pt modelId="{2A9B2C63-E879-4E2A-BC3A-F712B0593DC7}" type="sibTrans" cxnId="{F001FC23-4016-471D-A5A5-69012BF919D2}">
      <dgm:prSet/>
      <dgm:spPr/>
      <dgm:t>
        <a:bodyPr/>
        <a:lstStyle/>
        <a:p>
          <a:endParaRPr lang="en-GB"/>
        </a:p>
      </dgm:t>
    </dgm:pt>
    <dgm:pt modelId="{3E750081-0140-42E9-A636-055BFB3EF9D3}">
      <dgm:prSet custT="1"/>
      <dgm:spPr>
        <a:solidFill>
          <a:srgbClr val="FFA3A3">
            <a:alpha val="70000"/>
          </a:srgbClr>
        </a:solidFill>
        <a:ln>
          <a:solidFill>
            <a:srgbClr val="7E002A"/>
          </a:solidFill>
        </a:ln>
      </dgm:spPr>
      <dgm:t>
        <a:bodyPr/>
        <a:lstStyle/>
        <a:p>
          <a:pPr>
            <a:spcBef>
              <a:spcPts val="600"/>
            </a:spcBef>
            <a:buFont typeface="Arial" panose="020B0604020202020204" pitchFamily="34" charset="0"/>
            <a:buChar char="•"/>
          </a:pPr>
          <a:r>
            <a:rPr lang="en-GB" sz="1400" dirty="0">
              <a:solidFill>
                <a:schemeClr val="bg2">
                  <a:lumMod val="10000"/>
                </a:schemeClr>
              </a:solidFill>
              <a:latin typeface="Amasis MT Pro" panose="02040504050005020304" pitchFamily="18" charset="0"/>
            </a:rPr>
            <a:t>The lymphatic system removes excess tissue fluid and supports immune defence. </a:t>
          </a:r>
        </a:p>
      </dgm:t>
    </dgm:pt>
    <dgm:pt modelId="{BDFC802A-35C1-4DAD-84A8-A7BA5098546D}" type="parTrans" cxnId="{8B7590EA-0E4E-4C6E-864D-8F4579372300}">
      <dgm:prSet/>
      <dgm:spPr/>
      <dgm:t>
        <a:bodyPr/>
        <a:lstStyle/>
        <a:p>
          <a:endParaRPr lang="en-GB"/>
        </a:p>
      </dgm:t>
    </dgm:pt>
    <dgm:pt modelId="{CF8DCB1A-50D5-4FFE-AC9E-7F41AF1E486A}" type="sibTrans" cxnId="{8B7590EA-0E4E-4C6E-864D-8F4579372300}">
      <dgm:prSet/>
      <dgm:spPr/>
      <dgm:t>
        <a:bodyPr/>
        <a:lstStyle/>
        <a:p>
          <a:endParaRPr lang="en-GB"/>
        </a:p>
      </dgm:t>
    </dgm:pt>
    <dgm:pt modelId="{71C9B803-9CD2-439B-A918-31E8F228362F}">
      <dgm:prSet custT="1"/>
      <dgm:spPr>
        <a:solidFill>
          <a:srgbClr val="FFA3A3">
            <a:alpha val="70000"/>
          </a:srgbClr>
        </a:solidFill>
        <a:ln>
          <a:solidFill>
            <a:srgbClr val="7E002A"/>
          </a:solidFill>
        </a:ln>
      </dgm:spPr>
      <dgm:t>
        <a:bodyPr/>
        <a:lstStyle/>
        <a:p>
          <a:pPr>
            <a:spcBef>
              <a:spcPts val="600"/>
            </a:spcBef>
            <a:buFont typeface="Arial" panose="020B0604020202020204" pitchFamily="34" charset="0"/>
            <a:buChar char="•"/>
          </a:pPr>
          <a:r>
            <a:rPr lang="en-GB" sz="1400" dirty="0">
              <a:solidFill>
                <a:schemeClr val="bg2">
                  <a:lumMod val="10000"/>
                </a:schemeClr>
              </a:solidFill>
              <a:latin typeface="Amasis MT Pro" panose="02040504050005020304" pitchFamily="18" charset="0"/>
            </a:rPr>
            <a:t>Breast cancer develops when abnormal cells divide uncontrollably and invade surrounding tissue. </a:t>
          </a:r>
        </a:p>
      </dgm:t>
    </dgm:pt>
    <dgm:pt modelId="{44B5D79D-FE2C-4441-8456-AD06D2F73860}" type="parTrans" cxnId="{929D4F3B-B77B-4C89-9D53-92A22CBB3C8E}">
      <dgm:prSet/>
      <dgm:spPr/>
      <dgm:t>
        <a:bodyPr/>
        <a:lstStyle/>
        <a:p>
          <a:endParaRPr lang="en-GB"/>
        </a:p>
      </dgm:t>
    </dgm:pt>
    <dgm:pt modelId="{0C5273A2-2568-44CE-869C-1A0D98B806F9}" type="sibTrans" cxnId="{929D4F3B-B77B-4C89-9D53-92A22CBB3C8E}">
      <dgm:prSet/>
      <dgm:spPr/>
      <dgm:t>
        <a:bodyPr/>
        <a:lstStyle/>
        <a:p>
          <a:endParaRPr lang="en-GB"/>
        </a:p>
      </dgm:t>
    </dgm:pt>
    <dgm:pt modelId="{244EB875-5DB0-4B50-8287-C158132AF61E}">
      <dgm:prSet custT="1"/>
      <dgm:spPr>
        <a:solidFill>
          <a:srgbClr val="FFA3A3">
            <a:alpha val="70000"/>
          </a:srgbClr>
        </a:solidFill>
        <a:ln>
          <a:solidFill>
            <a:srgbClr val="7E002A"/>
          </a:solidFill>
        </a:ln>
      </dgm:spPr>
      <dgm:t>
        <a:bodyPr/>
        <a:lstStyle/>
        <a:p>
          <a:pPr>
            <a:spcBef>
              <a:spcPts val="600"/>
            </a:spcBef>
            <a:buFont typeface="Arial" panose="020B0604020202020204" pitchFamily="34" charset="0"/>
            <a:buChar char="•"/>
          </a:pPr>
          <a:r>
            <a:rPr lang="en-GB" sz="1400" dirty="0">
              <a:solidFill>
                <a:schemeClr val="bg2">
                  <a:lumMod val="10000"/>
                </a:schemeClr>
              </a:solidFill>
              <a:latin typeface="Amasis MT Pro" panose="02040504050005020304" pitchFamily="18" charset="0"/>
            </a:rPr>
            <a:t>ER-positive cells have receptors for oestrogen, while HER2-negative cells do not have high levels of the HER2 protein.</a:t>
          </a:r>
        </a:p>
      </dgm:t>
    </dgm:pt>
    <dgm:pt modelId="{DBFBAD7B-B781-4ACC-9598-C9581BCB1B09}" type="parTrans" cxnId="{D2F232FD-EE92-47DB-8D62-D915954B222F}">
      <dgm:prSet/>
      <dgm:spPr/>
      <dgm:t>
        <a:bodyPr/>
        <a:lstStyle/>
        <a:p>
          <a:endParaRPr lang="en-GB"/>
        </a:p>
      </dgm:t>
    </dgm:pt>
    <dgm:pt modelId="{CE3163C7-63F6-4584-920A-EB04FB8EAD05}" type="sibTrans" cxnId="{D2F232FD-EE92-47DB-8D62-D915954B222F}">
      <dgm:prSet/>
      <dgm:spPr/>
      <dgm:t>
        <a:bodyPr/>
        <a:lstStyle/>
        <a:p>
          <a:endParaRPr lang="en-GB"/>
        </a:p>
      </dgm:t>
    </dgm:pt>
    <dgm:pt modelId="{B1F16BFA-6230-4F7B-8F34-16492808FBCA}" type="pres">
      <dgm:prSet presAssocID="{7A370C4C-88A2-4088-9BD1-82EA66C69FD2}" presName="linearFlow" presStyleCnt="0">
        <dgm:presLayoutVars>
          <dgm:dir/>
          <dgm:animLvl val="lvl"/>
          <dgm:resizeHandles/>
        </dgm:presLayoutVars>
      </dgm:prSet>
      <dgm:spPr/>
    </dgm:pt>
    <dgm:pt modelId="{398FB6AE-E0A6-478F-AD54-A5D15A310CF6}" type="pres">
      <dgm:prSet presAssocID="{F2E11891-D249-4A76-B0C6-45AF0254B52B}" presName="compositeNode" presStyleCnt="0">
        <dgm:presLayoutVars>
          <dgm:bulletEnabled val="1"/>
        </dgm:presLayoutVars>
      </dgm:prSet>
      <dgm:spPr/>
    </dgm:pt>
    <dgm:pt modelId="{364F6106-A5CE-4567-9766-D2C5A7170458}" type="pres">
      <dgm:prSet presAssocID="{F2E11891-D249-4A76-B0C6-45AF0254B52B}" presName="image" presStyleLbl="fgImgPlace1" presStyleIdx="0" presStyleCnt="2"/>
      <dgm:spPr>
        <a:blipFill>
          <a:blip xmlns:r="http://schemas.openxmlformats.org/officeDocument/2006/relationships" r:embed="rId1"/>
          <a:srcRect/>
          <a:stretch>
            <a:fillRect/>
          </a:stretch>
        </a:blipFill>
        <a:ln>
          <a:solidFill>
            <a:srgbClr val="7E002A"/>
          </a:solidFill>
        </a:ln>
      </dgm:spPr>
    </dgm:pt>
    <dgm:pt modelId="{24A3D759-C136-48F5-846E-724F9C52AF27}" type="pres">
      <dgm:prSet presAssocID="{F2E11891-D249-4A76-B0C6-45AF0254B52B}" presName="childNode" presStyleLbl="node1" presStyleIdx="0" presStyleCnt="2">
        <dgm:presLayoutVars>
          <dgm:bulletEnabled val="1"/>
        </dgm:presLayoutVars>
      </dgm:prSet>
      <dgm:spPr/>
    </dgm:pt>
    <dgm:pt modelId="{FE07A413-2843-4F99-9736-5907D04982BA}" type="pres">
      <dgm:prSet presAssocID="{F2E11891-D249-4A76-B0C6-45AF0254B52B}" presName="parentNode" presStyleLbl="revTx" presStyleIdx="0" presStyleCnt="2">
        <dgm:presLayoutVars>
          <dgm:chMax val="0"/>
          <dgm:bulletEnabled val="1"/>
        </dgm:presLayoutVars>
      </dgm:prSet>
      <dgm:spPr/>
    </dgm:pt>
    <dgm:pt modelId="{9BC751EC-7A19-4BFB-82D1-90E8B669892F}" type="pres">
      <dgm:prSet presAssocID="{3C4BE7D2-BCE2-4CAE-AC16-3F528D22C5FD}" presName="sibTrans" presStyleCnt="0"/>
      <dgm:spPr/>
    </dgm:pt>
    <dgm:pt modelId="{E6232D9E-2314-45BF-804D-29C9AB09C378}" type="pres">
      <dgm:prSet presAssocID="{D4B48E53-E4D0-4C6B-ADCA-2604FF9A52E8}" presName="compositeNode" presStyleCnt="0">
        <dgm:presLayoutVars>
          <dgm:bulletEnabled val="1"/>
        </dgm:presLayoutVars>
      </dgm:prSet>
      <dgm:spPr/>
    </dgm:pt>
    <dgm:pt modelId="{04D660EB-C4C5-4D59-99AD-CDB97FEE30F7}" type="pres">
      <dgm:prSet presAssocID="{D4B48E53-E4D0-4C6B-ADCA-2604FF9A52E8}" presName="image" presStyleLbl="fgImgPlace1" presStyleIdx="1" presStyleCnt="2"/>
      <dgm:spPr>
        <a:blipFill>
          <a:blip xmlns:r="http://schemas.openxmlformats.org/officeDocument/2006/relationships" r:embed="rId2"/>
          <a:srcRect/>
          <a:stretch>
            <a:fillRect/>
          </a:stretch>
        </a:blipFill>
        <a:ln>
          <a:solidFill>
            <a:srgbClr val="7E002A"/>
          </a:solidFill>
        </a:ln>
      </dgm:spPr>
    </dgm:pt>
    <dgm:pt modelId="{DEC39BA5-9A06-4CB8-9F2E-0BDEE1DB6D75}" type="pres">
      <dgm:prSet presAssocID="{D4B48E53-E4D0-4C6B-ADCA-2604FF9A52E8}" presName="childNode" presStyleLbl="node1" presStyleIdx="1" presStyleCnt="2">
        <dgm:presLayoutVars>
          <dgm:bulletEnabled val="1"/>
        </dgm:presLayoutVars>
      </dgm:prSet>
      <dgm:spPr/>
    </dgm:pt>
    <dgm:pt modelId="{2210A3B4-D28A-4A3B-B8BA-75EC8D5E0EF2}" type="pres">
      <dgm:prSet presAssocID="{D4B48E53-E4D0-4C6B-ADCA-2604FF9A52E8}" presName="parentNode" presStyleLbl="revTx" presStyleIdx="1" presStyleCnt="2">
        <dgm:presLayoutVars>
          <dgm:chMax val="0"/>
          <dgm:bulletEnabled val="1"/>
        </dgm:presLayoutVars>
      </dgm:prSet>
      <dgm:spPr/>
    </dgm:pt>
  </dgm:ptLst>
  <dgm:cxnLst>
    <dgm:cxn modelId="{92535F00-F75B-4512-A7FE-C4631CA78482}" type="presOf" srcId="{71C9B803-9CD2-439B-A918-31E8F228362F}" destId="{DEC39BA5-9A06-4CB8-9F2E-0BDEE1DB6D75}" srcOrd="0" destOrd="2" presId="urn:microsoft.com/office/officeart/2005/8/layout/hList2"/>
    <dgm:cxn modelId="{B6B9A106-B748-4F3E-833B-9B0FC11C3CBF}" type="presOf" srcId="{03DF3B52-4895-4DCC-A4A4-612B1772B458}" destId="{24A3D759-C136-48F5-846E-724F9C52AF27}" srcOrd="0" destOrd="3" presId="urn:microsoft.com/office/officeart/2005/8/layout/hList2"/>
    <dgm:cxn modelId="{F001FC23-4016-471D-A5A5-69012BF919D2}" srcId="{F2E11891-D249-4A76-B0C6-45AF0254B52B}" destId="{03DF3B52-4895-4DCC-A4A4-612B1772B458}" srcOrd="3" destOrd="0" parTransId="{0DF3DFC9-20D4-4B9F-9B28-5A8C3E74CFD6}" sibTransId="{2A9B2C63-E879-4E2A-BC3A-F712B0593DC7}"/>
    <dgm:cxn modelId="{40925A29-4A96-45DE-AE45-4832316B15A3}" type="presOf" srcId="{A5E31B2C-96FB-4E2B-B753-EFF764D5E922}" destId="{24A3D759-C136-48F5-846E-724F9C52AF27}" srcOrd="0" destOrd="0" presId="urn:microsoft.com/office/officeart/2005/8/layout/hList2"/>
    <dgm:cxn modelId="{A4C7F02F-112D-4BCC-BD88-6787794D9779}" type="presOf" srcId="{769FA71C-3F4F-4B22-B1C2-188506862C71}" destId="{24A3D759-C136-48F5-846E-724F9C52AF27}" srcOrd="0" destOrd="1" presId="urn:microsoft.com/office/officeart/2005/8/layout/hList2"/>
    <dgm:cxn modelId="{B24A0A36-9289-4858-B41F-4FD3C0B4D974}" srcId="{F2E11891-D249-4A76-B0C6-45AF0254B52B}" destId="{769FA71C-3F4F-4B22-B1C2-188506862C71}" srcOrd="1" destOrd="0" parTransId="{204AF8D1-699D-4D5F-BCCE-4E63F9BB7444}" sibTransId="{DA0D452D-A7DF-47B8-B964-0DF57F1D9FE0}"/>
    <dgm:cxn modelId="{929D4F3B-B77B-4C89-9D53-92A22CBB3C8E}" srcId="{D4B48E53-E4D0-4C6B-ADCA-2604FF9A52E8}" destId="{71C9B803-9CD2-439B-A918-31E8F228362F}" srcOrd="2" destOrd="0" parTransId="{44B5D79D-FE2C-4441-8456-AD06D2F73860}" sibTransId="{0C5273A2-2568-44CE-869C-1A0D98B806F9}"/>
    <dgm:cxn modelId="{8C11FF3B-F7F5-4048-861F-B0BF76488769}" type="presOf" srcId="{244EB875-5DB0-4B50-8287-C158132AF61E}" destId="{DEC39BA5-9A06-4CB8-9F2E-0BDEE1DB6D75}" srcOrd="0" destOrd="3" presId="urn:microsoft.com/office/officeart/2005/8/layout/hList2"/>
    <dgm:cxn modelId="{DBCD5D64-694A-4089-9BC4-23732D4F2DA7}" type="presOf" srcId="{D4B48E53-E4D0-4C6B-ADCA-2604FF9A52E8}" destId="{2210A3B4-D28A-4A3B-B8BA-75EC8D5E0EF2}" srcOrd="0" destOrd="0" presId="urn:microsoft.com/office/officeart/2005/8/layout/hList2"/>
    <dgm:cxn modelId="{90219645-3DDC-415C-A6A9-20481AF197E8}" type="presOf" srcId="{7A370C4C-88A2-4088-9BD1-82EA66C69FD2}" destId="{B1F16BFA-6230-4F7B-8F34-16492808FBCA}" srcOrd="0" destOrd="0" presId="urn:microsoft.com/office/officeart/2005/8/layout/hList2"/>
    <dgm:cxn modelId="{635DF246-8AA5-44C5-B429-7F014C251522}" srcId="{F2E11891-D249-4A76-B0C6-45AF0254B52B}" destId="{A5E31B2C-96FB-4E2B-B753-EFF764D5E922}" srcOrd="0" destOrd="0" parTransId="{A84FFD85-CB02-473F-9064-09611117E6F6}" sibTransId="{E6DD817B-E689-44BC-94FB-52B374AFE7A2}"/>
    <dgm:cxn modelId="{A81A7680-648B-4A14-8F56-6CD10C14C593}" type="presOf" srcId="{F2E11891-D249-4A76-B0C6-45AF0254B52B}" destId="{FE07A413-2843-4F99-9736-5907D04982BA}" srcOrd="0" destOrd="0" presId="urn:microsoft.com/office/officeart/2005/8/layout/hList2"/>
    <dgm:cxn modelId="{FC3AB58D-C85E-498D-81E3-4F1F1CD0AF53}" type="presOf" srcId="{CEA34AAE-1563-4591-9861-4D72B77B4611}" destId="{24A3D759-C136-48F5-846E-724F9C52AF27}" srcOrd="0" destOrd="2" presId="urn:microsoft.com/office/officeart/2005/8/layout/hList2"/>
    <dgm:cxn modelId="{B0B82B9F-A56D-477A-8BDC-74FDC37E5CB5}" srcId="{F2E11891-D249-4A76-B0C6-45AF0254B52B}" destId="{CEA34AAE-1563-4591-9861-4D72B77B4611}" srcOrd="2" destOrd="0" parTransId="{45EABE47-4502-4911-959A-064274B25559}" sibTransId="{0C648E93-1C27-4016-9E9E-591F69BE9224}"/>
    <dgm:cxn modelId="{AA948F9F-5DEF-4588-98EC-98760AE962A5}" srcId="{7A370C4C-88A2-4088-9BD1-82EA66C69FD2}" destId="{F2E11891-D249-4A76-B0C6-45AF0254B52B}" srcOrd="0" destOrd="0" parTransId="{E738D584-3A80-4CA3-BCCD-CAE7979C6FAB}" sibTransId="{3C4BE7D2-BCE2-4CAE-AC16-3F528D22C5FD}"/>
    <dgm:cxn modelId="{A4F91AA2-1725-48A3-A163-2E590403A088}" srcId="{7A370C4C-88A2-4088-9BD1-82EA66C69FD2}" destId="{D4B48E53-E4D0-4C6B-ADCA-2604FF9A52E8}" srcOrd="1" destOrd="0" parTransId="{9817476C-94CE-435F-9064-68F50B45C31E}" sibTransId="{52478476-B81E-4364-8DE1-AB055943232B}"/>
    <dgm:cxn modelId="{90A61ACB-6411-4965-BE7E-CEED0FEFA1E3}" type="presOf" srcId="{E86F2BD8-9E65-4326-BF32-8818C7FFA8D1}" destId="{DEC39BA5-9A06-4CB8-9F2E-0BDEE1DB6D75}" srcOrd="0" destOrd="0" presId="urn:microsoft.com/office/officeart/2005/8/layout/hList2"/>
    <dgm:cxn modelId="{E47324D9-B404-43E0-97CC-794BB1DE50A0}" srcId="{D4B48E53-E4D0-4C6B-ADCA-2604FF9A52E8}" destId="{E86F2BD8-9E65-4326-BF32-8818C7FFA8D1}" srcOrd="0" destOrd="0" parTransId="{6992DB0B-4E9B-47CA-8AA7-794D9D9994A5}" sibTransId="{271B65CA-11B1-4A29-B9B3-0A59332BC9E1}"/>
    <dgm:cxn modelId="{8B7590EA-0E4E-4C6E-864D-8F4579372300}" srcId="{D4B48E53-E4D0-4C6B-ADCA-2604FF9A52E8}" destId="{3E750081-0140-42E9-A636-055BFB3EF9D3}" srcOrd="1" destOrd="0" parTransId="{BDFC802A-35C1-4DAD-84A8-A7BA5098546D}" sibTransId="{CF8DCB1A-50D5-4FFE-AC9E-7F41AF1E486A}"/>
    <dgm:cxn modelId="{DC3BDBEE-02D5-4AA0-A8B6-46179425FA05}" type="presOf" srcId="{3E750081-0140-42E9-A636-055BFB3EF9D3}" destId="{DEC39BA5-9A06-4CB8-9F2E-0BDEE1DB6D75}" srcOrd="0" destOrd="1" presId="urn:microsoft.com/office/officeart/2005/8/layout/hList2"/>
    <dgm:cxn modelId="{D2F232FD-EE92-47DB-8D62-D915954B222F}" srcId="{D4B48E53-E4D0-4C6B-ADCA-2604FF9A52E8}" destId="{244EB875-5DB0-4B50-8287-C158132AF61E}" srcOrd="3" destOrd="0" parTransId="{DBFBAD7B-B781-4ACC-9598-C9581BCB1B09}" sibTransId="{CE3163C7-63F6-4584-920A-EB04FB8EAD05}"/>
    <dgm:cxn modelId="{73E26EE0-2887-42E3-921B-159E4C8A05B3}" type="presParOf" srcId="{B1F16BFA-6230-4F7B-8F34-16492808FBCA}" destId="{398FB6AE-E0A6-478F-AD54-A5D15A310CF6}" srcOrd="0" destOrd="0" presId="urn:microsoft.com/office/officeart/2005/8/layout/hList2"/>
    <dgm:cxn modelId="{770C2062-D51C-4BFE-8C9C-83F554867A7A}" type="presParOf" srcId="{398FB6AE-E0A6-478F-AD54-A5D15A310CF6}" destId="{364F6106-A5CE-4567-9766-D2C5A7170458}" srcOrd="0" destOrd="0" presId="urn:microsoft.com/office/officeart/2005/8/layout/hList2"/>
    <dgm:cxn modelId="{7A270D8F-8A52-43E7-BF59-D886AA84147D}" type="presParOf" srcId="{398FB6AE-E0A6-478F-AD54-A5D15A310CF6}" destId="{24A3D759-C136-48F5-846E-724F9C52AF27}" srcOrd="1" destOrd="0" presId="urn:microsoft.com/office/officeart/2005/8/layout/hList2"/>
    <dgm:cxn modelId="{6EDC95B2-EC6D-4119-A4FF-3F5D8088E186}" type="presParOf" srcId="{398FB6AE-E0A6-478F-AD54-A5D15A310CF6}" destId="{FE07A413-2843-4F99-9736-5907D04982BA}" srcOrd="2" destOrd="0" presId="urn:microsoft.com/office/officeart/2005/8/layout/hList2"/>
    <dgm:cxn modelId="{B03C2A44-9766-4956-B59C-3FC32A7C0E21}" type="presParOf" srcId="{B1F16BFA-6230-4F7B-8F34-16492808FBCA}" destId="{9BC751EC-7A19-4BFB-82D1-90E8B669892F}" srcOrd="1" destOrd="0" presId="urn:microsoft.com/office/officeart/2005/8/layout/hList2"/>
    <dgm:cxn modelId="{51980A71-5D35-4A9B-AD56-516E197223DF}" type="presParOf" srcId="{B1F16BFA-6230-4F7B-8F34-16492808FBCA}" destId="{E6232D9E-2314-45BF-804D-29C9AB09C378}" srcOrd="2" destOrd="0" presId="urn:microsoft.com/office/officeart/2005/8/layout/hList2"/>
    <dgm:cxn modelId="{F4AF390F-5EA4-4116-99D8-90449AF920AE}" type="presParOf" srcId="{E6232D9E-2314-45BF-804D-29C9AB09C378}" destId="{04D660EB-C4C5-4D59-99AD-CDB97FEE30F7}" srcOrd="0" destOrd="0" presId="urn:microsoft.com/office/officeart/2005/8/layout/hList2"/>
    <dgm:cxn modelId="{7859DBA5-1EA1-43B1-B7F3-85C9A26DB3DC}" type="presParOf" srcId="{E6232D9E-2314-45BF-804D-29C9AB09C378}" destId="{DEC39BA5-9A06-4CB8-9F2E-0BDEE1DB6D75}" srcOrd="1" destOrd="0" presId="urn:microsoft.com/office/officeart/2005/8/layout/hList2"/>
    <dgm:cxn modelId="{57894C08-C806-4EDD-B148-437BAFE5D18E}" type="presParOf" srcId="{E6232D9E-2314-45BF-804D-29C9AB09C378}" destId="{2210A3B4-D28A-4A3B-B8BA-75EC8D5E0EF2}" srcOrd="2" destOrd="0" presId="urn:microsoft.com/office/officeart/2005/8/layout/hList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D474666-0BF4-48EF-B9F8-3CC784ABAF17}" type="doc">
      <dgm:prSet loTypeId="urn:microsoft.com/office/officeart/2005/8/layout/pList2" loCatId="list" qsTypeId="urn:microsoft.com/office/officeart/2005/8/quickstyle/3d2" qsCatId="3D" csTypeId="urn:microsoft.com/office/officeart/2005/8/colors/accent1_2" csCatId="accent1" phldr="1"/>
      <dgm:spPr/>
    </dgm:pt>
    <dgm:pt modelId="{4249A09D-7807-4770-B46E-931666A162F4}">
      <dgm:prSet phldrT="[Text]" custT="1"/>
      <dgm:spPr>
        <a:gradFill flip="none" rotWithShape="0">
          <a:gsLst>
            <a:gs pos="0">
              <a:srgbClr val="FF699B">
                <a:tint val="66000"/>
                <a:satMod val="160000"/>
              </a:srgbClr>
            </a:gs>
            <a:gs pos="50000">
              <a:srgbClr val="FF699B">
                <a:tint val="44500"/>
                <a:satMod val="160000"/>
              </a:srgbClr>
            </a:gs>
            <a:gs pos="100000">
              <a:srgbClr val="FF699B">
                <a:tint val="23500"/>
                <a:satMod val="160000"/>
              </a:srgbClr>
            </a:gs>
          </a:gsLst>
          <a:lin ang="5400000" scaled="1"/>
          <a:tileRect/>
        </a:gradFill>
      </dgm:spPr>
      <dgm:t>
        <a:bodyPr/>
        <a:lstStyle/>
        <a:p>
          <a:r>
            <a:rPr lang="en-GB" sz="3200" dirty="0">
              <a:solidFill>
                <a:schemeClr val="bg2">
                  <a:lumMod val="25000"/>
                </a:schemeClr>
              </a:solidFill>
              <a:latin typeface="Amasis MT Pro Black" panose="02040A04050005020304" pitchFamily="18" charset="0"/>
            </a:rPr>
            <a:t>Lifestyle and health behaviours</a:t>
          </a:r>
          <a:endParaRPr lang="en-GB" sz="3200" dirty="0">
            <a:solidFill>
              <a:schemeClr val="bg2">
                <a:lumMod val="25000"/>
              </a:schemeClr>
            </a:solidFill>
          </a:endParaRPr>
        </a:p>
      </dgm:t>
    </dgm:pt>
    <dgm:pt modelId="{E8389494-C330-4014-B399-72E1312EED5E}" type="parTrans" cxnId="{82359020-3BBD-43D7-BE69-6A9AEF55CD62}">
      <dgm:prSet/>
      <dgm:spPr/>
      <dgm:t>
        <a:bodyPr/>
        <a:lstStyle/>
        <a:p>
          <a:endParaRPr lang="en-GB"/>
        </a:p>
      </dgm:t>
    </dgm:pt>
    <dgm:pt modelId="{94A89FFD-5C25-4BAC-9603-2229B7A0A4D6}" type="sibTrans" cxnId="{82359020-3BBD-43D7-BE69-6A9AEF55CD62}">
      <dgm:prSet/>
      <dgm:spPr/>
      <dgm:t>
        <a:bodyPr/>
        <a:lstStyle/>
        <a:p>
          <a:endParaRPr lang="en-GB"/>
        </a:p>
      </dgm:t>
    </dgm:pt>
    <dgm:pt modelId="{56AC9B7A-842D-4B7F-AB19-9032819D4D96}">
      <dgm:prSet phldrT="[Text]" custT="1"/>
      <dgm:spPr>
        <a:gradFill flip="none" rotWithShape="0">
          <a:gsLst>
            <a:gs pos="0">
              <a:srgbClr val="FF699B">
                <a:tint val="66000"/>
                <a:satMod val="160000"/>
              </a:srgbClr>
            </a:gs>
            <a:gs pos="50000">
              <a:srgbClr val="FF699B">
                <a:tint val="44500"/>
                <a:satMod val="160000"/>
              </a:srgbClr>
            </a:gs>
            <a:gs pos="100000">
              <a:srgbClr val="FF699B">
                <a:tint val="23500"/>
                <a:satMod val="160000"/>
              </a:srgbClr>
            </a:gs>
          </a:gsLst>
          <a:lin ang="5400000" scaled="1"/>
          <a:tileRect/>
        </a:gradFill>
      </dgm:spPr>
      <dgm:t>
        <a:bodyPr/>
        <a:lstStyle/>
        <a:p>
          <a:r>
            <a:rPr lang="en-GB" sz="3200" dirty="0">
              <a:solidFill>
                <a:schemeClr val="bg2">
                  <a:lumMod val="25000"/>
                </a:schemeClr>
              </a:solidFill>
              <a:latin typeface="Amasis MT Pro Black" panose="02040A04050005020304" pitchFamily="18" charset="0"/>
            </a:rPr>
            <a:t>Everyday routine</a:t>
          </a:r>
          <a:endParaRPr lang="en-GB" sz="3200" dirty="0">
            <a:solidFill>
              <a:schemeClr val="bg2">
                <a:lumMod val="25000"/>
              </a:schemeClr>
            </a:solidFill>
          </a:endParaRPr>
        </a:p>
      </dgm:t>
    </dgm:pt>
    <dgm:pt modelId="{29422715-4A93-4C17-9574-71DC95807EF8}" type="parTrans" cxnId="{4753CBB1-4923-4B56-9508-C620EE21CD65}">
      <dgm:prSet/>
      <dgm:spPr/>
      <dgm:t>
        <a:bodyPr/>
        <a:lstStyle/>
        <a:p>
          <a:endParaRPr lang="en-GB"/>
        </a:p>
      </dgm:t>
    </dgm:pt>
    <dgm:pt modelId="{26D694F7-71FC-4919-AC08-F9C045D77407}" type="sibTrans" cxnId="{4753CBB1-4923-4B56-9508-C620EE21CD65}">
      <dgm:prSet/>
      <dgm:spPr/>
      <dgm:t>
        <a:bodyPr/>
        <a:lstStyle/>
        <a:p>
          <a:endParaRPr lang="en-GB"/>
        </a:p>
      </dgm:t>
    </dgm:pt>
    <dgm:pt modelId="{DA927379-734F-4022-BAE7-DFF65A2D8E1C}">
      <dgm:prSet phldrT="[Text]" custT="1"/>
      <dgm:spPr>
        <a:gradFill flip="none" rotWithShape="0">
          <a:gsLst>
            <a:gs pos="0">
              <a:srgbClr val="FF699B">
                <a:tint val="66000"/>
                <a:satMod val="160000"/>
              </a:srgbClr>
            </a:gs>
            <a:gs pos="50000">
              <a:srgbClr val="FF699B">
                <a:tint val="44500"/>
                <a:satMod val="160000"/>
              </a:srgbClr>
            </a:gs>
            <a:gs pos="100000">
              <a:srgbClr val="FF699B">
                <a:tint val="23500"/>
                <a:satMod val="160000"/>
              </a:srgbClr>
            </a:gs>
          </a:gsLst>
          <a:lin ang="5400000" scaled="1"/>
          <a:tileRect/>
        </a:gradFill>
      </dgm:spPr>
      <dgm:t>
        <a:bodyPr/>
        <a:lstStyle/>
        <a:p>
          <a:r>
            <a:rPr lang="en-GB" sz="3200" dirty="0">
              <a:solidFill>
                <a:schemeClr val="bg2">
                  <a:lumMod val="25000"/>
                </a:schemeClr>
              </a:solidFill>
              <a:latin typeface="Amasis MT Pro Black" panose="02040A04050005020304" pitchFamily="18" charset="0"/>
            </a:rPr>
            <a:t>Communication and ethical care</a:t>
          </a:r>
          <a:endParaRPr lang="en-GB" sz="3200" dirty="0">
            <a:solidFill>
              <a:schemeClr val="bg2">
                <a:lumMod val="25000"/>
              </a:schemeClr>
            </a:solidFill>
          </a:endParaRPr>
        </a:p>
      </dgm:t>
    </dgm:pt>
    <dgm:pt modelId="{8B7144DB-659E-4738-87D5-D60BB9FC8B1E}" type="parTrans" cxnId="{E1E38AAC-D42D-483B-BFF4-B692F3E617D8}">
      <dgm:prSet/>
      <dgm:spPr/>
      <dgm:t>
        <a:bodyPr/>
        <a:lstStyle/>
        <a:p>
          <a:endParaRPr lang="en-GB"/>
        </a:p>
      </dgm:t>
    </dgm:pt>
    <dgm:pt modelId="{EB74A4B3-B407-435C-B08B-7DA928E39081}" type="sibTrans" cxnId="{E1E38AAC-D42D-483B-BFF4-B692F3E617D8}">
      <dgm:prSet/>
      <dgm:spPr/>
      <dgm:t>
        <a:bodyPr/>
        <a:lstStyle/>
        <a:p>
          <a:endParaRPr lang="en-GB"/>
        </a:p>
      </dgm:t>
    </dgm:pt>
    <dgm:pt modelId="{46120CE3-F420-42C9-AD01-FF7DC807C272}" type="pres">
      <dgm:prSet presAssocID="{AD474666-0BF4-48EF-B9F8-3CC784ABAF17}" presName="Name0" presStyleCnt="0">
        <dgm:presLayoutVars>
          <dgm:dir/>
          <dgm:resizeHandles val="exact"/>
        </dgm:presLayoutVars>
      </dgm:prSet>
      <dgm:spPr/>
    </dgm:pt>
    <dgm:pt modelId="{E7FD4F19-5A60-4D8F-A305-184E9543FE11}" type="pres">
      <dgm:prSet presAssocID="{AD474666-0BF4-48EF-B9F8-3CC784ABAF17}" presName="bkgdShp" presStyleLbl="alignAccFollowNode1" presStyleIdx="0" presStyleCnt="1" custScaleY="69488" custLinFactNeighborX="273" custLinFactNeighborY="-15234"/>
      <dgm:spPr>
        <a:solidFill>
          <a:schemeClr val="bg2">
            <a:lumMod val="75000"/>
            <a:alpha val="89804"/>
          </a:schemeClr>
        </a:solidFill>
      </dgm:spPr>
    </dgm:pt>
    <dgm:pt modelId="{54400BA5-8AA7-4AD9-8039-876CDCCFC1C6}" type="pres">
      <dgm:prSet presAssocID="{AD474666-0BF4-48EF-B9F8-3CC784ABAF17}" presName="linComp" presStyleCnt="0"/>
      <dgm:spPr/>
    </dgm:pt>
    <dgm:pt modelId="{5FF37DD6-FB3F-4D5E-A0CB-549A33AA7A21}" type="pres">
      <dgm:prSet presAssocID="{4249A09D-7807-4770-B46E-931666A162F4}" presName="compNode" presStyleCnt="0"/>
      <dgm:spPr/>
    </dgm:pt>
    <dgm:pt modelId="{42063AEF-CD06-4BDB-A8C5-3B414BC54E30}" type="pres">
      <dgm:prSet presAssocID="{4249A09D-7807-4770-B46E-931666A162F4}" presName="node" presStyleLbl="node1" presStyleIdx="0" presStyleCnt="3" custScaleY="118954" custLinFactNeighborX="-466" custLinFactNeighborY="-10787">
        <dgm:presLayoutVars>
          <dgm:bulletEnabled val="1"/>
        </dgm:presLayoutVars>
      </dgm:prSet>
      <dgm:spPr/>
    </dgm:pt>
    <dgm:pt modelId="{F406E45C-CA71-49D6-A8EF-21991EE41EAC}" type="pres">
      <dgm:prSet presAssocID="{4249A09D-7807-4770-B46E-931666A162F4}" presName="invisiNode" presStyleLbl="node1" presStyleIdx="0" presStyleCnt="3"/>
      <dgm:spPr/>
    </dgm:pt>
    <dgm:pt modelId="{A6430719-094D-4C7B-BEDD-CD4FB3004739}" type="pres">
      <dgm:prSet presAssocID="{4249A09D-7807-4770-B46E-931666A162F4}" presName="imagNode" presStyleLbl="fgImgPlace1" presStyleIdx="0" presStyleCnt="3" custScaleY="93158" custLinFactNeighborX="233" custLinFactNeighborY="-25568"/>
      <dgm:spPr>
        <a:blipFill>
          <a:blip xmlns:r="http://schemas.openxmlformats.org/officeDocument/2006/relationships" r:embed="rId1"/>
          <a:srcRect/>
          <a:stretch>
            <a:fillRect t="-17000" b="-17000"/>
          </a:stretch>
        </a:blipFill>
      </dgm:spPr>
    </dgm:pt>
    <dgm:pt modelId="{D5CF4FAA-20D6-41FE-8BFD-47E1D162EBDE}" type="pres">
      <dgm:prSet presAssocID="{94A89FFD-5C25-4BAC-9603-2229B7A0A4D6}" presName="sibTrans" presStyleLbl="sibTrans2D1" presStyleIdx="0" presStyleCnt="0"/>
      <dgm:spPr/>
    </dgm:pt>
    <dgm:pt modelId="{C6ECA82C-29E8-4899-BCE8-52D5C64B92BF}" type="pres">
      <dgm:prSet presAssocID="{56AC9B7A-842D-4B7F-AB19-9032819D4D96}" presName="compNode" presStyleCnt="0"/>
      <dgm:spPr/>
    </dgm:pt>
    <dgm:pt modelId="{FE574AA0-A015-421D-AA5E-AF0A9E4975A8}" type="pres">
      <dgm:prSet presAssocID="{56AC9B7A-842D-4B7F-AB19-9032819D4D96}" presName="node" presStyleLbl="node1" presStyleIdx="1" presStyleCnt="3" custScaleY="119234" custLinFactNeighborX="-1649" custLinFactNeighborY="-10592">
        <dgm:presLayoutVars>
          <dgm:bulletEnabled val="1"/>
        </dgm:presLayoutVars>
      </dgm:prSet>
      <dgm:spPr/>
    </dgm:pt>
    <dgm:pt modelId="{1EB3A8B3-3FA5-4099-9065-D164C696CBD5}" type="pres">
      <dgm:prSet presAssocID="{56AC9B7A-842D-4B7F-AB19-9032819D4D96}" presName="invisiNode" presStyleLbl="node1" presStyleIdx="1" presStyleCnt="3"/>
      <dgm:spPr/>
    </dgm:pt>
    <dgm:pt modelId="{1E6B1FDB-DAAD-44BD-94A1-32126C9014BD}" type="pres">
      <dgm:prSet presAssocID="{56AC9B7A-842D-4B7F-AB19-9032819D4D96}" presName="imagNode" presStyleLbl="fgImgPlace1" presStyleIdx="1" presStyleCnt="3" custScaleY="93158" custLinFactNeighborY="-20774"/>
      <dgm:spPr>
        <a:blipFill>
          <a:blip xmlns:r="http://schemas.openxmlformats.org/officeDocument/2006/relationships" r:embed="rId2"/>
          <a:srcRect/>
          <a:stretch>
            <a:fillRect t="-17000" b="-17000"/>
          </a:stretch>
        </a:blipFill>
      </dgm:spPr>
    </dgm:pt>
    <dgm:pt modelId="{11EB032E-4DA2-4CA1-BEFF-36BC36581596}" type="pres">
      <dgm:prSet presAssocID="{26D694F7-71FC-4919-AC08-F9C045D77407}" presName="sibTrans" presStyleLbl="sibTrans2D1" presStyleIdx="0" presStyleCnt="0"/>
      <dgm:spPr/>
    </dgm:pt>
    <dgm:pt modelId="{79BC9323-2CB1-4300-BD04-CF494C50AD11}" type="pres">
      <dgm:prSet presAssocID="{DA927379-734F-4022-BAE7-DFF65A2D8E1C}" presName="compNode" presStyleCnt="0"/>
      <dgm:spPr/>
    </dgm:pt>
    <dgm:pt modelId="{DEBD23D1-0F7F-48D2-927B-0F7112567FFC}" type="pres">
      <dgm:prSet presAssocID="{DA927379-734F-4022-BAE7-DFF65A2D8E1C}" presName="node" presStyleLbl="node1" presStyleIdx="2" presStyleCnt="3" custScaleY="118766" custLinFactNeighborX="698" custLinFactNeighborY="-11059">
        <dgm:presLayoutVars>
          <dgm:bulletEnabled val="1"/>
        </dgm:presLayoutVars>
      </dgm:prSet>
      <dgm:spPr/>
    </dgm:pt>
    <dgm:pt modelId="{AC0F3712-10E1-42D4-9ECA-67E069CBC234}" type="pres">
      <dgm:prSet presAssocID="{DA927379-734F-4022-BAE7-DFF65A2D8E1C}" presName="invisiNode" presStyleLbl="node1" presStyleIdx="2" presStyleCnt="3"/>
      <dgm:spPr/>
    </dgm:pt>
    <dgm:pt modelId="{5FF10F51-C2B8-492B-882B-835D67329F96}" type="pres">
      <dgm:prSet presAssocID="{DA927379-734F-4022-BAE7-DFF65A2D8E1C}" presName="imagNode" presStyleLbl="fgImgPlace1" presStyleIdx="2" presStyleCnt="3" custScaleY="93217" custLinFactNeighborX="466" custLinFactNeighborY="-23172"/>
      <dgm:spPr>
        <a:blipFill>
          <a:blip xmlns:r="http://schemas.openxmlformats.org/officeDocument/2006/relationships" r:embed="rId3"/>
          <a:srcRect/>
          <a:stretch>
            <a:fillRect t="-17000" b="-17000"/>
          </a:stretch>
        </a:blipFill>
      </dgm:spPr>
    </dgm:pt>
  </dgm:ptLst>
  <dgm:cxnLst>
    <dgm:cxn modelId="{82359020-3BBD-43D7-BE69-6A9AEF55CD62}" srcId="{AD474666-0BF4-48EF-B9F8-3CC784ABAF17}" destId="{4249A09D-7807-4770-B46E-931666A162F4}" srcOrd="0" destOrd="0" parTransId="{E8389494-C330-4014-B399-72E1312EED5E}" sibTransId="{94A89FFD-5C25-4BAC-9603-2229B7A0A4D6}"/>
    <dgm:cxn modelId="{2F904470-A00E-44F2-A455-46E095F7BF4A}" type="presOf" srcId="{94A89FFD-5C25-4BAC-9603-2229B7A0A4D6}" destId="{D5CF4FAA-20D6-41FE-8BFD-47E1D162EBDE}" srcOrd="0" destOrd="0" presId="urn:microsoft.com/office/officeart/2005/8/layout/pList2"/>
    <dgm:cxn modelId="{E1E38AAC-D42D-483B-BFF4-B692F3E617D8}" srcId="{AD474666-0BF4-48EF-B9F8-3CC784ABAF17}" destId="{DA927379-734F-4022-BAE7-DFF65A2D8E1C}" srcOrd="2" destOrd="0" parTransId="{8B7144DB-659E-4738-87D5-D60BB9FC8B1E}" sibTransId="{EB74A4B3-B407-435C-B08B-7DA928E39081}"/>
    <dgm:cxn modelId="{4753CBB1-4923-4B56-9508-C620EE21CD65}" srcId="{AD474666-0BF4-48EF-B9F8-3CC784ABAF17}" destId="{56AC9B7A-842D-4B7F-AB19-9032819D4D96}" srcOrd="1" destOrd="0" parTransId="{29422715-4A93-4C17-9574-71DC95807EF8}" sibTransId="{26D694F7-71FC-4919-AC08-F9C045D77407}"/>
    <dgm:cxn modelId="{CDEDA0BC-1B12-4AE4-8510-D9CC3D45063A}" type="presOf" srcId="{56AC9B7A-842D-4B7F-AB19-9032819D4D96}" destId="{FE574AA0-A015-421D-AA5E-AF0A9E4975A8}" srcOrd="0" destOrd="0" presId="urn:microsoft.com/office/officeart/2005/8/layout/pList2"/>
    <dgm:cxn modelId="{B3D4FFBF-A162-426A-9954-C033318D8F8A}" type="presOf" srcId="{4249A09D-7807-4770-B46E-931666A162F4}" destId="{42063AEF-CD06-4BDB-A8C5-3B414BC54E30}" srcOrd="0" destOrd="0" presId="urn:microsoft.com/office/officeart/2005/8/layout/pList2"/>
    <dgm:cxn modelId="{962C54CE-B521-4F9F-9EE4-565A36066B6D}" type="presOf" srcId="{AD474666-0BF4-48EF-B9F8-3CC784ABAF17}" destId="{46120CE3-F420-42C9-AD01-FF7DC807C272}" srcOrd="0" destOrd="0" presId="urn:microsoft.com/office/officeart/2005/8/layout/pList2"/>
    <dgm:cxn modelId="{4FC599F4-9EF6-42EB-8559-5B0F1925204F}" type="presOf" srcId="{26D694F7-71FC-4919-AC08-F9C045D77407}" destId="{11EB032E-4DA2-4CA1-BEFF-36BC36581596}" srcOrd="0" destOrd="0" presId="urn:microsoft.com/office/officeart/2005/8/layout/pList2"/>
    <dgm:cxn modelId="{027298FA-83FC-4447-A36A-D90557877C2C}" type="presOf" srcId="{DA927379-734F-4022-BAE7-DFF65A2D8E1C}" destId="{DEBD23D1-0F7F-48D2-927B-0F7112567FFC}" srcOrd="0" destOrd="0" presId="urn:microsoft.com/office/officeart/2005/8/layout/pList2"/>
    <dgm:cxn modelId="{061BBDA8-A87B-46EB-85AE-89CC72C0FFB8}" type="presParOf" srcId="{46120CE3-F420-42C9-AD01-FF7DC807C272}" destId="{E7FD4F19-5A60-4D8F-A305-184E9543FE11}" srcOrd="0" destOrd="0" presId="urn:microsoft.com/office/officeart/2005/8/layout/pList2"/>
    <dgm:cxn modelId="{E7AD37E6-C9E1-4DB4-B67D-5F06B9C37954}" type="presParOf" srcId="{46120CE3-F420-42C9-AD01-FF7DC807C272}" destId="{54400BA5-8AA7-4AD9-8039-876CDCCFC1C6}" srcOrd="1" destOrd="0" presId="urn:microsoft.com/office/officeart/2005/8/layout/pList2"/>
    <dgm:cxn modelId="{3F82FA06-66AB-4949-8DC6-7AC3BECEC5D9}" type="presParOf" srcId="{54400BA5-8AA7-4AD9-8039-876CDCCFC1C6}" destId="{5FF37DD6-FB3F-4D5E-A0CB-549A33AA7A21}" srcOrd="0" destOrd="0" presId="urn:microsoft.com/office/officeart/2005/8/layout/pList2"/>
    <dgm:cxn modelId="{900B902F-C751-4EC1-AA8D-1B5BD85C4A0E}" type="presParOf" srcId="{5FF37DD6-FB3F-4D5E-A0CB-549A33AA7A21}" destId="{42063AEF-CD06-4BDB-A8C5-3B414BC54E30}" srcOrd="0" destOrd="0" presId="urn:microsoft.com/office/officeart/2005/8/layout/pList2"/>
    <dgm:cxn modelId="{80D4D4D5-8C81-47B9-9FFD-E6230049B4AB}" type="presParOf" srcId="{5FF37DD6-FB3F-4D5E-A0CB-549A33AA7A21}" destId="{F406E45C-CA71-49D6-A8EF-21991EE41EAC}" srcOrd="1" destOrd="0" presId="urn:microsoft.com/office/officeart/2005/8/layout/pList2"/>
    <dgm:cxn modelId="{03D99857-3D04-495D-AF30-71928DAA7426}" type="presParOf" srcId="{5FF37DD6-FB3F-4D5E-A0CB-549A33AA7A21}" destId="{A6430719-094D-4C7B-BEDD-CD4FB3004739}" srcOrd="2" destOrd="0" presId="urn:microsoft.com/office/officeart/2005/8/layout/pList2"/>
    <dgm:cxn modelId="{502EB919-8C87-4B4E-899E-0B835AC6BBF6}" type="presParOf" srcId="{54400BA5-8AA7-4AD9-8039-876CDCCFC1C6}" destId="{D5CF4FAA-20D6-41FE-8BFD-47E1D162EBDE}" srcOrd="1" destOrd="0" presId="urn:microsoft.com/office/officeart/2005/8/layout/pList2"/>
    <dgm:cxn modelId="{D8086242-8B47-42CE-B28E-1BECBF75D9B7}" type="presParOf" srcId="{54400BA5-8AA7-4AD9-8039-876CDCCFC1C6}" destId="{C6ECA82C-29E8-4899-BCE8-52D5C64B92BF}" srcOrd="2" destOrd="0" presId="urn:microsoft.com/office/officeart/2005/8/layout/pList2"/>
    <dgm:cxn modelId="{B24847E2-400F-494F-B56A-9E9CA33094B7}" type="presParOf" srcId="{C6ECA82C-29E8-4899-BCE8-52D5C64B92BF}" destId="{FE574AA0-A015-421D-AA5E-AF0A9E4975A8}" srcOrd="0" destOrd="0" presId="urn:microsoft.com/office/officeart/2005/8/layout/pList2"/>
    <dgm:cxn modelId="{1218F816-9ED3-47F2-8A67-908FABF63E80}" type="presParOf" srcId="{C6ECA82C-29E8-4899-BCE8-52D5C64B92BF}" destId="{1EB3A8B3-3FA5-4099-9065-D164C696CBD5}" srcOrd="1" destOrd="0" presId="urn:microsoft.com/office/officeart/2005/8/layout/pList2"/>
    <dgm:cxn modelId="{38DCAE53-6564-4B7A-854D-0A076C5AD5FF}" type="presParOf" srcId="{C6ECA82C-29E8-4899-BCE8-52D5C64B92BF}" destId="{1E6B1FDB-DAAD-44BD-94A1-32126C9014BD}" srcOrd="2" destOrd="0" presId="urn:microsoft.com/office/officeart/2005/8/layout/pList2"/>
    <dgm:cxn modelId="{204F0144-4359-4774-AFEA-679E5398E5CA}" type="presParOf" srcId="{54400BA5-8AA7-4AD9-8039-876CDCCFC1C6}" destId="{11EB032E-4DA2-4CA1-BEFF-36BC36581596}" srcOrd="3" destOrd="0" presId="urn:microsoft.com/office/officeart/2005/8/layout/pList2"/>
    <dgm:cxn modelId="{7FDA82FF-B045-4804-AB11-4C0C32DAC62C}" type="presParOf" srcId="{54400BA5-8AA7-4AD9-8039-876CDCCFC1C6}" destId="{79BC9323-2CB1-4300-BD04-CF494C50AD11}" srcOrd="4" destOrd="0" presId="urn:microsoft.com/office/officeart/2005/8/layout/pList2"/>
    <dgm:cxn modelId="{95FAEBB8-6AFD-463A-B8F3-75022E1A4C39}" type="presParOf" srcId="{79BC9323-2CB1-4300-BD04-CF494C50AD11}" destId="{DEBD23D1-0F7F-48D2-927B-0F7112567FFC}" srcOrd="0" destOrd="0" presId="urn:microsoft.com/office/officeart/2005/8/layout/pList2"/>
    <dgm:cxn modelId="{3E221B0E-08DD-4855-9666-9C0ABE569150}" type="presParOf" srcId="{79BC9323-2CB1-4300-BD04-CF494C50AD11}" destId="{AC0F3712-10E1-42D4-9ECA-67E069CBC234}" srcOrd="1" destOrd="0" presId="urn:microsoft.com/office/officeart/2005/8/layout/pList2"/>
    <dgm:cxn modelId="{36C69CA5-7D49-40D1-B876-74258B162149}" type="presParOf" srcId="{79BC9323-2CB1-4300-BD04-CF494C50AD11}" destId="{5FF10F51-C2B8-492B-882B-835D67329F96}" srcOrd="2" destOrd="0" presId="urn:microsoft.com/office/officeart/2005/8/layout/pList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2AA87451-128D-44C8-ACF0-739928AD8437}" type="doc">
      <dgm:prSet loTypeId="urn:diagrams.loki3.com/VaryingWidthList" loCatId="list" qsTypeId="urn:microsoft.com/office/officeart/2005/8/quickstyle/simple1#11" qsCatId="simple" csTypeId="urn:microsoft.com/office/officeart/2005/8/colors/accent1_2#11" csCatId="accent1" phldr="1"/>
      <dgm:spPr/>
      <dgm:t>
        <a:bodyPr/>
        <a:lstStyle/>
        <a:p>
          <a:endParaRPr lang="en-GB"/>
        </a:p>
      </dgm:t>
    </dgm:pt>
    <dgm:pt modelId="{79196BAA-098B-4050-889C-C633481014EC}">
      <dgm:prSet phldrT="[Text]" custT="1"/>
      <dgm:spPr>
        <a:solidFill>
          <a:srgbClr val="FFCCCC"/>
        </a:solidFill>
        <a:ln>
          <a:solidFill>
            <a:srgbClr val="FFCCCC"/>
          </a:solidFill>
        </a:ln>
      </dgm:spPr>
      <dgm:t>
        <a:bodyPr/>
        <a:lstStyle/>
        <a:p>
          <a:r>
            <a:rPr lang="en-GB" sz="1400" b="1" dirty="0">
              <a:solidFill>
                <a:schemeClr val="bg2">
                  <a:lumMod val="25000"/>
                </a:schemeClr>
              </a:solidFill>
              <a:latin typeface="Amasis MT Pro" panose="02040504050005020304" pitchFamily="18" charset="0"/>
            </a:rPr>
            <a:t>Current profile</a:t>
          </a:r>
          <a:endParaRPr lang="en-GB" sz="1400" dirty="0">
            <a:solidFill>
              <a:schemeClr val="bg2">
                <a:lumMod val="25000"/>
              </a:schemeClr>
            </a:solidFill>
            <a:latin typeface="Amasis MT Pro" panose="02040504050005020304" pitchFamily="18" charset="0"/>
          </a:endParaRPr>
        </a:p>
      </dgm:t>
    </dgm:pt>
    <dgm:pt modelId="{6C0CC7EB-BC33-4128-BF2E-3541AEDAD33C}" type="parTrans" cxnId="{85CA2D72-5C7B-4681-9528-EBAF608290F9}">
      <dgm:prSet/>
      <dgm:spPr/>
      <dgm:t>
        <a:bodyPr/>
        <a:lstStyle/>
        <a:p>
          <a:endParaRPr lang="en-GB"/>
        </a:p>
      </dgm:t>
    </dgm:pt>
    <dgm:pt modelId="{A8113A4C-4B45-462A-912C-39B741E541CE}" type="sibTrans" cxnId="{85CA2D72-5C7B-4681-9528-EBAF608290F9}">
      <dgm:prSet/>
      <dgm:spPr/>
      <dgm:t>
        <a:bodyPr/>
        <a:lstStyle/>
        <a:p>
          <a:endParaRPr lang="en-GB"/>
        </a:p>
      </dgm:t>
    </dgm:pt>
    <dgm:pt modelId="{719A7694-DF48-4F6C-9486-126B01670ABE}">
      <dgm:prSet phldrT="[Text]" custT="1"/>
      <dgm:spPr>
        <a:gradFill flip="none" rotWithShape="1">
          <a:gsLst>
            <a:gs pos="0">
              <a:srgbClr val="FFCCCC">
                <a:shade val="30000"/>
                <a:satMod val="115000"/>
              </a:srgbClr>
            </a:gs>
            <a:gs pos="50000">
              <a:srgbClr val="FFCCCC">
                <a:shade val="67500"/>
                <a:satMod val="115000"/>
              </a:srgbClr>
            </a:gs>
            <a:gs pos="100000">
              <a:srgbClr val="FFCCCC">
                <a:shade val="100000"/>
                <a:satMod val="115000"/>
              </a:srgbClr>
            </a:gs>
          </a:gsLst>
          <a:lin ang="18900000" scaled="1"/>
          <a:tileRect/>
        </a:gradFill>
      </dgm:spPr>
      <dgm:t>
        <a:bodyPr/>
        <a:lstStyle/>
        <a:p>
          <a:r>
            <a:rPr lang="en-GB" sz="1400" dirty="0">
              <a:solidFill>
                <a:schemeClr val="bg2">
                  <a:lumMod val="10000"/>
                </a:schemeClr>
              </a:solidFill>
              <a:latin typeface="Amasis MT Pro" panose="02040504050005020304" pitchFamily="18" charset="0"/>
            </a:rPr>
            <a:t>Begin with a 10-minute walk on 5 days each week and progress gradually. </a:t>
          </a:r>
        </a:p>
      </dgm:t>
    </dgm:pt>
    <dgm:pt modelId="{F3D054A3-690E-450E-BEA3-2813494DB1EA}" type="parTrans" cxnId="{67637E78-E320-49D7-8D4B-EBDBEB47EAC9}">
      <dgm:prSet/>
      <dgm:spPr/>
      <dgm:t>
        <a:bodyPr/>
        <a:lstStyle/>
        <a:p>
          <a:endParaRPr lang="en-GB"/>
        </a:p>
      </dgm:t>
    </dgm:pt>
    <dgm:pt modelId="{D5CDDDEE-EAE7-44E1-962D-9DCF7418C311}" type="sibTrans" cxnId="{67637E78-E320-49D7-8D4B-EBDBEB47EAC9}">
      <dgm:prSet/>
      <dgm:spPr/>
      <dgm:t>
        <a:bodyPr/>
        <a:lstStyle/>
        <a:p>
          <a:endParaRPr lang="en-GB"/>
        </a:p>
      </dgm:t>
    </dgm:pt>
    <dgm:pt modelId="{C968C8EB-5036-405C-8759-ECF246E2C3EE}">
      <dgm:prSet phldrT="[Text]" custT="1"/>
      <dgm:spPr>
        <a:gradFill flip="none" rotWithShape="1">
          <a:gsLst>
            <a:gs pos="0">
              <a:srgbClr val="FFCCCC">
                <a:shade val="30000"/>
                <a:satMod val="115000"/>
              </a:srgbClr>
            </a:gs>
            <a:gs pos="50000">
              <a:srgbClr val="FFCCCC">
                <a:shade val="67500"/>
                <a:satMod val="115000"/>
              </a:srgbClr>
            </a:gs>
            <a:gs pos="100000">
              <a:srgbClr val="FFCCCC">
                <a:shade val="100000"/>
                <a:satMod val="115000"/>
              </a:srgbClr>
            </a:gs>
          </a:gsLst>
          <a:lin ang="18900000" scaled="1"/>
          <a:tileRect/>
        </a:gradFill>
      </dgm:spPr>
      <dgm:t>
        <a:bodyPr/>
        <a:lstStyle/>
        <a:p>
          <a:r>
            <a:rPr lang="en-GB" sz="1400" dirty="0">
              <a:solidFill>
                <a:schemeClr val="bg2">
                  <a:lumMod val="10000"/>
                </a:schemeClr>
              </a:solidFill>
              <a:latin typeface="Amasis MT Pro" panose="02040504050005020304" pitchFamily="18" charset="0"/>
            </a:rPr>
            <a:t>Continue prescribed shoulder exercises; physiotherapy assessment if reduced mobility continues (NICE, 2018; NHS, 2023). </a:t>
          </a:r>
        </a:p>
      </dgm:t>
    </dgm:pt>
    <dgm:pt modelId="{BA2A19ED-4153-4D8D-BD1F-226D7928045D}" type="parTrans" cxnId="{EFE6CEE5-7BE6-4ABE-9E5C-F8EFCF7D6770}">
      <dgm:prSet/>
      <dgm:spPr/>
      <dgm:t>
        <a:bodyPr/>
        <a:lstStyle/>
        <a:p>
          <a:endParaRPr lang="en-GB"/>
        </a:p>
      </dgm:t>
    </dgm:pt>
    <dgm:pt modelId="{34C6E17C-CA18-4D38-A86D-F2116CE33373}" type="sibTrans" cxnId="{EFE6CEE5-7BE6-4ABE-9E5C-F8EFCF7D6770}">
      <dgm:prSet/>
      <dgm:spPr/>
      <dgm:t>
        <a:bodyPr/>
        <a:lstStyle/>
        <a:p>
          <a:endParaRPr lang="en-GB"/>
        </a:p>
      </dgm:t>
    </dgm:pt>
    <dgm:pt modelId="{54B51937-0DED-442A-A8E3-0090601EA1B4}">
      <dgm:prSet phldrT="[Text]" custT="1"/>
      <dgm:spPr>
        <a:solidFill>
          <a:srgbClr val="FFCCCC"/>
        </a:solidFill>
        <a:ln>
          <a:solidFill>
            <a:srgbClr val="FFCCCC"/>
          </a:solidFill>
        </a:ln>
      </dgm:spPr>
      <dgm:t>
        <a:bodyPr/>
        <a:lstStyle/>
        <a:p>
          <a:r>
            <a:rPr lang="en-GB" sz="1400" b="1" dirty="0">
              <a:solidFill>
                <a:schemeClr val="bg2">
                  <a:lumMod val="25000"/>
                </a:schemeClr>
              </a:solidFill>
              <a:latin typeface="Amasis MT Pro" panose="02040504050005020304" pitchFamily="18" charset="0"/>
            </a:rPr>
            <a:t>Nutrition and weight</a:t>
          </a:r>
          <a:endParaRPr lang="en-GB" sz="1400" dirty="0">
            <a:solidFill>
              <a:schemeClr val="bg2">
                <a:lumMod val="25000"/>
              </a:schemeClr>
            </a:solidFill>
            <a:latin typeface="Amasis MT Pro" panose="02040504050005020304" pitchFamily="18" charset="0"/>
          </a:endParaRPr>
        </a:p>
      </dgm:t>
    </dgm:pt>
    <dgm:pt modelId="{DBDF04CA-79B2-4963-8CE1-E781A9A630B3}" type="parTrans" cxnId="{AD36FBFA-30CD-4D7D-9250-54F154090D2F}">
      <dgm:prSet/>
      <dgm:spPr/>
      <dgm:t>
        <a:bodyPr/>
        <a:lstStyle/>
        <a:p>
          <a:endParaRPr lang="en-GB"/>
        </a:p>
      </dgm:t>
    </dgm:pt>
    <dgm:pt modelId="{A3E1BEEE-8700-4784-BBA0-F00E7686574E}" type="sibTrans" cxnId="{AD36FBFA-30CD-4D7D-9250-54F154090D2F}">
      <dgm:prSet/>
      <dgm:spPr/>
      <dgm:t>
        <a:bodyPr/>
        <a:lstStyle/>
        <a:p>
          <a:endParaRPr lang="en-GB"/>
        </a:p>
      </dgm:t>
    </dgm:pt>
    <dgm:pt modelId="{03F2644D-1D0A-44BA-80FE-D1E2284D04DE}">
      <dgm:prSet phldrT="[Text]" custT="1"/>
      <dgm:spPr>
        <a:gradFill flip="none" rotWithShape="0">
          <a:gsLst>
            <a:gs pos="0">
              <a:srgbClr val="FFCCCC">
                <a:shade val="30000"/>
                <a:satMod val="115000"/>
              </a:srgbClr>
            </a:gs>
            <a:gs pos="50000">
              <a:srgbClr val="FFCCCC">
                <a:shade val="67500"/>
                <a:satMod val="115000"/>
              </a:srgbClr>
            </a:gs>
            <a:gs pos="100000">
              <a:srgbClr val="FFCCCC">
                <a:shade val="100000"/>
                <a:satMod val="115000"/>
              </a:srgbClr>
            </a:gs>
          </a:gsLst>
          <a:lin ang="2700000" scaled="1"/>
          <a:tileRect/>
        </a:gradFill>
      </dgm:spPr>
      <dgm:t>
        <a:bodyPr/>
        <a:lstStyle/>
        <a:p>
          <a:r>
            <a:rPr lang="en-GB" sz="1400" dirty="0">
              <a:solidFill>
                <a:schemeClr val="bg2">
                  <a:lumMod val="10000"/>
                </a:schemeClr>
              </a:solidFill>
              <a:latin typeface="Amasis MT Pro" panose="02040504050005020304" pitchFamily="18" charset="0"/>
            </a:rPr>
            <a:t>Eat regular, balanced meals and maintain adequate nutrition during radiotherapy. </a:t>
          </a:r>
        </a:p>
      </dgm:t>
    </dgm:pt>
    <dgm:pt modelId="{506D2EC0-1F33-4665-87CF-23917C7DA169}" type="parTrans" cxnId="{7F8FDF24-0DB5-4382-A9F9-48862B41694E}">
      <dgm:prSet/>
      <dgm:spPr/>
      <dgm:t>
        <a:bodyPr/>
        <a:lstStyle/>
        <a:p>
          <a:endParaRPr lang="en-GB"/>
        </a:p>
      </dgm:t>
    </dgm:pt>
    <dgm:pt modelId="{CCC44FEC-447B-46F2-9889-9403293E8EF2}" type="sibTrans" cxnId="{7F8FDF24-0DB5-4382-A9F9-48862B41694E}">
      <dgm:prSet/>
      <dgm:spPr/>
      <dgm:t>
        <a:bodyPr/>
        <a:lstStyle/>
        <a:p>
          <a:endParaRPr lang="en-GB"/>
        </a:p>
      </dgm:t>
    </dgm:pt>
    <dgm:pt modelId="{37000912-91B8-4AB1-A834-8495D85B9319}">
      <dgm:prSet phldrT="[Text]" custT="1"/>
      <dgm:spPr>
        <a:solidFill>
          <a:srgbClr val="FFCCCC"/>
        </a:solidFill>
        <a:ln>
          <a:solidFill>
            <a:srgbClr val="FFCCCC"/>
          </a:solidFill>
        </a:ln>
      </dgm:spPr>
      <dgm:t>
        <a:bodyPr/>
        <a:lstStyle/>
        <a:p>
          <a:r>
            <a:rPr lang="en-GB" sz="1400" b="1" dirty="0">
              <a:solidFill>
                <a:schemeClr val="bg2">
                  <a:lumMod val="25000"/>
                </a:schemeClr>
              </a:solidFill>
              <a:latin typeface="Amasis MT Pro" panose="02040504050005020304" pitchFamily="18" charset="0"/>
            </a:rPr>
            <a:t>Alcohol</a:t>
          </a:r>
          <a:endParaRPr lang="en-GB" sz="1400" dirty="0">
            <a:solidFill>
              <a:schemeClr val="bg2">
                <a:lumMod val="25000"/>
              </a:schemeClr>
            </a:solidFill>
            <a:latin typeface="Amasis MT Pro" panose="02040504050005020304" pitchFamily="18" charset="0"/>
          </a:endParaRPr>
        </a:p>
      </dgm:t>
    </dgm:pt>
    <dgm:pt modelId="{F299DB96-5758-402A-9D61-8E72A7119764}" type="parTrans" cxnId="{931B8E28-FF62-4918-99BD-C22E918100EC}">
      <dgm:prSet/>
      <dgm:spPr/>
      <dgm:t>
        <a:bodyPr/>
        <a:lstStyle/>
        <a:p>
          <a:endParaRPr lang="en-GB"/>
        </a:p>
      </dgm:t>
    </dgm:pt>
    <dgm:pt modelId="{D7A9DC92-F474-4C52-B5FA-9487E7931839}" type="sibTrans" cxnId="{931B8E28-FF62-4918-99BD-C22E918100EC}">
      <dgm:prSet/>
      <dgm:spPr/>
      <dgm:t>
        <a:bodyPr/>
        <a:lstStyle/>
        <a:p>
          <a:endParaRPr lang="en-GB"/>
        </a:p>
      </dgm:t>
    </dgm:pt>
    <dgm:pt modelId="{CE22E2C4-EA68-48C5-B54B-362118315CD4}">
      <dgm:prSet phldrT="[Text]" custT="1"/>
      <dgm:spPr>
        <a:gradFill flip="none" rotWithShape="0">
          <a:gsLst>
            <a:gs pos="0">
              <a:srgbClr val="FFCCCC">
                <a:shade val="30000"/>
                <a:satMod val="115000"/>
              </a:srgbClr>
            </a:gs>
            <a:gs pos="50000">
              <a:srgbClr val="FFCCCC">
                <a:shade val="67500"/>
                <a:satMod val="115000"/>
              </a:srgbClr>
            </a:gs>
            <a:gs pos="100000">
              <a:srgbClr val="FFCCCC">
                <a:shade val="100000"/>
                <a:satMod val="115000"/>
              </a:srgbClr>
            </a:gs>
          </a:gsLst>
          <a:lin ang="2700000" scaled="1"/>
          <a:tileRect/>
        </a:gradFill>
      </dgm:spPr>
      <dgm:t>
        <a:bodyPr/>
        <a:lstStyle/>
        <a:p>
          <a:r>
            <a:rPr lang="en-GB" sz="1400" dirty="0">
              <a:solidFill>
                <a:schemeClr val="bg2">
                  <a:lumMod val="10000"/>
                </a:schemeClr>
              </a:solidFill>
              <a:latin typeface="Amasis MT Pro" panose="02040504050005020304" pitchFamily="18" charset="0"/>
            </a:rPr>
            <a:t>Reduce towards </a:t>
          </a:r>
          <a:r>
            <a:rPr lang="en-GB" sz="1400" b="0" dirty="0">
              <a:solidFill>
                <a:schemeClr val="bg2">
                  <a:lumMod val="10000"/>
                </a:schemeClr>
              </a:solidFill>
              <a:latin typeface="Amasis MT Pro" panose="02040504050005020304" pitchFamily="18" charset="0"/>
            </a:rPr>
            <a:t>7 units per week</a:t>
          </a:r>
          <a:r>
            <a:rPr lang="en-GB" sz="1400" dirty="0">
              <a:solidFill>
                <a:schemeClr val="bg2">
                  <a:lumMod val="10000"/>
                </a:schemeClr>
              </a:solidFill>
              <a:latin typeface="Amasis MT Pro" panose="02040504050005020304" pitchFamily="18" charset="0"/>
            </a:rPr>
            <a:t>, with at least 3 alcohol-free days. This is Sarah’s individual goal, not the national limit (NHS, 2024a).</a:t>
          </a:r>
        </a:p>
      </dgm:t>
    </dgm:pt>
    <dgm:pt modelId="{B6689606-78F2-4081-AACC-3E974FC56920}" type="parTrans" cxnId="{366F3BE5-04B7-49A0-BBAC-903BCC93294D}">
      <dgm:prSet/>
      <dgm:spPr/>
      <dgm:t>
        <a:bodyPr/>
        <a:lstStyle/>
        <a:p>
          <a:endParaRPr lang="en-GB"/>
        </a:p>
      </dgm:t>
    </dgm:pt>
    <dgm:pt modelId="{A4D2ADBE-D3FE-41FC-97C9-342310215D5C}" type="sibTrans" cxnId="{366F3BE5-04B7-49A0-BBAC-903BCC93294D}">
      <dgm:prSet/>
      <dgm:spPr/>
      <dgm:t>
        <a:bodyPr/>
        <a:lstStyle/>
        <a:p>
          <a:endParaRPr lang="en-GB"/>
        </a:p>
      </dgm:t>
    </dgm:pt>
    <dgm:pt modelId="{0B896EC8-822C-4A69-87AA-714CF16296BE}">
      <dgm:prSet phldrT="[Text]" custT="1"/>
      <dgm:spPr>
        <a:solidFill>
          <a:srgbClr val="FFCCCC"/>
        </a:solidFill>
        <a:ln>
          <a:solidFill>
            <a:srgbClr val="FFCCCC"/>
          </a:solidFill>
        </a:ln>
      </dgm:spPr>
      <dgm:t>
        <a:bodyPr/>
        <a:lstStyle/>
        <a:p>
          <a:r>
            <a:rPr lang="en-GB" sz="1400" b="1" dirty="0">
              <a:solidFill>
                <a:schemeClr val="bg2">
                  <a:lumMod val="25000"/>
                </a:schemeClr>
              </a:solidFill>
              <a:latin typeface="Amasis MT Pro" panose="02040504050005020304" pitchFamily="18" charset="0"/>
            </a:rPr>
            <a:t>Sleep and anxiety</a:t>
          </a:r>
          <a:endParaRPr lang="en-GB" sz="1400" dirty="0">
            <a:solidFill>
              <a:schemeClr val="bg2">
                <a:lumMod val="25000"/>
              </a:schemeClr>
            </a:solidFill>
            <a:latin typeface="Amasis MT Pro" panose="02040504050005020304" pitchFamily="18" charset="0"/>
          </a:endParaRPr>
        </a:p>
      </dgm:t>
    </dgm:pt>
    <dgm:pt modelId="{AC7B1BCE-1594-4F5C-BEFF-9841DBC625BA}" type="parTrans" cxnId="{8B040D36-1D34-47CF-BED5-D0A6E9F3069D}">
      <dgm:prSet/>
      <dgm:spPr/>
      <dgm:t>
        <a:bodyPr/>
        <a:lstStyle/>
        <a:p>
          <a:endParaRPr lang="en-GB"/>
        </a:p>
      </dgm:t>
    </dgm:pt>
    <dgm:pt modelId="{028F1159-9C80-4818-A324-B059B31B5FF7}" type="sibTrans" cxnId="{8B040D36-1D34-47CF-BED5-D0A6E9F3069D}">
      <dgm:prSet/>
      <dgm:spPr/>
      <dgm:t>
        <a:bodyPr/>
        <a:lstStyle/>
        <a:p>
          <a:endParaRPr lang="en-GB"/>
        </a:p>
      </dgm:t>
    </dgm:pt>
    <dgm:pt modelId="{BF90D518-1720-4B1F-8B85-6ADAB69EA1E0}">
      <dgm:prSet phldrT="[Text]" custT="1"/>
      <dgm:spPr>
        <a:gradFill flip="none" rotWithShape="0">
          <a:gsLst>
            <a:gs pos="0">
              <a:srgbClr val="FFCCCC">
                <a:shade val="30000"/>
                <a:satMod val="115000"/>
              </a:srgbClr>
            </a:gs>
            <a:gs pos="50000">
              <a:srgbClr val="FFCCCC">
                <a:shade val="67500"/>
                <a:satMod val="115000"/>
              </a:srgbClr>
            </a:gs>
            <a:gs pos="100000">
              <a:srgbClr val="FFCCCC">
                <a:shade val="100000"/>
                <a:satMod val="115000"/>
              </a:srgbClr>
            </a:gs>
          </a:gsLst>
          <a:lin ang="2700000" scaled="1"/>
          <a:tileRect/>
        </a:gradFill>
      </dgm:spPr>
      <dgm:t>
        <a:bodyPr/>
        <a:lstStyle/>
        <a:p>
          <a:r>
            <a:rPr lang="en-GB" sz="1400" dirty="0">
              <a:solidFill>
                <a:schemeClr val="bg2">
                  <a:lumMod val="10000"/>
                </a:schemeClr>
              </a:solidFill>
              <a:latin typeface="Amasis MT Pro" panose="02040504050005020304" pitchFamily="18" charset="0"/>
            </a:rPr>
            <a:t>Request dietitian support if intake or weight changes (NHS, 2023; Macmillan Cancer Support, 2025). </a:t>
          </a:r>
        </a:p>
      </dgm:t>
    </dgm:pt>
    <dgm:pt modelId="{C7C9E235-154B-4708-BCF5-87AD4687AD1E}" type="parTrans" cxnId="{6393BBCA-6C6E-4BDB-87E7-FA001D242979}">
      <dgm:prSet/>
      <dgm:spPr/>
      <dgm:t>
        <a:bodyPr/>
        <a:lstStyle/>
        <a:p>
          <a:endParaRPr lang="en-GB"/>
        </a:p>
      </dgm:t>
    </dgm:pt>
    <dgm:pt modelId="{D6D5DCD0-3716-47CD-A2BB-C48ADC2881DE}" type="sibTrans" cxnId="{6393BBCA-6C6E-4BDB-87E7-FA001D242979}">
      <dgm:prSet/>
      <dgm:spPr/>
      <dgm:t>
        <a:bodyPr/>
        <a:lstStyle/>
        <a:p>
          <a:endParaRPr lang="en-GB"/>
        </a:p>
      </dgm:t>
    </dgm:pt>
    <dgm:pt modelId="{47A2EF68-D982-44E7-BFD0-A5103FFB3FC0}">
      <dgm:prSet phldrT="[Text]" custT="1"/>
      <dgm:spPr>
        <a:gradFill flip="none" rotWithShape="0">
          <a:gsLst>
            <a:gs pos="0">
              <a:srgbClr val="FFCCCC">
                <a:shade val="30000"/>
                <a:satMod val="115000"/>
              </a:srgbClr>
            </a:gs>
            <a:gs pos="50000">
              <a:srgbClr val="FFCCCC">
                <a:shade val="67500"/>
                <a:satMod val="115000"/>
              </a:srgbClr>
            </a:gs>
            <a:gs pos="100000">
              <a:srgbClr val="FFCCCC">
                <a:shade val="100000"/>
                <a:satMod val="115000"/>
              </a:srgbClr>
            </a:gs>
          </a:gsLst>
          <a:lin ang="2700000" scaled="1"/>
          <a:tileRect/>
        </a:gradFill>
      </dgm:spPr>
      <dgm:t>
        <a:bodyPr/>
        <a:lstStyle/>
        <a:p>
          <a:r>
            <a:rPr lang="en-GB" sz="1400" dirty="0">
              <a:solidFill>
                <a:schemeClr val="bg2">
                  <a:lumMod val="10000"/>
                </a:schemeClr>
              </a:solidFill>
              <a:latin typeface="Amasis MT Pro" panose="02040504050005020304" pitchFamily="18" charset="0"/>
            </a:rPr>
            <a:t>Maintain consistent sleep and waking times, use relaxation techniques and discuss ongoing anxiety with the breast care nurse (NICE, 2018; Macmillan Cancer Support, 2023).</a:t>
          </a:r>
        </a:p>
      </dgm:t>
    </dgm:pt>
    <dgm:pt modelId="{DA7C4AFC-C6B9-45E8-AFA7-09770C0DD212}" type="parTrans" cxnId="{5307757F-C9DC-45D5-94D7-42F1A7A8FB80}">
      <dgm:prSet/>
      <dgm:spPr/>
      <dgm:t>
        <a:bodyPr/>
        <a:lstStyle/>
        <a:p>
          <a:endParaRPr lang="en-GB"/>
        </a:p>
      </dgm:t>
    </dgm:pt>
    <dgm:pt modelId="{DF76C30F-B57A-449E-ADDF-AF86155E7703}" type="sibTrans" cxnId="{5307757F-C9DC-45D5-94D7-42F1A7A8FB80}">
      <dgm:prSet/>
      <dgm:spPr/>
      <dgm:t>
        <a:bodyPr/>
        <a:lstStyle/>
        <a:p>
          <a:endParaRPr lang="en-GB"/>
        </a:p>
      </dgm:t>
    </dgm:pt>
    <dgm:pt modelId="{1855CCAE-76BD-4F5A-B4AF-6BDCB1668926}">
      <dgm:prSet phldrT="[Text]" custT="1"/>
      <dgm:spPr>
        <a:solidFill>
          <a:srgbClr val="FFCCCC"/>
        </a:solidFill>
        <a:ln>
          <a:solidFill>
            <a:srgbClr val="FFCCCC"/>
          </a:solidFill>
        </a:ln>
      </dgm:spPr>
      <dgm:t>
        <a:bodyPr/>
        <a:lstStyle/>
        <a:p>
          <a:r>
            <a:rPr lang="en-GB" sz="1400" b="1" dirty="0">
              <a:solidFill>
                <a:schemeClr val="bg2">
                  <a:lumMod val="25000"/>
                </a:schemeClr>
              </a:solidFill>
              <a:latin typeface="Amasis MT Pro" panose="02040504050005020304" pitchFamily="18" charset="0"/>
            </a:rPr>
            <a:t>Review</a:t>
          </a:r>
          <a:endParaRPr lang="en-GB" sz="1400" dirty="0">
            <a:solidFill>
              <a:schemeClr val="bg2">
                <a:lumMod val="25000"/>
              </a:schemeClr>
            </a:solidFill>
            <a:latin typeface="Amasis MT Pro" panose="02040504050005020304" pitchFamily="18" charset="0"/>
          </a:endParaRPr>
        </a:p>
      </dgm:t>
    </dgm:pt>
    <dgm:pt modelId="{95ECA6CA-E917-488A-B13B-235730B8CCB0}" type="parTrans" cxnId="{226FEACE-EFEB-429C-BADB-A7F141FB2089}">
      <dgm:prSet/>
      <dgm:spPr/>
      <dgm:t>
        <a:bodyPr/>
        <a:lstStyle/>
        <a:p>
          <a:endParaRPr lang="en-GB"/>
        </a:p>
      </dgm:t>
    </dgm:pt>
    <dgm:pt modelId="{5866C324-E560-4A06-A08F-841C0FAD0343}" type="sibTrans" cxnId="{226FEACE-EFEB-429C-BADB-A7F141FB2089}">
      <dgm:prSet/>
      <dgm:spPr/>
      <dgm:t>
        <a:bodyPr/>
        <a:lstStyle/>
        <a:p>
          <a:endParaRPr lang="en-GB"/>
        </a:p>
      </dgm:t>
    </dgm:pt>
    <dgm:pt modelId="{18892101-6674-4B2C-8C42-D19E541C4509}">
      <dgm:prSet phldrT="[Text]" custT="1"/>
      <dgm:spPr>
        <a:gradFill flip="none" rotWithShape="0">
          <a:gsLst>
            <a:gs pos="0">
              <a:srgbClr val="FFCCCC">
                <a:shade val="30000"/>
                <a:satMod val="115000"/>
              </a:srgbClr>
            </a:gs>
            <a:gs pos="50000">
              <a:srgbClr val="FFCCCC">
                <a:shade val="67500"/>
                <a:satMod val="115000"/>
              </a:srgbClr>
            </a:gs>
            <a:gs pos="100000">
              <a:srgbClr val="FFCCCC">
                <a:shade val="100000"/>
                <a:satMod val="115000"/>
              </a:srgbClr>
            </a:gs>
          </a:gsLst>
          <a:lin ang="2700000" scaled="1"/>
          <a:tileRect/>
        </a:gradFill>
      </dgm:spPr>
      <dgm:t>
        <a:bodyPr/>
        <a:lstStyle/>
        <a:p>
          <a:r>
            <a:rPr lang="en-GB" sz="1400" dirty="0">
              <a:solidFill>
                <a:schemeClr val="bg2">
                  <a:lumMod val="10000"/>
                </a:schemeClr>
              </a:solidFill>
              <a:latin typeface="Amasis MT Pro" panose="02040504050005020304" pitchFamily="18" charset="0"/>
            </a:rPr>
            <a:t>Weekly during radiotherapy; adapt the plan if pain, fatigue or skin reactions increase.</a:t>
          </a:r>
        </a:p>
      </dgm:t>
    </dgm:pt>
    <dgm:pt modelId="{12E5DFB3-C2F3-482F-B4F5-A1EFAB7A159C}" type="parTrans" cxnId="{00D83228-2D7A-46A3-A68B-0F76B5D4C010}">
      <dgm:prSet/>
      <dgm:spPr/>
      <dgm:t>
        <a:bodyPr/>
        <a:lstStyle/>
        <a:p>
          <a:endParaRPr lang="en-GB"/>
        </a:p>
      </dgm:t>
    </dgm:pt>
    <dgm:pt modelId="{9743BD6B-0893-4A3A-A718-6BCA5DC7BEC0}" type="sibTrans" cxnId="{00D83228-2D7A-46A3-A68B-0F76B5D4C010}">
      <dgm:prSet/>
      <dgm:spPr/>
      <dgm:t>
        <a:bodyPr/>
        <a:lstStyle/>
        <a:p>
          <a:endParaRPr lang="en-GB"/>
        </a:p>
      </dgm:t>
    </dgm:pt>
    <dgm:pt modelId="{C899F87D-813F-4BCC-AE3D-43A47F6D1E1C}">
      <dgm:prSet phldrT="[Text]" custT="1"/>
      <dgm:spPr>
        <a:solidFill>
          <a:srgbClr val="FFCCCC"/>
        </a:solidFill>
        <a:ln>
          <a:solidFill>
            <a:srgbClr val="FFCCCC"/>
          </a:solidFill>
        </a:ln>
      </dgm:spPr>
      <dgm:t>
        <a:bodyPr/>
        <a:lstStyle/>
        <a:p>
          <a:r>
            <a:rPr lang="en-GB" sz="2400" b="1" dirty="0">
              <a:solidFill>
                <a:schemeClr val="bg2">
                  <a:lumMod val="25000"/>
                </a:schemeClr>
              </a:solidFill>
              <a:latin typeface="Amasis MT Pro" panose="02040504050005020304" pitchFamily="18" charset="0"/>
            </a:rPr>
            <a:t>Agreed actions</a:t>
          </a:r>
          <a:endParaRPr lang="en-GB" sz="2400" dirty="0">
            <a:solidFill>
              <a:schemeClr val="bg2">
                <a:lumMod val="25000"/>
              </a:schemeClr>
            </a:solidFill>
            <a:latin typeface="Amasis MT Pro" panose="02040504050005020304" pitchFamily="18" charset="0"/>
          </a:endParaRPr>
        </a:p>
      </dgm:t>
    </dgm:pt>
    <dgm:pt modelId="{AB480239-9EC4-40C2-BAFF-B34AD217434D}" type="parTrans" cxnId="{46B26FA6-7BA9-462B-9D39-4AB79D13117B}">
      <dgm:prSet/>
      <dgm:spPr/>
      <dgm:t>
        <a:bodyPr/>
        <a:lstStyle/>
        <a:p>
          <a:endParaRPr lang="en-GB"/>
        </a:p>
      </dgm:t>
    </dgm:pt>
    <dgm:pt modelId="{5180AD52-6586-4E7E-BC48-69B325EF3664}" type="sibTrans" cxnId="{46B26FA6-7BA9-462B-9D39-4AB79D13117B}">
      <dgm:prSet/>
      <dgm:spPr/>
      <dgm:t>
        <a:bodyPr/>
        <a:lstStyle/>
        <a:p>
          <a:endParaRPr lang="en-GB"/>
        </a:p>
      </dgm:t>
    </dgm:pt>
    <dgm:pt modelId="{BC9F9B34-6D71-41CC-A647-BF8EE1F13C80}">
      <dgm:prSet phldrT="[Text]" custT="1"/>
      <dgm:spPr>
        <a:solidFill>
          <a:srgbClr val="FFCCCC"/>
        </a:solidFill>
        <a:ln>
          <a:solidFill>
            <a:srgbClr val="FFCCCC"/>
          </a:solidFill>
        </a:ln>
      </dgm:spPr>
      <dgm:t>
        <a:bodyPr/>
        <a:lstStyle/>
        <a:p>
          <a:r>
            <a:rPr lang="en-GB" sz="1400" b="1" dirty="0">
              <a:solidFill>
                <a:schemeClr val="bg2">
                  <a:lumMod val="25000"/>
                </a:schemeClr>
              </a:solidFill>
              <a:latin typeface="Amasis MT Pro" panose="02040504050005020304" pitchFamily="18" charset="0"/>
            </a:rPr>
            <a:t>Physical activity and mobility</a:t>
          </a:r>
          <a:endParaRPr lang="en-GB" sz="1400" dirty="0">
            <a:solidFill>
              <a:schemeClr val="bg2">
                <a:lumMod val="25000"/>
              </a:schemeClr>
            </a:solidFill>
            <a:latin typeface="Amasis MT Pro" panose="02040504050005020304" pitchFamily="18" charset="0"/>
          </a:endParaRPr>
        </a:p>
      </dgm:t>
    </dgm:pt>
    <dgm:pt modelId="{50C3C751-EC6B-425A-9763-3B2A9238621D}" type="parTrans" cxnId="{553979CD-00E9-4374-9CBF-A416116D4291}">
      <dgm:prSet/>
      <dgm:spPr/>
      <dgm:t>
        <a:bodyPr/>
        <a:lstStyle/>
        <a:p>
          <a:endParaRPr lang="en-GB"/>
        </a:p>
      </dgm:t>
    </dgm:pt>
    <dgm:pt modelId="{7A56FE77-C780-4BCE-9534-DEC02F04A896}" type="sibTrans" cxnId="{553979CD-00E9-4374-9CBF-A416116D4291}">
      <dgm:prSet/>
      <dgm:spPr/>
      <dgm:t>
        <a:bodyPr/>
        <a:lstStyle/>
        <a:p>
          <a:endParaRPr lang="en-GB"/>
        </a:p>
      </dgm:t>
    </dgm:pt>
    <dgm:pt modelId="{954EB029-57FE-4B0D-A233-F48D216C3773}">
      <dgm:prSet phldrT="[Text]" custT="1"/>
      <dgm:spPr>
        <a:gradFill flip="none" rotWithShape="1">
          <a:gsLst>
            <a:gs pos="0">
              <a:srgbClr val="FFCCCC">
                <a:shade val="30000"/>
                <a:satMod val="115000"/>
              </a:srgbClr>
            </a:gs>
            <a:gs pos="50000">
              <a:srgbClr val="FFCCCC">
                <a:shade val="67500"/>
                <a:satMod val="115000"/>
              </a:srgbClr>
            </a:gs>
            <a:gs pos="100000">
              <a:srgbClr val="FFCCCC">
                <a:shade val="100000"/>
                <a:satMod val="115000"/>
              </a:srgbClr>
            </a:gs>
          </a:gsLst>
          <a:lin ang="18900000" scaled="1"/>
          <a:tileRect/>
        </a:gradFill>
      </dgm:spPr>
      <dgm:t>
        <a:bodyPr/>
        <a:lstStyle/>
        <a:p>
          <a:r>
            <a:rPr lang="en-GB" sz="1400" dirty="0">
              <a:solidFill>
                <a:schemeClr val="bg2">
                  <a:lumMod val="10000"/>
                </a:schemeClr>
              </a:solidFill>
              <a:latin typeface="Amasis MT Pro" panose="02040504050005020304" pitchFamily="18" charset="0"/>
            </a:rPr>
            <a:t>Non-smoker | ~10 alcohol units/week | Physically inactive | BMI 30.9 kg/m² | Sleep affected by anxiety</a:t>
          </a:r>
        </a:p>
      </dgm:t>
    </dgm:pt>
    <dgm:pt modelId="{C031FE72-073F-467C-8330-F7F6F5F6658C}" type="parTrans" cxnId="{0CAD8CA9-1DAB-4B45-8BE9-958FE95F9EEE}">
      <dgm:prSet/>
      <dgm:spPr/>
      <dgm:t>
        <a:bodyPr/>
        <a:lstStyle/>
        <a:p>
          <a:endParaRPr lang="en-GB"/>
        </a:p>
      </dgm:t>
    </dgm:pt>
    <dgm:pt modelId="{2D677DC2-24C4-4A1A-8326-08B126F85B01}" type="sibTrans" cxnId="{0CAD8CA9-1DAB-4B45-8BE9-958FE95F9EEE}">
      <dgm:prSet/>
      <dgm:spPr/>
      <dgm:t>
        <a:bodyPr/>
        <a:lstStyle/>
        <a:p>
          <a:endParaRPr lang="en-GB"/>
        </a:p>
      </dgm:t>
    </dgm:pt>
    <dgm:pt modelId="{60E58D3C-5A75-4A61-A446-62133B3351E8}" type="pres">
      <dgm:prSet presAssocID="{2AA87451-128D-44C8-ACF0-739928AD8437}" presName="Name0" presStyleCnt="0">
        <dgm:presLayoutVars>
          <dgm:resizeHandles/>
        </dgm:presLayoutVars>
      </dgm:prSet>
      <dgm:spPr/>
    </dgm:pt>
    <dgm:pt modelId="{CD9452F9-F44D-45E5-BDEF-945DEB886222}" type="pres">
      <dgm:prSet presAssocID="{79196BAA-098B-4050-889C-C633481014EC}" presName="text" presStyleLbl="node1" presStyleIdx="0" presStyleCnt="7">
        <dgm:presLayoutVars>
          <dgm:bulletEnabled val="1"/>
        </dgm:presLayoutVars>
      </dgm:prSet>
      <dgm:spPr/>
    </dgm:pt>
    <dgm:pt modelId="{1DC95794-6966-4AB3-A846-6CEF1950DCD8}" type="pres">
      <dgm:prSet presAssocID="{A8113A4C-4B45-462A-912C-39B741E541CE}" presName="space" presStyleCnt="0"/>
      <dgm:spPr/>
    </dgm:pt>
    <dgm:pt modelId="{23B7903C-977D-46F2-971E-C2A2BD72B71B}" type="pres">
      <dgm:prSet presAssocID="{C899F87D-813F-4BCC-AE3D-43A47F6D1E1C}" presName="text" presStyleLbl="node1" presStyleIdx="1" presStyleCnt="7" custScaleX="400000">
        <dgm:presLayoutVars>
          <dgm:bulletEnabled val="1"/>
        </dgm:presLayoutVars>
      </dgm:prSet>
      <dgm:spPr/>
    </dgm:pt>
    <dgm:pt modelId="{C128CDA9-52C4-4B6A-95A7-5339C0E1ADB4}" type="pres">
      <dgm:prSet presAssocID="{5180AD52-6586-4E7E-BC48-69B325EF3664}" presName="space" presStyleCnt="0"/>
      <dgm:spPr/>
    </dgm:pt>
    <dgm:pt modelId="{E464CE4B-29A1-4094-987F-99DF84C56C17}" type="pres">
      <dgm:prSet presAssocID="{BC9F9B34-6D71-41CC-A647-BF8EE1F13C80}" presName="text" presStyleLbl="node1" presStyleIdx="2" presStyleCnt="7">
        <dgm:presLayoutVars>
          <dgm:bulletEnabled val="1"/>
        </dgm:presLayoutVars>
      </dgm:prSet>
      <dgm:spPr/>
    </dgm:pt>
    <dgm:pt modelId="{EC8B4416-2463-43E3-A6FC-53641EB432EE}" type="pres">
      <dgm:prSet presAssocID="{7A56FE77-C780-4BCE-9534-DEC02F04A896}" presName="space" presStyleCnt="0"/>
      <dgm:spPr/>
    </dgm:pt>
    <dgm:pt modelId="{8A5474B8-45FD-458E-914B-7A102B12A16E}" type="pres">
      <dgm:prSet presAssocID="{54B51937-0DED-442A-A8E3-0090601EA1B4}" presName="text" presStyleLbl="node1" presStyleIdx="3" presStyleCnt="7">
        <dgm:presLayoutVars>
          <dgm:bulletEnabled val="1"/>
        </dgm:presLayoutVars>
      </dgm:prSet>
      <dgm:spPr/>
    </dgm:pt>
    <dgm:pt modelId="{E7C4F362-7F38-4D2B-B4C0-DAA095A96ABE}" type="pres">
      <dgm:prSet presAssocID="{A3E1BEEE-8700-4784-BBA0-F00E7686574E}" presName="space" presStyleCnt="0"/>
      <dgm:spPr/>
    </dgm:pt>
    <dgm:pt modelId="{9C50B6A9-45BD-491E-96FD-2985E2F7B53E}" type="pres">
      <dgm:prSet presAssocID="{37000912-91B8-4AB1-A834-8495D85B9319}" presName="text" presStyleLbl="node1" presStyleIdx="4" presStyleCnt="7">
        <dgm:presLayoutVars>
          <dgm:bulletEnabled val="1"/>
        </dgm:presLayoutVars>
      </dgm:prSet>
      <dgm:spPr/>
    </dgm:pt>
    <dgm:pt modelId="{DADA6A28-8F68-4C3D-9818-BB9418A631F9}" type="pres">
      <dgm:prSet presAssocID="{D7A9DC92-F474-4C52-B5FA-9487E7931839}" presName="space" presStyleCnt="0"/>
      <dgm:spPr/>
    </dgm:pt>
    <dgm:pt modelId="{6C526145-3BF3-48B3-A1D1-164CB45000EE}" type="pres">
      <dgm:prSet presAssocID="{0B896EC8-822C-4A69-87AA-714CF16296BE}" presName="text" presStyleLbl="node1" presStyleIdx="5" presStyleCnt="7">
        <dgm:presLayoutVars>
          <dgm:bulletEnabled val="1"/>
        </dgm:presLayoutVars>
      </dgm:prSet>
      <dgm:spPr/>
    </dgm:pt>
    <dgm:pt modelId="{78B1DA7C-A142-4CB8-BA8C-83BC906C8FE5}" type="pres">
      <dgm:prSet presAssocID="{028F1159-9C80-4818-A324-B059B31B5FF7}" presName="space" presStyleCnt="0"/>
      <dgm:spPr/>
    </dgm:pt>
    <dgm:pt modelId="{27D36C4D-12C9-4119-B06B-4F41C4D3F4C6}" type="pres">
      <dgm:prSet presAssocID="{1855CCAE-76BD-4F5A-B4AF-6BDCB1668926}" presName="text" presStyleLbl="node1" presStyleIdx="6" presStyleCnt="7">
        <dgm:presLayoutVars>
          <dgm:bulletEnabled val="1"/>
        </dgm:presLayoutVars>
      </dgm:prSet>
      <dgm:spPr/>
    </dgm:pt>
  </dgm:ptLst>
  <dgm:cxnLst>
    <dgm:cxn modelId="{36EB0B01-48A6-4724-B9E0-82E356857769}" type="presOf" srcId="{0B896EC8-822C-4A69-87AA-714CF16296BE}" destId="{6C526145-3BF3-48B3-A1D1-164CB45000EE}" srcOrd="0" destOrd="0" presId="urn:diagrams.loki3.com/VaryingWidthList"/>
    <dgm:cxn modelId="{7F8FDF24-0DB5-4382-A9F9-48862B41694E}" srcId="{54B51937-0DED-442A-A8E3-0090601EA1B4}" destId="{03F2644D-1D0A-44BA-80FE-D1E2284D04DE}" srcOrd="0" destOrd="0" parTransId="{506D2EC0-1F33-4665-87CF-23917C7DA169}" sibTransId="{CCC44FEC-447B-46F2-9889-9403293E8EF2}"/>
    <dgm:cxn modelId="{00D83228-2D7A-46A3-A68B-0F76B5D4C010}" srcId="{1855CCAE-76BD-4F5A-B4AF-6BDCB1668926}" destId="{18892101-6674-4B2C-8C42-D19E541C4509}" srcOrd="0" destOrd="0" parTransId="{12E5DFB3-C2F3-482F-B4F5-A1EFAB7A159C}" sibTransId="{9743BD6B-0893-4A3A-A718-6BCA5DC7BEC0}"/>
    <dgm:cxn modelId="{931B8E28-FF62-4918-99BD-C22E918100EC}" srcId="{2AA87451-128D-44C8-ACF0-739928AD8437}" destId="{37000912-91B8-4AB1-A834-8495D85B9319}" srcOrd="4" destOrd="0" parTransId="{F299DB96-5758-402A-9D61-8E72A7119764}" sibTransId="{D7A9DC92-F474-4C52-B5FA-9487E7931839}"/>
    <dgm:cxn modelId="{7263AA28-3D44-4D91-A898-27181168809C}" type="presOf" srcId="{03F2644D-1D0A-44BA-80FE-D1E2284D04DE}" destId="{8A5474B8-45FD-458E-914B-7A102B12A16E}" srcOrd="0" destOrd="1" presId="urn:diagrams.loki3.com/VaryingWidthList"/>
    <dgm:cxn modelId="{8B040D36-1D34-47CF-BED5-D0A6E9F3069D}" srcId="{2AA87451-128D-44C8-ACF0-739928AD8437}" destId="{0B896EC8-822C-4A69-87AA-714CF16296BE}" srcOrd="5" destOrd="0" parTransId="{AC7B1BCE-1594-4F5C-BEFF-9841DBC625BA}" sibTransId="{028F1159-9C80-4818-A324-B059B31B5FF7}"/>
    <dgm:cxn modelId="{1BB3A941-F00B-4F28-9ED2-FE13A30B0A54}" type="presOf" srcId="{79196BAA-098B-4050-889C-C633481014EC}" destId="{CD9452F9-F44D-45E5-BDEF-945DEB886222}" srcOrd="0" destOrd="0" presId="urn:diagrams.loki3.com/VaryingWidthList"/>
    <dgm:cxn modelId="{5BC51C62-0FF6-4FEA-9C00-36EA0EBD6B4E}" type="presOf" srcId="{C968C8EB-5036-405C-8759-ECF246E2C3EE}" destId="{E464CE4B-29A1-4094-987F-99DF84C56C17}" srcOrd="0" destOrd="2" presId="urn:diagrams.loki3.com/VaryingWidthList"/>
    <dgm:cxn modelId="{81C0D143-54F9-433F-A319-5DF82F235A2A}" type="presOf" srcId="{18892101-6674-4B2C-8C42-D19E541C4509}" destId="{27D36C4D-12C9-4119-B06B-4F41C4D3F4C6}" srcOrd="0" destOrd="1" presId="urn:diagrams.loki3.com/VaryingWidthList"/>
    <dgm:cxn modelId="{E5C0DC63-14B4-4DC1-B77D-059F77ECE0FE}" type="presOf" srcId="{1855CCAE-76BD-4F5A-B4AF-6BDCB1668926}" destId="{27D36C4D-12C9-4119-B06B-4F41C4D3F4C6}" srcOrd="0" destOrd="0" presId="urn:diagrams.loki3.com/VaryingWidthList"/>
    <dgm:cxn modelId="{879CBE6E-B425-40DA-9489-FF61A1B2192D}" type="presOf" srcId="{954EB029-57FE-4B0D-A233-F48D216C3773}" destId="{CD9452F9-F44D-45E5-BDEF-945DEB886222}" srcOrd="0" destOrd="1" presId="urn:diagrams.loki3.com/VaryingWidthList"/>
    <dgm:cxn modelId="{85CA2D72-5C7B-4681-9528-EBAF608290F9}" srcId="{2AA87451-128D-44C8-ACF0-739928AD8437}" destId="{79196BAA-098B-4050-889C-C633481014EC}" srcOrd="0" destOrd="0" parTransId="{6C0CC7EB-BC33-4128-BF2E-3541AEDAD33C}" sibTransId="{A8113A4C-4B45-462A-912C-39B741E541CE}"/>
    <dgm:cxn modelId="{D15E3A74-D6F8-4BED-948E-4045A323961A}" type="presOf" srcId="{BF90D518-1720-4B1F-8B85-6ADAB69EA1E0}" destId="{8A5474B8-45FD-458E-914B-7A102B12A16E}" srcOrd="0" destOrd="2" presId="urn:diagrams.loki3.com/VaryingWidthList"/>
    <dgm:cxn modelId="{32186475-D1DF-46FC-B2D8-FD7D6BFF6416}" type="presOf" srcId="{BC9F9B34-6D71-41CC-A647-BF8EE1F13C80}" destId="{E464CE4B-29A1-4094-987F-99DF84C56C17}" srcOrd="0" destOrd="0" presId="urn:diagrams.loki3.com/VaryingWidthList"/>
    <dgm:cxn modelId="{67637E78-E320-49D7-8D4B-EBDBEB47EAC9}" srcId="{BC9F9B34-6D71-41CC-A647-BF8EE1F13C80}" destId="{719A7694-DF48-4F6C-9486-126B01670ABE}" srcOrd="0" destOrd="0" parTransId="{F3D054A3-690E-450E-BEA3-2813494DB1EA}" sibTransId="{D5CDDDEE-EAE7-44E1-962D-9DCF7418C311}"/>
    <dgm:cxn modelId="{5307757F-C9DC-45D5-94D7-42F1A7A8FB80}" srcId="{0B896EC8-822C-4A69-87AA-714CF16296BE}" destId="{47A2EF68-D982-44E7-BFD0-A5103FFB3FC0}" srcOrd="0" destOrd="0" parTransId="{DA7C4AFC-C6B9-45E8-AFA7-09770C0DD212}" sibTransId="{DF76C30F-B57A-449E-ADDF-AF86155E7703}"/>
    <dgm:cxn modelId="{6B43318D-0B1D-4699-B6E5-D9E1C547B9B2}" type="presOf" srcId="{719A7694-DF48-4F6C-9486-126B01670ABE}" destId="{E464CE4B-29A1-4094-987F-99DF84C56C17}" srcOrd="0" destOrd="1" presId="urn:diagrams.loki3.com/VaryingWidthList"/>
    <dgm:cxn modelId="{E3EF619C-C8D6-4424-BCBE-2DB748124E27}" type="presOf" srcId="{54B51937-0DED-442A-A8E3-0090601EA1B4}" destId="{8A5474B8-45FD-458E-914B-7A102B12A16E}" srcOrd="0" destOrd="0" presId="urn:diagrams.loki3.com/VaryingWidthList"/>
    <dgm:cxn modelId="{C7F1FE9C-6BC4-4A5A-BE0E-7A3603C70ADC}" type="presOf" srcId="{47A2EF68-D982-44E7-BFD0-A5103FFB3FC0}" destId="{6C526145-3BF3-48B3-A1D1-164CB45000EE}" srcOrd="0" destOrd="1" presId="urn:diagrams.loki3.com/VaryingWidthList"/>
    <dgm:cxn modelId="{46B26FA6-7BA9-462B-9D39-4AB79D13117B}" srcId="{2AA87451-128D-44C8-ACF0-739928AD8437}" destId="{C899F87D-813F-4BCC-AE3D-43A47F6D1E1C}" srcOrd="1" destOrd="0" parTransId="{AB480239-9EC4-40C2-BAFF-B34AD217434D}" sibTransId="{5180AD52-6586-4E7E-BC48-69B325EF3664}"/>
    <dgm:cxn modelId="{0CAD8CA9-1DAB-4B45-8BE9-958FE95F9EEE}" srcId="{79196BAA-098B-4050-889C-C633481014EC}" destId="{954EB029-57FE-4B0D-A233-F48D216C3773}" srcOrd="0" destOrd="0" parTransId="{C031FE72-073F-467C-8330-F7F6F5F6658C}" sibTransId="{2D677DC2-24C4-4A1A-8326-08B126F85B01}"/>
    <dgm:cxn modelId="{76BCF9AB-6E96-4A3B-88A6-545EA5BA2402}" type="presOf" srcId="{CE22E2C4-EA68-48C5-B54B-362118315CD4}" destId="{9C50B6A9-45BD-491E-96FD-2985E2F7B53E}" srcOrd="0" destOrd="1" presId="urn:diagrams.loki3.com/VaryingWidthList"/>
    <dgm:cxn modelId="{9CEDA0BF-6F89-4B25-A6B6-3089AEFF4D20}" type="presOf" srcId="{C899F87D-813F-4BCC-AE3D-43A47F6D1E1C}" destId="{23B7903C-977D-46F2-971E-C2A2BD72B71B}" srcOrd="0" destOrd="0" presId="urn:diagrams.loki3.com/VaryingWidthList"/>
    <dgm:cxn modelId="{6393BBCA-6C6E-4BDB-87E7-FA001D242979}" srcId="{54B51937-0DED-442A-A8E3-0090601EA1B4}" destId="{BF90D518-1720-4B1F-8B85-6ADAB69EA1E0}" srcOrd="1" destOrd="0" parTransId="{C7C9E235-154B-4708-BCF5-87AD4687AD1E}" sibTransId="{D6D5DCD0-3716-47CD-A2BB-C48ADC2881DE}"/>
    <dgm:cxn modelId="{553979CD-00E9-4374-9CBF-A416116D4291}" srcId="{2AA87451-128D-44C8-ACF0-739928AD8437}" destId="{BC9F9B34-6D71-41CC-A647-BF8EE1F13C80}" srcOrd="2" destOrd="0" parTransId="{50C3C751-EC6B-425A-9763-3B2A9238621D}" sibTransId="{7A56FE77-C780-4BCE-9534-DEC02F04A896}"/>
    <dgm:cxn modelId="{226FEACE-EFEB-429C-BADB-A7F141FB2089}" srcId="{2AA87451-128D-44C8-ACF0-739928AD8437}" destId="{1855CCAE-76BD-4F5A-B4AF-6BDCB1668926}" srcOrd="6" destOrd="0" parTransId="{95ECA6CA-E917-488A-B13B-235730B8CCB0}" sibTransId="{5866C324-E560-4A06-A08F-841C0FAD0343}"/>
    <dgm:cxn modelId="{366F3BE5-04B7-49A0-BBAC-903BCC93294D}" srcId="{37000912-91B8-4AB1-A834-8495D85B9319}" destId="{CE22E2C4-EA68-48C5-B54B-362118315CD4}" srcOrd="0" destOrd="0" parTransId="{B6689606-78F2-4081-AACC-3E974FC56920}" sibTransId="{A4D2ADBE-D3FE-41FC-97C9-342310215D5C}"/>
    <dgm:cxn modelId="{EFE6CEE5-7BE6-4ABE-9E5C-F8EFCF7D6770}" srcId="{BC9F9B34-6D71-41CC-A647-BF8EE1F13C80}" destId="{C968C8EB-5036-405C-8759-ECF246E2C3EE}" srcOrd="1" destOrd="0" parTransId="{BA2A19ED-4153-4D8D-BD1F-226D7928045D}" sibTransId="{34C6E17C-CA18-4D38-A86D-F2116CE33373}"/>
    <dgm:cxn modelId="{BFF091F4-AF75-4D67-9196-290E7BCD3112}" type="presOf" srcId="{2AA87451-128D-44C8-ACF0-739928AD8437}" destId="{60E58D3C-5A75-4A61-A446-62133B3351E8}" srcOrd="0" destOrd="0" presId="urn:diagrams.loki3.com/VaryingWidthList"/>
    <dgm:cxn modelId="{788585F5-D8B0-4015-BA09-0BBA19675E14}" type="presOf" srcId="{37000912-91B8-4AB1-A834-8495D85B9319}" destId="{9C50B6A9-45BD-491E-96FD-2985E2F7B53E}" srcOrd="0" destOrd="0" presId="urn:diagrams.loki3.com/VaryingWidthList"/>
    <dgm:cxn modelId="{AD36FBFA-30CD-4D7D-9250-54F154090D2F}" srcId="{2AA87451-128D-44C8-ACF0-739928AD8437}" destId="{54B51937-0DED-442A-A8E3-0090601EA1B4}" srcOrd="3" destOrd="0" parTransId="{DBDF04CA-79B2-4963-8CE1-E781A9A630B3}" sibTransId="{A3E1BEEE-8700-4784-BBA0-F00E7686574E}"/>
    <dgm:cxn modelId="{0D2BE698-920B-4338-9408-64D1B12DE98F}" type="presParOf" srcId="{60E58D3C-5A75-4A61-A446-62133B3351E8}" destId="{CD9452F9-F44D-45E5-BDEF-945DEB886222}" srcOrd="0" destOrd="0" presId="urn:diagrams.loki3.com/VaryingWidthList"/>
    <dgm:cxn modelId="{A71385A2-A933-4D62-BAD5-4462B818DC8F}" type="presParOf" srcId="{60E58D3C-5A75-4A61-A446-62133B3351E8}" destId="{1DC95794-6966-4AB3-A846-6CEF1950DCD8}" srcOrd="1" destOrd="0" presId="urn:diagrams.loki3.com/VaryingWidthList"/>
    <dgm:cxn modelId="{06C7EC10-B912-432E-A1FD-AA0E9CF6061F}" type="presParOf" srcId="{60E58D3C-5A75-4A61-A446-62133B3351E8}" destId="{23B7903C-977D-46F2-971E-C2A2BD72B71B}" srcOrd="2" destOrd="0" presId="urn:diagrams.loki3.com/VaryingWidthList"/>
    <dgm:cxn modelId="{004B9986-C600-46B3-A35F-0FB636184016}" type="presParOf" srcId="{60E58D3C-5A75-4A61-A446-62133B3351E8}" destId="{C128CDA9-52C4-4B6A-95A7-5339C0E1ADB4}" srcOrd="3" destOrd="0" presId="urn:diagrams.loki3.com/VaryingWidthList"/>
    <dgm:cxn modelId="{15EEEA0B-024E-4AF4-B3A6-F964EF3C7690}" type="presParOf" srcId="{60E58D3C-5A75-4A61-A446-62133B3351E8}" destId="{E464CE4B-29A1-4094-987F-99DF84C56C17}" srcOrd="4" destOrd="0" presId="urn:diagrams.loki3.com/VaryingWidthList"/>
    <dgm:cxn modelId="{6875A30D-A6E6-4F90-B90A-9031C90ED7DC}" type="presParOf" srcId="{60E58D3C-5A75-4A61-A446-62133B3351E8}" destId="{EC8B4416-2463-43E3-A6FC-53641EB432EE}" srcOrd="5" destOrd="0" presId="urn:diagrams.loki3.com/VaryingWidthList"/>
    <dgm:cxn modelId="{B24744F6-94D8-4F17-B921-2C6F84FE24BE}" type="presParOf" srcId="{60E58D3C-5A75-4A61-A446-62133B3351E8}" destId="{8A5474B8-45FD-458E-914B-7A102B12A16E}" srcOrd="6" destOrd="0" presId="urn:diagrams.loki3.com/VaryingWidthList"/>
    <dgm:cxn modelId="{B166B8FE-4135-444C-B36F-6D253C83854A}" type="presParOf" srcId="{60E58D3C-5A75-4A61-A446-62133B3351E8}" destId="{E7C4F362-7F38-4D2B-B4C0-DAA095A96ABE}" srcOrd="7" destOrd="0" presId="urn:diagrams.loki3.com/VaryingWidthList"/>
    <dgm:cxn modelId="{4810D520-0A96-4E8B-82E5-F1FAC9212688}" type="presParOf" srcId="{60E58D3C-5A75-4A61-A446-62133B3351E8}" destId="{9C50B6A9-45BD-491E-96FD-2985E2F7B53E}" srcOrd="8" destOrd="0" presId="urn:diagrams.loki3.com/VaryingWidthList"/>
    <dgm:cxn modelId="{20490ABF-D44F-462A-853D-ACC611F52FB6}" type="presParOf" srcId="{60E58D3C-5A75-4A61-A446-62133B3351E8}" destId="{DADA6A28-8F68-4C3D-9818-BB9418A631F9}" srcOrd="9" destOrd="0" presId="urn:diagrams.loki3.com/VaryingWidthList"/>
    <dgm:cxn modelId="{62AA1DDA-C32D-4FCD-8719-8D17F70ADE74}" type="presParOf" srcId="{60E58D3C-5A75-4A61-A446-62133B3351E8}" destId="{6C526145-3BF3-48B3-A1D1-164CB45000EE}" srcOrd="10" destOrd="0" presId="urn:diagrams.loki3.com/VaryingWidthList"/>
    <dgm:cxn modelId="{CB4232A0-966C-41A0-9204-B0EB9BEDB9CA}" type="presParOf" srcId="{60E58D3C-5A75-4A61-A446-62133B3351E8}" destId="{78B1DA7C-A142-4CB8-BA8C-83BC906C8FE5}" srcOrd="11" destOrd="0" presId="urn:diagrams.loki3.com/VaryingWidthList"/>
    <dgm:cxn modelId="{B3E6A89A-0B5B-49A5-8805-875DE58FBF9F}" type="presParOf" srcId="{60E58D3C-5A75-4A61-A446-62133B3351E8}" destId="{27D36C4D-12C9-4119-B06B-4F41C4D3F4C6}" srcOrd="12" destOrd="0" presId="urn:diagrams.loki3.com/VaryingWidth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0F3F70ED-EDB3-4750-B74C-D040B7E1CAF8}" type="doc">
      <dgm:prSet loTypeId="urn:microsoft.com/office/officeart/2005/8/layout/list1" loCatId="list" qsTypeId="urn:microsoft.com/office/officeart/2005/8/quickstyle/simple1#12" qsCatId="simple" csTypeId="urn:microsoft.com/office/officeart/2005/8/colors/accent1_2#12" csCatId="accent1" phldr="1"/>
      <dgm:spPr/>
      <dgm:t>
        <a:bodyPr/>
        <a:lstStyle/>
        <a:p>
          <a:endParaRPr lang="en-GB"/>
        </a:p>
      </dgm:t>
    </dgm:pt>
    <dgm:pt modelId="{9AC6EB5D-4BF9-4A2C-A0D0-E2A10644143E}">
      <dgm:prSet phldrT="[Text]"/>
      <dgm:spPr>
        <a:solidFill>
          <a:schemeClr val="accent2">
            <a:lumMod val="40000"/>
            <a:lumOff val="60000"/>
          </a:schemeClr>
        </a:solidFill>
        <a:ln>
          <a:solidFill>
            <a:schemeClr val="accent2">
              <a:lumMod val="40000"/>
              <a:lumOff val="60000"/>
            </a:schemeClr>
          </a:solidFill>
        </a:ln>
      </dgm:spPr>
      <dgm:t>
        <a:bodyPr/>
        <a:lstStyle/>
        <a:p>
          <a:pPr>
            <a:buNone/>
          </a:pPr>
          <a:r>
            <a:rPr lang="en-GB" b="1" dirty="0">
              <a:solidFill>
                <a:srgbClr val="AA0039"/>
              </a:solidFill>
              <a:latin typeface="Amasis MT Pro" panose="02040504050005020304" pitchFamily="18" charset="0"/>
            </a:rPr>
            <a:t>Morning</a:t>
          </a:r>
        </a:p>
      </dgm:t>
    </dgm:pt>
    <dgm:pt modelId="{1B806C6B-1DD8-422C-AEEC-6269C21A7919}" type="parTrans" cxnId="{2CA42DF1-232E-40B5-B13C-554282D6D779}">
      <dgm:prSet/>
      <dgm:spPr/>
      <dgm:t>
        <a:bodyPr/>
        <a:lstStyle/>
        <a:p>
          <a:endParaRPr lang="en-GB"/>
        </a:p>
      </dgm:t>
    </dgm:pt>
    <dgm:pt modelId="{7B9D287E-74D2-454C-8566-287067AD688C}" type="sibTrans" cxnId="{2CA42DF1-232E-40B5-B13C-554282D6D779}">
      <dgm:prSet/>
      <dgm:spPr/>
      <dgm:t>
        <a:bodyPr/>
        <a:lstStyle/>
        <a:p>
          <a:endParaRPr lang="en-GB"/>
        </a:p>
      </dgm:t>
    </dgm:pt>
    <dgm:pt modelId="{7350CF23-C129-4641-A041-431E839B3A7B}">
      <dgm:prSet phldrT="[Text]"/>
      <dgm:spPr>
        <a:solidFill>
          <a:schemeClr val="accent2">
            <a:lumMod val="40000"/>
            <a:lumOff val="60000"/>
          </a:schemeClr>
        </a:solidFill>
        <a:ln>
          <a:solidFill>
            <a:schemeClr val="accent2">
              <a:lumMod val="40000"/>
              <a:lumOff val="60000"/>
            </a:schemeClr>
          </a:solidFill>
        </a:ln>
      </dgm:spPr>
      <dgm:t>
        <a:bodyPr/>
        <a:lstStyle/>
        <a:p>
          <a:pPr>
            <a:buNone/>
          </a:pPr>
          <a:r>
            <a:rPr lang="en-GB" b="1" dirty="0">
              <a:solidFill>
                <a:srgbClr val="AA0039"/>
              </a:solidFill>
              <a:latin typeface="Amasis MT Pro" panose="02040504050005020304" pitchFamily="18" charset="0"/>
            </a:rPr>
            <a:t>Evening</a:t>
          </a:r>
        </a:p>
      </dgm:t>
    </dgm:pt>
    <dgm:pt modelId="{B16A4B3E-EF95-42D8-B0D8-1E4E8A448ED8}" type="parTrans" cxnId="{EAF62673-3C39-433F-AF8C-7908FEB2200D}">
      <dgm:prSet/>
      <dgm:spPr/>
      <dgm:t>
        <a:bodyPr/>
        <a:lstStyle/>
        <a:p>
          <a:endParaRPr lang="en-GB"/>
        </a:p>
      </dgm:t>
    </dgm:pt>
    <dgm:pt modelId="{60E6AE69-D58D-44A5-BEA9-47B9472867E4}" type="sibTrans" cxnId="{EAF62673-3C39-433F-AF8C-7908FEB2200D}">
      <dgm:prSet/>
      <dgm:spPr/>
      <dgm:t>
        <a:bodyPr/>
        <a:lstStyle/>
        <a:p>
          <a:endParaRPr lang="en-GB"/>
        </a:p>
      </dgm:t>
    </dgm:pt>
    <dgm:pt modelId="{E057B06F-8E45-4299-BDC2-45A43B0AB812}">
      <dgm:prSet/>
      <dgm:spPr>
        <a:noFill/>
        <a:ln>
          <a:noFill/>
        </a:ln>
      </dgm:spPr>
      <dgm:t>
        <a:bodyPr/>
        <a:lstStyle/>
        <a:p>
          <a:pPr>
            <a:buFont typeface="Arial" panose="020B0604020202020204" pitchFamily="34" charset="0"/>
            <a:buChar char="•"/>
          </a:pPr>
          <a:r>
            <a:rPr lang="en-GB" b="0" dirty="0">
              <a:solidFill>
                <a:schemeClr val="tx1">
                  <a:lumMod val="85000"/>
                  <a:lumOff val="15000"/>
                </a:schemeClr>
              </a:solidFill>
              <a:latin typeface="Amasis MT Pro" panose="02040504050005020304" pitchFamily="18" charset="0"/>
            </a:rPr>
            <a:t>Record pain and fatigue from 0–10; check the treated area and left arm </a:t>
          </a:r>
        </a:p>
      </dgm:t>
    </dgm:pt>
    <dgm:pt modelId="{1E4BEBC5-70E8-4FBC-8F1B-B39A0F14E6E5}" type="parTrans" cxnId="{FEFCFD2F-41DD-4DC2-8016-8680CCB01DC5}">
      <dgm:prSet/>
      <dgm:spPr/>
      <dgm:t>
        <a:bodyPr/>
        <a:lstStyle/>
        <a:p>
          <a:endParaRPr lang="en-GB"/>
        </a:p>
      </dgm:t>
    </dgm:pt>
    <dgm:pt modelId="{C46C015C-01F6-4466-BE69-E67C65038B58}" type="sibTrans" cxnId="{FEFCFD2F-41DD-4DC2-8016-8680CCB01DC5}">
      <dgm:prSet/>
      <dgm:spPr/>
      <dgm:t>
        <a:bodyPr/>
        <a:lstStyle/>
        <a:p>
          <a:endParaRPr lang="en-GB"/>
        </a:p>
      </dgm:t>
    </dgm:pt>
    <dgm:pt modelId="{F6F1C1CB-3CD2-40FE-9ED7-3C7D0AA249BC}">
      <dgm:prSet/>
      <dgm:spPr>
        <a:noFill/>
        <a:ln>
          <a:noFill/>
        </a:ln>
      </dgm:spPr>
      <dgm:t>
        <a:bodyPr/>
        <a:lstStyle/>
        <a:p>
          <a:pPr>
            <a:buFont typeface="Arial" panose="020B0604020202020204" pitchFamily="34" charset="0"/>
            <a:buChar char="•"/>
          </a:pPr>
          <a:r>
            <a:rPr lang="en-GB" b="0" dirty="0">
              <a:solidFill>
                <a:schemeClr val="tx1">
                  <a:lumMod val="85000"/>
                  <a:lumOff val="15000"/>
                </a:schemeClr>
              </a:solidFill>
              <a:latin typeface="Amasis MT Pro" panose="02040504050005020304" pitchFamily="18" charset="0"/>
            </a:rPr>
            <a:t>Complete prescribed shoulder exercises </a:t>
          </a:r>
        </a:p>
      </dgm:t>
    </dgm:pt>
    <dgm:pt modelId="{2CF97E85-9F9E-49C1-B2ED-C9A10127FFEC}" type="parTrans" cxnId="{82BB33FD-206B-4213-B626-BE5D73AD00AF}">
      <dgm:prSet/>
      <dgm:spPr/>
      <dgm:t>
        <a:bodyPr/>
        <a:lstStyle/>
        <a:p>
          <a:endParaRPr lang="en-GB"/>
        </a:p>
      </dgm:t>
    </dgm:pt>
    <dgm:pt modelId="{7E12E654-3FB2-417B-A472-32E105D6FAC6}" type="sibTrans" cxnId="{82BB33FD-206B-4213-B626-BE5D73AD00AF}">
      <dgm:prSet/>
      <dgm:spPr/>
      <dgm:t>
        <a:bodyPr/>
        <a:lstStyle/>
        <a:p>
          <a:endParaRPr lang="en-GB"/>
        </a:p>
      </dgm:t>
    </dgm:pt>
    <dgm:pt modelId="{5312605B-27CB-4418-BB1D-10EBB8767E88}">
      <dgm:prSet/>
      <dgm:spPr>
        <a:noFill/>
        <a:ln>
          <a:noFill/>
        </a:ln>
      </dgm:spPr>
      <dgm:t>
        <a:bodyPr/>
        <a:lstStyle/>
        <a:p>
          <a:pPr>
            <a:buFont typeface="Arial" panose="020B0604020202020204" pitchFamily="34" charset="0"/>
            <a:buChar char="•"/>
          </a:pPr>
          <a:r>
            <a:rPr lang="en-GB" b="0" dirty="0">
              <a:solidFill>
                <a:schemeClr val="tx1">
                  <a:lumMod val="85000"/>
                  <a:lumOff val="15000"/>
                </a:schemeClr>
              </a:solidFill>
              <a:latin typeface="Amasis MT Pro" panose="02040504050005020304" pitchFamily="18" charset="0"/>
            </a:rPr>
            <a:t>If prescribed, take endocrine therapy at the same time each day</a:t>
          </a:r>
        </a:p>
      </dgm:t>
    </dgm:pt>
    <dgm:pt modelId="{FB6225DF-2B3A-4DA1-9B2B-D8697E1249A1}" type="parTrans" cxnId="{5DBC37FE-87D2-4836-B010-623FB44BA6F7}">
      <dgm:prSet/>
      <dgm:spPr/>
      <dgm:t>
        <a:bodyPr/>
        <a:lstStyle/>
        <a:p>
          <a:endParaRPr lang="en-GB"/>
        </a:p>
      </dgm:t>
    </dgm:pt>
    <dgm:pt modelId="{ABFBDC23-B483-4F87-AFB2-BD9E6C271F25}" type="sibTrans" cxnId="{5DBC37FE-87D2-4836-B010-623FB44BA6F7}">
      <dgm:prSet/>
      <dgm:spPr/>
      <dgm:t>
        <a:bodyPr/>
        <a:lstStyle/>
        <a:p>
          <a:endParaRPr lang="en-GB"/>
        </a:p>
      </dgm:t>
    </dgm:pt>
    <dgm:pt modelId="{DE0D0AD9-C185-48A7-AC35-BFB1D623711E}">
      <dgm:prSet/>
      <dgm:spPr>
        <a:solidFill>
          <a:schemeClr val="accent2">
            <a:lumMod val="40000"/>
            <a:lumOff val="60000"/>
          </a:schemeClr>
        </a:solidFill>
        <a:ln>
          <a:solidFill>
            <a:schemeClr val="accent2">
              <a:lumMod val="40000"/>
              <a:lumOff val="60000"/>
            </a:schemeClr>
          </a:solidFill>
        </a:ln>
      </dgm:spPr>
      <dgm:t>
        <a:bodyPr/>
        <a:lstStyle/>
        <a:p>
          <a:pPr>
            <a:buNone/>
          </a:pPr>
          <a:r>
            <a:rPr lang="en-GB" b="1" dirty="0">
              <a:solidFill>
                <a:srgbClr val="AA0039"/>
              </a:solidFill>
              <a:latin typeface="Amasis MT Pro" panose="02040504050005020304" pitchFamily="18" charset="0"/>
            </a:rPr>
            <a:t>Treatment and workday</a:t>
          </a:r>
        </a:p>
      </dgm:t>
    </dgm:pt>
    <dgm:pt modelId="{06D50A7F-9792-4501-890E-8FAF96884D57}" type="parTrans" cxnId="{77BF2F9A-D24F-4CE5-A1AB-6E058CD09050}">
      <dgm:prSet/>
      <dgm:spPr/>
      <dgm:t>
        <a:bodyPr/>
        <a:lstStyle/>
        <a:p>
          <a:endParaRPr lang="en-GB"/>
        </a:p>
      </dgm:t>
    </dgm:pt>
    <dgm:pt modelId="{64E3425B-84B7-4653-B26A-42BF087294AD}" type="sibTrans" cxnId="{77BF2F9A-D24F-4CE5-A1AB-6E058CD09050}">
      <dgm:prSet/>
      <dgm:spPr/>
      <dgm:t>
        <a:bodyPr/>
        <a:lstStyle/>
        <a:p>
          <a:endParaRPr lang="en-GB"/>
        </a:p>
      </dgm:t>
    </dgm:pt>
    <dgm:pt modelId="{EC898F5A-A378-4F47-AEFA-EAD9B9C0AC11}">
      <dgm:prSet/>
      <dgm:spPr>
        <a:noFill/>
        <a:ln>
          <a:noFill/>
        </a:ln>
      </dgm:spPr>
      <dgm:t>
        <a:bodyPr/>
        <a:lstStyle/>
        <a:p>
          <a:pPr>
            <a:buFont typeface="Arial" panose="020B0604020202020204" pitchFamily="34" charset="0"/>
            <a:buChar char="•"/>
          </a:pPr>
          <a:r>
            <a:rPr lang="en-GB" b="0" dirty="0">
              <a:solidFill>
                <a:schemeClr val="tx1">
                  <a:lumMod val="85000"/>
                  <a:lumOff val="15000"/>
                </a:schemeClr>
              </a:solidFill>
              <a:latin typeface="Amasis MT Pro" panose="02040504050005020304" pitchFamily="18" charset="0"/>
            </a:rPr>
            <a:t>Attend scheduled radiotherapy appointments </a:t>
          </a:r>
        </a:p>
      </dgm:t>
    </dgm:pt>
    <dgm:pt modelId="{ADFD7147-AAAE-4461-9BD4-CAD3BD56E3CD}" type="parTrans" cxnId="{9946C76C-83CC-4ECC-8D71-A20622461483}">
      <dgm:prSet/>
      <dgm:spPr/>
      <dgm:t>
        <a:bodyPr/>
        <a:lstStyle/>
        <a:p>
          <a:endParaRPr lang="en-GB"/>
        </a:p>
      </dgm:t>
    </dgm:pt>
    <dgm:pt modelId="{2D5C8544-DFA5-40DD-A207-D685F1C376E4}" type="sibTrans" cxnId="{9946C76C-83CC-4ECC-8D71-A20622461483}">
      <dgm:prSet/>
      <dgm:spPr/>
      <dgm:t>
        <a:bodyPr/>
        <a:lstStyle/>
        <a:p>
          <a:endParaRPr lang="en-GB"/>
        </a:p>
      </dgm:t>
    </dgm:pt>
    <dgm:pt modelId="{33C92F37-48DC-4A42-8A5C-338637169CB5}">
      <dgm:prSet/>
      <dgm:spPr>
        <a:noFill/>
        <a:ln>
          <a:noFill/>
        </a:ln>
      </dgm:spPr>
      <dgm:t>
        <a:bodyPr/>
        <a:lstStyle/>
        <a:p>
          <a:pPr>
            <a:buFont typeface="Arial" panose="020B0604020202020204" pitchFamily="34" charset="0"/>
            <a:buChar char="•"/>
          </a:pPr>
          <a:r>
            <a:rPr lang="en-GB" b="0" dirty="0">
              <a:solidFill>
                <a:schemeClr val="tx1">
                  <a:lumMod val="85000"/>
                  <a:lumOff val="15000"/>
                </a:schemeClr>
              </a:solidFill>
              <a:latin typeface="Amasis MT Pro" panose="02040504050005020304" pitchFamily="18" charset="0"/>
            </a:rPr>
            <a:t>Plan important tasks for higher-energy periods </a:t>
          </a:r>
        </a:p>
      </dgm:t>
    </dgm:pt>
    <dgm:pt modelId="{3E0EA486-AF06-43A1-ACD5-1A346DA99780}" type="parTrans" cxnId="{568A8A40-B5BE-4BB0-A49E-0B6FEA078448}">
      <dgm:prSet/>
      <dgm:spPr/>
      <dgm:t>
        <a:bodyPr/>
        <a:lstStyle/>
        <a:p>
          <a:endParaRPr lang="en-GB"/>
        </a:p>
      </dgm:t>
    </dgm:pt>
    <dgm:pt modelId="{E8174760-3720-4E2C-AC4E-F2F4F87337AF}" type="sibTrans" cxnId="{568A8A40-B5BE-4BB0-A49E-0B6FEA078448}">
      <dgm:prSet/>
      <dgm:spPr/>
      <dgm:t>
        <a:bodyPr/>
        <a:lstStyle/>
        <a:p>
          <a:endParaRPr lang="en-GB"/>
        </a:p>
      </dgm:t>
    </dgm:pt>
    <dgm:pt modelId="{7EAC2FCA-7DB6-4FD3-B0F2-448055C10162}">
      <dgm:prSet/>
      <dgm:spPr>
        <a:noFill/>
        <a:ln>
          <a:noFill/>
        </a:ln>
      </dgm:spPr>
      <dgm:t>
        <a:bodyPr/>
        <a:lstStyle/>
        <a:p>
          <a:pPr>
            <a:buFont typeface="Arial" panose="020B0604020202020204" pitchFamily="34" charset="0"/>
            <a:buChar char="•"/>
          </a:pPr>
          <a:r>
            <a:rPr lang="en-GB" b="0" dirty="0">
              <a:solidFill>
                <a:schemeClr val="tx1">
                  <a:lumMod val="85000"/>
                  <a:lumOff val="15000"/>
                </a:schemeClr>
              </a:solidFill>
              <a:latin typeface="Amasis MT Pro" panose="02040504050005020304" pitchFamily="18" charset="0"/>
            </a:rPr>
            <a:t>Use flexible working hours and short rest breaks</a:t>
          </a:r>
        </a:p>
      </dgm:t>
    </dgm:pt>
    <dgm:pt modelId="{C5B2DE84-B02F-4192-B69C-E4FCD48BA67A}" type="parTrans" cxnId="{45D82D8E-D09A-459C-9CAC-DD3A3058E0BC}">
      <dgm:prSet/>
      <dgm:spPr/>
      <dgm:t>
        <a:bodyPr/>
        <a:lstStyle/>
        <a:p>
          <a:endParaRPr lang="en-GB"/>
        </a:p>
      </dgm:t>
    </dgm:pt>
    <dgm:pt modelId="{ACBE44AC-2DFD-4538-AA03-97E7A1A17F1F}" type="sibTrans" cxnId="{45D82D8E-D09A-459C-9CAC-DD3A3058E0BC}">
      <dgm:prSet/>
      <dgm:spPr/>
      <dgm:t>
        <a:bodyPr/>
        <a:lstStyle/>
        <a:p>
          <a:endParaRPr lang="en-GB"/>
        </a:p>
      </dgm:t>
    </dgm:pt>
    <dgm:pt modelId="{4FD18F72-07DC-4D13-A547-8CF404B4118B}">
      <dgm:prSet/>
      <dgm:spPr>
        <a:noFill/>
        <a:ln>
          <a:noFill/>
        </a:ln>
      </dgm:spPr>
      <dgm:t>
        <a:bodyPr/>
        <a:lstStyle/>
        <a:p>
          <a:pPr>
            <a:buFont typeface="Arial" panose="020B0604020202020204" pitchFamily="34" charset="0"/>
            <a:buChar char="•"/>
          </a:pPr>
          <a:r>
            <a:rPr lang="en-GB" b="0" dirty="0">
              <a:solidFill>
                <a:schemeClr val="tx1">
                  <a:lumMod val="85000"/>
                  <a:lumOff val="15000"/>
                </a:schemeClr>
              </a:solidFill>
              <a:latin typeface="Amasis MT Pro" panose="02040504050005020304" pitchFamily="18" charset="0"/>
            </a:rPr>
            <a:t>Follow the radiotherapy team’s skin-care advice </a:t>
          </a:r>
        </a:p>
      </dgm:t>
    </dgm:pt>
    <dgm:pt modelId="{F26C0594-454A-483B-9150-11D02BE38A58}" type="parTrans" cxnId="{CDEA7667-B0B5-45B5-98FE-33563831102B}">
      <dgm:prSet/>
      <dgm:spPr/>
      <dgm:t>
        <a:bodyPr/>
        <a:lstStyle/>
        <a:p>
          <a:endParaRPr lang="en-GB"/>
        </a:p>
      </dgm:t>
    </dgm:pt>
    <dgm:pt modelId="{78828156-04E6-4C2A-8135-F4B07B0B85CA}" type="sibTrans" cxnId="{CDEA7667-B0B5-45B5-98FE-33563831102B}">
      <dgm:prSet/>
      <dgm:spPr/>
      <dgm:t>
        <a:bodyPr/>
        <a:lstStyle/>
        <a:p>
          <a:endParaRPr lang="en-GB"/>
        </a:p>
      </dgm:t>
    </dgm:pt>
    <dgm:pt modelId="{930D0FF9-519C-4A27-B924-CFCFEA5FF5E1}">
      <dgm:prSet/>
      <dgm:spPr>
        <a:noFill/>
        <a:ln>
          <a:noFill/>
        </a:ln>
      </dgm:spPr>
      <dgm:t>
        <a:bodyPr/>
        <a:lstStyle/>
        <a:p>
          <a:pPr>
            <a:buFont typeface="Arial" panose="020B0604020202020204" pitchFamily="34" charset="0"/>
            <a:buChar char="•"/>
          </a:pPr>
          <a:r>
            <a:rPr lang="en-GB" b="0" dirty="0">
              <a:solidFill>
                <a:schemeClr val="tx1">
                  <a:lumMod val="85000"/>
                  <a:lumOff val="15000"/>
                </a:schemeClr>
              </a:solidFill>
              <a:latin typeface="Amasis MT Pro" panose="02040504050005020304" pitchFamily="18" charset="0"/>
            </a:rPr>
            <a:t>Record symptoms and questions for the care team </a:t>
          </a:r>
        </a:p>
      </dgm:t>
    </dgm:pt>
    <dgm:pt modelId="{3485E6E1-C5B0-47C9-A313-849E987D03DF}" type="parTrans" cxnId="{360A6182-1908-4284-94AD-C7CEAA59D772}">
      <dgm:prSet/>
      <dgm:spPr/>
      <dgm:t>
        <a:bodyPr/>
        <a:lstStyle/>
        <a:p>
          <a:endParaRPr lang="en-GB"/>
        </a:p>
      </dgm:t>
    </dgm:pt>
    <dgm:pt modelId="{8A21B820-EDB0-4B3A-A379-6AA3459810E8}" type="sibTrans" cxnId="{360A6182-1908-4284-94AD-C7CEAA59D772}">
      <dgm:prSet/>
      <dgm:spPr/>
      <dgm:t>
        <a:bodyPr/>
        <a:lstStyle/>
        <a:p>
          <a:endParaRPr lang="en-GB"/>
        </a:p>
      </dgm:t>
    </dgm:pt>
    <dgm:pt modelId="{1A984E4A-4831-4271-9DDD-57418933C278}">
      <dgm:prSet/>
      <dgm:spPr>
        <a:noFill/>
        <a:ln>
          <a:noFill/>
        </a:ln>
      </dgm:spPr>
      <dgm:t>
        <a:bodyPr/>
        <a:lstStyle/>
        <a:p>
          <a:pPr>
            <a:buFont typeface="Arial" panose="020B0604020202020204" pitchFamily="34" charset="0"/>
            <a:buChar char="•"/>
          </a:pPr>
          <a:r>
            <a:rPr lang="en-GB" b="0" dirty="0">
              <a:solidFill>
                <a:schemeClr val="tx1">
                  <a:lumMod val="85000"/>
                  <a:lumOff val="15000"/>
                </a:schemeClr>
              </a:solidFill>
              <a:latin typeface="Amasis MT Pro" panose="02040504050005020304" pitchFamily="18" charset="0"/>
            </a:rPr>
            <a:t>Maintain a consistent relaxation and sleep routine</a:t>
          </a:r>
        </a:p>
      </dgm:t>
    </dgm:pt>
    <dgm:pt modelId="{2A1BC93D-5F2D-4892-BA72-7AB035A1D04A}" type="parTrans" cxnId="{FA13D45C-2BAF-4427-A404-8663C67E4304}">
      <dgm:prSet/>
      <dgm:spPr/>
      <dgm:t>
        <a:bodyPr/>
        <a:lstStyle/>
        <a:p>
          <a:endParaRPr lang="en-GB"/>
        </a:p>
      </dgm:t>
    </dgm:pt>
    <dgm:pt modelId="{D62F0A0B-AF80-4BCC-830A-3B82CDCC84C1}" type="sibTrans" cxnId="{FA13D45C-2BAF-4427-A404-8663C67E4304}">
      <dgm:prSet/>
      <dgm:spPr/>
      <dgm:t>
        <a:bodyPr/>
        <a:lstStyle/>
        <a:p>
          <a:endParaRPr lang="en-GB"/>
        </a:p>
      </dgm:t>
    </dgm:pt>
    <dgm:pt modelId="{75B7C972-8AD3-48A6-AFCC-AADBAD117488}">
      <dgm:prSet/>
      <dgm:spPr>
        <a:solidFill>
          <a:schemeClr val="accent2">
            <a:lumMod val="40000"/>
            <a:lumOff val="60000"/>
          </a:schemeClr>
        </a:solidFill>
        <a:ln>
          <a:solidFill>
            <a:schemeClr val="accent2">
              <a:lumMod val="40000"/>
              <a:lumOff val="60000"/>
            </a:schemeClr>
          </a:solidFill>
        </a:ln>
      </dgm:spPr>
      <dgm:t>
        <a:bodyPr/>
        <a:lstStyle/>
        <a:p>
          <a:pPr>
            <a:buNone/>
          </a:pPr>
          <a:r>
            <a:rPr lang="en-GB" b="1" dirty="0">
              <a:solidFill>
                <a:srgbClr val="AA0039"/>
              </a:solidFill>
              <a:latin typeface="Amasis MT Pro" panose="02040504050005020304" pitchFamily="18" charset="0"/>
            </a:rPr>
            <a:t>Support and safety</a:t>
          </a:r>
        </a:p>
      </dgm:t>
    </dgm:pt>
    <dgm:pt modelId="{52E00134-F2E1-4780-A5D8-CBEC131DCA0A}" type="parTrans" cxnId="{4923C3FE-5780-4378-B9C6-6918C4AE003E}">
      <dgm:prSet/>
      <dgm:spPr/>
      <dgm:t>
        <a:bodyPr/>
        <a:lstStyle/>
        <a:p>
          <a:endParaRPr lang="en-GB"/>
        </a:p>
      </dgm:t>
    </dgm:pt>
    <dgm:pt modelId="{541EECD1-2A94-4BDC-8A35-C12752343C89}" type="sibTrans" cxnId="{4923C3FE-5780-4378-B9C6-6918C4AE003E}">
      <dgm:prSet/>
      <dgm:spPr/>
      <dgm:t>
        <a:bodyPr/>
        <a:lstStyle/>
        <a:p>
          <a:endParaRPr lang="en-GB"/>
        </a:p>
      </dgm:t>
    </dgm:pt>
    <dgm:pt modelId="{A336B00D-95A5-418E-AC01-C5F3A026D376}">
      <dgm:prSet/>
      <dgm:spPr>
        <a:noFill/>
        <a:ln>
          <a:noFill/>
        </a:ln>
      </dgm:spPr>
      <dgm:t>
        <a:bodyPr/>
        <a:lstStyle/>
        <a:p>
          <a:pPr>
            <a:buFont typeface="Arial" panose="020B0604020202020204" pitchFamily="34" charset="0"/>
            <a:buChar char="•"/>
          </a:pPr>
          <a:r>
            <a:rPr lang="en-GB" b="0" dirty="0">
              <a:solidFill>
                <a:schemeClr val="tx1">
                  <a:lumMod val="85000"/>
                  <a:lumOff val="15000"/>
                </a:schemeClr>
              </a:solidFill>
              <a:latin typeface="Amasis MT Pro" panose="02040504050005020304" pitchFamily="18" charset="0"/>
            </a:rPr>
            <a:t>Husband: transport and heavier household tasks when required </a:t>
          </a:r>
        </a:p>
      </dgm:t>
    </dgm:pt>
    <dgm:pt modelId="{20EE9AC0-FD85-40F4-9C95-E47964075BFE}" type="parTrans" cxnId="{35FFC007-9D19-41B8-9194-CB66F1537CCC}">
      <dgm:prSet/>
      <dgm:spPr/>
      <dgm:t>
        <a:bodyPr/>
        <a:lstStyle/>
        <a:p>
          <a:endParaRPr lang="en-GB"/>
        </a:p>
      </dgm:t>
    </dgm:pt>
    <dgm:pt modelId="{510CB225-ED50-4D41-AD59-F19A6491C824}" type="sibTrans" cxnId="{35FFC007-9D19-41B8-9194-CB66F1537CCC}">
      <dgm:prSet/>
      <dgm:spPr/>
      <dgm:t>
        <a:bodyPr/>
        <a:lstStyle/>
        <a:p>
          <a:endParaRPr lang="en-GB"/>
        </a:p>
      </dgm:t>
    </dgm:pt>
    <dgm:pt modelId="{1AE8A54A-D543-4218-823C-D26F2DCD1C04}">
      <dgm:prSet/>
      <dgm:spPr>
        <a:noFill/>
        <a:ln>
          <a:noFill/>
        </a:ln>
      </dgm:spPr>
      <dgm:t>
        <a:bodyPr/>
        <a:lstStyle/>
        <a:p>
          <a:pPr>
            <a:buFont typeface="Arial" panose="020B0604020202020204" pitchFamily="34" charset="0"/>
            <a:buChar char="•"/>
          </a:pPr>
          <a:r>
            <a:rPr lang="en-GB" b="0" dirty="0">
              <a:solidFill>
                <a:schemeClr val="tx1">
                  <a:lumMod val="85000"/>
                  <a:lumOff val="15000"/>
                </a:schemeClr>
              </a:solidFill>
              <a:latin typeface="Amasis MT Pro" panose="02040504050005020304" pitchFamily="18" charset="0"/>
            </a:rPr>
            <a:t>Daughter: appointment support if Sarah chooses </a:t>
          </a:r>
        </a:p>
      </dgm:t>
    </dgm:pt>
    <dgm:pt modelId="{A6C0691E-F055-4916-AFD6-FAA40422B128}" type="parTrans" cxnId="{01E4FF1B-E27A-40BE-9654-4EF038DA9450}">
      <dgm:prSet/>
      <dgm:spPr/>
      <dgm:t>
        <a:bodyPr/>
        <a:lstStyle/>
        <a:p>
          <a:endParaRPr lang="en-GB"/>
        </a:p>
      </dgm:t>
    </dgm:pt>
    <dgm:pt modelId="{79C0990D-66ED-47AB-91AB-5D74BEE05E6F}" type="sibTrans" cxnId="{01E4FF1B-E27A-40BE-9654-4EF038DA9450}">
      <dgm:prSet/>
      <dgm:spPr/>
      <dgm:t>
        <a:bodyPr/>
        <a:lstStyle/>
        <a:p>
          <a:endParaRPr lang="en-GB"/>
        </a:p>
      </dgm:t>
    </dgm:pt>
    <dgm:pt modelId="{ABA9205B-EFF5-45C6-83C5-A69FBC62F453}">
      <dgm:prSet/>
      <dgm:spPr>
        <a:noFill/>
        <a:ln>
          <a:noFill/>
        </a:ln>
      </dgm:spPr>
      <dgm:t>
        <a:bodyPr/>
        <a:lstStyle/>
        <a:p>
          <a:pPr>
            <a:buFont typeface="Arial" panose="020B0604020202020204" pitchFamily="34" charset="0"/>
            <a:buChar char="•"/>
          </a:pPr>
          <a:r>
            <a:rPr lang="en-GB" b="0" dirty="0">
              <a:solidFill>
                <a:schemeClr val="tx1">
                  <a:lumMod val="85000"/>
                  <a:lumOff val="15000"/>
                </a:schemeClr>
              </a:solidFill>
              <a:latin typeface="Amasis MT Pro" panose="02040504050005020304" pitchFamily="18" charset="0"/>
            </a:rPr>
            <a:t>Contact the care team about new swelling, severe skin reactions or sudden breathlessness</a:t>
          </a:r>
        </a:p>
      </dgm:t>
    </dgm:pt>
    <dgm:pt modelId="{03D081AA-8A4A-4BF9-B20B-890A2CF8E7D3}" type="parTrans" cxnId="{33C47D2A-8E5E-4196-8762-6C0C7A62AD25}">
      <dgm:prSet/>
      <dgm:spPr/>
      <dgm:t>
        <a:bodyPr/>
        <a:lstStyle/>
        <a:p>
          <a:endParaRPr lang="en-GB"/>
        </a:p>
      </dgm:t>
    </dgm:pt>
    <dgm:pt modelId="{FFC469E1-AB41-4468-A052-4069FFFC55D7}" type="sibTrans" cxnId="{33C47D2A-8E5E-4196-8762-6C0C7A62AD25}">
      <dgm:prSet/>
      <dgm:spPr/>
      <dgm:t>
        <a:bodyPr/>
        <a:lstStyle/>
        <a:p>
          <a:endParaRPr lang="en-GB"/>
        </a:p>
      </dgm:t>
    </dgm:pt>
    <dgm:pt modelId="{5458E9A1-04DB-4A49-979E-500D92E75746}" type="pres">
      <dgm:prSet presAssocID="{0F3F70ED-EDB3-4750-B74C-D040B7E1CAF8}" presName="linear" presStyleCnt="0">
        <dgm:presLayoutVars>
          <dgm:dir/>
          <dgm:animLvl val="lvl"/>
          <dgm:resizeHandles val="exact"/>
        </dgm:presLayoutVars>
      </dgm:prSet>
      <dgm:spPr/>
    </dgm:pt>
    <dgm:pt modelId="{81055CEE-726D-4923-8053-C96B4CCB65E1}" type="pres">
      <dgm:prSet presAssocID="{9AC6EB5D-4BF9-4A2C-A0D0-E2A10644143E}" presName="parentLin" presStyleCnt="0"/>
      <dgm:spPr/>
    </dgm:pt>
    <dgm:pt modelId="{08432109-7FD4-4525-8CAA-D1369C106E0E}" type="pres">
      <dgm:prSet presAssocID="{9AC6EB5D-4BF9-4A2C-A0D0-E2A10644143E}" presName="parentLeftMargin" presStyleLbl="node1" presStyleIdx="0" presStyleCnt="4"/>
      <dgm:spPr/>
    </dgm:pt>
    <dgm:pt modelId="{9A0B64E1-7FB5-4E97-832D-ABBA6A5CF937}" type="pres">
      <dgm:prSet presAssocID="{9AC6EB5D-4BF9-4A2C-A0D0-E2A10644143E}" presName="parentText" presStyleLbl="node1" presStyleIdx="0" presStyleCnt="4">
        <dgm:presLayoutVars>
          <dgm:chMax val="0"/>
          <dgm:bulletEnabled val="1"/>
        </dgm:presLayoutVars>
      </dgm:prSet>
      <dgm:spPr/>
    </dgm:pt>
    <dgm:pt modelId="{F3C8B461-7CEC-408A-BEE1-6B58E98453EF}" type="pres">
      <dgm:prSet presAssocID="{9AC6EB5D-4BF9-4A2C-A0D0-E2A10644143E}" presName="negativeSpace" presStyleCnt="0"/>
      <dgm:spPr/>
    </dgm:pt>
    <dgm:pt modelId="{BFC4FD5D-2E7B-42B8-9F31-A18F31269996}" type="pres">
      <dgm:prSet presAssocID="{9AC6EB5D-4BF9-4A2C-A0D0-E2A10644143E}" presName="childText" presStyleLbl="conFgAcc1" presStyleIdx="0" presStyleCnt="4">
        <dgm:presLayoutVars>
          <dgm:bulletEnabled val="1"/>
        </dgm:presLayoutVars>
      </dgm:prSet>
      <dgm:spPr/>
    </dgm:pt>
    <dgm:pt modelId="{30105955-63F6-4AE3-8B7E-80EF04E08ECA}" type="pres">
      <dgm:prSet presAssocID="{7B9D287E-74D2-454C-8566-287067AD688C}" presName="spaceBetweenRectangles" presStyleCnt="0"/>
      <dgm:spPr/>
    </dgm:pt>
    <dgm:pt modelId="{5AB1C6C8-7AFF-4AE1-89B2-3FF48BCC9390}" type="pres">
      <dgm:prSet presAssocID="{DE0D0AD9-C185-48A7-AC35-BFB1D623711E}" presName="parentLin" presStyleCnt="0"/>
      <dgm:spPr/>
    </dgm:pt>
    <dgm:pt modelId="{E76AC2F2-764E-4B2D-A631-93D0CEF56066}" type="pres">
      <dgm:prSet presAssocID="{DE0D0AD9-C185-48A7-AC35-BFB1D623711E}" presName="parentLeftMargin" presStyleLbl="node1" presStyleIdx="0" presStyleCnt="4"/>
      <dgm:spPr/>
    </dgm:pt>
    <dgm:pt modelId="{1BCC31CB-EC05-428D-8A74-F3DE9CFB4DE5}" type="pres">
      <dgm:prSet presAssocID="{DE0D0AD9-C185-48A7-AC35-BFB1D623711E}" presName="parentText" presStyleLbl="node1" presStyleIdx="1" presStyleCnt="4">
        <dgm:presLayoutVars>
          <dgm:chMax val="0"/>
          <dgm:bulletEnabled val="1"/>
        </dgm:presLayoutVars>
      </dgm:prSet>
      <dgm:spPr/>
    </dgm:pt>
    <dgm:pt modelId="{33C46E97-C234-4A5B-BDA4-D25EFD99E2AA}" type="pres">
      <dgm:prSet presAssocID="{DE0D0AD9-C185-48A7-AC35-BFB1D623711E}" presName="negativeSpace" presStyleCnt="0"/>
      <dgm:spPr/>
    </dgm:pt>
    <dgm:pt modelId="{5083645B-BB31-4EC4-921A-5CBC32D4EFCA}" type="pres">
      <dgm:prSet presAssocID="{DE0D0AD9-C185-48A7-AC35-BFB1D623711E}" presName="childText" presStyleLbl="conFgAcc1" presStyleIdx="1" presStyleCnt="4">
        <dgm:presLayoutVars>
          <dgm:bulletEnabled val="1"/>
        </dgm:presLayoutVars>
      </dgm:prSet>
      <dgm:spPr/>
    </dgm:pt>
    <dgm:pt modelId="{C69E8207-93D7-4714-86D4-289B9A15D23B}" type="pres">
      <dgm:prSet presAssocID="{64E3425B-84B7-4653-B26A-42BF087294AD}" presName="spaceBetweenRectangles" presStyleCnt="0"/>
      <dgm:spPr/>
    </dgm:pt>
    <dgm:pt modelId="{5EBD6E06-3A90-4A26-B0E0-DA545EF6E6A0}" type="pres">
      <dgm:prSet presAssocID="{7350CF23-C129-4641-A041-431E839B3A7B}" presName="parentLin" presStyleCnt="0"/>
      <dgm:spPr/>
    </dgm:pt>
    <dgm:pt modelId="{48E4F394-7B9C-46A6-A158-76BC93B4EF89}" type="pres">
      <dgm:prSet presAssocID="{7350CF23-C129-4641-A041-431E839B3A7B}" presName="parentLeftMargin" presStyleLbl="node1" presStyleIdx="1" presStyleCnt="4"/>
      <dgm:spPr/>
    </dgm:pt>
    <dgm:pt modelId="{77483F9B-5062-441E-8E4F-2091A17EBADD}" type="pres">
      <dgm:prSet presAssocID="{7350CF23-C129-4641-A041-431E839B3A7B}" presName="parentText" presStyleLbl="node1" presStyleIdx="2" presStyleCnt="4">
        <dgm:presLayoutVars>
          <dgm:chMax val="0"/>
          <dgm:bulletEnabled val="1"/>
        </dgm:presLayoutVars>
      </dgm:prSet>
      <dgm:spPr/>
    </dgm:pt>
    <dgm:pt modelId="{6C4AF1B2-C5FB-4A43-9983-7DA5058FF50C}" type="pres">
      <dgm:prSet presAssocID="{7350CF23-C129-4641-A041-431E839B3A7B}" presName="negativeSpace" presStyleCnt="0"/>
      <dgm:spPr/>
    </dgm:pt>
    <dgm:pt modelId="{06ED2289-8BC8-4EAC-947D-5F3FC3E57F16}" type="pres">
      <dgm:prSet presAssocID="{7350CF23-C129-4641-A041-431E839B3A7B}" presName="childText" presStyleLbl="conFgAcc1" presStyleIdx="2" presStyleCnt="4">
        <dgm:presLayoutVars>
          <dgm:bulletEnabled val="1"/>
        </dgm:presLayoutVars>
      </dgm:prSet>
      <dgm:spPr/>
    </dgm:pt>
    <dgm:pt modelId="{44C15463-8CB1-4772-80E6-05EE183FDE5F}" type="pres">
      <dgm:prSet presAssocID="{60E6AE69-D58D-44A5-BEA9-47B9472867E4}" presName="spaceBetweenRectangles" presStyleCnt="0"/>
      <dgm:spPr/>
    </dgm:pt>
    <dgm:pt modelId="{766C8996-3B05-450C-8701-F1DFD0930EB0}" type="pres">
      <dgm:prSet presAssocID="{75B7C972-8AD3-48A6-AFCC-AADBAD117488}" presName="parentLin" presStyleCnt="0"/>
      <dgm:spPr/>
    </dgm:pt>
    <dgm:pt modelId="{75151B61-E9FF-4010-858F-8515AFFBE140}" type="pres">
      <dgm:prSet presAssocID="{75B7C972-8AD3-48A6-AFCC-AADBAD117488}" presName="parentLeftMargin" presStyleLbl="node1" presStyleIdx="2" presStyleCnt="4"/>
      <dgm:spPr/>
    </dgm:pt>
    <dgm:pt modelId="{BC661763-38DE-41D8-9F09-F249D3354C7D}" type="pres">
      <dgm:prSet presAssocID="{75B7C972-8AD3-48A6-AFCC-AADBAD117488}" presName="parentText" presStyleLbl="node1" presStyleIdx="3" presStyleCnt="4">
        <dgm:presLayoutVars>
          <dgm:chMax val="0"/>
          <dgm:bulletEnabled val="1"/>
        </dgm:presLayoutVars>
      </dgm:prSet>
      <dgm:spPr/>
    </dgm:pt>
    <dgm:pt modelId="{A894723E-F8FF-4B77-9927-F2DF25F64DA6}" type="pres">
      <dgm:prSet presAssocID="{75B7C972-8AD3-48A6-AFCC-AADBAD117488}" presName="negativeSpace" presStyleCnt="0"/>
      <dgm:spPr/>
    </dgm:pt>
    <dgm:pt modelId="{822E4E48-8A7D-4F9D-A4E2-DD531B750528}" type="pres">
      <dgm:prSet presAssocID="{75B7C972-8AD3-48A6-AFCC-AADBAD117488}" presName="childText" presStyleLbl="conFgAcc1" presStyleIdx="3" presStyleCnt="4">
        <dgm:presLayoutVars>
          <dgm:bulletEnabled val="1"/>
        </dgm:presLayoutVars>
      </dgm:prSet>
      <dgm:spPr/>
    </dgm:pt>
  </dgm:ptLst>
  <dgm:cxnLst>
    <dgm:cxn modelId="{35FFC007-9D19-41B8-9194-CB66F1537CCC}" srcId="{75B7C972-8AD3-48A6-AFCC-AADBAD117488}" destId="{A336B00D-95A5-418E-AC01-C5F3A026D376}" srcOrd="0" destOrd="0" parTransId="{20EE9AC0-FD85-40F4-9C95-E47964075BFE}" sibTransId="{510CB225-ED50-4D41-AD59-F19A6491C824}"/>
    <dgm:cxn modelId="{263F860A-50CB-49E1-B825-47175F184AF5}" type="presOf" srcId="{5312605B-27CB-4418-BB1D-10EBB8767E88}" destId="{BFC4FD5D-2E7B-42B8-9F31-A18F31269996}" srcOrd="0" destOrd="2" presId="urn:microsoft.com/office/officeart/2005/8/layout/list1"/>
    <dgm:cxn modelId="{01E4FF1B-E27A-40BE-9654-4EF038DA9450}" srcId="{75B7C972-8AD3-48A6-AFCC-AADBAD117488}" destId="{1AE8A54A-D543-4218-823C-D26F2DCD1C04}" srcOrd="1" destOrd="0" parTransId="{A6C0691E-F055-4916-AFD6-FAA40422B128}" sibTransId="{79C0990D-66ED-47AB-91AB-5D74BEE05E6F}"/>
    <dgm:cxn modelId="{33C47D2A-8E5E-4196-8762-6C0C7A62AD25}" srcId="{75B7C972-8AD3-48A6-AFCC-AADBAD117488}" destId="{ABA9205B-EFF5-45C6-83C5-A69FBC62F453}" srcOrd="2" destOrd="0" parTransId="{03D081AA-8A4A-4BF9-B20B-890A2CF8E7D3}" sibTransId="{FFC469E1-AB41-4468-A052-4069FFFC55D7}"/>
    <dgm:cxn modelId="{FEFCFD2F-41DD-4DC2-8016-8680CCB01DC5}" srcId="{9AC6EB5D-4BF9-4A2C-A0D0-E2A10644143E}" destId="{E057B06F-8E45-4299-BDC2-45A43B0AB812}" srcOrd="0" destOrd="0" parTransId="{1E4BEBC5-70E8-4FBC-8F1B-B39A0F14E6E5}" sibTransId="{C46C015C-01F6-4466-BE69-E67C65038B58}"/>
    <dgm:cxn modelId="{C9A11C3D-8A16-4896-84CC-14539A606D50}" type="presOf" srcId="{DE0D0AD9-C185-48A7-AC35-BFB1D623711E}" destId="{E76AC2F2-764E-4B2D-A631-93D0CEF56066}" srcOrd="0" destOrd="0" presId="urn:microsoft.com/office/officeart/2005/8/layout/list1"/>
    <dgm:cxn modelId="{568A8A40-B5BE-4BB0-A49E-0B6FEA078448}" srcId="{DE0D0AD9-C185-48A7-AC35-BFB1D623711E}" destId="{33C92F37-48DC-4A42-8A5C-338637169CB5}" srcOrd="1" destOrd="0" parTransId="{3E0EA486-AF06-43A1-ACD5-1A346DA99780}" sibTransId="{E8174760-3720-4E2C-AC4E-F2F4F87337AF}"/>
    <dgm:cxn modelId="{FA13D45C-2BAF-4427-A404-8663C67E4304}" srcId="{7350CF23-C129-4641-A041-431E839B3A7B}" destId="{1A984E4A-4831-4271-9DDD-57418933C278}" srcOrd="2" destOrd="0" parTransId="{2A1BC93D-5F2D-4892-BA72-7AB035A1D04A}" sibTransId="{D62F0A0B-AF80-4BCC-830A-3B82CDCC84C1}"/>
    <dgm:cxn modelId="{CDEA7667-B0B5-45B5-98FE-33563831102B}" srcId="{7350CF23-C129-4641-A041-431E839B3A7B}" destId="{4FD18F72-07DC-4D13-A547-8CF404B4118B}" srcOrd="0" destOrd="0" parTransId="{F26C0594-454A-483B-9150-11D02BE38A58}" sibTransId="{78828156-04E6-4C2A-8135-F4B07B0B85CA}"/>
    <dgm:cxn modelId="{81295B6C-FE33-471B-8A57-8ABC250C9C51}" type="presOf" srcId="{75B7C972-8AD3-48A6-AFCC-AADBAD117488}" destId="{BC661763-38DE-41D8-9F09-F249D3354C7D}" srcOrd="1" destOrd="0" presId="urn:microsoft.com/office/officeart/2005/8/layout/list1"/>
    <dgm:cxn modelId="{9946C76C-83CC-4ECC-8D71-A20622461483}" srcId="{DE0D0AD9-C185-48A7-AC35-BFB1D623711E}" destId="{EC898F5A-A378-4F47-AEFA-EAD9B9C0AC11}" srcOrd="0" destOrd="0" parTransId="{ADFD7147-AAAE-4461-9BD4-CAD3BD56E3CD}" sibTransId="{2D5C8544-DFA5-40DD-A207-D685F1C376E4}"/>
    <dgm:cxn modelId="{EAF62673-3C39-433F-AF8C-7908FEB2200D}" srcId="{0F3F70ED-EDB3-4750-B74C-D040B7E1CAF8}" destId="{7350CF23-C129-4641-A041-431E839B3A7B}" srcOrd="2" destOrd="0" parTransId="{B16A4B3E-EF95-42D8-B0D8-1E4E8A448ED8}" sibTransId="{60E6AE69-D58D-44A5-BEA9-47B9472867E4}"/>
    <dgm:cxn modelId="{BB676677-AC75-444A-806B-2A7FA2185A7C}" type="presOf" srcId="{930D0FF9-519C-4A27-B924-CFCFEA5FF5E1}" destId="{06ED2289-8BC8-4EAC-947D-5F3FC3E57F16}" srcOrd="0" destOrd="1" presId="urn:microsoft.com/office/officeart/2005/8/layout/list1"/>
    <dgm:cxn modelId="{CFA7A380-D976-41F3-BEFB-F9A685A8C824}" type="presOf" srcId="{9AC6EB5D-4BF9-4A2C-A0D0-E2A10644143E}" destId="{9A0B64E1-7FB5-4E97-832D-ABBA6A5CF937}" srcOrd="1" destOrd="0" presId="urn:microsoft.com/office/officeart/2005/8/layout/list1"/>
    <dgm:cxn modelId="{360A6182-1908-4284-94AD-C7CEAA59D772}" srcId="{7350CF23-C129-4641-A041-431E839B3A7B}" destId="{930D0FF9-519C-4A27-B924-CFCFEA5FF5E1}" srcOrd="1" destOrd="0" parTransId="{3485E6E1-C5B0-47C9-A313-849E987D03DF}" sibTransId="{8A21B820-EDB0-4B3A-A379-6AA3459810E8}"/>
    <dgm:cxn modelId="{EBE2898C-5AF0-456B-AD0B-3DE1F2FD79C4}" type="presOf" srcId="{9AC6EB5D-4BF9-4A2C-A0D0-E2A10644143E}" destId="{08432109-7FD4-4525-8CAA-D1369C106E0E}" srcOrd="0" destOrd="0" presId="urn:microsoft.com/office/officeart/2005/8/layout/list1"/>
    <dgm:cxn modelId="{CA7EB78C-F5AA-4E69-926A-B33B263C39DE}" type="presOf" srcId="{7350CF23-C129-4641-A041-431E839B3A7B}" destId="{77483F9B-5062-441E-8E4F-2091A17EBADD}" srcOrd="1" destOrd="0" presId="urn:microsoft.com/office/officeart/2005/8/layout/list1"/>
    <dgm:cxn modelId="{45D82D8E-D09A-459C-9CAC-DD3A3058E0BC}" srcId="{DE0D0AD9-C185-48A7-AC35-BFB1D623711E}" destId="{7EAC2FCA-7DB6-4FD3-B0F2-448055C10162}" srcOrd="2" destOrd="0" parTransId="{C5B2DE84-B02F-4192-B69C-E4FCD48BA67A}" sibTransId="{ACBE44AC-2DFD-4538-AA03-97E7A1A17F1F}"/>
    <dgm:cxn modelId="{388EC390-A25F-49C1-93F2-93308A93BAA7}" type="presOf" srcId="{ABA9205B-EFF5-45C6-83C5-A69FBC62F453}" destId="{822E4E48-8A7D-4F9D-A4E2-DD531B750528}" srcOrd="0" destOrd="2" presId="urn:microsoft.com/office/officeart/2005/8/layout/list1"/>
    <dgm:cxn modelId="{DA54B599-76A1-4CD0-AF48-1CB57FC45074}" type="presOf" srcId="{A336B00D-95A5-418E-AC01-C5F3A026D376}" destId="{822E4E48-8A7D-4F9D-A4E2-DD531B750528}" srcOrd="0" destOrd="0" presId="urn:microsoft.com/office/officeart/2005/8/layout/list1"/>
    <dgm:cxn modelId="{77BF2F9A-D24F-4CE5-A1AB-6E058CD09050}" srcId="{0F3F70ED-EDB3-4750-B74C-D040B7E1CAF8}" destId="{DE0D0AD9-C185-48A7-AC35-BFB1D623711E}" srcOrd="1" destOrd="0" parTransId="{06D50A7F-9792-4501-890E-8FAF96884D57}" sibTransId="{64E3425B-84B7-4653-B26A-42BF087294AD}"/>
    <dgm:cxn modelId="{1C0689A1-6515-4996-ACCC-1EE26FECD91C}" type="presOf" srcId="{EC898F5A-A378-4F47-AEFA-EAD9B9C0AC11}" destId="{5083645B-BB31-4EC4-921A-5CBC32D4EFCA}" srcOrd="0" destOrd="0" presId="urn:microsoft.com/office/officeart/2005/8/layout/list1"/>
    <dgm:cxn modelId="{FB71C4A7-BE40-4621-8622-EA1E462AD7CE}" type="presOf" srcId="{F6F1C1CB-3CD2-40FE-9ED7-3C7D0AA249BC}" destId="{BFC4FD5D-2E7B-42B8-9F31-A18F31269996}" srcOrd="0" destOrd="1" presId="urn:microsoft.com/office/officeart/2005/8/layout/list1"/>
    <dgm:cxn modelId="{0B7267BD-0E4C-494C-B433-683DF59F230E}" type="presOf" srcId="{7EAC2FCA-7DB6-4FD3-B0F2-448055C10162}" destId="{5083645B-BB31-4EC4-921A-5CBC32D4EFCA}" srcOrd="0" destOrd="2" presId="urn:microsoft.com/office/officeart/2005/8/layout/list1"/>
    <dgm:cxn modelId="{209440C1-7925-4DC3-9C0F-8F7C81D214E5}" type="presOf" srcId="{1A984E4A-4831-4271-9DDD-57418933C278}" destId="{06ED2289-8BC8-4EAC-947D-5F3FC3E57F16}" srcOrd="0" destOrd="2" presId="urn:microsoft.com/office/officeart/2005/8/layout/list1"/>
    <dgm:cxn modelId="{88A5F9C2-8D6F-4AB3-8BDA-EB8619995897}" type="presOf" srcId="{E057B06F-8E45-4299-BDC2-45A43B0AB812}" destId="{BFC4FD5D-2E7B-42B8-9F31-A18F31269996}" srcOrd="0" destOrd="0" presId="urn:microsoft.com/office/officeart/2005/8/layout/list1"/>
    <dgm:cxn modelId="{7674ACD7-D451-42FD-B0FE-EBAFFF24F91B}" type="presOf" srcId="{1AE8A54A-D543-4218-823C-D26F2DCD1C04}" destId="{822E4E48-8A7D-4F9D-A4E2-DD531B750528}" srcOrd="0" destOrd="1" presId="urn:microsoft.com/office/officeart/2005/8/layout/list1"/>
    <dgm:cxn modelId="{CD4990D8-2AA9-4364-BF72-1789FCE25DB9}" type="presOf" srcId="{DE0D0AD9-C185-48A7-AC35-BFB1D623711E}" destId="{1BCC31CB-EC05-428D-8A74-F3DE9CFB4DE5}" srcOrd="1" destOrd="0" presId="urn:microsoft.com/office/officeart/2005/8/layout/list1"/>
    <dgm:cxn modelId="{6A10F1D9-4D9D-40B6-BDCA-48C6975CDC8B}" type="presOf" srcId="{75B7C972-8AD3-48A6-AFCC-AADBAD117488}" destId="{75151B61-E9FF-4010-858F-8515AFFBE140}" srcOrd="0" destOrd="0" presId="urn:microsoft.com/office/officeart/2005/8/layout/list1"/>
    <dgm:cxn modelId="{8EAAE8E4-8C58-4DF4-84DF-81E5761B9A0F}" type="presOf" srcId="{4FD18F72-07DC-4D13-A547-8CF404B4118B}" destId="{06ED2289-8BC8-4EAC-947D-5F3FC3E57F16}" srcOrd="0" destOrd="0" presId="urn:microsoft.com/office/officeart/2005/8/layout/list1"/>
    <dgm:cxn modelId="{F0D443E8-6636-4279-A62D-65CD7799F4B9}" type="presOf" srcId="{7350CF23-C129-4641-A041-431E839B3A7B}" destId="{48E4F394-7B9C-46A6-A158-76BC93B4EF89}" srcOrd="0" destOrd="0" presId="urn:microsoft.com/office/officeart/2005/8/layout/list1"/>
    <dgm:cxn modelId="{DBAA15E9-EACE-41F2-B5D7-E8F1C00E548A}" type="presOf" srcId="{33C92F37-48DC-4A42-8A5C-338637169CB5}" destId="{5083645B-BB31-4EC4-921A-5CBC32D4EFCA}" srcOrd="0" destOrd="1" presId="urn:microsoft.com/office/officeart/2005/8/layout/list1"/>
    <dgm:cxn modelId="{2CA42DF1-232E-40B5-B13C-554282D6D779}" srcId="{0F3F70ED-EDB3-4750-B74C-D040B7E1CAF8}" destId="{9AC6EB5D-4BF9-4A2C-A0D0-E2A10644143E}" srcOrd="0" destOrd="0" parTransId="{1B806C6B-1DD8-422C-AEEC-6269C21A7919}" sibTransId="{7B9D287E-74D2-454C-8566-287067AD688C}"/>
    <dgm:cxn modelId="{2A9F0DF6-BC96-48E0-AC11-8E62F2B0C51C}" type="presOf" srcId="{0F3F70ED-EDB3-4750-B74C-D040B7E1CAF8}" destId="{5458E9A1-04DB-4A49-979E-500D92E75746}" srcOrd="0" destOrd="0" presId="urn:microsoft.com/office/officeart/2005/8/layout/list1"/>
    <dgm:cxn modelId="{82BB33FD-206B-4213-B626-BE5D73AD00AF}" srcId="{9AC6EB5D-4BF9-4A2C-A0D0-E2A10644143E}" destId="{F6F1C1CB-3CD2-40FE-9ED7-3C7D0AA249BC}" srcOrd="1" destOrd="0" parTransId="{2CF97E85-9F9E-49C1-B2ED-C9A10127FFEC}" sibTransId="{7E12E654-3FB2-417B-A472-32E105D6FAC6}"/>
    <dgm:cxn modelId="{5DBC37FE-87D2-4836-B010-623FB44BA6F7}" srcId="{9AC6EB5D-4BF9-4A2C-A0D0-E2A10644143E}" destId="{5312605B-27CB-4418-BB1D-10EBB8767E88}" srcOrd="2" destOrd="0" parTransId="{FB6225DF-2B3A-4DA1-9B2B-D8697E1249A1}" sibTransId="{ABFBDC23-B483-4F87-AFB2-BD9E6C271F25}"/>
    <dgm:cxn modelId="{4923C3FE-5780-4378-B9C6-6918C4AE003E}" srcId="{0F3F70ED-EDB3-4750-B74C-D040B7E1CAF8}" destId="{75B7C972-8AD3-48A6-AFCC-AADBAD117488}" srcOrd="3" destOrd="0" parTransId="{52E00134-F2E1-4780-A5D8-CBEC131DCA0A}" sibTransId="{541EECD1-2A94-4BDC-8A35-C12752343C89}"/>
    <dgm:cxn modelId="{773BFA40-CE2C-4320-87E5-F499A4681728}" type="presParOf" srcId="{5458E9A1-04DB-4A49-979E-500D92E75746}" destId="{81055CEE-726D-4923-8053-C96B4CCB65E1}" srcOrd="0" destOrd="0" presId="urn:microsoft.com/office/officeart/2005/8/layout/list1"/>
    <dgm:cxn modelId="{EB6E8C9A-C7E1-4E8E-B02E-ECBA587AB27E}" type="presParOf" srcId="{81055CEE-726D-4923-8053-C96B4CCB65E1}" destId="{08432109-7FD4-4525-8CAA-D1369C106E0E}" srcOrd="0" destOrd="0" presId="urn:microsoft.com/office/officeart/2005/8/layout/list1"/>
    <dgm:cxn modelId="{9BB10A8F-CD49-4E58-BFBC-6C691F12D0CB}" type="presParOf" srcId="{81055CEE-726D-4923-8053-C96B4CCB65E1}" destId="{9A0B64E1-7FB5-4E97-832D-ABBA6A5CF937}" srcOrd="1" destOrd="0" presId="urn:microsoft.com/office/officeart/2005/8/layout/list1"/>
    <dgm:cxn modelId="{EF8A1756-7031-48DE-9061-45C7F5228A4C}" type="presParOf" srcId="{5458E9A1-04DB-4A49-979E-500D92E75746}" destId="{F3C8B461-7CEC-408A-BEE1-6B58E98453EF}" srcOrd="1" destOrd="0" presId="urn:microsoft.com/office/officeart/2005/8/layout/list1"/>
    <dgm:cxn modelId="{DEEE24FE-257D-4353-B703-101A05117C50}" type="presParOf" srcId="{5458E9A1-04DB-4A49-979E-500D92E75746}" destId="{BFC4FD5D-2E7B-42B8-9F31-A18F31269996}" srcOrd="2" destOrd="0" presId="urn:microsoft.com/office/officeart/2005/8/layout/list1"/>
    <dgm:cxn modelId="{F209B289-3A90-4FD2-83E1-4545ACFFCA70}" type="presParOf" srcId="{5458E9A1-04DB-4A49-979E-500D92E75746}" destId="{30105955-63F6-4AE3-8B7E-80EF04E08ECA}" srcOrd="3" destOrd="0" presId="urn:microsoft.com/office/officeart/2005/8/layout/list1"/>
    <dgm:cxn modelId="{10993758-AC01-45D0-90FD-6339DB416D40}" type="presParOf" srcId="{5458E9A1-04DB-4A49-979E-500D92E75746}" destId="{5AB1C6C8-7AFF-4AE1-89B2-3FF48BCC9390}" srcOrd="4" destOrd="0" presId="urn:microsoft.com/office/officeart/2005/8/layout/list1"/>
    <dgm:cxn modelId="{A096D31F-F2C5-4829-B610-00DA640ED662}" type="presParOf" srcId="{5AB1C6C8-7AFF-4AE1-89B2-3FF48BCC9390}" destId="{E76AC2F2-764E-4B2D-A631-93D0CEF56066}" srcOrd="0" destOrd="0" presId="urn:microsoft.com/office/officeart/2005/8/layout/list1"/>
    <dgm:cxn modelId="{2A2C8066-5185-4436-8FCC-0CE60A26F894}" type="presParOf" srcId="{5AB1C6C8-7AFF-4AE1-89B2-3FF48BCC9390}" destId="{1BCC31CB-EC05-428D-8A74-F3DE9CFB4DE5}" srcOrd="1" destOrd="0" presId="urn:microsoft.com/office/officeart/2005/8/layout/list1"/>
    <dgm:cxn modelId="{1A34855E-7F52-4B3C-8666-3EA6F73CB160}" type="presParOf" srcId="{5458E9A1-04DB-4A49-979E-500D92E75746}" destId="{33C46E97-C234-4A5B-BDA4-D25EFD99E2AA}" srcOrd="5" destOrd="0" presId="urn:microsoft.com/office/officeart/2005/8/layout/list1"/>
    <dgm:cxn modelId="{23F3345E-B2F5-4657-A156-198FA2695665}" type="presParOf" srcId="{5458E9A1-04DB-4A49-979E-500D92E75746}" destId="{5083645B-BB31-4EC4-921A-5CBC32D4EFCA}" srcOrd="6" destOrd="0" presId="urn:microsoft.com/office/officeart/2005/8/layout/list1"/>
    <dgm:cxn modelId="{7F57E436-AAE4-4E91-8DC2-241DDECB0822}" type="presParOf" srcId="{5458E9A1-04DB-4A49-979E-500D92E75746}" destId="{C69E8207-93D7-4714-86D4-289B9A15D23B}" srcOrd="7" destOrd="0" presId="urn:microsoft.com/office/officeart/2005/8/layout/list1"/>
    <dgm:cxn modelId="{D77ED4AB-CFA1-44D7-BB75-C216882AA4F4}" type="presParOf" srcId="{5458E9A1-04DB-4A49-979E-500D92E75746}" destId="{5EBD6E06-3A90-4A26-B0E0-DA545EF6E6A0}" srcOrd="8" destOrd="0" presId="urn:microsoft.com/office/officeart/2005/8/layout/list1"/>
    <dgm:cxn modelId="{BE544E0F-8CB6-4797-9F8E-92D0C4D94D65}" type="presParOf" srcId="{5EBD6E06-3A90-4A26-B0E0-DA545EF6E6A0}" destId="{48E4F394-7B9C-46A6-A158-76BC93B4EF89}" srcOrd="0" destOrd="0" presId="urn:microsoft.com/office/officeart/2005/8/layout/list1"/>
    <dgm:cxn modelId="{59AABA85-F293-42A3-BD46-3C0E97BF1E73}" type="presParOf" srcId="{5EBD6E06-3A90-4A26-B0E0-DA545EF6E6A0}" destId="{77483F9B-5062-441E-8E4F-2091A17EBADD}" srcOrd="1" destOrd="0" presId="urn:microsoft.com/office/officeart/2005/8/layout/list1"/>
    <dgm:cxn modelId="{EF9AF4D1-DB04-45A4-95B3-6C42A3D5135C}" type="presParOf" srcId="{5458E9A1-04DB-4A49-979E-500D92E75746}" destId="{6C4AF1B2-C5FB-4A43-9983-7DA5058FF50C}" srcOrd="9" destOrd="0" presId="urn:microsoft.com/office/officeart/2005/8/layout/list1"/>
    <dgm:cxn modelId="{6266A6A2-BAA1-412C-AE4E-9366859AA7EB}" type="presParOf" srcId="{5458E9A1-04DB-4A49-979E-500D92E75746}" destId="{06ED2289-8BC8-4EAC-947D-5F3FC3E57F16}" srcOrd="10" destOrd="0" presId="urn:microsoft.com/office/officeart/2005/8/layout/list1"/>
    <dgm:cxn modelId="{322E2766-521C-40A9-A27E-FFED52025F59}" type="presParOf" srcId="{5458E9A1-04DB-4A49-979E-500D92E75746}" destId="{44C15463-8CB1-4772-80E6-05EE183FDE5F}" srcOrd="11" destOrd="0" presId="urn:microsoft.com/office/officeart/2005/8/layout/list1"/>
    <dgm:cxn modelId="{BECEF928-320B-4595-9ED0-31989F45F6B4}" type="presParOf" srcId="{5458E9A1-04DB-4A49-979E-500D92E75746}" destId="{766C8996-3B05-450C-8701-F1DFD0930EB0}" srcOrd="12" destOrd="0" presId="urn:microsoft.com/office/officeart/2005/8/layout/list1"/>
    <dgm:cxn modelId="{39BB9F55-5674-499F-B4F1-A134ACB93F09}" type="presParOf" srcId="{766C8996-3B05-450C-8701-F1DFD0930EB0}" destId="{75151B61-E9FF-4010-858F-8515AFFBE140}" srcOrd="0" destOrd="0" presId="urn:microsoft.com/office/officeart/2005/8/layout/list1"/>
    <dgm:cxn modelId="{03C3B068-285C-48AD-B89E-D15F1BE3017E}" type="presParOf" srcId="{766C8996-3B05-450C-8701-F1DFD0930EB0}" destId="{BC661763-38DE-41D8-9F09-F249D3354C7D}" srcOrd="1" destOrd="0" presId="urn:microsoft.com/office/officeart/2005/8/layout/list1"/>
    <dgm:cxn modelId="{CE7197FE-07BC-4898-BFAB-576B3E57F318}" type="presParOf" srcId="{5458E9A1-04DB-4A49-979E-500D92E75746}" destId="{A894723E-F8FF-4B77-9927-F2DF25F64DA6}" srcOrd="13" destOrd="0" presId="urn:microsoft.com/office/officeart/2005/8/layout/list1"/>
    <dgm:cxn modelId="{7B31FB20-84F2-48AA-8C40-1329C53D54B2}" type="presParOf" srcId="{5458E9A1-04DB-4A49-979E-500D92E75746}" destId="{822E4E48-8A7D-4F9D-A4E2-DD531B750528}" srcOrd="14" destOrd="0" presId="urn:microsoft.com/office/officeart/2005/8/layout/list1"/>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E190E6A9-8B91-41B5-A1AE-E28186F72774}" type="doc">
      <dgm:prSet loTypeId="urn:diagrams.loki3.com/BracketList" loCatId="list" qsTypeId="urn:microsoft.com/office/officeart/2005/8/quickstyle/simple1#13" qsCatId="simple" csTypeId="urn:microsoft.com/office/officeart/2005/8/colors/accent1_2#13" csCatId="accent1" phldr="1"/>
      <dgm:spPr/>
      <dgm:t>
        <a:bodyPr/>
        <a:lstStyle/>
        <a:p>
          <a:endParaRPr lang="en-GB"/>
        </a:p>
      </dgm:t>
    </dgm:pt>
    <dgm:pt modelId="{B7E930B5-7040-421F-8DA7-48E9186D0F64}">
      <dgm:prSet phldrT="[Text]"/>
      <dgm:spPr/>
      <dgm:t>
        <a:bodyPr/>
        <a:lstStyle/>
        <a:p>
          <a:pPr algn="ctr">
            <a:buNone/>
          </a:pPr>
          <a:r>
            <a:rPr lang="en-GB" b="1" dirty="0">
              <a:solidFill>
                <a:srgbClr val="AA0039"/>
              </a:solidFill>
              <a:latin typeface="Amasis MT Pro" panose="02040504050005020304" pitchFamily="18" charset="0"/>
            </a:rPr>
            <a:t>Communication approach</a:t>
          </a:r>
          <a:endParaRPr lang="en-GB" dirty="0">
            <a:solidFill>
              <a:srgbClr val="AA0039"/>
            </a:solidFill>
            <a:latin typeface="Amasis MT Pro" panose="02040504050005020304" pitchFamily="18" charset="0"/>
          </a:endParaRPr>
        </a:p>
      </dgm:t>
    </dgm:pt>
    <dgm:pt modelId="{5221C1F5-9DED-4BE3-8418-4ACCCB619F75}" type="parTrans" cxnId="{01D76696-72F6-474B-8EB4-49367399E1E1}">
      <dgm:prSet/>
      <dgm:spPr/>
      <dgm:t>
        <a:bodyPr/>
        <a:lstStyle/>
        <a:p>
          <a:endParaRPr lang="en-GB"/>
        </a:p>
      </dgm:t>
    </dgm:pt>
    <dgm:pt modelId="{B6FF95B4-F628-4CB2-BF11-9570F4E3B0AC}" type="sibTrans" cxnId="{01D76696-72F6-474B-8EB4-49367399E1E1}">
      <dgm:prSet/>
      <dgm:spPr/>
      <dgm:t>
        <a:bodyPr/>
        <a:lstStyle/>
        <a:p>
          <a:endParaRPr lang="en-GB"/>
        </a:p>
      </dgm:t>
    </dgm:pt>
    <dgm:pt modelId="{2B1E69F9-2711-4463-9BF1-0083454179EA}">
      <dgm:prSet phldrT="[Text]"/>
      <dgm:spPr>
        <a:solidFill>
          <a:srgbClr val="FFE5F6">
            <a:alpha val="70000"/>
          </a:srgbClr>
        </a:solidFill>
        <a:ln>
          <a:solidFill>
            <a:srgbClr val="AA0039"/>
          </a:solidFill>
        </a:ln>
      </dgm:spPr>
      <dgm:t>
        <a:bodyPr/>
        <a:lstStyle/>
        <a:p>
          <a:r>
            <a:rPr lang="en-GB" dirty="0">
              <a:solidFill>
                <a:schemeClr val="tx1">
                  <a:lumMod val="85000"/>
                  <a:lumOff val="15000"/>
                </a:schemeClr>
              </a:solidFill>
              <a:latin typeface="Amasis MT Pro" panose="02040504050005020304" pitchFamily="18" charset="0"/>
            </a:rPr>
            <a:t>Sarah’s goals, decisions and chosen supporters are recorded in her personalised care and support plan and reviewed when treatment changes (NHS England, no date).</a:t>
          </a:r>
        </a:p>
      </dgm:t>
    </dgm:pt>
    <dgm:pt modelId="{8332D972-2299-4BEA-A2EB-7CDEA3F195E8}" type="parTrans" cxnId="{D0BFB620-E47E-4247-B4F1-63C9057D31DB}">
      <dgm:prSet/>
      <dgm:spPr/>
      <dgm:t>
        <a:bodyPr/>
        <a:lstStyle/>
        <a:p>
          <a:endParaRPr lang="en-GB"/>
        </a:p>
      </dgm:t>
    </dgm:pt>
    <dgm:pt modelId="{F6B50699-0472-41F4-879A-458F9A7EA73A}" type="sibTrans" cxnId="{D0BFB620-E47E-4247-B4F1-63C9057D31DB}">
      <dgm:prSet/>
      <dgm:spPr/>
      <dgm:t>
        <a:bodyPr/>
        <a:lstStyle/>
        <a:p>
          <a:endParaRPr lang="en-GB"/>
        </a:p>
      </dgm:t>
    </dgm:pt>
    <dgm:pt modelId="{BBDE125A-FD32-45F1-B3E0-E5D94621A099}">
      <dgm:prSet/>
      <dgm:spPr>
        <a:solidFill>
          <a:srgbClr val="FFE5F6">
            <a:alpha val="70000"/>
          </a:srgbClr>
        </a:solidFill>
        <a:ln>
          <a:solidFill>
            <a:srgbClr val="AA0039"/>
          </a:solidFill>
        </a:ln>
      </dgm:spPr>
      <dgm:t>
        <a:bodyPr/>
        <a:lstStyle/>
        <a:p>
          <a:pPr>
            <a:buFont typeface="Arial" panose="020B0604020202020204" pitchFamily="34" charset="0"/>
            <a:buChar char="•"/>
          </a:pPr>
          <a:r>
            <a:rPr lang="en-GB" dirty="0">
              <a:solidFill>
                <a:schemeClr val="tx1">
                  <a:lumMod val="85000"/>
                  <a:lumOff val="15000"/>
                </a:schemeClr>
              </a:solidFill>
              <a:latin typeface="Amasis MT Pro" panose="02040504050005020304" pitchFamily="18" charset="0"/>
            </a:rPr>
            <a:t>Dedicated breast care nurse provides consistent contact (NICE, 2018).</a:t>
          </a:r>
        </a:p>
      </dgm:t>
    </dgm:pt>
    <dgm:pt modelId="{C27D78A7-31AE-459E-A1F8-48503FE451A3}" type="parTrans" cxnId="{3A0BEFC9-EE28-4BEB-8702-214C2463B571}">
      <dgm:prSet/>
      <dgm:spPr/>
      <dgm:t>
        <a:bodyPr/>
        <a:lstStyle/>
        <a:p>
          <a:endParaRPr lang="en-GB"/>
        </a:p>
      </dgm:t>
    </dgm:pt>
    <dgm:pt modelId="{B00248AB-D5E8-4831-89EB-1F2060A90BD3}" type="sibTrans" cxnId="{3A0BEFC9-EE28-4BEB-8702-214C2463B571}">
      <dgm:prSet/>
      <dgm:spPr/>
      <dgm:t>
        <a:bodyPr/>
        <a:lstStyle/>
        <a:p>
          <a:endParaRPr lang="en-GB"/>
        </a:p>
      </dgm:t>
    </dgm:pt>
    <dgm:pt modelId="{04E060C3-7FEC-4385-9946-12B4BF13B343}">
      <dgm:prSet/>
      <dgm:spPr>
        <a:solidFill>
          <a:srgbClr val="FFE5F6">
            <a:alpha val="70000"/>
          </a:srgbClr>
        </a:solidFill>
        <a:ln>
          <a:solidFill>
            <a:srgbClr val="AA0039"/>
          </a:solidFill>
        </a:ln>
      </dgm:spPr>
      <dgm:t>
        <a:bodyPr/>
        <a:lstStyle/>
        <a:p>
          <a:pPr>
            <a:buFont typeface="Arial" panose="020B0604020202020204" pitchFamily="34" charset="0"/>
            <a:buChar char="•"/>
          </a:pPr>
          <a:r>
            <a:rPr lang="en-GB" dirty="0">
              <a:solidFill>
                <a:schemeClr val="tx1">
                  <a:lumMod val="85000"/>
                  <a:lumOff val="15000"/>
                </a:schemeClr>
              </a:solidFill>
              <a:latin typeface="Amasis MT Pro" panose="02040504050005020304" pitchFamily="18" charset="0"/>
            </a:rPr>
            <a:t>Explain options in plain language; provide a written summary and use teach-back.</a:t>
          </a:r>
        </a:p>
      </dgm:t>
    </dgm:pt>
    <dgm:pt modelId="{0A99BC82-A66E-49F5-B3DB-14D96C465809}" type="parTrans" cxnId="{ED33E756-C5B6-4E20-BBE8-DDA647969BF3}">
      <dgm:prSet/>
      <dgm:spPr/>
      <dgm:t>
        <a:bodyPr/>
        <a:lstStyle/>
        <a:p>
          <a:endParaRPr lang="en-GB"/>
        </a:p>
      </dgm:t>
    </dgm:pt>
    <dgm:pt modelId="{351D8934-79A5-4E50-AC8D-2E1283D526C9}" type="sibTrans" cxnId="{ED33E756-C5B6-4E20-BBE8-DDA647969BF3}">
      <dgm:prSet/>
      <dgm:spPr/>
      <dgm:t>
        <a:bodyPr/>
        <a:lstStyle/>
        <a:p>
          <a:endParaRPr lang="en-GB"/>
        </a:p>
      </dgm:t>
    </dgm:pt>
    <dgm:pt modelId="{031C4AFB-3548-4FD6-BC98-E6285B4D33BD}">
      <dgm:prSet/>
      <dgm:spPr>
        <a:solidFill>
          <a:srgbClr val="FFE5F6">
            <a:alpha val="70000"/>
          </a:srgbClr>
        </a:solidFill>
        <a:ln>
          <a:solidFill>
            <a:srgbClr val="AA0039"/>
          </a:solidFill>
        </a:ln>
      </dgm:spPr>
      <dgm:t>
        <a:bodyPr/>
        <a:lstStyle/>
        <a:p>
          <a:pPr>
            <a:buFont typeface="Arial" panose="020B0604020202020204" pitchFamily="34" charset="0"/>
            <a:buChar char="•"/>
          </a:pPr>
          <a:r>
            <a:rPr lang="en-GB" dirty="0">
              <a:solidFill>
                <a:schemeClr val="tx1">
                  <a:lumMod val="85000"/>
                  <a:lumOff val="15000"/>
                </a:schemeClr>
              </a:solidFill>
              <a:latin typeface="Amasis MT Pro" panose="02040504050005020304" pitchFamily="18" charset="0"/>
            </a:rPr>
            <a:t>Discuss benefits, risks, alternatives and the option of no treatment (NICE, 2021).</a:t>
          </a:r>
        </a:p>
      </dgm:t>
    </dgm:pt>
    <dgm:pt modelId="{5934FDF8-F8E1-4C65-982B-F82BEB16CA20}" type="parTrans" cxnId="{E312B1AC-BF6A-495A-A09D-F42DF4D2B5B1}">
      <dgm:prSet/>
      <dgm:spPr/>
      <dgm:t>
        <a:bodyPr/>
        <a:lstStyle/>
        <a:p>
          <a:endParaRPr lang="en-GB"/>
        </a:p>
      </dgm:t>
    </dgm:pt>
    <dgm:pt modelId="{C2E3FD0F-162D-412A-81C3-805A6A20FA84}" type="sibTrans" cxnId="{E312B1AC-BF6A-495A-A09D-F42DF4D2B5B1}">
      <dgm:prSet/>
      <dgm:spPr/>
      <dgm:t>
        <a:bodyPr/>
        <a:lstStyle/>
        <a:p>
          <a:endParaRPr lang="en-GB"/>
        </a:p>
      </dgm:t>
    </dgm:pt>
    <dgm:pt modelId="{A56C31FE-443F-4BC3-B951-26AEFCD65BCA}">
      <dgm:prSet/>
      <dgm:spPr>
        <a:solidFill>
          <a:srgbClr val="FFE5F6">
            <a:alpha val="70000"/>
          </a:srgbClr>
        </a:solidFill>
        <a:ln>
          <a:solidFill>
            <a:srgbClr val="AA0039"/>
          </a:solidFill>
        </a:ln>
      </dgm:spPr>
      <dgm:t>
        <a:bodyPr/>
        <a:lstStyle/>
        <a:p>
          <a:pPr>
            <a:buFont typeface="Arial" panose="020B0604020202020204" pitchFamily="34" charset="0"/>
            <a:buChar char="•"/>
          </a:pPr>
          <a:r>
            <a:rPr lang="en-GB" dirty="0">
              <a:solidFill>
                <a:schemeClr val="tx1">
                  <a:lumMod val="85000"/>
                  <a:lumOff val="15000"/>
                </a:schemeClr>
              </a:solidFill>
              <a:latin typeface="Amasis MT Pro" panose="02040504050005020304" pitchFamily="18" charset="0"/>
            </a:rPr>
            <a:t>Involve Sarah’s husband or daughter only if she chooses. </a:t>
          </a:r>
        </a:p>
      </dgm:t>
    </dgm:pt>
    <dgm:pt modelId="{6AB632CC-48C9-421D-8BC3-2ED5A99A50D8}" type="parTrans" cxnId="{6DE49290-D656-422D-AA0E-F6F277841D81}">
      <dgm:prSet/>
      <dgm:spPr/>
      <dgm:t>
        <a:bodyPr/>
        <a:lstStyle/>
        <a:p>
          <a:endParaRPr lang="en-GB"/>
        </a:p>
      </dgm:t>
    </dgm:pt>
    <dgm:pt modelId="{3B4647BF-25BB-4209-9153-0579D10A50E8}" type="sibTrans" cxnId="{6DE49290-D656-422D-AA0E-F6F277841D81}">
      <dgm:prSet/>
      <dgm:spPr/>
      <dgm:t>
        <a:bodyPr/>
        <a:lstStyle/>
        <a:p>
          <a:endParaRPr lang="en-GB"/>
        </a:p>
      </dgm:t>
    </dgm:pt>
    <dgm:pt modelId="{3C5F78F7-AB43-4AFC-A2FE-9557E1E29DEE}">
      <dgm:prSet/>
      <dgm:spPr/>
      <dgm:t>
        <a:bodyPr/>
        <a:lstStyle/>
        <a:p>
          <a:pPr algn="ctr">
            <a:buNone/>
          </a:pPr>
          <a:r>
            <a:rPr lang="en-GB" b="1" dirty="0">
              <a:solidFill>
                <a:srgbClr val="AA0039"/>
              </a:solidFill>
              <a:latin typeface="Amasis MT Pro" panose="02040504050005020304" pitchFamily="18" charset="0"/>
            </a:rPr>
            <a:t>Ethical safeguards</a:t>
          </a:r>
          <a:endParaRPr lang="en-GB" dirty="0">
            <a:solidFill>
              <a:srgbClr val="AA0039"/>
            </a:solidFill>
            <a:latin typeface="Amasis MT Pro" panose="02040504050005020304" pitchFamily="18" charset="0"/>
          </a:endParaRPr>
        </a:p>
      </dgm:t>
    </dgm:pt>
    <dgm:pt modelId="{401848D9-A9BE-4AA9-A220-B78164D3E5F1}" type="parTrans" cxnId="{10379538-16DC-4EFB-B56C-82D5DFD58538}">
      <dgm:prSet/>
      <dgm:spPr/>
      <dgm:t>
        <a:bodyPr/>
        <a:lstStyle/>
        <a:p>
          <a:endParaRPr lang="en-GB"/>
        </a:p>
      </dgm:t>
    </dgm:pt>
    <dgm:pt modelId="{F57316DF-99F0-415F-BC72-D253CE11F890}" type="sibTrans" cxnId="{10379538-16DC-4EFB-B56C-82D5DFD58538}">
      <dgm:prSet/>
      <dgm:spPr/>
      <dgm:t>
        <a:bodyPr/>
        <a:lstStyle/>
        <a:p>
          <a:endParaRPr lang="en-GB"/>
        </a:p>
      </dgm:t>
    </dgm:pt>
    <dgm:pt modelId="{F82B86A9-6B47-4836-A0FF-C9D51B6A67C8}">
      <dgm:prSet/>
      <dgm:spPr>
        <a:solidFill>
          <a:srgbClr val="FFE5F6">
            <a:alpha val="70000"/>
          </a:srgbClr>
        </a:solidFill>
        <a:ln>
          <a:solidFill>
            <a:srgbClr val="AA0039"/>
          </a:solidFill>
        </a:ln>
      </dgm:spPr>
      <dgm:t>
        <a:bodyPr/>
        <a:lstStyle/>
        <a:p>
          <a:pPr>
            <a:buFont typeface="Arial" panose="020B0604020202020204" pitchFamily="34" charset="0"/>
            <a:buChar char="•"/>
          </a:pPr>
          <a:r>
            <a:rPr lang="en-GB" dirty="0">
              <a:solidFill>
                <a:schemeClr val="tx1">
                  <a:lumMod val="85000"/>
                  <a:lumOff val="15000"/>
                </a:schemeClr>
              </a:solidFill>
              <a:latin typeface="Amasis MT Pro" panose="02040504050005020304" pitchFamily="18" charset="0"/>
            </a:rPr>
            <a:t>Respect Sarah’s ability to make her own decisions and obtain her informed consent.</a:t>
          </a:r>
        </a:p>
      </dgm:t>
    </dgm:pt>
    <dgm:pt modelId="{AB70D747-F21E-4B89-9DFD-19ED96DD1B80}" type="parTrans" cxnId="{F9BCA9FC-2817-45AD-AAD3-F4632860F06B}">
      <dgm:prSet/>
      <dgm:spPr/>
      <dgm:t>
        <a:bodyPr/>
        <a:lstStyle/>
        <a:p>
          <a:endParaRPr lang="en-GB"/>
        </a:p>
      </dgm:t>
    </dgm:pt>
    <dgm:pt modelId="{3C4588AD-E84A-4DAB-BC7D-C809C1A686AC}" type="sibTrans" cxnId="{F9BCA9FC-2817-45AD-AAD3-F4632860F06B}">
      <dgm:prSet/>
      <dgm:spPr/>
      <dgm:t>
        <a:bodyPr/>
        <a:lstStyle/>
        <a:p>
          <a:endParaRPr lang="en-GB"/>
        </a:p>
      </dgm:t>
    </dgm:pt>
    <dgm:pt modelId="{08212E98-0164-4AA1-B976-F7AA7BBC0A11}">
      <dgm:prSet/>
      <dgm:spPr>
        <a:solidFill>
          <a:srgbClr val="FFE5F6">
            <a:alpha val="70000"/>
          </a:srgbClr>
        </a:solidFill>
        <a:ln>
          <a:solidFill>
            <a:srgbClr val="AA0039"/>
          </a:solidFill>
        </a:ln>
      </dgm:spPr>
      <dgm:t>
        <a:bodyPr/>
        <a:lstStyle/>
        <a:p>
          <a:pPr>
            <a:buFont typeface="Arial" panose="020B0604020202020204" pitchFamily="34" charset="0"/>
            <a:buChar char="•"/>
          </a:pPr>
          <a:r>
            <a:rPr lang="en-GB" dirty="0">
              <a:solidFill>
                <a:schemeClr val="tx1">
                  <a:lumMod val="85000"/>
                  <a:lumOff val="15000"/>
                </a:schemeClr>
              </a:solidFill>
              <a:latin typeface="Amasis MT Pro" panose="02040504050005020304" pitchFamily="18" charset="0"/>
            </a:rPr>
            <a:t>Respect Sarah’s right to accept, refuse or withdraw consent.</a:t>
          </a:r>
        </a:p>
      </dgm:t>
    </dgm:pt>
    <dgm:pt modelId="{643069BE-A477-4B30-9261-3EAE82B6EC41}" type="parTrans" cxnId="{E9EAABE3-D1CF-48FD-8695-8D1802B89F57}">
      <dgm:prSet/>
      <dgm:spPr/>
      <dgm:t>
        <a:bodyPr/>
        <a:lstStyle/>
        <a:p>
          <a:endParaRPr lang="en-GB"/>
        </a:p>
      </dgm:t>
    </dgm:pt>
    <dgm:pt modelId="{04D71407-2970-46AA-83C2-42CF374310A6}" type="sibTrans" cxnId="{E9EAABE3-D1CF-48FD-8695-8D1802B89F57}">
      <dgm:prSet/>
      <dgm:spPr/>
      <dgm:t>
        <a:bodyPr/>
        <a:lstStyle/>
        <a:p>
          <a:endParaRPr lang="en-GB"/>
        </a:p>
      </dgm:t>
    </dgm:pt>
    <dgm:pt modelId="{4B265794-50C3-4AF3-87E0-6949A6E69008}">
      <dgm:prSet/>
      <dgm:spPr>
        <a:solidFill>
          <a:srgbClr val="FFE5F6">
            <a:alpha val="70000"/>
          </a:srgbClr>
        </a:solidFill>
        <a:ln>
          <a:solidFill>
            <a:srgbClr val="AA0039"/>
          </a:solidFill>
        </a:ln>
      </dgm:spPr>
      <dgm:t>
        <a:bodyPr/>
        <a:lstStyle/>
        <a:p>
          <a:pPr>
            <a:buFont typeface="Arial" panose="020B0604020202020204" pitchFamily="34" charset="0"/>
            <a:buChar char="•"/>
          </a:pPr>
          <a:r>
            <a:rPr lang="en-GB" dirty="0">
              <a:solidFill>
                <a:schemeClr val="tx1">
                  <a:lumMod val="85000"/>
                  <a:lumOff val="15000"/>
                </a:schemeClr>
              </a:solidFill>
              <a:latin typeface="Amasis MT Pro" panose="02040504050005020304" pitchFamily="18" charset="0"/>
            </a:rPr>
            <a:t>Share information only when necessary for her care or with her permission.</a:t>
          </a:r>
        </a:p>
      </dgm:t>
    </dgm:pt>
    <dgm:pt modelId="{B15F76AE-EBA2-4B60-89D8-8ADDC5114150}" type="parTrans" cxnId="{179D9A81-4758-41B4-A31D-C99F2D9170C2}">
      <dgm:prSet/>
      <dgm:spPr/>
      <dgm:t>
        <a:bodyPr/>
        <a:lstStyle/>
        <a:p>
          <a:endParaRPr lang="en-GB"/>
        </a:p>
      </dgm:t>
    </dgm:pt>
    <dgm:pt modelId="{6DA82B82-89DC-46EE-8A5E-CD27D0FB7ED9}" type="sibTrans" cxnId="{179D9A81-4758-41B4-A31D-C99F2D9170C2}">
      <dgm:prSet/>
      <dgm:spPr/>
      <dgm:t>
        <a:bodyPr/>
        <a:lstStyle/>
        <a:p>
          <a:endParaRPr lang="en-GB"/>
        </a:p>
      </dgm:t>
    </dgm:pt>
    <dgm:pt modelId="{3BE9D730-29BF-4CFD-BEBF-F3331BBC8368}">
      <dgm:prSet/>
      <dgm:spPr>
        <a:solidFill>
          <a:srgbClr val="FFE5F6">
            <a:alpha val="70000"/>
          </a:srgbClr>
        </a:solidFill>
        <a:ln>
          <a:solidFill>
            <a:srgbClr val="AA0039"/>
          </a:solidFill>
        </a:ln>
      </dgm:spPr>
      <dgm:t>
        <a:bodyPr/>
        <a:lstStyle/>
        <a:p>
          <a:pPr>
            <a:buFont typeface="Arial" panose="020B0604020202020204" pitchFamily="34" charset="0"/>
            <a:buChar char="•"/>
          </a:pPr>
          <a:r>
            <a:rPr lang="en-GB" dirty="0">
              <a:solidFill>
                <a:schemeClr val="tx1">
                  <a:lumMod val="85000"/>
                  <a:lumOff val="15000"/>
                </a:schemeClr>
              </a:solidFill>
              <a:latin typeface="Amasis MT Pro" panose="02040504050005020304" pitchFamily="18" charset="0"/>
            </a:rPr>
            <a:t>Protect privacy, dignity and sensitivity around body image (NICE, 2021).</a:t>
          </a:r>
        </a:p>
      </dgm:t>
    </dgm:pt>
    <dgm:pt modelId="{256CDDBE-D10A-4D5D-8D67-737117D9058F}" type="parTrans" cxnId="{75B2D6B4-944B-4899-8174-F0EC06D3AE28}">
      <dgm:prSet/>
      <dgm:spPr/>
      <dgm:t>
        <a:bodyPr/>
        <a:lstStyle/>
        <a:p>
          <a:endParaRPr lang="en-GB"/>
        </a:p>
      </dgm:t>
    </dgm:pt>
    <dgm:pt modelId="{3738E9FC-10AC-42B7-BA4A-8C46529CBA4B}" type="sibTrans" cxnId="{75B2D6B4-944B-4899-8174-F0EC06D3AE28}">
      <dgm:prSet/>
      <dgm:spPr/>
      <dgm:t>
        <a:bodyPr/>
        <a:lstStyle/>
        <a:p>
          <a:endParaRPr lang="en-GB"/>
        </a:p>
      </dgm:t>
    </dgm:pt>
    <dgm:pt modelId="{E64E2D69-89C8-4E9D-99DD-8DE266E841D6}">
      <dgm:prSet/>
      <dgm:spPr/>
      <dgm:t>
        <a:bodyPr/>
        <a:lstStyle/>
        <a:p>
          <a:pPr algn="ctr">
            <a:buNone/>
          </a:pPr>
          <a:r>
            <a:rPr lang="en-GB" b="1" dirty="0">
              <a:solidFill>
                <a:srgbClr val="AA0039"/>
              </a:solidFill>
              <a:latin typeface="Amasis MT Pro" panose="02040504050005020304" pitchFamily="18" charset="0"/>
            </a:rPr>
            <a:t>Person-centred review</a:t>
          </a:r>
          <a:endParaRPr lang="en-GB" dirty="0">
            <a:solidFill>
              <a:srgbClr val="AA0039"/>
            </a:solidFill>
            <a:latin typeface="Amasis MT Pro" panose="02040504050005020304" pitchFamily="18" charset="0"/>
          </a:endParaRPr>
        </a:p>
      </dgm:t>
    </dgm:pt>
    <dgm:pt modelId="{7F29855D-8EEE-4BBA-9E2D-2DAD927C6AEB}" type="parTrans" cxnId="{2E644903-1B42-4B99-A329-11E71AD6DC77}">
      <dgm:prSet/>
      <dgm:spPr/>
      <dgm:t>
        <a:bodyPr/>
        <a:lstStyle/>
        <a:p>
          <a:endParaRPr lang="en-GB"/>
        </a:p>
      </dgm:t>
    </dgm:pt>
    <dgm:pt modelId="{06D019D0-25B5-4ADF-B7A3-A94E27A8F969}" type="sibTrans" cxnId="{2E644903-1B42-4B99-A329-11E71AD6DC77}">
      <dgm:prSet/>
      <dgm:spPr/>
      <dgm:t>
        <a:bodyPr/>
        <a:lstStyle/>
        <a:p>
          <a:endParaRPr lang="en-GB"/>
        </a:p>
      </dgm:t>
    </dgm:pt>
    <dgm:pt modelId="{4EB9FFE8-F088-4639-A329-3B18C264566E}" type="pres">
      <dgm:prSet presAssocID="{E190E6A9-8B91-41B5-A1AE-E28186F72774}" presName="Name0" presStyleCnt="0">
        <dgm:presLayoutVars>
          <dgm:dir/>
          <dgm:animLvl val="lvl"/>
          <dgm:resizeHandles val="exact"/>
        </dgm:presLayoutVars>
      </dgm:prSet>
      <dgm:spPr/>
    </dgm:pt>
    <dgm:pt modelId="{05A29EF1-215A-43FA-BD4D-B8B7FE752B21}" type="pres">
      <dgm:prSet presAssocID="{B7E930B5-7040-421F-8DA7-48E9186D0F64}" presName="linNode" presStyleCnt="0"/>
      <dgm:spPr/>
    </dgm:pt>
    <dgm:pt modelId="{FA6D3C6A-0CDD-4FD8-928D-BF54BE004A1C}" type="pres">
      <dgm:prSet presAssocID="{B7E930B5-7040-421F-8DA7-48E9186D0F64}" presName="parTx" presStyleLbl="revTx" presStyleIdx="0" presStyleCnt="3">
        <dgm:presLayoutVars>
          <dgm:chMax val="1"/>
          <dgm:bulletEnabled val="1"/>
        </dgm:presLayoutVars>
      </dgm:prSet>
      <dgm:spPr/>
    </dgm:pt>
    <dgm:pt modelId="{6451ED0D-FFCB-4F98-B3BE-0D83142E5E4E}" type="pres">
      <dgm:prSet presAssocID="{B7E930B5-7040-421F-8DA7-48E9186D0F64}" presName="bracket" presStyleLbl="parChTrans1D1" presStyleIdx="0" presStyleCnt="3"/>
      <dgm:spPr>
        <a:ln>
          <a:solidFill>
            <a:srgbClr val="FF99CC"/>
          </a:solidFill>
        </a:ln>
      </dgm:spPr>
    </dgm:pt>
    <dgm:pt modelId="{1BD00B21-360A-4277-9D76-0D93F22176FF}" type="pres">
      <dgm:prSet presAssocID="{B7E930B5-7040-421F-8DA7-48E9186D0F64}" presName="spH" presStyleCnt="0"/>
      <dgm:spPr/>
    </dgm:pt>
    <dgm:pt modelId="{14DDDF1F-98F0-4B3D-85CC-AF8766AFCE7F}" type="pres">
      <dgm:prSet presAssocID="{B7E930B5-7040-421F-8DA7-48E9186D0F64}" presName="desTx" presStyleLbl="node1" presStyleIdx="0" presStyleCnt="3">
        <dgm:presLayoutVars>
          <dgm:bulletEnabled val="1"/>
        </dgm:presLayoutVars>
      </dgm:prSet>
      <dgm:spPr/>
    </dgm:pt>
    <dgm:pt modelId="{0A982D33-7992-4E90-8198-E2A1B07D519C}" type="pres">
      <dgm:prSet presAssocID="{B6FF95B4-F628-4CB2-BF11-9570F4E3B0AC}" presName="spV" presStyleCnt="0"/>
      <dgm:spPr/>
    </dgm:pt>
    <dgm:pt modelId="{A6D1D9F3-7F07-4FD1-AC0E-22F0590F4F7B}" type="pres">
      <dgm:prSet presAssocID="{3C5F78F7-AB43-4AFC-A2FE-9557E1E29DEE}" presName="linNode" presStyleCnt="0"/>
      <dgm:spPr/>
    </dgm:pt>
    <dgm:pt modelId="{E42AE765-37F7-407D-89D4-40CA28781783}" type="pres">
      <dgm:prSet presAssocID="{3C5F78F7-AB43-4AFC-A2FE-9557E1E29DEE}" presName="parTx" presStyleLbl="revTx" presStyleIdx="1" presStyleCnt="3">
        <dgm:presLayoutVars>
          <dgm:chMax val="1"/>
          <dgm:bulletEnabled val="1"/>
        </dgm:presLayoutVars>
      </dgm:prSet>
      <dgm:spPr/>
    </dgm:pt>
    <dgm:pt modelId="{8EAAFEEB-5CBC-41DE-973A-E50B11C43FF2}" type="pres">
      <dgm:prSet presAssocID="{3C5F78F7-AB43-4AFC-A2FE-9557E1E29DEE}" presName="bracket" presStyleLbl="parChTrans1D1" presStyleIdx="1" presStyleCnt="3"/>
      <dgm:spPr>
        <a:ln>
          <a:solidFill>
            <a:srgbClr val="FF99CC"/>
          </a:solidFill>
        </a:ln>
      </dgm:spPr>
    </dgm:pt>
    <dgm:pt modelId="{0D284229-C993-46FD-8E73-14158710CB76}" type="pres">
      <dgm:prSet presAssocID="{3C5F78F7-AB43-4AFC-A2FE-9557E1E29DEE}" presName="spH" presStyleCnt="0"/>
      <dgm:spPr/>
    </dgm:pt>
    <dgm:pt modelId="{74E28D8E-B4F0-43D8-9EF5-C0F27796CA10}" type="pres">
      <dgm:prSet presAssocID="{3C5F78F7-AB43-4AFC-A2FE-9557E1E29DEE}" presName="desTx" presStyleLbl="node1" presStyleIdx="1" presStyleCnt="3">
        <dgm:presLayoutVars>
          <dgm:bulletEnabled val="1"/>
        </dgm:presLayoutVars>
      </dgm:prSet>
      <dgm:spPr/>
    </dgm:pt>
    <dgm:pt modelId="{11C5A4B6-8BDA-4011-B1D7-ADCE88573AEB}" type="pres">
      <dgm:prSet presAssocID="{F57316DF-99F0-415F-BC72-D253CE11F890}" presName="spV" presStyleCnt="0"/>
      <dgm:spPr/>
    </dgm:pt>
    <dgm:pt modelId="{F6F5B3E1-D72B-4D5D-ADD3-8E69773A235D}" type="pres">
      <dgm:prSet presAssocID="{E64E2D69-89C8-4E9D-99DD-8DE266E841D6}" presName="linNode" presStyleCnt="0"/>
      <dgm:spPr/>
    </dgm:pt>
    <dgm:pt modelId="{CD48F061-AA53-47B1-B0F2-200A96DADF2B}" type="pres">
      <dgm:prSet presAssocID="{E64E2D69-89C8-4E9D-99DD-8DE266E841D6}" presName="parTx" presStyleLbl="revTx" presStyleIdx="2" presStyleCnt="3">
        <dgm:presLayoutVars>
          <dgm:chMax val="1"/>
          <dgm:bulletEnabled val="1"/>
        </dgm:presLayoutVars>
      </dgm:prSet>
      <dgm:spPr/>
    </dgm:pt>
    <dgm:pt modelId="{CD1C2F4A-2BF4-4367-AADA-C8701C9BC669}" type="pres">
      <dgm:prSet presAssocID="{E64E2D69-89C8-4E9D-99DD-8DE266E841D6}" presName="bracket" presStyleLbl="parChTrans1D1" presStyleIdx="2" presStyleCnt="3"/>
      <dgm:spPr>
        <a:ln>
          <a:solidFill>
            <a:srgbClr val="FF99CC"/>
          </a:solidFill>
        </a:ln>
      </dgm:spPr>
    </dgm:pt>
    <dgm:pt modelId="{B77AB325-7760-4B5E-BFBF-5A4F22C65188}" type="pres">
      <dgm:prSet presAssocID="{E64E2D69-89C8-4E9D-99DD-8DE266E841D6}" presName="spH" presStyleCnt="0"/>
      <dgm:spPr/>
    </dgm:pt>
    <dgm:pt modelId="{95B91FB4-F640-4BDD-832B-A58D96917E67}" type="pres">
      <dgm:prSet presAssocID="{E64E2D69-89C8-4E9D-99DD-8DE266E841D6}" presName="desTx" presStyleLbl="node1" presStyleIdx="2" presStyleCnt="3">
        <dgm:presLayoutVars>
          <dgm:bulletEnabled val="1"/>
        </dgm:presLayoutVars>
      </dgm:prSet>
      <dgm:spPr/>
    </dgm:pt>
  </dgm:ptLst>
  <dgm:cxnLst>
    <dgm:cxn modelId="{2E644903-1B42-4B99-A329-11E71AD6DC77}" srcId="{E190E6A9-8B91-41B5-A1AE-E28186F72774}" destId="{E64E2D69-89C8-4E9D-99DD-8DE266E841D6}" srcOrd="2" destOrd="0" parTransId="{7F29855D-8EEE-4BBA-9E2D-2DAD927C6AEB}" sibTransId="{06D019D0-25B5-4ADF-B7A3-A94E27A8F969}"/>
    <dgm:cxn modelId="{2522CA03-149D-4D24-A144-093D26A0B24F}" type="presOf" srcId="{3BE9D730-29BF-4CFD-BEBF-F3331BBC8368}" destId="{74E28D8E-B4F0-43D8-9EF5-C0F27796CA10}" srcOrd="0" destOrd="3" presId="urn:diagrams.loki3.com/BracketList"/>
    <dgm:cxn modelId="{D0BFB620-E47E-4247-B4F1-63C9057D31DB}" srcId="{E64E2D69-89C8-4E9D-99DD-8DE266E841D6}" destId="{2B1E69F9-2711-4463-9BF1-0083454179EA}" srcOrd="0" destOrd="0" parTransId="{8332D972-2299-4BEA-A2EB-7CDEA3F195E8}" sibTransId="{F6B50699-0472-41F4-879A-458F9A7EA73A}"/>
    <dgm:cxn modelId="{503FE929-B549-440E-BFBE-C6ECF08CFB64}" type="presOf" srcId="{031C4AFB-3548-4FD6-BC98-E6285B4D33BD}" destId="{14DDDF1F-98F0-4B3D-85CC-AF8766AFCE7F}" srcOrd="0" destOrd="2" presId="urn:diagrams.loki3.com/BracketList"/>
    <dgm:cxn modelId="{3F5E882E-E51B-402C-9A0D-595E9368B88A}" type="presOf" srcId="{F82B86A9-6B47-4836-A0FF-C9D51B6A67C8}" destId="{74E28D8E-B4F0-43D8-9EF5-C0F27796CA10}" srcOrd="0" destOrd="0" presId="urn:diagrams.loki3.com/BracketList"/>
    <dgm:cxn modelId="{10379538-16DC-4EFB-B56C-82D5DFD58538}" srcId="{E190E6A9-8B91-41B5-A1AE-E28186F72774}" destId="{3C5F78F7-AB43-4AFC-A2FE-9557E1E29DEE}" srcOrd="1" destOrd="0" parTransId="{401848D9-A9BE-4AA9-A220-B78164D3E5F1}" sibTransId="{F57316DF-99F0-415F-BC72-D253CE11F890}"/>
    <dgm:cxn modelId="{7F602A4E-C035-4868-97E8-EB73B46CE08C}" type="presOf" srcId="{04E060C3-7FEC-4385-9946-12B4BF13B343}" destId="{14DDDF1F-98F0-4B3D-85CC-AF8766AFCE7F}" srcOrd="0" destOrd="1" presId="urn:diagrams.loki3.com/BracketList"/>
    <dgm:cxn modelId="{E89EBF53-3EA2-419B-B0C3-498ABE997167}" type="presOf" srcId="{08212E98-0164-4AA1-B976-F7AA7BBC0A11}" destId="{74E28D8E-B4F0-43D8-9EF5-C0F27796CA10}" srcOrd="0" destOrd="1" presId="urn:diagrams.loki3.com/BracketList"/>
    <dgm:cxn modelId="{ED33E756-C5B6-4E20-BBE8-DDA647969BF3}" srcId="{B7E930B5-7040-421F-8DA7-48E9186D0F64}" destId="{04E060C3-7FEC-4385-9946-12B4BF13B343}" srcOrd="1" destOrd="0" parTransId="{0A99BC82-A66E-49F5-B3DB-14D96C465809}" sibTransId="{351D8934-79A5-4E50-AC8D-2E1283D526C9}"/>
    <dgm:cxn modelId="{C5D41C79-A174-483A-9203-C8639629C887}" type="presOf" srcId="{2B1E69F9-2711-4463-9BF1-0083454179EA}" destId="{95B91FB4-F640-4BDD-832B-A58D96917E67}" srcOrd="0" destOrd="0" presId="urn:diagrams.loki3.com/BracketList"/>
    <dgm:cxn modelId="{179D9A81-4758-41B4-A31D-C99F2D9170C2}" srcId="{3C5F78F7-AB43-4AFC-A2FE-9557E1E29DEE}" destId="{4B265794-50C3-4AF3-87E0-6949A6E69008}" srcOrd="2" destOrd="0" parTransId="{B15F76AE-EBA2-4B60-89D8-8ADDC5114150}" sibTransId="{6DA82B82-89DC-46EE-8A5E-CD27D0FB7ED9}"/>
    <dgm:cxn modelId="{6DE49290-D656-422D-AA0E-F6F277841D81}" srcId="{B7E930B5-7040-421F-8DA7-48E9186D0F64}" destId="{A56C31FE-443F-4BC3-B951-26AEFCD65BCA}" srcOrd="3" destOrd="0" parTransId="{6AB632CC-48C9-421D-8BC3-2ED5A99A50D8}" sibTransId="{3B4647BF-25BB-4209-9153-0579D10A50E8}"/>
    <dgm:cxn modelId="{01D76696-72F6-474B-8EB4-49367399E1E1}" srcId="{E190E6A9-8B91-41B5-A1AE-E28186F72774}" destId="{B7E930B5-7040-421F-8DA7-48E9186D0F64}" srcOrd="0" destOrd="0" parTransId="{5221C1F5-9DED-4BE3-8418-4ACCCB619F75}" sibTransId="{B6FF95B4-F628-4CB2-BF11-9570F4E3B0AC}"/>
    <dgm:cxn modelId="{2C49D499-BFF9-4660-95A8-4DBC78C930DF}" type="presOf" srcId="{E64E2D69-89C8-4E9D-99DD-8DE266E841D6}" destId="{CD48F061-AA53-47B1-B0F2-200A96DADF2B}" srcOrd="0" destOrd="0" presId="urn:diagrams.loki3.com/BracketList"/>
    <dgm:cxn modelId="{E1A282AA-48A6-4906-9EBC-4D19B445A305}" type="presOf" srcId="{3C5F78F7-AB43-4AFC-A2FE-9557E1E29DEE}" destId="{E42AE765-37F7-407D-89D4-40CA28781783}" srcOrd="0" destOrd="0" presId="urn:diagrams.loki3.com/BracketList"/>
    <dgm:cxn modelId="{E312B1AC-BF6A-495A-A09D-F42DF4D2B5B1}" srcId="{B7E930B5-7040-421F-8DA7-48E9186D0F64}" destId="{031C4AFB-3548-4FD6-BC98-E6285B4D33BD}" srcOrd="2" destOrd="0" parTransId="{5934FDF8-F8E1-4C65-982B-F82BEB16CA20}" sibTransId="{C2E3FD0F-162D-412A-81C3-805A6A20FA84}"/>
    <dgm:cxn modelId="{F3B291B1-0892-4E09-86F5-45CC13892425}" type="presOf" srcId="{4B265794-50C3-4AF3-87E0-6949A6E69008}" destId="{74E28D8E-B4F0-43D8-9EF5-C0F27796CA10}" srcOrd="0" destOrd="2" presId="urn:diagrams.loki3.com/BracketList"/>
    <dgm:cxn modelId="{F25C04B3-DC66-45F7-8822-10B70828CCBB}" type="presOf" srcId="{E190E6A9-8B91-41B5-A1AE-E28186F72774}" destId="{4EB9FFE8-F088-4639-A329-3B18C264566E}" srcOrd="0" destOrd="0" presId="urn:diagrams.loki3.com/BracketList"/>
    <dgm:cxn modelId="{75B2D6B4-944B-4899-8174-F0EC06D3AE28}" srcId="{3C5F78F7-AB43-4AFC-A2FE-9557E1E29DEE}" destId="{3BE9D730-29BF-4CFD-BEBF-F3331BBC8368}" srcOrd="3" destOrd="0" parTransId="{256CDDBE-D10A-4D5D-8D67-737117D9058F}" sibTransId="{3738E9FC-10AC-42B7-BA4A-8C46529CBA4B}"/>
    <dgm:cxn modelId="{8A1F1EC9-D53F-45CF-82CB-7B5715A7101B}" type="presOf" srcId="{A56C31FE-443F-4BC3-B951-26AEFCD65BCA}" destId="{14DDDF1F-98F0-4B3D-85CC-AF8766AFCE7F}" srcOrd="0" destOrd="3" presId="urn:diagrams.loki3.com/BracketList"/>
    <dgm:cxn modelId="{3A0BEFC9-EE28-4BEB-8702-214C2463B571}" srcId="{B7E930B5-7040-421F-8DA7-48E9186D0F64}" destId="{BBDE125A-FD32-45F1-B3E0-E5D94621A099}" srcOrd="0" destOrd="0" parTransId="{C27D78A7-31AE-459E-A1F8-48503FE451A3}" sibTransId="{B00248AB-D5E8-4831-89EB-1F2060A90BD3}"/>
    <dgm:cxn modelId="{F0D932D0-B222-45D1-BFEE-6C66BD9A65D2}" type="presOf" srcId="{B7E930B5-7040-421F-8DA7-48E9186D0F64}" destId="{FA6D3C6A-0CDD-4FD8-928D-BF54BE004A1C}" srcOrd="0" destOrd="0" presId="urn:diagrams.loki3.com/BracketList"/>
    <dgm:cxn modelId="{E9EAABE3-D1CF-48FD-8695-8D1802B89F57}" srcId="{3C5F78F7-AB43-4AFC-A2FE-9557E1E29DEE}" destId="{08212E98-0164-4AA1-B976-F7AA7BBC0A11}" srcOrd="1" destOrd="0" parTransId="{643069BE-A477-4B30-9261-3EAE82B6EC41}" sibTransId="{04D71407-2970-46AA-83C2-42CF374310A6}"/>
    <dgm:cxn modelId="{AB5045F3-F124-4B57-9DCF-D6F48353918F}" type="presOf" srcId="{BBDE125A-FD32-45F1-B3E0-E5D94621A099}" destId="{14DDDF1F-98F0-4B3D-85CC-AF8766AFCE7F}" srcOrd="0" destOrd="0" presId="urn:diagrams.loki3.com/BracketList"/>
    <dgm:cxn modelId="{F9BCA9FC-2817-45AD-AAD3-F4632860F06B}" srcId="{3C5F78F7-AB43-4AFC-A2FE-9557E1E29DEE}" destId="{F82B86A9-6B47-4836-A0FF-C9D51B6A67C8}" srcOrd="0" destOrd="0" parTransId="{AB70D747-F21E-4B89-9DFD-19ED96DD1B80}" sibTransId="{3C4588AD-E84A-4DAB-BC7D-C809C1A686AC}"/>
    <dgm:cxn modelId="{586EBD6E-0CFE-4D7E-BE25-49B2B34AF143}" type="presParOf" srcId="{4EB9FFE8-F088-4639-A329-3B18C264566E}" destId="{05A29EF1-215A-43FA-BD4D-B8B7FE752B21}" srcOrd="0" destOrd="0" presId="urn:diagrams.loki3.com/BracketList"/>
    <dgm:cxn modelId="{4D5C1811-FC6B-4857-A6A3-C3BA85C0E5DB}" type="presParOf" srcId="{05A29EF1-215A-43FA-BD4D-B8B7FE752B21}" destId="{FA6D3C6A-0CDD-4FD8-928D-BF54BE004A1C}" srcOrd="0" destOrd="0" presId="urn:diagrams.loki3.com/BracketList"/>
    <dgm:cxn modelId="{C06C887B-648D-4295-8DEB-3179931890B5}" type="presParOf" srcId="{05A29EF1-215A-43FA-BD4D-B8B7FE752B21}" destId="{6451ED0D-FFCB-4F98-B3BE-0D83142E5E4E}" srcOrd="1" destOrd="0" presId="urn:diagrams.loki3.com/BracketList"/>
    <dgm:cxn modelId="{CC984BD6-8724-4D5B-91A8-D17D9BE0B49F}" type="presParOf" srcId="{05A29EF1-215A-43FA-BD4D-B8B7FE752B21}" destId="{1BD00B21-360A-4277-9D76-0D93F22176FF}" srcOrd="2" destOrd="0" presId="urn:diagrams.loki3.com/BracketList"/>
    <dgm:cxn modelId="{8A3A921B-E5AE-4829-B2D7-E5AE1FCB5AF6}" type="presParOf" srcId="{05A29EF1-215A-43FA-BD4D-B8B7FE752B21}" destId="{14DDDF1F-98F0-4B3D-85CC-AF8766AFCE7F}" srcOrd="3" destOrd="0" presId="urn:diagrams.loki3.com/BracketList"/>
    <dgm:cxn modelId="{1765503F-F750-44DF-8D06-673BA42A859F}" type="presParOf" srcId="{4EB9FFE8-F088-4639-A329-3B18C264566E}" destId="{0A982D33-7992-4E90-8198-E2A1B07D519C}" srcOrd="1" destOrd="0" presId="urn:diagrams.loki3.com/BracketList"/>
    <dgm:cxn modelId="{3160E8B2-D4CA-4667-ABF3-1C151E68DCCB}" type="presParOf" srcId="{4EB9FFE8-F088-4639-A329-3B18C264566E}" destId="{A6D1D9F3-7F07-4FD1-AC0E-22F0590F4F7B}" srcOrd="2" destOrd="0" presId="urn:diagrams.loki3.com/BracketList"/>
    <dgm:cxn modelId="{C2627AD1-53EC-4EF0-AA9E-C08CE01E1CC1}" type="presParOf" srcId="{A6D1D9F3-7F07-4FD1-AC0E-22F0590F4F7B}" destId="{E42AE765-37F7-407D-89D4-40CA28781783}" srcOrd="0" destOrd="0" presId="urn:diagrams.loki3.com/BracketList"/>
    <dgm:cxn modelId="{6228FB24-A377-4374-9337-A89285B19431}" type="presParOf" srcId="{A6D1D9F3-7F07-4FD1-AC0E-22F0590F4F7B}" destId="{8EAAFEEB-5CBC-41DE-973A-E50B11C43FF2}" srcOrd="1" destOrd="0" presId="urn:diagrams.loki3.com/BracketList"/>
    <dgm:cxn modelId="{D046704C-CEA9-45A8-8EDA-6BE910F628AF}" type="presParOf" srcId="{A6D1D9F3-7F07-4FD1-AC0E-22F0590F4F7B}" destId="{0D284229-C993-46FD-8E73-14158710CB76}" srcOrd="2" destOrd="0" presId="urn:diagrams.loki3.com/BracketList"/>
    <dgm:cxn modelId="{22824629-EB34-499A-9C0F-416CA5A3D26B}" type="presParOf" srcId="{A6D1D9F3-7F07-4FD1-AC0E-22F0590F4F7B}" destId="{74E28D8E-B4F0-43D8-9EF5-C0F27796CA10}" srcOrd="3" destOrd="0" presId="urn:diagrams.loki3.com/BracketList"/>
    <dgm:cxn modelId="{DD27A675-7484-40DD-AED1-71E78FC329E4}" type="presParOf" srcId="{4EB9FFE8-F088-4639-A329-3B18C264566E}" destId="{11C5A4B6-8BDA-4011-B1D7-ADCE88573AEB}" srcOrd="3" destOrd="0" presId="urn:diagrams.loki3.com/BracketList"/>
    <dgm:cxn modelId="{A2D8CC87-0F54-4FE9-BACC-48657EAB3682}" type="presParOf" srcId="{4EB9FFE8-F088-4639-A329-3B18C264566E}" destId="{F6F5B3E1-D72B-4D5D-ADD3-8E69773A235D}" srcOrd="4" destOrd="0" presId="urn:diagrams.loki3.com/BracketList"/>
    <dgm:cxn modelId="{F982A532-09C5-4F15-B870-27E3B0196944}" type="presParOf" srcId="{F6F5B3E1-D72B-4D5D-ADD3-8E69773A235D}" destId="{CD48F061-AA53-47B1-B0F2-200A96DADF2B}" srcOrd="0" destOrd="0" presId="urn:diagrams.loki3.com/BracketList"/>
    <dgm:cxn modelId="{BD5481BA-6C61-484F-B965-547586DA9412}" type="presParOf" srcId="{F6F5B3E1-D72B-4D5D-ADD3-8E69773A235D}" destId="{CD1C2F4A-2BF4-4367-AADA-C8701C9BC669}" srcOrd="1" destOrd="0" presId="urn:diagrams.loki3.com/BracketList"/>
    <dgm:cxn modelId="{C80C9088-063E-4260-88B8-F12FBC0F9D83}" type="presParOf" srcId="{F6F5B3E1-D72B-4D5D-ADD3-8E69773A235D}" destId="{B77AB325-7760-4B5E-BFBF-5A4F22C65188}" srcOrd="2" destOrd="0" presId="urn:diagrams.loki3.com/BracketList"/>
    <dgm:cxn modelId="{2C3CC2EE-FB2B-43FC-933B-A93A94BFAB62}" type="presParOf" srcId="{F6F5B3E1-D72B-4D5D-ADD3-8E69773A235D}" destId="{95B91FB4-F640-4BDD-832B-A58D96917E67}" srcOrd="3" destOrd="0" presId="urn:diagrams.loki3.com/Bracket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216FE879-082B-4EF8-9B0E-5035BB5A56DF}" type="doc">
      <dgm:prSet loTypeId="urn:microsoft.com/office/officeart/2005/8/layout/hList6" loCatId="list" qsTypeId="urn:microsoft.com/office/officeart/2005/8/quickstyle/simple1#14" qsCatId="simple" csTypeId="urn:microsoft.com/office/officeart/2005/8/colors/accent1_2#14" csCatId="accent1" phldr="1"/>
      <dgm:spPr/>
      <dgm:t>
        <a:bodyPr/>
        <a:lstStyle/>
        <a:p>
          <a:endParaRPr lang="en-GB"/>
        </a:p>
      </dgm:t>
    </dgm:pt>
    <dgm:pt modelId="{8664356B-DD82-46DC-80F9-2D9490493979}">
      <dgm:prSet phldrT="[Text]" custT="1"/>
      <dgm:spPr>
        <a:solidFill>
          <a:srgbClr val="FFCCCC"/>
        </a:solidFill>
        <a:ln>
          <a:solidFill>
            <a:srgbClr val="AA0039"/>
          </a:solidFill>
        </a:ln>
      </dgm:spPr>
      <dgm:t>
        <a:bodyPr/>
        <a:lstStyle/>
        <a:p>
          <a:pPr>
            <a:buNone/>
          </a:pPr>
          <a:r>
            <a:rPr lang="en-GB" sz="1800" b="1" dirty="0">
              <a:solidFill>
                <a:schemeClr val="tx1">
                  <a:lumMod val="85000"/>
                  <a:lumOff val="15000"/>
                </a:schemeClr>
              </a:solidFill>
            </a:rPr>
            <a:t>Non-modifiable or requiring assessment</a:t>
          </a:r>
          <a:endParaRPr lang="en-GB" sz="1800" dirty="0">
            <a:solidFill>
              <a:schemeClr val="tx1">
                <a:lumMod val="85000"/>
                <a:lumOff val="15000"/>
              </a:schemeClr>
            </a:solidFill>
          </a:endParaRPr>
        </a:p>
      </dgm:t>
    </dgm:pt>
    <dgm:pt modelId="{EE112684-73F6-4A23-932D-E55A6FC0A0DF}" type="parTrans" cxnId="{1DA7D944-5774-40A4-A006-514E7A87875C}">
      <dgm:prSet/>
      <dgm:spPr/>
      <dgm:t>
        <a:bodyPr/>
        <a:lstStyle/>
        <a:p>
          <a:endParaRPr lang="en-GB"/>
        </a:p>
      </dgm:t>
    </dgm:pt>
    <dgm:pt modelId="{D6F6CA5E-C4C5-47B5-9019-C9355E88A02B}" type="sibTrans" cxnId="{1DA7D944-5774-40A4-A006-514E7A87875C}">
      <dgm:prSet/>
      <dgm:spPr/>
      <dgm:t>
        <a:bodyPr/>
        <a:lstStyle/>
        <a:p>
          <a:endParaRPr lang="en-GB"/>
        </a:p>
      </dgm:t>
    </dgm:pt>
    <dgm:pt modelId="{F7E73997-87E0-41BB-8EEA-1C43F83E5DC1}">
      <dgm:prSet/>
      <dgm:spPr>
        <a:ln>
          <a:solidFill>
            <a:srgbClr val="AA0039"/>
          </a:solidFill>
        </a:ln>
      </dgm:spPr>
      <dgm:t>
        <a:bodyPr/>
        <a:lstStyle/>
        <a:p>
          <a:pPr>
            <a:buFont typeface="Arial" panose="020B0604020202020204" pitchFamily="34" charset="0"/>
            <a:buChar char="•"/>
          </a:pPr>
          <a:r>
            <a:rPr lang="en-GB" sz="1600" dirty="0">
              <a:solidFill>
                <a:schemeClr val="tx1">
                  <a:lumMod val="85000"/>
                  <a:lumOff val="15000"/>
                </a:schemeClr>
              </a:solidFill>
            </a:rPr>
            <a:t>Female, aged 56 — age over 50 is a major risk factor </a:t>
          </a:r>
        </a:p>
      </dgm:t>
    </dgm:pt>
    <dgm:pt modelId="{2669696C-CB68-42F8-9BF8-E1C7DBE56275}" type="parTrans" cxnId="{F981640B-824C-433C-84A3-E360871FA252}">
      <dgm:prSet/>
      <dgm:spPr/>
      <dgm:t>
        <a:bodyPr/>
        <a:lstStyle/>
        <a:p>
          <a:endParaRPr lang="en-GB"/>
        </a:p>
      </dgm:t>
    </dgm:pt>
    <dgm:pt modelId="{BCBDB5AA-78BD-4847-BBAE-FEE9DD23DFB5}" type="sibTrans" cxnId="{F981640B-824C-433C-84A3-E360871FA252}">
      <dgm:prSet/>
      <dgm:spPr/>
      <dgm:t>
        <a:bodyPr/>
        <a:lstStyle/>
        <a:p>
          <a:endParaRPr lang="en-GB"/>
        </a:p>
      </dgm:t>
    </dgm:pt>
    <dgm:pt modelId="{BF6259C9-5FD5-42A0-A059-CCDBF89BDE9A}">
      <dgm:prSet/>
      <dgm:spPr>
        <a:ln>
          <a:solidFill>
            <a:srgbClr val="AA0039"/>
          </a:solidFill>
        </a:ln>
      </dgm:spPr>
      <dgm:t>
        <a:bodyPr/>
        <a:lstStyle/>
        <a:p>
          <a:pPr>
            <a:buFont typeface="Arial" panose="020B0604020202020204" pitchFamily="34" charset="0"/>
            <a:buChar char="•"/>
          </a:pPr>
          <a:r>
            <a:rPr lang="en-GB" sz="1600" dirty="0">
              <a:solidFill>
                <a:schemeClr val="tx1">
                  <a:lumMod val="85000"/>
                  <a:lumOff val="15000"/>
                </a:schemeClr>
              </a:solidFill>
            </a:rPr>
            <a:t>Previous breast cancer increases the risk of a future breast cancer </a:t>
          </a:r>
        </a:p>
      </dgm:t>
    </dgm:pt>
    <dgm:pt modelId="{45FA9ECD-EC3A-4424-8216-C46668F31B9D}" type="parTrans" cxnId="{DB8DA3FE-F24D-4225-A940-A203B609743B}">
      <dgm:prSet/>
      <dgm:spPr/>
      <dgm:t>
        <a:bodyPr/>
        <a:lstStyle/>
        <a:p>
          <a:endParaRPr lang="en-GB"/>
        </a:p>
      </dgm:t>
    </dgm:pt>
    <dgm:pt modelId="{E6B91D3F-78D9-4C3B-BA7D-FE9ED45EB3AC}" type="sibTrans" cxnId="{DB8DA3FE-F24D-4225-A940-A203B609743B}">
      <dgm:prSet/>
      <dgm:spPr/>
      <dgm:t>
        <a:bodyPr/>
        <a:lstStyle/>
        <a:p>
          <a:endParaRPr lang="en-GB"/>
        </a:p>
      </dgm:t>
    </dgm:pt>
    <dgm:pt modelId="{A56B03B7-B154-4A8A-A523-FE0FC600CD66}">
      <dgm:prSet/>
      <dgm:spPr>
        <a:ln>
          <a:solidFill>
            <a:srgbClr val="AA0039"/>
          </a:solidFill>
        </a:ln>
      </dgm:spPr>
      <dgm:t>
        <a:bodyPr/>
        <a:lstStyle/>
        <a:p>
          <a:pPr>
            <a:buFont typeface="Arial" panose="020B0604020202020204" pitchFamily="34" charset="0"/>
            <a:buChar char="•"/>
          </a:pPr>
          <a:r>
            <a:rPr lang="en-GB" sz="1600" dirty="0">
              <a:solidFill>
                <a:schemeClr val="tx1">
                  <a:lumMod val="85000"/>
                  <a:lumOff val="15000"/>
                </a:schemeClr>
              </a:solidFill>
            </a:rPr>
            <a:t>Family history and inherited gene variants — assess, not assume </a:t>
          </a:r>
        </a:p>
      </dgm:t>
    </dgm:pt>
    <dgm:pt modelId="{563A16C4-05CC-478A-A22A-B7A16DDA1DB1}" type="parTrans" cxnId="{8B97522A-714D-460B-A381-2FD03A35A27E}">
      <dgm:prSet/>
      <dgm:spPr/>
      <dgm:t>
        <a:bodyPr/>
        <a:lstStyle/>
        <a:p>
          <a:endParaRPr lang="en-GB"/>
        </a:p>
      </dgm:t>
    </dgm:pt>
    <dgm:pt modelId="{460A0722-F673-4D21-9816-B034E4F2ED13}" type="sibTrans" cxnId="{8B97522A-714D-460B-A381-2FD03A35A27E}">
      <dgm:prSet/>
      <dgm:spPr/>
      <dgm:t>
        <a:bodyPr/>
        <a:lstStyle/>
        <a:p>
          <a:endParaRPr lang="en-GB"/>
        </a:p>
      </dgm:t>
    </dgm:pt>
    <dgm:pt modelId="{9070FA71-DD3B-4F5F-9941-C32031A287EE}">
      <dgm:prSet/>
      <dgm:spPr>
        <a:ln>
          <a:solidFill>
            <a:srgbClr val="AA0039"/>
          </a:solidFill>
        </a:ln>
      </dgm:spPr>
      <dgm:t>
        <a:bodyPr/>
        <a:lstStyle/>
        <a:p>
          <a:pPr>
            <a:buFont typeface="Arial" panose="020B0604020202020204" pitchFamily="34" charset="0"/>
            <a:buChar char="•"/>
          </a:pPr>
          <a:r>
            <a:rPr lang="en-GB" sz="1600" dirty="0">
              <a:solidFill>
                <a:schemeClr val="tx1">
                  <a:lumMod val="85000"/>
                  <a:lumOff val="15000"/>
                </a:schemeClr>
              </a:solidFill>
            </a:rPr>
            <a:t>Breast density and previous hormonal exposure — confirm from records</a:t>
          </a:r>
        </a:p>
      </dgm:t>
    </dgm:pt>
    <dgm:pt modelId="{D8549C58-1BBD-4206-B53A-61A2E8D1B5C1}" type="parTrans" cxnId="{5D802CE8-BA51-4C9A-8F2F-DA44F37F70CB}">
      <dgm:prSet/>
      <dgm:spPr/>
      <dgm:t>
        <a:bodyPr/>
        <a:lstStyle/>
        <a:p>
          <a:endParaRPr lang="en-GB"/>
        </a:p>
      </dgm:t>
    </dgm:pt>
    <dgm:pt modelId="{AD17399C-5362-41DB-B876-5B36A190D524}" type="sibTrans" cxnId="{5D802CE8-BA51-4C9A-8F2F-DA44F37F70CB}">
      <dgm:prSet/>
      <dgm:spPr/>
      <dgm:t>
        <a:bodyPr/>
        <a:lstStyle/>
        <a:p>
          <a:endParaRPr lang="en-GB"/>
        </a:p>
      </dgm:t>
    </dgm:pt>
    <dgm:pt modelId="{F93378E2-7236-4982-B0A5-43856D171DC0}" type="pres">
      <dgm:prSet presAssocID="{216FE879-082B-4EF8-9B0E-5035BB5A56DF}" presName="Name0" presStyleCnt="0">
        <dgm:presLayoutVars>
          <dgm:dir/>
          <dgm:resizeHandles val="exact"/>
        </dgm:presLayoutVars>
      </dgm:prSet>
      <dgm:spPr/>
    </dgm:pt>
    <dgm:pt modelId="{870C483A-E9A4-47E5-BF50-E619EB4918E0}" type="pres">
      <dgm:prSet presAssocID="{8664356B-DD82-46DC-80F9-2D9490493979}" presName="node" presStyleLbl="node1" presStyleIdx="0" presStyleCnt="1" custLinFactNeighborX="0" custLinFactNeighborY="-3375">
        <dgm:presLayoutVars>
          <dgm:bulletEnabled val="1"/>
        </dgm:presLayoutVars>
      </dgm:prSet>
      <dgm:spPr/>
    </dgm:pt>
  </dgm:ptLst>
  <dgm:cxnLst>
    <dgm:cxn modelId="{F981640B-824C-433C-84A3-E360871FA252}" srcId="{8664356B-DD82-46DC-80F9-2D9490493979}" destId="{F7E73997-87E0-41BB-8EEA-1C43F83E5DC1}" srcOrd="0" destOrd="0" parTransId="{2669696C-CB68-42F8-9BF8-E1C7DBE56275}" sibTransId="{BCBDB5AA-78BD-4847-BBAE-FEE9DD23DFB5}"/>
    <dgm:cxn modelId="{91085B22-1BC4-4FFB-8CDE-E6D882A87EAB}" type="presOf" srcId="{216FE879-082B-4EF8-9B0E-5035BB5A56DF}" destId="{F93378E2-7236-4982-B0A5-43856D171DC0}" srcOrd="0" destOrd="0" presId="urn:microsoft.com/office/officeart/2005/8/layout/hList6"/>
    <dgm:cxn modelId="{8B97522A-714D-460B-A381-2FD03A35A27E}" srcId="{8664356B-DD82-46DC-80F9-2D9490493979}" destId="{A56B03B7-B154-4A8A-A523-FE0FC600CD66}" srcOrd="2" destOrd="0" parTransId="{563A16C4-05CC-478A-A22A-B7A16DDA1DB1}" sibTransId="{460A0722-F673-4D21-9816-B034E4F2ED13}"/>
    <dgm:cxn modelId="{1DA7D944-5774-40A4-A006-514E7A87875C}" srcId="{216FE879-082B-4EF8-9B0E-5035BB5A56DF}" destId="{8664356B-DD82-46DC-80F9-2D9490493979}" srcOrd="0" destOrd="0" parTransId="{EE112684-73F6-4A23-932D-E55A6FC0A0DF}" sibTransId="{D6F6CA5E-C4C5-47B5-9019-C9355E88A02B}"/>
    <dgm:cxn modelId="{62E4F36B-A53A-46BD-862A-3B7E9AE37E61}" type="presOf" srcId="{8664356B-DD82-46DC-80F9-2D9490493979}" destId="{870C483A-E9A4-47E5-BF50-E619EB4918E0}" srcOrd="0" destOrd="0" presId="urn:microsoft.com/office/officeart/2005/8/layout/hList6"/>
    <dgm:cxn modelId="{B805BA6D-51E9-483C-81F6-6C3D0FCA9DED}" type="presOf" srcId="{9070FA71-DD3B-4F5F-9941-C32031A287EE}" destId="{870C483A-E9A4-47E5-BF50-E619EB4918E0}" srcOrd="0" destOrd="4" presId="urn:microsoft.com/office/officeart/2005/8/layout/hList6"/>
    <dgm:cxn modelId="{F7CC0782-C9A2-4348-A97F-BEDD2B97B940}" type="presOf" srcId="{F7E73997-87E0-41BB-8EEA-1C43F83E5DC1}" destId="{870C483A-E9A4-47E5-BF50-E619EB4918E0}" srcOrd="0" destOrd="1" presId="urn:microsoft.com/office/officeart/2005/8/layout/hList6"/>
    <dgm:cxn modelId="{6D1B2BBA-0813-4014-BC57-2DCC16E232FE}" type="presOf" srcId="{A56B03B7-B154-4A8A-A523-FE0FC600CD66}" destId="{870C483A-E9A4-47E5-BF50-E619EB4918E0}" srcOrd="0" destOrd="3" presId="urn:microsoft.com/office/officeart/2005/8/layout/hList6"/>
    <dgm:cxn modelId="{77057CDA-92C2-419F-95D8-21BB04183228}" type="presOf" srcId="{BF6259C9-5FD5-42A0-A059-CCDBF89BDE9A}" destId="{870C483A-E9A4-47E5-BF50-E619EB4918E0}" srcOrd="0" destOrd="2" presId="urn:microsoft.com/office/officeart/2005/8/layout/hList6"/>
    <dgm:cxn modelId="{5D802CE8-BA51-4C9A-8F2F-DA44F37F70CB}" srcId="{8664356B-DD82-46DC-80F9-2D9490493979}" destId="{9070FA71-DD3B-4F5F-9941-C32031A287EE}" srcOrd="3" destOrd="0" parTransId="{D8549C58-1BBD-4206-B53A-61A2E8D1B5C1}" sibTransId="{AD17399C-5362-41DB-B876-5B36A190D524}"/>
    <dgm:cxn modelId="{DB8DA3FE-F24D-4225-A940-A203B609743B}" srcId="{8664356B-DD82-46DC-80F9-2D9490493979}" destId="{BF6259C9-5FD5-42A0-A059-CCDBF89BDE9A}" srcOrd="1" destOrd="0" parTransId="{45FA9ECD-EC3A-4424-8216-C46668F31B9D}" sibTransId="{E6B91D3F-78D9-4C3B-BA7D-FE9ED45EB3AC}"/>
    <dgm:cxn modelId="{50E06F12-BE1F-4E9D-88AB-A9DB07FEB4BE}" type="presParOf" srcId="{F93378E2-7236-4982-B0A5-43856D171DC0}" destId="{870C483A-E9A4-47E5-BF50-E619EB4918E0}" srcOrd="0" destOrd="0" presId="urn:microsoft.com/office/officeart/2005/8/layout/hList6"/>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062FF11A-CD72-4FE5-941A-89D7ABF98722}" type="doc">
      <dgm:prSet loTypeId="urn:microsoft.com/office/officeart/2005/8/layout/hProcess9" loCatId="process" qsTypeId="urn:microsoft.com/office/officeart/2005/8/quickstyle/simple1#15" qsCatId="simple" csTypeId="urn:microsoft.com/office/officeart/2005/8/colors/accent1_2#15" csCatId="accent1" phldr="1"/>
      <dgm:spPr/>
      <dgm:t>
        <a:bodyPr/>
        <a:lstStyle/>
        <a:p>
          <a:endParaRPr lang="en-GB"/>
        </a:p>
      </dgm:t>
    </dgm:pt>
    <dgm:pt modelId="{67382733-CFCE-457A-98D6-E0AF0F23492A}">
      <dgm:prSet phldrT="[Text]" custT="1"/>
      <dgm:spPr>
        <a:solidFill>
          <a:srgbClr val="FF8B8B">
            <a:alpha val="70000"/>
          </a:srgbClr>
        </a:solidFill>
        <a:ln>
          <a:solidFill>
            <a:srgbClr val="FF8B8B"/>
          </a:solidFill>
        </a:ln>
      </dgm:spPr>
      <dgm:t>
        <a:bodyPr/>
        <a:lstStyle/>
        <a:p>
          <a:pPr algn="ctr">
            <a:buNone/>
          </a:pPr>
          <a:r>
            <a:rPr lang="en-GB" sz="1600" b="1" dirty="0">
              <a:solidFill>
                <a:srgbClr val="AA0039"/>
              </a:solidFill>
              <a:latin typeface="Amasis MT Pro" panose="02040504050005020304" pitchFamily="18" charset="0"/>
            </a:rPr>
            <a:t>NOW</a:t>
          </a:r>
        </a:p>
        <a:p>
          <a:pPr algn="ctr">
            <a:buNone/>
          </a:pPr>
          <a:r>
            <a:rPr lang="en-GB" sz="1600" b="1" dirty="0">
              <a:solidFill>
                <a:srgbClr val="AA0039"/>
              </a:solidFill>
              <a:latin typeface="Amasis MT Pro" panose="02040504050005020304" pitchFamily="18" charset="0"/>
            </a:rPr>
            <a:t>Complete treatment planning</a:t>
          </a:r>
          <a:endParaRPr lang="en-GB" sz="1600" dirty="0">
            <a:solidFill>
              <a:srgbClr val="AA0039"/>
            </a:solidFill>
            <a:latin typeface="Amasis MT Pro" panose="02040504050005020304" pitchFamily="18" charset="0"/>
          </a:endParaRPr>
        </a:p>
      </dgm:t>
    </dgm:pt>
    <dgm:pt modelId="{67DF9BD5-C165-4C89-BB55-FDFF232BFA49}" type="parTrans" cxnId="{9F2418E1-A7D6-43F6-BB8F-366A59C6F88C}">
      <dgm:prSet/>
      <dgm:spPr/>
      <dgm:t>
        <a:bodyPr/>
        <a:lstStyle/>
        <a:p>
          <a:endParaRPr lang="en-GB"/>
        </a:p>
      </dgm:t>
    </dgm:pt>
    <dgm:pt modelId="{E22DC1DE-448B-4BDE-8874-18E16D37CA77}" type="sibTrans" cxnId="{9F2418E1-A7D6-43F6-BB8F-366A59C6F88C}">
      <dgm:prSet/>
      <dgm:spPr/>
      <dgm:t>
        <a:bodyPr/>
        <a:lstStyle/>
        <a:p>
          <a:endParaRPr lang="en-GB"/>
        </a:p>
      </dgm:t>
    </dgm:pt>
    <dgm:pt modelId="{B5D6B500-3A81-4470-A1EC-15377E7B2D55}">
      <dgm:prSet phldrT="[Text]" custT="1"/>
      <dgm:spPr>
        <a:solidFill>
          <a:srgbClr val="FF99CC">
            <a:alpha val="70000"/>
          </a:srgbClr>
        </a:solidFill>
        <a:ln>
          <a:solidFill>
            <a:srgbClr val="FF99CC"/>
          </a:solidFill>
        </a:ln>
      </dgm:spPr>
      <dgm:t>
        <a:bodyPr/>
        <a:lstStyle/>
        <a:p>
          <a:pPr algn="ctr">
            <a:buNone/>
          </a:pPr>
          <a:r>
            <a:rPr lang="en-GB" sz="1600" b="1" dirty="0">
              <a:solidFill>
                <a:srgbClr val="AA0039"/>
              </a:solidFill>
              <a:latin typeface="Amasis MT Pro" panose="02040504050005020304" pitchFamily="18" charset="0"/>
            </a:rPr>
            <a:t>DURING TREATMENT</a:t>
          </a:r>
        </a:p>
        <a:p>
          <a:pPr algn="ctr">
            <a:buNone/>
          </a:pPr>
          <a:r>
            <a:rPr lang="en-GB" sz="1600" b="1" dirty="0">
              <a:solidFill>
                <a:srgbClr val="AA0039"/>
              </a:solidFill>
              <a:latin typeface="Amasis MT Pro" panose="02040504050005020304" pitchFamily="18" charset="0"/>
            </a:rPr>
            <a:t>Monitor and support</a:t>
          </a:r>
          <a:endParaRPr lang="en-GB" sz="1600" dirty="0">
            <a:solidFill>
              <a:srgbClr val="AA0039"/>
            </a:solidFill>
            <a:latin typeface="Amasis MT Pro" panose="02040504050005020304" pitchFamily="18" charset="0"/>
          </a:endParaRPr>
        </a:p>
      </dgm:t>
    </dgm:pt>
    <dgm:pt modelId="{51BA1ADB-E676-4AF2-8D9B-174CDC8EAEC0}" type="parTrans" cxnId="{244691E3-F6FB-4870-98F4-C04231E09F95}">
      <dgm:prSet/>
      <dgm:spPr/>
      <dgm:t>
        <a:bodyPr/>
        <a:lstStyle/>
        <a:p>
          <a:endParaRPr lang="en-GB"/>
        </a:p>
      </dgm:t>
    </dgm:pt>
    <dgm:pt modelId="{DD0D627A-27D5-4D51-A762-A95763C7A9D6}" type="sibTrans" cxnId="{244691E3-F6FB-4870-98F4-C04231E09F95}">
      <dgm:prSet/>
      <dgm:spPr/>
      <dgm:t>
        <a:bodyPr/>
        <a:lstStyle/>
        <a:p>
          <a:endParaRPr lang="en-GB"/>
        </a:p>
      </dgm:t>
    </dgm:pt>
    <dgm:pt modelId="{340EF332-D3E7-4A19-B8F3-3C62F8383C58}">
      <dgm:prSet phldrT="[Text]" custT="1"/>
      <dgm:spPr>
        <a:solidFill>
          <a:schemeClr val="accent5">
            <a:lumMod val="20000"/>
            <a:lumOff val="80000"/>
            <a:alpha val="70000"/>
          </a:schemeClr>
        </a:solidFill>
        <a:ln>
          <a:solidFill>
            <a:srgbClr val="FFCBCB"/>
          </a:solidFill>
        </a:ln>
      </dgm:spPr>
      <dgm:t>
        <a:bodyPr/>
        <a:lstStyle/>
        <a:p>
          <a:pPr algn="ctr">
            <a:buNone/>
          </a:pPr>
          <a:r>
            <a:rPr lang="en-GB" sz="1600" b="1" dirty="0">
              <a:solidFill>
                <a:srgbClr val="AA0039"/>
              </a:solidFill>
              <a:latin typeface="Amasis MT Pro" panose="02040504050005020304" pitchFamily="18" charset="0"/>
            </a:rPr>
            <a:t>LONG TERM</a:t>
          </a:r>
        </a:p>
        <a:p>
          <a:pPr algn="ctr">
            <a:buNone/>
          </a:pPr>
          <a:r>
            <a:rPr lang="en-GB" sz="1600" b="1" dirty="0">
              <a:solidFill>
                <a:srgbClr val="AA0039"/>
              </a:solidFill>
              <a:latin typeface="Amasis MT Pro" panose="02040504050005020304" pitchFamily="18" charset="0"/>
            </a:rPr>
            <a:t>Surveillance and rapid access</a:t>
          </a:r>
          <a:endParaRPr lang="en-GB" sz="1600" dirty="0">
            <a:solidFill>
              <a:srgbClr val="AA0039"/>
            </a:solidFill>
            <a:latin typeface="Amasis MT Pro" panose="02040504050005020304" pitchFamily="18" charset="0"/>
          </a:endParaRPr>
        </a:p>
      </dgm:t>
    </dgm:pt>
    <dgm:pt modelId="{9B72479A-51AC-4FEB-BA67-5911B05E9D9B}" type="parTrans" cxnId="{18DD9E84-C79C-4FE1-8A9F-542688AFCB45}">
      <dgm:prSet/>
      <dgm:spPr/>
      <dgm:t>
        <a:bodyPr/>
        <a:lstStyle/>
        <a:p>
          <a:endParaRPr lang="en-GB"/>
        </a:p>
      </dgm:t>
    </dgm:pt>
    <dgm:pt modelId="{54CD9DC0-FCE3-4354-BB08-342355D2C7A9}" type="sibTrans" cxnId="{18DD9E84-C79C-4FE1-8A9F-542688AFCB45}">
      <dgm:prSet/>
      <dgm:spPr/>
      <dgm:t>
        <a:bodyPr/>
        <a:lstStyle/>
        <a:p>
          <a:endParaRPr lang="en-GB"/>
        </a:p>
      </dgm:t>
    </dgm:pt>
    <dgm:pt modelId="{13AF274E-D471-4ADA-96B8-B66C95E36496}">
      <dgm:prSet custT="1"/>
      <dgm:spPr>
        <a:solidFill>
          <a:srgbClr val="FF8B8B">
            <a:alpha val="70000"/>
          </a:srgbClr>
        </a:solidFill>
        <a:ln>
          <a:solidFill>
            <a:srgbClr val="FF8B8B"/>
          </a:solidFill>
        </a:ln>
      </dgm:spPr>
      <dgm:t>
        <a:bodyPr/>
        <a:lstStyle/>
        <a:p>
          <a:pPr algn="l">
            <a:buFont typeface="Arial" panose="020B0604020202020204" pitchFamily="34" charset="0"/>
            <a:buChar char="•"/>
          </a:pPr>
          <a:r>
            <a:rPr lang="en-GB" sz="1400" dirty="0">
              <a:solidFill>
                <a:schemeClr val="bg2">
                  <a:lumMod val="10000"/>
                </a:schemeClr>
              </a:solidFill>
              <a:latin typeface="Amasis MT Pro" panose="02040504050005020304" pitchFamily="18" charset="0"/>
            </a:rPr>
            <a:t>Confirm pathology and margins at the multidisciplinary team meeting. </a:t>
          </a:r>
        </a:p>
      </dgm:t>
    </dgm:pt>
    <dgm:pt modelId="{3C2059B6-E74C-48AA-9EBB-A9567AC8DDAF}" type="parTrans" cxnId="{EA0C2D93-CB56-40D3-A358-6143B93FA536}">
      <dgm:prSet/>
      <dgm:spPr/>
      <dgm:t>
        <a:bodyPr/>
        <a:lstStyle/>
        <a:p>
          <a:endParaRPr lang="en-GB"/>
        </a:p>
      </dgm:t>
    </dgm:pt>
    <dgm:pt modelId="{1D8D3600-65BE-4B83-8C5B-67361758EB2E}" type="sibTrans" cxnId="{EA0C2D93-CB56-40D3-A358-6143B93FA536}">
      <dgm:prSet/>
      <dgm:spPr/>
      <dgm:t>
        <a:bodyPr/>
        <a:lstStyle/>
        <a:p>
          <a:endParaRPr lang="en-GB"/>
        </a:p>
      </dgm:t>
    </dgm:pt>
    <dgm:pt modelId="{3E262D09-B532-471C-9212-9199F8343A89}">
      <dgm:prSet custT="1"/>
      <dgm:spPr>
        <a:solidFill>
          <a:srgbClr val="FF8B8B">
            <a:alpha val="70000"/>
          </a:srgbClr>
        </a:solidFill>
        <a:ln>
          <a:solidFill>
            <a:srgbClr val="FF8B8B"/>
          </a:solidFill>
        </a:ln>
      </dgm:spPr>
      <dgm:t>
        <a:bodyPr/>
        <a:lstStyle/>
        <a:p>
          <a:pPr algn="l">
            <a:buFont typeface="Arial" panose="020B0604020202020204" pitchFamily="34" charset="0"/>
            <a:buChar char="•"/>
          </a:pPr>
          <a:r>
            <a:rPr lang="en-GB" sz="1400" dirty="0">
              <a:solidFill>
                <a:schemeClr val="bg2">
                  <a:lumMod val="10000"/>
                </a:schemeClr>
              </a:solidFill>
              <a:latin typeface="Amasis MT Pro" panose="02040504050005020304" pitchFamily="18" charset="0"/>
            </a:rPr>
            <a:t>Plan left-sided breast radiotherapy using deep-inspiration breath-hold. </a:t>
          </a:r>
        </a:p>
      </dgm:t>
    </dgm:pt>
    <dgm:pt modelId="{3385A79E-C906-4086-9EC6-66E59BBB0D72}" type="parTrans" cxnId="{F8ACE95B-C3BA-4B2A-BCCA-095D3DA5B1A6}">
      <dgm:prSet/>
      <dgm:spPr/>
      <dgm:t>
        <a:bodyPr/>
        <a:lstStyle/>
        <a:p>
          <a:endParaRPr lang="en-GB"/>
        </a:p>
      </dgm:t>
    </dgm:pt>
    <dgm:pt modelId="{2E4F37CA-E086-4A90-9D6F-6000D5699E53}" type="sibTrans" cxnId="{F8ACE95B-C3BA-4B2A-BCCA-095D3DA5B1A6}">
      <dgm:prSet/>
      <dgm:spPr/>
      <dgm:t>
        <a:bodyPr/>
        <a:lstStyle/>
        <a:p>
          <a:endParaRPr lang="en-GB"/>
        </a:p>
      </dgm:t>
    </dgm:pt>
    <dgm:pt modelId="{B0CFF062-1AA8-4B60-8B5E-859EA29A599C}">
      <dgm:prSet custT="1"/>
      <dgm:spPr>
        <a:solidFill>
          <a:srgbClr val="FF8B8B">
            <a:alpha val="70000"/>
          </a:srgbClr>
        </a:solidFill>
        <a:ln>
          <a:solidFill>
            <a:srgbClr val="FF8B8B"/>
          </a:solidFill>
        </a:ln>
      </dgm:spPr>
      <dgm:t>
        <a:bodyPr/>
        <a:lstStyle/>
        <a:p>
          <a:pPr algn="l">
            <a:buFont typeface="Arial" panose="020B0604020202020204" pitchFamily="34" charset="0"/>
            <a:buChar char="•"/>
          </a:pPr>
          <a:r>
            <a:rPr lang="en-GB" sz="1400" dirty="0">
              <a:solidFill>
                <a:schemeClr val="bg2">
                  <a:lumMod val="10000"/>
                </a:schemeClr>
              </a:solidFill>
              <a:latin typeface="Amasis MT Pro" panose="02040504050005020304" pitchFamily="18" charset="0"/>
            </a:rPr>
            <a:t>Discuss the 1-week and 3-week radiotherapy regimens with Sarah. </a:t>
          </a:r>
        </a:p>
      </dgm:t>
    </dgm:pt>
    <dgm:pt modelId="{71237D2F-7ADF-4789-AE52-57B0D2B3F2F4}" type="parTrans" cxnId="{EF1FCE32-C438-4E21-9529-7536A4CEF8A3}">
      <dgm:prSet/>
      <dgm:spPr/>
      <dgm:t>
        <a:bodyPr/>
        <a:lstStyle/>
        <a:p>
          <a:endParaRPr lang="en-GB"/>
        </a:p>
      </dgm:t>
    </dgm:pt>
    <dgm:pt modelId="{7CACC058-27BA-487B-9253-1ACAA01763A0}" type="sibTrans" cxnId="{EF1FCE32-C438-4E21-9529-7536A4CEF8A3}">
      <dgm:prSet/>
      <dgm:spPr/>
      <dgm:t>
        <a:bodyPr/>
        <a:lstStyle/>
        <a:p>
          <a:endParaRPr lang="en-GB"/>
        </a:p>
      </dgm:t>
    </dgm:pt>
    <dgm:pt modelId="{A255F770-C55D-4698-99CC-EBD21D1BFF03}">
      <dgm:prSet custT="1"/>
      <dgm:spPr>
        <a:solidFill>
          <a:srgbClr val="FF8B8B">
            <a:alpha val="70000"/>
          </a:srgbClr>
        </a:solidFill>
        <a:ln>
          <a:solidFill>
            <a:srgbClr val="FF8B8B"/>
          </a:solidFill>
        </a:ln>
      </dgm:spPr>
      <dgm:t>
        <a:bodyPr/>
        <a:lstStyle/>
        <a:p>
          <a:pPr algn="l">
            <a:buFont typeface="Arial" panose="020B0604020202020204" pitchFamily="34" charset="0"/>
            <a:buChar char="•"/>
          </a:pPr>
          <a:r>
            <a:rPr lang="en-GB" sz="1400" dirty="0">
              <a:solidFill>
                <a:schemeClr val="bg2">
                  <a:lumMod val="10000"/>
                </a:schemeClr>
              </a:solidFill>
              <a:latin typeface="Amasis MT Pro" panose="02040504050005020304" pitchFamily="18" charset="0"/>
            </a:rPr>
            <a:t>Select endocrine therapy according to recurrence risk and complete a baseline DEXA scan if an aromatase inhibitor is started.</a:t>
          </a:r>
        </a:p>
      </dgm:t>
    </dgm:pt>
    <dgm:pt modelId="{ACC7C4F1-75CD-459B-A2DF-F2C62955EA14}" type="parTrans" cxnId="{8A13B7BD-072A-4074-A2AC-017F351DCA9D}">
      <dgm:prSet/>
      <dgm:spPr/>
      <dgm:t>
        <a:bodyPr/>
        <a:lstStyle/>
        <a:p>
          <a:endParaRPr lang="en-GB"/>
        </a:p>
      </dgm:t>
    </dgm:pt>
    <dgm:pt modelId="{CF805C3E-FBD7-421E-B9C5-D1C0A5DA0361}" type="sibTrans" cxnId="{8A13B7BD-072A-4074-A2AC-017F351DCA9D}">
      <dgm:prSet/>
      <dgm:spPr/>
      <dgm:t>
        <a:bodyPr/>
        <a:lstStyle/>
        <a:p>
          <a:endParaRPr lang="en-GB"/>
        </a:p>
      </dgm:t>
    </dgm:pt>
    <dgm:pt modelId="{F7F3054E-CC9A-405A-8A5A-3F4AF7761772}">
      <dgm:prSet custT="1"/>
      <dgm:spPr>
        <a:solidFill>
          <a:srgbClr val="FF99CC">
            <a:alpha val="70000"/>
          </a:srgbClr>
        </a:solidFill>
        <a:ln>
          <a:solidFill>
            <a:srgbClr val="FF99CC"/>
          </a:solidFill>
        </a:ln>
      </dgm:spPr>
      <dgm:t>
        <a:bodyPr/>
        <a:lstStyle/>
        <a:p>
          <a:pPr algn="l">
            <a:buFont typeface="Arial" panose="020B0604020202020204" pitchFamily="34" charset="0"/>
            <a:buChar char="•"/>
          </a:pPr>
          <a:r>
            <a:rPr lang="en-GB" sz="1400" dirty="0">
              <a:solidFill>
                <a:schemeClr val="bg2">
                  <a:lumMod val="10000"/>
                </a:schemeClr>
              </a:solidFill>
              <a:latin typeface="Amasis MT Pro" panose="02040504050005020304" pitchFamily="18" charset="0"/>
            </a:rPr>
            <a:t>Refer Sarah to physiotherapy for persistent shoulder restriction. </a:t>
          </a:r>
        </a:p>
      </dgm:t>
    </dgm:pt>
    <dgm:pt modelId="{0A72CBE9-5C82-4F15-9A70-014CE2220AFD}" type="parTrans" cxnId="{DE6F81B9-9088-4627-A0AB-3503BDDD849C}">
      <dgm:prSet/>
      <dgm:spPr/>
      <dgm:t>
        <a:bodyPr/>
        <a:lstStyle/>
        <a:p>
          <a:endParaRPr lang="en-GB"/>
        </a:p>
      </dgm:t>
    </dgm:pt>
    <dgm:pt modelId="{6524CAC0-7D22-4D44-851F-A80AE88CE94F}" type="sibTrans" cxnId="{DE6F81B9-9088-4627-A0AB-3503BDDD849C}">
      <dgm:prSet/>
      <dgm:spPr/>
      <dgm:t>
        <a:bodyPr/>
        <a:lstStyle/>
        <a:p>
          <a:endParaRPr lang="en-GB"/>
        </a:p>
      </dgm:t>
    </dgm:pt>
    <dgm:pt modelId="{2D4E0068-E5C4-4C36-B8BC-D3BC063D81B8}">
      <dgm:prSet custT="1"/>
      <dgm:spPr>
        <a:solidFill>
          <a:srgbClr val="FF99CC">
            <a:alpha val="70000"/>
          </a:srgbClr>
        </a:solidFill>
        <a:ln>
          <a:solidFill>
            <a:srgbClr val="FF99CC"/>
          </a:solidFill>
        </a:ln>
      </dgm:spPr>
      <dgm:t>
        <a:bodyPr/>
        <a:lstStyle/>
        <a:p>
          <a:pPr algn="l">
            <a:buFont typeface="Arial" panose="020B0604020202020204" pitchFamily="34" charset="0"/>
            <a:buChar char="•"/>
          </a:pPr>
          <a:r>
            <a:rPr lang="en-GB" sz="1400" dirty="0">
              <a:solidFill>
                <a:schemeClr val="bg2">
                  <a:lumMod val="10000"/>
                </a:schemeClr>
              </a:solidFill>
              <a:latin typeface="Amasis MT Pro" panose="02040504050005020304" pitchFamily="18" charset="0"/>
            </a:rPr>
            <a:t>Monitor skin reactions, fatigue, pain, arm or breast swelling and endocrine-therapy side effects. </a:t>
          </a:r>
        </a:p>
      </dgm:t>
    </dgm:pt>
    <dgm:pt modelId="{6E1C7EB1-34EF-47BD-A376-1E750188E3AD}" type="parTrans" cxnId="{66D651E3-728E-4EA3-A681-822C85EB1AF5}">
      <dgm:prSet/>
      <dgm:spPr/>
      <dgm:t>
        <a:bodyPr/>
        <a:lstStyle/>
        <a:p>
          <a:endParaRPr lang="en-GB"/>
        </a:p>
      </dgm:t>
    </dgm:pt>
    <dgm:pt modelId="{1FD0CFB7-383D-4476-B8DC-130F3A7A9522}" type="sibTrans" cxnId="{66D651E3-728E-4EA3-A681-822C85EB1AF5}">
      <dgm:prSet/>
      <dgm:spPr/>
      <dgm:t>
        <a:bodyPr/>
        <a:lstStyle/>
        <a:p>
          <a:endParaRPr lang="en-GB"/>
        </a:p>
      </dgm:t>
    </dgm:pt>
    <dgm:pt modelId="{BB5174E5-9414-4613-B3F7-07BF3CB0E696}">
      <dgm:prSet custT="1"/>
      <dgm:spPr>
        <a:solidFill>
          <a:srgbClr val="FF99CC">
            <a:alpha val="70000"/>
          </a:srgbClr>
        </a:solidFill>
        <a:ln>
          <a:solidFill>
            <a:srgbClr val="FF99CC"/>
          </a:solidFill>
        </a:ln>
      </dgm:spPr>
      <dgm:t>
        <a:bodyPr/>
        <a:lstStyle/>
        <a:p>
          <a:pPr algn="l">
            <a:buFont typeface="Arial" panose="020B0604020202020204" pitchFamily="34" charset="0"/>
            <a:buChar char="•"/>
          </a:pPr>
          <a:r>
            <a:rPr lang="en-GB" sz="1400" dirty="0">
              <a:solidFill>
                <a:schemeClr val="bg2">
                  <a:lumMod val="10000"/>
                </a:schemeClr>
              </a:solidFill>
              <a:latin typeface="Amasis MT Pro" panose="02040504050005020304" pitchFamily="18" charset="0"/>
            </a:rPr>
            <a:t>Review her Holistic Needs Assessment and Personalised Care and Support Plan, including anxiety, body image and return to work.</a:t>
          </a:r>
        </a:p>
      </dgm:t>
    </dgm:pt>
    <dgm:pt modelId="{5607C086-B8D0-4B12-B35E-2EDB68536B2D}" type="parTrans" cxnId="{2B4CEBD5-8EA2-4D05-91EA-D79FB32B8A01}">
      <dgm:prSet/>
      <dgm:spPr/>
      <dgm:t>
        <a:bodyPr/>
        <a:lstStyle/>
        <a:p>
          <a:endParaRPr lang="en-GB"/>
        </a:p>
      </dgm:t>
    </dgm:pt>
    <dgm:pt modelId="{A2DB4695-47CC-41E9-AE67-C64A2F41952C}" type="sibTrans" cxnId="{2B4CEBD5-8EA2-4D05-91EA-D79FB32B8A01}">
      <dgm:prSet/>
      <dgm:spPr/>
      <dgm:t>
        <a:bodyPr/>
        <a:lstStyle/>
        <a:p>
          <a:endParaRPr lang="en-GB"/>
        </a:p>
      </dgm:t>
    </dgm:pt>
    <dgm:pt modelId="{5564DA70-D0A2-4EC2-A36F-9096407CBA5C}">
      <dgm:prSet custT="1"/>
      <dgm:spPr>
        <a:solidFill>
          <a:schemeClr val="accent5">
            <a:lumMod val="20000"/>
            <a:lumOff val="80000"/>
            <a:alpha val="70000"/>
          </a:schemeClr>
        </a:solidFill>
        <a:ln>
          <a:solidFill>
            <a:srgbClr val="FFCBCB"/>
          </a:solidFill>
        </a:ln>
      </dgm:spPr>
      <dgm:t>
        <a:bodyPr/>
        <a:lstStyle/>
        <a:p>
          <a:pPr algn="l">
            <a:buFont typeface="Arial" panose="020B0604020202020204" pitchFamily="34" charset="0"/>
            <a:buChar char="•"/>
          </a:pPr>
          <a:r>
            <a:rPr lang="en-GB" sz="1400" dirty="0">
              <a:solidFill>
                <a:schemeClr val="bg2">
                  <a:lumMod val="10000"/>
                </a:schemeClr>
              </a:solidFill>
              <a:latin typeface="Amasis MT Pro" panose="02040504050005020304" pitchFamily="18" charset="0"/>
            </a:rPr>
            <a:t>Provide annual mammography for 5 years. </a:t>
          </a:r>
        </a:p>
      </dgm:t>
    </dgm:pt>
    <dgm:pt modelId="{32B34622-EE05-4A7E-BB8B-3E59AC23DEF9}" type="parTrans" cxnId="{FC71358A-A81F-440B-898B-D7C35649469A}">
      <dgm:prSet/>
      <dgm:spPr/>
      <dgm:t>
        <a:bodyPr/>
        <a:lstStyle/>
        <a:p>
          <a:endParaRPr lang="en-GB"/>
        </a:p>
      </dgm:t>
    </dgm:pt>
    <dgm:pt modelId="{BBCF56B4-2EB9-4AD1-9B56-22F6669D37A7}" type="sibTrans" cxnId="{FC71358A-A81F-440B-898B-D7C35649469A}">
      <dgm:prSet/>
      <dgm:spPr/>
      <dgm:t>
        <a:bodyPr/>
        <a:lstStyle/>
        <a:p>
          <a:endParaRPr lang="en-GB"/>
        </a:p>
      </dgm:t>
    </dgm:pt>
    <dgm:pt modelId="{E70AB24C-9368-4D3C-91F0-7B527CE27370}">
      <dgm:prSet custT="1"/>
      <dgm:spPr>
        <a:solidFill>
          <a:schemeClr val="accent5">
            <a:lumMod val="20000"/>
            <a:lumOff val="80000"/>
            <a:alpha val="70000"/>
          </a:schemeClr>
        </a:solidFill>
        <a:ln>
          <a:solidFill>
            <a:srgbClr val="FFCBCB"/>
          </a:solidFill>
        </a:ln>
      </dgm:spPr>
      <dgm:t>
        <a:bodyPr/>
        <a:lstStyle/>
        <a:p>
          <a:pPr algn="l">
            <a:buFont typeface="Arial" panose="020B0604020202020204" pitchFamily="34" charset="0"/>
            <a:buChar char="•"/>
          </a:pPr>
          <a:r>
            <a:rPr lang="en-GB" sz="1400" dirty="0">
              <a:solidFill>
                <a:schemeClr val="bg2">
                  <a:lumMod val="10000"/>
                </a:schemeClr>
              </a:solidFill>
              <a:latin typeface="Amasis MT Pro" panose="02040504050005020304" pitchFamily="18" charset="0"/>
            </a:rPr>
            <a:t>Give Sarah a written plan containing red-flag symptoms, review dates and contact details for her named breast-care professional. </a:t>
          </a:r>
        </a:p>
      </dgm:t>
    </dgm:pt>
    <dgm:pt modelId="{4B56CDD7-BD4B-48BE-B1D6-F2D4C5C37BA2}" type="parTrans" cxnId="{981E2CF4-0514-4582-9995-FB93BBF67D4D}">
      <dgm:prSet/>
      <dgm:spPr/>
      <dgm:t>
        <a:bodyPr/>
        <a:lstStyle/>
        <a:p>
          <a:endParaRPr lang="en-GB"/>
        </a:p>
      </dgm:t>
    </dgm:pt>
    <dgm:pt modelId="{D46EE3AA-929B-42DA-B693-08D9EB496BF5}" type="sibTrans" cxnId="{981E2CF4-0514-4582-9995-FB93BBF67D4D}">
      <dgm:prSet/>
      <dgm:spPr/>
      <dgm:t>
        <a:bodyPr/>
        <a:lstStyle/>
        <a:p>
          <a:endParaRPr lang="en-GB"/>
        </a:p>
      </dgm:t>
    </dgm:pt>
    <dgm:pt modelId="{25FC9F1E-D554-4117-9B9D-3C21B6A0C01E}">
      <dgm:prSet custT="1"/>
      <dgm:spPr>
        <a:solidFill>
          <a:schemeClr val="accent5">
            <a:lumMod val="20000"/>
            <a:lumOff val="80000"/>
            <a:alpha val="70000"/>
          </a:schemeClr>
        </a:solidFill>
        <a:ln>
          <a:solidFill>
            <a:srgbClr val="FFCBCB"/>
          </a:solidFill>
        </a:ln>
      </dgm:spPr>
      <dgm:t>
        <a:bodyPr/>
        <a:lstStyle/>
        <a:p>
          <a:pPr algn="l">
            <a:buFont typeface="Arial" panose="020B0604020202020204" pitchFamily="34" charset="0"/>
            <a:buChar char="•"/>
          </a:pPr>
          <a:r>
            <a:rPr lang="en-GB" sz="1400" dirty="0">
              <a:solidFill>
                <a:schemeClr val="bg2">
                  <a:lumMod val="10000"/>
                </a:schemeClr>
              </a:solidFill>
              <a:latin typeface="Amasis MT Pro" panose="02040504050005020304" pitchFamily="18" charset="0"/>
            </a:rPr>
            <a:t>Routine ultrasound or MRI is not required without a clinical indication. </a:t>
          </a:r>
        </a:p>
      </dgm:t>
    </dgm:pt>
    <dgm:pt modelId="{51465BF2-BE12-4C09-9E3B-91B48737DA04}" type="parTrans" cxnId="{5554FFC8-61E1-470D-94F7-56BC83AEE4FB}">
      <dgm:prSet/>
      <dgm:spPr/>
      <dgm:t>
        <a:bodyPr/>
        <a:lstStyle/>
        <a:p>
          <a:endParaRPr lang="en-GB"/>
        </a:p>
      </dgm:t>
    </dgm:pt>
    <dgm:pt modelId="{9600C91B-A3ED-45C1-B65B-CA28B78748D3}" type="sibTrans" cxnId="{5554FFC8-61E1-470D-94F7-56BC83AEE4FB}">
      <dgm:prSet/>
      <dgm:spPr/>
      <dgm:t>
        <a:bodyPr/>
        <a:lstStyle/>
        <a:p>
          <a:endParaRPr lang="en-GB"/>
        </a:p>
      </dgm:t>
    </dgm:pt>
    <dgm:pt modelId="{23641707-A908-4706-AC3A-EAF0FCB423D4}" type="pres">
      <dgm:prSet presAssocID="{062FF11A-CD72-4FE5-941A-89D7ABF98722}" presName="CompostProcess" presStyleCnt="0">
        <dgm:presLayoutVars>
          <dgm:dir/>
          <dgm:resizeHandles val="exact"/>
        </dgm:presLayoutVars>
      </dgm:prSet>
      <dgm:spPr/>
    </dgm:pt>
    <dgm:pt modelId="{B58B53F8-D5D2-4C6B-BA85-45FAC633E9D0}" type="pres">
      <dgm:prSet presAssocID="{062FF11A-CD72-4FE5-941A-89D7ABF98722}" presName="arrow" presStyleLbl="bgShp" presStyleIdx="0" presStyleCnt="1" custScaleX="117647" custScaleY="39932"/>
      <dgm:spPr>
        <a:solidFill>
          <a:srgbClr val="FF8B8B">
            <a:alpha val="58000"/>
          </a:srgbClr>
        </a:solidFill>
      </dgm:spPr>
    </dgm:pt>
    <dgm:pt modelId="{B9BFBB16-535A-4E4C-BF25-2F3CBE909E02}" type="pres">
      <dgm:prSet presAssocID="{062FF11A-CD72-4FE5-941A-89D7ABF98722}" presName="linearProcess" presStyleCnt="0"/>
      <dgm:spPr/>
    </dgm:pt>
    <dgm:pt modelId="{B118A3EC-6B3A-41F3-9C01-9F3395761A96}" type="pres">
      <dgm:prSet presAssocID="{67382733-CFCE-457A-98D6-E0AF0F23492A}" presName="textNode" presStyleLbl="node1" presStyleIdx="0" presStyleCnt="3" custScaleX="123612" custScaleY="133206">
        <dgm:presLayoutVars>
          <dgm:bulletEnabled val="1"/>
        </dgm:presLayoutVars>
      </dgm:prSet>
      <dgm:spPr/>
    </dgm:pt>
    <dgm:pt modelId="{55D8F4F7-4F3E-4D58-AB67-26F93D51DDDA}" type="pres">
      <dgm:prSet presAssocID="{E22DC1DE-448B-4BDE-8874-18E16D37CA77}" presName="sibTrans" presStyleCnt="0"/>
      <dgm:spPr/>
    </dgm:pt>
    <dgm:pt modelId="{6A5A9D2F-8F9C-4722-84EC-EF3942764FC8}" type="pres">
      <dgm:prSet presAssocID="{B5D6B500-3A81-4470-A1EC-15377E7B2D55}" presName="textNode" presStyleLbl="node1" presStyleIdx="1" presStyleCnt="3" custScaleX="123893" custScaleY="133206">
        <dgm:presLayoutVars>
          <dgm:bulletEnabled val="1"/>
        </dgm:presLayoutVars>
      </dgm:prSet>
      <dgm:spPr/>
    </dgm:pt>
    <dgm:pt modelId="{AC548A9E-B239-4177-9A03-B8399CEC1284}" type="pres">
      <dgm:prSet presAssocID="{DD0D627A-27D5-4D51-A762-A95763C7A9D6}" presName="sibTrans" presStyleCnt="0"/>
      <dgm:spPr/>
    </dgm:pt>
    <dgm:pt modelId="{8480E6A4-7A11-44AD-8A1E-558B6EDC296D}" type="pres">
      <dgm:prSet presAssocID="{340EF332-D3E7-4A19-B8F3-3C62F8383C58}" presName="textNode" presStyleLbl="node1" presStyleIdx="2" presStyleCnt="3" custScaleX="124970" custScaleY="133206">
        <dgm:presLayoutVars>
          <dgm:bulletEnabled val="1"/>
        </dgm:presLayoutVars>
      </dgm:prSet>
      <dgm:spPr/>
    </dgm:pt>
  </dgm:ptLst>
  <dgm:cxnLst>
    <dgm:cxn modelId="{357D320B-EAD5-4089-A1E2-9BEA75BED91D}" type="presOf" srcId="{A255F770-C55D-4698-99CC-EBD21D1BFF03}" destId="{B118A3EC-6B3A-41F3-9C01-9F3395761A96}" srcOrd="0" destOrd="4" presId="urn:microsoft.com/office/officeart/2005/8/layout/hProcess9"/>
    <dgm:cxn modelId="{4EE0880C-5D81-4315-BF7C-EB3E1C44F994}" type="presOf" srcId="{25FC9F1E-D554-4117-9B9D-3C21B6A0C01E}" destId="{8480E6A4-7A11-44AD-8A1E-558B6EDC296D}" srcOrd="0" destOrd="3" presId="urn:microsoft.com/office/officeart/2005/8/layout/hProcess9"/>
    <dgm:cxn modelId="{F297ED18-C2D5-4D10-A52D-B75C3649B53E}" type="presOf" srcId="{5564DA70-D0A2-4EC2-A36F-9096407CBA5C}" destId="{8480E6A4-7A11-44AD-8A1E-558B6EDC296D}" srcOrd="0" destOrd="1" presId="urn:microsoft.com/office/officeart/2005/8/layout/hProcess9"/>
    <dgm:cxn modelId="{B40DD826-B55E-4C36-A537-F5A6AC105D0D}" type="presOf" srcId="{3E262D09-B532-471C-9212-9199F8343A89}" destId="{B118A3EC-6B3A-41F3-9C01-9F3395761A96}" srcOrd="0" destOrd="2" presId="urn:microsoft.com/office/officeart/2005/8/layout/hProcess9"/>
    <dgm:cxn modelId="{EF1FCE32-C438-4E21-9529-7536A4CEF8A3}" srcId="{67382733-CFCE-457A-98D6-E0AF0F23492A}" destId="{B0CFF062-1AA8-4B60-8B5E-859EA29A599C}" srcOrd="2" destOrd="0" parTransId="{71237D2F-7ADF-4789-AE52-57B0D2B3F2F4}" sibTransId="{7CACC058-27BA-487B-9253-1ACAA01763A0}"/>
    <dgm:cxn modelId="{F8ACE95B-C3BA-4B2A-BCCA-095D3DA5B1A6}" srcId="{67382733-CFCE-457A-98D6-E0AF0F23492A}" destId="{3E262D09-B532-471C-9212-9199F8343A89}" srcOrd="1" destOrd="0" parTransId="{3385A79E-C906-4086-9EC6-66E59BBB0D72}" sibTransId="{2E4F37CA-E086-4A90-9D6F-6000D5699E53}"/>
    <dgm:cxn modelId="{AD88FC50-4A24-4E11-9C9B-E2F1C6FA3584}" type="presOf" srcId="{F7F3054E-CC9A-405A-8A5A-3F4AF7761772}" destId="{6A5A9D2F-8F9C-4722-84EC-EF3942764FC8}" srcOrd="0" destOrd="1" presId="urn:microsoft.com/office/officeart/2005/8/layout/hProcess9"/>
    <dgm:cxn modelId="{D1874151-480B-425D-885A-F99653E5BFB7}" type="presOf" srcId="{E70AB24C-9368-4D3C-91F0-7B527CE27370}" destId="{8480E6A4-7A11-44AD-8A1E-558B6EDC296D}" srcOrd="0" destOrd="2" presId="urn:microsoft.com/office/officeart/2005/8/layout/hProcess9"/>
    <dgm:cxn modelId="{18DD9E84-C79C-4FE1-8A9F-542688AFCB45}" srcId="{062FF11A-CD72-4FE5-941A-89D7ABF98722}" destId="{340EF332-D3E7-4A19-B8F3-3C62F8383C58}" srcOrd="2" destOrd="0" parTransId="{9B72479A-51AC-4FEB-BA67-5911B05E9D9B}" sibTransId="{54CD9DC0-FCE3-4354-BB08-342355D2C7A9}"/>
    <dgm:cxn modelId="{FC71358A-A81F-440B-898B-D7C35649469A}" srcId="{340EF332-D3E7-4A19-B8F3-3C62F8383C58}" destId="{5564DA70-D0A2-4EC2-A36F-9096407CBA5C}" srcOrd="0" destOrd="0" parTransId="{32B34622-EE05-4A7E-BB8B-3E59AC23DEF9}" sibTransId="{BBCF56B4-2EB9-4AD1-9B56-22F6669D37A7}"/>
    <dgm:cxn modelId="{63369590-8353-4405-8621-59718FFBEC83}" type="presOf" srcId="{67382733-CFCE-457A-98D6-E0AF0F23492A}" destId="{B118A3EC-6B3A-41F3-9C01-9F3395761A96}" srcOrd="0" destOrd="0" presId="urn:microsoft.com/office/officeart/2005/8/layout/hProcess9"/>
    <dgm:cxn modelId="{EA04BF91-07B2-406D-8782-58E8437995C5}" type="presOf" srcId="{062FF11A-CD72-4FE5-941A-89D7ABF98722}" destId="{23641707-A908-4706-AC3A-EAF0FCB423D4}" srcOrd="0" destOrd="0" presId="urn:microsoft.com/office/officeart/2005/8/layout/hProcess9"/>
    <dgm:cxn modelId="{EA0C2D93-CB56-40D3-A358-6143B93FA536}" srcId="{67382733-CFCE-457A-98D6-E0AF0F23492A}" destId="{13AF274E-D471-4ADA-96B8-B66C95E36496}" srcOrd="0" destOrd="0" parTransId="{3C2059B6-E74C-48AA-9EBB-A9567AC8DDAF}" sibTransId="{1D8D3600-65BE-4B83-8C5B-67361758EB2E}"/>
    <dgm:cxn modelId="{1405179F-7015-4342-A928-4B1417518490}" type="presOf" srcId="{2D4E0068-E5C4-4C36-B8BC-D3BC063D81B8}" destId="{6A5A9D2F-8F9C-4722-84EC-EF3942764FC8}" srcOrd="0" destOrd="2" presId="urn:microsoft.com/office/officeart/2005/8/layout/hProcess9"/>
    <dgm:cxn modelId="{A37982A0-65C2-40AB-A1EF-22C0C82330B8}" type="presOf" srcId="{B5D6B500-3A81-4470-A1EC-15377E7B2D55}" destId="{6A5A9D2F-8F9C-4722-84EC-EF3942764FC8}" srcOrd="0" destOrd="0" presId="urn:microsoft.com/office/officeart/2005/8/layout/hProcess9"/>
    <dgm:cxn modelId="{4B13EEAC-42CB-4478-920C-71A963DEC3B1}" type="presOf" srcId="{B0CFF062-1AA8-4B60-8B5E-859EA29A599C}" destId="{B118A3EC-6B3A-41F3-9C01-9F3395761A96}" srcOrd="0" destOrd="3" presId="urn:microsoft.com/office/officeart/2005/8/layout/hProcess9"/>
    <dgm:cxn modelId="{71EA26B4-AAC7-4E2E-AC85-1A15F94A9883}" type="presOf" srcId="{340EF332-D3E7-4A19-B8F3-3C62F8383C58}" destId="{8480E6A4-7A11-44AD-8A1E-558B6EDC296D}" srcOrd="0" destOrd="0" presId="urn:microsoft.com/office/officeart/2005/8/layout/hProcess9"/>
    <dgm:cxn modelId="{DE6F81B9-9088-4627-A0AB-3503BDDD849C}" srcId="{B5D6B500-3A81-4470-A1EC-15377E7B2D55}" destId="{F7F3054E-CC9A-405A-8A5A-3F4AF7761772}" srcOrd="0" destOrd="0" parTransId="{0A72CBE9-5C82-4F15-9A70-014CE2220AFD}" sibTransId="{6524CAC0-7D22-4D44-851F-A80AE88CE94F}"/>
    <dgm:cxn modelId="{7CB308BB-C339-4DBE-8EDF-AE0358525A0E}" type="presOf" srcId="{13AF274E-D471-4ADA-96B8-B66C95E36496}" destId="{B118A3EC-6B3A-41F3-9C01-9F3395761A96}" srcOrd="0" destOrd="1" presId="urn:microsoft.com/office/officeart/2005/8/layout/hProcess9"/>
    <dgm:cxn modelId="{3AA00EBD-0EBF-4C1C-9A36-CA34F3420A78}" type="presOf" srcId="{BB5174E5-9414-4613-B3F7-07BF3CB0E696}" destId="{6A5A9D2F-8F9C-4722-84EC-EF3942764FC8}" srcOrd="0" destOrd="3" presId="urn:microsoft.com/office/officeart/2005/8/layout/hProcess9"/>
    <dgm:cxn modelId="{8A13B7BD-072A-4074-A2AC-017F351DCA9D}" srcId="{67382733-CFCE-457A-98D6-E0AF0F23492A}" destId="{A255F770-C55D-4698-99CC-EBD21D1BFF03}" srcOrd="3" destOrd="0" parTransId="{ACC7C4F1-75CD-459B-A2DF-F2C62955EA14}" sibTransId="{CF805C3E-FBD7-421E-B9C5-D1C0A5DA0361}"/>
    <dgm:cxn modelId="{5554FFC8-61E1-470D-94F7-56BC83AEE4FB}" srcId="{340EF332-D3E7-4A19-B8F3-3C62F8383C58}" destId="{25FC9F1E-D554-4117-9B9D-3C21B6A0C01E}" srcOrd="2" destOrd="0" parTransId="{51465BF2-BE12-4C09-9E3B-91B48737DA04}" sibTransId="{9600C91B-A3ED-45C1-B65B-CA28B78748D3}"/>
    <dgm:cxn modelId="{2B4CEBD5-8EA2-4D05-91EA-D79FB32B8A01}" srcId="{B5D6B500-3A81-4470-A1EC-15377E7B2D55}" destId="{BB5174E5-9414-4613-B3F7-07BF3CB0E696}" srcOrd="2" destOrd="0" parTransId="{5607C086-B8D0-4B12-B35E-2EDB68536B2D}" sibTransId="{A2DB4695-47CC-41E9-AE67-C64A2F41952C}"/>
    <dgm:cxn modelId="{9F2418E1-A7D6-43F6-BB8F-366A59C6F88C}" srcId="{062FF11A-CD72-4FE5-941A-89D7ABF98722}" destId="{67382733-CFCE-457A-98D6-E0AF0F23492A}" srcOrd="0" destOrd="0" parTransId="{67DF9BD5-C165-4C89-BB55-FDFF232BFA49}" sibTransId="{E22DC1DE-448B-4BDE-8874-18E16D37CA77}"/>
    <dgm:cxn modelId="{66D651E3-728E-4EA3-A681-822C85EB1AF5}" srcId="{B5D6B500-3A81-4470-A1EC-15377E7B2D55}" destId="{2D4E0068-E5C4-4C36-B8BC-D3BC063D81B8}" srcOrd="1" destOrd="0" parTransId="{6E1C7EB1-34EF-47BD-A376-1E750188E3AD}" sibTransId="{1FD0CFB7-383D-4476-B8DC-130F3A7A9522}"/>
    <dgm:cxn modelId="{244691E3-F6FB-4870-98F4-C04231E09F95}" srcId="{062FF11A-CD72-4FE5-941A-89D7ABF98722}" destId="{B5D6B500-3A81-4470-A1EC-15377E7B2D55}" srcOrd="1" destOrd="0" parTransId="{51BA1ADB-E676-4AF2-8D9B-174CDC8EAEC0}" sibTransId="{DD0D627A-27D5-4D51-A762-A95763C7A9D6}"/>
    <dgm:cxn modelId="{981E2CF4-0514-4582-9995-FB93BBF67D4D}" srcId="{340EF332-D3E7-4A19-B8F3-3C62F8383C58}" destId="{E70AB24C-9368-4D3C-91F0-7B527CE27370}" srcOrd="1" destOrd="0" parTransId="{4B56CDD7-BD4B-48BE-B1D6-F2D4C5C37BA2}" sibTransId="{D46EE3AA-929B-42DA-B693-08D9EB496BF5}"/>
    <dgm:cxn modelId="{4D6ED6B0-1529-43BE-BCD4-AD23C157E348}" type="presParOf" srcId="{23641707-A908-4706-AC3A-EAF0FCB423D4}" destId="{B58B53F8-D5D2-4C6B-BA85-45FAC633E9D0}" srcOrd="0" destOrd="0" presId="urn:microsoft.com/office/officeart/2005/8/layout/hProcess9"/>
    <dgm:cxn modelId="{84847194-4ADF-496F-966F-D0ABABF43216}" type="presParOf" srcId="{23641707-A908-4706-AC3A-EAF0FCB423D4}" destId="{B9BFBB16-535A-4E4C-BF25-2F3CBE909E02}" srcOrd="1" destOrd="0" presId="urn:microsoft.com/office/officeart/2005/8/layout/hProcess9"/>
    <dgm:cxn modelId="{F777B7A6-ACC8-4BB9-B2F8-CBE85CB997F2}" type="presParOf" srcId="{B9BFBB16-535A-4E4C-BF25-2F3CBE909E02}" destId="{B118A3EC-6B3A-41F3-9C01-9F3395761A96}" srcOrd="0" destOrd="0" presId="urn:microsoft.com/office/officeart/2005/8/layout/hProcess9"/>
    <dgm:cxn modelId="{ACDAE62E-A256-44E3-8E7F-5426352D81EF}" type="presParOf" srcId="{B9BFBB16-535A-4E4C-BF25-2F3CBE909E02}" destId="{55D8F4F7-4F3E-4D58-AB67-26F93D51DDDA}" srcOrd="1" destOrd="0" presId="urn:microsoft.com/office/officeart/2005/8/layout/hProcess9"/>
    <dgm:cxn modelId="{ADFF8495-84D3-4FD4-9A82-1D04751A42FA}" type="presParOf" srcId="{B9BFBB16-535A-4E4C-BF25-2F3CBE909E02}" destId="{6A5A9D2F-8F9C-4722-84EC-EF3942764FC8}" srcOrd="2" destOrd="0" presId="urn:microsoft.com/office/officeart/2005/8/layout/hProcess9"/>
    <dgm:cxn modelId="{BEC1295F-17CF-4785-B671-7A799615EBC0}" type="presParOf" srcId="{B9BFBB16-535A-4E4C-BF25-2F3CBE909E02}" destId="{AC548A9E-B239-4177-9A03-B8399CEC1284}" srcOrd="3" destOrd="0" presId="urn:microsoft.com/office/officeart/2005/8/layout/hProcess9"/>
    <dgm:cxn modelId="{B400E3B4-0AA7-4BA9-92B8-15CE4CEE11D0}" type="presParOf" srcId="{B9BFBB16-535A-4E4C-BF25-2F3CBE909E02}" destId="{8480E6A4-7A11-44AD-8A1E-558B6EDC296D}" srcOrd="4" destOrd="0" presId="urn:microsoft.com/office/officeart/2005/8/layout/hProcess9"/>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2C6F4472-6ECD-4957-8F42-76860A32C2D0}" type="doc">
      <dgm:prSet loTypeId="urn:microsoft.com/office/officeart/2005/8/layout/lProcess2" loCatId="list" qsTypeId="urn:microsoft.com/office/officeart/2005/8/quickstyle/simple1#16" qsCatId="simple" csTypeId="urn:microsoft.com/office/officeart/2005/8/colors/accent1_2#16" csCatId="accent1" phldr="1"/>
      <dgm:spPr/>
      <dgm:t>
        <a:bodyPr/>
        <a:lstStyle/>
        <a:p>
          <a:endParaRPr lang="en-GB"/>
        </a:p>
      </dgm:t>
    </dgm:pt>
    <dgm:pt modelId="{714E201F-4E70-458E-B644-899822E4A1EF}">
      <dgm:prSet phldrT="[Text]" custT="1"/>
      <dgm:spPr>
        <a:solidFill>
          <a:srgbClr val="FFA7C4"/>
        </a:solidFill>
        <a:ln>
          <a:solidFill>
            <a:srgbClr val="C00000"/>
          </a:solidFill>
        </a:ln>
      </dgm:spPr>
      <dgm:t>
        <a:bodyPr/>
        <a:lstStyle/>
        <a:p>
          <a:r>
            <a:rPr lang="en-GB" sz="2000" b="1" dirty="0">
              <a:solidFill>
                <a:schemeClr val="tx1"/>
              </a:solidFill>
              <a:latin typeface="Amasis MT Pro" panose="02040504050005020304" pitchFamily="18" charset="0"/>
            </a:rPr>
            <a:t>Understanding the breast and lymphatic system</a:t>
          </a:r>
          <a:endParaRPr lang="en-GB" sz="2000" dirty="0">
            <a:solidFill>
              <a:schemeClr val="tx1"/>
            </a:solidFill>
          </a:endParaRPr>
        </a:p>
      </dgm:t>
    </dgm:pt>
    <dgm:pt modelId="{C438B93E-6C18-4B4E-93D3-F80F4DAEE4EA}" type="parTrans" cxnId="{5D28F84B-2951-4287-A573-08D7A8D737C8}">
      <dgm:prSet/>
      <dgm:spPr/>
      <dgm:t>
        <a:bodyPr/>
        <a:lstStyle/>
        <a:p>
          <a:endParaRPr lang="en-GB"/>
        </a:p>
      </dgm:t>
    </dgm:pt>
    <dgm:pt modelId="{E4C672C0-22C1-4910-876F-357E50FAA954}" type="sibTrans" cxnId="{5D28F84B-2951-4287-A573-08D7A8D737C8}">
      <dgm:prSet/>
      <dgm:spPr/>
      <dgm:t>
        <a:bodyPr/>
        <a:lstStyle/>
        <a:p>
          <a:endParaRPr lang="en-GB"/>
        </a:p>
      </dgm:t>
    </dgm:pt>
    <dgm:pt modelId="{FAA3BEDB-9820-4908-AADD-2BE36365CB6F}">
      <dgm:prSet phldrT="[Text]"/>
      <dgm:spPr>
        <a:gradFill rotWithShape="0">
          <a:gsLst>
            <a:gs pos="37000">
              <a:srgbClr val="FFD9E7"/>
            </a:gs>
            <a:gs pos="74000">
              <a:srgbClr val="FFD9E7"/>
            </a:gs>
            <a:gs pos="83000">
              <a:srgbClr val="FFD9E7"/>
            </a:gs>
            <a:gs pos="100000">
              <a:srgbClr val="FF699B"/>
            </a:gs>
          </a:gsLst>
          <a:path path="rect">
            <a:fillToRect l="50000" t="50000" r="50000" b="50000"/>
          </a:path>
        </a:gradFill>
        <a:ln>
          <a:solidFill>
            <a:srgbClr val="AA0039"/>
          </a:solidFill>
        </a:ln>
        <a:effectLst>
          <a:glow rad="63500">
            <a:srgbClr val="AA0039">
              <a:alpha val="40000"/>
            </a:srgbClr>
          </a:glow>
        </a:effectLst>
      </dgm:spPr>
      <dgm:t>
        <a:bodyPr/>
        <a:lstStyle/>
        <a:p>
          <a:r>
            <a:rPr lang="en-GB" dirty="0">
              <a:solidFill>
                <a:schemeClr val="tx1"/>
              </a:solidFill>
              <a:latin typeface="Amasis MT Pro" panose="02040504050005020304" pitchFamily="18" charset="0"/>
            </a:rPr>
            <a:t>Explains how breast cancer develops and may spread. </a:t>
          </a:r>
          <a:endParaRPr lang="en-GB" dirty="0">
            <a:solidFill>
              <a:schemeClr val="tx1"/>
            </a:solidFill>
          </a:endParaRPr>
        </a:p>
      </dgm:t>
    </dgm:pt>
    <dgm:pt modelId="{7FB41C47-6DF7-4834-9B80-AEA05AC2B903}" type="parTrans" cxnId="{39D0FC0E-FA02-4625-89BF-B06068D443A8}">
      <dgm:prSet/>
      <dgm:spPr/>
      <dgm:t>
        <a:bodyPr/>
        <a:lstStyle/>
        <a:p>
          <a:endParaRPr lang="en-GB"/>
        </a:p>
      </dgm:t>
    </dgm:pt>
    <dgm:pt modelId="{DD2CCD7E-4E4D-4217-A791-D51F4715152E}" type="sibTrans" cxnId="{39D0FC0E-FA02-4625-89BF-B06068D443A8}">
      <dgm:prSet/>
      <dgm:spPr/>
      <dgm:t>
        <a:bodyPr/>
        <a:lstStyle/>
        <a:p>
          <a:endParaRPr lang="en-GB"/>
        </a:p>
      </dgm:t>
    </dgm:pt>
    <dgm:pt modelId="{F8240485-45EC-4FD2-A6A1-81FF0DFDE759}">
      <dgm:prSet phldrT="[Text]" custT="1"/>
      <dgm:spPr>
        <a:solidFill>
          <a:srgbClr val="FFA7C4"/>
        </a:solidFill>
        <a:ln>
          <a:solidFill>
            <a:srgbClr val="AA0039"/>
          </a:solidFill>
        </a:ln>
      </dgm:spPr>
      <dgm:t>
        <a:bodyPr/>
        <a:lstStyle/>
        <a:p>
          <a:r>
            <a:rPr lang="en-GB" sz="2000" b="1" dirty="0">
              <a:solidFill>
                <a:schemeClr val="tx1"/>
              </a:solidFill>
              <a:latin typeface="Amasis MT Pro" panose="02040504050005020304" pitchFamily="18" charset="0"/>
            </a:rPr>
            <a:t>A whole-person care plan</a:t>
          </a:r>
          <a:endParaRPr lang="en-GB" sz="2000" dirty="0">
            <a:solidFill>
              <a:schemeClr val="tx1"/>
            </a:solidFill>
          </a:endParaRPr>
        </a:p>
      </dgm:t>
    </dgm:pt>
    <dgm:pt modelId="{0B10CB01-A938-47E1-BBBA-4D853EF3D3FE}" type="parTrans" cxnId="{5C8BDD8F-02C6-4DBE-8F97-E9AE92326AAD}">
      <dgm:prSet/>
      <dgm:spPr/>
      <dgm:t>
        <a:bodyPr/>
        <a:lstStyle/>
        <a:p>
          <a:endParaRPr lang="en-GB"/>
        </a:p>
      </dgm:t>
    </dgm:pt>
    <dgm:pt modelId="{B6D066E9-753C-4396-B585-9849D73C4192}" type="sibTrans" cxnId="{5C8BDD8F-02C6-4DBE-8F97-E9AE92326AAD}">
      <dgm:prSet/>
      <dgm:spPr/>
      <dgm:t>
        <a:bodyPr/>
        <a:lstStyle/>
        <a:p>
          <a:endParaRPr lang="en-GB"/>
        </a:p>
      </dgm:t>
    </dgm:pt>
    <dgm:pt modelId="{EFF772B5-553D-45E4-AB44-A025200D3DD0}">
      <dgm:prSet phldrT="[Text]"/>
      <dgm:spPr>
        <a:gradFill rotWithShape="0">
          <a:gsLst>
            <a:gs pos="37000">
              <a:srgbClr val="FFD9E7"/>
            </a:gs>
            <a:gs pos="74000">
              <a:srgbClr val="FFD9E7"/>
            </a:gs>
            <a:gs pos="83000">
              <a:srgbClr val="FFD9E7"/>
            </a:gs>
            <a:gs pos="100000">
              <a:srgbClr val="FF699B"/>
            </a:gs>
          </a:gsLst>
          <a:path path="rect">
            <a:fillToRect l="50000" t="50000" r="50000" b="50000"/>
          </a:path>
        </a:gradFill>
        <a:ln>
          <a:solidFill>
            <a:srgbClr val="AA0039"/>
          </a:solidFill>
        </a:ln>
        <a:effectLst>
          <a:glow rad="63500">
            <a:srgbClr val="AA0039">
              <a:alpha val="40000"/>
            </a:srgbClr>
          </a:glow>
        </a:effectLst>
      </dgm:spPr>
      <dgm:t>
        <a:bodyPr/>
        <a:lstStyle/>
        <a:p>
          <a:r>
            <a:rPr lang="en-GB" dirty="0">
              <a:solidFill>
                <a:schemeClr val="tx1"/>
              </a:solidFill>
              <a:latin typeface="Amasis MT Pro" panose="02040504050005020304" pitchFamily="18" charset="0"/>
            </a:rPr>
            <a:t>Combines treatment and monitoring with shoulder rehabilitation, lifestyle support and symptom management. </a:t>
          </a:r>
          <a:endParaRPr lang="en-GB" dirty="0">
            <a:solidFill>
              <a:schemeClr val="tx1"/>
            </a:solidFill>
          </a:endParaRPr>
        </a:p>
      </dgm:t>
    </dgm:pt>
    <dgm:pt modelId="{BB034FA5-93C1-4A18-AD9A-1E61222A4A8D}" type="parTrans" cxnId="{D222A3E9-DF5F-4450-928A-A1064F54BFAC}">
      <dgm:prSet/>
      <dgm:spPr/>
      <dgm:t>
        <a:bodyPr/>
        <a:lstStyle/>
        <a:p>
          <a:endParaRPr lang="en-GB"/>
        </a:p>
      </dgm:t>
    </dgm:pt>
    <dgm:pt modelId="{5C6FFBF9-8E2C-460B-B08B-CFE36FB85A07}" type="sibTrans" cxnId="{D222A3E9-DF5F-4450-928A-A1064F54BFAC}">
      <dgm:prSet/>
      <dgm:spPr/>
      <dgm:t>
        <a:bodyPr/>
        <a:lstStyle/>
        <a:p>
          <a:endParaRPr lang="en-GB"/>
        </a:p>
      </dgm:t>
    </dgm:pt>
    <dgm:pt modelId="{FCB43864-9508-41F4-811C-FAC836C8579D}">
      <dgm:prSet phldrT="[Text]" custT="1"/>
      <dgm:spPr>
        <a:solidFill>
          <a:srgbClr val="FFA7C4"/>
        </a:solidFill>
        <a:ln>
          <a:solidFill>
            <a:srgbClr val="AA0039"/>
          </a:solidFill>
        </a:ln>
      </dgm:spPr>
      <dgm:t>
        <a:bodyPr/>
        <a:lstStyle/>
        <a:p>
          <a:r>
            <a:rPr lang="en-GB" sz="2000" b="1" dirty="0">
              <a:solidFill>
                <a:schemeClr val="tx1"/>
              </a:solidFill>
              <a:latin typeface="Amasis MT Pro" panose="02040504050005020304" pitchFamily="18" charset="0"/>
            </a:rPr>
            <a:t>Shared decisions and continuity of care</a:t>
          </a:r>
          <a:endParaRPr lang="en-GB" sz="2000" dirty="0">
            <a:solidFill>
              <a:schemeClr val="tx1"/>
            </a:solidFill>
          </a:endParaRPr>
        </a:p>
      </dgm:t>
    </dgm:pt>
    <dgm:pt modelId="{E39293EF-A4BD-4ED0-B6FF-9F0B923031FA}" type="parTrans" cxnId="{C88DDCD7-D305-4CC7-8DAD-EB8681986DA5}">
      <dgm:prSet/>
      <dgm:spPr/>
      <dgm:t>
        <a:bodyPr/>
        <a:lstStyle/>
        <a:p>
          <a:endParaRPr lang="en-GB"/>
        </a:p>
      </dgm:t>
    </dgm:pt>
    <dgm:pt modelId="{730F6D25-5F10-447C-B3DB-203C49CD0507}" type="sibTrans" cxnId="{C88DDCD7-D305-4CC7-8DAD-EB8681986DA5}">
      <dgm:prSet/>
      <dgm:spPr/>
      <dgm:t>
        <a:bodyPr/>
        <a:lstStyle/>
        <a:p>
          <a:endParaRPr lang="en-GB"/>
        </a:p>
      </dgm:t>
    </dgm:pt>
    <dgm:pt modelId="{448613BB-92F4-4F90-95BA-FBC473D0EAA5}">
      <dgm:prSet phldrT="[Text]"/>
      <dgm:spPr>
        <a:gradFill rotWithShape="0">
          <a:gsLst>
            <a:gs pos="37000">
              <a:srgbClr val="FFD9E7"/>
            </a:gs>
            <a:gs pos="74000">
              <a:srgbClr val="FFD9E7"/>
            </a:gs>
            <a:gs pos="83000">
              <a:srgbClr val="FFD9E7"/>
            </a:gs>
            <a:gs pos="100000">
              <a:srgbClr val="FF699B"/>
            </a:gs>
          </a:gsLst>
          <a:path path="rect">
            <a:fillToRect l="50000" t="50000" r="50000" b="50000"/>
          </a:path>
        </a:gradFill>
        <a:ln>
          <a:solidFill>
            <a:srgbClr val="AA0039"/>
          </a:solidFill>
        </a:ln>
        <a:effectLst>
          <a:glow rad="63500">
            <a:srgbClr val="AA0039">
              <a:alpha val="40000"/>
            </a:srgbClr>
          </a:glow>
        </a:effectLst>
      </dgm:spPr>
      <dgm:t>
        <a:bodyPr/>
        <a:lstStyle/>
        <a:p>
          <a:r>
            <a:rPr lang="en-GB" dirty="0">
              <a:solidFill>
                <a:schemeClr val="tx1"/>
              </a:solidFill>
              <a:latin typeface="Amasis MT Pro" panose="02040504050005020304" pitchFamily="18" charset="0"/>
            </a:rPr>
            <a:t>Sarah should remain involved in all treatment decisions. </a:t>
          </a:r>
          <a:endParaRPr lang="en-GB" dirty="0">
            <a:solidFill>
              <a:schemeClr val="tx1"/>
            </a:solidFill>
          </a:endParaRPr>
        </a:p>
      </dgm:t>
    </dgm:pt>
    <dgm:pt modelId="{41AFCF85-51B3-490A-85F6-010D4ED69813}" type="parTrans" cxnId="{A2B8EE8E-977C-4FBC-8350-C85C62CD765A}">
      <dgm:prSet/>
      <dgm:spPr/>
      <dgm:t>
        <a:bodyPr/>
        <a:lstStyle/>
        <a:p>
          <a:endParaRPr lang="en-GB"/>
        </a:p>
      </dgm:t>
    </dgm:pt>
    <dgm:pt modelId="{D7A86237-896A-4E8C-ACFE-F7F98E6716FD}" type="sibTrans" cxnId="{A2B8EE8E-977C-4FBC-8350-C85C62CD765A}">
      <dgm:prSet/>
      <dgm:spPr/>
      <dgm:t>
        <a:bodyPr/>
        <a:lstStyle/>
        <a:p>
          <a:endParaRPr lang="en-GB"/>
        </a:p>
      </dgm:t>
    </dgm:pt>
    <dgm:pt modelId="{D89B6803-5FFB-49C9-8AD8-596568A982F1}">
      <dgm:prSet/>
      <dgm:spPr>
        <a:gradFill rotWithShape="0">
          <a:gsLst>
            <a:gs pos="37000">
              <a:srgbClr val="FFD9E7"/>
            </a:gs>
            <a:gs pos="74000">
              <a:srgbClr val="FFD9E7"/>
            </a:gs>
            <a:gs pos="83000">
              <a:srgbClr val="FFD9E7"/>
            </a:gs>
            <a:gs pos="100000">
              <a:srgbClr val="FF699B"/>
            </a:gs>
          </a:gsLst>
          <a:path path="rect">
            <a:fillToRect l="50000" t="50000" r="50000" b="50000"/>
          </a:path>
        </a:gradFill>
        <a:ln>
          <a:solidFill>
            <a:srgbClr val="AA0039"/>
          </a:solidFill>
        </a:ln>
        <a:effectLst>
          <a:glow rad="63500">
            <a:srgbClr val="AA0039">
              <a:alpha val="40000"/>
            </a:srgbClr>
          </a:glow>
        </a:effectLst>
      </dgm:spPr>
      <dgm:t>
        <a:bodyPr/>
        <a:lstStyle/>
        <a:p>
          <a:r>
            <a:rPr lang="en-GB" dirty="0">
              <a:solidFill>
                <a:schemeClr val="tx1"/>
              </a:solidFill>
              <a:latin typeface="Amasis MT Pro" panose="02040504050005020304" pitchFamily="18" charset="0"/>
            </a:rPr>
            <a:t>Supports decisions about surgery, radiotherapy, endocrine therapy and surveillance. </a:t>
          </a:r>
        </a:p>
      </dgm:t>
    </dgm:pt>
    <dgm:pt modelId="{3A3F533F-B063-4CBB-9995-85394FF53B99}" type="parTrans" cxnId="{A11E97A2-7487-4C2F-A864-07E01CC6CCC1}">
      <dgm:prSet/>
      <dgm:spPr/>
      <dgm:t>
        <a:bodyPr/>
        <a:lstStyle/>
        <a:p>
          <a:endParaRPr lang="en-GB"/>
        </a:p>
      </dgm:t>
    </dgm:pt>
    <dgm:pt modelId="{274DF9E4-A3E7-4F7B-B29D-7D62F1CA9C0E}" type="sibTrans" cxnId="{A11E97A2-7487-4C2F-A864-07E01CC6CCC1}">
      <dgm:prSet/>
      <dgm:spPr/>
      <dgm:t>
        <a:bodyPr/>
        <a:lstStyle/>
        <a:p>
          <a:endParaRPr lang="en-GB"/>
        </a:p>
      </dgm:t>
    </dgm:pt>
    <dgm:pt modelId="{169DC420-8EBB-466D-A9EE-462ADFB38510}">
      <dgm:prSet/>
      <dgm:spPr>
        <a:gradFill rotWithShape="0">
          <a:gsLst>
            <a:gs pos="37000">
              <a:srgbClr val="FFD9E7"/>
            </a:gs>
            <a:gs pos="74000">
              <a:srgbClr val="FFD9E7"/>
            </a:gs>
            <a:gs pos="83000">
              <a:srgbClr val="FFD9E7"/>
            </a:gs>
            <a:gs pos="100000">
              <a:srgbClr val="FF699B"/>
            </a:gs>
          </a:gsLst>
          <a:path path="rect">
            <a:fillToRect l="50000" t="50000" r="50000" b="50000"/>
          </a:path>
        </a:gradFill>
        <a:ln>
          <a:solidFill>
            <a:srgbClr val="AA0039"/>
          </a:solidFill>
        </a:ln>
        <a:effectLst>
          <a:glow rad="63500">
            <a:srgbClr val="AA0039">
              <a:alpha val="40000"/>
            </a:srgbClr>
          </a:glow>
        </a:effectLst>
      </dgm:spPr>
      <dgm:t>
        <a:bodyPr/>
        <a:lstStyle/>
        <a:p>
          <a:r>
            <a:rPr lang="en-GB" dirty="0">
              <a:solidFill>
                <a:schemeClr val="tx1"/>
              </a:solidFill>
              <a:latin typeface="Amasis MT Pro" panose="02040504050005020304" pitchFamily="18" charset="0"/>
            </a:rPr>
            <a:t>Addresses Sarah’s anxiety, body image, independence and return-to-work goals. </a:t>
          </a:r>
        </a:p>
      </dgm:t>
    </dgm:pt>
    <dgm:pt modelId="{693EE143-1D4E-49DC-9EB5-2ABFBAF339D5}" type="parTrans" cxnId="{21B468B8-0B74-4C19-B8F4-54632219EFE0}">
      <dgm:prSet/>
      <dgm:spPr/>
      <dgm:t>
        <a:bodyPr/>
        <a:lstStyle/>
        <a:p>
          <a:endParaRPr lang="en-GB"/>
        </a:p>
      </dgm:t>
    </dgm:pt>
    <dgm:pt modelId="{AD8ACDC1-D3FF-4EBB-95C2-73D29ECFA0D1}" type="sibTrans" cxnId="{21B468B8-0B74-4C19-B8F4-54632219EFE0}">
      <dgm:prSet/>
      <dgm:spPr/>
      <dgm:t>
        <a:bodyPr/>
        <a:lstStyle/>
        <a:p>
          <a:endParaRPr lang="en-GB"/>
        </a:p>
      </dgm:t>
    </dgm:pt>
    <dgm:pt modelId="{0CF4218B-146D-4709-9665-8E2390676F8B}">
      <dgm:prSet/>
      <dgm:spPr>
        <a:gradFill rotWithShape="0">
          <a:gsLst>
            <a:gs pos="37000">
              <a:srgbClr val="FFD9E7"/>
            </a:gs>
            <a:gs pos="74000">
              <a:srgbClr val="FFD9E7"/>
            </a:gs>
            <a:gs pos="83000">
              <a:srgbClr val="FFD9E7"/>
            </a:gs>
            <a:gs pos="100000">
              <a:srgbClr val="FF699B"/>
            </a:gs>
          </a:gsLst>
          <a:path path="rect">
            <a:fillToRect l="50000" t="50000" r="50000" b="50000"/>
          </a:path>
        </a:gradFill>
        <a:ln>
          <a:solidFill>
            <a:srgbClr val="AA0039"/>
          </a:solidFill>
        </a:ln>
        <a:effectLst>
          <a:glow rad="63500">
            <a:srgbClr val="AA0039">
              <a:alpha val="40000"/>
            </a:srgbClr>
          </a:glow>
        </a:effectLst>
      </dgm:spPr>
      <dgm:t>
        <a:bodyPr/>
        <a:lstStyle/>
        <a:p>
          <a:r>
            <a:rPr lang="en-GB" dirty="0">
              <a:solidFill>
                <a:schemeClr val="tx1"/>
              </a:solidFill>
              <a:latin typeface="Amasis MT Pro" panose="02040504050005020304" pitchFamily="18" charset="0"/>
            </a:rPr>
            <a:t>A named professional, written care plan and clear follow-up pathway support safe long-term care. </a:t>
          </a:r>
        </a:p>
      </dgm:t>
    </dgm:pt>
    <dgm:pt modelId="{C635019C-8F71-4AFD-88A1-386B5395E777}" type="parTrans" cxnId="{8F22D0EE-D8D6-4799-AA7C-6C69A6E18651}">
      <dgm:prSet/>
      <dgm:spPr/>
      <dgm:t>
        <a:bodyPr/>
        <a:lstStyle/>
        <a:p>
          <a:endParaRPr lang="en-GB"/>
        </a:p>
      </dgm:t>
    </dgm:pt>
    <dgm:pt modelId="{C01B54BA-D4A6-4268-A6B3-C2A8AF062A8E}" type="sibTrans" cxnId="{8F22D0EE-D8D6-4799-AA7C-6C69A6E18651}">
      <dgm:prSet/>
      <dgm:spPr/>
      <dgm:t>
        <a:bodyPr/>
        <a:lstStyle/>
        <a:p>
          <a:endParaRPr lang="en-GB"/>
        </a:p>
      </dgm:t>
    </dgm:pt>
    <dgm:pt modelId="{B0BFB54B-BB33-45F5-AC9E-4BA9ABAACD3E}" type="pres">
      <dgm:prSet presAssocID="{2C6F4472-6ECD-4957-8F42-76860A32C2D0}" presName="theList" presStyleCnt="0">
        <dgm:presLayoutVars>
          <dgm:dir/>
          <dgm:animLvl val="lvl"/>
          <dgm:resizeHandles val="exact"/>
        </dgm:presLayoutVars>
      </dgm:prSet>
      <dgm:spPr/>
    </dgm:pt>
    <dgm:pt modelId="{C79F1D5B-D038-411B-9DF2-AE8092BBA93A}" type="pres">
      <dgm:prSet presAssocID="{714E201F-4E70-458E-B644-899822E4A1EF}" presName="compNode" presStyleCnt="0"/>
      <dgm:spPr/>
    </dgm:pt>
    <dgm:pt modelId="{93578E76-80DF-4606-9FB5-16C4C637E405}" type="pres">
      <dgm:prSet presAssocID="{714E201F-4E70-458E-B644-899822E4A1EF}" presName="aNode" presStyleLbl="bgShp" presStyleIdx="0" presStyleCnt="3"/>
      <dgm:spPr/>
    </dgm:pt>
    <dgm:pt modelId="{8ED2BA0B-520B-481F-B7E8-7F3F176E0C86}" type="pres">
      <dgm:prSet presAssocID="{714E201F-4E70-458E-B644-899822E4A1EF}" presName="textNode" presStyleLbl="bgShp" presStyleIdx="0" presStyleCnt="3"/>
      <dgm:spPr/>
    </dgm:pt>
    <dgm:pt modelId="{95CE96A8-E7DB-4B02-A1A2-B2973BFB46B8}" type="pres">
      <dgm:prSet presAssocID="{714E201F-4E70-458E-B644-899822E4A1EF}" presName="compChildNode" presStyleCnt="0"/>
      <dgm:spPr/>
    </dgm:pt>
    <dgm:pt modelId="{AF19DF80-45BC-448E-ACA5-B32C0D9A86C6}" type="pres">
      <dgm:prSet presAssocID="{714E201F-4E70-458E-B644-899822E4A1EF}" presName="theInnerList" presStyleCnt="0"/>
      <dgm:spPr/>
    </dgm:pt>
    <dgm:pt modelId="{C27E6A11-EF0E-42A8-8F1D-083D2990E766}" type="pres">
      <dgm:prSet presAssocID="{FAA3BEDB-9820-4908-AADD-2BE36365CB6F}" presName="childNode" presStyleLbl="node1" presStyleIdx="0" presStyleCnt="6">
        <dgm:presLayoutVars>
          <dgm:bulletEnabled val="1"/>
        </dgm:presLayoutVars>
      </dgm:prSet>
      <dgm:spPr/>
    </dgm:pt>
    <dgm:pt modelId="{41642640-F7A0-43DA-9612-5FB15A8691F3}" type="pres">
      <dgm:prSet presAssocID="{FAA3BEDB-9820-4908-AADD-2BE36365CB6F}" presName="aSpace2" presStyleCnt="0"/>
      <dgm:spPr/>
    </dgm:pt>
    <dgm:pt modelId="{B39A4E04-F372-463C-9217-1CDBB2AB2F3D}" type="pres">
      <dgm:prSet presAssocID="{D89B6803-5FFB-49C9-8AD8-596568A982F1}" presName="childNode" presStyleLbl="node1" presStyleIdx="1" presStyleCnt="6">
        <dgm:presLayoutVars>
          <dgm:bulletEnabled val="1"/>
        </dgm:presLayoutVars>
      </dgm:prSet>
      <dgm:spPr/>
    </dgm:pt>
    <dgm:pt modelId="{29FFA1F5-290A-4404-BFD5-F59EBDADAB74}" type="pres">
      <dgm:prSet presAssocID="{714E201F-4E70-458E-B644-899822E4A1EF}" presName="aSpace" presStyleCnt="0"/>
      <dgm:spPr/>
    </dgm:pt>
    <dgm:pt modelId="{87C91A63-F2B4-44EA-A355-5E8B04D01CF8}" type="pres">
      <dgm:prSet presAssocID="{F8240485-45EC-4FD2-A6A1-81FF0DFDE759}" presName="compNode" presStyleCnt="0"/>
      <dgm:spPr/>
    </dgm:pt>
    <dgm:pt modelId="{91B77638-E44F-41A1-A49A-001F22448DCB}" type="pres">
      <dgm:prSet presAssocID="{F8240485-45EC-4FD2-A6A1-81FF0DFDE759}" presName="aNode" presStyleLbl="bgShp" presStyleIdx="1" presStyleCnt="3"/>
      <dgm:spPr/>
    </dgm:pt>
    <dgm:pt modelId="{22118884-7A3A-402C-8D9A-3A6A175F6F64}" type="pres">
      <dgm:prSet presAssocID="{F8240485-45EC-4FD2-A6A1-81FF0DFDE759}" presName="textNode" presStyleLbl="bgShp" presStyleIdx="1" presStyleCnt="3"/>
      <dgm:spPr/>
    </dgm:pt>
    <dgm:pt modelId="{9AEE840F-17FD-4944-AE12-A33D25EAB6AA}" type="pres">
      <dgm:prSet presAssocID="{F8240485-45EC-4FD2-A6A1-81FF0DFDE759}" presName="compChildNode" presStyleCnt="0"/>
      <dgm:spPr/>
    </dgm:pt>
    <dgm:pt modelId="{0B46C6DC-ECEB-4FA0-B732-22E32EBC2102}" type="pres">
      <dgm:prSet presAssocID="{F8240485-45EC-4FD2-A6A1-81FF0DFDE759}" presName="theInnerList" presStyleCnt="0"/>
      <dgm:spPr/>
    </dgm:pt>
    <dgm:pt modelId="{E7C7FA8A-D898-4557-8100-EA9C587CFD87}" type="pres">
      <dgm:prSet presAssocID="{EFF772B5-553D-45E4-AB44-A025200D3DD0}" presName="childNode" presStyleLbl="node1" presStyleIdx="2" presStyleCnt="6">
        <dgm:presLayoutVars>
          <dgm:bulletEnabled val="1"/>
        </dgm:presLayoutVars>
      </dgm:prSet>
      <dgm:spPr/>
    </dgm:pt>
    <dgm:pt modelId="{BD30E68C-DF3B-46D1-933C-661E5111AB37}" type="pres">
      <dgm:prSet presAssocID="{EFF772B5-553D-45E4-AB44-A025200D3DD0}" presName="aSpace2" presStyleCnt="0"/>
      <dgm:spPr/>
    </dgm:pt>
    <dgm:pt modelId="{07D5EC1E-E252-4ED7-A92E-87812460A0F3}" type="pres">
      <dgm:prSet presAssocID="{169DC420-8EBB-466D-A9EE-462ADFB38510}" presName="childNode" presStyleLbl="node1" presStyleIdx="3" presStyleCnt="6">
        <dgm:presLayoutVars>
          <dgm:bulletEnabled val="1"/>
        </dgm:presLayoutVars>
      </dgm:prSet>
      <dgm:spPr/>
    </dgm:pt>
    <dgm:pt modelId="{67AA8AC8-3F75-4390-AF32-0FC86DA46FFA}" type="pres">
      <dgm:prSet presAssocID="{F8240485-45EC-4FD2-A6A1-81FF0DFDE759}" presName="aSpace" presStyleCnt="0"/>
      <dgm:spPr/>
    </dgm:pt>
    <dgm:pt modelId="{66E91348-8DDF-47EB-8BF2-2B98784E7D07}" type="pres">
      <dgm:prSet presAssocID="{FCB43864-9508-41F4-811C-FAC836C8579D}" presName="compNode" presStyleCnt="0"/>
      <dgm:spPr/>
    </dgm:pt>
    <dgm:pt modelId="{8FE38BDB-A505-4B13-AF72-950F489B4E17}" type="pres">
      <dgm:prSet presAssocID="{FCB43864-9508-41F4-811C-FAC836C8579D}" presName="aNode" presStyleLbl="bgShp" presStyleIdx="2" presStyleCnt="3"/>
      <dgm:spPr/>
    </dgm:pt>
    <dgm:pt modelId="{24EDC295-1466-4426-87B1-5AF78A111FC1}" type="pres">
      <dgm:prSet presAssocID="{FCB43864-9508-41F4-811C-FAC836C8579D}" presName="textNode" presStyleLbl="bgShp" presStyleIdx="2" presStyleCnt="3"/>
      <dgm:spPr/>
    </dgm:pt>
    <dgm:pt modelId="{D32D416D-DCDB-4817-A71C-37B95F3E3991}" type="pres">
      <dgm:prSet presAssocID="{FCB43864-9508-41F4-811C-FAC836C8579D}" presName="compChildNode" presStyleCnt="0"/>
      <dgm:spPr/>
    </dgm:pt>
    <dgm:pt modelId="{83AE9F33-D575-40F2-B262-5820B7D3CAB1}" type="pres">
      <dgm:prSet presAssocID="{FCB43864-9508-41F4-811C-FAC836C8579D}" presName="theInnerList" presStyleCnt="0"/>
      <dgm:spPr/>
    </dgm:pt>
    <dgm:pt modelId="{D60D8360-5F55-45A0-873B-F39ABBE3F070}" type="pres">
      <dgm:prSet presAssocID="{448613BB-92F4-4F90-95BA-FBC473D0EAA5}" presName="childNode" presStyleLbl="node1" presStyleIdx="4" presStyleCnt="6">
        <dgm:presLayoutVars>
          <dgm:bulletEnabled val="1"/>
        </dgm:presLayoutVars>
      </dgm:prSet>
      <dgm:spPr/>
    </dgm:pt>
    <dgm:pt modelId="{A0E5EE6B-8DE3-40E6-92E7-37D15BBE1D20}" type="pres">
      <dgm:prSet presAssocID="{448613BB-92F4-4F90-95BA-FBC473D0EAA5}" presName="aSpace2" presStyleCnt="0"/>
      <dgm:spPr/>
    </dgm:pt>
    <dgm:pt modelId="{F76F4AA4-D26A-4181-904E-84A57E58137B}" type="pres">
      <dgm:prSet presAssocID="{0CF4218B-146D-4709-9665-8E2390676F8B}" presName="childNode" presStyleLbl="node1" presStyleIdx="5" presStyleCnt="6">
        <dgm:presLayoutVars>
          <dgm:bulletEnabled val="1"/>
        </dgm:presLayoutVars>
      </dgm:prSet>
      <dgm:spPr/>
    </dgm:pt>
  </dgm:ptLst>
  <dgm:cxnLst>
    <dgm:cxn modelId="{39D0FC0E-FA02-4625-89BF-B06068D443A8}" srcId="{714E201F-4E70-458E-B644-899822E4A1EF}" destId="{FAA3BEDB-9820-4908-AADD-2BE36365CB6F}" srcOrd="0" destOrd="0" parTransId="{7FB41C47-6DF7-4834-9B80-AEA05AC2B903}" sibTransId="{DD2CCD7E-4E4D-4217-A791-D51F4715152E}"/>
    <dgm:cxn modelId="{ECD5FA2C-E6C4-4D4F-9668-102E67E5C6DE}" type="presOf" srcId="{714E201F-4E70-458E-B644-899822E4A1EF}" destId="{93578E76-80DF-4606-9FB5-16C4C637E405}" srcOrd="0" destOrd="0" presId="urn:microsoft.com/office/officeart/2005/8/layout/lProcess2"/>
    <dgm:cxn modelId="{D2A8AC5F-AC87-46A6-B385-0C54C4790119}" type="presOf" srcId="{EFF772B5-553D-45E4-AB44-A025200D3DD0}" destId="{E7C7FA8A-D898-4557-8100-EA9C587CFD87}" srcOrd="0" destOrd="0" presId="urn:microsoft.com/office/officeart/2005/8/layout/lProcess2"/>
    <dgm:cxn modelId="{5D28F84B-2951-4287-A573-08D7A8D737C8}" srcId="{2C6F4472-6ECD-4957-8F42-76860A32C2D0}" destId="{714E201F-4E70-458E-B644-899822E4A1EF}" srcOrd="0" destOrd="0" parTransId="{C438B93E-6C18-4B4E-93D3-F80F4DAEE4EA}" sibTransId="{E4C672C0-22C1-4910-876F-357E50FAA954}"/>
    <dgm:cxn modelId="{045A4A5A-7FB8-4827-85B6-7AFAEAFD1ED2}" type="presOf" srcId="{D89B6803-5FFB-49C9-8AD8-596568A982F1}" destId="{B39A4E04-F372-463C-9217-1CDBB2AB2F3D}" srcOrd="0" destOrd="0" presId="urn:microsoft.com/office/officeart/2005/8/layout/lProcess2"/>
    <dgm:cxn modelId="{8CE68E84-36FA-4F4B-83D6-B5B1DA66FEDA}" type="presOf" srcId="{714E201F-4E70-458E-B644-899822E4A1EF}" destId="{8ED2BA0B-520B-481F-B7E8-7F3F176E0C86}" srcOrd="1" destOrd="0" presId="urn:microsoft.com/office/officeart/2005/8/layout/lProcess2"/>
    <dgm:cxn modelId="{A2B8EE8E-977C-4FBC-8350-C85C62CD765A}" srcId="{FCB43864-9508-41F4-811C-FAC836C8579D}" destId="{448613BB-92F4-4F90-95BA-FBC473D0EAA5}" srcOrd="0" destOrd="0" parTransId="{41AFCF85-51B3-490A-85F6-010D4ED69813}" sibTransId="{D7A86237-896A-4E8C-ACFE-F7F98E6716FD}"/>
    <dgm:cxn modelId="{5C8BDD8F-02C6-4DBE-8F97-E9AE92326AAD}" srcId="{2C6F4472-6ECD-4957-8F42-76860A32C2D0}" destId="{F8240485-45EC-4FD2-A6A1-81FF0DFDE759}" srcOrd="1" destOrd="0" parTransId="{0B10CB01-A938-47E1-BBBA-4D853EF3D3FE}" sibTransId="{B6D066E9-753C-4396-B585-9849D73C4192}"/>
    <dgm:cxn modelId="{A11E97A2-7487-4C2F-A864-07E01CC6CCC1}" srcId="{714E201F-4E70-458E-B644-899822E4A1EF}" destId="{D89B6803-5FFB-49C9-8AD8-596568A982F1}" srcOrd="1" destOrd="0" parTransId="{3A3F533F-B063-4CBB-9995-85394FF53B99}" sibTransId="{274DF9E4-A3E7-4F7B-B29D-7D62F1CA9C0E}"/>
    <dgm:cxn modelId="{21B468B8-0B74-4C19-B8F4-54632219EFE0}" srcId="{F8240485-45EC-4FD2-A6A1-81FF0DFDE759}" destId="{169DC420-8EBB-466D-A9EE-462ADFB38510}" srcOrd="1" destOrd="0" parTransId="{693EE143-1D4E-49DC-9EB5-2ABFBAF339D5}" sibTransId="{AD8ACDC1-D3FF-4EBB-95C2-73D29ECFA0D1}"/>
    <dgm:cxn modelId="{231F5EC0-C51B-46B5-AF6D-E996192D13DE}" type="presOf" srcId="{FCB43864-9508-41F4-811C-FAC836C8579D}" destId="{8FE38BDB-A505-4B13-AF72-950F489B4E17}" srcOrd="0" destOrd="0" presId="urn:microsoft.com/office/officeart/2005/8/layout/lProcess2"/>
    <dgm:cxn modelId="{39E2C4C1-7F04-4A21-8367-8B6185497931}" type="presOf" srcId="{0CF4218B-146D-4709-9665-8E2390676F8B}" destId="{F76F4AA4-D26A-4181-904E-84A57E58137B}" srcOrd="0" destOrd="0" presId="urn:microsoft.com/office/officeart/2005/8/layout/lProcess2"/>
    <dgm:cxn modelId="{CEF9CFCC-850C-4685-B3B7-9FC2B572ED6E}" type="presOf" srcId="{2C6F4472-6ECD-4957-8F42-76860A32C2D0}" destId="{B0BFB54B-BB33-45F5-AC9E-4BA9ABAACD3E}" srcOrd="0" destOrd="0" presId="urn:microsoft.com/office/officeart/2005/8/layout/lProcess2"/>
    <dgm:cxn modelId="{972293D3-D188-45C4-BB59-9E75C51A7516}" type="presOf" srcId="{F8240485-45EC-4FD2-A6A1-81FF0DFDE759}" destId="{91B77638-E44F-41A1-A49A-001F22448DCB}" srcOrd="0" destOrd="0" presId="urn:microsoft.com/office/officeart/2005/8/layout/lProcess2"/>
    <dgm:cxn modelId="{C88DDCD7-D305-4CC7-8DAD-EB8681986DA5}" srcId="{2C6F4472-6ECD-4957-8F42-76860A32C2D0}" destId="{FCB43864-9508-41F4-811C-FAC836C8579D}" srcOrd="2" destOrd="0" parTransId="{E39293EF-A4BD-4ED0-B6FF-9F0B923031FA}" sibTransId="{730F6D25-5F10-447C-B3DB-203C49CD0507}"/>
    <dgm:cxn modelId="{4B96B6D9-A567-4CEA-85A8-014387767BE0}" type="presOf" srcId="{FAA3BEDB-9820-4908-AADD-2BE36365CB6F}" destId="{C27E6A11-EF0E-42A8-8F1D-083D2990E766}" srcOrd="0" destOrd="0" presId="urn:microsoft.com/office/officeart/2005/8/layout/lProcess2"/>
    <dgm:cxn modelId="{D222A3E9-DF5F-4450-928A-A1064F54BFAC}" srcId="{F8240485-45EC-4FD2-A6A1-81FF0DFDE759}" destId="{EFF772B5-553D-45E4-AB44-A025200D3DD0}" srcOrd="0" destOrd="0" parTransId="{BB034FA5-93C1-4A18-AD9A-1E61222A4A8D}" sibTransId="{5C6FFBF9-8E2C-460B-B08B-CFE36FB85A07}"/>
    <dgm:cxn modelId="{8F22D0EE-D8D6-4799-AA7C-6C69A6E18651}" srcId="{FCB43864-9508-41F4-811C-FAC836C8579D}" destId="{0CF4218B-146D-4709-9665-8E2390676F8B}" srcOrd="1" destOrd="0" parTransId="{C635019C-8F71-4AFD-88A1-386B5395E777}" sibTransId="{C01B54BA-D4A6-4268-A6B3-C2A8AF062A8E}"/>
    <dgm:cxn modelId="{96C318F3-5D5D-4B81-952C-359B9CC8DEA5}" type="presOf" srcId="{FCB43864-9508-41F4-811C-FAC836C8579D}" destId="{24EDC295-1466-4426-87B1-5AF78A111FC1}" srcOrd="1" destOrd="0" presId="urn:microsoft.com/office/officeart/2005/8/layout/lProcess2"/>
    <dgm:cxn modelId="{8C1F30F5-A3DF-4AFC-AEA0-92E98D58D4F1}" type="presOf" srcId="{448613BB-92F4-4F90-95BA-FBC473D0EAA5}" destId="{D60D8360-5F55-45A0-873B-F39ABBE3F070}" srcOrd="0" destOrd="0" presId="urn:microsoft.com/office/officeart/2005/8/layout/lProcess2"/>
    <dgm:cxn modelId="{DE282CFA-ABE9-4EC2-8784-12C93E15F94D}" type="presOf" srcId="{169DC420-8EBB-466D-A9EE-462ADFB38510}" destId="{07D5EC1E-E252-4ED7-A92E-87812460A0F3}" srcOrd="0" destOrd="0" presId="urn:microsoft.com/office/officeart/2005/8/layout/lProcess2"/>
    <dgm:cxn modelId="{F79ABFFC-9B18-4D9B-861F-55594D136387}" type="presOf" srcId="{F8240485-45EC-4FD2-A6A1-81FF0DFDE759}" destId="{22118884-7A3A-402C-8D9A-3A6A175F6F64}" srcOrd="1" destOrd="0" presId="urn:microsoft.com/office/officeart/2005/8/layout/lProcess2"/>
    <dgm:cxn modelId="{EACA5A90-D305-40CC-BE9D-0D6501BDD4EB}" type="presParOf" srcId="{B0BFB54B-BB33-45F5-AC9E-4BA9ABAACD3E}" destId="{C79F1D5B-D038-411B-9DF2-AE8092BBA93A}" srcOrd="0" destOrd="0" presId="urn:microsoft.com/office/officeart/2005/8/layout/lProcess2"/>
    <dgm:cxn modelId="{D20BC376-A75B-417A-8744-935D131FA39B}" type="presParOf" srcId="{C79F1D5B-D038-411B-9DF2-AE8092BBA93A}" destId="{93578E76-80DF-4606-9FB5-16C4C637E405}" srcOrd="0" destOrd="0" presId="urn:microsoft.com/office/officeart/2005/8/layout/lProcess2"/>
    <dgm:cxn modelId="{A244DA9D-3617-4C72-9D98-3081D9BDEC0E}" type="presParOf" srcId="{C79F1D5B-D038-411B-9DF2-AE8092BBA93A}" destId="{8ED2BA0B-520B-481F-B7E8-7F3F176E0C86}" srcOrd="1" destOrd="0" presId="urn:microsoft.com/office/officeart/2005/8/layout/lProcess2"/>
    <dgm:cxn modelId="{1E87C67B-1B81-44B3-B128-209AD129CC53}" type="presParOf" srcId="{C79F1D5B-D038-411B-9DF2-AE8092BBA93A}" destId="{95CE96A8-E7DB-4B02-A1A2-B2973BFB46B8}" srcOrd="2" destOrd="0" presId="urn:microsoft.com/office/officeart/2005/8/layout/lProcess2"/>
    <dgm:cxn modelId="{776B4C55-A4E0-4C8A-9444-F7EF524DA355}" type="presParOf" srcId="{95CE96A8-E7DB-4B02-A1A2-B2973BFB46B8}" destId="{AF19DF80-45BC-448E-ACA5-B32C0D9A86C6}" srcOrd="0" destOrd="0" presId="urn:microsoft.com/office/officeart/2005/8/layout/lProcess2"/>
    <dgm:cxn modelId="{0FF75FB3-E2FA-4662-9738-F115AB91E41B}" type="presParOf" srcId="{AF19DF80-45BC-448E-ACA5-B32C0D9A86C6}" destId="{C27E6A11-EF0E-42A8-8F1D-083D2990E766}" srcOrd="0" destOrd="0" presId="urn:microsoft.com/office/officeart/2005/8/layout/lProcess2"/>
    <dgm:cxn modelId="{F8870BC9-4BDA-44A5-A212-1F00CEDCB9C6}" type="presParOf" srcId="{AF19DF80-45BC-448E-ACA5-B32C0D9A86C6}" destId="{41642640-F7A0-43DA-9612-5FB15A8691F3}" srcOrd="1" destOrd="0" presId="urn:microsoft.com/office/officeart/2005/8/layout/lProcess2"/>
    <dgm:cxn modelId="{0DCB2D21-6940-4914-A530-9BE370CC03FB}" type="presParOf" srcId="{AF19DF80-45BC-448E-ACA5-B32C0D9A86C6}" destId="{B39A4E04-F372-463C-9217-1CDBB2AB2F3D}" srcOrd="2" destOrd="0" presId="urn:microsoft.com/office/officeart/2005/8/layout/lProcess2"/>
    <dgm:cxn modelId="{6F4B6B5C-C4F1-48CE-B409-73E2772D46D7}" type="presParOf" srcId="{B0BFB54B-BB33-45F5-AC9E-4BA9ABAACD3E}" destId="{29FFA1F5-290A-4404-BFD5-F59EBDADAB74}" srcOrd="1" destOrd="0" presId="urn:microsoft.com/office/officeart/2005/8/layout/lProcess2"/>
    <dgm:cxn modelId="{08B3B420-0F7E-4EB0-9DDA-3C216759B81E}" type="presParOf" srcId="{B0BFB54B-BB33-45F5-AC9E-4BA9ABAACD3E}" destId="{87C91A63-F2B4-44EA-A355-5E8B04D01CF8}" srcOrd="2" destOrd="0" presId="urn:microsoft.com/office/officeart/2005/8/layout/lProcess2"/>
    <dgm:cxn modelId="{E40CFB58-1FA2-4958-908E-93D7E5E4DA4B}" type="presParOf" srcId="{87C91A63-F2B4-44EA-A355-5E8B04D01CF8}" destId="{91B77638-E44F-41A1-A49A-001F22448DCB}" srcOrd="0" destOrd="0" presId="urn:microsoft.com/office/officeart/2005/8/layout/lProcess2"/>
    <dgm:cxn modelId="{3AA395C0-8C29-46A3-8AD5-5F7E74C3410F}" type="presParOf" srcId="{87C91A63-F2B4-44EA-A355-5E8B04D01CF8}" destId="{22118884-7A3A-402C-8D9A-3A6A175F6F64}" srcOrd="1" destOrd="0" presId="urn:microsoft.com/office/officeart/2005/8/layout/lProcess2"/>
    <dgm:cxn modelId="{FB68B628-0789-4CDD-AE64-97A2F613331F}" type="presParOf" srcId="{87C91A63-F2B4-44EA-A355-5E8B04D01CF8}" destId="{9AEE840F-17FD-4944-AE12-A33D25EAB6AA}" srcOrd="2" destOrd="0" presId="urn:microsoft.com/office/officeart/2005/8/layout/lProcess2"/>
    <dgm:cxn modelId="{AC96C813-5402-451D-9FAB-DDA0A9F8AF92}" type="presParOf" srcId="{9AEE840F-17FD-4944-AE12-A33D25EAB6AA}" destId="{0B46C6DC-ECEB-4FA0-B732-22E32EBC2102}" srcOrd="0" destOrd="0" presId="urn:microsoft.com/office/officeart/2005/8/layout/lProcess2"/>
    <dgm:cxn modelId="{816E0850-84CF-4978-AD83-872E575E790C}" type="presParOf" srcId="{0B46C6DC-ECEB-4FA0-B732-22E32EBC2102}" destId="{E7C7FA8A-D898-4557-8100-EA9C587CFD87}" srcOrd="0" destOrd="0" presId="urn:microsoft.com/office/officeart/2005/8/layout/lProcess2"/>
    <dgm:cxn modelId="{6E903E33-E42B-42C6-AD59-40B962BBF132}" type="presParOf" srcId="{0B46C6DC-ECEB-4FA0-B732-22E32EBC2102}" destId="{BD30E68C-DF3B-46D1-933C-661E5111AB37}" srcOrd="1" destOrd="0" presId="urn:microsoft.com/office/officeart/2005/8/layout/lProcess2"/>
    <dgm:cxn modelId="{6B036BCF-A7D8-4DBC-80E2-483B9672DE87}" type="presParOf" srcId="{0B46C6DC-ECEB-4FA0-B732-22E32EBC2102}" destId="{07D5EC1E-E252-4ED7-A92E-87812460A0F3}" srcOrd="2" destOrd="0" presId="urn:microsoft.com/office/officeart/2005/8/layout/lProcess2"/>
    <dgm:cxn modelId="{EA3DAD3A-9980-444A-8B09-D95293BB7426}" type="presParOf" srcId="{B0BFB54B-BB33-45F5-AC9E-4BA9ABAACD3E}" destId="{67AA8AC8-3F75-4390-AF32-0FC86DA46FFA}" srcOrd="3" destOrd="0" presId="urn:microsoft.com/office/officeart/2005/8/layout/lProcess2"/>
    <dgm:cxn modelId="{88CBB00F-D34E-4871-BEE9-49A70ABA8B01}" type="presParOf" srcId="{B0BFB54B-BB33-45F5-AC9E-4BA9ABAACD3E}" destId="{66E91348-8DDF-47EB-8BF2-2B98784E7D07}" srcOrd="4" destOrd="0" presId="urn:microsoft.com/office/officeart/2005/8/layout/lProcess2"/>
    <dgm:cxn modelId="{F582A051-6736-454E-9CB9-8461A36DA1A1}" type="presParOf" srcId="{66E91348-8DDF-47EB-8BF2-2B98784E7D07}" destId="{8FE38BDB-A505-4B13-AF72-950F489B4E17}" srcOrd="0" destOrd="0" presId="urn:microsoft.com/office/officeart/2005/8/layout/lProcess2"/>
    <dgm:cxn modelId="{0FD74521-20CA-4593-AFCA-78B92C50D127}" type="presParOf" srcId="{66E91348-8DDF-47EB-8BF2-2B98784E7D07}" destId="{24EDC295-1466-4426-87B1-5AF78A111FC1}" srcOrd="1" destOrd="0" presId="urn:microsoft.com/office/officeart/2005/8/layout/lProcess2"/>
    <dgm:cxn modelId="{213C3EC1-D929-4EDC-93CB-B834DF74BA17}" type="presParOf" srcId="{66E91348-8DDF-47EB-8BF2-2B98784E7D07}" destId="{D32D416D-DCDB-4817-A71C-37B95F3E3991}" srcOrd="2" destOrd="0" presId="urn:microsoft.com/office/officeart/2005/8/layout/lProcess2"/>
    <dgm:cxn modelId="{7627FFD8-AEDE-4DD9-8C64-D0842D6F7D89}" type="presParOf" srcId="{D32D416D-DCDB-4817-A71C-37B95F3E3991}" destId="{83AE9F33-D575-40F2-B262-5820B7D3CAB1}" srcOrd="0" destOrd="0" presId="urn:microsoft.com/office/officeart/2005/8/layout/lProcess2"/>
    <dgm:cxn modelId="{EC9A6172-EDDF-43D1-AC0A-68394EAED843}" type="presParOf" srcId="{83AE9F33-D575-40F2-B262-5820B7D3CAB1}" destId="{D60D8360-5F55-45A0-873B-F39ABBE3F070}" srcOrd="0" destOrd="0" presId="urn:microsoft.com/office/officeart/2005/8/layout/lProcess2"/>
    <dgm:cxn modelId="{37BFF26C-3710-47EE-B4D6-F1EEEC31B0BB}" type="presParOf" srcId="{83AE9F33-D575-40F2-B262-5820B7D3CAB1}" destId="{A0E5EE6B-8DE3-40E6-92E7-37D15BBE1D20}" srcOrd="1" destOrd="0" presId="urn:microsoft.com/office/officeart/2005/8/layout/lProcess2"/>
    <dgm:cxn modelId="{9B05968B-8C33-48C4-BAA4-081A0B27BADD}" type="presParOf" srcId="{83AE9F33-D575-40F2-B262-5820B7D3CAB1}" destId="{F76F4AA4-D26A-4181-904E-84A57E58137B}" srcOrd="2" destOrd="0" presId="urn:microsoft.com/office/officeart/2005/8/layout/lProcess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8D76F9B7-61CF-4B12-B7F8-8C1DA1296458}" type="doc">
      <dgm:prSet loTypeId="urn:microsoft.com/office/officeart/2008/layout/VerticalCurvedList" loCatId="list" qsTypeId="urn:microsoft.com/office/officeart/2005/8/quickstyle/simple3#1" qsCatId="simple" csTypeId="urn:microsoft.com/office/officeart/2005/8/colors/colorful4#2" csCatId="colorful" phldr="1"/>
      <dgm:spPr/>
      <dgm:t>
        <a:bodyPr/>
        <a:lstStyle/>
        <a:p>
          <a:endParaRPr lang="en-GB"/>
        </a:p>
      </dgm:t>
    </dgm:pt>
    <dgm:pt modelId="{1AAF69D4-53FC-4C67-8146-D2CC4761AF75}">
      <dgm:prSet phldrT="[Text]" custT="1"/>
      <dgm:spPr/>
      <dgm:t>
        <a:bodyPr/>
        <a:lstStyle/>
        <a:p>
          <a:pPr>
            <a:buNone/>
          </a:pPr>
          <a:r>
            <a:rPr lang="en-GB" sz="1400" dirty="0">
              <a:solidFill>
                <a:schemeClr val="bg2">
                  <a:lumMod val="10000"/>
                </a:schemeClr>
              </a:solidFill>
              <a:latin typeface="Amasis MT Pro Medium" panose="02040604050005020304" pitchFamily="18" charset="0"/>
            </a:rPr>
            <a:t>Aneurin Bevan University Health Board (no date) </a:t>
          </a:r>
          <a:r>
            <a:rPr lang="en-GB" sz="1400" i="1" dirty="0">
              <a:solidFill>
                <a:schemeClr val="bg2">
                  <a:lumMod val="10000"/>
                </a:schemeClr>
              </a:solidFill>
              <a:latin typeface="Amasis MT Pro Medium" panose="02040604050005020304" pitchFamily="18" charset="0"/>
            </a:rPr>
            <a:t>Referral to the Breast Service</a:t>
          </a:r>
          <a:r>
            <a:rPr lang="en-GB" sz="1400" dirty="0">
              <a:solidFill>
                <a:schemeClr val="bg2">
                  <a:lumMod val="10000"/>
                </a:schemeClr>
              </a:solidFill>
              <a:latin typeface="Amasis MT Pro Medium" panose="02040604050005020304" pitchFamily="18" charset="0"/>
            </a:rPr>
            <a:t>. Available at: </a:t>
          </a:r>
          <a:r>
            <a:rPr lang="en-GB" sz="1400" dirty="0">
              <a:solidFill>
                <a:schemeClr val="bg2">
                  <a:lumMod val="10000"/>
                </a:schemeClr>
              </a:solidFill>
              <a:latin typeface="Amasis MT Pro Medium" panose="02040604050005020304" pitchFamily="18" charset="0"/>
              <a:hlinkClick xmlns:r="http://schemas.openxmlformats.org/officeDocument/2006/relationships" r:id="rId1">
                <a:extLst>
                  <a:ext uri="{A12FA001-AC4F-418D-AE19-62706E023703}">
                    <ahyp:hlinkClr xmlns:ahyp="http://schemas.microsoft.com/office/drawing/2018/hyperlinkcolor" val="tx"/>
                  </a:ext>
                </a:extLst>
              </a:hlinkClick>
            </a:rPr>
            <a:t>https://abuhb.nhs.wales/hospitals/a-z-of-services/breast-services/referral/</a:t>
          </a:r>
          <a:r>
            <a:rPr lang="en-GB" sz="1400" dirty="0">
              <a:solidFill>
                <a:schemeClr val="bg2">
                  <a:lumMod val="10000"/>
                </a:schemeClr>
              </a:solidFill>
              <a:latin typeface="Amasis MT Pro Medium" panose="02040604050005020304" pitchFamily="18" charset="0"/>
            </a:rPr>
            <a:t> (Accessed: 27 August 2026).</a:t>
          </a:r>
        </a:p>
      </dgm:t>
    </dgm:pt>
    <dgm:pt modelId="{AA531D86-5BE8-40DA-A5CC-4C8EEC5956F0}" type="parTrans" cxnId="{ED7196B8-8270-4ABE-BE3D-557685A013A2}">
      <dgm:prSet/>
      <dgm:spPr/>
      <dgm:t>
        <a:bodyPr/>
        <a:lstStyle/>
        <a:p>
          <a:endParaRPr lang="en-GB"/>
        </a:p>
      </dgm:t>
    </dgm:pt>
    <dgm:pt modelId="{33D137B3-3D29-4474-9C81-52B1DBE4D174}" type="sibTrans" cxnId="{ED7196B8-8270-4ABE-BE3D-557685A013A2}">
      <dgm:prSet/>
      <dgm:spPr/>
      <dgm:t>
        <a:bodyPr/>
        <a:lstStyle/>
        <a:p>
          <a:endParaRPr lang="en-GB"/>
        </a:p>
      </dgm:t>
    </dgm:pt>
    <dgm:pt modelId="{9B191740-F018-4BBB-98E5-5A9A7393168C}">
      <dgm:prSet custT="1"/>
      <dgm:spPr/>
      <dgm:t>
        <a:bodyPr/>
        <a:lstStyle/>
        <a:p>
          <a:pPr>
            <a:buNone/>
          </a:pPr>
          <a:r>
            <a:rPr lang="en-GB" sz="1400" dirty="0">
              <a:solidFill>
                <a:schemeClr val="bg2">
                  <a:lumMod val="10000"/>
                </a:schemeClr>
              </a:solidFill>
              <a:latin typeface="Amasis MT Pro Medium" panose="02040604050005020304" pitchFamily="18" charset="0"/>
            </a:rPr>
            <a:t>Cancer Research UK (no date) </a:t>
          </a:r>
          <a:r>
            <a:rPr lang="en-GB" sz="1400" i="1" dirty="0">
              <a:solidFill>
                <a:schemeClr val="bg2">
                  <a:lumMod val="10000"/>
                </a:schemeClr>
              </a:solidFill>
              <a:latin typeface="Amasis MT Pro Medium" panose="02040604050005020304" pitchFamily="18" charset="0"/>
            </a:rPr>
            <a:t>Breast cancer statistics</a:t>
          </a:r>
          <a:r>
            <a:rPr lang="en-GB" sz="1400" dirty="0">
              <a:solidFill>
                <a:schemeClr val="bg2">
                  <a:lumMod val="10000"/>
                </a:schemeClr>
              </a:solidFill>
              <a:latin typeface="Amasis MT Pro Medium" panose="02040604050005020304" pitchFamily="18" charset="0"/>
            </a:rPr>
            <a:t>. Available at: </a:t>
          </a:r>
          <a:r>
            <a:rPr lang="en-GB" sz="1400" dirty="0">
              <a:solidFill>
                <a:schemeClr val="bg2">
                  <a:lumMod val="10000"/>
                </a:schemeClr>
              </a:solidFill>
              <a:latin typeface="Amasis MT Pro Medium" panose="02040604050005020304" pitchFamily="18" charset="0"/>
              <a:hlinkClick xmlns:r="http://schemas.openxmlformats.org/officeDocument/2006/relationships" r:id="rId2">
                <a:extLst>
                  <a:ext uri="{A12FA001-AC4F-418D-AE19-62706E023703}">
                    <ahyp:hlinkClr xmlns:ahyp="http://schemas.microsoft.com/office/drawing/2018/hyperlinkcolor" val="tx"/>
                  </a:ext>
                </a:extLst>
              </a:hlinkClick>
            </a:rPr>
            <a:t>https://www.cancerresearchuk.org/health-professional/cancer-statistics/statistics-by-cancer-type/breast-cancer</a:t>
          </a:r>
          <a:r>
            <a:rPr lang="en-GB" sz="1400" dirty="0">
              <a:solidFill>
                <a:schemeClr val="bg2">
                  <a:lumMod val="10000"/>
                </a:schemeClr>
              </a:solidFill>
              <a:latin typeface="Amasis MT Pro Medium" panose="02040604050005020304" pitchFamily="18" charset="0"/>
            </a:rPr>
            <a:t> (Accessed: 27 August 2026).</a:t>
          </a:r>
        </a:p>
      </dgm:t>
    </dgm:pt>
    <dgm:pt modelId="{B3894142-E43C-4EDB-B7CB-131A293B7A48}" type="parTrans" cxnId="{E4C0641B-C5C1-40CC-97AB-D1411E75C556}">
      <dgm:prSet/>
      <dgm:spPr/>
      <dgm:t>
        <a:bodyPr/>
        <a:lstStyle/>
        <a:p>
          <a:endParaRPr lang="en-GB"/>
        </a:p>
      </dgm:t>
    </dgm:pt>
    <dgm:pt modelId="{EC0DD947-7576-4352-8ECD-CE6DED7E9378}" type="sibTrans" cxnId="{E4C0641B-C5C1-40CC-97AB-D1411E75C556}">
      <dgm:prSet/>
      <dgm:spPr/>
      <dgm:t>
        <a:bodyPr/>
        <a:lstStyle/>
        <a:p>
          <a:endParaRPr lang="en-GB"/>
        </a:p>
      </dgm:t>
    </dgm:pt>
    <dgm:pt modelId="{9CBB5AB1-D68F-4A1F-A4BA-9935F893C2F3}">
      <dgm:prSet custT="1"/>
      <dgm:spPr/>
      <dgm:t>
        <a:bodyPr/>
        <a:lstStyle/>
        <a:p>
          <a:pPr>
            <a:buNone/>
          </a:pPr>
          <a:r>
            <a:rPr lang="en-GB" sz="1400" dirty="0">
              <a:solidFill>
                <a:schemeClr val="bg2">
                  <a:lumMod val="10000"/>
                </a:schemeClr>
              </a:solidFill>
              <a:latin typeface="Amasis MT Pro Medium" panose="02040604050005020304" pitchFamily="18" charset="0"/>
            </a:rPr>
            <a:t>Cancer Research UK (2026a) </a:t>
          </a:r>
          <a:r>
            <a:rPr lang="en-GB" sz="1400" i="1" dirty="0">
              <a:solidFill>
                <a:schemeClr val="bg2">
                  <a:lumMod val="10000"/>
                </a:schemeClr>
              </a:solidFill>
              <a:latin typeface="Amasis MT Pro Medium" panose="02040604050005020304" pitchFamily="18" charset="0"/>
            </a:rPr>
            <a:t>Hormone therapy for breast cancer</a:t>
          </a:r>
          <a:r>
            <a:rPr lang="en-GB" sz="1400" dirty="0">
              <a:solidFill>
                <a:schemeClr val="bg2">
                  <a:lumMod val="10000"/>
                </a:schemeClr>
              </a:solidFill>
              <a:latin typeface="Amasis MT Pro Medium" panose="02040604050005020304" pitchFamily="18" charset="0"/>
            </a:rPr>
            <a:t>. Available at: </a:t>
          </a:r>
          <a:r>
            <a:rPr lang="en-GB" sz="1400" dirty="0">
              <a:solidFill>
                <a:schemeClr val="bg2">
                  <a:lumMod val="10000"/>
                </a:schemeClr>
              </a:solidFill>
              <a:latin typeface="Amasis MT Pro Medium" panose="02040604050005020304" pitchFamily="18" charset="0"/>
              <a:hlinkClick xmlns:r="http://schemas.openxmlformats.org/officeDocument/2006/relationships" r:id="rId3">
                <a:extLst>
                  <a:ext uri="{A12FA001-AC4F-418D-AE19-62706E023703}">
                    <ahyp:hlinkClr xmlns:ahyp="http://schemas.microsoft.com/office/drawing/2018/hyperlinkcolor" val="tx"/>
                  </a:ext>
                </a:extLst>
              </a:hlinkClick>
            </a:rPr>
            <a:t>https://www.cancerresearchuk.org/about-cancer/breast-cancer/treatment/hormone-therapy</a:t>
          </a:r>
          <a:r>
            <a:rPr lang="en-GB" sz="1400" dirty="0">
              <a:solidFill>
                <a:schemeClr val="bg2">
                  <a:lumMod val="10000"/>
                </a:schemeClr>
              </a:solidFill>
              <a:latin typeface="Amasis MT Pro Medium" panose="02040604050005020304" pitchFamily="18" charset="0"/>
            </a:rPr>
            <a:t> (Accessed: 27 August 2026).</a:t>
          </a:r>
        </a:p>
      </dgm:t>
    </dgm:pt>
    <dgm:pt modelId="{0AE567F0-CB1F-43EE-84DB-38A3952CC07D}" type="parTrans" cxnId="{FB04053E-76D5-49BA-B6ED-EB70C977E1A4}">
      <dgm:prSet/>
      <dgm:spPr/>
      <dgm:t>
        <a:bodyPr/>
        <a:lstStyle/>
        <a:p>
          <a:endParaRPr lang="en-GB"/>
        </a:p>
      </dgm:t>
    </dgm:pt>
    <dgm:pt modelId="{8A430FD0-D2A8-4105-8653-72F99C8A9789}" type="sibTrans" cxnId="{FB04053E-76D5-49BA-B6ED-EB70C977E1A4}">
      <dgm:prSet/>
      <dgm:spPr/>
      <dgm:t>
        <a:bodyPr/>
        <a:lstStyle/>
        <a:p>
          <a:endParaRPr lang="en-GB"/>
        </a:p>
      </dgm:t>
    </dgm:pt>
    <dgm:pt modelId="{4C60FDAE-846A-4980-A91D-B7190C9DBFF9}">
      <dgm:prSet custT="1"/>
      <dgm:spPr/>
      <dgm:t>
        <a:bodyPr/>
        <a:lstStyle/>
        <a:p>
          <a:pPr>
            <a:buNone/>
          </a:pPr>
          <a:r>
            <a:rPr lang="en-GB" sz="1400" dirty="0">
              <a:solidFill>
                <a:schemeClr val="bg2">
                  <a:lumMod val="10000"/>
                </a:schemeClr>
              </a:solidFill>
              <a:latin typeface="Amasis MT Pro Medium" panose="02040604050005020304" pitchFamily="18" charset="0"/>
            </a:rPr>
            <a:t>Cancer Research UK (2026b) </a:t>
          </a:r>
          <a:r>
            <a:rPr lang="en-GB" sz="1400" i="1" dirty="0">
              <a:solidFill>
                <a:schemeClr val="bg2">
                  <a:lumMod val="10000"/>
                </a:schemeClr>
              </a:solidFill>
              <a:latin typeface="Amasis MT Pro Medium" panose="02040604050005020304" pitchFamily="18" charset="0"/>
            </a:rPr>
            <a:t>Risk factors for breast cancer</a:t>
          </a:r>
          <a:r>
            <a:rPr lang="en-GB" sz="1400" dirty="0">
              <a:solidFill>
                <a:schemeClr val="bg2">
                  <a:lumMod val="10000"/>
                </a:schemeClr>
              </a:solidFill>
              <a:latin typeface="Amasis MT Pro Medium" panose="02040604050005020304" pitchFamily="18" charset="0"/>
            </a:rPr>
            <a:t>. Available at: </a:t>
          </a:r>
          <a:r>
            <a:rPr lang="en-GB" sz="1400" dirty="0">
              <a:solidFill>
                <a:schemeClr val="bg2">
                  <a:lumMod val="10000"/>
                </a:schemeClr>
              </a:solidFill>
              <a:latin typeface="Amasis MT Pro Medium" panose="02040604050005020304" pitchFamily="18" charset="0"/>
              <a:hlinkClick xmlns:r="http://schemas.openxmlformats.org/officeDocument/2006/relationships" r:id="rId4">
                <a:extLst>
                  <a:ext uri="{A12FA001-AC4F-418D-AE19-62706E023703}">
                    <ahyp:hlinkClr xmlns:ahyp="http://schemas.microsoft.com/office/drawing/2018/hyperlinkcolor" val="tx"/>
                  </a:ext>
                </a:extLst>
              </a:hlinkClick>
            </a:rPr>
            <a:t>https://www.cancerresearchuk.org/about-cancer/breast-cancer/risks-causes/risk-factors</a:t>
          </a:r>
          <a:r>
            <a:rPr lang="en-GB" sz="1400" dirty="0">
              <a:solidFill>
                <a:schemeClr val="bg2">
                  <a:lumMod val="10000"/>
                </a:schemeClr>
              </a:solidFill>
              <a:latin typeface="Amasis MT Pro Medium" panose="02040604050005020304" pitchFamily="18" charset="0"/>
            </a:rPr>
            <a:t> (Accessed: 27 August 2026).</a:t>
          </a:r>
        </a:p>
      </dgm:t>
    </dgm:pt>
    <dgm:pt modelId="{358CEB4E-989B-4919-8EC0-736B06C8F826}" type="parTrans" cxnId="{4ED52F1C-66C9-4AFA-A782-A48DBDAEAC90}">
      <dgm:prSet/>
      <dgm:spPr/>
      <dgm:t>
        <a:bodyPr/>
        <a:lstStyle/>
        <a:p>
          <a:endParaRPr lang="en-GB"/>
        </a:p>
      </dgm:t>
    </dgm:pt>
    <dgm:pt modelId="{159382D9-F170-42A7-9C22-9DA53211F2B8}" type="sibTrans" cxnId="{4ED52F1C-66C9-4AFA-A782-A48DBDAEAC90}">
      <dgm:prSet/>
      <dgm:spPr/>
      <dgm:t>
        <a:bodyPr/>
        <a:lstStyle/>
        <a:p>
          <a:endParaRPr lang="en-GB"/>
        </a:p>
      </dgm:t>
    </dgm:pt>
    <dgm:pt modelId="{B76F3ACF-EEE0-4DC8-AD2C-3A5663A1F9D5}">
      <dgm:prSet custT="1"/>
      <dgm:spPr/>
      <dgm:t>
        <a:bodyPr/>
        <a:lstStyle/>
        <a:p>
          <a:pPr>
            <a:buNone/>
          </a:pPr>
          <a:r>
            <a:rPr lang="en-GB" sz="1400" dirty="0">
              <a:solidFill>
                <a:schemeClr val="bg2">
                  <a:lumMod val="10000"/>
                </a:schemeClr>
              </a:solidFill>
              <a:latin typeface="Amasis MT Pro Medium" panose="02040604050005020304" pitchFamily="18" charset="0"/>
            </a:rPr>
            <a:t>Cancer Research UK (2026c) </a:t>
          </a:r>
          <a:r>
            <a:rPr lang="en-GB" sz="1400" i="1" dirty="0">
              <a:solidFill>
                <a:schemeClr val="bg2">
                  <a:lumMod val="10000"/>
                </a:schemeClr>
              </a:solidFill>
              <a:latin typeface="Amasis MT Pro Medium" panose="02040604050005020304" pitchFamily="18" charset="0"/>
            </a:rPr>
            <a:t>Tests on your breast cancer cells</a:t>
          </a:r>
          <a:r>
            <a:rPr lang="en-GB" sz="1400" dirty="0">
              <a:solidFill>
                <a:schemeClr val="bg2">
                  <a:lumMod val="10000"/>
                </a:schemeClr>
              </a:solidFill>
              <a:latin typeface="Amasis MT Pro Medium" panose="02040604050005020304" pitchFamily="18" charset="0"/>
            </a:rPr>
            <a:t>. Available at: </a:t>
          </a:r>
          <a:r>
            <a:rPr lang="en-GB" sz="1400" dirty="0">
              <a:solidFill>
                <a:schemeClr val="bg2">
                  <a:lumMod val="10000"/>
                </a:schemeClr>
              </a:solidFill>
              <a:latin typeface="Amasis MT Pro Medium" panose="02040604050005020304" pitchFamily="18" charset="0"/>
              <a:hlinkClick xmlns:r="http://schemas.openxmlformats.org/officeDocument/2006/relationships" r:id="rId5">
                <a:extLst>
                  <a:ext uri="{A12FA001-AC4F-418D-AE19-62706E023703}">
                    <ahyp:hlinkClr xmlns:ahyp="http://schemas.microsoft.com/office/drawing/2018/hyperlinkcolor" val="tx"/>
                  </a:ext>
                </a:extLst>
              </a:hlinkClick>
            </a:rPr>
            <a:t>https://www.cancerresearchuk.org/about-cancer/breast-cancer/getting-diagnosed/tests-breast-cancer-cells</a:t>
          </a:r>
          <a:r>
            <a:rPr lang="en-GB" sz="1400" dirty="0">
              <a:solidFill>
                <a:schemeClr val="bg2">
                  <a:lumMod val="10000"/>
                </a:schemeClr>
              </a:solidFill>
              <a:latin typeface="Amasis MT Pro Medium" panose="02040604050005020304" pitchFamily="18" charset="0"/>
            </a:rPr>
            <a:t> (Accessed: 28 August 2026).</a:t>
          </a:r>
        </a:p>
      </dgm:t>
    </dgm:pt>
    <dgm:pt modelId="{658A9856-571D-44C9-B78A-FB99BE106A53}" type="parTrans" cxnId="{A87DFE7D-69DE-425A-BB36-D03DEE7DF344}">
      <dgm:prSet/>
      <dgm:spPr/>
      <dgm:t>
        <a:bodyPr/>
        <a:lstStyle/>
        <a:p>
          <a:endParaRPr lang="en-GB"/>
        </a:p>
      </dgm:t>
    </dgm:pt>
    <dgm:pt modelId="{8129F688-DFCC-4204-A6B2-5CA6E3816FD2}" type="sibTrans" cxnId="{A87DFE7D-69DE-425A-BB36-D03DEE7DF344}">
      <dgm:prSet/>
      <dgm:spPr/>
      <dgm:t>
        <a:bodyPr/>
        <a:lstStyle/>
        <a:p>
          <a:endParaRPr lang="en-GB"/>
        </a:p>
      </dgm:t>
    </dgm:pt>
    <dgm:pt modelId="{502F5FA7-E72E-4B1A-8D9C-6228A1071296}">
      <dgm:prSet custT="1"/>
      <dgm:spPr/>
      <dgm:t>
        <a:bodyPr/>
        <a:lstStyle/>
        <a:p>
          <a:pPr>
            <a:buNone/>
          </a:pPr>
          <a:r>
            <a:rPr lang="en-GB" sz="1400" dirty="0">
              <a:solidFill>
                <a:schemeClr val="bg2">
                  <a:lumMod val="10000"/>
                </a:schemeClr>
              </a:solidFill>
              <a:latin typeface="Amasis MT Pro Medium" panose="02040604050005020304" pitchFamily="18" charset="0"/>
            </a:rPr>
            <a:t>Macmillan Cancer Support (2023) </a:t>
          </a:r>
          <a:r>
            <a:rPr lang="en-GB" sz="1400" i="1" dirty="0">
              <a:solidFill>
                <a:schemeClr val="bg2">
                  <a:lumMod val="10000"/>
                </a:schemeClr>
              </a:solidFill>
              <a:latin typeface="Amasis MT Pro Medium" panose="02040604050005020304" pitchFamily="18" charset="0"/>
            </a:rPr>
            <a:t>Tiredness (fatigue) and cancer</a:t>
          </a:r>
          <a:r>
            <a:rPr lang="en-GB" sz="1400" dirty="0">
              <a:solidFill>
                <a:schemeClr val="bg2">
                  <a:lumMod val="10000"/>
                </a:schemeClr>
              </a:solidFill>
              <a:latin typeface="Amasis MT Pro Medium" panose="02040604050005020304" pitchFamily="18" charset="0"/>
            </a:rPr>
            <a:t>. Available at: </a:t>
          </a:r>
          <a:r>
            <a:rPr lang="en-GB" sz="1400" dirty="0">
              <a:solidFill>
                <a:schemeClr val="bg2">
                  <a:lumMod val="10000"/>
                </a:schemeClr>
              </a:solidFill>
              <a:latin typeface="Amasis MT Pro Medium" panose="02040604050005020304" pitchFamily="18" charset="0"/>
              <a:hlinkClick xmlns:r="http://schemas.openxmlformats.org/officeDocument/2006/relationships" r:id="rId6">
                <a:extLst>
                  <a:ext uri="{A12FA001-AC4F-418D-AE19-62706E023703}">
                    <ahyp:hlinkClr xmlns:ahyp="http://schemas.microsoft.com/office/drawing/2018/hyperlinkcolor" val="tx"/>
                  </a:ext>
                </a:extLst>
              </a:hlinkClick>
            </a:rPr>
            <a:t>https://www.macmillan.org.uk/cancer-information-and-support/impacts-of-cancer/tiredness</a:t>
          </a:r>
          <a:r>
            <a:rPr lang="en-GB" sz="1400" dirty="0">
              <a:solidFill>
                <a:schemeClr val="bg2">
                  <a:lumMod val="10000"/>
                </a:schemeClr>
              </a:solidFill>
              <a:latin typeface="Amasis MT Pro Medium" panose="02040604050005020304" pitchFamily="18" charset="0"/>
            </a:rPr>
            <a:t> (Accessed: 27 August 2026).</a:t>
          </a:r>
        </a:p>
      </dgm:t>
    </dgm:pt>
    <dgm:pt modelId="{7567C5AD-9CF5-4D9B-AAF7-0745EEC49349}" type="parTrans" cxnId="{B287B2A8-A2A7-4C68-A318-69DF65920523}">
      <dgm:prSet/>
      <dgm:spPr/>
      <dgm:t>
        <a:bodyPr/>
        <a:lstStyle/>
        <a:p>
          <a:endParaRPr lang="en-GB"/>
        </a:p>
      </dgm:t>
    </dgm:pt>
    <dgm:pt modelId="{9162D6D4-481A-4F45-857C-A593E224210D}" type="sibTrans" cxnId="{B287B2A8-A2A7-4C68-A318-69DF65920523}">
      <dgm:prSet/>
      <dgm:spPr/>
      <dgm:t>
        <a:bodyPr/>
        <a:lstStyle/>
        <a:p>
          <a:endParaRPr lang="en-GB"/>
        </a:p>
      </dgm:t>
    </dgm:pt>
    <dgm:pt modelId="{500F97CC-9E5C-41D6-A574-C66749898189}">
      <dgm:prSet custT="1"/>
      <dgm:spPr/>
      <dgm:t>
        <a:bodyPr/>
        <a:lstStyle/>
        <a:p>
          <a:pPr>
            <a:buNone/>
          </a:pPr>
          <a:r>
            <a:rPr lang="en-GB" sz="1400" dirty="0">
              <a:solidFill>
                <a:schemeClr val="bg2">
                  <a:lumMod val="10000"/>
                </a:schemeClr>
              </a:solidFill>
              <a:latin typeface="Amasis MT Pro Medium" panose="02040604050005020304" pitchFamily="18" charset="0"/>
            </a:rPr>
            <a:t>Macmillan Cancer Support (2025) </a:t>
          </a:r>
          <a:r>
            <a:rPr lang="en-GB" sz="1400" i="1" dirty="0">
              <a:solidFill>
                <a:schemeClr val="bg2">
                  <a:lumMod val="10000"/>
                </a:schemeClr>
              </a:solidFill>
              <a:latin typeface="Amasis MT Pro Medium" panose="02040604050005020304" pitchFamily="18" charset="0"/>
            </a:rPr>
            <a:t>Eating well and keeping active during and after cancer treatment</a:t>
          </a:r>
          <a:r>
            <a:rPr lang="en-GB" sz="1400" dirty="0">
              <a:solidFill>
                <a:schemeClr val="bg2">
                  <a:lumMod val="10000"/>
                </a:schemeClr>
              </a:solidFill>
              <a:latin typeface="Amasis MT Pro Medium" panose="02040604050005020304" pitchFamily="18" charset="0"/>
            </a:rPr>
            <a:t>. Available at: </a:t>
          </a:r>
          <a:r>
            <a:rPr lang="en-GB" sz="1400" dirty="0">
              <a:solidFill>
                <a:schemeClr val="bg2">
                  <a:lumMod val="10000"/>
                </a:schemeClr>
              </a:solidFill>
              <a:latin typeface="Amasis MT Pro Medium" panose="02040604050005020304" pitchFamily="18" charset="0"/>
              <a:hlinkClick xmlns:r="http://schemas.openxmlformats.org/officeDocument/2006/relationships" r:id="rId7">
                <a:extLst>
                  <a:ext uri="{A12FA001-AC4F-418D-AE19-62706E023703}">
                    <ahyp:hlinkClr xmlns:ahyp="http://schemas.microsoft.com/office/drawing/2018/hyperlinkcolor" val="tx"/>
                  </a:ext>
                </a:extLst>
              </a:hlinkClick>
            </a:rPr>
            <a:t>https://www.macmillan.org.uk/cancer-information-and-support/treatment/preparing-for-treatment/eating-well-and-keeping-active</a:t>
          </a:r>
          <a:r>
            <a:rPr lang="en-GB" sz="1400" dirty="0">
              <a:solidFill>
                <a:schemeClr val="bg2">
                  <a:lumMod val="10000"/>
                </a:schemeClr>
              </a:solidFill>
              <a:latin typeface="Amasis MT Pro Medium" panose="02040604050005020304" pitchFamily="18" charset="0"/>
            </a:rPr>
            <a:t> (Accessed: 27 August 2026).</a:t>
          </a:r>
        </a:p>
      </dgm:t>
    </dgm:pt>
    <dgm:pt modelId="{70297261-539A-4D4C-835D-C2988A5DD338}" type="parTrans" cxnId="{64CACA3A-0482-4E99-A40E-14A273CD1E9A}">
      <dgm:prSet/>
      <dgm:spPr/>
      <dgm:t>
        <a:bodyPr/>
        <a:lstStyle/>
        <a:p>
          <a:endParaRPr lang="en-GB"/>
        </a:p>
      </dgm:t>
    </dgm:pt>
    <dgm:pt modelId="{85E3DF5C-07EF-44D8-B7BB-854AD31547E0}" type="sibTrans" cxnId="{64CACA3A-0482-4E99-A40E-14A273CD1E9A}">
      <dgm:prSet/>
      <dgm:spPr/>
      <dgm:t>
        <a:bodyPr/>
        <a:lstStyle/>
        <a:p>
          <a:endParaRPr lang="en-GB"/>
        </a:p>
      </dgm:t>
    </dgm:pt>
    <dgm:pt modelId="{81608FAC-CE2F-4922-986F-77FB8E18363C}" type="pres">
      <dgm:prSet presAssocID="{8D76F9B7-61CF-4B12-B7F8-8C1DA1296458}" presName="Name0" presStyleCnt="0">
        <dgm:presLayoutVars>
          <dgm:chMax val="7"/>
          <dgm:chPref val="7"/>
          <dgm:dir/>
        </dgm:presLayoutVars>
      </dgm:prSet>
      <dgm:spPr/>
    </dgm:pt>
    <dgm:pt modelId="{446EE502-EDA0-4801-988F-B3EB6BC33EDC}" type="pres">
      <dgm:prSet presAssocID="{8D76F9B7-61CF-4B12-B7F8-8C1DA1296458}" presName="Name1" presStyleCnt="0"/>
      <dgm:spPr/>
    </dgm:pt>
    <dgm:pt modelId="{77AC34F4-2C4B-482E-AB31-5BC322CE0CC3}" type="pres">
      <dgm:prSet presAssocID="{8D76F9B7-61CF-4B12-B7F8-8C1DA1296458}" presName="cycle" presStyleCnt="0"/>
      <dgm:spPr/>
    </dgm:pt>
    <dgm:pt modelId="{9ABCCC57-DB44-445A-BB8C-618E85E8309F}" type="pres">
      <dgm:prSet presAssocID="{8D76F9B7-61CF-4B12-B7F8-8C1DA1296458}" presName="srcNode" presStyleLbl="node1" presStyleIdx="0" presStyleCnt="7"/>
      <dgm:spPr/>
    </dgm:pt>
    <dgm:pt modelId="{CD66C473-2B01-4EE9-AC99-D7D5B36D0FCB}" type="pres">
      <dgm:prSet presAssocID="{8D76F9B7-61CF-4B12-B7F8-8C1DA1296458}" presName="conn" presStyleLbl="parChTrans1D2" presStyleIdx="0" presStyleCnt="1"/>
      <dgm:spPr/>
    </dgm:pt>
    <dgm:pt modelId="{F947231E-723B-41B6-B73B-7BA9A3C04BCC}" type="pres">
      <dgm:prSet presAssocID="{8D76F9B7-61CF-4B12-B7F8-8C1DA1296458}" presName="extraNode" presStyleLbl="node1" presStyleIdx="0" presStyleCnt="7"/>
      <dgm:spPr/>
    </dgm:pt>
    <dgm:pt modelId="{6D28C74D-ABF6-48C2-867A-F4C322592266}" type="pres">
      <dgm:prSet presAssocID="{8D76F9B7-61CF-4B12-B7F8-8C1DA1296458}" presName="dstNode" presStyleLbl="node1" presStyleIdx="0" presStyleCnt="7"/>
      <dgm:spPr/>
    </dgm:pt>
    <dgm:pt modelId="{9DA7DA09-F703-4D1C-A7B0-14FB56034C7E}" type="pres">
      <dgm:prSet presAssocID="{1AAF69D4-53FC-4C67-8146-D2CC4761AF75}" presName="text_1" presStyleLbl="node1" presStyleIdx="0" presStyleCnt="7">
        <dgm:presLayoutVars>
          <dgm:bulletEnabled val="1"/>
        </dgm:presLayoutVars>
      </dgm:prSet>
      <dgm:spPr/>
    </dgm:pt>
    <dgm:pt modelId="{C0E71FA9-C335-4F36-885E-74F9F3572843}" type="pres">
      <dgm:prSet presAssocID="{1AAF69D4-53FC-4C67-8146-D2CC4761AF75}" presName="accent_1" presStyleCnt="0"/>
      <dgm:spPr/>
    </dgm:pt>
    <dgm:pt modelId="{212D6866-44DC-4C9C-AC24-0CBB60881427}" type="pres">
      <dgm:prSet presAssocID="{1AAF69D4-53FC-4C67-8146-D2CC4761AF75}" presName="accentRepeatNode" presStyleLbl="solidFgAcc1" presStyleIdx="0" presStyleCnt="7"/>
      <dgm:spPr/>
    </dgm:pt>
    <dgm:pt modelId="{9788B326-2051-48B5-83D6-2448A1289702}" type="pres">
      <dgm:prSet presAssocID="{9B191740-F018-4BBB-98E5-5A9A7393168C}" presName="text_2" presStyleLbl="node1" presStyleIdx="1" presStyleCnt="7">
        <dgm:presLayoutVars>
          <dgm:bulletEnabled val="1"/>
        </dgm:presLayoutVars>
      </dgm:prSet>
      <dgm:spPr/>
    </dgm:pt>
    <dgm:pt modelId="{BD150E19-C6AD-4E15-B15C-9DD2F9C4D49F}" type="pres">
      <dgm:prSet presAssocID="{9B191740-F018-4BBB-98E5-5A9A7393168C}" presName="accent_2" presStyleCnt="0"/>
      <dgm:spPr/>
    </dgm:pt>
    <dgm:pt modelId="{B33C6C1B-88C5-44C7-95F2-44D5EC90B755}" type="pres">
      <dgm:prSet presAssocID="{9B191740-F018-4BBB-98E5-5A9A7393168C}" presName="accentRepeatNode" presStyleLbl="solidFgAcc1" presStyleIdx="1" presStyleCnt="7"/>
      <dgm:spPr/>
    </dgm:pt>
    <dgm:pt modelId="{B8943EE5-824B-4ADE-BF0E-91D576F51D4C}" type="pres">
      <dgm:prSet presAssocID="{9CBB5AB1-D68F-4A1F-A4BA-9935F893C2F3}" presName="text_3" presStyleLbl="node1" presStyleIdx="2" presStyleCnt="7">
        <dgm:presLayoutVars>
          <dgm:bulletEnabled val="1"/>
        </dgm:presLayoutVars>
      </dgm:prSet>
      <dgm:spPr/>
    </dgm:pt>
    <dgm:pt modelId="{8ED5718F-975B-48E8-9DB8-85BAD84111FC}" type="pres">
      <dgm:prSet presAssocID="{9CBB5AB1-D68F-4A1F-A4BA-9935F893C2F3}" presName="accent_3" presStyleCnt="0"/>
      <dgm:spPr/>
    </dgm:pt>
    <dgm:pt modelId="{650A003B-7040-4E2C-B6B0-65614B3F6FAC}" type="pres">
      <dgm:prSet presAssocID="{9CBB5AB1-D68F-4A1F-A4BA-9935F893C2F3}" presName="accentRepeatNode" presStyleLbl="solidFgAcc1" presStyleIdx="2" presStyleCnt="7"/>
      <dgm:spPr/>
    </dgm:pt>
    <dgm:pt modelId="{14939995-7241-4FD2-B8FB-BC0541FE696C}" type="pres">
      <dgm:prSet presAssocID="{4C60FDAE-846A-4980-A91D-B7190C9DBFF9}" presName="text_4" presStyleLbl="node1" presStyleIdx="3" presStyleCnt="7">
        <dgm:presLayoutVars>
          <dgm:bulletEnabled val="1"/>
        </dgm:presLayoutVars>
      </dgm:prSet>
      <dgm:spPr/>
    </dgm:pt>
    <dgm:pt modelId="{1726D840-A30C-4848-9F6E-C9B07A744C20}" type="pres">
      <dgm:prSet presAssocID="{4C60FDAE-846A-4980-A91D-B7190C9DBFF9}" presName="accent_4" presStyleCnt="0"/>
      <dgm:spPr/>
    </dgm:pt>
    <dgm:pt modelId="{983CE01D-13EC-4EE3-93E1-B45FEB92B601}" type="pres">
      <dgm:prSet presAssocID="{4C60FDAE-846A-4980-A91D-B7190C9DBFF9}" presName="accentRepeatNode" presStyleLbl="solidFgAcc1" presStyleIdx="3" presStyleCnt="7"/>
      <dgm:spPr/>
    </dgm:pt>
    <dgm:pt modelId="{A1CB52E4-29A3-4D00-828D-43A759B310E4}" type="pres">
      <dgm:prSet presAssocID="{B76F3ACF-EEE0-4DC8-AD2C-3A5663A1F9D5}" presName="text_5" presStyleLbl="node1" presStyleIdx="4" presStyleCnt="7">
        <dgm:presLayoutVars>
          <dgm:bulletEnabled val="1"/>
        </dgm:presLayoutVars>
      </dgm:prSet>
      <dgm:spPr/>
    </dgm:pt>
    <dgm:pt modelId="{B0938865-B30F-4C88-BF16-6A85E13D6BDE}" type="pres">
      <dgm:prSet presAssocID="{B76F3ACF-EEE0-4DC8-AD2C-3A5663A1F9D5}" presName="accent_5" presStyleCnt="0"/>
      <dgm:spPr/>
    </dgm:pt>
    <dgm:pt modelId="{57C9E858-0759-4484-93B6-D0B79F906E07}" type="pres">
      <dgm:prSet presAssocID="{B76F3ACF-EEE0-4DC8-AD2C-3A5663A1F9D5}" presName="accentRepeatNode" presStyleLbl="solidFgAcc1" presStyleIdx="4" presStyleCnt="7"/>
      <dgm:spPr/>
    </dgm:pt>
    <dgm:pt modelId="{B8CB4B27-A04A-4B28-B862-12D6C155E627}" type="pres">
      <dgm:prSet presAssocID="{502F5FA7-E72E-4B1A-8D9C-6228A1071296}" presName="text_6" presStyleLbl="node1" presStyleIdx="5" presStyleCnt="7">
        <dgm:presLayoutVars>
          <dgm:bulletEnabled val="1"/>
        </dgm:presLayoutVars>
      </dgm:prSet>
      <dgm:spPr/>
    </dgm:pt>
    <dgm:pt modelId="{97B752BE-1300-4E18-B3A7-31E04CD10789}" type="pres">
      <dgm:prSet presAssocID="{502F5FA7-E72E-4B1A-8D9C-6228A1071296}" presName="accent_6" presStyleCnt="0"/>
      <dgm:spPr/>
    </dgm:pt>
    <dgm:pt modelId="{22E5D9EE-BD2C-4EB4-93D0-E375B1FD9695}" type="pres">
      <dgm:prSet presAssocID="{502F5FA7-E72E-4B1A-8D9C-6228A1071296}" presName="accentRepeatNode" presStyleLbl="solidFgAcc1" presStyleIdx="5" presStyleCnt="7"/>
      <dgm:spPr/>
    </dgm:pt>
    <dgm:pt modelId="{26D058AE-729B-40B4-9CB5-24229896B59C}" type="pres">
      <dgm:prSet presAssocID="{500F97CC-9E5C-41D6-A574-C66749898189}" presName="text_7" presStyleLbl="node1" presStyleIdx="6" presStyleCnt="7">
        <dgm:presLayoutVars>
          <dgm:bulletEnabled val="1"/>
        </dgm:presLayoutVars>
      </dgm:prSet>
      <dgm:spPr/>
    </dgm:pt>
    <dgm:pt modelId="{C26A3F61-D7DD-4881-853E-E3C98DE20CF5}" type="pres">
      <dgm:prSet presAssocID="{500F97CC-9E5C-41D6-A574-C66749898189}" presName="accent_7" presStyleCnt="0"/>
      <dgm:spPr/>
    </dgm:pt>
    <dgm:pt modelId="{F5DB7FEB-BEE7-4F20-8CDF-AADA317D4CF3}" type="pres">
      <dgm:prSet presAssocID="{500F97CC-9E5C-41D6-A574-C66749898189}" presName="accentRepeatNode" presStyleLbl="solidFgAcc1" presStyleIdx="6" presStyleCnt="7"/>
      <dgm:spPr/>
    </dgm:pt>
  </dgm:ptLst>
  <dgm:cxnLst>
    <dgm:cxn modelId="{E4C0641B-C5C1-40CC-97AB-D1411E75C556}" srcId="{8D76F9B7-61CF-4B12-B7F8-8C1DA1296458}" destId="{9B191740-F018-4BBB-98E5-5A9A7393168C}" srcOrd="1" destOrd="0" parTransId="{B3894142-E43C-4EDB-B7CB-131A293B7A48}" sibTransId="{EC0DD947-7576-4352-8ECD-CE6DED7E9378}"/>
    <dgm:cxn modelId="{4ED52F1C-66C9-4AFA-A782-A48DBDAEAC90}" srcId="{8D76F9B7-61CF-4B12-B7F8-8C1DA1296458}" destId="{4C60FDAE-846A-4980-A91D-B7190C9DBFF9}" srcOrd="3" destOrd="0" parTransId="{358CEB4E-989B-4919-8EC0-736B06C8F826}" sibTransId="{159382D9-F170-42A7-9C22-9DA53211F2B8}"/>
    <dgm:cxn modelId="{BE8A3624-8C11-4863-B938-352CADF0608A}" type="presOf" srcId="{9B191740-F018-4BBB-98E5-5A9A7393168C}" destId="{9788B326-2051-48B5-83D6-2448A1289702}" srcOrd="0" destOrd="0" presId="urn:microsoft.com/office/officeart/2008/layout/VerticalCurvedList"/>
    <dgm:cxn modelId="{64CACA3A-0482-4E99-A40E-14A273CD1E9A}" srcId="{8D76F9B7-61CF-4B12-B7F8-8C1DA1296458}" destId="{500F97CC-9E5C-41D6-A574-C66749898189}" srcOrd="6" destOrd="0" parTransId="{70297261-539A-4D4C-835D-C2988A5DD338}" sibTransId="{85E3DF5C-07EF-44D8-B7BB-854AD31547E0}"/>
    <dgm:cxn modelId="{FB04053E-76D5-49BA-B6ED-EB70C977E1A4}" srcId="{8D76F9B7-61CF-4B12-B7F8-8C1DA1296458}" destId="{9CBB5AB1-D68F-4A1F-A4BA-9935F893C2F3}" srcOrd="2" destOrd="0" parTransId="{0AE567F0-CB1F-43EE-84DB-38A3952CC07D}" sibTransId="{8A430FD0-D2A8-4105-8653-72F99C8A9789}"/>
    <dgm:cxn modelId="{6743775F-59CC-4AB0-BF38-4BD979C186D8}" type="presOf" srcId="{B76F3ACF-EEE0-4DC8-AD2C-3A5663A1F9D5}" destId="{A1CB52E4-29A3-4D00-828D-43A759B310E4}" srcOrd="0" destOrd="0" presId="urn:microsoft.com/office/officeart/2008/layout/VerticalCurvedList"/>
    <dgm:cxn modelId="{A87DFE7D-69DE-425A-BB36-D03DEE7DF344}" srcId="{8D76F9B7-61CF-4B12-B7F8-8C1DA1296458}" destId="{B76F3ACF-EEE0-4DC8-AD2C-3A5663A1F9D5}" srcOrd="4" destOrd="0" parTransId="{658A9856-571D-44C9-B78A-FB99BE106A53}" sibTransId="{8129F688-DFCC-4204-A6B2-5CA6E3816FD2}"/>
    <dgm:cxn modelId="{03A62B93-EE13-4F00-B659-0B350F758F29}" type="presOf" srcId="{9CBB5AB1-D68F-4A1F-A4BA-9935F893C2F3}" destId="{B8943EE5-824B-4ADE-BF0E-91D576F51D4C}" srcOrd="0" destOrd="0" presId="urn:microsoft.com/office/officeart/2008/layout/VerticalCurvedList"/>
    <dgm:cxn modelId="{FA438DA3-ED8B-4E88-9551-62D37964FA85}" type="presOf" srcId="{502F5FA7-E72E-4B1A-8D9C-6228A1071296}" destId="{B8CB4B27-A04A-4B28-B862-12D6C155E627}" srcOrd="0" destOrd="0" presId="urn:microsoft.com/office/officeart/2008/layout/VerticalCurvedList"/>
    <dgm:cxn modelId="{B287B2A8-A2A7-4C68-A318-69DF65920523}" srcId="{8D76F9B7-61CF-4B12-B7F8-8C1DA1296458}" destId="{502F5FA7-E72E-4B1A-8D9C-6228A1071296}" srcOrd="5" destOrd="0" parTransId="{7567C5AD-9CF5-4D9B-AAF7-0745EEC49349}" sibTransId="{9162D6D4-481A-4F45-857C-A593E224210D}"/>
    <dgm:cxn modelId="{ED7196B8-8270-4ABE-BE3D-557685A013A2}" srcId="{8D76F9B7-61CF-4B12-B7F8-8C1DA1296458}" destId="{1AAF69D4-53FC-4C67-8146-D2CC4761AF75}" srcOrd="0" destOrd="0" parTransId="{AA531D86-5BE8-40DA-A5CC-4C8EEC5956F0}" sibTransId="{33D137B3-3D29-4474-9C81-52B1DBE4D174}"/>
    <dgm:cxn modelId="{27AEF2BC-76FE-4FF9-9BA2-AF3FA3F6C854}" type="presOf" srcId="{4C60FDAE-846A-4980-A91D-B7190C9DBFF9}" destId="{14939995-7241-4FD2-B8FB-BC0541FE696C}" srcOrd="0" destOrd="0" presId="urn:microsoft.com/office/officeart/2008/layout/VerticalCurvedList"/>
    <dgm:cxn modelId="{0FC3A6D9-0AC2-42CB-9B56-6704CB63545A}" type="presOf" srcId="{8D76F9B7-61CF-4B12-B7F8-8C1DA1296458}" destId="{81608FAC-CE2F-4922-986F-77FB8E18363C}" srcOrd="0" destOrd="0" presId="urn:microsoft.com/office/officeart/2008/layout/VerticalCurvedList"/>
    <dgm:cxn modelId="{688074E4-D9C7-4223-959E-0E8B6F61D551}" type="presOf" srcId="{500F97CC-9E5C-41D6-A574-C66749898189}" destId="{26D058AE-729B-40B4-9CB5-24229896B59C}" srcOrd="0" destOrd="0" presId="urn:microsoft.com/office/officeart/2008/layout/VerticalCurvedList"/>
    <dgm:cxn modelId="{A5C886E6-CC23-42B8-B24C-2D48B3CE51A4}" type="presOf" srcId="{33D137B3-3D29-4474-9C81-52B1DBE4D174}" destId="{CD66C473-2B01-4EE9-AC99-D7D5B36D0FCB}" srcOrd="0" destOrd="0" presId="urn:microsoft.com/office/officeart/2008/layout/VerticalCurvedList"/>
    <dgm:cxn modelId="{2013FEF0-6EEE-4300-9B01-5D45E0374A16}" type="presOf" srcId="{1AAF69D4-53FC-4C67-8146-D2CC4761AF75}" destId="{9DA7DA09-F703-4D1C-A7B0-14FB56034C7E}" srcOrd="0" destOrd="0" presId="urn:microsoft.com/office/officeart/2008/layout/VerticalCurvedList"/>
    <dgm:cxn modelId="{9E64B544-0337-4E9D-AE6C-8E601E90B07A}" type="presParOf" srcId="{81608FAC-CE2F-4922-986F-77FB8E18363C}" destId="{446EE502-EDA0-4801-988F-B3EB6BC33EDC}" srcOrd="0" destOrd="0" presId="urn:microsoft.com/office/officeart/2008/layout/VerticalCurvedList"/>
    <dgm:cxn modelId="{A16E5383-98DD-463D-994E-2B861A903975}" type="presParOf" srcId="{446EE502-EDA0-4801-988F-B3EB6BC33EDC}" destId="{77AC34F4-2C4B-482E-AB31-5BC322CE0CC3}" srcOrd="0" destOrd="0" presId="urn:microsoft.com/office/officeart/2008/layout/VerticalCurvedList"/>
    <dgm:cxn modelId="{AD066017-A384-4189-9FD2-EFBE24392C94}" type="presParOf" srcId="{77AC34F4-2C4B-482E-AB31-5BC322CE0CC3}" destId="{9ABCCC57-DB44-445A-BB8C-618E85E8309F}" srcOrd="0" destOrd="0" presId="urn:microsoft.com/office/officeart/2008/layout/VerticalCurvedList"/>
    <dgm:cxn modelId="{215C0B50-09EB-4DC2-A4B4-7A95674EC93B}" type="presParOf" srcId="{77AC34F4-2C4B-482E-AB31-5BC322CE0CC3}" destId="{CD66C473-2B01-4EE9-AC99-D7D5B36D0FCB}" srcOrd="1" destOrd="0" presId="urn:microsoft.com/office/officeart/2008/layout/VerticalCurvedList"/>
    <dgm:cxn modelId="{287C0F16-B894-47AD-9783-928CC968B811}" type="presParOf" srcId="{77AC34F4-2C4B-482E-AB31-5BC322CE0CC3}" destId="{F947231E-723B-41B6-B73B-7BA9A3C04BCC}" srcOrd="2" destOrd="0" presId="urn:microsoft.com/office/officeart/2008/layout/VerticalCurvedList"/>
    <dgm:cxn modelId="{F4CFF692-FF2A-4D85-9034-2F42C41401AC}" type="presParOf" srcId="{77AC34F4-2C4B-482E-AB31-5BC322CE0CC3}" destId="{6D28C74D-ABF6-48C2-867A-F4C322592266}" srcOrd="3" destOrd="0" presId="urn:microsoft.com/office/officeart/2008/layout/VerticalCurvedList"/>
    <dgm:cxn modelId="{6B7B573F-08D6-4E38-9DAE-E8213E20DD21}" type="presParOf" srcId="{446EE502-EDA0-4801-988F-B3EB6BC33EDC}" destId="{9DA7DA09-F703-4D1C-A7B0-14FB56034C7E}" srcOrd="1" destOrd="0" presId="urn:microsoft.com/office/officeart/2008/layout/VerticalCurvedList"/>
    <dgm:cxn modelId="{DA2F4397-DFB7-4A04-87D6-328F196FFF0E}" type="presParOf" srcId="{446EE502-EDA0-4801-988F-B3EB6BC33EDC}" destId="{C0E71FA9-C335-4F36-885E-74F9F3572843}" srcOrd="2" destOrd="0" presId="urn:microsoft.com/office/officeart/2008/layout/VerticalCurvedList"/>
    <dgm:cxn modelId="{703AFA9E-DAE9-4422-8CE5-3255BD6FBF1E}" type="presParOf" srcId="{C0E71FA9-C335-4F36-885E-74F9F3572843}" destId="{212D6866-44DC-4C9C-AC24-0CBB60881427}" srcOrd="0" destOrd="0" presId="urn:microsoft.com/office/officeart/2008/layout/VerticalCurvedList"/>
    <dgm:cxn modelId="{37CBE337-6206-4A26-A1D1-F84A71B76841}" type="presParOf" srcId="{446EE502-EDA0-4801-988F-B3EB6BC33EDC}" destId="{9788B326-2051-48B5-83D6-2448A1289702}" srcOrd="3" destOrd="0" presId="urn:microsoft.com/office/officeart/2008/layout/VerticalCurvedList"/>
    <dgm:cxn modelId="{01B0EA89-81FB-4AC1-B4EE-9937170F441B}" type="presParOf" srcId="{446EE502-EDA0-4801-988F-B3EB6BC33EDC}" destId="{BD150E19-C6AD-4E15-B15C-9DD2F9C4D49F}" srcOrd="4" destOrd="0" presId="urn:microsoft.com/office/officeart/2008/layout/VerticalCurvedList"/>
    <dgm:cxn modelId="{6E497D88-92A9-4B8E-8DC6-B6BBD1E08408}" type="presParOf" srcId="{BD150E19-C6AD-4E15-B15C-9DD2F9C4D49F}" destId="{B33C6C1B-88C5-44C7-95F2-44D5EC90B755}" srcOrd="0" destOrd="0" presId="urn:microsoft.com/office/officeart/2008/layout/VerticalCurvedList"/>
    <dgm:cxn modelId="{F0070201-400F-4AEF-B90B-A8141DEAB7C0}" type="presParOf" srcId="{446EE502-EDA0-4801-988F-B3EB6BC33EDC}" destId="{B8943EE5-824B-4ADE-BF0E-91D576F51D4C}" srcOrd="5" destOrd="0" presId="urn:microsoft.com/office/officeart/2008/layout/VerticalCurvedList"/>
    <dgm:cxn modelId="{72AF428C-A5D3-4BE0-B30F-810571225A4A}" type="presParOf" srcId="{446EE502-EDA0-4801-988F-B3EB6BC33EDC}" destId="{8ED5718F-975B-48E8-9DB8-85BAD84111FC}" srcOrd="6" destOrd="0" presId="urn:microsoft.com/office/officeart/2008/layout/VerticalCurvedList"/>
    <dgm:cxn modelId="{D18562D3-229E-48A0-BB04-9FE7E4F8F953}" type="presParOf" srcId="{8ED5718F-975B-48E8-9DB8-85BAD84111FC}" destId="{650A003B-7040-4E2C-B6B0-65614B3F6FAC}" srcOrd="0" destOrd="0" presId="urn:microsoft.com/office/officeart/2008/layout/VerticalCurvedList"/>
    <dgm:cxn modelId="{E4F54400-FCE2-4A12-90FE-B4125436CB40}" type="presParOf" srcId="{446EE502-EDA0-4801-988F-B3EB6BC33EDC}" destId="{14939995-7241-4FD2-B8FB-BC0541FE696C}" srcOrd="7" destOrd="0" presId="urn:microsoft.com/office/officeart/2008/layout/VerticalCurvedList"/>
    <dgm:cxn modelId="{18004350-15BA-4FF9-BE7E-53820D8DE380}" type="presParOf" srcId="{446EE502-EDA0-4801-988F-B3EB6BC33EDC}" destId="{1726D840-A30C-4848-9F6E-C9B07A744C20}" srcOrd="8" destOrd="0" presId="urn:microsoft.com/office/officeart/2008/layout/VerticalCurvedList"/>
    <dgm:cxn modelId="{CB419DAC-4363-43D9-9151-6081A886ACA9}" type="presParOf" srcId="{1726D840-A30C-4848-9F6E-C9B07A744C20}" destId="{983CE01D-13EC-4EE3-93E1-B45FEB92B601}" srcOrd="0" destOrd="0" presId="urn:microsoft.com/office/officeart/2008/layout/VerticalCurvedList"/>
    <dgm:cxn modelId="{DECA0DCB-3DE5-4D1A-8DD2-66954763F0B2}" type="presParOf" srcId="{446EE502-EDA0-4801-988F-B3EB6BC33EDC}" destId="{A1CB52E4-29A3-4D00-828D-43A759B310E4}" srcOrd="9" destOrd="0" presId="urn:microsoft.com/office/officeart/2008/layout/VerticalCurvedList"/>
    <dgm:cxn modelId="{AA0D8C2A-376C-4C06-96BF-9AD32081A7C5}" type="presParOf" srcId="{446EE502-EDA0-4801-988F-B3EB6BC33EDC}" destId="{B0938865-B30F-4C88-BF16-6A85E13D6BDE}" srcOrd="10" destOrd="0" presId="urn:microsoft.com/office/officeart/2008/layout/VerticalCurvedList"/>
    <dgm:cxn modelId="{A81C523C-715E-4568-B804-0951A56ABB04}" type="presParOf" srcId="{B0938865-B30F-4C88-BF16-6A85E13D6BDE}" destId="{57C9E858-0759-4484-93B6-D0B79F906E07}" srcOrd="0" destOrd="0" presId="urn:microsoft.com/office/officeart/2008/layout/VerticalCurvedList"/>
    <dgm:cxn modelId="{1F7FB8AB-4263-4567-88B8-B3E2737AF99A}" type="presParOf" srcId="{446EE502-EDA0-4801-988F-B3EB6BC33EDC}" destId="{B8CB4B27-A04A-4B28-B862-12D6C155E627}" srcOrd="11" destOrd="0" presId="urn:microsoft.com/office/officeart/2008/layout/VerticalCurvedList"/>
    <dgm:cxn modelId="{7D088F4F-9020-404B-83C5-B1E28DE68BC2}" type="presParOf" srcId="{446EE502-EDA0-4801-988F-B3EB6BC33EDC}" destId="{97B752BE-1300-4E18-B3A7-31E04CD10789}" srcOrd="12" destOrd="0" presId="urn:microsoft.com/office/officeart/2008/layout/VerticalCurvedList"/>
    <dgm:cxn modelId="{A3DB4D87-7DB6-4BDC-AABF-EDEECF1232A8}" type="presParOf" srcId="{97B752BE-1300-4E18-B3A7-31E04CD10789}" destId="{22E5D9EE-BD2C-4EB4-93D0-E375B1FD9695}" srcOrd="0" destOrd="0" presId="urn:microsoft.com/office/officeart/2008/layout/VerticalCurvedList"/>
    <dgm:cxn modelId="{755E5A9B-D05F-4578-8E8E-A7B50523672B}" type="presParOf" srcId="{446EE502-EDA0-4801-988F-B3EB6BC33EDC}" destId="{26D058AE-729B-40B4-9CB5-24229896B59C}" srcOrd="13" destOrd="0" presId="urn:microsoft.com/office/officeart/2008/layout/VerticalCurvedList"/>
    <dgm:cxn modelId="{428947B9-AD4A-4917-8F4E-32EEFE668149}" type="presParOf" srcId="{446EE502-EDA0-4801-988F-B3EB6BC33EDC}" destId="{C26A3F61-D7DD-4881-853E-E3C98DE20CF5}" srcOrd="14" destOrd="0" presId="urn:microsoft.com/office/officeart/2008/layout/VerticalCurvedList"/>
    <dgm:cxn modelId="{25BE836C-7A46-458A-9AA9-169D26D9DF83}" type="presParOf" srcId="{C26A3F61-D7DD-4881-853E-E3C98DE20CF5}" destId="{F5DB7FEB-BEE7-4F20-8CDF-AADA317D4CF3}" srcOrd="0" destOrd="0" presId="urn:microsoft.com/office/officeart/2008/layout/VerticalCurv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8D76F9B7-61CF-4B12-B7F8-8C1DA1296458}" type="doc">
      <dgm:prSet loTypeId="urn:microsoft.com/office/officeart/2008/layout/VerticalCurvedList" loCatId="list" qsTypeId="urn:microsoft.com/office/officeart/2005/8/quickstyle/simple3#2" qsCatId="simple" csTypeId="urn:microsoft.com/office/officeart/2005/8/colors/colorful4#3" csCatId="colorful" phldr="1"/>
      <dgm:spPr/>
      <dgm:t>
        <a:bodyPr/>
        <a:lstStyle/>
        <a:p>
          <a:endParaRPr lang="en-GB"/>
        </a:p>
      </dgm:t>
    </dgm:pt>
    <dgm:pt modelId="{1AAF69D4-53FC-4C67-8146-D2CC4761AF75}">
      <dgm:prSet phldrT="[Text]" custT="1"/>
      <dgm:spPr/>
      <dgm:t>
        <a:bodyPr/>
        <a:lstStyle/>
        <a:p>
          <a:pPr>
            <a:buNone/>
          </a:pPr>
          <a:r>
            <a:rPr lang="en-GB" sz="1400" dirty="0">
              <a:solidFill>
                <a:schemeClr val="bg2">
                  <a:lumMod val="10000"/>
                </a:schemeClr>
              </a:solidFill>
              <a:latin typeface="Amasis MT Pro Medium" panose="02040604050005020304" pitchFamily="18" charset="0"/>
            </a:rPr>
            <a:t>National Cancer Institute (2025) </a:t>
          </a:r>
          <a:r>
            <a:rPr lang="en-GB" sz="1400" i="1" dirty="0">
              <a:solidFill>
                <a:schemeClr val="bg2">
                  <a:lumMod val="10000"/>
                </a:schemeClr>
              </a:solidFill>
              <a:latin typeface="Amasis MT Pro Medium" panose="02040604050005020304" pitchFamily="18" charset="0"/>
            </a:rPr>
            <a:t>Anatomy</a:t>
          </a:r>
          <a:r>
            <a:rPr lang="en-GB" sz="1400" dirty="0">
              <a:solidFill>
                <a:schemeClr val="bg2">
                  <a:lumMod val="10000"/>
                </a:schemeClr>
              </a:solidFill>
              <a:latin typeface="Amasis MT Pro Medium" panose="02040604050005020304" pitchFamily="18" charset="0"/>
            </a:rPr>
            <a:t>. SEER Training Modules. Available at: </a:t>
          </a:r>
          <a:r>
            <a:rPr lang="en-GB" sz="1400" dirty="0">
              <a:solidFill>
                <a:schemeClr val="bg2">
                  <a:lumMod val="10000"/>
                </a:schemeClr>
              </a:solidFill>
              <a:latin typeface="Amasis MT Pro Medium" panose="02040604050005020304" pitchFamily="18" charset="0"/>
              <a:hlinkClick xmlns:r="http://schemas.openxmlformats.org/officeDocument/2006/relationships" r:id="rId1">
                <a:extLst>
                  <a:ext uri="{A12FA001-AC4F-418D-AE19-62706E023703}">
                    <ahyp:hlinkClr xmlns:ahyp="http://schemas.microsoft.com/office/drawing/2018/hyperlinkcolor" val="tx"/>
                  </a:ext>
                </a:extLst>
              </a:hlinkClick>
            </a:rPr>
            <a:t>https://training.seer.cancer.gov/breast/anatomy.html</a:t>
          </a:r>
          <a:r>
            <a:rPr lang="en-GB" sz="1400" dirty="0">
              <a:solidFill>
                <a:schemeClr val="bg2">
                  <a:lumMod val="10000"/>
                </a:schemeClr>
              </a:solidFill>
              <a:latin typeface="Amasis MT Pro Medium" panose="02040604050005020304" pitchFamily="18" charset="0"/>
            </a:rPr>
            <a:t> (Accessed: 27 August 2026).</a:t>
          </a:r>
        </a:p>
      </dgm:t>
    </dgm:pt>
    <dgm:pt modelId="{AA531D86-5BE8-40DA-A5CC-4C8EEC5956F0}" type="parTrans" cxnId="{ED7196B8-8270-4ABE-BE3D-557685A013A2}">
      <dgm:prSet/>
      <dgm:spPr/>
      <dgm:t>
        <a:bodyPr/>
        <a:lstStyle/>
        <a:p>
          <a:endParaRPr lang="en-GB"/>
        </a:p>
      </dgm:t>
    </dgm:pt>
    <dgm:pt modelId="{33D137B3-3D29-4474-9C81-52B1DBE4D174}" type="sibTrans" cxnId="{ED7196B8-8270-4ABE-BE3D-557685A013A2}">
      <dgm:prSet/>
      <dgm:spPr/>
      <dgm:t>
        <a:bodyPr/>
        <a:lstStyle/>
        <a:p>
          <a:endParaRPr lang="en-GB"/>
        </a:p>
      </dgm:t>
    </dgm:pt>
    <dgm:pt modelId="{524D61C2-D7A2-4147-8228-0407BC583CF6}">
      <dgm:prSet custT="1"/>
      <dgm:spPr/>
      <dgm:t>
        <a:bodyPr/>
        <a:lstStyle/>
        <a:p>
          <a:pPr>
            <a:buNone/>
          </a:pPr>
          <a:r>
            <a:rPr lang="en-GB" sz="1400" dirty="0">
              <a:solidFill>
                <a:schemeClr val="bg2">
                  <a:lumMod val="10000"/>
                </a:schemeClr>
              </a:solidFill>
              <a:latin typeface="Amasis MT Pro Medium" panose="02040604050005020304" pitchFamily="18" charset="0"/>
            </a:rPr>
            <a:t>National Institute for Health and Care Excellence (2018) </a:t>
          </a:r>
          <a:r>
            <a:rPr lang="en-GB" sz="1400" i="1" dirty="0">
              <a:solidFill>
                <a:schemeClr val="bg2">
                  <a:lumMod val="10000"/>
                </a:schemeClr>
              </a:solidFill>
              <a:latin typeface="Amasis MT Pro Medium" panose="02040604050005020304" pitchFamily="18" charset="0"/>
            </a:rPr>
            <a:t>Early and locally advanced breast cancer: diagnosis and management (NG101)</a:t>
          </a:r>
          <a:r>
            <a:rPr lang="en-GB" sz="1400" dirty="0">
              <a:solidFill>
                <a:schemeClr val="bg2">
                  <a:lumMod val="10000"/>
                </a:schemeClr>
              </a:solidFill>
              <a:latin typeface="Amasis MT Pro Medium" panose="02040604050005020304" pitchFamily="18" charset="0"/>
            </a:rPr>
            <a:t>. Updated 14 April 2025. Available at: </a:t>
          </a:r>
          <a:r>
            <a:rPr lang="en-GB" sz="1400" dirty="0">
              <a:solidFill>
                <a:schemeClr val="bg2">
                  <a:lumMod val="10000"/>
                </a:schemeClr>
              </a:solidFill>
              <a:latin typeface="Amasis MT Pro Medium" panose="02040604050005020304" pitchFamily="18" charset="0"/>
              <a:hlinkClick xmlns:r="http://schemas.openxmlformats.org/officeDocument/2006/relationships" r:id="rId2">
                <a:extLst>
                  <a:ext uri="{A12FA001-AC4F-418D-AE19-62706E023703}">
                    <ahyp:hlinkClr xmlns:ahyp="http://schemas.microsoft.com/office/drawing/2018/hyperlinkcolor" val="tx"/>
                  </a:ext>
                </a:extLst>
              </a:hlinkClick>
            </a:rPr>
            <a:t>https://www.nice.org.uk/guidance/ng101</a:t>
          </a:r>
          <a:r>
            <a:rPr lang="en-GB" sz="1400" dirty="0">
              <a:solidFill>
                <a:schemeClr val="bg2">
                  <a:lumMod val="10000"/>
                </a:schemeClr>
              </a:solidFill>
              <a:latin typeface="Amasis MT Pro Medium" panose="02040604050005020304" pitchFamily="18" charset="0"/>
            </a:rPr>
            <a:t> (Accessed: 27 August 2026).</a:t>
          </a:r>
        </a:p>
      </dgm:t>
    </dgm:pt>
    <dgm:pt modelId="{49C81438-6887-41E3-85DC-C36379B0E48A}" type="parTrans" cxnId="{105CBBBE-7961-4C1A-93A5-52AB2730ECE0}">
      <dgm:prSet/>
      <dgm:spPr/>
      <dgm:t>
        <a:bodyPr/>
        <a:lstStyle/>
        <a:p>
          <a:endParaRPr lang="en-GB"/>
        </a:p>
      </dgm:t>
    </dgm:pt>
    <dgm:pt modelId="{936F3203-444C-4A34-9841-CA8D9C0ADBF4}" type="sibTrans" cxnId="{105CBBBE-7961-4C1A-93A5-52AB2730ECE0}">
      <dgm:prSet/>
      <dgm:spPr/>
      <dgm:t>
        <a:bodyPr/>
        <a:lstStyle/>
        <a:p>
          <a:endParaRPr lang="en-GB"/>
        </a:p>
      </dgm:t>
    </dgm:pt>
    <dgm:pt modelId="{DF175E82-D64F-48D6-B4BF-6B8C6635578B}">
      <dgm:prSet custT="1"/>
      <dgm:spPr/>
      <dgm:t>
        <a:bodyPr/>
        <a:lstStyle/>
        <a:p>
          <a:pPr>
            <a:buNone/>
          </a:pPr>
          <a:r>
            <a:rPr lang="en-GB" sz="1400" dirty="0">
              <a:solidFill>
                <a:schemeClr val="bg2">
                  <a:lumMod val="10000"/>
                </a:schemeClr>
              </a:solidFill>
              <a:latin typeface="Amasis MT Pro Medium" panose="02040604050005020304" pitchFamily="18" charset="0"/>
            </a:rPr>
            <a:t>National Institute for Health and Care Excellence (2021) </a:t>
          </a:r>
          <a:r>
            <a:rPr lang="en-GB" sz="1400" i="1" dirty="0">
              <a:solidFill>
                <a:schemeClr val="bg2">
                  <a:lumMod val="10000"/>
                </a:schemeClr>
              </a:solidFill>
              <a:latin typeface="Amasis MT Pro Medium" panose="02040604050005020304" pitchFamily="18" charset="0"/>
            </a:rPr>
            <a:t>Shared decision making (NG197)</a:t>
          </a:r>
          <a:r>
            <a:rPr lang="en-GB" sz="1400" dirty="0">
              <a:solidFill>
                <a:schemeClr val="bg2">
                  <a:lumMod val="10000"/>
                </a:schemeClr>
              </a:solidFill>
              <a:latin typeface="Amasis MT Pro Medium" panose="02040604050005020304" pitchFamily="18" charset="0"/>
            </a:rPr>
            <a:t>. Available at: </a:t>
          </a:r>
          <a:r>
            <a:rPr lang="en-GB" sz="1400" dirty="0">
              <a:solidFill>
                <a:schemeClr val="bg2">
                  <a:lumMod val="10000"/>
                </a:schemeClr>
              </a:solidFill>
              <a:latin typeface="Amasis MT Pro Medium" panose="02040604050005020304" pitchFamily="18" charset="0"/>
              <a:hlinkClick xmlns:r="http://schemas.openxmlformats.org/officeDocument/2006/relationships" r:id="rId3">
                <a:extLst>
                  <a:ext uri="{A12FA001-AC4F-418D-AE19-62706E023703}">
                    <ahyp:hlinkClr xmlns:ahyp="http://schemas.microsoft.com/office/drawing/2018/hyperlinkcolor" val="tx"/>
                  </a:ext>
                </a:extLst>
              </a:hlinkClick>
            </a:rPr>
            <a:t>https://www.nice.org.uk/guidance/ng197</a:t>
          </a:r>
          <a:r>
            <a:rPr lang="en-GB" sz="1400" dirty="0">
              <a:solidFill>
                <a:schemeClr val="bg2">
                  <a:lumMod val="10000"/>
                </a:schemeClr>
              </a:solidFill>
              <a:latin typeface="Amasis MT Pro Medium" panose="02040604050005020304" pitchFamily="18" charset="0"/>
            </a:rPr>
            <a:t> (Accessed: 27 August 2026).</a:t>
          </a:r>
        </a:p>
      </dgm:t>
    </dgm:pt>
    <dgm:pt modelId="{85A17CD6-A3E3-40A7-A98E-E8D49FC01F78}" type="parTrans" cxnId="{ED2A98A9-2491-4171-9333-11F6549CF279}">
      <dgm:prSet/>
      <dgm:spPr/>
      <dgm:t>
        <a:bodyPr/>
        <a:lstStyle/>
        <a:p>
          <a:endParaRPr lang="en-GB"/>
        </a:p>
      </dgm:t>
    </dgm:pt>
    <dgm:pt modelId="{EFA4A293-5240-44B8-B9D4-37BE641E56A6}" type="sibTrans" cxnId="{ED2A98A9-2491-4171-9333-11F6549CF279}">
      <dgm:prSet/>
      <dgm:spPr/>
      <dgm:t>
        <a:bodyPr/>
        <a:lstStyle/>
        <a:p>
          <a:endParaRPr lang="en-GB"/>
        </a:p>
      </dgm:t>
    </dgm:pt>
    <dgm:pt modelId="{6DA7E343-F539-4B37-8EB2-59CC3AA030FB}">
      <dgm:prSet custT="1"/>
      <dgm:spPr/>
      <dgm:t>
        <a:bodyPr/>
        <a:lstStyle/>
        <a:p>
          <a:pPr>
            <a:buNone/>
          </a:pPr>
          <a:r>
            <a:rPr lang="en-GB" sz="1400" dirty="0">
              <a:solidFill>
                <a:schemeClr val="bg2">
                  <a:lumMod val="10000"/>
                </a:schemeClr>
              </a:solidFill>
              <a:latin typeface="Amasis MT Pro Medium" panose="02040604050005020304" pitchFamily="18" charset="0"/>
            </a:rPr>
            <a:t>NHS (2023) </a:t>
          </a:r>
          <a:r>
            <a:rPr lang="en-GB" sz="1400" i="1" dirty="0">
              <a:solidFill>
                <a:schemeClr val="bg2">
                  <a:lumMod val="10000"/>
                </a:schemeClr>
              </a:solidFill>
              <a:latin typeface="Amasis MT Pro Medium" panose="02040604050005020304" pitchFamily="18" charset="0"/>
            </a:rPr>
            <a:t>Side effects of radiotherapy</a:t>
          </a:r>
          <a:r>
            <a:rPr lang="en-GB" sz="1400" dirty="0">
              <a:solidFill>
                <a:schemeClr val="bg2">
                  <a:lumMod val="10000"/>
                </a:schemeClr>
              </a:solidFill>
              <a:latin typeface="Amasis MT Pro Medium" panose="02040604050005020304" pitchFamily="18" charset="0"/>
            </a:rPr>
            <a:t>. Available at: </a:t>
          </a:r>
          <a:r>
            <a:rPr lang="en-GB" sz="1400" dirty="0">
              <a:solidFill>
                <a:schemeClr val="bg2">
                  <a:lumMod val="10000"/>
                </a:schemeClr>
              </a:solidFill>
              <a:latin typeface="Amasis MT Pro Medium" panose="02040604050005020304" pitchFamily="18" charset="0"/>
              <a:hlinkClick xmlns:r="http://schemas.openxmlformats.org/officeDocument/2006/relationships" r:id="rId4">
                <a:extLst>
                  <a:ext uri="{A12FA001-AC4F-418D-AE19-62706E023703}">
                    <ahyp:hlinkClr xmlns:ahyp="http://schemas.microsoft.com/office/drawing/2018/hyperlinkcolor" val="tx"/>
                  </a:ext>
                </a:extLst>
              </a:hlinkClick>
            </a:rPr>
            <a:t>https://www.nhs.uk/tests-and-treatments/radiotherapy/side-effects/</a:t>
          </a:r>
          <a:r>
            <a:rPr lang="en-GB" sz="1400" dirty="0">
              <a:solidFill>
                <a:schemeClr val="bg2">
                  <a:lumMod val="10000"/>
                </a:schemeClr>
              </a:solidFill>
              <a:latin typeface="Amasis MT Pro Medium" panose="02040604050005020304" pitchFamily="18" charset="0"/>
            </a:rPr>
            <a:t> (Accessed: 27 August 2026).</a:t>
          </a:r>
        </a:p>
      </dgm:t>
    </dgm:pt>
    <dgm:pt modelId="{0A65A5C9-A0AF-424F-BFB5-747975743E5F}" type="parTrans" cxnId="{602DF448-38A8-4C18-A788-8783AF812129}">
      <dgm:prSet/>
      <dgm:spPr/>
      <dgm:t>
        <a:bodyPr/>
        <a:lstStyle/>
        <a:p>
          <a:endParaRPr lang="en-GB"/>
        </a:p>
      </dgm:t>
    </dgm:pt>
    <dgm:pt modelId="{30D5EA5B-5F3B-4FF9-9731-38F8D03BCB7D}" type="sibTrans" cxnId="{602DF448-38A8-4C18-A788-8783AF812129}">
      <dgm:prSet/>
      <dgm:spPr/>
      <dgm:t>
        <a:bodyPr/>
        <a:lstStyle/>
        <a:p>
          <a:endParaRPr lang="en-GB"/>
        </a:p>
      </dgm:t>
    </dgm:pt>
    <dgm:pt modelId="{992A592C-FEE7-4C8F-9107-38F1E7EDFE9B}">
      <dgm:prSet custT="1"/>
      <dgm:spPr/>
      <dgm:t>
        <a:bodyPr/>
        <a:lstStyle/>
        <a:p>
          <a:pPr>
            <a:buNone/>
          </a:pPr>
          <a:r>
            <a:rPr lang="en-GB" sz="1400" dirty="0">
              <a:solidFill>
                <a:schemeClr val="bg2">
                  <a:lumMod val="10000"/>
                </a:schemeClr>
              </a:solidFill>
              <a:latin typeface="Amasis MT Pro Medium" panose="02040604050005020304" pitchFamily="18" charset="0"/>
            </a:rPr>
            <a:t>NHS (2024a) </a:t>
          </a:r>
          <a:r>
            <a:rPr lang="en-GB" sz="1400" i="1" dirty="0">
              <a:solidFill>
                <a:schemeClr val="bg2">
                  <a:lumMod val="10000"/>
                </a:schemeClr>
              </a:solidFill>
              <a:latin typeface="Amasis MT Pro Medium" panose="02040604050005020304" pitchFamily="18" charset="0"/>
            </a:rPr>
            <a:t>Alcohol units</a:t>
          </a:r>
          <a:r>
            <a:rPr lang="en-GB" sz="1400" dirty="0">
              <a:solidFill>
                <a:schemeClr val="bg2">
                  <a:lumMod val="10000"/>
                </a:schemeClr>
              </a:solidFill>
              <a:latin typeface="Amasis MT Pro Medium" panose="02040604050005020304" pitchFamily="18" charset="0"/>
            </a:rPr>
            <a:t>. Available at: </a:t>
          </a:r>
          <a:r>
            <a:rPr lang="en-GB" sz="1400" dirty="0">
              <a:solidFill>
                <a:schemeClr val="bg2">
                  <a:lumMod val="10000"/>
                </a:schemeClr>
              </a:solidFill>
              <a:latin typeface="Amasis MT Pro Medium" panose="02040604050005020304" pitchFamily="18" charset="0"/>
              <a:hlinkClick xmlns:r="http://schemas.openxmlformats.org/officeDocument/2006/relationships" r:id="rId5">
                <a:extLst>
                  <a:ext uri="{A12FA001-AC4F-418D-AE19-62706E023703}">
                    <ahyp:hlinkClr xmlns:ahyp="http://schemas.microsoft.com/office/drawing/2018/hyperlinkcolor" val="tx"/>
                  </a:ext>
                </a:extLst>
              </a:hlinkClick>
            </a:rPr>
            <a:t>https://www.nhs.uk/live-well/alcohol-advice/calculating-alcohol-units/</a:t>
          </a:r>
          <a:r>
            <a:rPr lang="en-GB" sz="1400" dirty="0">
              <a:solidFill>
                <a:schemeClr val="bg2">
                  <a:lumMod val="10000"/>
                </a:schemeClr>
              </a:solidFill>
              <a:latin typeface="Amasis MT Pro Medium" panose="02040604050005020304" pitchFamily="18" charset="0"/>
            </a:rPr>
            <a:t> (Accessed: 27 August 2026).</a:t>
          </a:r>
        </a:p>
      </dgm:t>
    </dgm:pt>
    <dgm:pt modelId="{750DE3BB-21C4-4DDB-8E7E-66814292BAC5}" type="parTrans" cxnId="{C2B1EDFC-0DB1-40E8-A2D3-10C5F2EE321A}">
      <dgm:prSet/>
      <dgm:spPr/>
      <dgm:t>
        <a:bodyPr/>
        <a:lstStyle/>
        <a:p>
          <a:endParaRPr lang="en-GB"/>
        </a:p>
      </dgm:t>
    </dgm:pt>
    <dgm:pt modelId="{6BCD243A-E590-428A-B460-FD69A415A1E1}" type="sibTrans" cxnId="{C2B1EDFC-0DB1-40E8-A2D3-10C5F2EE321A}">
      <dgm:prSet/>
      <dgm:spPr/>
      <dgm:t>
        <a:bodyPr/>
        <a:lstStyle/>
        <a:p>
          <a:endParaRPr lang="en-GB"/>
        </a:p>
      </dgm:t>
    </dgm:pt>
    <dgm:pt modelId="{E7B07E28-0988-46ED-A702-36754E4E8435}">
      <dgm:prSet custT="1"/>
      <dgm:spPr/>
      <dgm:t>
        <a:bodyPr/>
        <a:lstStyle/>
        <a:p>
          <a:pPr>
            <a:buNone/>
          </a:pPr>
          <a:r>
            <a:rPr lang="en-GB" sz="1400" dirty="0">
              <a:solidFill>
                <a:schemeClr val="bg2">
                  <a:lumMod val="10000"/>
                </a:schemeClr>
              </a:solidFill>
              <a:latin typeface="Amasis MT Pro Medium" panose="02040604050005020304" pitchFamily="18" charset="0"/>
            </a:rPr>
            <a:t>NHS (2024b) </a:t>
          </a:r>
          <a:r>
            <a:rPr lang="en-GB" sz="1400" i="1" dirty="0">
              <a:solidFill>
                <a:schemeClr val="bg2">
                  <a:lumMod val="10000"/>
                </a:schemeClr>
              </a:solidFill>
              <a:latin typeface="Amasis MT Pro Medium" panose="02040604050005020304" pitchFamily="18" charset="0"/>
            </a:rPr>
            <a:t>Causes of breast cancer in women</a:t>
          </a:r>
          <a:r>
            <a:rPr lang="en-GB" sz="1400" dirty="0">
              <a:solidFill>
                <a:schemeClr val="bg2">
                  <a:lumMod val="10000"/>
                </a:schemeClr>
              </a:solidFill>
              <a:latin typeface="Amasis MT Pro Medium" panose="02040604050005020304" pitchFamily="18" charset="0"/>
            </a:rPr>
            <a:t>. Available at: </a:t>
          </a:r>
          <a:r>
            <a:rPr lang="en-GB" sz="1400" dirty="0">
              <a:solidFill>
                <a:schemeClr val="bg2">
                  <a:lumMod val="10000"/>
                </a:schemeClr>
              </a:solidFill>
              <a:latin typeface="Amasis MT Pro Medium" panose="02040604050005020304" pitchFamily="18" charset="0"/>
              <a:hlinkClick xmlns:r="http://schemas.openxmlformats.org/officeDocument/2006/relationships" r:id="rId6">
                <a:extLst>
                  <a:ext uri="{A12FA001-AC4F-418D-AE19-62706E023703}">
                    <ahyp:hlinkClr xmlns:ahyp="http://schemas.microsoft.com/office/drawing/2018/hyperlinkcolor" val="tx"/>
                  </a:ext>
                </a:extLst>
              </a:hlinkClick>
            </a:rPr>
            <a:t>https://www.nhs.uk/conditions/breast-cancer-in-women/causes-of-breast-cancer-in-women/</a:t>
          </a:r>
          <a:r>
            <a:rPr lang="en-GB" sz="1400" dirty="0">
              <a:solidFill>
                <a:schemeClr val="bg2">
                  <a:lumMod val="10000"/>
                </a:schemeClr>
              </a:solidFill>
              <a:latin typeface="Amasis MT Pro Medium" panose="02040604050005020304" pitchFamily="18" charset="0"/>
            </a:rPr>
            <a:t> (Accessed: 27 August 2026).</a:t>
          </a:r>
        </a:p>
      </dgm:t>
    </dgm:pt>
    <dgm:pt modelId="{72A9EE2E-8A01-451D-BC82-573CFB928937}" type="parTrans" cxnId="{43333C41-864C-4779-9B0D-9B419902C064}">
      <dgm:prSet/>
      <dgm:spPr/>
      <dgm:t>
        <a:bodyPr/>
        <a:lstStyle/>
        <a:p>
          <a:endParaRPr lang="en-GB"/>
        </a:p>
      </dgm:t>
    </dgm:pt>
    <dgm:pt modelId="{3E098345-5326-49C6-A135-8ADB80A48A00}" type="sibTrans" cxnId="{43333C41-864C-4779-9B0D-9B419902C064}">
      <dgm:prSet/>
      <dgm:spPr/>
      <dgm:t>
        <a:bodyPr/>
        <a:lstStyle/>
        <a:p>
          <a:endParaRPr lang="en-GB"/>
        </a:p>
      </dgm:t>
    </dgm:pt>
    <dgm:pt modelId="{90D32342-9BCD-471E-90D2-997967A2496E}">
      <dgm:prSet custT="1"/>
      <dgm:spPr/>
      <dgm:t>
        <a:bodyPr/>
        <a:lstStyle/>
        <a:p>
          <a:pPr>
            <a:buNone/>
          </a:pPr>
          <a:r>
            <a:rPr lang="en-GB" sz="1400" dirty="0">
              <a:solidFill>
                <a:schemeClr val="bg2">
                  <a:lumMod val="10000"/>
                </a:schemeClr>
              </a:solidFill>
              <a:latin typeface="Amasis MT Pro Medium" panose="02040604050005020304" pitchFamily="18" charset="0"/>
            </a:rPr>
            <a:t>NHS (2024c) </a:t>
          </a:r>
          <a:r>
            <a:rPr lang="en-GB" sz="1400" i="1" dirty="0">
              <a:solidFill>
                <a:schemeClr val="bg2">
                  <a:lumMod val="10000"/>
                </a:schemeClr>
              </a:solidFill>
              <a:latin typeface="Amasis MT Pro Medium" panose="02040604050005020304" pitchFamily="18" charset="0"/>
            </a:rPr>
            <a:t>High blood pressure</a:t>
          </a:r>
          <a:r>
            <a:rPr lang="en-GB" sz="1400" dirty="0">
              <a:solidFill>
                <a:schemeClr val="bg2">
                  <a:lumMod val="10000"/>
                </a:schemeClr>
              </a:solidFill>
              <a:latin typeface="Amasis MT Pro Medium" panose="02040604050005020304" pitchFamily="18" charset="0"/>
            </a:rPr>
            <a:t>. Available at: </a:t>
          </a:r>
          <a:r>
            <a:rPr lang="en-GB" sz="1400" dirty="0">
              <a:solidFill>
                <a:schemeClr val="bg2">
                  <a:lumMod val="10000"/>
                </a:schemeClr>
              </a:solidFill>
              <a:latin typeface="Amasis MT Pro Medium" panose="02040604050005020304" pitchFamily="18" charset="0"/>
              <a:hlinkClick xmlns:r="http://schemas.openxmlformats.org/officeDocument/2006/relationships" r:id="rId7">
                <a:extLst>
                  <a:ext uri="{A12FA001-AC4F-418D-AE19-62706E023703}">
                    <ahyp:hlinkClr xmlns:ahyp="http://schemas.microsoft.com/office/drawing/2018/hyperlinkcolor" val="tx"/>
                  </a:ext>
                </a:extLst>
              </a:hlinkClick>
            </a:rPr>
            <a:t>https://www.nhs.uk/conditions/high-blood-pressure/</a:t>
          </a:r>
          <a:r>
            <a:rPr lang="en-GB" sz="1400" dirty="0">
              <a:solidFill>
                <a:schemeClr val="bg2">
                  <a:lumMod val="10000"/>
                </a:schemeClr>
              </a:solidFill>
              <a:latin typeface="Amasis MT Pro Medium" panose="02040604050005020304" pitchFamily="18" charset="0"/>
            </a:rPr>
            <a:t> (Accessed: 27 August 2026).</a:t>
          </a:r>
        </a:p>
      </dgm:t>
    </dgm:pt>
    <dgm:pt modelId="{0419A9CE-5DE0-407F-82F6-61D440C45762}" type="parTrans" cxnId="{4913F26D-F173-484C-AF12-2CA2E2A0F189}">
      <dgm:prSet/>
      <dgm:spPr/>
      <dgm:t>
        <a:bodyPr/>
        <a:lstStyle/>
        <a:p>
          <a:endParaRPr lang="en-GB"/>
        </a:p>
      </dgm:t>
    </dgm:pt>
    <dgm:pt modelId="{7434E379-42E2-463A-8EB6-695E14B7FF5D}" type="sibTrans" cxnId="{4913F26D-F173-484C-AF12-2CA2E2A0F189}">
      <dgm:prSet/>
      <dgm:spPr/>
      <dgm:t>
        <a:bodyPr/>
        <a:lstStyle/>
        <a:p>
          <a:endParaRPr lang="en-GB"/>
        </a:p>
      </dgm:t>
    </dgm:pt>
    <dgm:pt modelId="{81608FAC-CE2F-4922-986F-77FB8E18363C}" type="pres">
      <dgm:prSet presAssocID="{8D76F9B7-61CF-4B12-B7F8-8C1DA1296458}" presName="Name0" presStyleCnt="0">
        <dgm:presLayoutVars>
          <dgm:chMax val="7"/>
          <dgm:chPref val="7"/>
          <dgm:dir/>
        </dgm:presLayoutVars>
      </dgm:prSet>
      <dgm:spPr/>
    </dgm:pt>
    <dgm:pt modelId="{446EE502-EDA0-4801-988F-B3EB6BC33EDC}" type="pres">
      <dgm:prSet presAssocID="{8D76F9B7-61CF-4B12-B7F8-8C1DA1296458}" presName="Name1" presStyleCnt="0"/>
      <dgm:spPr/>
    </dgm:pt>
    <dgm:pt modelId="{77AC34F4-2C4B-482E-AB31-5BC322CE0CC3}" type="pres">
      <dgm:prSet presAssocID="{8D76F9B7-61CF-4B12-B7F8-8C1DA1296458}" presName="cycle" presStyleCnt="0"/>
      <dgm:spPr/>
    </dgm:pt>
    <dgm:pt modelId="{9ABCCC57-DB44-445A-BB8C-618E85E8309F}" type="pres">
      <dgm:prSet presAssocID="{8D76F9B7-61CF-4B12-B7F8-8C1DA1296458}" presName="srcNode" presStyleLbl="node1" presStyleIdx="0" presStyleCnt="7"/>
      <dgm:spPr/>
    </dgm:pt>
    <dgm:pt modelId="{CD66C473-2B01-4EE9-AC99-D7D5B36D0FCB}" type="pres">
      <dgm:prSet presAssocID="{8D76F9B7-61CF-4B12-B7F8-8C1DA1296458}" presName="conn" presStyleLbl="parChTrans1D2" presStyleIdx="0" presStyleCnt="1"/>
      <dgm:spPr/>
    </dgm:pt>
    <dgm:pt modelId="{F947231E-723B-41B6-B73B-7BA9A3C04BCC}" type="pres">
      <dgm:prSet presAssocID="{8D76F9B7-61CF-4B12-B7F8-8C1DA1296458}" presName="extraNode" presStyleLbl="node1" presStyleIdx="0" presStyleCnt="7"/>
      <dgm:spPr/>
    </dgm:pt>
    <dgm:pt modelId="{6D28C74D-ABF6-48C2-867A-F4C322592266}" type="pres">
      <dgm:prSet presAssocID="{8D76F9B7-61CF-4B12-B7F8-8C1DA1296458}" presName="dstNode" presStyleLbl="node1" presStyleIdx="0" presStyleCnt="7"/>
      <dgm:spPr/>
    </dgm:pt>
    <dgm:pt modelId="{9DA7DA09-F703-4D1C-A7B0-14FB56034C7E}" type="pres">
      <dgm:prSet presAssocID="{1AAF69D4-53FC-4C67-8146-D2CC4761AF75}" presName="text_1" presStyleLbl="node1" presStyleIdx="0" presStyleCnt="7">
        <dgm:presLayoutVars>
          <dgm:bulletEnabled val="1"/>
        </dgm:presLayoutVars>
      </dgm:prSet>
      <dgm:spPr/>
    </dgm:pt>
    <dgm:pt modelId="{C0E71FA9-C335-4F36-885E-74F9F3572843}" type="pres">
      <dgm:prSet presAssocID="{1AAF69D4-53FC-4C67-8146-D2CC4761AF75}" presName="accent_1" presStyleCnt="0"/>
      <dgm:spPr/>
    </dgm:pt>
    <dgm:pt modelId="{212D6866-44DC-4C9C-AC24-0CBB60881427}" type="pres">
      <dgm:prSet presAssocID="{1AAF69D4-53FC-4C67-8146-D2CC4761AF75}" presName="accentRepeatNode" presStyleLbl="solidFgAcc1" presStyleIdx="0" presStyleCnt="7"/>
      <dgm:spPr/>
    </dgm:pt>
    <dgm:pt modelId="{7F923FF8-4B2F-45F2-AC5D-5A6515796DC7}" type="pres">
      <dgm:prSet presAssocID="{524D61C2-D7A2-4147-8228-0407BC583CF6}" presName="text_2" presStyleLbl="node1" presStyleIdx="1" presStyleCnt="7">
        <dgm:presLayoutVars>
          <dgm:bulletEnabled val="1"/>
        </dgm:presLayoutVars>
      </dgm:prSet>
      <dgm:spPr/>
    </dgm:pt>
    <dgm:pt modelId="{DCF4347A-311E-47B6-9DFF-7A93A635E0E4}" type="pres">
      <dgm:prSet presAssocID="{524D61C2-D7A2-4147-8228-0407BC583CF6}" presName="accent_2" presStyleCnt="0"/>
      <dgm:spPr/>
    </dgm:pt>
    <dgm:pt modelId="{0D60C120-58B0-495E-A31C-ADE4D9B8D7FF}" type="pres">
      <dgm:prSet presAssocID="{524D61C2-D7A2-4147-8228-0407BC583CF6}" presName="accentRepeatNode" presStyleLbl="solidFgAcc1" presStyleIdx="1" presStyleCnt="7"/>
      <dgm:spPr/>
    </dgm:pt>
    <dgm:pt modelId="{AB623A26-3CFA-445A-B110-B9C79B88CD1F}" type="pres">
      <dgm:prSet presAssocID="{DF175E82-D64F-48D6-B4BF-6B8C6635578B}" presName="text_3" presStyleLbl="node1" presStyleIdx="2" presStyleCnt="7">
        <dgm:presLayoutVars>
          <dgm:bulletEnabled val="1"/>
        </dgm:presLayoutVars>
      </dgm:prSet>
      <dgm:spPr/>
    </dgm:pt>
    <dgm:pt modelId="{61D9914A-178E-4707-B1D6-A428D6B57101}" type="pres">
      <dgm:prSet presAssocID="{DF175E82-D64F-48D6-B4BF-6B8C6635578B}" presName="accent_3" presStyleCnt="0"/>
      <dgm:spPr/>
    </dgm:pt>
    <dgm:pt modelId="{E41CC362-7763-4DD5-B3C6-516D07434CDF}" type="pres">
      <dgm:prSet presAssocID="{DF175E82-D64F-48D6-B4BF-6B8C6635578B}" presName="accentRepeatNode" presStyleLbl="solidFgAcc1" presStyleIdx="2" presStyleCnt="7"/>
      <dgm:spPr/>
    </dgm:pt>
    <dgm:pt modelId="{A4D5B3B9-2F76-4850-87E0-352A1994BC34}" type="pres">
      <dgm:prSet presAssocID="{6DA7E343-F539-4B37-8EB2-59CC3AA030FB}" presName="text_4" presStyleLbl="node1" presStyleIdx="3" presStyleCnt="7">
        <dgm:presLayoutVars>
          <dgm:bulletEnabled val="1"/>
        </dgm:presLayoutVars>
      </dgm:prSet>
      <dgm:spPr/>
    </dgm:pt>
    <dgm:pt modelId="{34FF0ADA-F816-450A-BE0F-FAB8C240DA00}" type="pres">
      <dgm:prSet presAssocID="{6DA7E343-F539-4B37-8EB2-59CC3AA030FB}" presName="accent_4" presStyleCnt="0"/>
      <dgm:spPr/>
    </dgm:pt>
    <dgm:pt modelId="{54046BE9-7D4F-4CB8-BE50-6E7847CC6372}" type="pres">
      <dgm:prSet presAssocID="{6DA7E343-F539-4B37-8EB2-59CC3AA030FB}" presName="accentRepeatNode" presStyleLbl="solidFgAcc1" presStyleIdx="3" presStyleCnt="7"/>
      <dgm:spPr/>
    </dgm:pt>
    <dgm:pt modelId="{05F5F9AC-42F8-40F2-8C62-6AF5468878C2}" type="pres">
      <dgm:prSet presAssocID="{992A592C-FEE7-4C8F-9107-38F1E7EDFE9B}" presName="text_5" presStyleLbl="node1" presStyleIdx="4" presStyleCnt="7">
        <dgm:presLayoutVars>
          <dgm:bulletEnabled val="1"/>
        </dgm:presLayoutVars>
      </dgm:prSet>
      <dgm:spPr/>
    </dgm:pt>
    <dgm:pt modelId="{64F65AD5-C085-4323-929C-D51C8A33D6F4}" type="pres">
      <dgm:prSet presAssocID="{992A592C-FEE7-4C8F-9107-38F1E7EDFE9B}" presName="accent_5" presStyleCnt="0"/>
      <dgm:spPr/>
    </dgm:pt>
    <dgm:pt modelId="{83327A0C-A03B-4FAA-A47C-B94E1A880C58}" type="pres">
      <dgm:prSet presAssocID="{992A592C-FEE7-4C8F-9107-38F1E7EDFE9B}" presName="accentRepeatNode" presStyleLbl="solidFgAcc1" presStyleIdx="4" presStyleCnt="7"/>
      <dgm:spPr/>
    </dgm:pt>
    <dgm:pt modelId="{7BC84123-9688-4969-806A-26592C0CEDB5}" type="pres">
      <dgm:prSet presAssocID="{E7B07E28-0988-46ED-A702-36754E4E8435}" presName="text_6" presStyleLbl="node1" presStyleIdx="5" presStyleCnt="7">
        <dgm:presLayoutVars>
          <dgm:bulletEnabled val="1"/>
        </dgm:presLayoutVars>
      </dgm:prSet>
      <dgm:spPr/>
    </dgm:pt>
    <dgm:pt modelId="{9060500B-4FB9-4C30-BDF7-611A8D10DBAB}" type="pres">
      <dgm:prSet presAssocID="{E7B07E28-0988-46ED-A702-36754E4E8435}" presName="accent_6" presStyleCnt="0"/>
      <dgm:spPr/>
    </dgm:pt>
    <dgm:pt modelId="{3E35C7E6-6A51-4731-BE99-D0A1B8CD0AEB}" type="pres">
      <dgm:prSet presAssocID="{E7B07E28-0988-46ED-A702-36754E4E8435}" presName="accentRepeatNode" presStyleLbl="solidFgAcc1" presStyleIdx="5" presStyleCnt="7"/>
      <dgm:spPr/>
    </dgm:pt>
    <dgm:pt modelId="{FCDAA29D-96DF-4670-8F34-4D2346CBF34E}" type="pres">
      <dgm:prSet presAssocID="{90D32342-9BCD-471E-90D2-997967A2496E}" presName="text_7" presStyleLbl="node1" presStyleIdx="6" presStyleCnt="7">
        <dgm:presLayoutVars>
          <dgm:bulletEnabled val="1"/>
        </dgm:presLayoutVars>
      </dgm:prSet>
      <dgm:spPr/>
    </dgm:pt>
    <dgm:pt modelId="{5493E41C-CE33-4762-8B97-1EE0A19502F7}" type="pres">
      <dgm:prSet presAssocID="{90D32342-9BCD-471E-90D2-997967A2496E}" presName="accent_7" presStyleCnt="0"/>
      <dgm:spPr/>
    </dgm:pt>
    <dgm:pt modelId="{D6789046-4857-4BAC-BC60-9F7EC3D3AF72}" type="pres">
      <dgm:prSet presAssocID="{90D32342-9BCD-471E-90D2-997967A2496E}" presName="accentRepeatNode" presStyleLbl="solidFgAcc1" presStyleIdx="6" presStyleCnt="7"/>
      <dgm:spPr/>
    </dgm:pt>
  </dgm:ptLst>
  <dgm:cxnLst>
    <dgm:cxn modelId="{4B36CF3F-B173-451F-9AE0-E210FD4424B7}" type="presOf" srcId="{6DA7E343-F539-4B37-8EB2-59CC3AA030FB}" destId="{A4D5B3B9-2F76-4850-87E0-352A1994BC34}" srcOrd="0" destOrd="0" presId="urn:microsoft.com/office/officeart/2008/layout/VerticalCurvedList"/>
    <dgm:cxn modelId="{43333C41-864C-4779-9B0D-9B419902C064}" srcId="{8D76F9B7-61CF-4B12-B7F8-8C1DA1296458}" destId="{E7B07E28-0988-46ED-A702-36754E4E8435}" srcOrd="5" destOrd="0" parTransId="{72A9EE2E-8A01-451D-BC82-573CFB928937}" sibTransId="{3E098345-5326-49C6-A135-8ADB80A48A00}"/>
    <dgm:cxn modelId="{33652145-E8E1-43E5-9A6B-F76885E51F75}" type="presOf" srcId="{524D61C2-D7A2-4147-8228-0407BC583CF6}" destId="{7F923FF8-4B2F-45F2-AC5D-5A6515796DC7}" srcOrd="0" destOrd="0" presId="urn:microsoft.com/office/officeart/2008/layout/VerticalCurvedList"/>
    <dgm:cxn modelId="{602DF448-38A8-4C18-A788-8783AF812129}" srcId="{8D76F9B7-61CF-4B12-B7F8-8C1DA1296458}" destId="{6DA7E343-F539-4B37-8EB2-59CC3AA030FB}" srcOrd="3" destOrd="0" parTransId="{0A65A5C9-A0AF-424F-BFB5-747975743E5F}" sibTransId="{30D5EA5B-5F3B-4FF9-9731-38F8D03BCB7D}"/>
    <dgm:cxn modelId="{4913F26D-F173-484C-AF12-2CA2E2A0F189}" srcId="{8D76F9B7-61CF-4B12-B7F8-8C1DA1296458}" destId="{90D32342-9BCD-471E-90D2-997967A2496E}" srcOrd="6" destOrd="0" parTransId="{0419A9CE-5DE0-407F-82F6-61D440C45762}" sibTransId="{7434E379-42E2-463A-8EB6-695E14B7FF5D}"/>
    <dgm:cxn modelId="{7C841B4E-00BD-485E-9B22-A128053A9C7E}" type="presOf" srcId="{992A592C-FEE7-4C8F-9107-38F1E7EDFE9B}" destId="{05F5F9AC-42F8-40F2-8C62-6AF5468878C2}" srcOrd="0" destOrd="0" presId="urn:microsoft.com/office/officeart/2008/layout/VerticalCurvedList"/>
    <dgm:cxn modelId="{ADF32850-D5D7-4521-8DB1-37CE1C884891}" type="presOf" srcId="{90D32342-9BCD-471E-90D2-997967A2496E}" destId="{FCDAA29D-96DF-4670-8F34-4D2346CBF34E}" srcOrd="0" destOrd="0" presId="urn:microsoft.com/office/officeart/2008/layout/VerticalCurvedList"/>
    <dgm:cxn modelId="{14278D55-6445-4BF7-AD94-897868F041CF}" type="presOf" srcId="{E7B07E28-0988-46ED-A702-36754E4E8435}" destId="{7BC84123-9688-4969-806A-26592C0CEDB5}" srcOrd="0" destOrd="0" presId="urn:microsoft.com/office/officeart/2008/layout/VerticalCurvedList"/>
    <dgm:cxn modelId="{1353888E-0C81-4BB0-AF64-68F66B888EB3}" type="presOf" srcId="{DF175E82-D64F-48D6-B4BF-6B8C6635578B}" destId="{AB623A26-3CFA-445A-B110-B9C79B88CD1F}" srcOrd="0" destOrd="0" presId="urn:microsoft.com/office/officeart/2008/layout/VerticalCurvedList"/>
    <dgm:cxn modelId="{ED2A98A9-2491-4171-9333-11F6549CF279}" srcId="{8D76F9B7-61CF-4B12-B7F8-8C1DA1296458}" destId="{DF175E82-D64F-48D6-B4BF-6B8C6635578B}" srcOrd="2" destOrd="0" parTransId="{85A17CD6-A3E3-40A7-A98E-E8D49FC01F78}" sibTransId="{EFA4A293-5240-44B8-B9D4-37BE641E56A6}"/>
    <dgm:cxn modelId="{ED7196B8-8270-4ABE-BE3D-557685A013A2}" srcId="{8D76F9B7-61CF-4B12-B7F8-8C1DA1296458}" destId="{1AAF69D4-53FC-4C67-8146-D2CC4761AF75}" srcOrd="0" destOrd="0" parTransId="{AA531D86-5BE8-40DA-A5CC-4C8EEC5956F0}" sibTransId="{33D137B3-3D29-4474-9C81-52B1DBE4D174}"/>
    <dgm:cxn modelId="{105CBBBE-7961-4C1A-93A5-52AB2730ECE0}" srcId="{8D76F9B7-61CF-4B12-B7F8-8C1DA1296458}" destId="{524D61C2-D7A2-4147-8228-0407BC583CF6}" srcOrd="1" destOrd="0" parTransId="{49C81438-6887-41E3-85DC-C36379B0E48A}" sibTransId="{936F3203-444C-4A34-9841-CA8D9C0ADBF4}"/>
    <dgm:cxn modelId="{0FC3A6D9-0AC2-42CB-9B56-6704CB63545A}" type="presOf" srcId="{8D76F9B7-61CF-4B12-B7F8-8C1DA1296458}" destId="{81608FAC-CE2F-4922-986F-77FB8E18363C}" srcOrd="0" destOrd="0" presId="urn:microsoft.com/office/officeart/2008/layout/VerticalCurvedList"/>
    <dgm:cxn modelId="{A5C886E6-CC23-42B8-B24C-2D48B3CE51A4}" type="presOf" srcId="{33D137B3-3D29-4474-9C81-52B1DBE4D174}" destId="{CD66C473-2B01-4EE9-AC99-D7D5B36D0FCB}" srcOrd="0" destOrd="0" presId="urn:microsoft.com/office/officeart/2008/layout/VerticalCurvedList"/>
    <dgm:cxn modelId="{2013FEF0-6EEE-4300-9B01-5D45E0374A16}" type="presOf" srcId="{1AAF69D4-53FC-4C67-8146-D2CC4761AF75}" destId="{9DA7DA09-F703-4D1C-A7B0-14FB56034C7E}" srcOrd="0" destOrd="0" presId="urn:microsoft.com/office/officeart/2008/layout/VerticalCurvedList"/>
    <dgm:cxn modelId="{C2B1EDFC-0DB1-40E8-A2D3-10C5F2EE321A}" srcId="{8D76F9B7-61CF-4B12-B7F8-8C1DA1296458}" destId="{992A592C-FEE7-4C8F-9107-38F1E7EDFE9B}" srcOrd="4" destOrd="0" parTransId="{750DE3BB-21C4-4DDB-8E7E-66814292BAC5}" sibTransId="{6BCD243A-E590-428A-B460-FD69A415A1E1}"/>
    <dgm:cxn modelId="{9E64B544-0337-4E9D-AE6C-8E601E90B07A}" type="presParOf" srcId="{81608FAC-CE2F-4922-986F-77FB8E18363C}" destId="{446EE502-EDA0-4801-988F-B3EB6BC33EDC}" srcOrd="0" destOrd="0" presId="urn:microsoft.com/office/officeart/2008/layout/VerticalCurvedList"/>
    <dgm:cxn modelId="{A16E5383-98DD-463D-994E-2B861A903975}" type="presParOf" srcId="{446EE502-EDA0-4801-988F-B3EB6BC33EDC}" destId="{77AC34F4-2C4B-482E-AB31-5BC322CE0CC3}" srcOrd="0" destOrd="0" presId="urn:microsoft.com/office/officeart/2008/layout/VerticalCurvedList"/>
    <dgm:cxn modelId="{AD066017-A384-4189-9FD2-EFBE24392C94}" type="presParOf" srcId="{77AC34F4-2C4B-482E-AB31-5BC322CE0CC3}" destId="{9ABCCC57-DB44-445A-BB8C-618E85E8309F}" srcOrd="0" destOrd="0" presId="urn:microsoft.com/office/officeart/2008/layout/VerticalCurvedList"/>
    <dgm:cxn modelId="{215C0B50-09EB-4DC2-A4B4-7A95674EC93B}" type="presParOf" srcId="{77AC34F4-2C4B-482E-AB31-5BC322CE0CC3}" destId="{CD66C473-2B01-4EE9-AC99-D7D5B36D0FCB}" srcOrd="1" destOrd="0" presId="urn:microsoft.com/office/officeart/2008/layout/VerticalCurvedList"/>
    <dgm:cxn modelId="{287C0F16-B894-47AD-9783-928CC968B811}" type="presParOf" srcId="{77AC34F4-2C4B-482E-AB31-5BC322CE0CC3}" destId="{F947231E-723B-41B6-B73B-7BA9A3C04BCC}" srcOrd="2" destOrd="0" presId="urn:microsoft.com/office/officeart/2008/layout/VerticalCurvedList"/>
    <dgm:cxn modelId="{F4CFF692-FF2A-4D85-9034-2F42C41401AC}" type="presParOf" srcId="{77AC34F4-2C4B-482E-AB31-5BC322CE0CC3}" destId="{6D28C74D-ABF6-48C2-867A-F4C322592266}" srcOrd="3" destOrd="0" presId="urn:microsoft.com/office/officeart/2008/layout/VerticalCurvedList"/>
    <dgm:cxn modelId="{6B7B573F-08D6-4E38-9DAE-E8213E20DD21}" type="presParOf" srcId="{446EE502-EDA0-4801-988F-B3EB6BC33EDC}" destId="{9DA7DA09-F703-4D1C-A7B0-14FB56034C7E}" srcOrd="1" destOrd="0" presId="urn:microsoft.com/office/officeart/2008/layout/VerticalCurvedList"/>
    <dgm:cxn modelId="{DA2F4397-DFB7-4A04-87D6-328F196FFF0E}" type="presParOf" srcId="{446EE502-EDA0-4801-988F-B3EB6BC33EDC}" destId="{C0E71FA9-C335-4F36-885E-74F9F3572843}" srcOrd="2" destOrd="0" presId="urn:microsoft.com/office/officeart/2008/layout/VerticalCurvedList"/>
    <dgm:cxn modelId="{703AFA9E-DAE9-4422-8CE5-3255BD6FBF1E}" type="presParOf" srcId="{C0E71FA9-C335-4F36-885E-74F9F3572843}" destId="{212D6866-44DC-4C9C-AC24-0CBB60881427}" srcOrd="0" destOrd="0" presId="urn:microsoft.com/office/officeart/2008/layout/VerticalCurvedList"/>
    <dgm:cxn modelId="{5EF4C228-BBAD-435C-9410-AF04A9BCDB63}" type="presParOf" srcId="{446EE502-EDA0-4801-988F-B3EB6BC33EDC}" destId="{7F923FF8-4B2F-45F2-AC5D-5A6515796DC7}" srcOrd="3" destOrd="0" presId="urn:microsoft.com/office/officeart/2008/layout/VerticalCurvedList"/>
    <dgm:cxn modelId="{7C2230E3-9434-480E-A4F5-0FA648C440EC}" type="presParOf" srcId="{446EE502-EDA0-4801-988F-B3EB6BC33EDC}" destId="{DCF4347A-311E-47B6-9DFF-7A93A635E0E4}" srcOrd="4" destOrd="0" presId="urn:microsoft.com/office/officeart/2008/layout/VerticalCurvedList"/>
    <dgm:cxn modelId="{92FB01E2-65CF-4E44-9E9D-80ABB0B389EE}" type="presParOf" srcId="{DCF4347A-311E-47B6-9DFF-7A93A635E0E4}" destId="{0D60C120-58B0-495E-A31C-ADE4D9B8D7FF}" srcOrd="0" destOrd="0" presId="urn:microsoft.com/office/officeart/2008/layout/VerticalCurvedList"/>
    <dgm:cxn modelId="{287FFC3E-DB9D-49B9-8A05-2725F415B869}" type="presParOf" srcId="{446EE502-EDA0-4801-988F-B3EB6BC33EDC}" destId="{AB623A26-3CFA-445A-B110-B9C79B88CD1F}" srcOrd="5" destOrd="0" presId="urn:microsoft.com/office/officeart/2008/layout/VerticalCurvedList"/>
    <dgm:cxn modelId="{66862DAA-8FE1-4498-93F2-4D34DD259568}" type="presParOf" srcId="{446EE502-EDA0-4801-988F-B3EB6BC33EDC}" destId="{61D9914A-178E-4707-B1D6-A428D6B57101}" srcOrd="6" destOrd="0" presId="urn:microsoft.com/office/officeart/2008/layout/VerticalCurvedList"/>
    <dgm:cxn modelId="{5A4BF858-28F2-495D-A9CB-5E20CA360FCF}" type="presParOf" srcId="{61D9914A-178E-4707-B1D6-A428D6B57101}" destId="{E41CC362-7763-4DD5-B3C6-516D07434CDF}" srcOrd="0" destOrd="0" presId="urn:microsoft.com/office/officeart/2008/layout/VerticalCurvedList"/>
    <dgm:cxn modelId="{2C393450-9296-4BDD-9FCB-BB2BF501063A}" type="presParOf" srcId="{446EE502-EDA0-4801-988F-B3EB6BC33EDC}" destId="{A4D5B3B9-2F76-4850-87E0-352A1994BC34}" srcOrd="7" destOrd="0" presId="urn:microsoft.com/office/officeart/2008/layout/VerticalCurvedList"/>
    <dgm:cxn modelId="{6E6BBC89-FAD7-4211-82C3-1B7D79B145DB}" type="presParOf" srcId="{446EE502-EDA0-4801-988F-B3EB6BC33EDC}" destId="{34FF0ADA-F816-450A-BE0F-FAB8C240DA00}" srcOrd="8" destOrd="0" presId="urn:microsoft.com/office/officeart/2008/layout/VerticalCurvedList"/>
    <dgm:cxn modelId="{27A4B39A-ED8C-4209-A8A2-A69E7966CC5B}" type="presParOf" srcId="{34FF0ADA-F816-450A-BE0F-FAB8C240DA00}" destId="{54046BE9-7D4F-4CB8-BE50-6E7847CC6372}" srcOrd="0" destOrd="0" presId="urn:microsoft.com/office/officeart/2008/layout/VerticalCurvedList"/>
    <dgm:cxn modelId="{06611A7F-7B9F-4C35-AAF9-C5B5AF55EB96}" type="presParOf" srcId="{446EE502-EDA0-4801-988F-B3EB6BC33EDC}" destId="{05F5F9AC-42F8-40F2-8C62-6AF5468878C2}" srcOrd="9" destOrd="0" presId="urn:microsoft.com/office/officeart/2008/layout/VerticalCurvedList"/>
    <dgm:cxn modelId="{2BE7D087-85B7-48A6-ADCF-1B5928CDDC3E}" type="presParOf" srcId="{446EE502-EDA0-4801-988F-B3EB6BC33EDC}" destId="{64F65AD5-C085-4323-929C-D51C8A33D6F4}" srcOrd="10" destOrd="0" presId="urn:microsoft.com/office/officeart/2008/layout/VerticalCurvedList"/>
    <dgm:cxn modelId="{EB54AB18-6363-40C8-9302-F6BB17A90B24}" type="presParOf" srcId="{64F65AD5-C085-4323-929C-D51C8A33D6F4}" destId="{83327A0C-A03B-4FAA-A47C-B94E1A880C58}" srcOrd="0" destOrd="0" presId="urn:microsoft.com/office/officeart/2008/layout/VerticalCurvedList"/>
    <dgm:cxn modelId="{0777BAC9-9649-46A7-A4FA-B7E6660121C8}" type="presParOf" srcId="{446EE502-EDA0-4801-988F-B3EB6BC33EDC}" destId="{7BC84123-9688-4969-806A-26592C0CEDB5}" srcOrd="11" destOrd="0" presId="urn:microsoft.com/office/officeart/2008/layout/VerticalCurvedList"/>
    <dgm:cxn modelId="{C532BA10-140E-4A12-8435-D45720E23FBF}" type="presParOf" srcId="{446EE502-EDA0-4801-988F-B3EB6BC33EDC}" destId="{9060500B-4FB9-4C30-BDF7-611A8D10DBAB}" srcOrd="12" destOrd="0" presId="urn:microsoft.com/office/officeart/2008/layout/VerticalCurvedList"/>
    <dgm:cxn modelId="{4E05D419-3EF9-4408-909E-299D5329ECF0}" type="presParOf" srcId="{9060500B-4FB9-4C30-BDF7-611A8D10DBAB}" destId="{3E35C7E6-6A51-4731-BE99-D0A1B8CD0AEB}" srcOrd="0" destOrd="0" presId="urn:microsoft.com/office/officeart/2008/layout/VerticalCurvedList"/>
    <dgm:cxn modelId="{BE6E0AB5-8F2B-4E09-8C82-EC675656943F}" type="presParOf" srcId="{446EE502-EDA0-4801-988F-B3EB6BC33EDC}" destId="{FCDAA29D-96DF-4670-8F34-4D2346CBF34E}" srcOrd="13" destOrd="0" presId="urn:microsoft.com/office/officeart/2008/layout/VerticalCurvedList"/>
    <dgm:cxn modelId="{FACD479A-B1D1-492C-AB61-20ED920C0572}" type="presParOf" srcId="{446EE502-EDA0-4801-988F-B3EB6BC33EDC}" destId="{5493E41C-CE33-4762-8B97-1EE0A19502F7}" srcOrd="14" destOrd="0" presId="urn:microsoft.com/office/officeart/2008/layout/VerticalCurvedList"/>
    <dgm:cxn modelId="{6DF94934-CBD8-4A85-BA3C-41DE200B1D5A}" type="presParOf" srcId="{5493E41C-CE33-4762-8B97-1EE0A19502F7}" destId="{D6789046-4857-4BAC-BC60-9F7EC3D3AF72}" srcOrd="0" destOrd="0" presId="urn:microsoft.com/office/officeart/2008/layout/VerticalCurv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8D76F9B7-61CF-4B12-B7F8-8C1DA1296458}" type="doc">
      <dgm:prSet loTypeId="urn:microsoft.com/office/officeart/2008/layout/VerticalCurvedList" loCatId="list" qsTypeId="urn:microsoft.com/office/officeart/2005/8/quickstyle/simple3#3" qsCatId="simple" csTypeId="urn:microsoft.com/office/officeart/2005/8/colors/colorful4#4" csCatId="colorful" phldr="1"/>
      <dgm:spPr/>
      <dgm:t>
        <a:bodyPr/>
        <a:lstStyle/>
        <a:p>
          <a:endParaRPr lang="en-GB"/>
        </a:p>
      </dgm:t>
    </dgm:pt>
    <dgm:pt modelId="{1AAF69D4-53FC-4C67-8146-D2CC4761AF75}">
      <dgm:prSet phldrT="[Text]" custT="1"/>
      <dgm:spPr/>
      <dgm:t>
        <a:bodyPr/>
        <a:lstStyle/>
        <a:p>
          <a:pPr>
            <a:buNone/>
          </a:pPr>
          <a:r>
            <a:rPr lang="en-GB" sz="1400" dirty="0">
              <a:solidFill>
                <a:schemeClr val="bg2">
                  <a:lumMod val="10000"/>
                </a:schemeClr>
              </a:solidFill>
              <a:latin typeface="Amasis MT Pro Medium" panose="02040604050005020304" pitchFamily="18" charset="0"/>
            </a:rPr>
            <a:t>NHS (2026) </a:t>
          </a:r>
          <a:r>
            <a:rPr lang="en-GB" sz="1400" i="1" dirty="0">
              <a:solidFill>
                <a:schemeClr val="bg2">
                  <a:lumMod val="10000"/>
                </a:schemeClr>
              </a:solidFill>
              <a:latin typeface="Amasis MT Pro Medium" panose="02040604050005020304" pitchFamily="18" charset="0"/>
            </a:rPr>
            <a:t>Overweight and obesity in adults</a:t>
          </a:r>
          <a:r>
            <a:rPr lang="en-GB" sz="1400" dirty="0">
              <a:solidFill>
                <a:schemeClr val="bg2">
                  <a:lumMod val="10000"/>
                </a:schemeClr>
              </a:solidFill>
              <a:latin typeface="Amasis MT Pro Medium" panose="02040604050005020304" pitchFamily="18" charset="0"/>
            </a:rPr>
            <a:t>. Available at: </a:t>
          </a:r>
          <a:r>
            <a:rPr lang="en-GB" sz="1400" dirty="0">
              <a:solidFill>
                <a:schemeClr val="bg2">
                  <a:lumMod val="10000"/>
                </a:schemeClr>
              </a:solidFill>
              <a:latin typeface="Amasis MT Pro Medium" panose="02040604050005020304" pitchFamily="18" charset="0"/>
              <a:hlinkClick xmlns:r="http://schemas.openxmlformats.org/officeDocument/2006/relationships" r:id="rId1">
                <a:extLst>
                  <a:ext uri="{A12FA001-AC4F-418D-AE19-62706E023703}">
                    <ahyp:hlinkClr xmlns:ahyp="http://schemas.microsoft.com/office/drawing/2018/hyperlinkcolor" val="tx"/>
                  </a:ext>
                </a:extLst>
              </a:hlinkClick>
            </a:rPr>
            <a:t>https://www.nhs.uk/conditions/overweight-and-obesity/</a:t>
          </a:r>
          <a:r>
            <a:rPr lang="en-GB" sz="1400" dirty="0">
              <a:solidFill>
                <a:schemeClr val="bg2">
                  <a:lumMod val="10000"/>
                </a:schemeClr>
              </a:solidFill>
              <a:latin typeface="Amasis MT Pro Medium" panose="02040604050005020304" pitchFamily="18" charset="0"/>
            </a:rPr>
            <a:t> (Accessed: 27 August 2026).</a:t>
          </a:r>
        </a:p>
      </dgm:t>
    </dgm:pt>
    <dgm:pt modelId="{AA531D86-5BE8-40DA-A5CC-4C8EEC5956F0}" type="parTrans" cxnId="{ED7196B8-8270-4ABE-BE3D-557685A013A2}">
      <dgm:prSet/>
      <dgm:spPr/>
      <dgm:t>
        <a:bodyPr/>
        <a:lstStyle/>
        <a:p>
          <a:endParaRPr lang="en-GB"/>
        </a:p>
      </dgm:t>
    </dgm:pt>
    <dgm:pt modelId="{33D137B3-3D29-4474-9C81-52B1DBE4D174}" type="sibTrans" cxnId="{ED7196B8-8270-4ABE-BE3D-557685A013A2}">
      <dgm:prSet/>
      <dgm:spPr/>
      <dgm:t>
        <a:bodyPr/>
        <a:lstStyle/>
        <a:p>
          <a:endParaRPr lang="en-GB"/>
        </a:p>
      </dgm:t>
    </dgm:pt>
    <dgm:pt modelId="{4D61096C-234C-41E6-8DE8-4EDA36BCBC80}">
      <dgm:prSet custT="1"/>
      <dgm:spPr/>
      <dgm:t>
        <a:bodyPr/>
        <a:lstStyle/>
        <a:p>
          <a:pPr>
            <a:buNone/>
          </a:pPr>
          <a:r>
            <a:rPr lang="en-GB" sz="1400" dirty="0">
              <a:solidFill>
                <a:schemeClr val="bg2">
                  <a:lumMod val="10000"/>
                </a:schemeClr>
              </a:solidFill>
              <a:latin typeface="Amasis MT Pro Medium" panose="02040604050005020304" pitchFamily="18" charset="0"/>
            </a:rPr>
            <a:t>NHS England (no date) </a:t>
          </a:r>
          <a:r>
            <a:rPr lang="en-GB" sz="1400" i="1" dirty="0">
              <a:solidFill>
                <a:schemeClr val="bg2">
                  <a:lumMod val="10000"/>
                </a:schemeClr>
              </a:solidFill>
              <a:latin typeface="Amasis MT Pro Medium" panose="02040604050005020304" pitchFamily="18" charset="0"/>
            </a:rPr>
            <a:t>Personalised care and support planning</a:t>
          </a:r>
          <a:r>
            <a:rPr lang="en-GB" sz="1400" dirty="0">
              <a:solidFill>
                <a:schemeClr val="bg2">
                  <a:lumMod val="10000"/>
                </a:schemeClr>
              </a:solidFill>
              <a:latin typeface="Amasis MT Pro Medium" panose="02040604050005020304" pitchFamily="18" charset="0"/>
            </a:rPr>
            <a:t>. Available at: </a:t>
          </a:r>
          <a:r>
            <a:rPr lang="en-GB" sz="1400" dirty="0">
              <a:solidFill>
                <a:schemeClr val="bg2">
                  <a:lumMod val="10000"/>
                </a:schemeClr>
              </a:solidFill>
              <a:latin typeface="Amasis MT Pro Medium" panose="02040604050005020304" pitchFamily="18" charset="0"/>
              <a:hlinkClick xmlns:r="http://schemas.openxmlformats.org/officeDocument/2006/relationships" r:id="rId2">
                <a:extLst>
                  <a:ext uri="{A12FA001-AC4F-418D-AE19-62706E023703}">
                    <ahyp:hlinkClr xmlns:ahyp="http://schemas.microsoft.com/office/drawing/2018/hyperlinkcolor" val="tx"/>
                  </a:ext>
                </a:extLst>
              </a:hlinkClick>
            </a:rPr>
            <a:t>https://www.england.nhs.uk/personalisedcare/pcsp/</a:t>
          </a:r>
          <a:r>
            <a:rPr lang="en-GB" sz="1400" dirty="0">
              <a:solidFill>
                <a:schemeClr val="bg2">
                  <a:lumMod val="10000"/>
                </a:schemeClr>
              </a:solidFill>
              <a:latin typeface="Amasis MT Pro Medium" panose="02040604050005020304" pitchFamily="18" charset="0"/>
            </a:rPr>
            <a:t> (Accessed: 28 August 2026).</a:t>
          </a:r>
        </a:p>
      </dgm:t>
    </dgm:pt>
    <dgm:pt modelId="{03E5E26C-42A6-496C-97C6-85F8D7761E8A}" type="parTrans" cxnId="{5C1185C4-E88C-4892-AD96-168B47F379ED}">
      <dgm:prSet/>
      <dgm:spPr/>
      <dgm:t>
        <a:bodyPr/>
        <a:lstStyle/>
        <a:p>
          <a:endParaRPr lang="en-GB"/>
        </a:p>
      </dgm:t>
    </dgm:pt>
    <dgm:pt modelId="{EACD9AF6-41F2-4425-9937-7DF16AA92276}" type="sibTrans" cxnId="{5C1185C4-E88C-4892-AD96-168B47F379ED}">
      <dgm:prSet/>
      <dgm:spPr/>
      <dgm:t>
        <a:bodyPr/>
        <a:lstStyle/>
        <a:p>
          <a:endParaRPr lang="en-GB"/>
        </a:p>
      </dgm:t>
    </dgm:pt>
    <dgm:pt modelId="{33DA152E-0FDD-4014-A41C-C8993A15C574}">
      <dgm:prSet custT="1"/>
      <dgm:spPr/>
      <dgm:t>
        <a:bodyPr/>
        <a:lstStyle/>
        <a:p>
          <a:pPr>
            <a:buNone/>
          </a:pPr>
          <a:r>
            <a:rPr lang="en-GB" sz="1400" dirty="0">
              <a:solidFill>
                <a:schemeClr val="bg2">
                  <a:lumMod val="10000"/>
                </a:schemeClr>
              </a:solidFill>
              <a:latin typeface="Amasis MT Pro Medium" panose="02040604050005020304" pitchFamily="18" charset="0"/>
            </a:rPr>
            <a:t>OpenAI ChatGPT (2026) AI-generated presentation backgrounds and visual elements in response to prompts by Anna Poznanska, 20–21 August.</a:t>
          </a:r>
        </a:p>
      </dgm:t>
    </dgm:pt>
    <dgm:pt modelId="{559F3281-48F4-4790-A2C0-1F28B379D3E7}" type="parTrans" cxnId="{814FD54B-D5D8-46D1-8790-CC87B8B8C5DC}">
      <dgm:prSet/>
      <dgm:spPr/>
      <dgm:t>
        <a:bodyPr/>
        <a:lstStyle/>
        <a:p>
          <a:endParaRPr lang="en-GB"/>
        </a:p>
      </dgm:t>
    </dgm:pt>
    <dgm:pt modelId="{F70B9912-63D2-4535-B2ED-8B8141403C74}" type="sibTrans" cxnId="{814FD54B-D5D8-46D1-8790-CC87B8B8C5DC}">
      <dgm:prSet/>
      <dgm:spPr/>
      <dgm:t>
        <a:bodyPr/>
        <a:lstStyle/>
        <a:p>
          <a:endParaRPr lang="en-GB"/>
        </a:p>
      </dgm:t>
    </dgm:pt>
    <dgm:pt modelId="{78677352-6E3D-466A-9717-1BE7BFA3EEDA}">
      <dgm:prSet custT="1"/>
      <dgm:spPr/>
      <dgm:t>
        <a:bodyPr/>
        <a:lstStyle/>
        <a:p>
          <a:pPr>
            <a:buNone/>
          </a:pPr>
          <a:r>
            <a:rPr lang="en-GB" sz="1400" dirty="0">
              <a:solidFill>
                <a:schemeClr val="bg2">
                  <a:lumMod val="10000"/>
                </a:schemeClr>
              </a:solidFill>
              <a:latin typeface="Amasis MT Pro Medium" panose="02040604050005020304" pitchFamily="18" charset="0"/>
            </a:rPr>
            <a:t>Scanlon, V.C. and Sanders, T. (2019) </a:t>
          </a:r>
          <a:r>
            <a:rPr lang="en-GB" sz="1400" i="1" dirty="0">
              <a:solidFill>
                <a:schemeClr val="bg2">
                  <a:lumMod val="10000"/>
                </a:schemeClr>
              </a:solidFill>
              <a:latin typeface="Amasis MT Pro Medium" panose="02040604050005020304" pitchFamily="18" charset="0"/>
            </a:rPr>
            <a:t>Essentials of anatomy and physiology</a:t>
          </a:r>
          <a:r>
            <a:rPr lang="en-GB" sz="1400" dirty="0">
              <a:solidFill>
                <a:schemeClr val="bg2">
                  <a:lumMod val="10000"/>
                </a:schemeClr>
              </a:solidFill>
              <a:latin typeface="Amasis MT Pro Medium" panose="02040604050005020304" pitchFamily="18" charset="0"/>
            </a:rPr>
            <a:t>. 8th </a:t>
          </a:r>
          <a:r>
            <a:rPr lang="en-GB" sz="1400" dirty="0" err="1">
              <a:solidFill>
                <a:schemeClr val="bg2">
                  <a:lumMod val="10000"/>
                </a:schemeClr>
              </a:solidFill>
              <a:latin typeface="Amasis MT Pro Medium" panose="02040604050005020304" pitchFamily="18" charset="0"/>
            </a:rPr>
            <a:t>edn</a:t>
          </a:r>
          <a:r>
            <a:rPr lang="en-GB" sz="1400" dirty="0">
              <a:solidFill>
                <a:schemeClr val="bg2">
                  <a:lumMod val="10000"/>
                </a:schemeClr>
              </a:solidFill>
              <a:latin typeface="Amasis MT Pro Medium" panose="02040604050005020304" pitchFamily="18" charset="0"/>
            </a:rPr>
            <a:t>. Philadelphia, PA: F.A. Davis Company.</a:t>
          </a:r>
        </a:p>
      </dgm:t>
    </dgm:pt>
    <dgm:pt modelId="{611D8093-CBC8-4A93-BCC9-E0049DAA9828}" type="parTrans" cxnId="{59648EA2-3672-4CEA-9F07-678840A6777C}">
      <dgm:prSet/>
      <dgm:spPr/>
      <dgm:t>
        <a:bodyPr/>
        <a:lstStyle/>
        <a:p>
          <a:endParaRPr lang="en-GB"/>
        </a:p>
      </dgm:t>
    </dgm:pt>
    <dgm:pt modelId="{DCA38A9D-0DCC-4EED-BAE5-37DB0E4B0039}" type="sibTrans" cxnId="{59648EA2-3672-4CEA-9F07-678840A6777C}">
      <dgm:prSet/>
      <dgm:spPr/>
      <dgm:t>
        <a:bodyPr/>
        <a:lstStyle/>
        <a:p>
          <a:endParaRPr lang="en-GB"/>
        </a:p>
      </dgm:t>
    </dgm:pt>
    <dgm:pt modelId="{81608FAC-CE2F-4922-986F-77FB8E18363C}" type="pres">
      <dgm:prSet presAssocID="{8D76F9B7-61CF-4B12-B7F8-8C1DA1296458}" presName="Name0" presStyleCnt="0">
        <dgm:presLayoutVars>
          <dgm:chMax val="7"/>
          <dgm:chPref val="7"/>
          <dgm:dir/>
        </dgm:presLayoutVars>
      </dgm:prSet>
      <dgm:spPr/>
    </dgm:pt>
    <dgm:pt modelId="{446EE502-EDA0-4801-988F-B3EB6BC33EDC}" type="pres">
      <dgm:prSet presAssocID="{8D76F9B7-61CF-4B12-B7F8-8C1DA1296458}" presName="Name1" presStyleCnt="0"/>
      <dgm:spPr/>
    </dgm:pt>
    <dgm:pt modelId="{77AC34F4-2C4B-482E-AB31-5BC322CE0CC3}" type="pres">
      <dgm:prSet presAssocID="{8D76F9B7-61CF-4B12-B7F8-8C1DA1296458}" presName="cycle" presStyleCnt="0"/>
      <dgm:spPr/>
    </dgm:pt>
    <dgm:pt modelId="{9ABCCC57-DB44-445A-BB8C-618E85E8309F}" type="pres">
      <dgm:prSet presAssocID="{8D76F9B7-61CF-4B12-B7F8-8C1DA1296458}" presName="srcNode" presStyleLbl="node1" presStyleIdx="0" presStyleCnt="4"/>
      <dgm:spPr/>
    </dgm:pt>
    <dgm:pt modelId="{CD66C473-2B01-4EE9-AC99-D7D5B36D0FCB}" type="pres">
      <dgm:prSet presAssocID="{8D76F9B7-61CF-4B12-B7F8-8C1DA1296458}" presName="conn" presStyleLbl="parChTrans1D2" presStyleIdx="0" presStyleCnt="1"/>
      <dgm:spPr/>
    </dgm:pt>
    <dgm:pt modelId="{F947231E-723B-41B6-B73B-7BA9A3C04BCC}" type="pres">
      <dgm:prSet presAssocID="{8D76F9B7-61CF-4B12-B7F8-8C1DA1296458}" presName="extraNode" presStyleLbl="node1" presStyleIdx="0" presStyleCnt="4"/>
      <dgm:spPr/>
    </dgm:pt>
    <dgm:pt modelId="{6D28C74D-ABF6-48C2-867A-F4C322592266}" type="pres">
      <dgm:prSet presAssocID="{8D76F9B7-61CF-4B12-B7F8-8C1DA1296458}" presName="dstNode" presStyleLbl="node1" presStyleIdx="0" presStyleCnt="4"/>
      <dgm:spPr/>
    </dgm:pt>
    <dgm:pt modelId="{9DA7DA09-F703-4D1C-A7B0-14FB56034C7E}" type="pres">
      <dgm:prSet presAssocID="{1AAF69D4-53FC-4C67-8146-D2CC4761AF75}" presName="text_1" presStyleLbl="node1" presStyleIdx="0" presStyleCnt="4">
        <dgm:presLayoutVars>
          <dgm:bulletEnabled val="1"/>
        </dgm:presLayoutVars>
      </dgm:prSet>
      <dgm:spPr/>
    </dgm:pt>
    <dgm:pt modelId="{C0E71FA9-C335-4F36-885E-74F9F3572843}" type="pres">
      <dgm:prSet presAssocID="{1AAF69D4-53FC-4C67-8146-D2CC4761AF75}" presName="accent_1" presStyleCnt="0"/>
      <dgm:spPr/>
    </dgm:pt>
    <dgm:pt modelId="{212D6866-44DC-4C9C-AC24-0CBB60881427}" type="pres">
      <dgm:prSet presAssocID="{1AAF69D4-53FC-4C67-8146-D2CC4761AF75}" presName="accentRepeatNode" presStyleLbl="solidFgAcc1" presStyleIdx="0" presStyleCnt="4"/>
      <dgm:spPr/>
    </dgm:pt>
    <dgm:pt modelId="{9D65F1E9-BDE3-4FBA-81E6-31812452416A}" type="pres">
      <dgm:prSet presAssocID="{4D61096C-234C-41E6-8DE8-4EDA36BCBC80}" presName="text_2" presStyleLbl="node1" presStyleIdx="1" presStyleCnt="4">
        <dgm:presLayoutVars>
          <dgm:bulletEnabled val="1"/>
        </dgm:presLayoutVars>
      </dgm:prSet>
      <dgm:spPr/>
    </dgm:pt>
    <dgm:pt modelId="{97A43051-55AF-448C-93B3-6C7AEAADC3D4}" type="pres">
      <dgm:prSet presAssocID="{4D61096C-234C-41E6-8DE8-4EDA36BCBC80}" presName="accent_2" presStyleCnt="0"/>
      <dgm:spPr/>
    </dgm:pt>
    <dgm:pt modelId="{1A383209-78CD-46E9-B139-DA75B4A817E1}" type="pres">
      <dgm:prSet presAssocID="{4D61096C-234C-41E6-8DE8-4EDA36BCBC80}" presName="accentRepeatNode" presStyleLbl="solidFgAcc1" presStyleIdx="1" presStyleCnt="4"/>
      <dgm:spPr/>
    </dgm:pt>
    <dgm:pt modelId="{3A73EF18-108B-40B6-872D-B9BF6AEA3255}" type="pres">
      <dgm:prSet presAssocID="{33DA152E-0FDD-4014-A41C-C8993A15C574}" presName="text_3" presStyleLbl="node1" presStyleIdx="2" presStyleCnt="4">
        <dgm:presLayoutVars>
          <dgm:bulletEnabled val="1"/>
        </dgm:presLayoutVars>
      </dgm:prSet>
      <dgm:spPr/>
    </dgm:pt>
    <dgm:pt modelId="{691BFA92-8357-4235-AD12-AD09AE0E73DB}" type="pres">
      <dgm:prSet presAssocID="{33DA152E-0FDD-4014-A41C-C8993A15C574}" presName="accent_3" presStyleCnt="0"/>
      <dgm:spPr/>
    </dgm:pt>
    <dgm:pt modelId="{01F3B43A-D5AC-4702-9FCB-9C200B422AE5}" type="pres">
      <dgm:prSet presAssocID="{33DA152E-0FDD-4014-A41C-C8993A15C574}" presName="accentRepeatNode" presStyleLbl="solidFgAcc1" presStyleIdx="2" presStyleCnt="4"/>
      <dgm:spPr/>
    </dgm:pt>
    <dgm:pt modelId="{870BE503-0124-4820-8F3A-BFDA75FB8721}" type="pres">
      <dgm:prSet presAssocID="{78677352-6E3D-466A-9717-1BE7BFA3EEDA}" presName="text_4" presStyleLbl="node1" presStyleIdx="3" presStyleCnt="4">
        <dgm:presLayoutVars>
          <dgm:bulletEnabled val="1"/>
        </dgm:presLayoutVars>
      </dgm:prSet>
      <dgm:spPr/>
    </dgm:pt>
    <dgm:pt modelId="{F23056EC-3F1E-49F3-BBD0-91527BE3A8D7}" type="pres">
      <dgm:prSet presAssocID="{78677352-6E3D-466A-9717-1BE7BFA3EEDA}" presName="accent_4" presStyleCnt="0"/>
      <dgm:spPr/>
    </dgm:pt>
    <dgm:pt modelId="{CC196102-320A-4475-84F1-5F679E18BD7B}" type="pres">
      <dgm:prSet presAssocID="{78677352-6E3D-466A-9717-1BE7BFA3EEDA}" presName="accentRepeatNode" presStyleLbl="solidFgAcc1" presStyleIdx="3" presStyleCnt="4"/>
      <dgm:spPr/>
    </dgm:pt>
  </dgm:ptLst>
  <dgm:cxnLst>
    <dgm:cxn modelId="{0D61A65B-5CED-4512-B92D-B776C5A3E8D6}" type="presOf" srcId="{78677352-6E3D-466A-9717-1BE7BFA3EEDA}" destId="{870BE503-0124-4820-8F3A-BFDA75FB8721}" srcOrd="0" destOrd="0" presId="urn:microsoft.com/office/officeart/2008/layout/VerticalCurvedList"/>
    <dgm:cxn modelId="{814FD54B-D5D8-46D1-8790-CC87B8B8C5DC}" srcId="{8D76F9B7-61CF-4B12-B7F8-8C1DA1296458}" destId="{33DA152E-0FDD-4014-A41C-C8993A15C574}" srcOrd="2" destOrd="0" parTransId="{559F3281-48F4-4790-A2C0-1F28B379D3E7}" sibTransId="{F70B9912-63D2-4535-B2ED-8B8141403C74}"/>
    <dgm:cxn modelId="{C9A1A28C-B307-417F-B308-DE20D13AA537}" type="presOf" srcId="{4D61096C-234C-41E6-8DE8-4EDA36BCBC80}" destId="{9D65F1E9-BDE3-4FBA-81E6-31812452416A}" srcOrd="0" destOrd="0" presId="urn:microsoft.com/office/officeart/2008/layout/VerticalCurvedList"/>
    <dgm:cxn modelId="{BC2BEA8D-8752-4996-969A-B1E4E91F3882}" type="presOf" srcId="{33DA152E-0FDD-4014-A41C-C8993A15C574}" destId="{3A73EF18-108B-40B6-872D-B9BF6AEA3255}" srcOrd="0" destOrd="0" presId="urn:microsoft.com/office/officeart/2008/layout/VerticalCurvedList"/>
    <dgm:cxn modelId="{59648EA2-3672-4CEA-9F07-678840A6777C}" srcId="{8D76F9B7-61CF-4B12-B7F8-8C1DA1296458}" destId="{78677352-6E3D-466A-9717-1BE7BFA3EEDA}" srcOrd="3" destOrd="0" parTransId="{611D8093-CBC8-4A93-BCC9-E0049DAA9828}" sibTransId="{DCA38A9D-0DCC-4EED-BAE5-37DB0E4B0039}"/>
    <dgm:cxn modelId="{ED7196B8-8270-4ABE-BE3D-557685A013A2}" srcId="{8D76F9B7-61CF-4B12-B7F8-8C1DA1296458}" destId="{1AAF69D4-53FC-4C67-8146-D2CC4761AF75}" srcOrd="0" destOrd="0" parTransId="{AA531D86-5BE8-40DA-A5CC-4C8EEC5956F0}" sibTransId="{33D137B3-3D29-4474-9C81-52B1DBE4D174}"/>
    <dgm:cxn modelId="{5C1185C4-E88C-4892-AD96-168B47F379ED}" srcId="{8D76F9B7-61CF-4B12-B7F8-8C1DA1296458}" destId="{4D61096C-234C-41E6-8DE8-4EDA36BCBC80}" srcOrd="1" destOrd="0" parTransId="{03E5E26C-42A6-496C-97C6-85F8D7761E8A}" sibTransId="{EACD9AF6-41F2-4425-9937-7DF16AA92276}"/>
    <dgm:cxn modelId="{0FC3A6D9-0AC2-42CB-9B56-6704CB63545A}" type="presOf" srcId="{8D76F9B7-61CF-4B12-B7F8-8C1DA1296458}" destId="{81608FAC-CE2F-4922-986F-77FB8E18363C}" srcOrd="0" destOrd="0" presId="urn:microsoft.com/office/officeart/2008/layout/VerticalCurvedList"/>
    <dgm:cxn modelId="{A5C886E6-CC23-42B8-B24C-2D48B3CE51A4}" type="presOf" srcId="{33D137B3-3D29-4474-9C81-52B1DBE4D174}" destId="{CD66C473-2B01-4EE9-AC99-D7D5B36D0FCB}" srcOrd="0" destOrd="0" presId="urn:microsoft.com/office/officeart/2008/layout/VerticalCurvedList"/>
    <dgm:cxn modelId="{2013FEF0-6EEE-4300-9B01-5D45E0374A16}" type="presOf" srcId="{1AAF69D4-53FC-4C67-8146-D2CC4761AF75}" destId="{9DA7DA09-F703-4D1C-A7B0-14FB56034C7E}" srcOrd="0" destOrd="0" presId="urn:microsoft.com/office/officeart/2008/layout/VerticalCurvedList"/>
    <dgm:cxn modelId="{9E64B544-0337-4E9D-AE6C-8E601E90B07A}" type="presParOf" srcId="{81608FAC-CE2F-4922-986F-77FB8E18363C}" destId="{446EE502-EDA0-4801-988F-B3EB6BC33EDC}" srcOrd="0" destOrd="0" presId="urn:microsoft.com/office/officeart/2008/layout/VerticalCurvedList"/>
    <dgm:cxn modelId="{A16E5383-98DD-463D-994E-2B861A903975}" type="presParOf" srcId="{446EE502-EDA0-4801-988F-B3EB6BC33EDC}" destId="{77AC34F4-2C4B-482E-AB31-5BC322CE0CC3}" srcOrd="0" destOrd="0" presId="urn:microsoft.com/office/officeart/2008/layout/VerticalCurvedList"/>
    <dgm:cxn modelId="{AD066017-A384-4189-9FD2-EFBE24392C94}" type="presParOf" srcId="{77AC34F4-2C4B-482E-AB31-5BC322CE0CC3}" destId="{9ABCCC57-DB44-445A-BB8C-618E85E8309F}" srcOrd="0" destOrd="0" presId="urn:microsoft.com/office/officeart/2008/layout/VerticalCurvedList"/>
    <dgm:cxn modelId="{215C0B50-09EB-4DC2-A4B4-7A95674EC93B}" type="presParOf" srcId="{77AC34F4-2C4B-482E-AB31-5BC322CE0CC3}" destId="{CD66C473-2B01-4EE9-AC99-D7D5B36D0FCB}" srcOrd="1" destOrd="0" presId="urn:microsoft.com/office/officeart/2008/layout/VerticalCurvedList"/>
    <dgm:cxn modelId="{287C0F16-B894-47AD-9783-928CC968B811}" type="presParOf" srcId="{77AC34F4-2C4B-482E-AB31-5BC322CE0CC3}" destId="{F947231E-723B-41B6-B73B-7BA9A3C04BCC}" srcOrd="2" destOrd="0" presId="urn:microsoft.com/office/officeart/2008/layout/VerticalCurvedList"/>
    <dgm:cxn modelId="{F4CFF692-FF2A-4D85-9034-2F42C41401AC}" type="presParOf" srcId="{77AC34F4-2C4B-482E-AB31-5BC322CE0CC3}" destId="{6D28C74D-ABF6-48C2-867A-F4C322592266}" srcOrd="3" destOrd="0" presId="urn:microsoft.com/office/officeart/2008/layout/VerticalCurvedList"/>
    <dgm:cxn modelId="{6B7B573F-08D6-4E38-9DAE-E8213E20DD21}" type="presParOf" srcId="{446EE502-EDA0-4801-988F-B3EB6BC33EDC}" destId="{9DA7DA09-F703-4D1C-A7B0-14FB56034C7E}" srcOrd="1" destOrd="0" presId="urn:microsoft.com/office/officeart/2008/layout/VerticalCurvedList"/>
    <dgm:cxn modelId="{DA2F4397-DFB7-4A04-87D6-328F196FFF0E}" type="presParOf" srcId="{446EE502-EDA0-4801-988F-B3EB6BC33EDC}" destId="{C0E71FA9-C335-4F36-885E-74F9F3572843}" srcOrd="2" destOrd="0" presId="urn:microsoft.com/office/officeart/2008/layout/VerticalCurvedList"/>
    <dgm:cxn modelId="{703AFA9E-DAE9-4422-8CE5-3255BD6FBF1E}" type="presParOf" srcId="{C0E71FA9-C335-4F36-885E-74F9F3572843}" destId="{212D6866-44DC-4C9C-AC24-0CBB60881427}" srcOrd="0" destOrd="0" presId="urn:microsoft.com/office/officeart/2008/layout/VerticalCurvedList"/>
    <dgm:cxn modelId="{7C8D8A5E-50CF-4430-A5AE-9DFA17A99C40}" type="presParOf" srcId="{446EE502-EDA0-4801-988F-B3EB6BC33EDC}" destId="{9D65F1E9-BDE3-4FBA-81E6-31812452416A}" srcOrd="3" destOrd="0" presId="urn:microsoft.com/office/officeart/2008/layout/VerticalCurvedList"/>
    <dgm:cxn modelId="{D2F5AB03-8EE0-4BF0-91B2-7EB845758BCF}" type="presParOf" srcId="{446EE502-EDA0-4801-988F-B3EB6BC33EDC}" destId="{97A43051-55AF-448C-93B3-6C7AEAADC3D4}" srcOrd="4" destOrd="0" presId="urn:microsoft.com/office/officeart/2008/layout/VerticalCurvedList"/>
    <dgm:cxn modelId="{65EC9C7F-F1F6-4E6E-BE56-07042CF9092D}" type="presParOf" srcId="{97A43051-55AF-448C-93B3-6C7AEAADC3D4}" destId="{1A383209-78CD-46E9-B139-DA75B4A817E1}" srcOrd="0" destOrd="0" presId="urn:microsoft.com/office/officeart/2008/layout/VerticalCurvedList"/>
    <dgm:cxn modelId="{5B8D10C5-30ED-408D-9584-2967D55E9597}" type="presParOf" srcId="{446EE502-EDA0-4801-988F-B3EB6BC33EDC}" destId="{3A73EF18-108B-40B6-872D-B9BF6AEA3255}" srcOrd="5" destOrd="0" presId="urn:microsoft.com/office/officeart/2008/layout/VerticalCurvedList"/>
    <dgm:cxn modelId="{4D97059C-E8F2-47F1-A3F1-916E29C30E57}" type="presParOf" srcId="{446EE502-EDA0-4801-988F-B3EB6BC33EDC}" destId="{691BFA92-8357-4235-AD12-AD09AE0E73DB}" srcOrd="6" destOrd="0" presId="urn:microsoft.com/office/officeart/2008/layout/VerticalCurvedList"/>
    <dgm:cxn modelId="{652B7C0F-EEC4-4843-9365-D8D1853990E4}" type="presParOf" srcId="{691BFA92-8357-4235-AD12-AD09AE0E73DB}" destId="{01F3B43A-D5AC-4702-9FCB-9C200B422AE5}" srcOrd="0" destOrd="0" presId="urn:microsoft.com/office/officeart/2008/layout/VerticalCurvedList"/>
    <dgm:cxn modelId="{321D7859-3B97-462B-A0A3-28FE46DFA464}" type="presParOf" srcId="{446EE502-EDA0-4801-988F-B3EB6BC33EDC}" destId="{870BE503-0124-4820-8F3A-BFDA75FB8721}" srcOrd="7" destOrd="0" presId="urn:microsoft.com/office/officeart/2008/layout/VerticalCurvedList"/>
    <dgm:cxn modelId="{A50164B5-75E4-4063-AEFC-844B21D12EFE}" type="presParOf" srcId="{446EE502-EDA0-4801-988F-B3EB6BC33EDC}" destId="{F23056EC-3F1E-49F3-BBD0-91527BE3A8D7}" srcOrd="8" destOrd="0" presId="urn:microsoft.com/office/officeart/2008/layout/VerticalCurvedList"/>
    <dgm:cxn modelId="{91F30A52-4D0C-4BB2-A314-9FD1D7CE22DE}" type="presParOf" srcId="{F23056EC-3F1E-49F3-BBD0-91527BE3A8D7}" destId="{CC196102-320A-4475-84F1-5F679E18BD7B}" srcOrd="0" destOrd="0" presId="urn:microsoft.com/office/officeart/2008/layout/VerticalCurve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6D33E1F-D5B1-4485-8664-A4527CE8902B}">
      <dsp:nvSpPr>
        <dsp:cNvPr id="0" name=""/>
        <dsp:cNvSpPr/>
      </dsp:nvSpPr>
      <dsp:spPr>
        <a:xfrm>
          <a:off x="3630336" y="-41664"/>
          <a:ext cx="2340003" cy="1800006"/>
        </a:xfrm>
        <a:prstGeom prst="ellipse">
          <a:avLst/>
        </a:prstGeom>
        <a:solidFill>
          <a:srgbClr val="FFCCCC"/>
        </a:soli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b="1" kern="1200" dirty="0">
              <a:solidFill>
                <a:srgbClr val="AA0039"/>
              </a:solidFill>
              <a:latin typeface="Amasis MT Pro" panose="02040504050005020304" pitchFamily="18" charset="0"/>
            </a:rPr>
            <a:t>56 years old, postmenopausal; lives with her husband and is supported by her daughter.</a:t>
          </a:r>
        </a:p>
      </dsp:txBody>
      <dsp:txXfrm>
        <a:off x="3973022" y="221941"/>
        <a:ext cx="1654631" cy="1272796"/>
      </dsp:txXfrm>
    </dsp:sp>
    <dsp:sp modelId="{865C35A1-60AB-43AE-9153-3C2A06902360}">
      <dsp:nvSpPr>
        <dsp:cNvPr id="0" name=""/>
        <dsp:cNvSpPr/>
      </dsp:nvSpPr>
      <dsp:spPr>
        <a:xfrm rot="2160000">
          <a:off x="5711550" y="1322488"/>
          <a:ext cx="252284" cy="579064"/>
        </a:xfrm>
        <a:prstGeom prst="rightArrow">
          <a:avLst>
            <a:gd name="adj1" fmla="val 60000"/>
            <a:gd name="adj2" fmla="val 50000"/>
          </a:avLst>
        </a:prstGeom>
        <a:solidFill>
          <a:srgbClr val="FF99CC"/>
        </a:solidFill>
        <a:ln>
          <a:noFill/>
        </a:ln>
        <a:effectLst/>
        <a:scene3d>
          <a:camera prst="orthographicFront"/>
          <a:lightRig rig="flat" dir="t"/>
        </a:scene3d>
        <a:sp3d z="-80000" prstMaterial="plastic">
          <a:bevelT w="50800" h="50800"/>
          <a:bevelB w="25400" h="25400" prst="angle"/>
        </a:sp3d>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1066800">
            <a:lnSpc>
              <a:spcPct val="90000"/>
            </a:lnSpc>
            <a:spcBef>
              <a:spcPct val="0"/>
            </a:spcBef>
            <a:spcAft>
              <a:spcPct val="35000"/>
            </a:spcAft>
            <a:buNone/>
          </a:pPr>
          <a:endParaRPr lang="en-GB" sz="2400" kern="1200"/>
        </a:p>
      </dsp:txBody>
      <dsp:txXfrm>
        <a:off x="5718777" y="1416058"/>
        <a:ext cx="176599" cy="347438"/>
      </dsp:txXfrm>
    </dsp:sp>
    <dsp:sp modelId="{BCD3BD8E-A072-4CF3-8FF6-7E63B23795E2}">
      <dsp:nvSpPr>
        <dsp:cNvPr id="0" name=""/>
        <dsp:cNvSpPr/>
      </dsp:nvSpPr>
      <dsp:spPr>
        <a:xfrm>
          <a:off x="5716598" y="1474092"/>
          <a:ext cx="2340003" cy="1800006"/>
        </a:xfrm>
        <a:prstGeom prst="ellipse">
          <a:avLst/>
        </a:prstGeom>
        <a:solidFill>
          <a:srgbClr val="FFCCCC"/>
        </a:soli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b="1" kern="1200" dirty="0">
              <a:solidFill>
                <a:srgbClr val="AA0039"/>
              </a:solidFill>
              <a:latin typeface="Amasis MT Pro" panose="02040504050005020304" pitchFamily="18" charset="0"/>
            </a:rPr>
            <a:t>Works part-time and wants to remain independent, participate in decisions and return to work.</a:t>
          </a:r>
        </a:p>
      </dsp:txBody>
      <dsp:txXfrm>
        <a:off x="6059284" y="1737697"/>
        <a:ext cx="1654631" cy="1272796"/>
      </dsp:txXfrm>
    </dsp:sp>
    <dsp:sp modelId="{C46F44F6-42C4-4048-98BA-B2C2303D269B}">
      <dsp:nvSpPr>
        <dsp:cNvPr id="0" name=""/>
        <dsp:cNvSpPr/>
      </dsp:nvSpPr>
      <dsp:spPr>
        <a:xfrm rot="5892944">
          <a:off x="6545674" y="3283149"/>
          <a:ext cx="335742" cy="579064"/>
        </a:xfrm>
        <a:prstGeom prst="rightArrow">
          <a:avLst>
            <a:gd name="adj1" fmla="val 60000"/>
            <a:gd name="adj2" fmla="val 50000"/>
          </a:avLst>
        </a:prstGeom>
        <a:solidFill>
          <a:srgbClr val="FF99CC"/>
        </a:solidFill>
        <a:ln>
          <a:noFill/>
        </a:ln>
        <a:effectLst/>
        <a:scene3d>
          <a:camera prst="orthographicFront"/>
          <a:lightRig rig="flat" dir="t"/>
        </a:scene3d>
        <a:sp3d z="-80000" prstMaterial="plastic">
          <a:bevelT w="50800" h="50800"/>
          <a:bevelB w="25400" h="25400" prst="angle"/>
        </a:sp3d>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1066800">
            <a:lnSpc>
              <a:spcPct val="90000"/>
            </a:lnSpc>
            <a:spcBef>
              <a:spcPct val="0"/>
            </a:spcBef>
            <a:spcAft>
              <a:spcPct val="35000"/>
            </a:spcAft>
            <a:buNone/>
          </a:pPr>
          <a:endParaRPr lang="en-GB" sz="2400" kern="1200"/>
        </a:p>
      </dsp:txBody>
      <dsp:txXfrm rot="10800000">
        <a:off x="6603232" y="3349117"/>
        <a:ext cx="235019" cy="347438"/>
      </dsp:txXfrm>
    </dsp:sp>
    <dsp:sp modelId="{4973F558-6A61-42A2-8D99-6590306C8649}">
      <dsp:nvSpPr>
        <dsp:cNvPr id="0" name=""/>
        <dsp:cNvSpPr/>
      </dsp:nvSpPr>
      <dsp:spPr>
        <a:xfrm>
          <a:off x="5367773" y="3890073"/>
          <a:ext cx="2340003" cy="1800006"/>
        </a:xfrm>
        <a:prstGeom prst="ellipse">
          <a:avLst/>
        </a:prstGeom>
        <a:solidFill>
          <a:srgbClr val="FFCCCC"/>
        </a:soli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b="1" kern="1200" dirty="0">
              <a:solidFill>
                <a:srgbClr val="AA0039"/>
              </a:solidFill>
              <a:latin typeface="Amasis MT Pro" panose="02040504050005020304" pitchFamily="18" charset="0"/>
            </a:rPr>
            <a:t>BMI: 30.9 kg/m² (NHS, 2026); blood pressure: 126/78 mmHg (NHS, 2024c).</a:t>
          </a:r>
        </a:p>
      </dsp:txBody>
      <dsp:txXfrm>
        <a:off x="5710459" y="4153678"/>
        <a:ext cx="1654631" cy="1272796"/>
      </dsp:txXfrm>
    </dsp:sp>
    <dsp:sp modelId="{3E7B2C3E-9A4C-4A0C-B7C0-4BB667CC0940}">
      <dsp:nvSpPr>
        <dsp:cNvPr id="0" name=""/>
        <dsp:cNvSpPr/>
      </dsp:nvSpPr>
      <dsp:spPr>
        <a:xfrm rot="10760155">
          <a:off x="4825978" y="4499095"/>
          <a:ext cx="409614" cy="579064"/>
        </a:xfrm>
        <a:prstGeom prst="rightArrow">
          <a:avLst>
            <a:gd name="adj1" fmla="val 60000"/>
            <a:gd name="adj2" fmla="val 50000"/>
          </a:avLst>
        </a:prstGeom>
        <a:solidFill>
          <a:srgbClr val="FF99CC"/>
        </a:solidFill>
        <a:ln>
          <a:noFill/>
        </a:ln>
        <a:effectLst/>
        <a:scene3d>
          <a:camera prst="orthographicFront"/>
          <a:lightRig rig="flat" dir="t"/>
        </a:scene3d>
        <a:sp3d z="-80000" prstMaterial="plastic">
          <a:bevelT w="50800" h="50800"/>
          <a:bevelB w="25400" h="25400" prst="angle"/>
        </a:sp3d>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1066800">
            <a:lnSpc>
              <a:spcPct val="90000"/>
            </a:lnSpc>
            <a:spcBef>
              <a:spcPct val="0"/>
            </a:spcBef>
            <a:spcAft>
              <a:spcPct val="35000"/>
            </a:spcAft>
            <a:buNone/>
          </a:pPr>
          <a:endParaRPr lang="en-GB" sz="2400" kern="1200"/>
        </a:p>
      </dsp:txBody>
      <dsp:txXfrm rot="10800000">
        <a:off x="4948858" y="4614196"/>
        <a:ext cx="286730" cy="347438"/>
      </dsp:txXfrm>
    </dsp:sp>
    <dsp:sp modelId="{3ED6E4D6-7710-4B08-AFD2-1C2A5F2DC0BA}">
      <dsp:nvSpPr>
        <dsp:cNvPr id="0" name=""/>
        <dsp:cNvSpPr/>
      </dsp:nvSpPr>
      <dsp:spPr>
        <a:xfrm>
          <a:off x="1980831" y="3926640"/>
          <a:ext cx="2804215" cy="1800006"/>
        </a:xfrm>
        <a:prstGeom prst="ellipse">
          <a:avLst/>
        </a:prstGeom>
        <a:solidFill>
          <a:srgbClr val="FFCCCC"/>
        </a:soli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b="1" kern="1200" dirty="0">
              <a:solidFill>
                <a:srgbClr val="AA0039"/>
              </a:solidFill>
              <a:latin typeface="Amasis MT Pro" panose="02040504050005020304" pitchFamily="18" charset="0"/>
            </a:rPr>
            <a:t>Sarah has a 2.8 cm ER-positive, HER2-negative tumour. No cancer was found in the sentinel lymph nodes or elsewhere in her body.</a:t>
          </a:r>
        </a:p>
      </dsp:txBody>
      <dsp:txXfrm>
        <a:off x="2391499" y="4190245"/>
        <a:ext cx="1982879" cy="1272796"/>
      </dsp:txXfrm>
    </dsp:sp>
    <dsp:sp modelId="{96DA4B2D-15F9-4DBB-AA3E-58D7C75518C1}">
      <dsp:nvSpPr>
        <dsp:cNvPr id="0" name=""/>
        <dsp:cNvSpPr/>
      </dsp:nvSpPr>
      <dsp:spPr>
        <a:xfrm rot="15284711">
          <a:off x="2862326" y="3318269"/>
          <a:ext cx="376417" cy="579064"/>
        </a:xfrm>
        <a:prstGeom prst="rightArrow">
          <a:avLst>
            <a:gd name="adj1" fmla="val 60000"/>
            <a:gd name="adj2" fmla="val 50000"/>
          </a:avLst>
        </a:prstGeom>
        <a:solidFill>
          <a:srgbClr val="FF99CC"/>
        </a:solidFill>
        <a:ln>
          <a:noFill/>
        </a:ln>
        <a:effectLst/>
        <a:scene3d>
          <a:camera prst="orthographicFront"/>
          <a:lightRig rig="flat" dir="t"/>
        </a:scene3d>
        <a:sp3d z="-80000" prstMaterial="plastic">
          <a:bevelT w="50800" h="50800"/>
          <a:bevelB w="25400" h="25400" prst="angle"/>
        </a:sp3d>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1066800">
            <a:lnSpc>
              <a:spcPct val="90000"/>
            </a:lnSpc>
            <a:spcBef>
              <a:spcPct val="0"/>
            </a:spcBef>
            <a:spcAft>
              <a:spcPct val="35000"/>
            </a:spcAft>
            <a:buNone/>
          </a:pPr>
          <a:endParaRPr lang="en-GB" sz="2400" kern="1200"/>
        </a:p>
      </dsp:txBody>
      <dsp:txXfrm rot="10800000">
        <a:off x="2933644" y="3488555"/>
        <a:ext cx="263492" cy="347438"/>
      </dsp:txXfrm>
    </dsp:sp>
    <dsp:sp modelId="{D3375118-040B-48E4-8448-537802F283DE}">
      <dsp:nvSpPr>
        <dsp:cNvPr id="0" name=""/>
        <dsp:cNvSpPr/>
      </dsp:nvSpPr>
      <dsp:spPr>
        <a:xfrm>
          <a:off x="1544075" y="1474092"/>
          <a:ext cx="2340003" cy="1800006"/>
        </a:xfrm>
        <a:prstGeom prst="ellipse">
          <a:avLst/>
        </a:prstGeom>
        <a:solidFill>
          <a:srgbClr val="FFCCCC"/>
        </a:solidFill>
        <a:ln>
          <a:solidFill>
            <a:srgbClr val="FFCCCC"/>
          </a:solid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b="1" kern="1200" dirty="0">
              <a:solidFill>
                <a:srgbClr val="AA0039"/>
              </a:solidFill>
              <a:latin typeface="Amasis MT Pro" panose="02040504050005020304" pitchFamily="18" charset="0"/>
            </a:rPr>
            <a:t>Current concerns: pain 3/10, reduced left shoulder movement and worries about the cancer may return.</a:t>
          </a:r>
        </a:p>
      </dsp:txBody>
      <dsp:txXfrm>
        <a:off x="1886761" y="1737697"/>
        <a:ext cx="1654631" cy="1272796"/>
      </dsp:txXfrm>
    </dsp:sp>
    <dsp:sp modelId="{93007459-55D2-4779-8BC0-93CE24BD1AEF}">
      <dsp:nvSpPr>
        <dsp:cNvPr id="0" name=""/>
        <dsp:cNvSpPr/>
      </dsp:nvSpPr>
      <dsp:spPr>
        <a:xfrm rot="19440000">
          <a:off x="3654054" y="1276015"/>
          <a:ext cx="252284" cy="579064"/>
        </a:xfrm>
        <a:prstGeom prst="rightArrow">
          <a:avLst>
            <a:gd name="adj1" fmla="val 60000"/>
            <a:gd name="adj2" fmla="val 50000"/>
          </a:avLst>
        </a:prstGeom>
        <a:solidFill>
          <a:srgbClr val="FF99CC"/>
        </a:solidFill>
        <a:ln>
          <a:noFill/>
        </a:ln>
        <a:effectLst/>
        <a:scene3d>
          <a:camera prst="orthographicFront"/>
          <a:lightRig rig="flat" dir="t"/>
        </a:scene3d>
        <a:sp3d z="-80000" prstMaterial="plastic">
          <a:bevelT w="50800" h="50800"/>
          <a:bevelB w="25400" h="25400" prst="angle"/>
        </a:sp3d>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1066800">
            <a:lnSpc>
              <a:spcPct val="90000"/>
            </a:lnSpc>
            <a:spcBef>
              <a:spcPct val="0"/>
            </a:spcBef>
            <a:spcAft>
              <a:spcPct val="35000"/>
            </a:spcAft>
            <a:buNone/>
          </a:pPr>
          <a:endParaRPr lang="en-GB" sz="2400" kern="1200"/>
        </a:p>
      </dsp:txBody>
      <dsp:txXfrm>
        <a:off x="3661281" y="1414071"/>
        <a:ext cx="176599" cy="34743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E07A413-2843-4F99-9736-5907D04982BA}">
      <dsp:nvSpPr>
        <dsp:cNvPr id="0" name=""/>
        <dsp:cNvSpPr/>
      </dsp:nvSpPr>
      <dsp:spPr>
        <a:xfrm rot="16200000">
          <a:off x="-1385477" y="2445962"/>
          <a:ext cx="3631600" cy="7375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650510" bIns="0" numCol="1" spcCol="1270" anchor="t" anchorCtr="0">
          <a:noAutofit/>
        </a:bodyPr>
        <a:lstStyle/>
        <a:p>
          <a:pPr marL="0" lvl="0" indent="0" algn="r" defTabSz="1955800">
            <a:lnSpc>
              <a:spcPct val="90000"/>
            </a:lnSpc>
            <a:spcBef>
              <a:spcPct val="0"/>
            </a:spcBef>
            <a:spcAft>
              <a:spcPct val="35000"/>
            </a:spcAft>
            <a:buNone/>
          </a:pPr>
          <a:r>
            <a:rPr lang="en-GB" sz="4400" b="1" kern="1200" dirty="0">
              <a:solidFill>
                <a:schemeClr val="tx1">
                  <a:lumMod val="75000"/>
                  <a:lumOff val="25000"/>
                </a:schemeClr>
              </a:solidFill>
              <a:latin typeface="Amasis MT Pro" panose="02040504050005020304" pitchFamily="18" charset="0"/>
            </a:rPr>
            <a:t>Anatomy</a:t>
          </a:r>
          <a:endParaRPr lang="en-GB" sz="4400" b="1" kern="1200" dirty="0">
            <a:latin typeface="Amasis MT Pro" panose="02040504050005020304" pitchFamily="18" charset="0"/>
          </a:endParaRPr>
        </a:p>
      </dsp:txBody>
      <dsp:txXfrm>
        <a:off x="-1385477" y="2445962"/>
        <a:ext cx="3631600" cy="737586"/>
      </dsp:txXfrm>
    </dsp:sp>
    <dsp:sp modelId="{24A3D759-C136-48F5-846E-724F9C52AF27}">
      <dsp:nvSpPr>
        <dsp:cNvPr id="0" name=""/>
        <dsp:cNvSpPr/>
      </dsp:nvSpPr>
      <dsp:spPr>
        <a:xfrm>
          <a:off x="799115" y="998955"/>
          <a:ext cx="3673962" cy="3631600"/>
        </a:xfrm>
        <a:prstGeom prst="rect">
          <a:avLst/>
        </a:prstGeom>
        <a:solidFill>
          <a:srgbClr val="FFA3A3">
            <a:alpha val="70000"/>
          </a:srgbClr>
        </a:solidFill>
        <a:ln w="19050" cap="flat" cmpd="sng" algn="ctr">
          <a:solidFill>
            <a:srgbClr val="7E002A"/>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650510" rIns="99568" bIns="99568" numCol="1" spcCol="1270" anchor="t" anchorCtr="0">
          <a:noAutofit/>
        </a:bodyPr>
        <a:lstStyle/>
        <a:p>
          <a:pPr marL="114300" lvl="1" indent="-114300" algn="l" defTabSz="622300">
            <a:lnSpc>
              <a:spcPct val="90000"/>
            </a:lnSpc>
            <a:spcBef>
              <a:spcPts val="600"/>
            </a:spcBef>
            <a:spcAft>
              <a:spcPct val="15000"/>
            </a:spcAft>
            <a:buFont typeface="Arial" panose="020B0604020202020204" pitchFamily="34" charset="0"/>
            <a:buChar char="•"/>
          </a:pPr>
          <a:r>
            <a:rPr lang="en-GB" sz="1400" kern="1200" dirty="0">
              <a:solidFill>
                <a:schemeClr val="bg2">
                  <a:lumMod val="10000"/>
                </a:schemeClr>
              </a:solidFill>
              <a:latin typeface="Amasis MT Pro" panose="02040504050005020304" pitchFamily="18" charset="0"/>
            </a:rPr>
            <a:t>The breast contains lobes made up of smaller glandular structures called lobules. </a:t>
          </a:r>
        </a:p>
        <a:p>
          <a:pPr marL="114300" lvl="1" indent="-114300" algn="l" defTabSz="622300">
            <a:lnSpc>
              <a:spcPct val="90000"/>
            </a:lnSpc>
            <a:spcBef>
              <a:spcPts val="600"/>
            </a:spcBef>
            <a:spcAft>
              <a:spcPct val="15000"/>
            </a:spcAft>
            <a:buFont typeface="Arial" panose="020B0604020202020204" pitchFamily="34" charset="0"/>
            <a:buChar char="•"/>
          </a:pPr>
          <a:r>
            <a:rPr lang="en-GB" sz="1400" kern="1200" dirty="0">
              <a:solidFill>
                <a:schemeClr val="bg2">
                  <a:lumMod val="10000"/>
                </a:schemeClr>
              </a:solidFill>
              <a:latin typeface="Amasis MT Pro" panose="02040504050005020304" pitchFamily="18" charset="0"/>
            </a:rPr>
            <a:t>Ducts connect the lobules to the nipple. </a:t>
          </a:r>
        </a:p>
        <a:p>
          <a:pPr marL="114300" lvl="1" indent="-114300" algn="l" defTabSz="622300">
            <a:lnSpc>
              <a:spcPct val="90000"/>
            </a:lnSpc>
            <a:spcBef>
              <a:spcPts val="600"/>
            </a:spcBef>
            <a:spcAft>
              <a:spcPct val="15000"/>
            </a:spcAft>
            <a:buFont typeface="Arial" panose="020B0604020202020204" pitchFamily="34" charset="0"/>
            <a:buChar char="•"/>
          </a:pPr>
          <a:r>
            <a:rPr lang="en-GB" sz="1400" kern="1200" dirty="0">
              <a:solidFill>
                <a:schemeClr val="bg2">
                  <a:lumMod val="10000"/>
                </a:schemeClr>
              </a:solidFill>
              <a:latin typeface="Amasis MT Pro" panose="02040504050005020304" pitchFamily="18" charset="0"/>
            </a:rPr>
            <a:t>Fatty and connective tissues provide shape and structural support. </a:t>
          </a:r>
        </a:p>
        <a:p>
          <a:pPr marL="114300" lvl="1" indent="-114300" algn="l" defTabSz="622300">
            <a:lnSpc>
              <a:spcPct val="90000"/>
            </a:lnSpc>
            <a:spcBef>
              <a:spcPts val="600"/>
            </a:spcBef>
            <a:spcAft>
              <a:spcPct val="15000"/>
            </a:spcAft>
            <a:buFont typeface="Arial" panose="020B0604020202020204" pitchFamily="34" charset="0"/>
            <a:buChar char="•"/>
          </a:pPr>
          <a:r>
            <a:rPr lang="en-GB" sz="1400" kern="1200" dirty="0">
              <a:solidFill>
                <a:schemeClr val="bg2">
                  <a:lumMod val="10000"/>
                </a:schemeClr>
              </a:solidFill>
              <a:latin typeface="Amasis MT Pro" panose="02040504050005020304" pitchFamily="18" charset="0"/>
            </a:rPr>
            <a:t>Lymphatic vessels drain towards nearby lymph nodes, particularly the axillary nodes.</a:t>
          </a:r>
        </a:p>
      </dsp:txBody>
      <dsp:txXfrm>
        <a:off x="799115" y="998955"/>
        <a:ext cx="3673962" cy="3631600"/>
      </dsp:txXfrm>
    </dsp:sp>
    <dsp:sp modelId="{364F6106-A5CE-4567-9766-D2C5A7170458}">
      <dsp:nvSpPr>
        <dsp:cNvPr id="0" name=""/>
        <dsp:cNvSpPr/>
      </dsp:nvSpPr>
      <dsp:spPr>
        <a:xfrm>
          <a:off x="61529" y="25341"/>
          <a:ext cx="1475172" cy="1475172"/>
        </a:xfrm>
        <a:prstGeom prst="rect">
          <a:avLst/>
        </a:prstGeom>
        <a:blipFill>
          <a:blip xmlns:r="http://schemas.openxmlformats.org/officeDocument/2006/relationships" r:embed="rId1"/>
          <a:srcRect/>
          <a:stretch>
            <a:fillRect/>
          </a:stretch>
        </a:blipFill>
        <a:ln w="19050" cap="flat" cmpd="sng" algn="ctr">
          <a:solidFill>
            <a:srgbClr val="7E002A"/>
          </a:solidFill>
          <a:prstDash val="solid"/>
          <a:miter lim="800000"/>
        </a:ln>
        <a:effectLst/>
      </dsp:spPr>
      <dsp:style>
        <a:lnRef idx="2">
          <a:scrgbClr r="0" g="0" b="0"/>
        </a:lnRef>
        <a:fillRef idx="1">
          <a:scrgbClr r="0" g="0" b="0"/>
        </a:fillRef>
        <a:effectRef idx="0">
          <a:scrgbClr r="0" g="0" b="0"/>
        </a:effectRef>
        <a:fontRef idx="minor"/>
      </dsp:style>
    </dsp:sp>
    <dsp:sp modelId="{2210A3B4-D28A-4A3B-B8BA-75EC8D5E0EF2}">
      <dsp:nvSpPr>
        <dsp:cNvPr id="0" name=""/>
        <dsp:cNvSpPr/>
      </dsp:nvSpPr>
      <dsp:spPr>
        <a:xfrm rot="16200000">
          <a:off x="3989979" y="2445962"/>
          <a:ext cx="3631600" cy="7375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650510" bIns="0" numCol="1" spcCol="1270" anchor="t" anchorCtr="0">
          <a:noAutofit/>
        </a:bodyPr>
        <a:lstStyle/>
        <a:p>
          <a:pPr marL="0" lvl="0" indent="0" algn="r" defTabSz="1955800">
            <a:lnSpc>
              <a:spcPct val="90000"/>
            </a:lnSpc>
            <a:spcBef>
              <a:spcPct val="0"/>
            </a:spcBef>
            <a:spcAft>
              <a:spcPct val="35000"/>
            </a:spcAft>
            <a:buNone/>
          </a:pPr>
          <a:r>
            <a:rPr lang="en-GB" sz="4400" b="1" kern="1200" dirty="0">
              <a:solidFill>
                <a:schemeClr val="tx1">
                  <a:lumMod val="75000"/>
                  <a:lumOff val="25000"/>
                </a:schemeClr>
              </a:solidFill>
              <a:latin typeface="Amasis MT Pro" panose="02040504050005020304" pitchFamily="18" charset="0"/>
            </a:rPr>
            <a:t>Physiology</a:t>
          </a:r>
          <a:endParaRPr lang="en-GB" sz="4400" b="1" kern="1200" dirty="0">
            <a:latin typeface="Amasis MT Pro" panose="02040504050005020304" pitchFamily="18" charset="0"/>
          </a:endParaRPr>
        </a:p>
      </dsp:txBody>
      <dsp:txXfrm>
        <a:off x="3989979" y="2445962"/>
        <a:ext cx="3631600" cy="737586"/>
      </dsp:txXfrm>
    </dsp:sp>
    <dsp:sp modelId="{DEC39BA5-9A06-4CB8-9F2E-0BDEE1DB6D75}">
      <dsp:nvSpPr>
        <dsp:cNvPr id="0" name=""/>
        <dsp:cNvSpPr/>
      </dsp:nvSpPr>
      <dsp:spPr>
        <a:xfrm>
          <a:off x="6174572" y="998955"/>
          <a:ext cx="3673962" cy="3631600"/>
        </a:xfrm>
        <a:prstGeom prst="rect">
          <a:avLst/>
        </a:prstGeom>
        <a:solidFill>
          <a:srgbClr val="FFA3A3">
            <a:alpha val="70000"/>
          </a:srgbClr>
        </a:solidFill>
        <a:ln w="19050" cap="flat" cmpd="sng" algn="ctr">
          <a:solidFill>
            <a:srgbClr val="7E002A"/>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650510" rIns="99568" bIns="99568" numCol="1" spcCol="1270" anchor="t" anchorCtr="0">
          <a:noAutofit/>
        </a:bodyPr>
        <a:lstStyle/>
        <a:p>
          <a:pPr marL="114300" lvl="1" indent="-114300" algn="l" defTabSz="622300">
            <a:lnSpc>
              <a:spcPct val="90000"/>
            </a:lnSpc>
            <a:spcBef>
              <a:spcPts val="600"/>
            </a:spcBef>
            <a:spcAft>
              <a:spcPct val="15000"/>
            </a:spcAft>
            <a:buFont typeface="Arial" panose="020B0604020202020204" pitchFamily="34" charset="0"/>
            <a:buChar char="•"/>
          </a:pPr>
          <a:r>
            <a:rPr lang="en-GB" sz="1400" kern="1200" dirty="0">
              <a:solidFill>
                <a:schemeClr val="bg2">
                  <a:lumMod val="10000"/>
                </a:schemeClr>
              </a:solidFill>
              <a:latin typeface="Amasis MT Pro" panose="02040504050005020304" pitchFamily="18" charset="0"/>
            </a:rPr>
            <a:t>Lobules produce milk, while ducts carry it towards the nipple during lactation. </a:t>
          </a:r>
        </a:p>
        <a:p>
          <a:pPr marL="114300" lvl="1" indent="-114300" algn="l" defTabSz="622300">
            <a:lnSpc>
              <a:spcPct val="90000"/>
            </a:lnSpc>
            <a:spcBef>
              <a:spcPts val="600"/>
            </a:spcBef>
            <a:spcAft>
              <a:spcPct val="15000"/>
            </a:spcAft>
            <a:buFont typeface="Arial" panose="020B0604020202020204" pitchFamily="34" charset="0"/>
            <a:buChar char="•"/>
          </a:pPr>
          <a:r>
            <a:rPr lang="en-GB" sz="1400" kern="1200" dirty="0">
              <a:solidFill>
                <a:schemeClr val="bg2">
                  <a:lumMod val="10000"/>
                </a:schemeClr>
              </a:solidFill>
              <a:latin typeface="Amasis MT Pro" panose="02040504050005020304" pitchFamily="18" charset="0"/>
            </a:rPr>
            <a:t>The lymphatic system removes excess tissue fluid and supports immune defence. </a:t>
          </a:r>
        </a:p>
        <a:p>
          <a:pPr marL="114300" lvl="1" indent="-114300" algn="l" defTabSz="622300">
            <a:lnSpc>
              <a:spcPct val="90000"/>
            </a:lnSpc>
            <a:spcBef>
              <a:spcPts val="600"/>
            </a:spcBef>
            <a:spcAft>
              <a:spcPct val="15000"/>
            </a:spcAft>
            <a:buFont typeface="Arial" panose="020B0604020202020204" pitchFamily="34" charset="0"/>
            <a:buChar char="•"/>
          </a:pPr>
          <a:r>
            <a:rPr lang="en-GB" sz="1400" kern="1200" dirty="0">
              <a:solidFill>
                <a:schemeClr val="bg2">
                  <a:lumMod val="10000"/>
                </a:schemeClr>
              </a:solidFill>
              <a:latin typeface="Amasis MT Pro" panose="02040504050005020304" pitchFamily="18" charset="0"/>
            </a:rPr>
            <a:t>Breast cancer develops when abnormal cells divide uncontrollably and invade surrounding tissue. </a:t>
          </a:r>
        </a:p>
        <a:p>
          <a:pPr marL="114300" lvl="1" indent="-114300" algn="l" defTabSz="622300">
            <a:lnSpc>
              <a:spcPct val="90000"/>
            </a:lnSpc>
            <a:spcBef>
              <a:spcPts val="600"/>
            </a:spcBef>
            <a:spcAft>
              <a:spcPct val="15000"/>
            </a:spcAft>
            <a:buFont typeface="Arial" panose="020B0604020202020204" pitchFamily="34" charset="0"/>
            <a:buChar char="•"/>
          </a:pPr>
          <a:r>
            <a:rPr lang="en-GB" sz="1400" kern="1200" dirty="0">
              <a:solidFill>
                <a:schemeClr val="bg2">
                  <a:lumMod val="10000"/>
                </a:schemeClr>
              </a:solidFill>
              <a:latin typeface="Amasis MT Pro" panose="02040504050005020304" pitchFamily="18" charset="0"/>
            </a:rPr>
            <a:t>ER-positive cells have receptors for oestrogen, while HER2-negative cells do not have high levels of the HER2 protein.</a:t>
          </a:r>
        </a:p>
      </dsp:txBody>
      <dsp:txXfrm>
        <a:off x="6174572" y="998955"/>
        <a:ext cx="3673962" cy="3631600"/>
      </dsp:txXfrm>
    </dsp:sp>
    <dsp:sp modelId="{04D660EB-C4C5-4D59-99AD-CDB97FEE30F7}">
      <dsp:nvSpPr>
        <dsp:cNvPr id="0" name=""/>
        <dsp:cNvSpPr/>
      </dsp:nvSpPr>
      <dsp:spPr>
        <a:xfrm>
          <a:off x="5436986" y="25341"/>
          <a:ext cx="1475172" cy="1475172"/>
        </a:xfrm>
        <a:prstGeom prst="rect">
          <a:avLst/>
        </a:prstGeom>
        <a:blipFill>
          <a:blip xmlns:r="http://schemas.openxmlformats.org/officeDocument/2006/relationships" r:embed="rId2"/>
          <a:srcRect/>
          <a:stretch>
            <a:fillRect/>
          </a:stretch>
        </a:blipFill>
        <a:ln w="19050" cap="flat" cmpd="sng" algn="ctr">
          <a:solidFill>
            <a:srgbClr val="7E002A"/>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7FD4F19-5A60-4D8F-A305-184E9543FE11}">
      <dsp:nvSpPr>
        <dsp:cNvPr id="0" name=""/>
        <dsp:cNvSpPr/>
      </dsp:nvSpPr>
      <dsp:spPr>
        <a:xfrm>
          <a:off x="0" y="538"/>
          <a:ext cx="10448379" cy="1700517"/>
        </a:xfrm>
        <a:prstGeom prst="roundRect">
          <a:avLst>
            <a:gd name="adj" fmla="val 10000"/>
          </a:avLst>
        </a:prstGeom>
        <a:solidFill>
          <a:schemeClr val="bg2">
            <a:lumMod val="75000"/>
            <a:alpha val="89804"/>
          </a:schemeClr>
        </a:solidFill>
        <a:ln w="12700" cap="flat" cmpd="sng" algn="ctr">
          <a:solidFill>
            <a:schemeClr val="accent1">
              <a:alpha val="90000"/>
              <a:tint val="40000"/>
              <a:hueOff val="0"/>
              <a:satOff val="0"/>
              <a:lumOff val="0"/>
              <a:alphaOff val="0"/>
            </a:schemeClr>
          </a:solidFill>
          <a:prstDash val="solid"/>
          <a:miter lim="800000"/>
        </a:ln>
        <a:effectLst/>
        <a:scene3d>
          <a:camera prst="orthographicFront"/>
          <a:lightRig rig="threePt" dir="t">
            <a:rot lat="0" lon="0" rev="7500000"/>
          </a:lightRig>
        </a:scene3d>
        <a:sp3d extrusionH="190500" prstMaterial="dkEdge">
          <a:bevelT w="120650" h="38100" prst="relaxedInset"/>
          <a:bevelB w="120650" h="57150" prst="relaxedInset"/>
          <a:contourClr>
            <a:schemeClr val="bg1"/>
          </a:contourClr>
        </a:sp3d>
      </dsp:spPr>
      <dsp:style>
        <a:lnRef idx="1">
          <a:scrgbClr r="0" g="0" b="0"/>
        </a:lnRef>
        <a:fillRef idx="1">
          <a:scrgbClr r="0" g="0" b="0"/>
        </a:fillRef>
        <a:effectRef idx="2">
          <a:scrgbClr r="0" g="0" b="0"/>
        </a:effectRef>
        <a:fontRef idx="minor"/>
      </dsp:style>
    </dsp:sp>
    <dsp:sp modelId="{A6430719-094D-4C7B-BEDD-CD4FB3004739}">
      <dsp:nvSpPr>
        <dsp:cNvPr id="0" name=""/>
        <dsp:cNvSpPr/>
      </dsp:nvSpPr>
      <dsp:spPr>
        <a:xfrm>
          <a:off x="325391" y="0"/>
          <a:ext cx="3066214" cy="1671833"/>
        </a:xfrm>
        <a:prstGeom prst="roundRect">
          <a:avLst>
            <a:gd name="adj" fmla="val 10000"/>
          </a:avLst>
        </a:prstGeom>
        <a:blipFill>
          <a:blip xmlns:r="http://schemas.openxmlformats.org/officeDocument/2006/relationships" r:embed="rId1"/>
          <a:srcRect/>
          <a:stretch>
            <a:fillRect t="-17000" b="-17000"/>
          </a:stretch>
        </a:blipFill>
        <a:ln>
          <a:noFill/>
        </a:ln>
        <a:effectLst/>
        <a:scene3d>
          <a:camera prst="orthographicFront"/>
          <a:lightRig rig="threePt" dir="t">
            <a:rot lat="0" lon="0" rev="7500000"/>
          </a:lightRig>
        </a:scene3d>
        <a:sp3d z="152400" extrusionH="63500" prstMaterial="matte">
          <a:bevelT w="50800" h="19050" prst="relaxedInset"/>
          <a:contourClr>
            <a:schemeClr val="bg1"/>
          </a:contourClr>
        </a:sp3d>
      </dsp:spPr>
      <dsp:style>
        <a:lnRef idx="0">
          <a:scrgbClr r="0" g="0" b="0"/>
        </a:lnRef>
        <a:fillRef idx="1">
          <a:scrgbClr r="0" g="0" b="0"/>
        </a:fillRef>
        <a:effectRef idx="0">
          <a:scrgbClr r="0" g="0" b="0"/>
        </a:effectRef>
        <a:fontRef idx="minor"/>
      </dsp:style>
    </dsp:sp>
    <dsp:sp modelId="{42063AEF-CD06-4BDB-A8C5-3B414BC54E30}">
      <dsp:nvSpPr>
        <dsp:cNvPr id="0" name=""/>
        <dsp:cNvSpPr/>
      </dsp:nvSpPr>
      <dsp:spPr>
        <a:xfrm rot="10800000">
          <a:off x="303958" y="1699377"/>
          <a:ext cx="3066214" cy="3557956"/>
        </a:xfrm>
        <a:prstGeom prst="round2SameRect">
          <a:avLst>
            <a:gd name="adj1" fmla="val 10500"/>
            <a:gd name="adj2" fmla="val 0"/>
          </a:avLst>
        </a:prstGeom>
        <a:gradFill flip="none" rotWithShape="0">
          <a:gsLst>
            <a:gs pos="0">
              <a:srgbClr val="FF699B">
                <a:tint val="66000"/>
                <a:satMod val="160000"/>
              </a:srgbClr>
            </a:gs>
            <a:gs pos="50000">
              <a:srgbClr val="FF699B">
                <a:tint val="44500"/>
                <a:satMod val="160000"/>
              </a:srgbClr>
            </a:gs>
            <a:gs pos="100000">
              <a:srgbClr val="FF699B">
                <a:tint val="23500"/>
                <a:satMod val="160000"/>
              </a:srgbClr>
            </a:gs>
          </a:gsLst>
          <a:lin ang="5400000" scaled="1"/>
          <a:tileRect/>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227584" tIns="227584" rIns="227584" bIns="227584" numCol="1" spcCol="1270" anchor="t" anchorCtr="0">
          <a:noAutofit/>
        </a:bodyPr>
        <a:lstStyle/>
        <a:p>
          <a:pPr marL="0" lvl="0" indent="0" algn="ctr" defTabSz="1422400">
            <a:lnSpc>
              <a:spcPct val="90000"/>
            </a:lnSpc>
            <a:spcBef>
              <a:spcPct val="0"/>
            </a:spcBef>
            <a:spcAft>
              <a:spcPct val="35000"/>
            </a:spcAft>
            <a:buNone/>
          </a:pPr>
          <a:r>
            <a:rPr lang="en-GB" sz="3200" kern="1200" dirty="0">
              <a:solidFill>
                <a:schemeClr val="bg2">
                  <a:lumMod val="25000"/>
                </a:schemeClr>
              </a:solidFill>
              <a:latin typeface="Amasis MT Pro Black" panose="02040A04050005020304" pitchFamily="18" charset="0"/>
            </a:rPr>
            <a:t>Lifestyle and health behaviours</a:t>
          </a:r>
          <a:endParaRPr lang="en-GB" sz="3200" kern="1200" dirty="0">
            <a:solidFill>
              <a:schemeClr val="bg2">
                <a:lumMod val="25000"/>
              </a:schemeClr>
            </a:solidFill>
          </a:endParaRPr>
        </a:p>
      </dsp:txBody>
      <dsp:txXfrm rot="10800000">
        <a:off x="398255" y="1699377"/>
        <a:ext cx="2877620" cy="3463659"/>
      </dsp:txXfrm>
    </dsp:sp>
    <dsp:sp modelId="{1E6B1FDB-DAAD-44BD-94A1-32126C9014BD}">
      <dsp:nvSpPr>
        <dsp:cNvPr id="0" name=""/>
        <dsp:cNvSpPr/>
      </dsp:nvSpPr>
      <dsp:spPr>
        <a:xfrm>
          <a:off x="3691082" y="0"/>
          <a:ext cx="3066214" cy="1671833"/>
        </a:xfrm>
        <a:prstGeom prst="roundRect">
          <a:avLst>
            <a:gd name="adj" fmla="val 10000"/>
          </a:avLst>
        </a:prstGeom>
        <a:blipFill>
          <a:blip xmlns:r="http://schemas.openxmlformats.org/officeDocument/2006/relationships" r:embed="rId2"/>
          <a:srcRect/>
          <a:stretch>
            <a:fillRect t="-17000" b="-17000"/>
          </a:stretch>
        </a:blipFill>
        <a:ln>
          <a:noFill/>
        </a:ln>
        <a:effectLst/>
        <a:scene3d>
          <a:camera prst="orthographicFront"/>
          <a:lightRig rig="threePt" dir="t">
            <a:rot lat="0" lon="0" rev="7500000"/>
          </a:lightRig>
        </a:scene3d>
        <a:sp3d z="152400" extrusionH="63500" prstMaterial="matte">
          <a:bevelT w="50800" h="19050" prst="relaxedInset"/>
          <a:contourClr>
            <a:schemeClr val="bg1"/>
          </a:contourClr>
        </a:sp3d>
      </dsp:spPr>
      <dsp:style>
        <a:lnRef idx="0">
          <a:scrgbClr r="0" g="0" b="0"/>
        </a:lnRef>
        <a:fillRef idx="1">
          <a:scrgbClr r="0" g="0" b="0"/>
        </a:fillRef>
        <a:effectRef idx="0">
          <a:scrgbClr r="0" g="0" b="0"/>
        </a:effectRef>
        <a:fontRef idx="minor"/>
      </dsp:style>
    </dsp:sp>
    <dsp:sp modelId="{FE574AA0-A015-421D-AA5E-AF0A9E4975A8}">
      <dsp:nvSpPr>
        <dsp:cNvPr id="0" name=""/>
        <dsp:cNvSpPr/>
      </dsp:nvSpPr>
      <dsp:spPr>
        <a:xfrm rot="10800000">
          <a:off x="3640520" y="1698928"/>
          <a:ext cx="3066214" cy="3566331"/>
        </a:xfrm>
        <a:prstGeom prst="round2SameRect">
          <a:avLst>
            <a:gd name="adj1" fmla="val 10500"/>
            <a:gd name="adj2" fmla="val 0"/>
          </a:avLst>
        </a:prstGeom>
        <a:gradFill flip="none" rotWithShape="0">
          <a:gsLst>
            <a:gs pos="0">
              <a:srgbClr val="FF699B">
                <a:tint val="66000"/>
                <a:satMod val="160000"/>
              </a:srgbClr>
            </a:gs>
            <a:gs pos="50000">
              <a:srgbClr val="FF699B">
                <a:tint val="44500"/>
                <a:satMod val="160000"/>
              </a:srgbClr>
            </a:gs>
            <a:gs pos="100000">
              <a:srgbClr val="FF699B">
                <a:tint val="23500"/>
                <a:satMod val="160000"/>
              </a:srgbClr>
            </a:gs>
          </a:gsLst>
          <a:lin ang="5400000" scaled="1"/>
          <a:tileRect/>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227584" tIns="227584" rIns="227584" bIns="227584" numCol="1" spcCol="1270" anchor="t" anchorCtr="0">
          <a:noAutofit/>
        </a:bodyPr>
        <a:lstStyle/>
        <a:p>
          <a:pPr marL="0" lvl="0" indent="0" algn="ctr" defTabSz="1422400">
            <a:lnSpc>
              <a:spcPct val="90000"/>
            </a:lnSpc>
            <a:spcBef>
              <a:spcPct val="0"/>
            </a:spcBef>
            <a:spcAft>
              <a:spcPct val="35000"/>
            </a:spcAft>
            <a:buNone/>
          </a:pPr>
          <a:r>
            <a:rPr lang="en-GB" sz="3200" kern="1200" dirty="0">
              <a:solidFill>
                <a:schemeClr val="bg2">
                  <a:lumMod val="25000"/>
                </a:schemeClr>
              </a:solidFill>
              <a:latin typeface="Amasis MT Pro Black" panose="02040A04050005020304" pitchFamily="18" charset="0"/>
            </a:rPr>
            <a:t>Everyday routine</a:t>
          </a:r>
          <a:endParaRPr lang="en-GB" sz="3200" kern="1200" dirty="0">
            <a:solidFill>
              <a:schemeClr val="bg2">
                <a:lumMod val="25000"/>
              </a:schemeClr>
            </a:solidFill>
          </a:endParaRPr>
        </a:p>
      </dsp:txBody>
      <dsp:txXfrm rot="10800000">
        <a:off x="3734817" y="1698928"/>
        <a:ext cx="2877620" cy="3472034"/>
      </dsp:txXfrm>
    </dsp:sp>
    <dsp:sp modelId="{5FF10F51-C2B8-492B-882B-835D67329F96}">
      <dsp:nvSpPr>
        <dsp:cNvPr id="0" name=""/>
        <dsp:cNvSpPr/>
      </dsp:nvSpPr>
      <dsp:spPr>
        <a:xfrm>
          <a:off x="7078206" y="0"/>
          <a:ext cx="3066214" cy="1672892"/>
        </a:xfrm>
        <a:prstGeom prst="roundRect">
          <a:avLst>
            <a:gd name="adj" fmla="val 10000"/>
          </a:avLst>
        </a:prstGeom>
        <a:blipFill>
          <a:blip xmlns:r="http://schemas.openxmlformats.org/officeDocument/2006/relationships" r:embed="rId3"/>
          <a:srcRect/>
          <a:stretch>
            <a:fillRect t="-17000" b="-17000"/>
          </a:stretch>
        </a:blipFill>
        <a:ln>
          <a:noFill/>
        </a:ln>
        <a:effectLst/>
        <a:scene3d>
          <a:camera prst="orthographicFront"/>
          <a:lightRig rig="threePt" dir="t">
            <a:rot lat="0" lon="0" rev="7500000"/>
          </a:lightRig>
        </a:scene3d>
        <a:sp3d z="152400" extrusionH="63500" prstMaterial="matte">
          <a:bevelT w="50800" h="19050" prst="relaxedInset"/>
          <a:contourClr>
            <a:schemeClr val="bg1"/>
          </a:contourClr>
        </a:sp3d>
      </dsp:spPr>
      <dsp:style>
        <a:lnRef idx="0">
          <a:scrgbClr r="0" g="0" b="0"/>
        </a:lnRef>
        <a:fillRef idx="1">
          <a:scrgbClr r="0" g="0" b="0"/>
        </a:fillRef>
        <a:effectRef idx="0">
          <a:scrgbClr r="0" g="0" b="0"/>
        </a:effectRef>
        <a:fontRef idx="minor"/>
      </dsp:style>
    </dsp:sp>
    <dsp:sp modelId="{DEBD23D1-0F7F-48D2-927B-0F7112567FFC}">
      <dsp:nvSpPr>
        <dsp:cNvPr id="0" name=""/>
        <dsp:cNvSpPr/>
      </dsp:nvSpPr>
      <dsp:spPr>
        <a:xfrm rot="10800000">
          <a:off x="7085320" y="1695458"/>
          <a:ext cx="3066214" cy="3552332"/>
        </a:xfrm>
        <a:prstGeom prst="round2SameRect">
          <a:avLst>
            <a:gd name="adj1" fmla="val 10500"/>
            <a:gd name="adj2" fmla="val 0"/>
          </a:avLst>
        </a:prstGeom>
        <a:gradFill flip="none" rotWithShape="0">
          <a:gsLst>
            <a:gs pos="0">
              <a:srgbClr val="FF699B">
                <a:tint val="66000"/>
                <a:satMod val="160000"/>
              </a:srgbClr>
            </a:gs>
            <a:gs pos="50000">
              <a:srgbClr val="FF699B">
                <a:tint val="44500"/>
                <a:satMod val="160000"/>
              </a:srgbClr>
            </a:gs>
            <a:gs pos="100000">
              <a:srgbClr val="FF699B">
                <a:tint val="23500"/>
                <a:satMod val="160000"/>
              </a:srgbClr>
            </a:gs>
          </a:gsLst>
          <a:lin ang="5400000" scaled="1"/>
          <a:tileRect/>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227584" tIns="227584" rIns="227584" bIns="227584" numCol="1" spcCol="1270" anchor="t" anchorCtr="0">
          <a:noAutofit/>
        </a:bodyPr>
        <a:lstStyle/>
        <a:p>
          <a:pPr marL="0" lvl="0" indent="0" algn="ctr" defTabSz="1422400">
            <a:lnSpc>
              <a:spcPct val="90000"/>
            </a:lnSpc>
            <a:spcBef>
              <a:spcPct val="0"/>
            </a:spcBef>
            <a:spcAft>
              <a:spcPct val="35000"/>
            </a:spcAft>
            <a:buNone/>
          </a:pPr>
          <a:r>
            <a:rPr lang="en-GB" sz="3200" kern="1200" dirty="0">
              <a:solidFill>
                <a:schemeClr val="bg2">
                  <a:lumMod val="25000"/>
                </a:schemeClr>
              </a:solidFill>
              <a:latin typeface="Amasis MT Pro Black" panose="02040A04050005020304" pitchFamily="18" charset="0"/>
            </a:rPr>
            <a:t>Communication and ethical care</a:t>
          </a:r>
          <a:endParaRPr lang="en-GB" sz="3200" kern="1200" dirty="0">
            <a:solidFill>
              <a:schemeClr val="bg2">
                <a:lumMod val="25000"/>
              </a:schemeClr>
            </a:solidFill>
          </a:endParaRPr>
        </a:p>
      </dsp:txBody>
      <dsp:txXfrm rot="10800000">
        <a:off x="7179617" y="1695458"/>
        <a:ext cx="2877620" cy="345803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D9452F9-F44D-45E5-BDEF-945DEB886222}">
      <dsp:nvSpPr>
        <dsp:cNvPr id="0" name=""/>
        <dsp:cNvSpPr/>
      </dsp:nvSpPr>
      <dsp:spPr>
        <a:xfrm>
          <a:off x="3459726" y="3108"/>
          <a:ext cx="4320000" cy="741431"/>
        </a:xfrm>
        <a:prstGeom prst="rect">
          <a:avLst/>
        </a:prstGeom>
        <a:solidFill>
          <a:srgbClr val="FFCCCC"/>
        </a:solidFill>
        <a:ln w="19050" cap="flat" cmpd="sng" algn="ctr">
          <a:solidFill>
            <a:srgbClr val="FFCCCC"/>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5560" tIns="35560" rIns="35560" bIns="35560" numCol="1" spcCol="1270" anchor="t" anchorCtr="0">
          <a:noAutofit/>
        </a:bodyPr>
        <a:lstStyle/>
        <a:p>
          <a:pPr marL="0" lvl="0" indent="0" algn="l" defTabSz="622300">
            <a:lnSpc>
              <a:spcPct val="90000"/>
            </a:lnSpc>
            <a:spcBef>
              <a:spcPct val="0"/>
            </a:spcBef>
            <a:spcAft>
              <a:spcPct val="35000"/>
            </a:spcAft>
            <a:buNone/>
          </a:pPr>
          <a:r>
            <a:rPr lang="en-GB" sz="1400" b="1" kern="1200" dirty="0">
              <a:solidFill>
                <a:schemeClr val="bg2">
                  <a:lumMod val="25000"/>
                </a:schemeClr>
              </a:solidFill>
              <a:latin typeface="Amasis MT Pro" panose="02040504050005020304" pitchFamily="18" charset="0"/>
            </a:rPr>
            <a:t>Current profile</a:t>
          </a:r>
          <a:endParaRPr lang="en-GB" sz="1400" kern="1200" dirty="0">
            <a:solidFill>
              <a:schemeClr val="bg2">
                <a:lumMod val="25000"/>
              </a:schemeClr>
            </a:solidFill>
            <a:latin typeface="Amasis MT Pro" panose="02040504050005020304" pitchFamily="18" charset="0"/>
          </a:endParaRPr>
        </a:p>
        <a:p>
          <a:pPr marL="114300" lvl="1" indent="-114300" algn="l" defTabSz="622300">
            <a:lnSpc>
              <a:spcPct val="90000"/>
            </a:lnSpc>
            <a:spcBef>
              <a:spcPct val="0"/>
            </a:spcBef>
            <a:spcAft>
              <a:spcPct val="15000"/>
            </a:spcAft>
            <a:buChar char="•"/>
          </a:pPr>
          <a:r>
            <a:rPr lang="en-GB" sz="1400" kern="1200" dirty="0">
              <a:solidFill>
                <a:schemeClr val="bg2">
                  <a:lumMod val="10000"/>
                </a:schemeClr>
              </a:solidFill>
              <a:latin typeface="Amasis MT Pro" panose="02040504050005020304" pitchFamily="18" charset="0"/>
            </a:rPr>
            <a:t>Non-smoker | ~10 alcohol units/week | Physically inactive | BMI 30.9 kg/m² | Sleep affected by anxiety</a:t>
          </a:r>
        </a:p>
      </dsp:txBody>
      <dsp:txXfrm>
        <a:off x="3459726" y="3108"/>
        <a:ext cx="4320000" cy="741431"/>
      </dsp:txXfrm>
    </dsp:sp>
    <dsp:sp modelId="{23B7903C-977D-46F2-971E-C2A2BD72B71B}">
      <dsp:nvSpPr>
        <dsp:cNvPr id="0" name=""/>
        <dsp:cNvSpPr/>
      </dsp:nvSpPr>
      <dsp:spPr>
        <a:xfrm>
          <a:off x="1029725" y="781611"/>
          <a:ext cx="9180000" cy="741431"/>
        </a:xfrm>
        <a:prstGeom prst="rect">
          <a:avLst/>
        </a:prstGeom>
        <a:solidFill>
          <a:srgbClr val="FFCCCC"/>
        </a:solidFill>
        <a:ln w="19050" cap="flat" cmpd="sng" algn="ctr">
          <a:solidFill>
            <a:srgbClr val="FFCCCC"/>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1066800">
            <a:lnSpc>
              <a:spcPct val="90000"/>
            </a:lnSpc>
            <a:spcBef>
              <a:spcPct val="0"/>
            </a:spcBef>
            <a:spcAft>
              <a:spcPct val="35000"/>
            </a:spcAft>
            <a:buNone/>
          </a:pPr>
          <a:r>
            <a:rPr lang="en-GB" sz="2400" b="1" kern="1200" dirty="0">
              <a:solidFill>
                <a:schemeClr val="bg2">
                  <a:lumMod val="25000"/>
                </a:schemeClr>
              </a:solidFill>
              <a:latin typeface="Amasis MT Pro" panose="02040504050005020304" pitchFamily="18" charset="0"/>
            </a:rPr>
            <a:t>Agreed actions</a:t>
          </a:r>
          <a:endParaRPr lang="en-GB" sz="2400" kern="1200" dirty="0">
            <a:solidFill>
              <a:schemeClr val="bg2">
                <a:lumMod val="25000"/>
              </a:schemeClr>
            </a:solidFill>
            <a:latin typeface="Amasis MT Pro" panose="02040504050005020304" pitchFamily="18" charset="0"/>
          </a:endParaRPr>
        </a:p>
      </dsp:txBody>
      <dsp:txXfrm>
        <a:off x="1029725" y="781611"/>
        <a:ext cx="9180000" cy="741431"/>
      </dsp:txXfrm>
    </dsp:sp>
    <dsp:sp modelId="{E464CE4B-29A1-4094-987F-99DF84C56C17}">
      <dsp:nvSpPr>
        <dsp:cNvPr id="0" name=""/>
        <dsp:cNvSpPr/>
      </dsp:nvSpPr>
      <dsp:spPr>
        <a:xfrm>
          <a:off x="849725" y="1560114"/>
          <a:ext cx="9540000" cy="741431"/>
        </a:xfrm>
        <a:prstGeom prst="rect">
          <a:avLst/>
        </a:prstGeom>
        <a:solidFill>
          <a:srgbClr val="FFCCCC"/>
        </a:solidFill>
        <a:ln w="19050" cap="flat" cmpd="sng" algn="ctr">
          <a:solidFill>
            <a:srgbClr val="FFCCCC"/>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5560" tIns="35560" rIns="35560" bIns="35560" numCol="1" spcCol="1270" anchor="t" anchorCtr="0">
          <a:noAutofit/>
        </a:bodyPr>
        <a:lstStyle/>
        <a:p>
          <a:pPr marL="0" lvl="0" indent="0" algn="l" defTabSz="622300">
            <a:lnSpc>
              <a:spcPct val="90000"/>
            </a:lnSpc>
            <a:spcBef>
              <a:spcPct val="0"/>
            </a:spcBef>
            <a:spcAft>
              <a:spcPct val="35000"/>
            </a:spcAft>
            <a:buNone/>
          </a:pPr>
          <a:r>
            <a:rPr lang="en-GB" sz="1400" b="1" kern="1200" dirty="0">
              <a:solidFill>
                <a:schemeClr val="bg2">
                  <a:lumMod val="25000"/>
                </a:schemeClr>
              </a:solidFill>
              <a:latin typeface="Amasis MT Pro" panose="02040504050005020304" pitchFamily="18" charset="0"/>
            </a:rPr>
            <a:t>Physical activity and mobility</a:t>
          </a:r>
          <a:endParaRPr lang="en-GB" sz="1400" kern="1200" dirty="0">
            <a:solidFill>
              <a:schemeClr val="bg2">
                <a:lumMod val="25000"/>
              </a:schemeClr>
            </a:solidFill>
            <a:latin typeface="Amasis MT Pro" panose="02040504050005020304" pitchFamily="18" charset="0"/>
          </a:endParaRPr>
        </a:p>
        <a:p>
          <a:pPr marL="114300" lvl="1" indent="-114300" algn="l" defTabSz="622300">
            <a:lnSpc>
              <a:spcPct val="90000"/>
            </a:lnSpc>
            <a:spcBef>
              <a:spcPct val="0"/>
            </a:spcBef>
            <a:spcAft>
              <a:spcPct val="15000"/>
            </a:spcAft>
            <a:buChar char="•"/>
          </a:pPr>
          <a:r>
            <a:rPr lang="en-GB" sz="1400" kern="1200" dirty="0">
              <a:solidFill>
                <a:schemeClr val="bg2">
                  <a:lumMod val="10000"/>
                </a:schemeClr>
              </a:solidFill>
              <a:latin typeface="Amasis MT Pro" panose="02040504050005020304" pitchFamily="18" charset="0"/>
            </a:rPr>
            <a:t>Begin with a 10-minute walk on 5 days each week and progress gradually. </a:t>
          </a:r>
        </a:p>
        <a:p>
          <a:pPr marL="114300" lvl="1" indent="-114300" algn="l" defTabSz="622300">
            <a:lnSpc>
              <a:spcPct val="90000"/>
            </a:lnSpc>
            <a:spcBef>
              <a:spcPct val="0"/>
            </a:spcBef>
            <a:spcAft>
              <a:spcPct val="15000"/>
            </a:spcAft>
            <a:buChar char="•"/>
          </a:pPr>
          <a:r>
            <a:rPr lang="en-GB" sz="1400" kern="1200" dirty="0">
              <a:solidFill>
                <a:schemeClr val="bg2">
                  <a:lumMod val="10000"/>
                </a:schemeClr>
              </a:solidFill>
              <a:latin typeface="Amasis MT Pro" panose="02040504050005020304" pitchFamily="18" charset="0"/>
            </a:rPr>
            <a:t>Continue prescribed shoulder exercises; physiotherapy assessment if reduced mobility continues (NICE, 2018; NHS, 2023). </a:t>
          </a:r>
        </a:p>
      </dsp:txBody>
      <dsp:txXfrm>
        <a:off x="849725" y="1560114"/>
        <a:ext cx="9540000" cy="741431"/>
      </dsp:txXfrm>
    </dsp:sp>
    <dsp:sp modelId="{8A5474B8-45FD-458E-914B-7A102B12A16E}">
      <dsp:nvSpPr>
        <dsp:cNvPr id="0" name=""/>
        <dsp:cNvSpPr/>
      </dsp:nvSpPr>
      <dsp:spPr>
        <a:xfrm>
          <a:off x="1749726" y="2338617"/>
          <a:ext cx="7740000" cy="741431"/>
        </a:xfrm>
        <a:prstGeom prst="rect">
          <a:avLst/>
        </a:prstGeom>
        <a:solidFill>
          <a:srgbClr val="FFCCCC"/>
        </a:solidFill>
        <a:ln w="19050" cap="flat" cmpd="sng" algn="ctr">
          <a:solidFill>
            <a:srgbClr val="FFCCCC"/>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5560" tIns="35560" rIns="35560" bIns="35560" numCol="1" spcCol="1270" anchor="t" anchorCtr="0">
          <a:noAutofit/>
        </a:bodyPr>
        <a:lstStyle/>
        <a:p>
          <a:pPr marL="0" lvl="0" indent="0" algn="l" defTabSz="622300">
            <a:lnSpc>
              <a:spcPct val="90000"/>
            </a:lnSpc>
            <a:spcBef>
              <a:spcPct val="0"/>
            </a:spcBef>
            <a:spcAft>
              <a:spcPct val="35000"/>
            </a:spcAft>
            <a:buNone/>
          </a:pPr>
          <a:r>
            <a:rPr lang="en-GB" sz="1400" b="1" kern="1200" dirty="0">
              <a:solidFill>
                <a:schemeClr val="bg2">
                  <a:lumMod val="25000"/>
                </a:schemeClr>
              </a:solidFill>
              <a:latin typeface="Amasis MT Pro" panose="02040504050005020304" pitchFamily="18" charset="0"/>
            </a:rPr>
            <a:t>Nutrition and weight</a:t>
          </a:r>
          <a:endParaRPr lang="en-GB" sz="1400" kern="1200" dirty="0">
            <a:solidFill>
              <a:schemeClr val="bg2">
                <a:lumMod val="25000"/>
              </a:schemeClr>
            </a:solidFill>
            <a:latin typeface="Amasis MT Pro" panose="02040504050005020304" pitchFamily="18" charset="0"/>
          </a:endParaRPr>
        </a:p>
        <a:p>
          <a:pPr marL="114300" lvl="1" indent="-114300" algn="l" defTabSz="622300">
            <a:lnSpc>
              <a:spcPct val="90000"/>
            </a:lnSpc>
            <a:spcBef>
              <a:spcPct val="0"/>
            </a:spcBef>
            <a:spcAft>
              <a:spcPct val="15000"/>
            </a:spcAft>
            <a:buChar char="•"/>
          </a:pPr>
          <a:r>
            <a:rPr lang="en-GB" sz="1400" kern="1200" dirty="0">
              <a:solidFill>
                <a:schemeClr val="bg2">
                  <a:lumMod val="10000"/>
                </a:schemeClr>
              </a:solidFill>
              <a:latin typeface="Amasis MT Pro" panose="02040504050005020304" pitchFamily="18" charset="0"/>
            </a:rPr>
            <a:t>Eat regular, balanced meals and maintain adequate nutrition during radiotherapy. </a:t>
          </a:r>
        </a:p>
        <a:p>
          <a:pPr marL="114300" lvl="1" indent="-114300" algn="l" defTabSz="622300">
            <a:lnSpc>
              <a:spcPct val="90000"/>
            </a:lnSpc>
            <a:spcBef>
              <a:spcPct val="0"/>
            </a:spcBef>
            <a:spcAft>
              <a:spcPct val="15000"/>
            </a:spcAft>
            <a:buChar char="•"/>
          </a:pPr>
          <a:r>
            <a:rPr lang="en-GB" sz="1400" kern="1200" dirty="0">
              <a:solidFill>
                <a:schemeClr val="bg2">
                  <a:lumMod val="10000"/>
                </a:schemeClr>
              </a:solidFill>
              <a:latin typeface="Amasis MT Pro" panose="02040504050005020304" pitchFamily="18" charset="0"/>
            </a:rPr>
            <a:t>Request dietitian support if intake or weight changes (NHS, 2023; Macmillan Cancer Support, 2025). </a:t>
          </a:r>
        </a:p>
      </dsp:txBody>
      <dsp:txXfrm>
        <a:off x="1749726" y="2338617"/>
        <a:ext cx="7740000" cy="741431"/>
      </dsp:txXfrm>
    </dsp:sp>
    <dsp:sp modelId="{9C50B6A9-45BD-491E-96FD-2985E2F7B53E}">
      <dsp:nvSpPr>
        <dsp:cNvPr id="0" name=""/>
        <dsp:cNvSpPr/>
      </dsp:nvSpPr>
      <dsp:spPr>
        <a:xfrm>
          <a:off x="3009726" y="3117120"/>
          <a:ext cx="5220000" cy="741431"/>
        </a:xfrm>
        <a:prstGeom prst="rect">
          <a:avLst/>
        </a:prstGeom>
        <a:solidFill>
          <a:srgbClr val="FFCCCC"/>
        </a:solidFill>
        <a:ln w="19050" cap="flat" cmpd="sng" algn="ctr">
          <a:solidFill>
            <a:srgbClr val="FFCCCC"/>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5560" tIns="35560" rIns="35560" bIns="35560" numCol="1" spcCol="1270" anchor="t" anchorCtr="0">
          <a:noAutofit/>
        </a:bodyPr>
        <a:lstStyle/>
        <a:p>
          <a:pPr marL="0" lvl="0" indent="0" algn="l" defTabSz="622300">
            <a:lnSpc>
              <a:spcPct val="90000"/>
            </a:lnSpc>
            <a:spcBef>
              <a:spcPct val="0"/>
            </a:spcBef>
            <a:spcAft>
              <a:spcPct val="35000"/>
            </a:spcAft>
            <a:buNone/>
          </a:pPr>
          <a:r>
            <a:rPr lang="en-GB" sz="1400" b="1" kern="1200" dirty="0">
              <a:solidFill>
                <a:schemeClr val="bg2">
                  <a:lumMod val="25000"/>
                </a:schemeClr>
              </a:solidFill>
              <a:latin typeface="Amasis MT Pro" panose="02040504050005020304" pitchFamily="18" charset="0"/>
            </a:rPr>
            <a:t>Alcohol</a:t>
          </a:r>
          <a:endParaRPr lang="en-GB" sz="1400" kern="1200" dirty="0">
            <a:solidFill>
              <a:schemeClr val="bg2">
                <a:lumMod val="25000"/>
              </a:schemeClr>
            </a:solidFill>
            <a:latin typeface="Amasis MT Pro" panose="02040504050005020304" pitchFamily="18" charset="0"/>
          </a:endParaRPr>
        </a:p>
        <a:p>
          <a:pPr marL="114300" lvl="1" indent="-114300" algn="l" defTabSz="622300">
            <a:lnSpc>
              <a:spcPct val="90000"/>
            </a:lnSpc>
            <a:spcBef>
              <a:spcPct val="0"/>
            </a:spcBef>
            <a:spcAft>
              <a:spcPct val="15000"/>
            </a:spcAft>
            <a:buChar char="•"/>
          </a:pPr>
          <a:r>
            <a:rPr lang="en-GB" sz="1400" kern="1200" dirty="0">
              <a:solidFill>
                <a:schemeClr val="bg2">
                  <a:lumMod val="10000"/>
                </a:schemeClr>
              </a:solidFill>
              <a:latin typeface="Amasis MT Pro" panose="02040504050005020304" pitchFamily="18" charset="0"/>
            </a:rPr>
            <a:t>Reduce towards </a:t>
          </a:r>
          <a:r>
            <a:rPr lang="en-GB" sz="1400" b="0" kern="1200" dirty="0">
              <a:solidFill>
                <a:schemeClr val="bg2">
                  <a:lumMod val="10000"/>
                </a:schemeClr>
              </a:solidFill>
              <a:latin typeface="Amasis MT Pro" panose="02040504050005020304" pitchFamily="18" charset="0"/>
            </a:rPr>
            <a:t>7 units per week</a:t>
          </a:r>
          <a:r>
            <a:rPr lang="en-GB" sz="1400" kern="1200" dirty="0">
              <a:solidFill>
                <a:schemeClr val="bg2">
                  <a:lumMod val="10000"/>
                </a:schemeClr>
              </a:solidFill>
              <a:latin typeface="Amasis MT Pro" panose="02040504050005020304" pitchFamily="18" charset="0"/>
            </a:rPr>
            <a:t>, with at least 3 alcohol-free days. This is Sarah’s individual goal, not the national limit (NHS, 2024a).</a:t>
          </a:r>
        </a:p>
      </dsp:txBody>
      <dsp:txXfrm>
        <a:off x="3009726" y="3117120"/>
        <a:ext cx="5220000" cy="741431"/>
      </dsp:txXfrm>
    </dsp:sp>
    <dsp:sp modelId="{6C526145-3BF3-48B3-A1D1-164CB45000EE}">
      <dsp:nvSpPr>
        <dsp:cNvPr id="0" name=""/>
        <dsp:cNvSpPr/>
      </dsp:nvSpPr>
      <dsp:spPr>
        <a:xfrm>
          <a:off x="2077349" y="3895623"/>
          <a:ext cx="7084752" cy="741431"/>
        </a:xfrm>
        <a:prstGeom prst="rect">
          <a:avLst/>
        </a:prstGeom>
        <a:solidFill>
          <a:srgbClr val="FFCCCC"/>
        </a:solidFill>
        <a:ln w="19050" cap="flat" cmpd="sng" algn="ctr">
          <a:solidFill>
            <a:srgbClr val="FFCCCC"/>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5560" tIns="35560" rIns="35560" bIns="35560" numCol="1" spcCol="1270" anchor="t" anchorCtr="0">
          <a:noAutofit/>
        </a:bodyPr>
        <a:lstStyle/>
        <a:p>
          <a:pPr marL="0" lvl="0" indent="0" algn="l" defTabSz="622300">
            <a:lnSpc>
              <a:spcPct val="90000"/>
            </a:lnSpc>
            <a:spcBef>
              <a:spcPct val="0"/>
            </a:spcBef>
            <a:spcAft>
              <a:spcPct val="35000"/>
            </a:spcAft>
            <a:buNone/>
          </a:pPr>
          <a:r>
            <a:rPr lang="en-GB" sz="1400" b="1" kern="1200" dirty="0">
              <a:solidFill>
                <a:schemeClr val="bg2">
                  <a:lumMod val="25000"/>
                </a:schemeClr>
              </a:solidFill>
              <a:latin typeface="Amasis MT Pro" panose="02040504050005020304" pitchFamily="18" charset="0"/>
            </a:rPr>
            <a:t>Sleep and anxiety</a:t>
          </a:r>
          <a:endParaRPr lang="en-GB" sz="1400" kern="1200" dirty="0">
            <a:solidFill>
              <a:schemeClr val="bg2">
                <a:lumMod val="25000"/>
              </a:schemeClr>
            </a:solidFill>
            <a:latin typeface="Amasis MT Pro" panose="02040504050005020304" pitchFamily="18" charset="0"/>
          </a:endParaRPr>
        </a:p>
        <a:p>
          <a:pPr marL="114300" lvl="1" indent="-114300" algn="l" defTabSz="622300">
            <a:lnSpc>
              <a:spcPct val="90000"/>
            </a:lnSpc>
            <a:spcBef>
              <a:spcPct val="0"/>
            </a:spcBef>
            <a:spcAft>
              <a:spcPct val="15000"/>
            </a:spcAft>
            <a:buChar char="•"/>
          </a:pPr>
          <a:r>
            <a:rPr lang="en-GB" sz="1400" kern="1200" dirty="0">
              <a:solidFill>
                <a:schemeClr val="bg2">
                  <a:lumMod val="10000"/>
                </a:schemeClr>
              </a:solidFill>
              <a:latin typeface="Amasis MT Pro" panose="02040504050005020304" pitchFamily="18" charset="0"/>
            </a:rPr>
            <a:t>Maintain consistent sleep and waking times, use relaxation techniques and discuss ongoing anxiety with the breast care nurse (NICE, 2018; Macmillan Cancer Support, 2023).</a:t>
          </a:r>
        </a:p>
      </dsp:txBody>
      <dsp:txXfrm>
        <a:off x="2077349" y="3895623"/>
        <a:ext cx="7084752" cy="741431"/>
      </dsp:txXfrm>
    </dsp:sp>
    <dsp:sp modelId="{27D36C4D-12C9-4119-B06B-4F41C4D3F4C6}">
      <dsp:nvSpPr>
        <dsp:cNvPr id="0" name=""/>
        <dsp:cNvSpPr/>
      </dsp:nvSpPr>
      <dsp:spPr>
        <a:xfrm>
          <a:off x="3864726" y="4674127"/>
          <a:ext cx="3510000" cy="741431"/>
        </a:xfrm>
        <a:prstGeom prst="rect">
          <a:avLst/>
        </a:prstGeom>
        <a:solidFill>
          <a:srgbClr val="FFCCCC"/>
        </a:solidFill>
        <a:ln w="19050" cap="flat" cmpd="sng" algn="ctr">
          <a:solidFill>
            <a:srgbClr val="FFCCCC"/>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5560" tIns="35560" rIns="35560" bIns="35560" numCol="1" spcCol="1270" anchor="t" anchorCtr="0">
          <a:noAutofit/>
        </a:bodyPr>
        <a:lstStyle/>
        <a:p>
          <a:pPr marL="0" lvl="0" indent="0" algn="l" defTabSz="622300">
            <a:lnSpc>
              <a:spcPct val="90000"/>
            </a:lnSpc>
            <a:spcBef>
              <a:spcPct val="0"/>
            </a:spcBef>
            <a:spcAft>
              <a:spcPct val="35000"/>
            </a:spcAft>
            <a:buNone/>
          </a:pPr>
          <a:r>
            <a:rPr lang="en-GB" sz="1400" b="1" kern="1200" dirty="0">
              <a:solidFill>
                <a:schemeClr val="bg2">
                  <a:lumMod val="25000"/>
                </a:schemeClr>
              </a:solidFill>
              <a:latin typeface="Amasis MT Pro" panose="02040504050005020304" pitchFamily="18" charset="0"/>
            </a:rPr>
            <a:t>Review</a:t>
          </a:r>
          <a:endParaRPr lang="en-GB" sz="1400" kern="1200" dirty="0">
            <a:solidFill>
              <a:schemeClr val="bg2">
                <a:lumMod val="25000"/>
              </a:schemeClr>
            </a:solidFill>
            <a:latin typeface="Amasis MT Pro" panose="02040504050005020304" pitchFamily="18" charset="0"/>
          </a:endParaRPr>
        </a:p>
        <a:p>
          <a:pPr marL="114300" lvl="1" indent="-114300" algn="l" defTabSz="622300">
            <a:lnSpc>
              <a:spcPct val="90000"/>
            </a:lnSpc>
            <a:spcBef>
              <a:spcPct val="0"/>
            </a:spcBef>
            <a:spcAft>
              <a:spcPct val="15000"/>
            </a:spcAft>
            <a:buChar char="•"/>
          </a:pPr>
          <a:r>
            <a:rPr lang="en-GB" sz="1400" kern="1200" dirty="0">
              <a:solidFill>
                <a:schemeClr val="bg2">
                  <a:lumMod val="10000"/>
                </a:schemeClr>
              </a:solidFill>
              <a:latin typeface="Amasis MT Pro" panose="02040504050005020304" pitchFamily="18" charset="0"/>
            </a:rPr>
            <a:t>Weekly during radiotherapy; adapt the plan if pain, fatigue or skin reactions increase.</a:t>
          </a:r>
        </a:p>
      </dsp:txBody>
      <dsp:txXfrm>
        <a:off x="3864726" y="4674127"/>
        <a:ext cx="3510000" cy="741431"/>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FC4FD5D-2E7B-42B8-9F31-A18F31269996}">
      <dsp:nvSpPr>
        <dsp:cNvPr id="0" name=""/>
        <dsp:cNvSpPr/>
      </dsp:nvSpPr>
      <dsp:spPr>
        <a:xfrm>
          <a:off x="0" y="316593"/>
          <a:ext cx="9310031" cy="1036350"/>
        </a:xfrm>
        <a:prstGeom prst="rect">
          <a:avLst/>
        </a:prstGeom>
        <a:noFill/>
        <a:ln w="19050" cap="flat" cmpd="sng" algn="ctr">
          <a:no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22562" tIns="291592" rIns="722562" bIns="99568" numCol="1" spcCol="1270" anchor="t" anchorCtr="0">
          <a:noAutofit/>
        </a:bodyPr>
        <a:lstStyle/>
        <a:p>
          <a:pPr marL="114300" lvl="1" indent="-114300" algn="l" defTabSz="622300">
            <a:lnSpc>
              <a:spcPct val="90000"/>
            </a:lnSpc>
            <a:spcBef>
              <a:spcPct val="0"/>
            </a:spcBef>
            <a:spcAft>
              <a:spcPct val="15000"/>
            </a:spcAft>
            <a:buFont typeface="Arial" panose="020B0604020202020204" pitchFamily="34" charset="0"/>
            <a:buChar char="•"/>
          </a:pPr>
          <a:r>
            <a:rPr lang="en-GB" sz="1400" b="0" kern="1200" dirty="0">
              <a:solidFill>
                <a:schemeClr val="tx1">
                  <a:lumMod val="85000"/>
                  <a:lumOff val="15000"/>
                </a:schemeClr>
              </a:solidFill>
              <a:latin typeface="Amasis MT Pro" panose="02040504050005020304" pitchFamily="18" charset="0"/>
            </a:rPr>
            <a:t>Record pain and fatigue from 0–10; check the treated area and left arm </a:t>
          </a:r>
        </a:p>
        <a:p>
          <a:pPr marL="114300" lvl="1" indent="-114300" algn="l" defTabSz="622300">
            <a:lnSpc>
              <a:spcPct val="90000"/>
            </a:lnSpc>
            <a:spcBef>
              <a:spcPct val="0"/>
            </a:spcBef>
            <a:spcAft>
              <a:spcPct val="15000"/>
            </a:spcAft>
            <a:buFont typeface="Arial" panose="020B0604020202020204" pitchFamily="34" charset="0"/>
            <a:buChar char="•"/>
          </a:pPr>
          <a:r>
            <a:rPr lang="en-GB" sz="1400" b="0" kern="1200" dirty="0">
              <a:solidFill>
                <a:schemeClr val="tx1">
                  <a:lumMod val="85000"/>
                  <a:lumOff val="15000"/>
                </a:schemeClr>
              </a:solidFill>
              <a:latin typeface="Amasis MT Pro" panose="02040504050005020304" pitchFamily="18" charset="0"/>
            </a:rPr>
            <a:t>Complete prescribed shoulder exercises </a:t>
          </a:r>
        </a:p>
        <a:p>
          <a:pPr marL="114300" lvl="1" indent="-114300" algn="l" defTabSz="622300">
            <a:lnSpc>
              <a:spcPct val="90000"/>
            </a:lnSpc>
            <a:spcBef>
              <a:spcPct val="0"/>
            </a:spcBef>
            <a:spcAft>
              <a:spcPct val="15000"/>
            </a:spcAft>
            <a:buFont typeface="Arial" panose="020B0604020202020204" pitchFamily="34" charset="0"/>
            <a:buChar char="•"/>
          </a:pPr>
          <a:r>
            <a:rPr lang="en-GB" sz="1400" b="0" kern="1200" dirty="0">
              <a:solidFill>
                <a:schemeClr val="tx1">
                  <a:lumMod val="85000"/>
                  <a:lumOff val="15000"/>
                </a:schemeClr>
              </a:solidFill>
              <a:latin typeface="Amasis MT Pro" panose="02040504050005020304" pitchFamily="18" charset="0"/>
            </a:rPr>
            <a:t>If prescribed, take endocrine therapy at the same time each day</a:t>
          </a:r>
        </a:p>
      </dsp:txBody>
      <dsp:txXfrm>
        <a:off x="0" y="316593"/>
        <a:ext cx="9310031" cy="1036350"/>
      </dsp:txXfrm>
    </dsp:sp>
    <dsp:sp modelId="{9A0B64E1-7FB5-4E97-832D-ABBA6A5CF937}">
      <dsp:nvSpPr>
        <dsp:cNvPr id="0" name=""/>
        <dsp:cNvSpPr/>
      </dsp:nvSpPr>
      <dsp:spPr>
        <a:xfrm>
          <a:off x="465501" y="109953"/>
          <a:ext cx="6517021" cy="413280"/>
        </a:xfrm>
        <a:prstGeom prst="roundRect">
          <a:avLst/>
        </a:prstGeom>
        <a:solidFill>
          <a:schemeClr val="accent2">
            <a:lumMod val="40000"/>
            <a:lumOff val="60000"/>
          </a:schemeClr>
        </a:solidFill>
        <a:ln w="19050" cap="flat" cmpd="sng" algn="ctr">
          <a:solidFill>
            <a:schemeClr val="accent2">
              <a:lumMod val="40000"/>
              <a:lumOff val="6000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6328" tIns="0" rIns="246328" bIns="0" numCol="1" spcCol="1270" anchor="ctr" anchorCtr="0">
          <a:noAutofit/>
        </a:bodyPr>
        <a:lstStyle/>
        <a:p>
          <a:pPr marL="0" lvl="0" indent="0" algn="l" defTabSz="622300">
            <a:lnSpc>
              <a:spcPct val="90000"/>
            </a:lnSpc>
            <a:spcBef>
              <a:spcPct val="0"/>
            </a:spcBef>
            <a:spcAft>
              <a:spcPct val="35000"/>
            </a:spcAft>
            <a:buNone/>
          </a:pPr>
          <a:r>
            <a:rPr lang="en-GB" sz="1400" b="1" kern="1200" dirty="0">
              <a:solidFill>
                <a:srgbClr val="AA0039"/>
              </a:solidFill>
              <a:latin typeface="Amasis MT Pro" panose="02040504050005020304" pitchFamily="18" charset="0"/>
            </a:rPr>
            <a:t>Morning</a:t>
          </a:r>
        </a:p>
      </dsp:txBody>
      <dsp:txXfrm>
        <a:off x="485676" y="130128"/>
        <a:ext cx="6476671" cy="372930"/>
      </dsp:txXfrm>
    </dsp:sp>
    <dsp:sp modelId="{5083645B-BB31-4EC4-921A-5CBC32D4EFCA}">
      <dsp:nvSpPr>
        <dsp:cNvPr id="0" name=""/>
        <dsp:cNvSpPr/>
      </dsp:nvSpPr>
      <dsp:spPr>
        <a:xfrm>
          <a:off x="0" y="1635183"/>
          <a:ext cx="9310031" cy="1036350"/>
        </a:xfrm>
        <a:prstGeom prst="rect">
          <a:avLst/>
        </a:prstGeom>
        <a:noFill/>
        <a:ln w="19050" cap="flat" cmpd="sng" algn="ctr">
          <a:no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22562" tIns="291592" rIns="722562" bIns="99568" numCol="1" spcCol="1270" anchor="t" anchorCtr="0">
          <a:noAutofit/>
        </a:bodyPr>
        <a:lstStyle/>
        <a:p>
          <a:pPr marL="114300" lvl="1" indent="-114300" algn="l" defTabSz="622300">
            <a:lnSpc>
              <a:spcPct val="90000"/>
            </a:lnSpc>
            <a:spcBef>
              <a:spcPct val="0"/>
            </a:spcBef>
            <a:spcAft>
              <a:spcPct val="15000"/>
            </a:spcAft>
            <a:buFont typeface="Arial" panose="020B0604020202020204" pitchFamily="34" charset="0"/>
            <a:buChar char="•"/>
          </a:pPr>
          <a:r>
            <a:rPr lang="en-GB" sz="1400" b="0" kern="1200" dirty="0">
              <a:solidFill>
                <a:schemeClr val="tx1">
                  <a:lumMod val="85000"/>
                  <a:lumOff val="15000"/>
                </a:schemeClr>
              </a:solidFill>
              <a:latin typeface="Amasis MT Pro" panose="02040504050005020304" pitchFamily="18" charset="0"/>
            </a:rPr>
            <a:t>Attend scheduled radiotherapy appointments </a:t>
          </a:r>
        </a:p>
        <a:p>
          <a:pPr marL="114300" lvl="1" indent="-114300" algn="l" defTabSz="622300">
            <a:lnSpc>
              <a:spcPct val="90000"/>
            </a:lnSpc>
            <a:spcBef>
              <a:spcPct val="0"/>
            </a:spcBef>
            <a:spcAft>
              <a:spcPct val="15000"/>
            </a:spcAft>
            <a:buFont typeface="Arial" panose="020B0604020202020204" pitchFamily="34" charset="0"/>
            <a:buChar char="•"/>
          </a:pPr>
          <a:r>
            <a:rPr lang="en-GB" sz="1400" b="0" kern="1200" dirty="0">
              <a:solidFill>
                <a:schemeClr val="tx1">
                  <a:lumMod val="85000"/>
                  <a:lumOff val="15000"/>
                </a:schemeClr>
              </a:solidFill>
              <a:latin typeface="Amasis MT Pro" panose="02040504050005020304" pitchFamily="18" charset="0"/>
            </a:rPr>
            <a:t>Plan important tasks for higher-energy periods </a:t>
          </a:r>
        </a:p>
        <a:p>
          <a:pPr marL="114300" lvl="1" indent="-114300" algn="l" defTabSz="622300">
            <a:lnSpc>
              <a:spcPct val="90000"/>
            </a:lnSpc>
            <a:spcBef>
              <a:spcPct val="0"/>
            </a:spcBef>
            <a:spcAft>
              <a:spcPct val="15000"/>
            </a:spcAft>
            <a:buFont typeface="Arial" panose="020B0604020202020204" pitchFamily="34" charset="0"/>
            <a:buChar char="•"/>
          </a:pPr>
          <a:r>
            <a:rPr lang="en-GB" sz="1400" b="0" kern="1200" dirty="0">
              <a:solidFill>
                <a:schemeClr val="tx1">
                  <a:lumMod val="85000"/>
                  <a:lumOff val="15000"/>
                </a:schemeClr>
              </a:solidFill>
              <a:latin typeface="Amasis MT Pro" panose="02040504050005020304" pitchFamily="18" charset="0"/>
            </a:rPr>
            <a:t>Use flexible working hours and short rest breaks</a:t>
          </a:r>
        </a:p>
      </dsp:txBody>
      <dsp:txXfrm>
        <a:off x="0" y="1635183"/>
        <a:ext cx="9310031" cy="1036350"/>
      </dsp:txXfrm>
    </dsp:sp>
    <dsp:sp modelId="{1BCC31CB-EC05-428D-8A74-F3DE9CFB4DE5}">
      <dsp:nvSpPr>
        <dsp:cNvPr id="0" name=""/>
        <dsp:cNvSpPr/>
      </dsp:nvSpPr>
      <dsp:spPr>
        <a:xfrm>
          <a:off x="465501" y="1428543"/>
          <a:ext cx="6517021" cy="413280"/>
        </a:xfrm>
        <a:prstGeom prst="roundRect">
          <a:avLst/>
        </a:prstGeom>
        <a:solidFill>
          <a:schemeClr val="accent2">
            <a:lumMod val="40000"/>
            <a:lumOff val="60000"/>
          </a:schemeClr>
        </a:solidFill>
        <a:ln w="19050" cap="flat" cmpd="sng" algn="ctr">
          <a:solidFill>
            <a:schemeClr val="accent2">
              <a:lumMod val="40000"/>
              <a:lumOff val="6000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6328" tIns="0" rIns="246328" bIns="0" numCol="1" spcCol="1270" anchor="ctr" anchorCtr="0">
          <a:noAutofit/>
        </a:bodyPr>
        <a:lstStyle/>
        <a:p>
          <a:pPr marL="0" lvl="0" indent="0" algn="l" defTabSz="622300">
            <a:lnSpc>
              <a:spcPct val="90000"/>
            </a:lnSpc>
            <a:spcBef>
              <a:spcPct val="0"/>
            </a:spcBef>
            <a:spcAft>
              <a:spcPct val="35000"/>
            </a:spcAft>
            <a:buNone/>
          </a:pPr>
          <a:r>
            <a:rPr lang="en-GB" sz="1400" b="1" kern="1200" dirty="0">
              <a:solidFill>
                <a:srgbClr val="AA0039"/>
              </a:solidFill>
              <a:latin typeface="Amasis MT Pro" panose="02040504050005020304" pitchFamily="18" charset="0"/>
            </a:rPr>
            <a:t>Treatment and workday</a:t>
          </a:r>
        </a:p>
      </dsp:txBody>
      <dsp:txXfrm>
        <a:off x="485676" y="1448718"/>
        <a:ext cx="6476671" cy="372930"/>
      </dsp:txXfrm>
    </dsp:sp>
    <dsp:sp modelId="{06ED2289-8BC8-4EAC-947D-5F3FC3E57F16}">
      <dsp:nvSpPr>
        <dsp:cNvPr id="0" name=""/>
        <dsp:cNvSpPr/>
      </dsp:nvSpPr>
      <dsp:spPr>
        <a:xfrm>
          <a:off x="0" y="2953773"/>
          <a:ext cx="9310031" cy="1036350"/>
        </a:xfrm>
        <a:prstGeom prst="rect">
          <a:avLst/>
        </a:prstGeom>
        <a:noFill/>
        <a:ln w="19050" cap="flat" cmpd="sng" algn="ctr">
          <a:no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22562" tIns="291592" rIns="722562" bIns="99568" numCol="1" spcCol="1270" anchor="t" anchorCtr="0">
          <a:noAutofit/>
        </a:bodyPr>
        <a:lstStyle/>
        <a:p>
          <a:pPr marL="114300" lvl="1" indent="-114300" algn="l" defTabSz="622300">
            <a:lnSpc>
              <a:spcPct val="90000"/>
            </a:lnSpc>
            <a:spcBef>
              <a:spcPct val="0"/>
            </a:spcBef>
            <a:spcAft>
              <a:spcPct val="15000"/>
            </a:spcAft>
            <a:buFont typeface="Arial" panose="020B0604020202020204" pitchFamily="34" charset="0"/>
            <a:buChar char="•"/>
          </a:pPr>
          <a:r>
            <a:rPr lang="en-GB" sz="1400" b="0" kern="1200" dirty="0">
              <a:solidFill>
                <a:schemeClr val="tx1">
                  <a:lumMod val="85000"/>
                  <a:lumOff val="15000"/>
                </a:schemeClr>
              </a:solidFill>
              <a:latin typeface="Amasis MT Pro" panose="02040504050005020304" pitchFamily="18" charset="0"/>
            </a:rPr>
            <a:t>Follow the radiotherapy team’s skin-care advice </a:t>
          </a:r>
        </a:p>
        <a:p>
          <a:pPr marL="114300" lvl="1" indent="-114300" algn="l" defTabSz="622300">
            <a:lnSpc>
              <a:spcPct val="90000"/>
            </a:lnSpc>
            <a:spcBef>
              <a:spcPct val="0"/>
            </a:spcBef>
            <a:spcAft>
              <a:spcPct val="15000"/>
            </a:spcAft>
            <a:buFont typeface="Arial" panose="020B0604020202020204" pitchFamily="34" charset="0"/>
            <a:buChar char="•"/>
          </a:pPr>
          <a:r>
            <a:rPr lang="en-GB" sz="1400" b="0" kern="1200" dirty="0">
              <a:solidFill>
                <a:schemeClr val="tx1">
                  <a:lumMod val="85000"/>
                  <a:lumOff val="15000"/>
                </a:schemeClr>
              </a:solidFill>
              <a:latin typeface="Amasis MT Pro" panose="02040504050005020304" pitchFamily="18" charset="0"/>
            </a:rPr>
            <a:t>Record symptoms and questions for the care team </a:t>
          </a:r>
        </a:p>
        <a:p>
          <a:pPr marL="114300" lvl="1" indent="-114300" algn="l" defTabSz="622300">
            <a:lnSpc>
              <a:spcPct val="90000"/>
            </a:lnSpc>
            <a:spcBef>
              <a:spcPct val="0"/>
            </a:spcBef>
            <a:spcAft>
              <a:spcPct val="15000"/>
            </a:spcAft>
            <a:buFont typeface="Arial" panose="020B0604020202020204" pitchFamily="34" charset="0"/>
            <a:buChar char="•"/>
          </a:pPr>
          <a:r>
            <a:rPr lang="en-GB" sz="1400" b="0" kern="1200" dirty="0">
              <a:solidFill>
                <a:schemeClr val="tx1">
                  <a:lumMod val="85000"/>
                  <a:lumOff val="15000"/>
                </a:schemeClr>
              </a:solidFill>
              <a:latin typeface="Amasis MT Pro" panose="02040504050005020304" pitchFamily="18" charset="0"/>
            </a:rPr>
            <a:t>Maintain a consistent relaxation and sleep routine</a:t>
          </a:r>
        </a:p>
      </dsp:txBody>
      <dsp:txXfrm>
        <a:off x="0" y="2953773"/>
        <a:ext cx="9310031" cy="1036350"/>
      </dsp:txXfrm>
    </dsp:sp>
    <dsp:sp modelId="{77483F9B-5062-441E-8E4F-2091A17EBADD}">
      <dsp:nvSpPr>
        <dsp:cNvPr id="0" name=""/>
        <dsp:cNvSpPr/>
      </dsp:nvSpPr>
      <dsp:spPr>
        <a:xfrm>
          <a:off x="465501" y="2747133"/>
          <a:ext cx="6517021" cy="413280"/>
        </a:xfrm>
        <a:prstGeom prst="roundRect">
          <a:avLst/>
        </a:prstGeom>
        <a:solidFill>
          <a:schemeClr val="accent2">
            <a:lumMod val="40000"/>
            <a:lumOff val="60000"/>
          </a:schemeClr>
        </a:solidFill>
        <a:ln w="19050" cap="flat" cmpd="sng" algn="ctr">
          <a:solidFill>
            <a:schemeClr val="accent2">
              <a:lumMod val="40000"/>
              <a:lumOff val="6000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6328" tIns="0" rIns="246328" bIns="0" numCol="1" spcCol="1270" anchor="ctr" anchorCtr="0">
          <a:noAutofit/>
        </a:bodyPr>
        <a:lstStyle/>
        <a:p>
          <a:pPr marL="0" lvl="0" indent="0" algn="l" defTabSz="622300">
            <a:lnSpc>
              <a:spcPct val="90000"/>
            </a:lnSpc>
            <a:spcBef>
              <a:spcPct val="0"/>
            </a:spcBef>
            <a:spcAft>
              <a:spcPct val="35000"/>
            </a:spcAft>
            <a:buNone/>
          </a:pPr>
          <a:r>
            <a:rPr lang="en-GB" sz="1400" b="1" kern="1200" dirty="0">
              <a:solidFill>
                <a:srgbClr val="AA0039"/>
              </a:solidFill>
              <a:latin typeface="Amasis MT Pro" panose="02040504050005020304" pitchFamily="18" charset="0"/>
            </a:rPr>
            <a:t>Evening</a:t>
          </a:r>
        </a:p>
      </dsp:txBody>
      <dsp:txXfrm>
        <a:off x="485676" y="2767308"/>
        <a:ext cx="6476671" cy="372930"/>
      </dsp:txXfrm>
    </dsp:sp>
    <dsp:sp modelId="{822E4E48-8A7D-4F9D-A4E2-DD531B750528}">
      <dsp:nvSpPr>
        <dsp:cNvPr id="0" name=""/>
        <dsp:cNvSpPr/>
      </dsp:nvSpPr>
      <dsp:spPr>
        <a:xfrm>
          <a:off x="0" y="4272363"/>
          <a:ext cx="9310031" cy="1036350"/>
        </a:xfrm>
        <a:prstGeom prst="rect">
          <a:avLst/>
        </a:prstGeom>
        <a:noFill/>
        <a:ln w="19050" cap="flat" cmpd="sng" algn="ctr">
          <a:no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22562" tIns="291592" rIns="722562" bIns="99568" numCol="1" spcCol="1270" anchor="t" anchorCtr="0">
          <a:noAutofit/>
        </a:bodyPr>
        <a:lstStyle/>
        <a:p>
          <a:pPr marL="114300" lvl="1" indent="-114300" algn="l" defTabSz="622300">
            <a:lnSpc>
              <a:spcPct val="90000"/>
            </a:lnSpc>
            <a:spcBef>
              <a:spcPct val="0"/>
            </a:spcBef>
            <a:spcAft>
              <a:spcPct val="15000"/>
            </a:spcAft>
            <a:buFont typeface="Arial" panose="020B0604020202020204" pitchFamily="34" charset="0"/>
            <a:buChar char="•"/>
          </a:pPr>
          <a:r>
            <a:rPr lang="en-GB" sz="1400" b="0" kern="1200" dirty="0">
              <a:solidFill>
                <a:schemeClr val="tx1">
                  <a:lumMod val="85000"/>
                  <a:lumOff val="15000"/>
                </a:schemeClr>
              </a:solidFill>
              <a:latin typeface="Amasis MT Pro" panose="02040504050005020304" pitchFamily="18" charset="0"/>
            </a:rPr>
            <a:t>Husband: transport and heavier household tasks when required </a:t>
          </a:r>
        </a:p>
        <a:p>
          <a:pPr marL="114300" lvl="1" indent="-114300" algn="l" defTabSz="622300">
            <a:lnSpc>
              <a:spcPct val="90000"/>
            </a:lnSpc>
            <a:spcBef>
              <a:spcPct val="0"/>
            </a:spcBef>
            <a:spcAft>
              <a:spcPct val="15000"/>
            </a:spcAft>
            <a:buFont typeface="Arial" panose="020B0604020202020204" pitchFamily="34" charset="0"/>
            <a:buChar char="•"/>
          </a:pPr>
          <a:r>
            <a:rPr lang="en-GB" sz="1400" b="0" kern="1200" dirty="0">
              <a:solidFill>
                <a:schemeClr val="tx1">
                  <a:lumMod val="85000"/>
                  <a:lumOff val="15000"/>
                </a:schemeClr>
              </a:solidFill>
              <a:latin typeface="Amasis MT Pro" panose="02040504050005020304" pitchFamily="18" charset="0"/>
            </a:rPr>
            <a:t>Daughter: appointment support if Sarah chooses </a:t>
          </a:r>
        </a:p>
        <a:p>
          <a:pPr marL="114300" lvl="1" indent="-114300" algn="l" defTabSz="622300">
            <a:lnSpc>
              <a:spcPct val="90000"/>
            </a:lnSpc>
            <a:spcBef>
              <a:spcPct val="0"/>
            </a:spcBef>
            <a:spcAft>
              <a:spcPct val="15000"/>
            </a:spcAft>
            <a:buFont typeface="Arial" panose="020B0604020202020204" pitchFamily="34" charset="0"/>
            <a:buChar char="•"/>
          </a:pPr>
          <a:r>
            <a:rPr lang="en-GB" sz="1400" b="0" kern="1200" dirty="0">
              <a:solidFill>
                <a:schemeClr val="tx1">
                  <a:lumMod val="85000"/>
                  <a:lumOff val="15000"/>
                </a:schemeClr>
              </a:solidFill>
              <a:latin typeface="Amasis MT Pro" panose="02040504050005020304" pitchFamily="18" charset="0"/>
            </a:rPr>
            <a:t>Contact the care team about new swelling, severe skin reactions or sudden breathlessness</a:t>
          </a:r>
        </a:p>
      </dsp:txBody>
      <dsp:txXfrm>
        <a:off x="0" y="4272363"/>
        <a:ext cx="9310031" cy="1036350"/>
      </dsp:txXfrm>
    </dsp:sp>
    <dsp:sp modelId="{BC661763-38DE-41D8-9F09-F249D3354C7D}">
      <dsp:nvSpPr>
        <dsp:cNvPr id="0" name=""/>
        <dsp:cNvSpPr/>
      </dsp:nvSpPr>
      <dsp:spPr>
        <a:xfrm>
          <a:off x="465501" y="4065723"/>
          <a:ext cx="6517021" cy="413280"/>
        </a:xfrm>
        <a:prstGeom prst="roundRect">
          <a:avLst/>
        </a:prstGeom>
        <a:solidFill>
          <a:schemeClr val="accent2">
            <a:lumMod val="40000"/>
            <a:lumOff val="60000"/>
          </a:schemeClr>
        </a:solidFill>
        <a:ln w="19050" cap="flat" cmpd="sng" algn="ctr">
          <a:solidFill>
            <a:schemeClr val="accent2">
              <a:lumMod val="40000"/>
              <a:lumOff val="6000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6328" tIns="0" rIns="246328" bIns="0" numCol="1" spcCol="1270" anchor="ctr" anchorCtr="0">
          <a:noAutofit/>
        </a:bodyPr>
        <a:lstStyle/>
        <a:p>
          <a:pPr marL="0" lvl="0" indent="0" algn="l" defTabSz="622300">
            <a:lnSpc>
              <a:spcPct val="90000"/>
            </a:lnSpc>
            <a:spcBef>
              <a:spcPct val="0"/>
            </a:spcBef>
            <a:spcAft>
              <a:spcPct val="35000"/>
            </a:spcAft>
            <a:buNone/>
          </a:pPr>
          <a:r>
            <a:rPr lang="en-GB" sz="1400" b="1" kern="1200" dirty="0">
              <a:solidFill>
                <a:srgbClr val="AA0039"/>
              </a:solidFill>
              <a:latin typeface="Amasis MT Pro" panose="02040504050005020304" pitchFamily="18" charset="0"/>
            </a:rPr>
            <a:t>Support and safety</a:t>
          </a:r>
        </a:p>
      </dsp:txBody>
      <dsp:txXfrm>
        <a:off x="485676" y="4085898"/>
        <a:ext cx="6476671" cy="37293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A6D3C6A-0CDD-4FD8-928D-BF54BE004A1C}">
      <dsp:nvSpPr>
        <dsp:cNvPr id="0" name=""/>
        <dsp:cNvSpPr/>
      </dsp:nvSpPr>
      <dsp:spPr>
        <a:xfrm>
          <a:off x="4745" y="804019"/>
          <a:ext cx="2427137" cy="6230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5128" tIns="48260" rIns="135128" bIns="48260" numCol="1" spcCol="1270" anchor="ctr" anchorCtr="0">
          <a:noAutofit/>
        </a:bodyPr>
        <a:lstStyle/>
        <a:p>
          <a:pPr marL="0" lvl="0" indent="0" algn="ctr" defTabSz="844550">
            <a:lnSpc>
              <a:spcPct val="90000"/>
            </a:lnSpc>
            <a:spcBef>
              <a:spcPct val="0"/>
            </a:spcBef>
            <a:spcAft>
              <a:spcPct val="35000"/>
            </a:spcAft>
            <a:buNone/>
          </a:pPr>
          <a:r>
            <a:rPr lang="en-GB" sz="1900" b="1" kern="1200" dirty="0">
              <a:solidFill>
                <a:srgbClr val="AA0039"/>
              </a:solidFill>
              <a:latin typeface="Amasis MT Pro" panose="02040504050005020304" pitchFamily="18" charset="0"/>
            </a:rPr>
            <a:t>Communication approach</a:t>
          </a:r>
          <a:endParaRPr lang="en-GB" sz="1900" kern="1200" dirty="0">
            <a:solidFill>
              <a:srgbClr val="AA0039"/>
            </a:solidFill>
            <a:latin typeface="Amasis MT Pro" panose="02040504050005020304" pitchFamily="18" charset="0"/>
          </a:endParaRPr>
        </a:p>
      </dsp:txBody>
      <dsp:txXfrm>
        <a:off x="4745" y="804019"/>
        <a:ext cx="2427137" cy="623081"/>
      </dsp:txXfrm>
    </dsp:sp>
    <dsp:sp modelId="{6451ED0D-FFCB-4F98-B3BE-0D83142E5E4E}">
      <dsp:nvSpPr>
        <dsp:cNvPr id="0" name=""/>
        <dsp:cNvSpPr/>
      </dsp:nvSpPr>
      <dsp:spPr>
        <a:xfrm>
          <a:off x="2431882" y="64110"/>
          <a:ext cx="485427" cy="2102899"/>
        </a:xfrm>
        <a:prstGeom prst="leftBrace">
          <a:avLst>
            <a:gd name="adj1" fmla="val 35000"/>
            <a:gd name="adj2" fmla="val 50000"/>
          </a:avLst>
        </a:prstGeom>
        <a:noFill/>
        <a:ln w="19050" cap="flat" cmpd="sng" algn="ctr">
          <a:solidFill>
            <a:srgbClr val="FF99CC"/>
          </a:solidFill>
          <a:prstDash val="solid"/>
          <a:miter lim="800000"/>
        </a:ln>
        <a:effectLst/>
      </dsp:spPr>
      <dsp:style>
        <a:lnRef idx="2">
          <a:scrgbClr r="0" g="0" b="0"/>
        </a:lnRef>
        <a:fillRef idx="0">
          <a:scrgbClr r="0" g="0" b="0"/>
        </a:fillRef>
        <a:effectRef idx="0">
          <a:scrgbClr r="0" g="0" b="0"/>
        </a:effectRef>
        <a:fontRef idx="minor"/>
      </dsp:style>
    </dsp:sp>
    <dsp:sp modelId="{14DDDF1F-98F0-4B3D-85CC-AF8766AFCE7F}">
      <dsp:nvSpPr>
        <dsp:cNvPr id="0" name=""/>
        <dsp:cNvSpPr/>
      </dsp:nvSpPr>
      <dsp:spPr>
        <a:xfrm>
          <a:off x="3111481" y="64110"/>
          <a:ext cx="6601814" cy="2102899"/>
        </a:xfrm>
        <a:prstGeom prst="rect">
          <a:avLst/>
        </a:prstGeom>
        <a:solidFill>
          <a:srgbClr val="FFE5F6">
            <a:alpha val="70000"/>
          </a:srgbClr>
        </a:solidFill>
        <a:ln w="19050" cap="flat" cmpd="sng" algn="ctr">
          <a:solidFill>
            <a:srgbClr val="AA0039"/>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171450" lvl="1" indent="-171450" algn="l" defTabSz="844550">
            <a:lnSpc>
              <a:spcPct val="90000"/>
            </a:lnSpc>
            <a:spcBef>
              <a:spcPct val="0"/>
            </a:spcBef>
            <a:spcAft>
              <a:spcPct val="15000"/>
            </a:spcAft>
            <a:buFont typeface="Arial" panose="020B0604020202020204" pitchFamily="34" charset="0"/>
            <a:buChar char="•"/>
          </a:pPr>
          <a:r>
            <a:rPr lang="en-GB" sz="1900" kern="1200" dirty="0">
              <a:solidFill>
                <a:schemeClr val="tx1">
                  <a:lumMod val="85000"/>
                  <a:lumOff val="15000"/>
                </a:schemeClr>
              </a:solidFill>
              <a:latin typeface="Amasis MT Pro" panose="02040504050005020304" pitchFamily="18" charset="0"/>
            </a:rPr>
            <a:t>Dedicated breast care nurse provides consistent contact (NICE, 2018).</a:t>
          </a:r>
        </a:p>
        <a:p>
          <a:pPr marL="171450" lvl="1" indent="-171450" algn="l" defTabSz="844550">
            <a:lnSpc>
              <a:spcPct val="90000"/>
            </a:lnSpc>
            <a:spcBef>
              <a:spcPct val="0"/>
            </a:spcBef>
            <a:spcAft>
              <a:spcPct val="15000"/>
            </a:spcAft>
            <a:buFont typeface="Arial" panose="020B0604020202020204" pitchFamily="34" charset="0"/>
            <a:buChar char="•"/>
          </a:pPr>
          <a:r>
            <a:rPr lang="en-GB" sz="1900" kern="1200" dirty="0">
              <a:solidFill>
                <a:schemeClr val="tx1">
                  <a:lumMod val="85000"/>
                  <a:lumOff val="15000"/>
                </a:schemeClr>
              </a:solidFill>
              <a:latin typeface="Amasis MT Pro" panose="02040504050005020304" pitchFamily="18" charset="0"/>
            </a:rPr>
            <a:t>Explain options in plain language; provide a written summary and use teach-back.</a:t>
          </a:r>
        </a:p>
        <a:p>
          <a:pPr marL="171450" lvl="1" indent="-171450" algn="l" defTabSz="844550">
            <a:lnSpc>
              <a:spcPct val="90000"/>
            </a:lnSpc>
            <a:spcBef>
              <a:spcPct val="0"/>
            </a:spcBef>
            <a:spcAft>
              <a:spcPct val="15000"/>
            </a:spcAft>
            <a:buFont typeface="Arial" panose="020B0604020202020204" pitchFamily="34" charset="0"/>
            <a:buChar char="•"/>
          </a:pPr>
          <a:r>
            <a:rPr lang="en-GB" sz="1900" kern="1200" dirty="0">
              <a:solidFill>
                <a:schemeClr val="tx1">
                  <a:lumMod val="85000"/>
                  <a:lumOff val="15000"/>
                </a:schemeClr>
              </a:solidFill>
              <a:latin typeface="Amasis MT Pro" panose="02040504050005020304" pitchFamily="18" charset="0"/>
            </a:rPr>
            <a:t>Discuss benefits, risks, alternatives and the option of no treatment (NICE, 2021).</a:t>
          </a:r>
        </a:p>
        <a:p>
          <a:pPr marL="171450" lvl="1" indent="-171450" algn="l" defTabSz="844550">
            <a:lnSpc>
              <a:spcPct val="90000"/>
            </a:lnSpc>
            <a:spcBef>
              <a:spcPct val="0"/>
            </a:spcBef>
            <a:spcAft>
              <a:spcPct val="15000"/>
            </a:spcAft>
            <a:buFont typeface="Arial" panose="020B0604020202020204" pitchFamily="34" charset="0"/>
            <a:buChar char="•"/>
          </a:pPr>
          <a:r>
            <a:rPr lang="en-GB" sz="1900" kern="1200" dirty="0">
              <a:solidFill>
                <a:schemeClr val="tx1">
                  <a:lumMod val="85000"/>
                  <a:lumOff val="15000"/>
                </a:schemeClr>
              </a:solidFill>
              <a:latin typeface="Amasis MT Pro" panose="02040504050005020304" pitchFamily="18" charset="0"/>
            </a:rPr>
            <a:t>Involve Sarah’s husband or daughter only if she chooses. </a:t>
          </a:r>
        </a:p>
      </dsp:txBody>
      <dsp:txXfrm>
        <a:off x="3111481" y="64110"/>
        <a:ext cx="6601814" cy="2102899"/>
      </dsp:txXfrm>
    </dsp:sp>
    <dsp:sp modelId="{E42AE765-37F7-407D-89D4-40CA28781783}">
      <dsp:nvSpPr>
        <dsp:cNvPr id="0" name=""/>
        <dsp:cNvSpPr/>
      </dsp:nvSpPr>
      <dsp:spPr>
        <a:xfrm>
          <a:off x="4745" y="3105372"/>
          <a:ext cx="2427137" cy="3762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5128" tIns="48260" rIns="135128" bIns="48260" numCol="1" spcCol="1270" anchor="ctr" anchorCtr="0">
          <a:noAutofit/>
        </a:bodyPr>
        <a:lstStyle/>
        <a:p>
          <a:pPr marL="0" lvl="0" indent="0" algn="ctr" defTabSz="844550">
            <a:lnSpc>
              <a:spcPct val="90000"/>
            </a:lnSpc>
            <a:spcBef>
              <a:spcPct val="0"/>
            </a:spcBef>
            <a:spcAft>
              <a:spcPct val="35000"/>
            </a:spcAft>
            <a:buNone/>
          </a:pPr>
          <a:r>
            <a:rPr lang="en-GB" sz="1900" b="1" kern="1200" dirty="0">
              <a:solidFill>
                <a:srgbClr val="AA0039"/>
              </a:solidFill>
              <a:latin typeface="Amasis MT Pro" panose="02040504050005020304" pitchFamily="18" charset="0"/>
            </a:rPr>
            <a:t>Ethical safeguards</a:t>
          </a:r>
          <a:endParaRPr lang="en-GB" sz="1900" kern="1200" dirty="0">
            <a:solidFill>
              <a:srgbClr val="AA0039"/>
            </a:solidFill>
            <a:latin typeface="Amasis MT Pro" panose="02040504050005020304" pitchFamily="18" charset="0"/>
          </a:endParaRPr>
        </a:p>
      </dsp:txBody>
      <dsp:txXfrm>
        <a:off x="4745" y="3105372"/>
        <a:ext cx="2427137" cy="376200"/>
      </dsp:txXfrm>
    </dsp:sp>
    <dsp:sp modelId="{8EAAFEEB-5CBC-41DE-973A-E50B11C43FF2}">
      <dsp:nvSpPr>
        <dsp:cNvPr id="0" name=""/>
        <dsp:cNvSpPr/>
      </dsp:nvSpPr>
      <dsp:spPr>
        <a:xfrm>
          <a:off x="2431882" y="2235409"/>
          <a:ext cx="485427" cy="2116125"/>
        </a:xfrm>
        <a:prstGeom prst="leftBrace">
          <a:avLst>
            <a:gd name="adj1" fmla="val 35000"/>
            <a:gd name="adj2" fmla="val 50000"/>
          </a:avLst>
        </a:prstGeom>
        <a:noFill/>
        <a:ln w="19050" cap="flat" cmpd="sng" algn="ctr">
          <a:solidFill>
            <a:srgbClr val="FF99CC"/>
          </a:solidFill>
          <a:prstDash val="solid"/>
          <a:miter lim="800000"/>
        </a:ln>
        <a:effectLst/>
      </dsp:spPr>
      <dsp:style>
        <a:lnRef idx="2">
          <a:scrgbClr r="0" g="0" b="0"/>
        </a:lnRef>
        <a:fillRef idx="0">
          <a:scrgbClr r="0" g="0" b="0"/>
        </a:fillRef>
        <a:effectRef idx="0">
          <a:scrgbClr r="0" g="0" b="0"/>
        </a:effectRef>
        <a:fontRef idx="minor"/>
      </dsp:style>
    </dsp:sp>
    <dsp:sp modelId="{74E28D8E-B4F0-43D8-9EF5-C0F27796CA10}">
      <dsp:nvSpPr>
        <dsp:cNvPr id="0" name=""/>
        <dsp:cNvSpPr/>
      </dsp:nvSpPr>
      <dsp:spPr>
        <a:xfrm>
          <a:off x="3111481" y="2235409"/>
          <a:ext cx="6601814" cy="2116125"/>
        </a:xfrm>
        <a:prstGeom prst="rect">
          <a:avLst/>
        </a:prstGeom>
        <a:solidFill>
          <a:srgbClr val="FFE5F6">
            <a:alpha val="70000"/>
          </a:srgbClr>
        </a:solidFill>
        <a:ln w="19050" cap="flat" cmpd="sng" algn="ctr">
          <a:solidFill>
            <a:srgbClr val="AA0039"/>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171450" lvl="1" indent="-171450" algn="l" defTabSz="844550">
            <a:lnSpc>
              <a:spcPct val="90000"/>
            </a:lnSpc>
            <a:spcBef>
              <a:spcPct val="0"/>
            </a:spcBef>
            <a:spcAft>
              <a:spcPct val="15000"/>
            </a:spcAft>
            <a:buFont typeface="Arial" panose="020B0604020202020204" pitchFamily="34" charset="0"/>
            <a:buChar char="•"/>
          </a:pPr>
          <a:r>
            <a:rPr lang="en-GB" sz="1900" kern="1200" dirty="0">
              <a:solidFill>
                <a:schemeClr val="tx1">
                  <a:lumMod val="85000"/>
                  <a:lumOff val="15000"/>
                </a:schemeClr>
              </a:solidFill>
              <a:latin typeface="Amasis MT Pro" panose="02040504050005020304" pitchFamily="18" charset="0"/>
            </a:rPr>
            <a:t>Respect Sarah’s ability to make her own decisions and obtain her informed consent.</a:t>
          </a:r>
        </a:p>
        <a:p>
          <a:pPr marL="171450" lvl="1" indent="-171450" algn="l" defTabSz="844550">
            <a:lnSpc>
              <a:spcPct val="90000"/>
            </a:lnSpc>
            <a:spcBef>
              <a:spcPct val="0"/>
            </a:spcBef>
            <a:spcAft>
              <a:spcPct val="15000"/>
            </a:spcAft>
            <a:buFont typeface="Arial" panose="020B0604020202020204" pitchFamily="34" charset="0"/>
            <a:buChar char="•"/>
          </a:pPr>
          <a:r>
            <a:rPr lang="en-GB" sz="1900" kern="1200" dirty="0">
              <a:solidFill>
                <a:schemeClr val="tx1">
                  <a:lumMod val="85000"/>
                  <a:lumOff val="15000"/>
                </a:schemeClr>
              </a:solidFill>
              <a:latin typeface="Amasis MT Pro" panose="02040504050005020304" pitchFamily="18" charset="0"/>
            </a:rPr>
            <a:t>Respect Sarah’s right to accept, refuse or withdraw consent.</a:t>
          </a:r>
        </a:p>
        <a:p>
          <a:pPr marL="171450" lvl="1" indent="-171450" algn="l" defTabSz="844550">
            <a:lnSpc>
              <a:spcPct val="90000"/>
            </a:lnSpc>
            <a:spcBef>
              <a:spcPct val="0"/>
            </a:spcBef>
            <a:spcAft>
              <a:spcPct val="15000"/>
            </a:spcAft>
            <a:buFont typeface="Arial" panose="020B0604020202020204" pitchFamily="34" charset="0"/>
            <a:buChar char="•"/>
          </a:pPr>
          <a:r>
            <a:rPr lang="en-GB" sz="1900" kern="1200" dirty="0">
              <a:solidFill>
                <a:schemeClr val="tx1">
                  <a:lumMod val="85000"/>
                  <a:lumOff val="15000"/>
                </a:schemeClr>
              </a:solidFill>
              <a:latin typeface="Amasis MT Pro" panose="02040504050005020304" pitchFamily="18" charset="0"/>
            </a:rPr>
            <a:t>Share information only when necessary for her care or with her permission.</a:t>
          </a:r>
        </a:p>
        <a:p>
          <a:pPr marL="171450" lvl="1" indent="-171450" algn="l" defTabSz="844550">
            <a:lnSpc>
              <a:spcPct val="90000"/>
            </a:lnSpc>
            <a:spcBef>
              <a:spcPct val="0"/>
            </a:spcBef>
            <a:spcAft>
              <a:spcPct val="15000"/>
            </a:spcAft>
            <a:buFont typeface="Arial" panose="020B0604020202020204" pitchFamily="34" charset="0"/>
            <a:buChar char="•"/>
          </a:pPr>
          <a:r>
            <a:rPr lang="en-GB" sz="1900" kern="1200" dirty="0">
              <a:solidFill>
                <a:schemeClr val="tx1">
                  <a:lumMod val="85000"/>
                  <a:lumOff val="15000"/>
                </a:schemeClr>
              </a:solidFill>
              <a:latin typeface="Amasis MT Pro" panose="02040504050005020304" pitchFamily="18" charset="0"/>
            </a:rPr>
            <a:t>Protect privacy, dignity and sensitivity around body image (NICE, 2021).</a:t>
          </a:r>
        </a:p>
      </dsp:txBody>
      <dsp:txXfrm>
        <a:off x="3111481" y="2235409"/>
        <a:ext cx="6601814" cy="2116125"/>
      </dsp:txXfrm>
    </dsp:sp>
    <dsp:sp modelId="{CD48F061-AA53-47B1-B0F2-200A96DADF2B}">
      <dsp:nvSpPr>
        <dsp:cNvPr id="0" name=""/>
        <dsp:cNvSpPr/>
      </dsp:nvSpPr>
      <dsp:spPr>
        <a:xfrm>
          <a:off x="4745" y="4575704"/>
          <a:ext cx="2427137" cy="6230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5128" tIns="48260" rIns="135128" bIns="48260" numCol="1" spcCol="1270" anchor="ctr" anchorCtr="0">
          <a:noAutofit/>
        </a:bodyPr>
        <a:lstStyle/>
        <a:p>
          <a:pPr marL="0" lvl="0" indent="0" algn="ctr" defTabSz="844550">
            <a:lnSpc>
              <a:spcPct val="90000"/>
            </a:lnSpc>
            <a:spcBef>
              <a:spcPct val="0"/>
            </a:spcBef>
            <a:spcAft>
              <a:spcPct val="35000"/>
            </a:spcAft>
            <a:buNone/>
          </a:pPr>
          <a:r>
            <a:rPr lang="en-GB" sz="1900" b="1" kern="1200" dirty="0">
              <a:solidFill>
                <a:srgbClr val="AA0039"/>
              </a:solidFill>
              <a:latin typeface="Amasis MT Pro" panose="02040504050005020304" pitchFamily="18" charset="0"/>
            </a:rPr>
            <a:t>Person-centred review</a:t>
          </a:r>
          <a:endParaRPr lang="en-GB" sz="1900" kern="1200" dirty="0">
            <a:solidFill>
              <a:srgbClr val="AA0039"/>
            </a:solidFill>
            <a:latin typeface="Amasis MT Pro" panose="02040504050005020304" pitchFamily="18" charset="0"/>
          </a:endParaRPr>
        </a:p>
      </dsp:txBody>
      <dsp:txXfrm>
        <a:off x="4745" y="4575704"/>
        <a:ext cx="2427137" cy="623081"/>
      </dsp:txXfrm>
    </dsp:sp>
    <dsp:sp modelId="{CD1C2F4A-2BF4-4367-AADA-C8701C9BC669}">
      <dsp:nvSpPr>
        <dsp:cNvPr id="0" name=""/>
        <dsp:cNvSpPr/>
      </dsp:nvSpPr>
      <dsp:spPr>
        <a:xfrm>
          <a:off x="2431882" y="4419934"/>
          <a:ext cx="485427" cy="934621"/>
        </a:xfrm>
        <a:prstGeom prst="leftBrace">
          <a:avLst>
            <a:gd name="adj1" fmla="val 35000"/>
            <a:gd name="adj2" fmla="val 50000"/>
          </a:avLst>
        </a:prstGeom>
        <a:noFill/>
        <a:ln w="19050" cap="flat" cmpd="sng" algn="ctr">
          <a:solidFill>
            <a:srgbClr val="FF99CC"/>
          </a:solidFill>
          <a:prstDash val="solid"/>
          <a:miter lim="800000"/>
        </a:ln>
        <a:effectLst/>
      </dsp:spPr>
      <dsp:style>
        <a:lnRef idx="2">
          <a:scrgbClr r="0" g="0" b="0"/>
        </a:lnRef>
        <a:fillRef idx="0">
          <a:scrgbClr r="0" g="0" b="0"/>
        </a:fillRef>
        <a:effectRef idx="0">
          <a:scrgbClr r="0" g="0" b="0"/>
        </a:effectRef>
        <a:fontRef idx="minor"/>
      </dsp:style>
    </dsp:sp>
    <dsp:sp modelId="{95B91FB4-F640-4BDD-832B-A58D96917E67}">
      <dsp:nvSpPr>
        <dsp:cNvPr id="0" name=""/>
        <dsp:cNvSpPr/>
      </dsp:nvSpPr>
      <dsp:spPr>
        <a:xfrm>
          <a:off x="3111481" y="4419934"/>
          <a:ext cx="6601814" cy="934621"/>
        </a:xfrm>
        <a:prstGeom prst="rect">
          <a:avLst/>
        </a:prstGeom>
        <a:solidFill>
          <a:srgbClr val="FFE5F6">
            <a:alpha val="70000"/>
          </a:srgbClr>
        </a:solidFill>
        <a:ln w="19050" cap="flat" cmpd="sng" algn="ctr">
          <a:solidFill>
            <a:srgbClr val="AA0039"/>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171450" lvl="1" indent="-171450" algn="l" defTabSz="844550">
            <a:lnSpc>
              <a:spcPct val="90000"/>
            </a:lnSpc>
            <a:spcBef>
              <a:spcPct val="0"/>
            </a:spcBef>
            <a:spcAft>
              <a:spcPct val="15000"/>
            </a:spcAft>
            <a:buChar char="•"/>
          </a:pPr>
          <a:r>
            <a:rPr lang="en-GB" sz="1900" kern="1200" dirty="0">
              <a:solidFill>
                <a:schemeClr val="tx1">
                  <a:lumMod val="85000"/>
                  <a:lumOff val="15000"/>
                </a:schemeClr>
              </a:solidFill>
              <a:latin typeface="Amasis MT Pro" panose="02040504050005020304" pitchFamily="18" charset="0"/>
            </a:rPr>
            <a:t>Sarah’s goals, decisions and chosen supporters are recorded in her personalised care and support plan and reviewed when treatment changes (NHS England, no date).</a:t>
          </a:r>
        </a:p>
      </dsp:txBody>
      <dsp:txXfrm>
        <a:off x="3111481" y="4419934"/>
        <a:ext cx="6601814" cy="934621"/>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70C483A-E9A4-47E5-BF50-E619EB4918E0}">
      <dsp:nvSpPr>
        <dsp:cNvPr id="0" name=""/>
        <dsp:cNvSpPr/>
      </dsp:nvSpPr>
      <dsp:spPr>
        <a:xfrm rot="16200000">
          <a:off x="-1110149" y="1110149"/>
          <a:ext cx="5418667" cy="3198368"/>
        </a:xfrm>
        <a:prstGeom prst="flowChartManualOperation">
          <a:avLst/>
        </a:prstGeom>
        <a:solidFill>
          <a:srgbClr val="FFCCCC"/>
        </a:solidFill>
        <a:ln w="19050" cap="flat" cmpd="sng" algn="ctr">
          <a:solidFill>
            <a:srgbClr val="AA0039"/>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0" rIns="114300" bIns="0" numCol="1" spcCol="1270" anchor="t" anchorCtr="0">
          <a:noAutofit/>
        </a:bodyPr>
        <a:lstStyle/>
        <a:p>
          <a:pPr marL="0" lvl="0" indent="0" algn="l" defTabSz="800100">
            <a:lnSpc>
              <a:spcPct val="90000"/>
            </a:lnSpc>
            <a:spcBef>
              <a:spcPct val="0"/>
            </a:spcBef>
            <a:spcAft>
              <a:spcPct val="35000"/>
            </a:spcAft>
            <a:buNone/>
          </a:pPr>
          <a:r>
            <a:rPr lang="en-GB" sz="1800" b="1" kern="1200" dirty="0">
              <a:solidFill>
                <a:schemeClr val="tx1">
                  <a:lumMod val="85000"/>
                  <a:lumOff val="15000"/>
                </a:schemeClr>
              </a:solidFill>
            </a:rPr>
            <a:t>Non-modifiable or requiring assessment</a:t>
          </a:r>
          <a:endParaRPr lang="en-GB" sz="1800" kern="1200" dirty="0">
            <a:solidFill>
              <a:schemeClr val="tx1">
                <a:lumMod val="85000"/>
                <a:lumOff val="15000"/>
              </a:schemeClr>
            </a:solidFill>
          </a:endParaRPr>
        </a:p>
        <a:p>
          <a:pPr marL="171450" lvl="1" indent="-171450" algn="l" defTabSz="711200">
            <a:lnSpc>
              <a:spcPct val="90000"/>
            </a:lnSpc>
            <a:spcBef>
              <a:spcPct val="0"/>
            </a:spcBef>
            <a:spcAft>
              <a:spcPct val="15000"/>
            </a:spcAft>
            <a:buFont typeface="Arial" panose="020B0604020202020204" pitchFamily="34" charset="0"/>
            <a:buChar char="•"/>
          </a:pPr>
          <a:r>
            <a:rPr lang="en-GB" sz="1600" kern="1200" dirty="0">
              <a:solidFill>
                <a:schemeClr val="tx1">
                  <a:lumMod val="85000"/>
                  <a:lumOff val="15000"/>
                </a:schemeClr>
              </a:solidFill>
            </a:rPr>
            <a:t>Female, aged 56 — age over 50 is a major risk factor </a:t>
          </a:r>
        </a:p>
        <a:p>
          <a:pPr marL="171450" lvl="1" indent="-171450" algn="l" defTabSz="711200">
            <a:lnSpc>
              <a:spcPct val="90000"/>
            </a:lnSpc>
            <a:spcBef>
              <a:spcPct val="0"/>
            </a:spcBef>
            <a:spcAft>
              <a:spcPct val="15000"/>
            </a:spcAft>
            <a:buFont typeface="Arial" panose="020B0604020202020204" pitchFamily="34" charset="0"/>
            <a:buChar char="•"/>
          </a:pPr>
          <a:r>
            <a:rPr lang="en-GB" sz="1600" kern="1200" dirty="0">
              <a:solidFill>
                <a:schemeClr val="tx1">
                  <a:lumMod val="85000"/>
                  <a:lumOff val="15000"/>
                </a:schemeClr>
              </a:solidFill>
            </a:rPr>
            <a:t>Previous breast cancer increases the risk of a future breast cancer </a:t>
          </a:r>
        </a:p>
        <a:p>
          <a:pPr marL="171450" lvl="1" indent="-171450" algn="l" defTabSz="711200">
            <a:lnSpc>
              <a:spcPct val="90000"/>
            </a:lnSpc>
            <a:spcBef>
              <a:spcPct val="0"/>
            </a:spcBef>
            <a:spcAft>
              <a:spcPct val="15000"/>
            </a:spcAft>
            <a:buFont typeface="Arial" panose="020B0604020202020204" pitchFamily="34" charset="0"/>
            <a:buChar char="•"/>
          </a:pPr>
          <a:r>
            <a:rPr lang="en-GB" sz="1600" kern="1200" dirty="0">
              <a:solidFill>
                <a:schemeClr val="tx1">
                  <a:lumMod val="85000"/>
                  <a:lumOff val="15000"/>
                </a:schemeClr>
              </a:solidFill>
            </a:rPr>
            <a:t>Family history and inherited gene variants — assess, not assume </a:t>
          </a:r>
        </a:p>
        <a:p>
          <a:pPr marL="171450" lvl="1" indent="-171450" algn="l" defTabSz="711200">
            <a:lnSpc>
              <a:spcPct val="90000"/>
            </a:lnSpc>
            <a:spcBef>
              <a:spcPct val="0"/>
            </a:spcBef>
            <a:spcAft>
              <a:spcPct val="15000"/>
            </a:spcAft>
            <a:buFont typeface="Arial" panose="020B0604020202020204" pitchFamily="34" charset="0"/>
            <a:buChar char="•"/>
          </a:pPr>
          <a:r>
            <a:rPr lang="en-GB" sz="1600" kern="1200" dirty="0">
              <a:solidFill>
                <a:schemeClr val="tx1">
                  <a:lumMod val="85000"/>
                  <a:lumOff val="15000"/>
                </a:schemeClr>
              </a:solidFill>
            </a:rPr>
            <a:t>Breast density and previous hormonal exposure — confirm from records</a:t>
          </a:r>
        </a:p>
      </dsp:txBody>
      <dsp:txXfrm rot="5400000">
        <a:off x="0" y="1083733"/>
        <a:ext cx="3198368" cy="3251201"/>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58B53F8-D5D2-4C6B-BA85-45FAC633E9D0}">
      <dsp:nvSpPr>
        <dsp:cNvPr id="0" name=""/>
        <dsp:cNvSpPr/>
      </dsp:nvSpPr>
      <dsp:spPr>
        <a:xfrm>
          <a:off x="2" y="945830"/>
          <a:ext cx="11757885" cy="853240"/>
        </a:xfrm>
        <a:prstGeom prst="rightArrow">
          <a:avLst/>
        </a:prstGeom>
        <a:solidFill>
          <a:srgbClr val="FF8B8B">
            <a:alpha val="58000"/>
          </a:srgbClr>
        </a:solidFill>
        <a:ln>
          <a:noFill/>
        </a:ln>
        <a:effectLst/>
      </dsp:spPr>
      <dsp:style>
        <a:lnRef idx="0">
          <a:scrgbClr r="0" g="0" b="0"/>
        </a:lnRef>
        <a:fillRef idx="1">
          <a:scrgbClr r="0" g="0" b="0"/>
        </a:fillRef>
        <a:effectRef idx="0">
          <a:scrgbClr r="0" g="0" b="0"/>
        </a:effectRef>
        <a:fontRef idx="minor"/>
      </dsp:style>
    </dsp:sp>
    <dsp:sp modelId="{B118A3EC-6B3A-41F3-9C01-9F3395761A96}">
      <dsp:nvSpPr>
        <dsp:cNvPr id="0" name=""/>
        <dsp:cNvSpPr/>
      </dsp:nvSpPr>
      <dsp:spPr>
        <a:xfrm>
          <a:off x="228932" y="1553997"/>
          <a:ext cx="3526418" cy="2851105"/>
        </a:xfrm>
        <a:prstGeom prst="roundRect">
          <a:avLst/>
        </a:prstGeom>
        <a:solidFill>
          <a:srgbClr val="FF8B8B">
            <a:alpha val="70000"/>
          </a:srgbClr>
        </a:solidFill>
        <a:ln w="19050" cap="flat" cmpd="sng" algn="ctr">
          <a:solidFill>
            <a:srgbClr val="FF8B8B"/>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t" anchorCtr="0">
          <a:noAutofit/>
        </a:bodyPr>
        <a:lstStyle/>
        <a:p>
          <a:pPr marL="0" lvl="0" indent="0" algn="ctr" defTabSz="711200">
            <a:lnSpc>
              <a:spcPct val="90000"/>
            </a:lnSpc>
            <a:spcBef>
              <a:spcPct val="0"/>
            </a:spcBef>
            <a:spcAft>
              <a:spcPct val="35000"/>
            </a:spcAft>
            <a:buNone/>
          </a:pPr>
          <a:r>
            <a:rPr lang="en-GB" sz="1600" b="1" kern="1200" dirty="0">
              <a:solidFill>
                <a:srgbClr val="AA0039"/>
              </a:solidFill>
              <a:latin typeface="Amasis MT Pro" panose="02040504050005020304" pitchFamily="18" charset="0"/>
            </a:rPr>
            <a:t>NOW</a:t>
          </a:r>
        </a:p>
        <a:p>
          <a:pPr marL="0" lvl="0" indent="0" algn="ctr" defTabSz="711200">
            <a:lnSpc>
              <a:spcPct val="90000"/>
            </a:lnSpc>
            <a:spcBef>
              <a:spcPct val="0"/>
            </a:spcBef>
            <a:spcAft>
              <a:spcPct val="35000"/>
            </a:spcAft>
            <a:buNone/>
          </a:pPr>
          <a:r>
            <a:rPr lang="en-GB" sz="1600" b="1" kern="1200" dirty="0">
              <a:solidFill>
                <a:srgbClr val="AA0039"/>
              </a:solidFill>
              <a:latin typeface="Amasis MT Pro" panose="02040504050005020304" pitchFamily="18" charset="0"/>
            </a:rPr>
            <a:t>Complete treatment planning</a:t>
          </a:r>
          <a:endParaRPr lang="en-GB" sz="1600" kern="1200" dirty="0">
            <a:solidFill>
              <a:srgbClr val="AA0039"/>
            </a:solidFill>
            <a:latin typeface="Amasis MT Pro" panose="02040504050005020304" pitchFamily="18" charset="0"/>
          </a:endParaRPr>
        </a:p>
        <a:p>
          <a:pPr marL="114300" lvl="1" indent="-114300" algn="l" defTabSz="622300">
            <a:lnSpc>
              <a:spcPct val="90000"/>
            </a:lnSpc>
            <a:spcBef>
              <a:spcPct val="0"/>
            </a:spcBef>
            <a:spcAft>
              <a:spcPct val="15000"/>
            </a:spcAft>
            <a:buFont typeface="Arial" panose="020B0604020202020204" pitchFamily="34" charset="0"/>
            <a:buChar char="•"/>
          </a:pPr>
          <a:r>
            <a:rPr lang="en-GB" sz="1400" kern="1200" dirty="0">
              <a:solidFill>
                <a:schemeClr val="bg2">
                  <a:lumMod val="10000"/>
                </a:schemeClr>
              </a:solidFill>
              <a:latin typeface="Amasis MT Pro" panose="02040504050005020304" pitchFamily="18" charset="0"/>
            </a:rPr>
            <a:t>Confirm pathology and margins at the multidisciplinary team meeting. </a:t>
          </a:r>
        </a:p>
        <a:p>
          <a:pPr marL="114300" lvl="1" indent="-114300" algn="l" defTabSz="622300">
            <a:lnSpc>
              <a:spcPct val="90000"/>
            </a:lnSpc>
            <a:spcBef>
              <a:spcPct val="0"/>
            </a:spcBef>
            <a:spcAft>
              <a:spcPct val="15000"/>
            </a:spcAft>
            <a:buFont typeface="Arial" panose="020B0604020202020204" pitchFamily="34" charset="0"/>
            <a:buChar char="•"/>
          </a:pPr>
          <a:r>
            <a:rPr lang="en-GB" sz="1400" kern="1200" dirty="0">
              <a:solidFill>
                <a:schemeClr val="bg2">
                  <a:lumMod val="10000"/>
                </a:schemeClr>
              </a:solidFill>
              <a:latin typeface="Amasis MT Pro" panose="02040504050005020304" pitchFamily="18" charset="0"/>
            </a:rPr>
            <a:t>Plan left-sided breast radiotherapy using deep-inspiration breath-hold. </a:t>
          </a:r>
        </a:p>
        <a:p>
          <a:pPr marL="114300" lvl="1" indent="-114300" algn="l" defTabSz="622300">
            <a:lnSpc>
              <a:spcPct val="90000"/>
            </a:lnSpc>
            <a:spcBef>
              <a:spcPct val="0"/>
            </a:spcBef>
            <a:spcAft>
              <a:spcPct val="15000"/>
            </a:spcAft>
            <a:buFont typeface="Arial" panose="020B0604020202020204" pitchFamily="34" charset="0"/>
            <a:buChar char="•"/>
          </a:pPr>
          <a:r>
            <a:rPr lang="en-GB" sz="1400" kern="1200" dirty="0">
              <a:solidFill>
                <a:schemeClr val="bg2">
                  <a:lumMod val="10000"/>
                </a:schemeClr>
              </a:solidFill>
              <a:latin typeface="Amasis MT Pro" panose="02040504050005020304" pitchFamily="18" charset="0"/>
            </a:rPr>
            <a:t>Discuss the 1-week and 3-week radiotherapy regimens with Sarah. </a:t>
          </a:r>
        </a:p>
        <a:p>
          <a:pPr marL="114300" lvl="1" indent="-114300" algn="l" defTabSz="622300">
            <a:lnSpc>
              <a:spcPct val="90000"/>
            </a:lnSpc>
            <a:spcBef>
              <a:spcPct val="0"/>
            </a:spcBef>
            <a:spcAft>
              <a:spcPct val="15000"/>
            </a:spcAft>
            <a:buFont typeface="Arial" panose="020B0604020202020204" pitchFamily="34" charset="0"/>
            <a:buChar char="•"/>
          </a:pPr>
          <a:r>
            <a:rPr lang="en-GB" sz="1400" kern="1200" dirty="0">
              <a:solidFill>
                <a:schemeClr val="bg2">
                  <a:lumMod val="10000"/>
                </a:schemeClr>
              </a:solidFill>
              <a:latin typeface="Amasis MT Pro" panose="02040504050005020304" pitchFamily="18" charset="0"/>
            </a:rPr>
            <a:t>Select endocrine therapy according to recurrence risk and complete a baseline DEXA scan if an aromatase inhibitor is started.</a:t>
          </a:r>
        </a:p>
      </dsp:txBody>
      <dsp:txXfrm>
        <a:off x="368111" y="1693176"/>
        <a:ext cx="3248060" cy="2572747"/>
      </dsp:txXfrm>
    </dsp:sp>
    <dsp:sp modelId="{6A5A9D2F-8F9C-4722-84EC-EF3942764FC8}">
      <dsp:nvSpPr>
        <dsp:cNvPr id="0" name=""/>
        <dsp:cNvSpPr/>
      </dsp:nvSpPr>
      <dsp:spPr>
        <a:xfrm>
          <a:off x="4092357" y="1553997"/>
          <a:ext cx="3534435" cy="2851105"/>
        </a:xfrm>
        <a:prstGeom prst="roundRect">
          <a:avLst/>
        </a:prstGeom>
        <a:solidFill>
          <a:srgbClr val="FF99CC">
            <a:alpha val="70000"/>
          </a:srgbClr>
        </a:solidFill>
        <a:ln w="19050" cap="flat" cmpd="sng" algn="ctr">
          <a:solidFill>
            <a:srgbClr val="FF99CC"/>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t" anchorCtr="0">
          <a:noAutofit/>
        </a:bodyPr>
        <a:lstStyle/>
        <a:p>
          <a:pPr marL="0" lvl="0" indent="0" algn="ctr" defTabSz="711200">
            <a:lnSpc>
              <a:spcPct val="90000"/>
            </a:lnSpc>
            <a:spcBef>
              <a:spcPct val="0"/>
            </a:spcBef>
            <a:spcAft>
              <a:spcPct val="35000"/>
            </a:spcAft>
            <a:buNone/>
          </a:pPr>
          <a:r>
            <a:rPr lang="en-GB" sz="1600" b="1" kern="1200" dirty="0">
              <a:solidFill>
                <a:srgbClr val="AA0039"/>
              </a:solidFill>
              <a:latin typeface="Amasis MT Pro" panose="02040504050005020304" pitchFamily="18" charset="0"/>
            </a:rPr>
            <a:t>DURING TREATMENT</a:t>
          </a:r>
        </a:p>
        <a:p>
          <a:pPr marL="0" lvl="0" indent="0" algn="ctr" defTabSz="711200">
            <a:lnSpc>
              <a:spcPct val="90000"/>
            </a:lnSpc>
            <a:spcBef>
              <a:spcPct val="0"/>
            </a:spcBef>
            <a:spcAft>
              <a:spcPct val="35000"/>
            </a:spcAft>
            <a:buNone/>
          </a:pPr>
          <a:r>
            <a:rPr lang="en-GB" sz="1600" b="1" kern="1200" dirty="0">
              <a:solidFill>
                <a:srgbClr val="AA0039"/>
              </a:solidFill>
              <a:latin typeface="Amasis MT Pro" panose="02040504050005020304" pitchFamily="18" charset="0"/>
            </a:rPr>
            <a:t>Monitor and support</a:t>
          </a:r>
          <a:endParaRPr lang="en-GB" sz="1600" kern="1200" dirty="0">
            <a:solidFill>
              <a:srgbClr val="AA0039"/>
            </a:solidFill>
            <a:latin typeface="Amasis MT Pro" panose="02040504050005020304" pitchFamily="18" charset="0"/>
          </a:endParaRPr>
        </a:p>
        <a:p>
          <a:pPr marL="114300" lvl="1" indent="-114300" algn="l" defTabSz="622300">
            <a:lnSpc>
              <a:spcPct val="90000"/>
            </a:lnSpc>
            <a:spcBef>
              <a:spcPct val="0"/>
            </a:spcBef>
            <a:spcAft>
              <a:spcPct val="15000"/>
            </a:spcAft>
            <a:buFont typeface="Arial" panose="020B0604020202020204" pitchFamily="34" charset="0"/>
            <a:buChar char="•"/>
          </a:pPr>
          <a:r>
            <a:rPr lang="en-GB" sz="1400" kern="1200" dirty="0">
              <a:solidFill>
                <a:schemeClr val="bg2">
                  <a:lumMod val="10000"/>
                </a:schemeClr>
              </a:solidFill>
              <a:latin typeface="Amasis MT Pro" panose="02040504050005020304" pitchFamily="18" charset="0"/>
            </a:rPr>
            <a:t>Refer Sarah to physiotherapy for persistent shoulder restriction. </a:t>
          </a:r>
        </a:p>
        <a:p>
          <a:pPr marL="114300" lvl="1" indent="-114300" algn="l" defTabSz="622300">
            <a:lnSpc>
              <a:spcPct val="90000"/>
            </a:lnSpc>
            <a:spcBef>
              <a:spcPct val="0"/>
            </a:spcBef>
            <a:spcAft>
              <a:spcPct val="15000"/>
            </a:spcAft>
            <a:buFont typeface="Arial" panose="020B0604020202020204" pitchFamily="34" charset="0"/>
            <a:buChar char="•"/>
          </a:pPr>
          <a:r>
            <a:rPr lang="en-GB" sz="1400" kern="1200" dirty="0">
              <a:solidFill>
                <a:schemeClr val="bg2">
                  <a:lumMod val="10000"/>
                </a:schemeClr>
              </a:solidFill>
              <a:latin typeface="Amasis MT Pro" panose="02040504050005020304" pitchFamily="18" charset="0"/>
            </a:rPr>
            <a:t>Monitor skin reactions, fatigue, pain, arm or breast swelling and endocrine-therapy side effects. </a:t>
          </a:r>
        </a:p>
        <a:p>
          <a:pPr marL="114300" lvl="1" indent="-114300" algn="l" defTabSz="622300">
            <a:lnSpc>
              <a:spcPct val="90000"/>
            </a:lnSpc>
            <a:spcBef>
              <a:spcPct val="0"/>
            </a:spcBef>
            <a:spcAft>
              <a:spcPct val="15000"/>
            </a:spcAft>
            <a:buFont typeface="Arial" panose="020B0604020202020204" pitchFamily="34" charset="0"/>
            <a:buChar char="•"/>
          </a:pPr>
          <a:r>
            <a:rPr lang="en-GB" sz="1400" kern="1200" dirty="0">
              <a:solidFill>
                <a:schemeClr val="bg2">
                  <a:lumMod val="10000"/>
                </a:schemeClr>
              </a:solidFill>
              <a:latin typeface="Amasis MT Pro" panose="02040504050005020304" pitchFamily="18" charset="0"/>
            </a:rPr>
            <a:t>Review her Holistic Needs Assessment and Personalised Care and Support Plan, including anxiety, body image and return to work.</a:t>
          </a:r>
        </a:p>
      </dsp:txBody>
      <dsp:txXfrm>
        <a:off x="4231536" y="1693176"/>
        <a:ext cx="3256077" cy="2572747"/>
      </dsp:txXfrm>
    </dsp:sp>
    <dsp:sp modelId="{8480E6A4-7A11-44AD-8A1E-558B6EDC296D}">
      <dsp:nvSpPr>
        <dsp:cNvPr id="0" name=""/>
        <dsp:cNvSpPr/>
      </dsp:nvSpPr>
      <dsp:spPr>
        <a:xfrm>
          <a:off x="7963798" y="1553997"/>
          <a:ext cx="3565160" cy="2851105"/>
        </a:xfrm>
        <a:prstGeom prst="roundRect">
          <a:avLst/>
        </a:prstGeom>
        <a:solidFill>
          <a:schemeClr val="accent5">
            <a:lumMod val="20000"/>
            <a:lumOff val="80000"/>
            <a:alpha val="70000"/>
          </a:schemeClr>
        </a:solidFill>
        <a:ln w="19050" cap="flat" cmpd="sng" algn="ctr">
          <a:solidFill>
            <a:srgbClr val="FFCBCB"/>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t" anchorCtr="0">
          <a:noAutofit/>
        </a:bodyPr>
        <a:lstStyle/>
        <a:p>
          <a:pPr marL="0" lvl="0" indent="0" algn="ctr" defTabSz="711200">
            <a:lnSpc>
              <a:spcPct val="90000"/>
            </a:lnSpc>
            <a:spcBef>
              <a:spcPct val="0"/>
            </a:spcBef>
            <a:spcAft>
              <a:spcPct val="35000"/>
            </a:spcAft>
            <a:buNone/>
          </a:pPr>
          <a:r>
            <a:rPr lang="en-GB" sz="1600" b="1" kern="1200" dirty="0">
              <a:solidFill>
                <a:srgbClr val="AA0039"/>
              </a:solidFill>
              <a:latin typeface="Amasis MT Pro" panose="02040504050005020304" pitchFamily="18" charset="0"/>
            </a:rPr>
            <a:t>LONG TERM</a:t>
          </a:r>
        </a:p>
        <a:p>
          <a:pPr marL="0" lvl="0" indent="0" algn="ctr" defTabSz="711200">
            <a:lnSpc>
              <a:spcPct val="90000"/>
            </a:lnSpc>
            <a:spcBef>
              <a:spcPct val="0"/>
            </a:spcBef>
            <a:spcAft>
              <a:spcPct val="35000"/>
            </a:spcAft>
            <a:buNone/>
          </a:pPr>
          <a:r>
            <a:rPr lang="en-GB" sz="1600" b="1" kern="1200" dirty="0">
              <a:solidFill>
                <a:srgbClr val="AA0039"/>
              </a:solidFill>
              <a:latin typeface="Amasis MT Pro" panose="02040504050005020304" pitchFamily="18" charset="0"/>
            </a:rPr>
            <a:t>Surveillance and rapid access</a:t>
          </a:r>
          <a:endParaRPr lang="en-GB" sz="1600" kern="1200" dirty="0">
            <a:solidFill>
              <a:srgbClr val="AA0039"/>
            </a:solidFill>
            <a:latin typeface="Amasis MT Pro" panose="02040504050005020304" pitchFamily="18" charset="0"/>
          </a:endParaRPr>
        </a:p>
        <a:p>
          <a:pPr marL="114300" lvl="1" indent="-114300" algn="l" defTabSz="622300">
            <a:lnSpc>
              <a:spcPct val="90000"/>
            </a:lnSpc>
            <a:spcBef>
              <a:spcPct val="0"/>
            </a:spcBef>
            <a:spcAft>
              <a:spcPct val="15000"/>
            </a:spcAft>
            <a:buFont typeface="Arial" panose="020B0604020202020204" pitchFamily="34" charset="0"/>
            <a:buChar char="•"/>
          </a:pPr>
          <a:r>
            <a:rPr lang="en-GB" sz="1400" kern="1200" dirty="0">
              <a:solidFill>
                <a:schemeClr val="bg2">
                  <a:lumMod val="10000"/>
                </a:schemeClr>
              </a:solidFill>
              <a:latin typeface="Amasis MT Pro" panose="02040504050005020304" pitchFamily="18" charset="0"/>
            </a:rPr>
            <a:t>Provide annual mammography for 5 years. </a:t>
          </a:r>
        </a:p>
        <a:p>
          <a:pPr marL="114300" lvl="1" indent="-114300" algn="l" defTabSz="622300">
            <a:lnSpc>
              <a:spcPct val="90000"/>
            </a:lnSpc>
            <a:spcBef>
              <a:spcPct val="0"/>
            </a:spcBef>
            <a:spcAft>
              <a:spcPct val="15000"/>
            </a:spcAft>
            <a:buFont typeface="Arial" panose="020B0604020202020204" pitchFamily="34" charset="0"/>
            <a:buChar char="•"/>
          </a:pPr>
          <a:r>
            <a:rPr lang="en-GB" sz="1400" kern="1200" dirty="0">
              <a:solidFill>
                <a:schemeClr val="bg2">
                  <a:lumMod val="10000"/>
                </a:schemeClr>
              </a:solidFill>
              <a:latin typeface="Amasis MT Pro" panose="02040504050005020304" pitchFamily="18" charset="0"/>
            </a:rPr>
            <a:t>Give Sarah a written plan containing red-flag symptoms, review dates and contact details for her named breast-care professional. </a:t>
          </a:r>
        </a:p>
        <a:p>
          <a:pPr marL="114300" lvl="1" indent="-114300" algn="l" defTabSz="622300">
            <a:lnSpc>
              <a:spcPct val="90000"/>
            </a:lnSpc>
            <a:spcBef>
              <a:spcPct val="0"/>
            </a:spcBef>
            <a:spcAft>
              <a:spcPct val="15000"/>
            </a:spcAft>
            <a:buFont typeface="Arial" panose="020B0604020202020204" pitchFamily="34" charset="0"/>
            <a:buChar char="•"/>
          </a:pPr>
          <a:r>
            <a:rPr lang="en-GB" sz="1400" kern="1200" dirty="0">
              <a:solidFill>
                <a:schemeClr val="bg2">
                  <a:lumMod val="10000"/>
                </a:schemeClr>
              </a:solidFill>
              <a:latin typeface="Amasis MT Pro" panose="02040504050005020304" pitchFamily="18" charset="0"/>
            </a:rPr>
            <a:t>Routine ultrasound or MRI is not required without a clinical indication. </a:t>
          </a:r>
        </a:p>
      </dsp:txBody>
      <dsp:txXfrm>
        <a:off x="8102977" y="1693176"/>
        <a:ext cx="3286802" cy="2572747"/>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3578E76-80DF-4606-9FB5-16C4C637E405}">
      <dsp:nvSpPr>
        <dsp:cNvPr id="0" name=""/>
        <dsp:cNvSpPr/>
      </dsp:nvSpPr>
      <dsp:spPr>
        <a:xfrm>
          <a:off x="1190" y="0"/>
          <a:ext cx="3095624" cy="3755611"/>
        </a:xfrm>
        <a:prstGeom prst="roundRect">
          <a:avLst>
            <a:gd name="adj" fmla="val 10000"/>
          </a:avLst>
        </a:prstGeom>
        <a:solidFill>
          <a:srgbClr val="FFA7C4"/>
        </a:solidFill>
        <a:ln>
          <a:solidFill>
            <a:srgbClr val="C00000"/>
          </a:solidFill>
        </a:ln>
        <a:effectLst/>
      </dsp:spPr>
      <dsp:style>
        <a:lnRef idx="0">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b="1" kern="1200" dirty="0">
              <a:solidFill>
                <a:schemeClr val="tx1"/>
              </a:solidFill>
              <a:latin typeface="Amasis MT Pro" panose="02040504050005020304" pitchFamily="18" charset="0"/>
            </a:rPr>
            <a:t>Understanding the breast and lymphatic system</a:t>
          </a:r>
          <a:endParaRPr lang="en-GB" sz="2000" kern="1200" dirty="0">
            <a:solidFill>
              <a:schemeClr val="tx1"/>
            </a:solidFill>
          </a:endParaRPr>
        </a:p>
      </dsp:txBody>
      <dsp:txXfrm>
        <a:off x="1190" y="0"/>
        <a:ext cx="3095624" cy="1126683"/>
      </dsp:txXfrm>
    </dsp:sp>
    <dsp:sp modelId="{C27E6A11-EF0E-42A8-8F1D-083D2990E766}">
      <dsp:nvSpPr>
        <dsp:cNvPr id="0" name=""/>
        <dsp:cNvSpPr/>
      </dsp:nvSpPr>
      <dsp:spPr>
        <a:xfrm>
          <a:off x="310753" y="1127783"/>
          <a:ext cx="2476499" cy="1132368"/>
        </a:xfrm>
        <a:prstGeom prst="roundRect">
          <a:avLst>
            <a:gd name="adj" fmla="val 10000"/>
          </a:avLst>
        </a:prstGeom>
        <a:gradFill rotWithShape="0">
          <a:gsLst>
            <a:gs pos="37000">
              <a:srgbClr val="FFD9E7"/>
            </a:gs>
            <a:gs pos="74000">
              <a:srgbClr val="FFD9E7"/>
            </a:gs>
            <a:gs pos="83000">
              <a:srgbClr val="FFD9E7"/>
            </a:gs>
            <a:gs pos="100000">
              <a:srgbClr val="FF699B"/>
            </a:gs>
          </a:gsLst>
          <a:path path="rect">
            <a:fillToRect l="50000" t="50000" r="50000" b="50000"/>
          </a:path>
        </a:gradFill>
        <a:ln w="19050" cap="flat" cmpd="sng" algn="ctr">
          <a:solidFill>
            <a:srgbClr val="AA0039"/>
          </a:solidFill>
          <a:prstDash val="solid"/>
          <a:miter lim="800000"/>
        </a:ln>
        <a:effectLst>
          <a:glow rad="63500">
            <a:srgbClr val="AA0039">
              <a:alpha val="40000"/>
            </a:srgbClr>
          </a:glow>
        </a:effectLst>
      </dsp:spPr>
      <dsp:style>
        <a:lnRef idx="2">
          <a:scrgbClr r="0" g="0" b="0"/>
        </a:lnRef>
        <a:fillRef idx="1">
          <a:scrgbClr r="0" g="0" b="0"/>
        </a:fillRef>
        <a:effectRef idx="0">
          <a:scrgbClr r="0" g="0" b="0"/>
        </a:effectRef>
        <a:fontRef idx="minor">
          <a:schemeClr val="lt1"/>
        </a:fontRef>
      </dsp:style>
      <dsp:txBody>
        <a:bodyPr spcFirstLastPara="0" vert="horz" wrap="square" lIns="35560" tIns="26670" rIns="35560" bIns="26670" numCol="1" spcCol="1270" anchor="ctr" anchorCtr="0">
          <a:noAutofit/>
        </a:bodyPr>
        <a:lstStyle/>
        <a:p>
          <a:pPr marL="0" lvl="0" indent="0" algn="ctr" defTabSz="622300">
            <a:lnSpc>
              <a:spcPct val="90000"/>
            </a:lnSpc>
            <a:spcBef>
              <a:spcPct val="0"/>
            </a:spcBef>
            <a:spcAft>
              <a:spcPct val="35000"/>
            </a:spcAft>
            <a:buNone/>
          </a:pPr>
          <a:r>
            <a:rPr lang="en-GB" sz="1400" kern="1200" dirty="0">
              <a:solidFill>
                <a:schemeClr val="tx1"/>
              </a:solidFill>
              <a:latin typeface="Amasis MT Pro" panose="02040504050005020304" pitchFamily="18" charset="0"/>
            </a:rPr>
            <a:t>Explains how breast cancer develops and may spread. </a:t>
          </a:r>
          <a:endParaRPr lang="en-GB" sz="1400" kern="1200" dirty="0">
            <a:solidFill>
              <a:schemeClr val="tx1"/>
            </a:solidFill>
          </a:endParaRPr>
        </a:p>
      </dsp:txBody>
      <dsp:txXfrm>
        <a:off x="343919" y="1160949"/>
        <a:ext cx="2410167" cy="1066036"/>
      </dsp:txXfrm>
    </dsp:sp>
    <dsp:sp modelId="{B39A4E04-F372-463C-9217-1CDBB2AB2F3D}">
      <dsp:nvSpPr>
        <dsp:cNvPr id="0" name=""/>
        <dsp:cNvSpPr/>
      </dsp:nvSpPr>
      <dsp:spPr>
        <a:xfrm>
          <a:off x="310753" y="2434362"/>
          <a:ext cx="2476499" cy="1132368"/>
        </a:xfrm>
        <a:prstGeom prst="roundRect">
          <a:avLst>
            <a:gd name="adj" fmla="val 10000"/>
          </a:avLst>
        </a:prstGeom>
        <a:gradFill rotWithShape="0">
          <a:gsLst>
            <a:gs pos="37000">
              <a:srgbClr val="FFD9E7"/>
            </a:gs>
            <a:gs pos="74000">
              <a:srgbClr val="FFD9E7"/>
            </a:gs>
            <a:gs pos="83000">
              <a:srgbClr val="FFD9E7"/>
            </a:gs>
            <a:gs pos="100000">
              <a:srgbClr val="FF699B"/>
            </a:gs>
          </a:gsLst>
          <a:path path="rect">
            <a:fillToRect l="50000" t="50000" r="50000" b="50000"/>
          </a:path>
        </a:gradFill>
        <a:ln w="19050" cap="flat" cmpd="sng" algn="ctr">
          <a:solidFill>
            <a:srgbClr val="AA0039"/>
          </a:solidFill>
          <a:prstDash val="solid"/>
          <a:miter lim="800000"/>
        </a:ln>
        <a:effectLst>
          <a:glow rad="63500">
            <a:srgbClr val="AA0039">
              <a:alpha val="40000"/>
            </a:srgbClr>
          </a:glow>
        </a:effectLst>
      </dsp:spPr>
      <dsp:style>
        <a:lnRef idx="2">
          <a:scrgbClr r="0" g="0" b="0"/>
        </a:lnRef>
        <a:fillRef idx="1">
          <a:scrgbClr r="0" g="0" b="0"/>
        </a:fillRef>
        <a:effectRef idx="0">
          <a:scrgbClr r="0" g="0" b="0"/>
        </a:effectRef>
        <a:fontRef idx="minor">
          <a:schemeClr val="lt1"/>
        </a:fontRef>
      </dsp:style>
      <dsp:txBody>
        <a:bodyPr spcFirstLastPara="0" vert="horz" wrap="square" lIns="35560" tIns="26670" rIns="35560" bIns="26670" numCol="1" spcCol="1270" anchor="ctr" anchorCtr="0">
          <a:noAutofit/>
        </a:bodyPr>
        <a:lstStyle/>
        <a:p>
          <a:pPr marL="0" lvl="0" indent="0" algn="ctr" defTabSz="622300">
            <a:lnSpc>
              <a:spcPct val="90000"/>
            </a:lnSpc>
            <a:spcBef>
              <a:spcPct val="0"/>
            </a:spcBef>
            <a:spcAft>
              <a:spcPct val="35000"/>
            </a:spcAft>
            <a:buNone/>
          </a:pPr>
          <a:r>
            <a:rPr lang="en-GB" sz="1400" kern="1200" dirty="0">
              <a:solidFill>
                <a:schemeClr val="tx1"/>
              </a:solidFill>
              <a:latin typeface="Amasis MT Pro" panose="02040504050005020304" pitchFamily="18" charset="0"/>
            </a:rPr>
            <a:t>Supports decisions about surgery, radiotherapy, endocrine therapy and surveillance. </a:t>
          </a:r>
        </a:p>
      </dsp:txBody>
      <dsp:txXfrm>
        <a:off x="343919" y="2467528"/>
        <a:ext cx="2410167" cy="1066036"/>
      </dsp:txXfrm>
    </dsp:sp>
    <dsp:sp modelId="{91B77638-E44F-41A1-A49A-001F22448DCB}">
      <dsp:nvSpPr>
        <dsp:cNvPr id="0" name=""/>
        <dsp:cNvSpPr/>
      </dsp:nvSpPr>
      <dsp:spPr>
        <a:xfrm>
          <a:off x="3328987" y="0"/>
          <a:ext cx="3095624" cy="3755611"/>
        </a:xfrm>
        <a:prstGeom prst="roundRect">
          <a:avLst>
            <a:gd name="adj" fmla="val 10000"/>
          </a:avLst>
        </a:prstGeom>
        <a:solidFill>
          <a:srgbClr val="FFA7C4"/>
        </a:solidFill>
        <a:ln>
          <a:solidFill>
            <a:srgbClr val="AA0039"/>
          </a:solidFill>
        </a:ln>
        <a:effectLst/>
      </dsp:spPr>
      <dsp:style>
        <a:lnRef idx="0">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b="1" kern="1200" dirty="0">
              <a:solidFill>
                <a:schemeClr val="tx1"/>
              </a:solidFill>
              <a:latin typeface="Amasis MT Pro" panose="02040504050005020304" pitchFamily="18" charset="0"/>
            </a:rPr>
            <a:t>A whole-person care plan</a:t>
          </a:r>
          <a:endParaRPr lang="en-GB" sz="2000" kern="1200" dirty="0">
            <a:solidFill>
              <a:schemeClr val="tx1"/>
            </a:solidFill>
          </a:endParaRPr>
        </a:p>
      </dsp:txBody>
      <dsp:txXfrm>
        <a:off x="3328987" y="0"/>
        <a:ext cx="3095624" cy="1126683"/>
      </dsp:txXfrm>
    </dsp:sp>
    <dsp:sp modelId="{E7C7FA8A-D898-4557-8100-EA9C587CFD87}">
      <dsp:nvSpPr>
        <dsp:cNvPr id="0" name=""/>
        <dsp:cNvSpPr/>
      </dsp:nvSpPr>
      <dsp:spPr>
        <a:xfrm>
          <a:off x="3638550" y="1127783"/>
          <a:ext cx="2476499" cy="1132368"/>
        </a:xfrm>
        <a:prstGeom prst="roundRect">
          <a:avLst>
            <a:gd name="adj" fmla="val 10000"/>
          </a:avLst>
        </a:prstGeom>
        <a:gradFill rotWithShape="0">
          <a:gsLst>
            <a:gs pos="37000">
              <a:srgbClr val="FFD9E7"/>
            </a:gs>
            <a:gs pos="74000">
              <a:srgbClr val="FFD9E7"/>
            </a:gs>
            <a:gs pos="83000">
              <a:srgbClr val="FFD9E7"/>
            </a:gs>
            <a:gs pos="100000">
              <a:srgbClr val="FF699B"/>
            </a:gs>
          </a:gsLst>
          <a:path path="rect">
            <a:fillToRect l="50000" t="50000" r="50000" b="50000"/>
          </a:path>
        </a:gradFill>
        <a:ln w="19050" cap="flat" cmpd="sng" algn="ctr">
          <a:solidFill>
            <a:srgbClr val="AA0039"/>
          </a:solidFill>
          <a:prstDash val="solid"/>
          <a:miter lim="800000"/>
        </a:ln>
        <a:effectLst>
          <a:glow rad="63500">
            <a:srgbClr val="AA0039">
              <a:alpha val="40000"/>
            </a:srgbClr>
          </a:glow>
        </a:effectLst>
      </dsp:spPr>
      <dsp:style>
        <a:lnRef idx="2">
          <a:scrgbClr r="0" g="0" b="0"/>
        </a:lnRef>
        <a:fillRef idx="1">
          <a:scrgbClr r="0" g="0" b="0"/>
        </a:fillRef>
        <a:effectRef idx="0">
          <a:scrgbClr r="0" g="0" b="0"/>
        </a:effectRef>
        <a:fontRef idx="minor">
          <a:schemeClr val="lt1"/>
        </a:fontRef>
      </dsp:style>
      <dsp:txBody>
        <a:bodyPr spcFirstLastPara="0" vert="horz" wrap="square" lIns="35560" tIns="26670" rIns="35560" bIns="26670" numCol="1" spcCol="1270" anchor="ctr" anchorCtr="0">
          <a:noAutofit/>
        </a:bodyPr>
        <a:lstStyle/>
        <a:p>
          <a:pPr marL="0" lvl="0" indent="0" algn="ctr" defTabSz="622300">
            <a:lnSpc>
              <a:spcPct val="90000"/>
            </a:lnSpc>
            <a:spcBef>
              <a:spcPct val="0"/>
            </a:spcBef>
            <a:spcAft>
              <a:spcPct val="35000"/>
            </a:spcAft>
            <a:buNone/>
          </a:pPr>
          <a:r>
            <a:rPr lang="en-GB" sz="1400" kern="1200" dirty="0">
              <a:solidFill>
                <a:schemeClr val="tx1"/>
              </a:solidFill>
              <a:latin typeface="Amasis MT Pro" panose="02040504050005020304" pitchFamily="18" charset="0"/>
            </a:rPr>
            <a:t>Combines treatment and monitoring with shoulder rehabilitation, lifestyle support and symptom management. </a:t>
          </a:r>
          <a:endParaRPr lang="en-GB" sz="1400" kern="1200" dirty="0">
            <a:solidFill>
              <a:schemeClr val="tx1"/>
            </a:solidFill>
          </a:endParaRPr>
        </a:p>
      </dsp:txBody>
      <dsp:txXfrm>
        <a:off x="3671716" y="1160949"/>
        <a:ext cx="2410167" cy="1066036"/>
      </dsp:txXfrm>
    </dsp:sp>
    <dsp:sp modelId="{07D5EC1E-E252-4ED7-A92E-87812460A0F3}">
      <dsp:nvSpPr>
        <dsp:cNvPr id="0" name=""/>
        <dsp:cNvSpPr/>
      </dsp:nvSpPr>
      <dsp:spPr>
        <a:xfrm>
          <a:off x="3638550" y="2434362"/>
          <a:ext cx="2476499" cy="1132368"/>
        </a:xfrm>
        <a:prstGeom prst="roundRect">
          <a:avLst>
            <a:gd name="adj" fmla="val 10000"/>
          </a:avLst>
        </a:prstGeom>
        <a:gradFill rotWithShape="0">
          <a:gsLst>
            <a:gs pos="37000">
              <a:srgbClr val="FFD9E7"/>
            </a:gs>
            <a:gs pos="74000">
              <a:srgbClr val="FFD9E7"/>
            </a:gs>
            <a:gs pos="83000">
              <a:srgbClr val="FFD9E7"/>
            </a:gs>
            <a:gs pos="100000">
              <a:srgbClr val="FF699B"/>
            </a:gs>
          </a:gsLst>
          <a:path path="rect">
            <a:fillToRect l="50000" t="50000" r="50000" b="50000"/>
          </a:path>
        </a:gradFill>
        <a:ln w="19050" cap="flat" cmpd="sng" algn="ctr">
          <a:solidFill>
            <a:srgbClr val="AA0039"/>
          </a:solidFill>
          <a:prstDash val="solid"/>
          <a:miter lim="800000"/>
        </a:ln>
        <a:effectLst>
          <a:glow rad="63500">
            <a:srgbClr val="AA0039">
              <a:alpha val="40000"/>
            </a:srgbClr>
          </a:glow>
        </a:effectLst>
      </dsp:spPr>
      <dsp:style>
        <a:lnRef idx="2">
          <a:scrgbClr r="0" g="0" b="0"/>
        </a:lnRef>
        <a:fillRef idx="1">
          <a:scrgbClr r="0" g="0" b="0"/>
        </a:fillRef>
        <a:effectRef idx="0">
          <a:scrgbClr r="0" g="0" b="0"/>
        </a:effectRef>
        <a:fontRef idx="minor">
          <a:schemeClr val="lt1"/>
        </a:fontRef>
      </dsp:style>
      <dsp:txBody>
        <a:bodyPr spcFirstLastPara="0" vert="horz" wrap="square" lIns="35560" tIns="26670" rIns="35560" bIns="26670" numCol="1" spcCol="1270" anchor="ctr" anchorCtr="0">
          <a:noAutofit/>
        </a:bodyPr>
        <a:lstStyle/>
        <a:p>
          <a:pPr marL="0" lvl="0" indent="0" algn="ctr" defTabSz="622300">
            <a:lnSpc>
              <a:spcPct val="90000"/>
            </a:lnSpc>
            <a:spcBef>
              <a:spcPct val="0"/>
            </a:spcBef>
            <a:spcAft>
              <a:spcPct val="35000"/>
            </a:spcAft>
            <a:buNone/>
          </a:pPr>
          <a:r>
            <a:rPr lang="en-GB" sz="1400" kern="1200" dirty="0">
              <a:solidFill>
                <a:schemeClr val="tx1"/>
              </a:solidFill>
              <a:latin typeface="Amasis MT Pro" panose="02040504050005020304" pitchFamily="18" charset="0"/>
            </a:rPr>
            <a:t>Addresses Sarah’s anxiety, body image, independence and return-to-work goals. </a:t>
          </a:r>
        </a:p>
      </dsp:txBody>
      <dsp:txXfrm>
        <a:off x="3671716" y="2467528"/>
        <a:ext cx="2410167" cy="1066036"/>
      </dsp:txXfrm>
    </dsp:sp>
    <dsp:sp modelId="{8FE38BDB-A505-4B13-AF72-950F489B4E17}">
      <dsp:nvSpPr>
        <dsp:cNvPr id="0" name=""/>
        <dsp:cNvSpPr/>
      </dsp:nvSpPr>
      <dsp:spPr>
        <a:xfrm>
          <a:off x="6656784" y="0"/>
          <a:ext cx="3095624" cy="3755611"/>
        </a:xfrm>
        <a:prstGeom prst="roundRect">
          <a:avLst>
            <a:gd name="adj" fmla="val 10000"/>
          </a:avLst>
        </a:prstGeom>
        <a:solidFill>
          <a:srgbClr val="FFA7C4"/>
        </a:solidFill>
        <a:ln>
          <a:solidFill>
            <a:srgbClr val="AA0039"/>
          </a:solidFill>
        </a:ln>
        <a:effectLst/>
      </dsp:spPr>
      <dsp:style>
        <a:lnRef idx="0">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b="1" kern="1200" dirty="0">
              <a:solidFill>
                <a:schemeClr val="tx1"/>
              </a:solidFill>
              <a:latin typeface="Amasis MT Pro" panose="02040504050005020304" pitchFamily="18" charset="0"/>
            </a:rPr>
            <a:t>Shared decisions and continuity of care</a:t>
          </a:r>
          <a:endParaRPr lang="en-GB" sz="2000" kern="1200" dirty="0">
            <a:solidFill>
              <a:schemeClr val="tx1"/>
            </a:solidFill>
          </a:endParaRPr>
        </a:p>
      </dsp:txBody>
      <dsp:txXfrm>
        <a:off x="6656784" y="0"/>
        <a:ext cx="3095624" cy="1126683"/>
      </dsp:txXfrm>
    </dsp:sp>
    <dsp:sp modelId="{D60D8360-5F55-45A0-873B-F39ABBE3F070}">
      <dsp:nvSpPr>
        <dsp:cNvPr id="0" name=""/>
        <dsp:cNvSpPr/>
      </dsp:nvSpPr>
      <dsp:spPr>
        <a:xfrm>
          <a:off x="6966346" y="1127783"/>
          <a:ext cx="2476499" cy="1132368"/>
        </a:xfrm>
        <a:prstGeom prst="roundRect">
          <a:avLst>
            <a:gd name="adj" fmla="val 10000"/>
          </a:avLst>
        </a:prstGeom>
        <a:gradFill rotWithShape="0">
          <a:gsLst>
            <a:gs pos="37000">
              <a:srgbClr val="FFD9E7"/>
            </a:gs>
            <a:gs pos="74000">
              <a:srgbClr val="FFD9E7"/>
            </a:gs>
            <a:gs pos="83000">
              <a:srgbClr val="FFD9E7"/>
            </a:gs>
            <a:gs pos="100000">
              <a:srgbClr val="FF699B"/>
            </a:gs>
          </a:gsLst>
          <a:path path="rect">
            <a:fillToRect l="50000" t="50000" r="50000" b="50000"/>
          </a:path>
        </a:gradFill>
        <a:ln w="19050" cap="flat" cmpd="sng" algn="ctr">
          <a:solidFill>
            <a:srgbClr val="AA0039"/>
          </a:solidFill>
          <a:prstDash val="solid"/>
          <a:miter lim="800000"/>
        </a:ln>
        <a:effectLst>
          <a:glow rad="63500">
            <a:srgbClr val="AA0039">
              <a:alpha val="40000"/>
            </a:srgbClr>
          </a:glow>
        </a:effectLst>
      </dsp:spPr>
      <dsp:style>
        <a:lnRef idx="2">
          <a:scrgbClr r="0" g="0" b="0"/>
        </a:lnRef>
        <a:fillRef idx="1">
          <a:scrgbClr r="0" g="0" b="0"/>
        </a:fillRef>
        <a:effectRef idx="0">
          <a:scrgbClr r="0" g="0" b="0"/>
        </a:effectRef>
        <a:fontRef idx="minor">
          <a:schemeClr val="lt1"/>
        </a:fontRef>
      </dsp:style>
      <dsp:txBody>
        <a:bodyPr spcFirstLastPara="0" vert="horz" wrap="square" lIns="35560" tIns="26670" rIns="35560" bIns="26670" numCol="1" spcCol="1270" anchor="ctr" anchorCtr="0">
          <a:noAutofit/>
        </a:bodyPr>
        <a:lstStyle/>
        <a:p>
          <a:pPr marL="0" lvl="0" indent="0" algn="ctr" defTabSz="622300">
            <a:lnSpc>
              <a:spcPct val="90000"/>
            </a:lnSpc>
            <a:spcBef>
              <a:spcPct val="0"/>
            </a:spcBef>
            <a:spcAft>
              <a:spcPct val="35000"/>
            </a:spcAft>
            <a:buNone/>
          </a:pPr>
          <a:r>
            <a:rPr lang="en-GB" sz="1400" kern="1200" dirty="0">
              <a:solidFill>
                <a:schemeClr val="tx1"/>
              </a:solidFill>
              <a:latin typeface="Amasis MT Pro" panose="02040504050005020304" pitchFamily="18" charset="0"/>
            </a:rPr>
            <a:t>Sarah should remain involved in all treatment decisions. </a:t>
          </a:r>
          <a:endParaRPr lang="en-GB" sz="1400" kern="1200" dirty="0">
            <a:solidFill>
              <a:schemeClr val="tx1"/>
            </a:solidFill>
          </a:endParaRPr>
        </a:p>
      </dsp:txBody>
      <dsp:txXfrm>
        <a:off x="6999512" y="1160949"/>
        <a:ext cx="2410167" cy="1066036"/>
      </dsp:txXfrm>
    </dsp:sp>
    <dsp:sp modelId="{F76F4AA4-D26A-4181-904E-84A57E58137B}">
      <dsp:nvSpPr>
        <dsp:cNvPr id="0" name=""/>
        <dsp:cNvSpPr/>
      </dsp:nvSpPr>
      <dsp:spPr>
        <a:xfrm>
          <a:off x="6966346" y="2434362"/>
          <a:ext cx="2476499" cy="1132368"/>
        </a:xfrm>
        <a:prstGeom prst="roundRect">
          <a:avLst>
            <a:gd name="adj" fmla="val 10000"/>
          </a:avLst>
        </a:prstGeom>
        <a:gradFill rotWithShape="0">
          <a:gsLst>
            <a:gs pos="37000">
              <a:srgbClr val="FFD9E7"/>
            </a:gs>
            <a:gs pos="74000">
              <a:srgbClr val="FFD9E7"/>
            </a:gs>
            <a:gs pos="83000">
              <a:srgbClr val="FFD9E7"/>
            </a:gs>
            <a:gs pos="100000">
              <a:srgbClr val="FF699B"/>
            </a:gs>
          </a:gsLst>
          <a:path path="rect">
            <a:fillToRect l="50000" t="50000" r="50000" b="50000"/>
          </a:path>
        </a:gradFill>
        <a:ln w="19050" cap="flat" cmpd="sng" algn="ctr">
          <a:solidFill>
            <a:srgbClr val="AA0039"/>
          </a:solidFill>
          <a:prstDash val="solid"/>
          <a:miter lim="800000"/>
        </a:ln>
        <a:effectLst>
          <a:glow rad="63500">
            <a:srgbClr val="AA0039">
              <a:alpha val="40000"/>
            </a:srgbClr>
          </a:glow>
        </a:effectLst>
      </dsp:spPr>
      <dsp:style>
        <a:lnRef idx="2">
          <a:scrgbClr r="0" g="0" b="0"/>
        </a:lnRef>
        <a:fillRef idx="1">
          <a:scrgbClr r="0" g="0" b="0"/>
        </a:fillRef>
        <a:effectRef idx="0">
          <a:scrgbClr r="0" g="0" b="0"/>
        </a:effectRef>
        <a:fontRef idx="minor">
          <a:schemeClr val="lt1"/>
        </a:fontRef>
      </dsp:style>
      <dsp:txBody>
        <a:bodyPr spcFirstLastPara="0" vert="horz" wrap="square" lIns="35560" tIns="26670" rIns="35560" bIns="26670" numCol="1" spcCol="1270" anchor="ctr" anchorCtr="0">
          <a:noAutofit/>
        </a:bodyPr>
        <a:lstStyle/>
        <a:p>
          <a:pPr marL="0" lvl="0" indent="0" algn="ctr" defTabSz="622300">
            <a:lnSpc>
              <a:spcPct val="90000"/>
            </a:lnSpc>
            <a:spcBef>
              <a:spcPct val="0"/>
            </a:spcBef>
            <a:spcAft>
              <a:spcPct val="35000"/>
            </a:spcAft>
            <a:buNone/>
          </a:pPr>
          <a:r>
            <a:rPr lang="en-GB" sz="1400" kern="1200" dirty="0">
              <a:solidFill>
                <a:schemeClr val="tx1"/>
              </a:solidFill>
              <a:latin typeface="Amasis MT Pro" panose="02040504050005020304" pitchFamily="18" charset="0"/>
            </a:rPr>
            <a:t>A named professional, written care plan and clear follow-up pathway support safe long-term care. </a:t>
          </a:r>
        </a:p>
      </dsp:txBody>
      <dsp:txXfrm>
        <a:off x="6999512" y="2467528"/>
        <a:ext cx="2410167" cy="1066036"/>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D66C473-2B01-4EE9-AC99-D7D5B36D0FCB}">
      <dsp:nvSpPr>
        <dsp:cNvPr id="0" name=""/>
        <dsp:cNvSpPr/>
      </dsp:nvSpPr>
      <dsp:spPr>
        <a:xfrm>
          <a:off x="-6658005" y="-1018961"/>
          <a:ext cx="7930723" cy="7930723"/>
        </a:xfrm>
        <a:prstGeom prst="blockArc">
          <a:avLst>
            <a:gd name="adj1" fmla="val 18900000"/>
            <a:gd name="adj2" fmla="val 2700000"/>
            <a:gd name="adj3" fmla="val 272"/>
          </a:avLst>
        </a:prstGeom>
        <a:noFill/>
        <a:ln w="19050" cap="flat" cmpd="sng" algn="ctr">
          <a:solidFill>
            <a:schemeClr val="accent5">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9DA7DA09-F703-4D1C-A7B0-14FB56034C7E}">
      <dsp:nvSpPr>
        <dsp:cNvPr id="0" name=""/>
        <dsp:cNvSpPr/>
      </dsp:nvSpPr>
      <dsp:spPr>
        <a:xfrm>
          <a:off x="413379" y="267886"/>
          <a:ext cx="10743895" cy="535537"/>
        </a:xfrm>
        <a:prstGeom prst="rect">
          <a:avLst/>
        </a:prstGeom>
        <a:gradFill rotWithShape="0">
          <a:gsLst>
            <a:gs pos="0">
              <a:schemeClr val="accent4">
                <a:hueOff val="0"/>
                <a:satOff val="0"/>
                <a:lumOff val="0"/>
                <a:alphaOff val="0"/>
                <a:lumMod val="110000"/>
                <a:satMod val="105000"/>
                <a:tint val="67000"/>
              </a:schemeClr>
            </a:gs>
            <a:gs pos="50000">
              <a:schemeClr val="accent4">
                <a:hueOff val="0"/>
                <a:satOff val="0"/>
                <a:lumOff val="0"/>
                <a:alphaOff val="0"/>
                <a:lumMod val="105000"/>
                <a:satMod val="103000"/>
                <a:tint val="73000"/>
              </a:schemeClr>
            </a:gs>
            <a:gs pos="100000">
              <a:schemeClr val="accent4">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425083" tIns="35560" rIns="35560" bIns="35560" numCol="1" spcCol="1270" anchor="ctr" anchorCtr="0">
          <a:noAutofit/>
        </a:bodyPr>
        <a:lstStyle/>
        <a:p>
          <a:pPr marL="0" lvl="0" indent="0" algn="l" defTabSz="622300">
            <a:lnSpc>
              <a:spcPct val="90000"/>
            </a:lnSpc>
            <a:spcBef>
              <a:spcPct val="0"/>
            </a:spcBef>
            <a:spcAft>
              <a:spcPct val="35000"/>
            </a:spcAft>
            <a:buNone/>
          </a:pPr>
          <a:r>
            <a:rPr lang="en-GB" sz="1400" kern="1200" dirty="0">
              <a:solidFill>
                <a:schemeClr val="bg2">
                  <a:lumMod val="10000"/>
                </a:schemeClr>
              </a:solidFill>
              <a:latin typeface="Amasis MT Pro Medium" panose="02040604050005020304" pitchFamily="18" charset="0"/>
            </a:rPr>
            <a:t>Aneurin Bevan University Health Board (no date) </a:t>
          </a:r>
          <a:r>
            <a:rPr lang="en-GB" sz="1400" i="1" kern="1200" dirty="0">
              <a:solidFill>
                <a:schemeClr val="bg2">
                  <a:lumMod val="10000"/>
                </a:schemeClr>
              </a:solidFill>
              <a:latin typeface="Amasis MT Pro Medium" panose="02040604050005020304" pitchFamily="18" charset="0"/>
            </a:rPr>
            <a:t>Referral to the Breast Service</a:t>
          </a:r>
          <a:r>
            <a:rPr lang="en-GB" sz="1400" kern="1200" dirty="0">
              <a:solidFill>
                <a:schemeClr val="bg2">
                  <a:lumMod val="10000"/>
                </a:schemeClr>
              </a:solidFill>
              <a:latin typeface="Amasis MT Pro Medium" panose="02040604050005020304" pitchFamily="18" charset="0"/>
            </a:rPr>
            <a:t>. Available at: </a:t>
          </a:r>
          <a:r>
            <a:rPr lang="en-GB" sz="1400" kern="1200" dirty="0">
              <a:solidFill>
                <a:schemeClr val="bg2">
                  <a:lumMod val="10000"/>
                </a:schemeClr>
              </a:solidFill>
              <a:latin typeface="Amasis MT Pro Medium" panose="02040604050005020304" pitchFamily="18" charset="0"/>
              <a:hlinkClick xmlns:r="http://schemas.openxmlformats.org/officeDocument/2006/relationships" r:id="rId1">
                <a:extLst>
                  <a:ext uri="{A12FA001-AC4F-418D-AE19-62706E023703}">
                    <ahyp:hlinkClr xmlns:ahyp="http://schemas.microsoft.com/office/drawing/2018/hyperlinkcolor" val="tx"/>
                  </a:ext>
                </a:extLst>
              </a:hlinkClick>
            </a:rPr>
            <a:t>https://abuhb.nhs.wales/hospitals/a-z-of-services/breast-services/referral/</a:t>
          </a:r>
          <a:r>
            <a:rPr lang="en-GB" sz="1400" kern="1200" dirty="0">
              <a:solidFill>
                <a:schemeClr val="bg2">
                  <a:lumMod val="10000"/>
                </a:schemeClr>
              </a:solidFill>
              <a:latin typeface="Amasis MT Pro Medium" panose="02040604050005020304" pitchFamily="18" charset="0"/>
            </a:rPr>
            <a:t> (Accessed: 27 August 2026).</a:t>
          </a:r>
        </a:p>
      </dsp:txBody>
      <dsp:txXfrm>
        <a:off x="413379" y="267886"/>
        <a:ext cx="10743895" cy="535537"/>
      </dsp:txXfrm>
    </dsp:sp>
    <dsp:sp modelId="{212D6866-44DC-4C9C-AC24-0CBB60881427}">
      <dsp:nvSpPr>
        <dsp:cNvPr id="0" name=""/>
        <dsp:cNvSpPr/>
      </dsp:nvSpPr>
      <dsp:spPr>
        <a:xfrm>
          <a:off x="78668" y="200944"/>
          <a:ext cx="669422" cy="669422"/>
        </a:xfrm>
        <a:prstGeom prst="ellipse">
          <a:avLst/>
        </a:prstGeom>
        <a:gradFill rotWithShape="0">
          <a:gsLst>
            <a:gs pos="0">
              <a:schemeClr val="lt1">
                <a:hueOff val="0"/>
                <a:satOff val="0"/>
                <a:lumOff val="0"/>
                <a:alphaOff val="0"/>
                <a:lumMod val="110000"/>
                <a:satMod val="105000"/>
                <a:tint val="67000"/>
              </a:schemeClr>
            </a:gs>
            <a:gs pos="50000">
              <a:schemeClr val="lt1">
                <a:hueOff val="0"/>
                <a:satOff val="0"/>
                <a:lumOff val="0"/>
                <a:alphaOff val="0"/>
                <a:lumMod val="105000"/>
                <a:satMod val="103000"/>
                <a:tint val="73000"/>
              </a:schemeClr>
            </a:gs>
            <a:gs pos="100000">
              <a:schemeClr val="lt1">
                <a:hueOff val="0"/>
                <a:satOff val="0"/>
                <a:lumOff val="0"/>
                <a:alphaOff val="0"/>
                <a:lumMod val="105000"/>
                <a:satMod val="109000"/>
                <a:tint val="81000"/>
              </a:schemeClr>
            </a:gs>
          </a:gsLst>
          <a:lin ang="5400000" scaled="0"/>
        </a:gradFill>
        <a:ln w="12700" cap="flat" cmpd="sng" algn="ctr">
          <a:solidFill>
            <a:schemeClr val="accent4">
              <a:hueOff val="0"/>
              <a:satOff val="0"/>
              <a:lumOff val="0"/>
              <a:alphaOff val="0"/>
            </a:schemeClr>
          </a:solidFill>
          <a:prstDash val="solid"/>
          <a:miter lim="800000"/>
        </a:ln>
        <a:effectLst/>
      </dsp:spPr>
      <dsp:style>
        <a:lnRef idx="1">
          <a:scrgbClr r="0" g="0" b="0"/>
        </a:lnRef>
        <a:fillRef idx="2">
          <a:scrgbClr r="0" g="0" b="0"/>
        </a:fillRef>
        <a:effectRef idx="0">
          <a:scrgbClr r="0" g="0" b="0"/>
        </a:effectRef>
        <a:fontRef idx="minor"/>
      </dsp:style>
    </dsp:sp>
    <dsp:sp modelId="{9788B326-2051-48B5-83D6-2448A1289702}">
      <dsp:nvSpPr>
        <dsp:cNvPr id="0" name=""/>
        <dsp:cNvSpPr/>
      </dsp:nvSpPr>
      <dsp:spPr>
        <a:xfrm>
          <a:off x="898357" y="1071664"/>
          <a:ext cx="10258917" cy="535537"/>
        </a:xfrm>
        <a:prstGeom prst="rect">
          <a:avLst/>
        </a:prstGeom>
        <a:gradFill rotWithShape="0">
          <a:gsLst>
            <a:gs pos="0">
              <a:schemeClr val="accent4">
                <a:hueOff val="1099990"/>
                <a:satOff val="-4867"/>
                <a:lumOff val="-817"/>
                <a:alphaOff val="0"/>
                <a:lumMod val="110000"/>
                <a:satMod val="105000"/>
                <a:tint val="67000"/>
              </a:schemeClr>
            </a:gs>
            <a:gs pos="50000">
              <a:schemeClr val="accent4">
                <a:hueOff val="1099990"/>
                <a:satOff val="-4867"/>
                <a:lumOff val="-817"/>
                <a:alphaOff val="0"/>
                <a:lumMod val="105000"/>
                <a:satMod val="103000"/>
                <a:tint val="73000"/>
              </a:schemeClr>
            </a:gs>
            <a:gs pos="100000">
              <a:schemeClr val="accent4">
                <a:hueOff val="1099990"/>
                <a:satOff val="-4867"/>
                <a:lumOff val="-817"/>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425083" tIns="35560" rIns="35560" bIns="35560" numCol="1" spcCol="1270" anchor="ctr" anchorCtr="0">
          <a:noAutofit/>
        </a:bodyPr>
        <a:lstStyle/>
        <a:p>
          <a:pPr marL="0" lvl="0" indent="0" algn="l" defTabSz="622300">
            <a:lnSpc>
              <a:spcPct val="90000"/>
            </a:lnSpc>
            <a:spcBef>
              <a:spcPct val="0"/>
            </a:spcBef>
            <a:spcAft>
              <a:spcPct val="35000"/>
            </a:spcAft>
            <a:buNone/>
          </a:pPr>
          <a:r>
            <a:rPr lang="en-GB" sz="1400" kern="1200" dirty="0">
              <a:solidFill>
                <a:schemeClr val="bg2">
                  <a:lumMod val="10000"/>
                </a:schemeClr>
              </a:solidFill>
              <a:latin typeface="Amasis MT Pro Medium" panose="02040604050005020304" pitchFamily="18" charset="0"/>
            </a:rPr>
            <a:t>Cancer Research UK (no date) </a:t>
          </a:r>
          <a:r>
            <a:rPr lang="en-GB" sz="1400" i="1" kern="1200" dirty="0">
              <a:solidFill>
                <a:schemeClr val="bg2">
                  <a:lumMod val="10000"/>
                </a:schemeClr>
              </a:solidFill>
              <a:latin typeface="Amasis MT Pro Medium" panose="02040604050005020304" pitchFamily="18" charset="0"/>
            </a:rPr>
            <a:t>Breast cancer statistics</a:t>
          </a:r>
          <a:r>
            <a:rPr lang="en-GB" sz="1400" kern="1200" dirty="0">
              <a:solidFill>
                <a:schemeClr val="bg2">
                  <a:lumMod val="10000"/>
                </a:schemeClr>
              </a:solidFill>
              <a:latin typeface="Amasis MT Pro Medium" panose="02040604050005020304" pitchFamily="18" charset="0"/>
            </a:rPr>
            <a:t>. Available at: </a:t>
          </a:r>
          <a:r>
            <a:rPr lang="en-GB" sz="1400" kern="1200" dirty="0">
              <a:solidFill>
                <a:schemeClr val="bg2">
                  <a:lumMod val="10000"/>
                </a:schemeClr>
              </a:solidFill>
              <a:latin typeface="Amasis MT Pro Medium" panose="02040604050005020304" pitchFamily="18" charset="0"/>
              <a:hlinkClick xmlns:r="http://schemas.openxmlformats.org/officeDocument/2006/relationships" r:id="rId2">
                <a:extLst>
                  <a:ext uri="{A12FA001-AC4F-418D-AE19-62706E023703}">
                    <ahyp:hlinkClr xmlns:ahyp="http://schemas.microsoft.com/office/drawing/2018/hyperlinkcolor" val="tx"/>
                  </a:ext>
                </a:extLst>
              </a:hlinkClick>
            </a:rPr>
            <a:t>https://www.cancerresearchuk.org/health-professional/cancer-statistics/statistics-by-cancer-type/breast-cancer</a:t>
          </a:r>
          <a:r>
            <a:rPr lang="en-GB" sz="1400" kern="1200" dirty="0">
              <a:solidFill>
                <a:schemeClr val="bg2">
                  <a:lumMod val="10000"/>
                </a:schemeClr>
              </a:solidFill>
              <a:latin typeface="Amasis MT Pro Medium" panose="02040604050005020304" pitchFamily="18" charset="0"/>
            </a:rPr>
            <a:t> (Accessed: 27 August 2026).</a:t>
          </a:r>
        </a:p>
      </dsp:txBody>
      <dsp:txXfrm>
        <a:off x="898357" y="1071664"/>
        <a:ext cx="10258917" cy="535537"/>
      </dsp:txXfrm>
    </dsp:sp>
    <dsp:sp modelId="{B33C6C1B-88C5-44C7-95F2-44D5EC90B755}">
      <dsp:nvSpPr>
        <dsp:cNvPr id="0" name=""/>
        <dsp:cNvSpPr/>
      </dsp:nvSpPr>
      <dsp:spPr>
        <a:xfrm>
          <a:off x="563646" y="1004722"/>
          <a:ext cx="669422" cy="669422"/>
        </a:xfrm>
        <a:prstGeom prst="ellipse">
          <a:avLst/>
        </a:prstGeom>
        <a:gradFill rotWithShape="0">
          <a:gsLst>
            <a:gs pos="0">
              <a:schemeClr val="lt1">
                <a:hueOff val="0"/>
                <a:satOff val="0"/>
                <a:lumOff val="0"/>
                <a:alphaOff val="0"/>
                <a:lumMod val="110000"/>
                <a:satMod val="105000"/>
                <a:tint val="67000"/>
              </a:schemeClr>
            </a:gs>
            <a:gs pos="50000">
              <a:schemeClr val="lt1">
                <a:hueOff val="0"/>
                <a:satOff val="0"/>
                <a:lumOff val="0"/>
                <a:alphaOff val="0"/>
                <a:lumMod val="105000"/>
                <a:satMod val="103000"/>
                <a:tint val="73000"/>
              </a:schemeClr>
            </a:gs>
            <a:gs pos="100000">
              <a:schemeClr val="lt1">
                <a:hueOff val="0"/>
                <a:satOff val="0"/>
                <a:lumOff val="0"/>
                <a:alphaOff val="0"/>
                <a:lumMod val="105000"/>
                <a:satMod val="109000"/>
                <a:tint val="81000"/>
              </a:schemeClr>
            </a:gs>
          </a:gsLst>
          <a:lin ang="5400000" scaled="0"/>
        </a:gradFill>
        <a:ln w="12700" cap="flat" cmpd="sng" algn="ctr">
          <a:solidFill>
            <a:schemeClr val="accent4">
              <a:hueOff val="1099990"/>
              <a:satOff val="-4867"/>
              <a:lumOff val="-817"/>
              <a:alphaOff val="0"/>
            </a:schemeClr>
          </a:solidFill>
          <a:prstDash val="solid"/>
          <a:miter lim="800000"/>
        </a:ln>
        <a:effectLst/>
      </dsp:spPr>
      <dsp:style>
        <a:lnRef idx="1">
          <a:scrgbClr r="0" g="0" b="0"/>
        </a:lnRef>
        <a:fillRef idx="2">
          <a:scrgbClr r="0" g="0" b="0"/>
        </a:fillRef>
        <a:effectRef idx="0">
          <a:scrgbClr r="0" g="0" b="0"/>
        </a:effectRef>
        <a:fontRef idx="minor"/>
      </dsp:style>
    </dsp:sp>
    <dsp:sp modelId="{B8943EE5-824B-4ADE-BF0E-91D576F51D4C}">
      <dsp:nvSpPr>
        <dsp:cNvPr id="0" name=""/>
        <dsp:cNvSpPr/>
      </dsp:nvSpPr>
      <dsp:spPr>
        <a:xfrm>
          <a:off x="1164122" y="1874853"/>
          <a:ext cx="9993152" cy="535537"/>
        </a:xfrm>
        <a:prstGeom prst="rect">
          <a:avLst/>
        </a:prstGeom>
        <a:gradFill rotWithShape="0">
          <a:gsLst>
            <a:gs pos="0">
              <a:schemeClr val="accent4">
                <a:hueOff val="2199979"/>
                <a:satOff val="-9734"/>
                <a:lumOff val="-1634"/>
                <a:alphaOff val="0"/>
                <a:lumMod val="110000"/>
                <a:satMod val="105000"/>
                <a:tint val="67000"/>
              </a:schemeClr>
            </a:gs>
            <a:gs pos="50000">
              <a:schemeClr val="accent4">
                <a:hueOff val="2199979"/>
                <a:satOff val="-9734"/>
                <a:lumOff val="-1634"/>
                <a:alphaOff val="0"/>
                <a:lumMod val="105000"/>
                <a:satMod val="103000"/>
                <a:tint val="73000"/>
              </a:schemeClr>
            </a:gs>
            <a:gs pos="100000">
              <a:schemeClr val="accent4">
                <a:hueOff val="2199979"/>
                <a:satOff val="-9734"/>
                <a:lumOff val="-1634"/>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425083" tIns="35560" rIns="35560" bIns="35560" numCol="1" spcCol="1270" anchor="ctr" anchorCtr="0">
          <a:noAutofit/>
        </a:bodyPr>
        <a:lstStyle/>
        <a:p>
          <a:pPr marL="0" lvl="0" indent="0" algn="l" defTabSz="622300">
            <a:lnSpc>
              <a:spcPct val="90000"/>
            </a:lnSpc>
            <a:spcBef>
              <a:spcPct val="0"/>
            </a:spcBef>
            <a:spcAft>
              <a:spcPct val="35000"/>
            </a:spcAft>
            <a:buNone/>
          </a:pPr>
          <a:r>
            <a:rPr lang="en-GB" sz="1400" kern="1200" dirty="0">
              <a:solidFill>
                <a:schemeClr val="bg2">
                  <a:lumMod val="10000"/>
                </a:schemeClr>
              </a:solidFill>
              <a:latin typeface="Amasis MT Pro Medium" panose="02040604050005020304" pitchFamily="18" charset="0"/>
            </a:rPr>
            <a:t>Cancer Research UK (2026a) </a:t>
          </a:r>
          <a:r>
            <a:rPr lang="en-GB" sz="1400" i="1" kern="1200" dirty="0">
              <a:solidFill>
                <a:schemeClr val="bg2">
                  <a:lumMod val="10000"/>
                </a:schemeClr>
              </a:solidFill>
              <a:latin typeface="Amasis MT Pro Medium" panose="02040604050005020304" pitchFamily="18" charset="0"/>
            </a:rPr>
            <a:t>Hormone therapy for breast cancer</a:t>
          </a:r>
          <a:r>
            <a:rPr lang="en-GB" sz="1400" kern="1200" dirty="0">
              <a:solidFill>
                <a:schemeClr val="bg2">
                  <a:lumMod val="10000"/>
                </a:schemeClr>
              </a:solidFill>
              <a:latin typeface="Amasis MT Pro Medium" panose="02040604050005020304" pitchFamily="18" charset="0"/>
            </a:rPr>
            <a:t>. Available at: </a:t>
          </a:r>
          <a:r>
            <a:rPr lang="en-GB" sz="1400" kern="1200" dirty="0">
              <a:solidFill>
                <a:schemeClr val="bg2">
                  <a:lumMod val="10000"/>
                </a:schemeClr>
              </a:solidFill>
              <a:latin typeface="Amasis MT Pro Medium" panose="02040604050005020304" pitchFamily="18" charset="0"/>
              <a:hlinkClick xmlns:r="http://schemas.openxmlformats.org/officeDocument/2006/relationships" r:id="rId3">
                <a:extLst>
                  <a:ext uri="{A12FA001-AC4F-418D-AE19-62706E023703}">
                    <ahyp:hlinkClr xmlns:ahyp="http://schemas.microsoft.com/office/drawing/2018/hyperlinkcolor" val="tx"/>
                  </a:ext>
                </a:extLst>
              </a:hlinkClick>
            </a:rPr>
            <a:t>https://www.cancerresearchuk.org/about-cancer/breast-cancer/treatment/hormone-therapy</a:t>
          </a:r>
          <a:r>
            <a:rPr lang="en-GB" sz="1400" kern="1200" dirty="0">
              <a:solidFill>
                <a:schemeClr val="bg2">
                  <a:lumMod val="10000"/>
                </a:schemeClr>
              </a:solidFill>
              <a:latin typeface="Amasis MT Pro Medium" panose="02040604050005020304" pitchFamily="18" charset="0"/>
            </a:rPr>
            <a:t> (Accessed: 27 August 2026).</a:t>
          </a:r>
        </a:p>
      </dsp:txBody>
      <dsp:txXfrm>
        <a:off x="1164122" y="1874853"/>
        <a:ext cx="9993152" cy="535537"/>
      </dsp:txXfrm>
    </dsp:sp>
    <dsp:sp modelId="{650A003B-7040-4E2C-B6B0-65614B3F6FAC}">
      <dsp:nvSpPr>
        <dsp:cNvPr id="0" name=""/>
        <dsp:cNvSpPr/>
      </dsp:nvSpPr>
      <dsp:spPr>
        <a:xfrm>
          <a:off x="829411" y="1807911"/>
          <a:ext cx="669422" cy="669422"/>
        </a:xfrm>
        <a:prstGeom prst="ellipse">
          <a:avLst/>
        </a:prstGeom>
        <a:gradFill rotWithShape="0">
          <a:gsLst>
            <a:gs pos="0">
              <a:schemeClr val="lt1">
                <a:hueOff val="0"/>
                <a:satOff val="0"/>
                <a:lumOff val="0"/>
                <a:alphaOff val="0"/>
                <a:lumMod val="110000"/>
                <a:satMod val="105000"/>
                <a:tint val="67000"/>
              </a:schemeClr>
            </a:gs>
            <a:gs pos="50000">
              <a:schemeClr val="lt1">
                <a:hueOff val="0"/>
                <a:satOff val="0"/>
                <a:lumOff val="0"/>
                <a:alphaOff val="0"/>
                <a:lumMod val="105000"/>
                <a:satMod val="103000"/>
                <a:tint val="73000"/>
              </a:schemeClr>
            </a:gs>
            <a:gs pos="100000">
              <a:schemeClr val="lt1">
                <a:hueOff val="0"/>
                <a:satOff val="0"/>
                <a:lumOff val="0"/>
                <a:alphaOff val="0"/>
                <a:lumMod val="105000"/>
                <a:satMod val="109000"/>
                <a:tint val="81000"/>
              </a:schemeClr>
            </a:gs>
          </a:gsLst>
          <a:lin ang="5400000" scaled="0"/>
        </a:gradFill>
        <a:ln w="12700" cap="flat" cmpd="sng" algn="ctr">
          <a:solidFill>
            <a:schemeClr val="accent4">
              <a:hueOff val="2199979"/>
              <a:satOff val="-9734"/>
              <a:lumOff val="-1634"/>
              <a:alphaOff val="0"/>
            </a:schemeClr>
          </a:solidFill>
          <a:prstDash val="solid"/>
          <a:miter lim="800000"/>
        </a:ln>
        <a:effectLst/>
      </dsp:spPr>
      <dsp:style>
        <a:lnRef idx="1">
          <a:scrgbClr r="0" g="0" b="0"/>
        </a:lnRef>
        <a:fillRef idx="2">
          <a:scrgbClr r="0" g="0" b="0"/>
        </a:fillRef>
        <a:effectRef idx="0">
          <a:scrgbClr r="0" g="0" b="0"/>
        </a:effectRef>
        <a:fontRef idx="minor"/>
      </dsp:style>
    </dsp:sp>
    <dsp:sp modelId="{14939995-7241-4FD2-B8FB-BC0541FE696C}">
      <dsp:nvSpPr>
        <dsp:cNvPr id="0" name=""/>
        <dsp:cNvSpPr/>
      </dsp:nvSpPr>
      <dsp:spPr>
        <a:xfrm>
          <a:off x="1248978" y="2678631"/>
          <a:ext cx="9908296" cy="535537"/>
        </a:xfrm>
        <a:prstGeom prst="rect">
          <a:avLst/>
        </a:prstGeom>
        <a:gradFill rotWithShape="0">
          <a:gsLst>
            <a:gs pos="0">
              <a:schemeClr val="accent4">
                <a:hueOff val="3299968"/>
                <a:satOff val="-14601"/>
                <a:lumOff val="-2452"/>
                <a:alphaOff val="0"/>
                <a:lumMod val="110000"/>
                <a:satMod val="105000"/>
                <a:tint val="67000"/>
              </a:schemeClr>
            </a:gs>
            <a:gs pos="50000">
              <a:schemeClr val="accent4">
                <a:hueOff val="3299968"/>
                <a:satOff val="-14601"/>
                <a:lumOff val="-2452"/>
                <a:alphaOff val="0"/>
                <a:lumMod val="105000"/>
                <a:satMod val="103000"/>
                <a:tint val="73000"/>
              </a:schemeClr>
            </a:gs>
            <a:gs pos="100000">
              <a:schemeClr val="accent4">
                <a:hueOff val="3299968"/>
                <a:satOff val="-14601"/>
                <a:lumOff val="-2452"/>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425083" tIns="35560" rIns="35560" bIns="35560" numCol="1" spcCol="1270" anchor="ctr" anchorCtr="0">
          <a:noAutofit/>
        </a:bodyPr>
        <a:lstStyle/>
        <a:p>
          <a:pPr marL="0" lvl="0" indent="0" algn="l" defTabSz="622300">
            <a:lnSpc>
              <a:spcPct val="90000"/>
            </a:lnSpc>
            <a:spcBef>
              <a:spcPct val="0"/>
            </a:spcBef>
            <a:spcAft>
              <a:spcPct val="35000"/>
            </a:spcAft>
            <a:buNone/>
          </a:pPr>
          <a:r>
            <a:rPr lang="en-GB" sz="1400" kern="1200" dirty="0">
              <a:solidFill>
                <a:schemeClr val="bg2">
                  <a:lumMod val="10000"/>
                </a:schemeClr>
              </a:solidFill>
              <a:latin typeface="Amasis MT Pro Medium" panose="02040604050005020304" pitchFamily="18" charset="0"/>
            </a:rPr>
            <a:t>Cancer Research UK (2026b) </a:t>
          </a:r>
          <a:r>
            <a:rPr lang="en-GB" sz="1400" i="1" kern="1200" dirty="0">
              <a:solidFill>
                <a:schemeClr val="bg2">
                  <a:lumMod val="10000"/>
                </a:schemeClr>
              </a:solidFill>
              <a:latin typeface="Amasis MT Pro Medium" panose="02040604050005020304" pitchFamily="18" charset="0"/>
            </a:rPr>
            <a:t>Risk factors for breast cancer</a:t>
          </a:r>
          <a:r>
            <a:rPr lang="en-GB" sz="1400" kern="1200" dirty="0">
              <a:solidFill>
                <a:schemeClr val="bg2">
                  <a:lumMod val="10000"/>
                </a:schemeClr>
              </a:solidFill>
              <a:latin typeface="Amasis MT Pro Medium" panose="02040604050005020304" pitchFamily="18" charset="0"/>
            </a:rPr>
            <a:t>. Available at: </a:t>
          </a:r>
          <a:r>
            <a:rPr lang="en-GB" sz="1400" kern="1200" dirty="0">
              <a:solidFill>
                <a:schemeClr val="bg2">
                  <a:lumMod val="10000"/>
                </a:schemeClr>
              </a:solidFill>
              <a:latin typeface="Amasis MT Pro Medium" panose="02040604050005020304" pitchFamily="18" charset="0"/>
              <a:hlinkClick xmlns:r="http://schemas.openxmlformats.org/officeDocument/2006/relationships" r:id="rId4">
                <a:extLst>
                  <a:ext uri="{A12FA001-AC4F-418D-AE19-62706E023703}">
                    <ahyp:hlinkClr xmlns:ahyp="http://schemas.microsoft.com/office/drawing/2018/hyperlinkcolor" val="tx"/>
                  </a:ext>
                </a:extLst>
              </a:hlinkClick>
            </a:rPr>
            <a:t>https://www.cancerresearchuk.org/about-cancer/breast-cancer/risks-causes/risk-factors</a:t>
          </a:r>
          <a:r>
            <a:rPr lang="en-GB" sz="1400" kern="1200" dirty="0">
              <a:solidFill>
                <a:schemeClr val="bg2">
                  <a:lumMod val="10000"/>
                </a:schemeClr>
              </a:solidFill>
              <a:latin typeface="Amasis MT Pro Medium" panose="02040604050005020304" pitchFamily="18" charset="0"/>
            </a:rPr>
            <a:t> (Accessed: 27 August 2026).</a:t>
          </a:r>
        </a:p>
      </dsp:txBody>
      <dsp:txXfrm>
        <a:off x="1248978" y="2678631"/>
        <a:ext cx="9908296" cy="535537"/>
      </dsp:txXfrm>
    </dsp:sp>
    <dsp:sp modelId="{983CE01D-13EC-4EE3-93E1-B45FEB92B601}">
      <dsp:nvSpPr>
        <dsp:cNvPr id="0" name=""/>
        <dsp:cNvSpPr/>
      </dsp:nvSpPr>
      <dsp:spPr>
        <a:xfrm>
          <a:off x="914267" y="2611688"/>
          <a:ext cx="669422" cy="669422"/>
        </a:xfrm>
        <a:prstGeom prst="ellipse">
          <a:avLst/>
        </a:prstGeom>
        <a:gradFill rotWithShape="0">
          <a:gsLst>
            <a:gs pos="0">
              <a:schemeClr val="lt1">
                <a:hueOff val="0"/>
                <a:satOff val="0"/>
                <a:lumOff val="0"/>
                <a:alphaOff val="0"/>
                <a:lumMod val="110000"/>
                <a:satMod val="105000"/>
                <a:tint val="67000"/>
              </a:schemeClr>
            </a:gs>
            <a:gs pos="50000">
              <a:schemeClr val="lt1">
                <a:hueOff val="0"/>
                <a:satOff val="0"/>
                <a:lumOff val="0"/>
                <a:alphaOff val="0"/>
                <a:lumMod val="105000"/>
                <a:satMod val="103000"/>
                <a:tint val="73000"/>
              </a:schemeClr>
            </a:gs>
            <a:gs pos="100000">
              <a:schemeClr val="lt1">
                <a:hueOff val="0"/>
                <a:satOff val="0"/>
                <a:lumOff val="0"/>
                <a:alphaOff val="0"/>
                <a:lumMod val="105000"/>
                <a:satMod val="109000"/>
                <a:tint val="81000"/>
              </a:schemeClr>
            </a:gs>
          </a:gsLst>
          <a:lin ang="5400000" scaled="0"/>
        </a:gradFill>
        <a:ln w="12700" cap="flat" cmpd="sng" algn="ctr">
          <a:solidFill>
            <a:schemeClr val="accent4">
              <a:hueOff val="3299968"/>
              <a:satOff val="-14601"/>
              <a:lumOff val="-2452"/>
              <a:alphaOff val="0"/>
            </a:schemeClr>
          </a:solidFill>
          <a:prstDash val="solid"/>
          <a:miter lim="800000"/>
        </a:ln>
        <a:effectLst/>
      </dsp:spPr>
      <dsp:style>
        <a:lnRef idx="1">
          <a:scrgbClr r="0" g="0" b="0"/>
        </a:lnRef>
        <a:fillRef idx="2">
          <a:scrgbClr r="0" g="0" b="0"/>
        </a:fillRef>
        <a:effectRef idx="0">
          <a:scrgbClr r="0" g="0" b="0"/>
        </a:effectRef>
        <a:fontRef idx="minor"/>
      </dsp:style>
    </dsp:sp>
    <dsp:sp modelId="{A1CB52E4-29A3-4D00-828D-43A759B310E4}">
      <dsp:nvSpPr>
        <dsp:cNvPr id="0" name=""/>
        <dsp:cNvSpPr/>
      </dsp:nvSpPr>
      <dsp:spPr>
        <a:xfrm>
          <a:off x="1164122" y="3482409"/>
          <a:ext cx="9993152" cy="535537"/>
        </a:xfrm>
        <a:prstGeom prst="rect">
          <a:avLst/>
        </a:prstGeom>
        <a:gradFill rotWithShape="0">
          <a:gsLst>
            <a:gs pos="0">
              <a:schemeClr val="accent4">
                <a:hueOff val="4399958"/>
                <a:satOff val="-19468"/>
                <a:lumOff val="-3269"/>
                <a:alphaOff val="0"/>
                <a:lumMod val="110000"/>
                <a:satMod val="105000"/>
                <a:tint val="67000"/>
              </a:schemeClr>
            </a:gs>
            <a:gs pos="50000">
              <a:schemeClr val="accent4">
                <a:hueOff val="4399958"/>
                <a:satOff val="-19468"/>
                <a:lumOff val="-3269"/>
                <a:alphaOff val="0"/>
                <a:lumMod val="105000"/>
                <a:satMod val="103000"/>
                <a:tint val="73000"/>
              </a:schemeClr>
            </a:gs>
            <a:gs pos="100000">
              <a:schemeClr val="accent4">
                <a:hueOff val="4399958"/>
                <a:satOff val="-19468"/>
                <a:lumOff val="-3269"/>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425083" tIns="35560" rIns="35560" bIns="35560" numCol="1" spcCol="1270" anchor="ctr" anchorCtr="0">
          <a:noAutofit/>
        </a:bodyPr>
        <a:lstStyle/>
        <a:p>
          <a:pPr marL="0" lvl="0" indent="0" algn="l" defTabSz="622300">
            <a:lnSpc>
              <a:spcPct val="90000"/>
            </a:lnSpc>
            <a:spcBef>
              <a:spcPct val="0"/>
            </a:spcBef>
            <a:spcAft>
              <a:spcPct val="35000"/>
            </a:spcAft>
            <a:buNone/>
          </a:pPr>
          <a:r>
            <a:rPr lang="en-GB" sz="1400" kern="1200" dirty="0">
              <a:solidFill>
                <a:schemeClr val="bg2">
                  <a:lumMod val="10000"/>
                </a:schemeClr>
              </a:solidFill>
              <a:latin typeface="Amasis MT Pro Medium" panose="02040604050005020304" pitchFamily="18" charset="0"/>
            </a:rPr>
            <a:t>Cancer Research UK (2026c) </a:t>
          </a:r>
          <a:r>
            <a:rPr lang="en-GB" sz="1400" i="1" kern="1200" dirty="0">
              <a:solidFill>
                <a:schemeClr val="bg2">
                  <a:lumMod val="10000"/>
                </a:schemeClr>
              </a:solidFill>
              <a:latin typeface="Amasis MT Pro Medium" panose="02040604050005020304" pitchFamily="18" charset="0"/>
            </a:rPr>
            <a:t>Tests on your breast cancer cells</a:t>
          </a:r>
          <a:r>
            <a:rPr lang="en-GB" sz="1400" kern="1200" dirty="0">
              <a:solidFill>
                <a:schemeClr val="bg2">
                  <a:lumMod val="10000"/>
                </a:schemeClr>
              </a:solidFill>
              <a:latin typeface="Amasis MT Pro Medium" panose="02040604050005020304" pitchFamily="18" charset="0"/>
            </a:rPr>
            <a:t>. Available at: </a:t>
          </a:r>
          <a:r>
            <a:rPr lang="en-GB" sz="1400" kern="1200" dirty="0">
              <a:solidFill>
                <a:schemeClr val="bg2">
                  <a:lumMod val="10000"/>
                </a:schemeClr>
              </a:solidFill>
              <a:latin typeface="Amasis MT Pro Medium" panose="02040604050005020304" pitchFamily="18" charset="0"/>
              <a:hlinkClick xmlns:r="http://schemas.openxmlformats.org/officeDocument/2006/relationships" r:id="rId5">
                <a:extLst>
                  <a:ext uri="{A12FA001-AC4F-418D-AE19-62706E023703}">
                    <ahyp:hlinkClr xmlns:ahyp="http://schemas.microsoft.com/office/drawing/2018/hyperlinkcolor" val="tx"/>
                  </a:ext>
                </a:extLst>
              </a:hlinkClick>
            </a:rPr>
            <a:t>https://www.cancerresearchuk.org/about-cancer/breast-cancer/getting-diagnosed/tests-breast-cancer-cells</a:t>
          </a:r>
          <a:r>
            <a:rPr lang="en-GB" sz="1400" kern="1200" dirty="0">
              <a:solidFill>
                <a:schemeClr val="bg2">
                  <a:lumMod val="10000"/>
                </a:schemeClr>
              </a:solidFill>
              <a:latin typeface="Amasis MT Pro Medium" panose="02040604050005020304" pitchFamily="18" charset="0"/>
            </a:rPr>
            <a:t> (Accessed: 28 August 2026).</a:t>
          </a:r>
        </a:p>
      </dsp:txBody>
      <dsp:txXfrm>
        <a:off x="1164122" y="3482409"/>
        <a:ext cx="9993152" cy="535537"/>
      </dsp:txXfrm>
    </dsp:sp>
    <dsp:sp modelId="{57C9E858-0759-4484-93B6-D0B79F906E07}">
      <dsp:nvSpPr>
        <dsp:cNvPr id="0" name=""/>
        <dsp:cNvSpPr/>
      </dsp:nvSpPr>
      <dsp:spPr>
        <a:xfrm>
          <a:off x="829411" y="3415466"/>
          <a:ext cx="669422" cy="669422"/>
        </a:xfrm>
        <a:prstGeom prst="ellipse">
          <a:avLst/>
        </a:prstGeom>
        <a:gradFill rotWithShape="0">
          <a:gsLst>
            <a:gs pos="0">
              <a:schemeClr val="lt1">
                <a:hueOff val="0"/>
                <a:satOff val="0"/>
                <a:lumOff val="0"/>
                <a:alphaOff val="0"/>
                <a:lumMod val="110000"/>
                <a:satMod val="105000"/>
                <a:tint val="67000"/>
              </a:schemeClr>
            </a:gs>
            <a:gs pos="50000">
              <a:schemeClr val="lt1">
                <a:hueOff val="0"/>
                <a:satOff val="0"/>
                <a:lumOff val="0"/>
                <a:alphaOff val="0"/>
                <a:lumMod val="105000"/>
                <a:satMod val="103000"/>
                <a:tint val="73000"/>
              </a:schemeClr>
            </a:gs>
            <a:gs pos="100000">
              <a:schemeClr val="lt1">
                <a:hueOff val="0"/>
                <a:satOff val="0"/>
                <a:lumOff val="0"/>
                <a:alphaOff val="0"/>
                <a:lumMod val="105000"/>
                <a:satMod val="109000"/>
                <a:tint val="81000"/>
              </a:schemeClr>
            </a:gs>
          </a:gsLst>
          <a:lin ang="5400000" scaled="0"/>
        </a:gradFill>
        <a:ln w="12700" cap="flat" cmpd="sng" algn="ctr">
          <a:solidFill>
            <a:schemeClr val="accent4">
              <a:hueOff val="4399958"/>
              <a:satOff val="-19468"/>
              <a:lumOff val="-3269"/>
              <a:alphaOff val="0"/>
            </a:schemeClr>
          </a:solidFill>
          <a:prstDash val="solid"/>
          <a:miter lim="800000"/>
        </a:ln>
        <a:effectLst/>
      </dsp:spPr>
      <dsp:style>
        <a:lnRef idx="1">
          <a:scrgbClr r="0" g="0" b="0"/>
        </a:lnRef>
        <a:fillRef idx="2">
          <a:scrgbClr r="0" g="0" b="0"/>
        </a:fillRef>
        <a:effectRef idx="0">
          <a:scrgbClr r="0" g="0" b="0"/>
        </a:effectRef>
        <a:fontRef idx="minor"/>
      </dsp:style>
    </dsp:sp>
    <dsp:sp modelId="{B8CB4B27-A04A-4B28-B862-12D6C155E627}">
      <dsp:nvSpPr>
        <dsp:cNvPr id="0" name=""/>
        <dsp:cNvSpPr/>
      </dsp:nvSpPr>
      <dsp:spPr>
        <a:xfrm>
          <a:off x="898357" y="4285597"/>
          <a:ext cx="10258917" cy="535537"/>
        </a:xfrm>
        <a:prstGeom prst="rect">
          <a:avLst/>
        </a:prstGeom>
        <a:gradFill rotWithShape="0">
          <a:gsLst>
            <a:gs pos="0">
              <a:schemeClr val="accent4">
                <a:hueOff val="5499947"/>
                <a:satOff val="-24335"/>
                <a:lumOff val="-4086"/>
                <a:alphaOff val="0"/>
                <a:lumMod val="110000"/>
                <a:satMod val="105000"/>
                <a:tint val="67000"/>
              </a:schemeClr>
            </a:gs>
            <a:gs pos="50000">
              <a:schemeClr val="accent4">
                <a:hueOff val="5499947"/>
                <a:satOff val="-24335"/>
                <a:lumOff val="-4086"/>
                <a:alphaOff val="0"/>
                <a:lumMod val="105000"/>
                <a:satMod val="103000"/>
                <a:tint val="73000"/>
              </a:schemeClr>
            </a:gs>
            <a:gs pos="100000">
              <a:schemeClr val="accent4">
                <a:hueOff val="5499947"/>
                <a:satOff val="-24335"/>
                <a:lumOff val="-4086"/>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425083" tIns="35560" rIns="35560" bIns="35560" numCol="1" spcCol="1270" anchor="ctr" anchorCtr="0">
          <a:noAutofit/>
        </a:bodyPr>
        <a:lstStyle/>
        <a:p>
          <a:pPr marL="0" lvl="0" indent="0" algn="l" defTabSz="622300">
            <a:lnSpc>
              <a:spcPct val="90000"/>
            </a:lnSpc>
            <a:spcBef>
              <a:spcPct val="0"/>
            </a:spcBef>
            <a:spcAft>
              <a:spcPct val="35000"/>
            </a:spcAft>
            <a:buNone/>
          </a:pPr>
          <a:r>
            <a:rPr lang="en-GB" sz="1400" kern="1200" dirty="0">
              <a:solidFill>
                <a:schemeClr val="bg2">
                  <a:lumMod val="10000"/>
                </a:schemeClr>
              </a:solidFill>
              <a:latin typeface="Amasis MT Pro Medium" panose="02040604050005020304" pitchFamily="18" charset="0"/>
            </a:rPr>
            <a:t>Macmillan Cancer Support (2023) </a:t>
          </a:r>
          <a:r>
            <a:rPr lang="en-GB" sz="1400" i="1" kern="1200" dirty="0">
              <a:solidFill>
                <a:schemeClr val="bg2">
                  <a:lumMod val="10000"/>
                </a:schemeClr>
              </a:solidFill>
              <a:latin typeface="Amasis MT Pro Medium" panose="02040604050005020304" pitchFamily="18" charset="0"/>
            </a:rPr>
            <a:t>Tiredness (fatigue) and cancer</a:t>
          </a:r>
          <a:r>
            <a:rPr lang="en-GB" sz="1400" kern="1200" dirty="0">
              <a:solidFill>
                <a:schemeClr val="bg2">
                  <a:lumMod val="10000"/>
                </a:schemeClr>
              </a:solidFill>
              <a:latin typeface="Amasis MT Pro Medium" panose="02040604050005020304" pitchFamily="18" charset="0"/>
            </a:rPr>
            <a:t>. Available at: </a:t>
          </a:r>
          <a:r>
            <a:rPr lang="en-GB" sz="1400" kern="1200" dirty="0">
              <a:solidFill>
                <a:schemeClr val="bg2">
                  <a:lumMod val="10000"/>
                </a:schemeClr>
              </a:solidFill>
              <a:latin typeface="Amasis MT Pro Medium" panose="02040604050005020304" pitchFamily="18" charset="0"/>
              <a:hlinkClick xmlns:r="http://schemas.openxmlformats.org/officeDocument/2006/relationships" r:id="rId6">
                <a:extLst>
                  <a:ext uri="{A12FA001-AC4F-418D-AE19-62706E023703}">
                    <ahyp:hlinkClr xmlns:ahyp="http://schemas.microsoft.com/office/drawing/2018/hyperlinkcolor" val="tx"/>
                  </a:ext>
                </a:extLst>
              </a:hlinkClick>
            </a:rPr>
            <a:t>https://www.macmillan.org.uk/cancer-information-and-support/impacts-of-cancer/tiredness</a:t>
          </a:r>
          <a:r>
            <a:rPr lang="en-GB" sz="1400" kern="1200" dirty="0">
              <a:solidFill>
                <a:schemeClr val="bg2">
                  <a:lumMod val="10000"/>
                </a:schemeClr>
              </a:solidFill>
              <a:latin typeface="Amasis MT Pro Medium" panose="02040604050005020304" pitchFamily="18" charset="0"/>
            </a:rPr>
            <a:t> (Accessed: 27 August 2026).</a:t>
          </a:r>
        </a:p>
      </dsp:txBody>
      <dsp:txXfrm>
        <a:off x="898357" y="4285597"/>
        <a:ext cx="10258917" cy="535537"/>
      </dsp:txXfrm>
    </dsp:sp>
    <dsp:sp modelId="{22E5D9EE-BD2C-4EB4-93D0-E375B1FD9695}">
      <dsp:nvSpPr>
        <dsp:cNvPr id="0" name=""/>
        <dsp:cNvSpPr/>
      </dsp:nvSpPr>
      <dsp:spPr>
        <a:xfrm>
          <a:off x="563646" y="4218655"/>
          <a:ext cx="669422" cy="669422"/>
        </a:xfrm>
        <a:prstGeom prst="ellipse">
          <a:avLst/>
        </a:prstGeom>
        <a:gradFill rotWithShape="0">
          <a:gsLst>
            <a:gs pos="0">
              <a:schemeClr val="lt1">
                <a:hueOff val="0"/>
                <a:satOff val="0"/>
                <a:lumOff val="0"/>
                <a:alphaOff val="0"/>
                <a:lumMod val="110000"/>
                <a:satMod val="105000"/>
                <a:tint val="67000"/>
              </a:schemeClr>
            </a:gs>
            <a:gs pos="50000">
              <a:schemeClr val="lt1">
                <a:hueOff val="0"/>
                <a:satOff val="0"/>
                <a:lumOff val="0"/>
                <a:alphaOff val="0"/>
                <a:lumMod val="105000"/>
                <a:satMod val="103000"/>
                <a:tint val="73000"/>
              </a:schemeClr>
            </a:gs>
            <a:gs pos="100000">
              <a:schemeClr val="lt1">
                <a:hueOff val="0"/>
                <a:satOff val="0"/>
                <a:lumOff val="0"/>
                <a:alphaOff val="0"/>
                <a:lumMod val="105000"/>
                <a:satMod val="109000"/>
                <a:tint val="81000"/>
              </a:schemeClr>
            </a:gs>
          </a:gsLst>
          <a:lin ang="5400000" scaled="0"/>
        </a:gradFill>
        <a:ln w="12700" cap="flat" cmpd="sng" algn="ctr">
          <a:solidFill>
            <a:schemeClr val="accent4">
              <a:hueOff val="5499947"/>
              <a:satOff val="-24335"/>
              <a:lumOff val="-4086"/>
              <a:alphaOff val="0"/>
            </a:schemeClr>
          </a:solidFill>
          <a:prstDash val="solid"/>
          <a:miter lim="800000"/>
        </a:ln>
        <a:effectLst/>
      </dsp:spPr>
      <dsp:style>
        <a:lnRef idx="1">
          <a:scrgbClr r="0" g="0" b="0"/>
        </a:lnRef>
        <a:fillRef idx="2">
          <a:scrgbClr r="0" g="0" b="0"/>
        </a:fillRef>
        <a:effectRef idx="0">
          <a:scrgbClr r="0" g="0" b="0"/>
        </a:effectRef>
        <a:fontRef idx="minor"/>
      </dsp:style>
    </dsp:sp>
    <dsp:sp modelId="{26D058AE-729B-40B4-9CB5-24229896B59C}">
      <dsp:nvSpPr>
        <dsp:cNvPr id="0" name=""/>
        <dsp:cNvSpPr/>
      </dsp:nvSpPr>
      <dsp:spPr>
        <a:xfrm>
          <a:off x="413379" y="5089375"/>
          <a:ext cx="10743895" cy="535537"/>
        </a:xfrm>
        <a:prstGeom prst="rect">
          <a:avLst/>
        </a:prstGeom>
        <a:gradFill rotWithShape="0">
          <a:gsLst>
            <a:gs pos="0">
              <a:schemeClr val="accent4">
                <a:hueOff val="6599937"/>
                <a:satOff val="-29202"/>
                <a:lumOff val="-4903"/>
                <a:alphaOff val="0"/>
                <a:lumMod val="110000"/>
                <a:satMod val="105000"/>
                <a:tint val="67000"/>
              </a:schemeClr>
            </a:gs>
            <a:gs pos="50000">
              <a:schemeClr val="accent4">
                <a:hueOff val="6599937"/>
                <a:satOff val="-29202"/>
                <a:lumOff val="-4903"/>
                <a:alphaOff val="0"/>
                <a:lumMod val="105000"/>
                <a:satMod val="103000"/>
                <a:tint val="73000"/>
              </a:schemeClr>
            </a:gs>
            <a:gs pos="100000">
              <a:schemeClr val="accent4">
                <a:hueOff val="6599937"/>
                <a:satOff val="-29202"/>
                <a:lumOff val="-4903"/>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425083" tIns="35560" rIns="35560" bIns="35560" numCol="1" spcCol="1270" anchor="ctr" anchorCtr="0">
          <a:noAutofit/>
        </a:bodyPr>
        <a:lstStyle/>
        <a:p>
          <a:pPr marL="0" lvl="0" indent="0" algn="l" defTabSz="622300">
            <a:lnSpc>
              <a:spcPct val="90000"/>
            </a:lnSpc>
            <a:spcBef>
              <a:spcPct val="0"/>
            </a:spcBef>
            <a:spcAft>
              <a:spcPct val="35000"/>
            </a:spcAft>
            <a:buNone/>
          </a:pPr>
          <a:r>
            <a:rPr lang="en-GB" sz="1400" kern="1200" dirty="0">
              <a:solidFill>
                <a:schemeClr val="bg2">
                  <a:lumMod val="10000"/>
                </a:schemeClr>
              </a:solidFill>
              <a:latin typeface="Amasis MT Pro Medium" panose="02040604050005020304" pitchFamily="18" charset="0"/>
            </a:rPr>
            <a:t>Macmillan Cancer Support (2025) </a:t>
          </a:r>
          <a:r>
            <a:rPr lang="en-GB" sz="1400" i="1" kern="1200" dirty="0">
              <a:solidFill>
                <a:schemeClr val="bg2">
                  <a:lumMod val="10000"/>
                </a:schemeClr>
              </a:solidFill>
              <a:latin typeface="Amasis MT Pro Medium" panose="02040604050005020304" pitchFamily="18" charset="0"/>
            </a:rPr>
            <a:t>Eating well and keeping active during and after cancer treatment</a:t>
          </a:r>
          <a:r>
            <a:rPr lang="en-GB" sz="1400" kern="1200" dirty="0">
              <a:solidFill>
                <a:schemeClr val="bg2">
                  <a:lumMod val="10000"/>
                </a:schemeClr>
              </a:solidFill>
              <a:latin typeface="Amasis MT Pro Medium" panose="02040604050005020304" pitchFamily="18" charset="0"/>
            </a:rPr>
            <a:t>. Available at: </a:t>
          </a:r>
          <a:r>
            <a:rPr lang="en-GB" sz="1400" kern="1200" dirty="0">
              <a:solidFill>
                <a:schemeClr val="bg2">
                  <a:lumMod val="10000"/>
                </a:schemeClr>
              </a:solidFill>
              <a:latin typeface="Amasis MT Pro Medium" panose="02040604050005020304" pitchFamily="18" charset="0"/>
              <a:hlinkClick xmlns:r="http://schemas.openxmlformats.org/officeDocument/2006/relationships" r:id="rId7">
                <a:extLst>
                  <a:ext uri="{A12FA001-AC4F-418D-AE19-62706E023703}">
                    <ahyp:hlinkClr xmlns:ahyp="http://schemas.microsoft.com/office/drawing/2018/hyperlinkcolor" val="tx"/>
                  </a:ext>
                </a:extLst>
              </a:hlinkClick>
            </a:rPr>
            <a:t>https://www.macmillan.org.uk/cancer-information-and-support/treatment/preparing-for-treatment/eating-well-and-keeping-active</a:t>
          </a:r>
          <a:r>
            <a:rPr lang="en-GB" sz="1400" kern="1200" dirty="0">
              <a:solidFill>
                <a:schemeClr val="bg2">
                  <a:lumMod val="10000"/>
                </a:schemeClr>
              </a:solidFill>
              <a:latin typeface="Amasis MT Pro Medium" panose="02040604050005020304" pitchFamily="18" charset="0"/>
            </a:rPr>
            <a:t> (Accessed: 27 August 2026).</a:t>
          </a:r>
        </a:p>
      </dsp:txBody>
      <dsp:txXfrm>
        <a:off x="413379" y="5089375"/>
        <a:ext cx="10743895" cy="535537"/>
      </dsp:txXfrm>
    </dsp:sp>
    <dsp:sp modelId="{F5DB7FEB-BEE7-4F20-8CDF-AADA317D4CF3}">
      <dsp:nvSpPr>
        <dsp:cNvPr id="0" name=""/>
        <dsp:cNvSpPr/>
      </dsp:nvSpPr>
      <dsp:spPr>
        <a:xfrm>
          <a:off x="78668" y="5022433"/>
          <a:ext cx="669422" cy="669422"/>
        </a:xfrm>
        <a:prstGeom prst="ellipse">
          <a:avLst/>
        </a:prstGeom>
        <a:gradFill rotWithShape="0">
          <a:gsLst>
            <a:gs pos="0">
              <a:schemeClr val="lt1">
                <a:hueOff val="0"/>
                <a:satOff val="0"/>
                <a:lumOff val="0"/>
                <a:alphaOff val="0"/>
                <a:lumMod val="110000"/>
                <a:satMod val="105000"/>
                <a:tint val="67000"/>
              </a:schemeClr>
            </a:gs>
            <a:gs pos="50000">
              <a:schemeClr val="lt1">
                <a:hueOff val="0"/>
                <a:satOff val="0"/>
                <a:lumOff val="0"/>
                <a:alphaOff val="0"/>
                <a:lumMod val="105000"/>
                <a:satMod val="103000"/>
                <a:tint val="73000"/>
              </a:schemeClr>
            </a:gs>
            <a:gs pos="100000">
              <a:schemeClr val="lt1">
                <a:hueOff val="0"/>
                <a:satOff val="0"/>
                <a:lumOff val="0"/>
                <a:alphaOff val="0"/>
                <a:lumMod val="105000"/>
                <a:satMod val="109000"/>
                <a:tint val="81000"/>
              </a:schemeClr>
            </a:gs>
          </a:gsLst>
          <a:lin ang="5400000" scaled="0"/>
        </a:gradFill>
        <a:ln w="12700" cap="flat" cmpd="sng" algn="ctr">
          <a:solidFill>
            <a:schemeClr val="accent4">
              <a:hueOff val="6599937"/>
              <a:satOff val="-29202"/>
              <a:lumOff val="-4903"/>
              <a:alphaOff val="0"/>
            </a:schemeClr>
          </a:solidFill>
          <a:prstDash val="solid"/>
          <a:miter lim="800000"/>
        </a:ln>
        <a:effectLst/>
      </dsp:spPr>
      <dsp:style>
        <a:lnRef idx="1">
          <a:scrgbClr r="0" g="0" b="0"/>
        </a:lnRef>
        <a:fillRef idx="2">
          <a:scrgbClr r="0" g="0" b="0"/>
        </a:fillRef>
        <a:effectRef idx="0">
          <a:scrgbClr r="0" g="0" b="0"/>
        </a:effectRef>
        <a:fontRef idx="minor"/>
      </dsp:style>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D66C473-2B01-4EE9-AC99-D7D5B36D0FCB}">
      <dsp:nvSpPr>
        <dsp:cNvPr id="0" name=""/>
        <dsp:cNvSpPr/>
      </dsp:nvSpPr>
      <dsp:spPr>
        <a:xfrm>
          <a:off x="-6122738" y="-937410"/>
          <a:ext cx="7293488" cy="7293488"/>
        </a:xfrm>
        <a:prstGeom prst="blockArc">
          <a:avLst>
            <a:gd name="adj1" fmla="val 18900000"/>
            <a:gd name="adj2" fmla="val 2700000"/>
            <a:gd name="adj3" fmla="val 296"/>
          </a:avLst>
        </a:prstGeom>
        <a:noFill/>
        <a:ln w="19050" cap="flat" cmpd="sng" algn="ctr">
          <a:solidFill>
            <a:schemeClr val="accent5">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9DA7DA09-F703-4D1C-A7B0-14FB56034C7E}">
      <dsp:nvSpPr>
        <dsp:cNvPr id="0" name=""/>
        <dsp:cNvSpPr/>
      </dsp:nvSpPr>
      <dsp:spPr>
        <a:xfrm>
          <a:off x="380119" y="246332"/>
          <a:ext cx="10783485" cy="492448"/>
        </a:xfrm>
        <a:prstGeom prst="rect">
          <a:avLst/>
        </a:prstGeom>
        <a:gradFill rotWithShape="0">
          <a:gsLst>
            <a:gs pos="0">
              <a:schemeClr val="accent4">
                <a:hueOff val="0"/>
                <a:satOff val="0"/>
                <a:lumOff val="0"/>
                <a:alphaOff val="0"/>
                <a:lumMod val="110000"/>
                <a:satMod val="105000"/>
                <a:tint val="67000"/>
              </a:schemeClr>
            </a:gs>
            <a:gs pos="50000">
              <a:schemeClr val="accent4">
                <a:hueOff val="0"/>
                <a:satOff val="0"/>
                <a:lumOff val="0"/>
                <a:alphaOff val="0"/>
                <a:lumMod val="105000"/>
                <a:satMod val="103000"/>
                <a:tint val="73000"/>
              </a:schemeClr>
            </a:gs>
            <a:gs pos="100000">
              <a:schemeClr val="accent4">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390881" tIns="35560" rIns="35560" bIns="35560" numCol="1" spcCol="1270" anchor="ctr" anchorCtr="0">
          <a:noAutofit/>
        </a:bodyPr>
        <a:lstStyle/>
        <a:p>
          <a:pPr marL="0" lvl="0" indent="0" algn="l" defTabSz="622300">
            <a:lnSpc>
              <a:spcPct val="90000"/>
            </a:lnSpc>
            <a:spcBef>
              <a:spcPct val="0"/>
            </a:spcBef>
            <a:spcAft>
              <a:spcPct val="35000"/>
            </a:spcAft>
            <a:buNone/>
          </a:pPr>
          <a:r>
            <a:rPr lang="en-GB" sz="1400" kern="1200" dirty="0">
              <a:solidFill>
                <a:schemeClr val="bg2">
                  <a:lumMod val="10000"/>
                </a:schemeClr>
              </a:solidFill>
              <a:latin typeface="Amasis MT Pro Medium" panose="02040604050005020304" pitchFamily="18" charset="0"/>
            </a:rPr>
            <a:t>National Cancer Institute (2025) </a:t>
          </a:r>
          <a:r>
            <a:rPr lang="en-GB" sz="1400" i="1" kern="1200" dirty="0">
              <a:solidFill>
                <a:schemeClr val="bg2">
                  <a:lumMod val="10000"/>
                </a:schemeClr>
              </a:solidFill>
              <a:latin typeface="Amasis MT Pro Medium" panose="02040604050005020304" pitchFamily="18" charset="0"/>
            </a:rPr>
            <a:t>Anatomy</a:t>
          </a:r>
          <a:r>
            <a:rPr lang="en-GB" sz="1400" kern="1200" dirty="0">
              <a:solidFill>
                <a:schemeClr val="bg2">
                  <a:lumMod val="10000"/>
                </a:schemeClr>
              </a:solidFill>
              <a:latin typeface="Amasis MT Pro Medium" panose="02040604050005020304" pitchFamily="18" charset="0"/>
            </a:rPr>
            <a:t>. SEER Training Modules. Available at: </a:t>
          </a:r>
          <a:r>
            <a:rPr lang="en-GB" sz="1400" kern="1200" dirty="0">
              <a:solidFill>
                <a:schemeClr val="bg2">
                  <a:lumMod val="10000"/>
                </a:schemeClr>
              </a:solidFill>
              <a:latin typeface="Amasis MT Pro Medium" panose="02040604050005020304" pitchFamily="18" charset="0"/>
              <a:hlinkClick xmlns:r="http://schemas.openxmlformats.org/officeDocument/2006/relationships" r:id="rId1">
                <a:extLst>
                  <a:ext uri="{A12FA001-AC4F-418D-AE19-62706E023703}">
                    <ahyp:hlinkClr xmlns:ahyp="http://schemas.microsoft.com/office/drawing/2018/hyperlinkcolor" val="tx"/>
                  </a:ext>
                </a:extLst>
              </a:hlinkClick>
            </a:rPr>
            <a:t>https://training.seer.cancer.gov/breast/anatomy.html</a:t>
          </a:r>
          <a:r>
            <a:rPr lang="en-GB" sz="1400" kern="1200" dirty="0">
              <a:solidFill>
                <a:schemeClr val="bg2">
                  <a:lumMod val="10000"/>
                </a:schemeClr>
              </a:solidFill>
              <a:latin typeface="Amasis MT Pro Medium" panose="02040604050005020304" pitchFamily="18" charset="0"/>
            </a:rPr>
            <a:t> (Accessed: 27 August 2026).</a:t>
          </a:r>
        </a:p>
      </dsp:txBody>
      <dsp:txXfrm>
        <a:off x="380119" y="246332"/>
        <a:ext cx="10783485" cy="492448"/>
      </dsp:txXfrm>
    </dsp:sp>
    <dsp:sp modelId="{212D6866-44DC-4C9C-AC24-0CBB60881427}">
      <dsp:nvSpPr>
        <dsp:cNvPr id="0" name=""/>
        <dsp:cNvSpPr/>
      </dsp:nvSpPr>
      <dsp:spPr>
        <a:xfrm>
          <a:off x="72339" y="184776"/>
          <a:ext cx="615560" cy="615560"/>
        </a:xfrm>
        <a:prstGeom prst="ellipse">
          <a:avLst/>
        </a:prstGeom>
        <a:gradFill rotWithShape="0">
          <a:gsLst>
            <a:gs pos="0">
              <a:schemeClr val="lt1">
                <a:hueOff val="0"/>
                <a:satOff val="0"/>
                <a:lumOff val="0"/>
                <a:alphaOff val="0"/>
                <a:lumMod val="110000"/>
                <a:satMod val="105000"/>
                <a:tint val="67000"/>
              </a:schemeClr>
            </a:gs>
            <a:gs pos="50000">
              <a:schemeClr val="lt1">
                <a:hueOff val="0"/>
                <a:satOff val="0"/>
                <a:lumOff val="0"/>
                <a:alphaOff val="0"/>
                <a:lumMod val="105000"/>
                <a:satMod val="103000"/>
                <a:tint val="73000"/>
              </a:schemeClr>
            </a:gs>
            <a:gs pos="100000">
              <a:schemeClr val="lt1">
                <a:hueOff val="0"/>
                <a:satOff val="0"/>
                <a:lumOff val="0"/>
                <a:alphaOff val="0"/>
                <a:lumMod val="105000"/>
                <a:satMod val="109000"/>
                <a:tint val="81000"/>
              </a:schemeClr>
            </a:gs>
          </a:gsLst>
          <a:lin ang="5400000" scaled="0"/>
        </a:gradFill>
        <a:ln w="12700" cap="flat" cmpd="sng" algn="ctr">
          <a:solidFill>
            <a:schemeClr val="accent4">
              <a:hueOff val="0"/>
              <a:satOff val="0"/>
              <a:lumOff val="0"/>
              <a:alphaOff val="0"/>
            </a:schemeClr>
          </a:solidFill>
          <a:prstDash val="solid"/>
          <a:miter lim="800000"/>
        </a:ln>
        <a:effectLst/>
      </dsp:spPr>
      <dsp:style>
        <a:lnRef idx="1">
          <a:scrgbClr r="0" g="0" b="0"/>
        </a:lnRef>
        <a:fillRef idx="2">
          <a:scrgbClr r="0" g="0" b="0"/>
        </a:fillRef>
        <a:effectRef idx="0">
          <a:scrgbClr r="0" g="0" b="0"/>
        </a:effectRef>
        <a:fontRef idx="minor"/>
      </dsp:style>
    </dsp:sp>
    <dsp:sp modelId="{7F923FF8-4B2F-45F2-AC5D-5A6515796DC7}">
      <dsp:nvSpPr>
        <dsp:cNvPr id="0" name=""/>
        <dsp:cNvSpPr/>
      </dsp:nvSpPr>
      <dsp:spPr>
        <a:xfrm>
          <a:off x="826075" y="985438"/>
          <a:ext cx="10337529" cy="492448"/>
        </a:xfrm>
        <a:prstGeom prst="rect">
          <a:avLst/>
        </a:prstGeom>
        <a:gradFill rotWithShape="0">
          <a:gsLst>
            <a:gs pos="0">
              <a:schemeClr val="accent4">
                <a:hueOff val="1099990"/>
                <a:satOff val="-4867"/>
                <a:lumOff val="-817"/>
                <a:alphaOff val="0"/>
                <a:lumMod val="110000"/>
                <a:satMod val="105000"/>
                <a:tint val="67000"/>
              </a:schemeClr>
            </a:gs>
            <a:gs pos="50000">
              <a:schemeClr val="accent4">
                <a:hueOff val="1099990"/>
                <a:satOff val="-4867"/>
                <a:lumOff val="-817"/>
                <a:alphaOff val="0"/>
                <a:lumMod val="105000"/>
                <a:satMod val="103000"/>
                <a:tint val="73000"/>
              </a:schemeClr>
            </a:gs>
            <a:gs pos="100000">
              <a:schemeClr val="accent4">
                <a:hueOff val="1099990"/>
                <a:satOff val="-4867"/>
                <a:lumOff val="-817"/>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390881" tIns="35560" rIns="35560" bIns="35560" numCol="1" spcCol="1270" anchor="ctr" anchorCtr="0">
          <a:noAutofit/>
        </a:bodyPr>
        <a:lstStyle/>
        <a:p>
          <a:pPr marL="0" lvl="0" indent="0" algn="l" defTabSz="622300">
            <a:lnSpc>
              <a:spcPct val="90000"/>
            </a:lnSpc>
            <a:spcBef>
              <a:spcPct val="0"/>
            </a:spcBef>
            <a:spcAft>
              <a:spcPct val="35000"/>
            </a:spcAft>
            <a:buNone/>
          </a:pPr>
          <a:r>
            <a:rPr lang="en-GB" sz="1400" kern="1200" dirty="0">
              <a:solidFill>
                <a:schemeClr val="bg2">
                  <a:lumMod val="10000"/>
                </a:schemeClr>
              </a:solidFill>
              <a:latin typeface="Amasis MT Pro Medium" panose="02040604050005020304" pitchFamily="18" charset="0"/>
            </a:rPr>
            <a:t>National Institute for Health and Care Excellence (2018) </a:t>
          </a:r>
          <a:r>
            <a:rPr lang="en-GB" sz="1400" i="1" kern="1200" dirty="0">
              <a:solidFill>
                <a:schemeClr val="bg2">
                  <a:lumMod val="10000"/>
                </a:schemeClr>
              </a:solidFill>
              <a:latin typeface="Amasis MT Pro Medium" panose="02040604050005020304" pitchFamily="18" charset="0"/>
            </a:rPr>
            <a:t>Early and locally advanced breast cancer: diagnosis and management (NG101)</a:t>
          </a:r>
          <a:r>
            <a:rPr lang="en-GB" sz="1400" kern="1200" dirty="0">
              <a:solidFill>
                <a:schemeClr val="bg2">
                  <a:lumMod val="10000"/>
                </a:schemeClr>
              </a:solidFill>
              <a:latin typeface="Amasis MT Pro Medium" panose="02040604050005020304" pitchFamily="18" charset="0"/>
            </a:rPr>
            <a:t>. Updated 14 April 2025. Available at: </a:t>
          </a:r>
          <a:r>
            <a:rPr lang="en-GB" sz="1400" kern="1200" dirty="0">
              <a:solidFill>
                <a:schemeClr val="bg2">
                  <a:lumMod val="10000"/>
                </a:schemeClr>
              </a:solidFill>
              <a:latin typeface="Amasis MT Pro Medium" panose="02040604050005020304" pitchFamily="18" charset="0"/>
              <a:hlinkClick xmlns:r="http://schemas.openxmlformats.org/officeDocument/2006/relationships" r:id="rId2">
                <a:extLst>
                  <a:ext uri="{A12FA001-AC4F-418D-AE19-62706E023703}">
                    <ahyp:hlinkClr xmlns:ahyp="http://schemas.microsoft.com/office/drawing/2018/hyperlinkcolor" val="tx"/>
                  </a:ext>
                </a:extLst>
              </a:hlinkClick>
            </a:rPr>
            <a:t>https://www.nice.org.uk/guidance/ng101</a:t>
          </a:r>
          <a:r>
            <a:rPr lang="en-GB" sz="1400" kern="1200" dirty="0">
              <a:solidFill>
                <a:schemeClr val="bg2">
                  <a:lumMod val="10000"/>
                </a:schemeClr>
              </a:solidFill>
              <a:latin typeface="Amasis MT Pro Medium" panose="02040604050005020304" pitchFamily="18" charset="0"/>
            </a:rPr>
            <a:t> (Accessed: 27 August 2026).</a:t>
          </a:r>
        </a:p>
      </dsp:txBody>
      <dsp:txXfrm>
        <a:off x="826075" y="985438"/>
        <a:ext cx="10337529" cy="492448"/>
      </dsp:txXfrm>
    </dsp:sp>
    <dsp:sp modelId="{0D60C120-58B0-495E-A31C-ADE4D9B8D7FF}">
      <dsp:nvSpPr>
        <dsp:cNvPr id="0" name=""/>
        <dsp:cNvSpPr/>
      </dsp:nvSpPr>
      <dsp:spPr>
        <a:xfrm>
          <a:off x="518295" y="923882"/>
          <a:ext cx="615560" cy="615560"/>
        </a:xfrm>
        <a:prstGeom prst="ellipse">
          <a:avLst/>
        </a:prstGeom>
        <a:gradFill rotWithShape="0">
          <a:gsLst>
            <a:gs pos="0">
              <a:schemeClr val="lt1">
                <a:hueOff val="0"/>
                <a:satOff val="0"/>
                <a:lumOff val="0"/>
                <a:alphaOff val="0"/>
                <a:lumMod val="110000"/>
                <a:satMod val="105000"/>
                <a:tint val="67000"/>
              </a:schemeClr>
            </a:gs>
            <a:gs pos="50000">
              <a:schemeClr val="lt1">
                <a:hueOff val="0"/>
                <a:satOff val="0"/>
                <a:lumOff val="0"/>
                <a:alphaOff val="0"/>
                <a:lumMod val="105000"/>
                <a:satMod val="103000"/>
                <a:tint val="73000"/>
              </a:schemeClr>
            </a:gs>
            <a:gs pos="100000">
              <a:schemeClr val="lt1">
                <a:hueOff val="0"/>
                <a:satOff val="0"/>
                <a:lumOff val="0"/>
                <a:alphaOff val="0"/>
                <a:lumMod val="105000"/>
                <a:satMod val="109000"/>
                <a:tint val="81000"/>
              </a:schemeClr>
            </a:gs>
          </a:gsLst>
          <a:lin ang="5400000" scaled="0"/>
        </a:gradFill>
        <a:ln w="12700" cap="flat" cmpd="sng" algn="ctr">
          <a:solidFill>
            <a:schemeClr val="accent4">
              <a:hueOff val="1099990"/>
              <a:satOff val="-4867"/>
              <a:lumOff val="-817"/>
              <a:alphaOff val="0"/>
            </a:schemeClr>
          </a:solidFill>
          <a:prstDash val="solid"/>
          <a:miter lim="800000"/>
        </a:ln>
        <a:effectLst/>
      </dsp:spPr>
      <dsp:style>
        <a:lnRef idx="1">
          <a:scrgbClr r="0" g="0" b="0"/>
        </a:lnRef>
        <a:fillRef idx="2">
          <a:scrgbClr r="0" g="0" b="0"/>
        </a:fillRef>
        <a:effectRef idx="0">
          <a:scrgbClr r="0" g="0" b="0"/>
        </a:effectRef>
        <a:fontRef idx="minor"/>
      </dsp:style>
    </dsp:sp>
    <dsp:sp modelId="{AB623A26-3CFA-445A-B110-B9C79B88CD1F}">
      <dsp:nvSpPr>
        <dsp:cNvPr id="0" name=""/>
        <dsp:cNvSpPr/>
      </dsp:nvSpPr>
      <dsp:spPr>
        <a:xfrm>
          <a:off x="1070457" y="1724003"/>
          <a:ext cx="10093147" cy="492448"/>
        </a:xfrm>
        <a:prstGeom prst="rect">
          <a:avLst/>
        </a:prstGeom>
        <a:gradFill rotWithShape="0">
          <a:gsLst>
            <a:gs pos="0">
              <a:schemeClr val="accent4">
                <a:hueOff val="2199979"/>
                <a:satOff val="-9734"/>
                <a:lumOff val="-1634"/>
                <a:alphaOff val="0"/>
                <a:lumMod val="110000"/>
                <a:satMod val="105000"/>
                <a:tint val="67000"/>
              </a:schemeClr>
            </a:gs>
            <a:gs pos="50000">
              <a:schemeClr val="accent4">
                <a:hueOff val="2199979"/>
                <a:satOff val="-9734"/>
                <a:lumOff val="-1634"/>
                <a:alphaOff val="0"/>
                <a:lumMod val="105000"/>
                <a:satMod val="103000"/>
                <a:tint val="73000"/>
              </a:schemeClr>
            </a:gs>
            <a:gs pos="100000">
              <a:schemeClr val="accent4">
                <a:hueOff val="2199979"/>
                <a:satOff val="-9734"/>
                <a:lumOff val="-1634"/>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390881" tIns="35560" rIns="35560" bIns="35560" numCol="1" spcCol="1270" anchor="ctr" anchorCtr="0">
          <a:noAutofit/>
        </a:bodyPr>
        <a:lstStyle/>
        <a:p>
          <a:pPr marL="0" lvl="0" indent="0" algn="l" defTabSz="622300">
            <a:lnSpc>
              <a:spcPct val="90000"/>
            </a:lnSpc>
            <a:spcBef>
              <a:spcPct val="0"/>
            </a:spcBef>
            <a:spcAft>
              <a:spcPct val="35000"/>
            </a:spcAft>
            <a:buNone/>
          </a:pPr>
          <a:r>
            <a:rPr lang="en-GB" sz="1400" kern="1200" dirty="0">
              <a:solidFill>
                <a:schemeClr val="bg2">
                  <a:lumMod val="10000"/>
                </a:schemeClr>
              </a:solidFill>
              <a:latin typeface="Amasis MT Pro Medium" panose="02040604050005020304" pitchFamily="18" charset="0"/>
            </a:rPr>
            <a:t>National Institute for Health and Care Excellence (2021) </a:t>
          </a:r>
          <a:r>
            <a:rPr lang="en-GB" sz="1400" i="1" kern="1200" dirty="0">
              <a:solidFill>
                <a:schemeClr val="bg2">
                  <a:lumMod val="10000"/>
                </a:schemeClr>
              </a:solidFill>
              <a:latin typeface="Amasis MT Pro Medium" panose="02040604050005020304" pitchFamily="18" charset="0"/>
            </a:rPr>
            <a:t>Shared decision making (NG197)</a:t>
          </a:r>
          <a:r>
            <a:rPr lang="en-GB" sz="1400" kern="1200" dirty="0">
              <a:solidFill>
                <a:schemeClr val="bg2">
                  <a:lumMod val="10000"/>
                </a:schemeClr>
              </a:solidFill>
              <a:latin typeface="Amasis MT Pro Medium" panose="02040604050005020304" pitchFamily="18" charset="0"/>
            </a:rPr>
            <a:t>. Available at: </a:t>
          </a:r>
          <a:r>
            <a:rPr lang="en-GB" sz="1400" kern="1200" dirty="0">
              <a:solidFill>
                <a:schemeClr val="bg2">
                  <a:lumMod val="10000"/>
                </a:schemeClr>
              </a:solidFill>
              <a:latin typeface="Amasis MT Pro Medium" panose="02040604050005020304" pitchFamily="18" charset="0"/>
              <a:hlinkClick xmlns:r="http://schemas.openxmlformats.org/officeDocument/2006/relationships" r:id="rId3">
                <a:extLst>
                  <a:ext uri="{A12FA001-AC4F-418D-AE19-62706E023703}">
                    <ahyp:hlinkClr xmlns:ahyp="http://schemas.microsoft.com/office/drawing/2018/hyperlinkcolor" val="tx"/>
                  </a:ext>
                </a:extLst>
              </a:hlinkClick>
            </a:rPr>
            <a:t>https://www.nice.org.uk/guidance/ng197</a:t>
          </a:r>
          <a:r>
            <a:rPr lang="en-GB" sz="1400" kern="1200" dirty="0">
              <a:solidFill>
                <a:schemeClr val="bg2">
                  <a:lumMod val="10000"/>
                </a:schemeClr>
              </a:solidFill>
              <a:latin typeface="Amasis MT Pro Medium" panose="02040604050005020304" pitchFamily="18" charset="0"/>
            </a:rPr>
            <a:t> (Accessed: 27 August 2026).</a:t>
          </a:r>
        </a:p>
      </dsp:txBody>
      <dsp:txXfrm>
        <a:off x="1070457" y="1724003"/>
        <a:ext cx="10093147" cy="492448"/>
      </dsp:txXfrm>
    </dsp:sp>
    <dsp:sp modelId="{E41CC362-7763-4DD5-B3C6-516D07434CDF}">
      <dsp:nvSpPr>
        <dsp:cNvPr id="0" name=""/>
        <dsp:cNvSpPr/>
      </dsp:nvSpPr>
      <dsp:spPr>
        <a:xfrm>
          <a:off x="762677" y="1662447"/>
          <a:ext cx="615560" cy="615560"/>
        </a:xfrm>
        <a:prstGeom prst="ellipse">
          <a:avLst/>
        </a:prstGeom>
        <a:gradFill rotWithShape="0">
          <a:gsLst>
            <a:gs pos="0">
              <a:schemeClr val="lt1">
                <a:hueOff val="0"/>
                <a:satOff val="0"/>
                <a:lumOff val="0"/>
                <a:alphaOff val="0"/>
                <a:lumMod val="110000"/>
                <a:satMod val="105000"/>
                <a:tint val="67000"/>
              </a:schemeClr>
            </a:gs>
            <a:gs pos="50000">
              <a:schemeClr val="lt1">
                <a:hueOff val="0"/>
                <a:satOff val="0"/>
                <a:lumOff val="0"/>
                <a:alphaOff val="0"/>
                <a:lumMod val="105000"/>
                <a:satMod val="103000"/>
                <a:tint val="73000"/>
              </a:schemeClr>
            </a:gs>
            <a:gs pos="100000">
              <a:schemeClr val="lt1">
                <a:hueOff val="0"/>
                <a:satOff val="0"/>
                <a:lumOff val="0"/>
                <a:alphaOff val="0"/>
                <a:lumMod val="105000"/>
                <a:satMod val="109000"/>
                <a:tint val="81000"/>
              </a:schemeClr>
            </a:gs>
          </a:gsLst>
          <a:lin ang="5400000" scaled="0"/>
        </a:gradFill>
        <a:ln w="12700" cap="flat" cmpd="sng" algn="ctr">
          <a:solidFill>
            <a:schemeClr val="accent4">
              <a:hueOff val="2199979"/>
              <a:satOff val="-9734"/>
              <a:lumOff val="-1634"/>
              <a:alphaOff val="0"/>
            </a:schemeClr>
          </a:solidFill>
          <a:prstDash val="solid"/>
          <a:miter lim="800000"/>
        </a:ln>
        <a:effectLst/>
      </dsp:spPr>
      <dsp:style>
        <a:lnRef idx="1">
          <a:scrgbClr r="0" g="0" b="0"/>
        </a:lnRef>
        <a:fillRef idx="2">
          <a:scrgbClr r="0" g="0" b="0"/>
        </a:fillRef>
        <a:effectRef idx="0">
          <a:scrgbClr r="0" g="0" b="0"/>
        </a:effectRef>
        <a:fontRef idx="minor"/>
      </dsp:style>
    </dsp:sp>
    <dsp:sp modelId="{A4D5B3B9-2F76-4850-87E0-352A1994BC34}">
      <dsp:nvSpPr>
        <dsp:cNvPr id="0" name=""/>
        <dsp:cNvSpPr/>
      </dsp:nvSpPr>
      <dsp:spPr>
        <a:xfrm>
          <a:off x="1148486" y="2463109"/>
          <a:ext cx="10015118" cy="492448"/>
        </a:xfrm>
        <a:prstGeom prst="rect">
          <a:avLst/>
        </a:prstGeom>
        <a:gradFill rotWithShape="0">
          <a:gsLst>
            <a:gs pos="0">
              <a:schemeClr val="accent4">
                <a:hueOff val="3299968"/>
                <a:satOff val="-14601"/>
                <a:lumOff val="-2452"/>
                <a:alphaOff val="0"/>
                <a:lumMod val="110000"/>
                <a:satMod val="105000"/>
                <a:tint val="67000"/>
              </a:schemeClr>
            </a:gs>
            <a:gs pos="50000">
              <a:schemeClr val="accent4">
                <a:hueOff val="3299968"/>
                <a:satOff val="-14601"/>
                <a:lumOff val="-2452"/>
                <a:alphaOff val="0"/>
                <a:lumMod val="105000"/>
                <a:satMod val="103000"/>
                <a:tint val="73000"/>
              </a:schemeClr>
            </a:gs>
            <a:gs pos="100000">
              <a:schemeClr val="accent4">
                <a:hueOff val="3299968"/>
                <a:satOff val="-14601"/>
                <a:lumOff val="-2452"/>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390881" tIns="35560" rIns="35560" bIns="35560" numCol="1" spcCol="1270" anchor="ctr" anchorCtr="0">
          <a:noAutofit/>
        </a:bodyPr>
        <a:lstStyle/>
        <a:p>
          <a:pPr marL="0" lvl="0" indent="0" algn="l" defTabSz="622300">
            <a:lnSpc>
              <a:spcPct val="90000"/>
            </a:lnSpc>
            <a:spcBef>
              <a:spcPct val="0"/>
            </a:spcBef>
            <a:spcAft>
              <a:spcPct val="35000"/>
            </a:spcAft>
            <a:buNone/>
          </a:pPr>
          <a:r>
            <a:rPr lang="en-GB" sz="1400" kern="1200" dirty="0">
              <a:solidFill>
                <a:schemeClr val="bg2">
                  <a:lumMod val="10000"/>
                </a:schemeClr>
              </a:solidFill>
              <a:latin typeface="Amasis MT Pro Medium" panose="02040604050005020304" pitchFamily="18" charset="0"/>
            </a:rPr>
            <a:t>NHS (2023) </a:t>
          </a:r>
          <a:r>
            <a:rPr lang="en-GB" sz="1400" i="1" kern="1200" dirty="0">
              <a:solidFill>
                <a:schemeClr val="bg2">
                  <a:lumMod val="10000"/>
                </a:schemeClr>
              </a:solidFill>
              <a:latin typeface="Amasis MT Pro Medium" panose="02040604050005020304" pitchFamily="18" charset="0"/>
            </a:rPr>
            <a:t>Side effects of radiotherapy</a:t>
          </a:r>
          <a:r>
            <a:rPr lang="en-GB" sz="1400" kern="1200" dirty="0">
              <a:solidFill>
                <a:schemeClr val="bg2">
                  <a:lumMod val="10000"/>
                </a:schemeClr>
              </a:solidFill>
              <a:latin typeface="Amasis MT Pro Medium" panose="02040604050005020304" pitchFamily="18" charset="0"/>
            </a:rPr>
            <a:t>. Available at: </a:t>
          </a:r>
          <a:r>
            <a:rPr lang="en-GB" sz="1400" kern="1200" dirty="0">
              <a:solidFill>
                <a:schemeClr val="bg2">
                  <a:lumMod val="10000"/>
                </a:schemeClr>
              </a:solidFill>
              <a:latin typeface="Amasis MT Pro Medium" panose="02040604050005020304" pitchFamily="18" charset="0"/>
              <a:hlinkClick xmlns:r="http://schemas.openxmlformats.org/officeDocument/2006/relationships" r:id="rId4">
                <a:extLst>
                  <a:ext uri="{A12FA001-AC4F-418D-AE19-62706E023703}">
                    <ahyp:hlinkClr xmlns:ahyp="http://schemas.microsoft.com/office/drawing/2018/hyperlinkcolor" val="tx"/>
                  </a:ext>
                </a:extLst>
              </a:hlinkClick>
            </a:rPr>
            <a:t>https://www.nhs.uk/tests-and-treatments/radiotherapy/side-effects/</a:t>
          </a:r>
          <a:r>
            <a:rPr lang="en-GB" sz="1400" kern="1200" dirty="0">
              <a:solidFill>
                <a:schemeClr val="bg2">
                  <a:lumMod val="10000"/>
                </a:schemeClr>
              </a:solidFill>
              <a:latin typeface="Amasis MT Pro Medium" panose="02040604050005020304" pitchFamily="18" charset="0"/>
            </a:rPr>
            <a:t> (Accessed: 27 August 2026).</a:t>
          </a:r>
        </a:p>
      </dsp:txBody>
      <dsp:txXfrm>
        <a:off x="1148486" y="2463109"/>
        <a:ext cx="10015118" cy="492448"/>
      </dsp:txXfrm>
    </dsp:sp>
    <dsp:sp modelId="{54046BE9-7D4F-4CB8-BE50-6E7847CC6372}">
      <dsp:nvSpPr>
        <dsp:cNvPr id="0" name=""/>
        <dsp:cNvSpPr/>
      </dsp:nvSpPr>
      <dsp:spPr>
        <a:xfrm>
          <a:off x="840706" y="2401553"/>
          <a:ext cx="615560" cy="615560"/>
        </a:xfrm>
        <a:prstGeom prst="ellipse">
          <a:avLst/>
        </a:prstGeom>
        <a:gradFill rotWithShape="0">
          <a:gsLst>
            <a:gs pos="0">
              <a:schemeClr val="lt1">
                <a:hueOff val="0"/>
                <a:satOff val="0"/>
                <a:lumOff val="0"/>
                <a:alphaOff val="0"/>
                <a:lumMod val="110000"/>
                <a:satMod val="105000"/>
                <a:tint val="67000"/>
              </a:schemeClr>
            </a:gs>
            <a:gs pos="50000">
              <a:schemeClr val="lt1">
                <a:hueOff val="0"/>
                <a:satOff val="0"/>
                <a:lumOff val="0"/>
                <a:alphaOff val="0"/>
                <a:lumMod val="105000"/>
                <a:satMod val="103000"/>
                <a:tint val="73000"/>
              </a:schemeClr>
            </a:gs>
            <a:gs pos="100000">
              <a:schemeClr val="lt1">
                <a:hueOff val="0"/>
                <a:satOff val="0"/>
                <a:lumOff val="0"/>
                <a:alphaOff val="0"/>
                <a:lumMod val="105000"/>
                <a:satMod val="109000"/>
                <a:tint val="81000"/>
              </a:schemeClr>
            </a:gs>
          </a:gsLst>
          <a:lin ang="5400000" scaled="0"/>
        </a:gradFill>
        <a:ln w="12700" cap="flat" cmpd="sng" algn="ctr">
          <a:solidFill>
            <a:schemeClr val="accent4">
              <a:hueOff val="3299968"/>
              <a:satOff val="-14601"/>
              <a:lumOff val="-2452"/>
              <a:alphaOff val="0"/>
            </a:schemeClr>
          </a:solidFill>
          <a:prstDash val="solid"/>
          <a:miter lim="800000"/>
        </a:ln>
        <a:effectLst/>
      </dsp:spPr>
      <dsp:style>
        <a:lnRef idx="1">
          <a:scrgbClr r="0" g="0" b="0"/>
        </a:lnRef>
        <a:fillRef idx="2">
          <a:scrgbClr r="0" g="0" b="0"/>
        </a:fillRef>
        <a:effectRef idx="0">
          <a:scrgbClr r="0" g="0" b="0"/>
        </a:effectRef>
        <a:fontRef idx="minor"/>
      </dsp:style>
    </dsp:sp>
    <dsp:sp modelId="{05F5F9AC-42F8-40F2-8C62-6AF5468878C2}">
      <dsp:nvSpPr>
        <dsp:cNvPr id="0" name=""/>
        <dsp:cNvSpPr/>
      </dsp:nvSpPr>
      <dsp:spPr>
        <a:xfrm>
          <a:off x="1070457" y="3202215"/>
          <a:ext cx="10093147" cy="492448"/>
        </a:xfrm>
        <a:prstGeom prst="rect">
          <a:avLst/>
        </a:prstGeom>
        <a:gradFill rotWithShape="0">
          <a:gsLst>
            <a:gs pos="0">
              <a:schemeClr val="accent4">
                <a:hueOff val="4399958"/>
                <a:satOff val="-19468"/>
                <a:lumOff val="-3269"/>
                <a:alphaOff val="0"/>
                <a:lumMod val="110000"/>
                <a:satMod val="105000"/>
                <a:tint val="67000"/>
              </a:schemeClr>
            </a:gs>
            <a:gs pos="50000">
              <a:schemeClr val="accent4">
                <a:hueOff val="4399958"/>
                <a:satOff val="-19468"/>
                <a:lumOff val="-3269"/>
                <a:alphaOff val="0"/>
                <a:lumMod val="105000"/>
                <a:satMod val="103000"/>
                <a:tint val="73000"/>
              </a:schemeClr>
            </a:gs>
            <a:gs pos="100000">
              <a:schemeClr val="accent4">
                <a:hueOff val="4399958"/>
                <a:satOff val="-19468"/>
                <a:lumOff val="-3269"/>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390881" tIns="35560" rIns="35560" bIns="35560" numCol="1" spcCol="1270" anchor="ctr" anchorCtr="0">
          <a:noAutofit/>
        </a:bodyPr>
        <a:lstStyle/>
        <a:p>
          <a:pPr marL="0" lvl="0" indent="0" algn="l" defTabSz="622300">
            <a:lnSpc>
              <a:spcPct val="90000"/>
            </a:lnSpc>
            <a:spcBef>
              <a:spcPct val="0"/>
            </a:spcBef>
            <a:spcAft>
              <a:spcPct val="35000"/>
            </a:spcAft>
            <a:buNone/>
          </a:pPr>
          <a:r>
            <a:rPr lang="en-GB" sz="1400" kern="1200" dirty="0">
              <a:solidFill>
                <a:schemeClr val="bg2">
                  <a:lumMod val="10000"/>
                </a:schemeClr>
              </a:solidFill>
              <a:latin typeface="Amasis MT Pro Medium" panose="02040604050005020304" pitchFamily="18" charset="0"/>
            </a:rPr>
            <a:t>NHS (2024a) </a:t>
          </a:r>
          <a:r>
            <a:rPr lang="en-GB" sz="1400" i="1" kern="1200" dirty="0">
              <a:solidFill>
                <a:schemeClr val="bg2">
                  <a:lumMod val="10000"/>
                </a:schemeClr>
              </a:solidFill>
              <a:latin typeface="Amasis MT Pro Medium" panose="02040604050005020304" pitchFamily="18" charset="0"/>
            </a:rPr>
            <a:t>Alcohol units</a:t>
          </a:r>
          <a:r>
            <a:rPr lang="en-GB" sz="1400" kern="1200" dirty="0">
              <a:solidFill>
                <a:schemeClr val="bg2">
                  <a:lumMod val="10000"/>
                </a:schemeClr>
              </a:solidFill>
              <a:latin typeface="Amasis MT Pro Medium" panose="02040604050005020304" pitchFamily="18" charset="0"/>
            </a:rPr>
            <a:t>. Available at: </a:t>
          </a:r>
          <a:r>
            <a:rPr lang="en-GB" sz="1400" kern="1200" dirty="0">
              <a:solidFill>
                <a:schemeClr val="bg2">
                  <a:lumMod val="10000"/>
                </a:schemeClr>
              </a:solidFill>
              <a:latin typeface="Amasis MT Pro Medium" panose="02040604050005020304" pitchFamily="18" charset="0"/>
              <a:hlinkClick xmlns:r="http://schemas.openxmlformats.org/officeDocument/2006/relationships" r:id="rId5">
                <a:extLst>
                  <a:ext uri="{A12FA001-AC4F-418D-AE19-62706E023703}">
                    <ahyp:hlinkClr xmlns:ahyp="http://schemas.microsoft.com/office/drawing/2018/hyperlinkcolor" val="tx"/>
                  </a:ext>
                </a:extLst>
              </a:hlinkClick>
            </a:rPr>
            <a:t>https://www.nhs.uk/live-well/alcohol-advice/calculating-alcohol-units/</a:t>
          </a:r>
          <a:r>
            <a:rPr lang="en-GB" sz="1400" kern="1200" dirty="0">
              <a:solidFill>
                <a:schemeClr val="bg2">
                  <a:lumMod val="10000"/>
                </a:schemeClr>
              </a:solidFill>
              <a:latin typeface="Amasis MT Pro Medium" panose="02040604050005020304" pitchFamily="18" charset="0"/>
            </a:rPr>
            <a:t> (Accessed: 27 August 2026).</a:t>
          </a:r>
        </a:p>
      </dsp:txBody>
      <dsp:txXfrm>
        <a:off x="1070457" y="3202215"/>
        <a:ext cx="10093147" cy="492448"/>
      </dsp:txXfrm>
    </dsp:sp>
    <dsp:sp modelId="{83327A0C-A03B-4FAA-A47C-B94E1A880C58}">
      <dsp:nvSpPr>
        <dsp:cNvPr id="0" name=""/>
        <dsp:cNvSpPr/>
      </dsp:nvSpPr>
      <dsp:spPr>
        <a:xfrm>
          <a:off x="762677" y="3140659"/>
          <a:ext cx="615560" cy="615560"/>
        </a:xfrm>
        <a:prstGeom prst="ellipse">
          <a:avLst/>
        </a:prstGeom>
        <a:gradFill rotWithShape="0">
          <a:gsLst>
            <a:gs pos="0">
              <a:schemeClr val="lt1">
                <a:hueOff val="0"/>
                <a:satOff val="0"/>
                <a:lumOff val="0"/>
                <a:alphaOff val="0"/>
                <a:lumMod val="110000"/>
                <a:satMod val="105000"/>
                <a:tint val="67000"/>
              </a:schemeClr>
            </a:gs>
            <a:gs pos="50000">
              <a:schemeClr val="lt1">
                <a:hueOff val="0"/>
                <a:satOff val="0"/>
                <a:lumOff val="0"/>
                <a:alphaOff val="0"/>
                <a:lumMod val="105000"/>
                <a:satMod val="103000"/>
                <a:tint val="73000"/>
              </a:schemeClr>
            </a:gs>
            <a:gs pos="100000">
              <a:schemeClr val="lt1">
                <a:hueOff val="0"/>
                <a:satOff val="0"/>
                <a:lumOff val="0"/>
                <a:alphaOff val="0"/>
                <a:lumMod val="105000"/>
                <a:satMod val="109000"/>
                <a:tint val="81000"/>
              </a:schemeClr>
            </a:gs>
          </a:gsLst>
          <a:lin ang="5400000" scaled="0"/>
        </a:gradFill>
        <a:ln w="12700" cap="flat" cmpd="sng" algn="ctr">
          <a:solidFill>
            <a:schemeClr val="accent4">
              <a:hueOff val="4399958"/>
              <a:satOff val="-19468"/>
              <a:lumOff val="-3269"/>
              <a:alphaOff val="0"/>
            </a:schemeClr>
          </a:solidFill>
          <a:prstDash val="solid"/>
          <a:miter lim="800000"/>
        </a:ln>
        <a:effectLst/>
      </dsp:spPr>
      <dsp:style>
        <a:lnRef idx="1">
          <a:scrgbClr r="0" g="0" b="0"/>
        </a:lnRef>
        <a:fillRef idx="2">
          <a:scrgbClr r="0" g="0" b="0"/>
        </a:fillRef>
        <a:effectRef idx="0">
          <a:scrgbClr r="0" g="0" b="0"/>
        </a:effectRef>
        <a:fontRef idx="minor"/>
      </dsp:style>
    </dsp:sp>
    <dsp:sp modelId="{7BC84123-9688-4969-806A-26592C0CEDB5}">
      <dsp:nvSpPr>
        <dsp:cNvPr id="0" name=""/>
        <dsp:cNvSpPr/>
      </dsp:nvSpPr>
      <dsp:spPr>
        <a:xfrm>
          <a:off x="826075" y="3940779"/>
          <a:ext cx="10337529" cy="492448"/>
        </a:xfrm>
        <a:prstGeom prst="rect">
          <a:avLst/>
        </a:prstGeom>
        <a:gradFill rotWithShape="0">
          <a:gsLst>
            <a:gs pos="0">
              <a:schemeClr val="accent4">
                <a:hueOff val="5499947"/>
                <a:satOff val="-24335"/>
                <a:lumOff val="-4086"/>
                <a:alphaOff val="0"/>
                <a:lumMod val="110000"/>
                <a:satMod val="105000"/>
                <a:tint val="67000"/>
              </a:schemeClr>
            </a:gs>
            <a:gs pos="50000">
              <a:schemeClr val="accent4">
                <a:hueOff val="5499947"/>
                <a:satOff val="-24335"/>
                <a:lumOff val="-4086"/>
                <a:alphaOff val="0"/>
                <a:lumMod val="105000"/>
                <a:satMod val="103000"/>
                <a:tint val="73000"/>
              </a:schemeClr>
            </a:gs>
            <a:gs pos="100000">
              <a:schemeClr val="accent4">
                <a:hueOff val="5499947"/>
                <a:satOff val="-24335"/>
                <a:lumOff val="-4086"/>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390881" tIns="35560" rIns="35560" bIns="35560" numCol="1" spcCol="1270" anchor="ctr" anchorCtr="0">
          <a:noAutofit/>
        </a:bodyPr>
        <a:lstStyle/>
        <a:p>
          <a:pPr marL="0" lvl="0" indent="0" algn="l" defTabSz="622300">
            <a:lnSpc>
              <a:spcPct val="90000"/>
            </a:lnSpc>
            <a:spcBef>
              <a:spcPct val="0"/>
            </a:spcBef>
            <a:spcAft>
              <a:spcPct val="35000"/>
            </a:spcAft>
            <a:buNone/>
          </a:pPr>
          <a:r>
            <a:rPr lang="en-GB" sz="1400" kern="1200" dirty="0">
              <a:solidFill>
                <a:schemeClr val="bg2">
                  <a:lumMod val="10000"/>
                </a:schemeClr>
              </a:solidFill>
              <a:latin typeface="Amasis MT Pro Medium" panose="02040604050005020304" pitchFamily="18" charset="0"/>
            </a:rPr>
            <a:t>NHS (2024b) </a:t>
          </a:r>
          <a:r>
            <a:rPr lang="en-GB" sz="1400" i="1" kern="1200" dirty="0">
              <a:solidFill>
                <a:schemeClr val="bg2">
                  <a:lumMod val="10000"/>
                </a:schemeClr>
              </a:solidFill>
              <a:latin typeface="Amasis MT Pro Medium" panose="02040604050005020304" pitchFamily="18" charset="0"/>
            </a:rPr>
            <a:t>Causes of breast cancer in women</a:t>
          </a:r>
          <a:r>
            <a:rPr lang="en-GB" sz="1400" kern="1200" dirty="0">
              <a:solidFill>
                <a:schemeClr val="bg2">
                  <a:lumMod val="10000"/>
                </a:schemeClr>
              </a:solidFill>
              <a:latin typeface="Amasis MT Pro Medium" panose="02040604050005020304" pitchFamily="18" charset="0"/>
            </a:rPr>
            <a:t>. Available at: </a:t>
          </a:r>
          <a:r>
            <a:rPr lang="en-GB" sz="1400" kern="1200" dirty="0">
              <a:solidFill>
                <a:schemeClr val="bg2">
                  <a:lumMod val="10000"/>
                </a:schemeClr>
              </a:solidFill>
              <a:latin typeface="Amasis MT Pro Medium" panose="02040604050005020304" pitchFamily="18" charset="0"/>
              <a:hlinkClick xmlns:r="http://schemas.openxmlformats.org/officeDocument/2006/relationships" r:id="rId6">
                <a:extLst>
                  <a:ext uri="{A12FA001-AC4F-418D-AE19-62706E023703}">
                    <ahyp:hlinkClr xmlns:ahyp="http://schemas.microsoft.com/office/drawing/2018/hyperlinkcolor" val="tx"/>
                  </a:ext>
                </a:extLst>
              </a:hlinkClick>
            </a:rPr>
            <a:t>https://www.nhs.uk/conditions/breast-cancer-in-women/causes-of-breast-cancer-in-women/</a:t>
          </a:r>
          <a:r>
            <a:rPr lang="en-GB" sz="1400" kern="1200" dirty="0">
              <a:solidFill>
                <a:schemeClr val="bg2">
                  <a:lumMod val="10000"/>
                </a:schemeClr>
              </a:solidFill>
              <a:latin typeface="Amasis MT Pro Medium" panose="02040604050005020304" pitchFamily="18" charset="0"/>
            </a:rPr>
            <a:t> (Accessed: 27 August 2026).</a:t>
          </a:r>
        </a:p>
      </dsp:txBody>
      <dsp:txXfrm>
        <a:off x="826075" y="3940779"/>
        <a:ext cx="10337529" cy="492448"/>
      </dsp:txXfrm>
    </dsp:sp>
    <dsp:sp modelId="{3E35C7E6-6A51-4731-BE99-D0A1B8CD0AEB}">
      <dsp:nvSpPr>
        <dsp:cNvPr id="0" name=""/>
        <dsp:cNvSpPr/>
      </dsp:nvSpPr>
      <dsp:spPr>
        <a:xfrm>
          <a:off x="518295" y="3879223"/>
          <a:ext cx="615560" cy="615560"/>
        </a:xfrm>
        <a:prstGeom prst="ellipse">
          <a:avLst/>
        </a:prstGeom>
        <a:gradFill rotWithShape="0">
          <a:gsLst>
            <a:gs pos="0">
              <a:schemeClr val="lt1">
                <a:hueOff val="0"/>
                <a:satOff val="0"/>
                <a:lumOff val="0"/>
                <a:alphaOff val="0"/>
                <a:lumMod val="110000"/>
                <a:satMod val="105000"/>
                <a:tint val="67000"/>
              </a:schemeClr>
            </a:gs>
            <a:gs pos="50000">
              <a:schemeClr val="lt1">
                <a:hueOff val="0"/>
                <a:satOff val="0"/>
                <a:lumOff val="0"/>
                <a:alphaOff val="0"/>
                <a:lumMod val="105000"/>
                <a:satMod val="103000"/>
                <a:tint val="73000"/>
              </a:schemeClr>
            </a:gs>
            <a:gs pos="100000">
              <a:schemeClr val="lt1">
                <a:hueOff val="0"/>
                <a:satOff val="0"/>
                <a:lumOff val="0"/>
                <a:alphaOff val="0"/>
                <a:lumMod val="105000"/>
                <a:satMod val="109000"/>
                <a:tint val="81000"/>
              </a:schemeClr>
            </a:gs>
          </a:gsLst>
          <a:lin ang="5400000" scaled="0"/>
        </a:gradFill>
        <a:ln w="12700" cap="flat" cmpd="sng" algn="ctr">
          <a:solidFill>
            <a:schemeClr val="accent4">
              <a:hueOff val="5499947"/>
              <a:satOff val="-24335"/>
              <a:lumOff val="-4086"/>
              <a:alphaOff val="0"/>
            </a:schemeClr>
          </a:solidFill>
          <a:prstDash val="solid"/>
          <a:miter lim="800000"/>
        </a:ln>
        <a:effectLst/>
      </dsp:spPr>
      <dsp:style>
        <a:lnRef idx="1">
          <a:scrgbClr r="0" g="0" b="0"/>
        </a:lnRef>
        <a:fillRef idx="2">
          <a:scrgbClr r="0" g="0" b="0"/>
        </a:fillRef>
        <a:effectRef idx="0">
          <a:scrgbClr r="0" g="0" b="0"/>
        </a:effectRef>
        <a:fontRef idx="minor"/>
      </dsp:style>
    </dsp:sp>
    <dsp:sp modelId="{FCDAA29D-96DF-4670-8F34-4D2346CBF34E}">
      <dsp:nvSpPr>
        <dsp:cNvPr id="0" name=""/>
        <dsp:cNvSpPr/>
      </dsp:nvSpPr>
      <dsp:spPr>
        <a:xfrm>
          <a:off x="380119" y="4679885"/>
          <a:ext cx="10783485" cy="492448"/>
        </a:xfrm>
        <a:prstGeom prst="rect">
          <a:avLst/>
        </a:prstGeom>
        <a:gradFill rotWithShape="0">
          <a:gsLst>
            <a:gs pos="0">
              <a:schemeClr val="accent4">
                <a:hueOff val="6599937"/>
                <a:satOff val="-29202"/>
                <a:lumOff val="-4903"/>
                <a:alphaOff val="0"/>
                <a:lumMod val="110000"/>
                <a:satMod val="105000"/>
                <a:tint val="67000"/>
              </a:schemeClr>
            </a:gs>
            <a:gs pos="50000">
              <a:schemeClr val="accent4">
                <a:hueOff val="6599937"/>
                <a:satOff val="-29202"/>
                <a:lumOff val="-4903"/>
                <a:alphaOff val="0"/>
                <a:lumMod val="105000"/>
                <a:satMod val="103000"/>
                <a:tint val="73000"/>
              </a:schemeClr>
            </a:gs>
            <a:gs pos="100000">
              <a:schemeClr val="accent4">
                <a:hueOff val="6599937"/>
                <a:satOff val="-29202"/>
                <a:lumOff val="-4903"/>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390881" tIns="35560" rIns="35560" bIns="35560" numCol="1" spcCol="1270" anchor="ctr" anchorCtr="0">
          <a:noAutofit/>
        </a:bodyPr>
        <a:lstStyle/>
        <a:p>
          <a:pPr marL="0" lvl="0" indent="0" algn="l" defTabSz="622300">
            <a:lnSpc>
              <a:spcPct val="90000"/>
            </a:lnSpc>
            <a:spcBef>
              <a:spcPct val="0"/>
            </a:spcBef>
            <a:spcAft>
              <a:spcPct val="35000"/>
            </a:spcAft>
            <a:buNone/>
          </a:pPr>
          <a:r>
            <a:rPr lang="en-GB" sz="1400" kern="1200" dirty="0">
              <a:solidFill>
                <a:schemeClr val="bg2">
                  <a:lumMod val="10000"/>
                </a:schemeClr>
              </a:solidFill>
              <a:latin typeface="Amasis MT Pro Medium" panose="02040604050005020304" pitchFamily="18" charset="0"/>
            </a:rPr>
            <a:t>NHS (2024c) </a:t>
          </a:r>
          <a:r>
            <a:rPr lang="en-GB" sz="1400" i="1" kern="1200" dirty="0">
              <a:solidFill>
                <a:schemeClr val="bg2">
                  <a:lumMod val="10000"/>
                </a:schemeClr>
              </a:solidFill>
              <a:latin typeface="Amasis MT Pro Medium" panose="02040604050005020304" pitchFamily="18" charset="0"/>
            </a:rPr>
            <a:t>High blood pressure</a:t>
          </a:r>
          <a:r>
            <a:rPr lang="en-GB" sz="1400" kern="1200" dirty="0">
              <a:solidFill>
                <a:schemeClr val="bg2">
                  <a:lumMod val="10000"/>
                </a:schemeClr>
              </a:solidFill>
              <a:latin typeface="Amasis MT Pro Medium" panose="02040604050005020304" pitchFamily="18" charset="0"/>
            </a:rPr>
            <a:t>. Available at: </a:t>
          </a:r>
          <a:r>
            <a:rPr lang="en-GB" sz="1400" kern="1200" dirty="0">
              <a:solidFill>
                <a:schemeClr val="bg2">
                  <a:lumMod val="10000"/>
                </a:schemeClr>
              </a:solidFill>
              <a:latin typeface="Amasis MT Pro Medium" panose="02040604050005020304" pitchFamily="18" charset="0"/>
              <a:hlinkClick xmlns:r="http://schemas.openxmlformats.org/officeDocument/2006/relationships" r:id="rId7">
                <a:extLst>
                  <a:ext uri="{A12FA001-AC4F-418D-AE19-62706E023703}">
                    <ahyp:hlinkClr xmlns:ahyp="http://schemas.microsoft.com/office/drawing/2018/hyperlinkcolor" val="tx"/>
                  </a:ext>
                </a:extLst>
              </a:hlinkClick>
            </a:rPr>
            <a:t>https://www.nhs.uk/conditions/high-blood-pressure/</a:t>
          </a:r>
          <a:r>
            <a:rPr lang="en-GB" sz="1400" kern="1200" dirty="0">
              <a:solidFill>
                <a:schemeClr val="bg2">
                  <a:lumMod val="10000"/>
                </a:schemeClr>
              </a:solidFill>
              <a:latin typeface="Amasis MT Pro Medium" panose="02040604050005020304" pitchFamily="18" charset="0"/>
            </a:rPr>
            <a:t> (Accessed: 27 August 2026).</a:t>
          </a:r>
        </a:p>
      </dsp:txBody>
      <dsp:txXfrm>
        <a:off x="380119" y="4679885"/>
        <a:ext cx="10783485" cy="492448"/>
      </dsp:txXfrm>
    </dsp:sp>
    <dsp:sp modelId="{D6789046-4857-4BAC-BC60-9F7EC3D3AF72}">
      <dsp:nvSpPr>
        <dsp:cNvPr id="0" name=""/>
        <dsp:cNvSpPr/>
      </dsp:nvSpPr>
      <dsp:spPr>
        <a:xfrm>
          <a:off x="72339" y="4618329"/>
          <a:ext cx="615560" cy="615560"/>
        </a:xfrm>
        <a:prstGeom prst="ellipse">
          <a:avLst/>
        </a:prstGeom>
        <a:gradFill rotWithShape="0">
          <a:gsLst>
            <a:gs pos="0">
              <a:schemeClr val="lt1">
                <a:hueOff val="0"/>
                <a:satOff val="0"/>
                <a:lumOff val="0"/>
                <a:alphaOff val="0"/>
                <a:lumMod val="110000"/>
                <a:satMod val="105000"/>
                <a:tint val="67000"/>
              </a:schemeClr>
            </a:gs>
            <a:gs pos="50000">
              <a:schemeClr val="lt1">
                <a:hueOff val="0"/>
                <a:satOff val="0"/>
                <a:lumOff val="0"/>
                <a:alphaOff val="0"/>
                <a:lumMod val="105000"/>
                <a:satMod val="103000"/>
                <a:tint val="73000"/>
              </a:schemeClr>
            </a:gs>
            <a:gs pos="100000">
              <a:schemeClr val="lt1">
                <a:hueOff val="0"/>
                <a:satOff val="0"/>
                <a:lumOff val="0"/>
                <a:alphaOff val="0"/>
                <a:lumMod val="105000"/>
                <a:satMod val="109000"/>
                <a:tint val="81000"/>
              </a:schemeClr>
            </a:gs>
          </a:gsLst>
          <a:lin ang="5400000" scaled="0"/>
        </a:gradFill>
        <a:ln w="12700" cap="flat" cmpd="sng" algn="ctr">
          <a:solidFill>
            <a:schemeClr val="accent4">
              <a:hueOff val="6599937"/>
              <a:satOff val="-29202"/>
              <a:lumOff val="-4903"/>
              <a:alphaOff val="0"/>
            </a:schemeClr>
          </a:solidFill>
          <a:prstDash val="solid"/>
          <a:miter lim="800000"/>
        </a:ln>
        <a:effectLst/>
      </dsp:spPr>
      <dsp:style>
        <a:lnRef idx="1">
          <a:scrgbClr r="0" g="0" b="0"/>
        </a:lnRef>
        <a:fillRef idx="2">
          <a:scrgbClr r="0" g="0" b="0"/>
        </a:fillRef>
        <a:effectRef idx="0">
          <a:scrgbClr r="0" g="0" b="0"/>
        </a:effectRef>
        <a:fontRef idx="minor"/>
      </dsp:style>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D66C473-2B01-4EE9-AC99-D7D5B36D0FCB}">
      <dsp:nvSpPr>
        <dsp:cNvPr id="0" name=""/>
        <dsp:cNvSpPr/>
      </dsp:nvSpPr>
      <dsp:spPr>
        <a:xfrm>
          <a:off x="-3061691" y="-471405"/>
          <a:ext cx="3652144" cy="3652144"/>
        </a:xfrm>
        <a:prstGeom prst="blockArc">
          <a:avLst>
            <a:gd name="adj1" fmla="val 18900000"/>
            <a:gd name="adj2" fmla="val 2700000"/>
            <a:gd name="adj3" fmla="val 591"/>
          </a:avLst>
        </a:prstGeom>
        <a:noFill/>
        <a:ln w="19050" cap="flat" cmpd="sng" algn="ctr">
          <a:solidFill>
            <a:schemeClr val="accent5">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9DA7DA09-F703-4D1C-A7B0-14FB56034C7E}">
      <dsp:nvSpPr>
        <dsp:cNvPr id="0" name=""/>
        <dsp:cNvSpPr/>
      </dsp:nvSpPr>
      <dsp:spPr>
        <a:xfrm>
          <a:off x="309752" y="208293"/>
          <a:ext cx="10892400" cy="416803"/>
        </a:xfrm>
        <a:prstGeom prst="rect">
          <a:avLst/>
        </a:prstGeom>
        <a:gradFill rotWithShape="0">
          <a:gsLst>
            <a:gs pos="0">
              <a:schemeClr val="accent4">
                <a:hueOff val="0"/>
                <a:satOff val="0"/>
                <a:lumOff val="0"/>
                <a:alphaOff val="0"/>
                <a:lumMod val="110000"/>
                <a:satMod val="105000"/>
                <a:tint val="67000"/>
              </a:schemeClr>
            </a:gs>
            <a:gs pos="50000">
              <a:schemeClr val="accent4">
                <a:hueOff val="0"/>
                <a:satOff val="0"/>
                <a:lumOff val="0"/>
                <a:alphaOff val="0"/>
                <a:lumMod val="105000"/>
                <a:satMod val="103000"/>
                <a:tint val="73000"/>
              </a:schemeClr>
            </a:gs>
            <a:gs pos="100000">
              <a:schemeClr val="accent4">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330838" tIns="35560" rIns="35560" bIns="35560" numCol="1" spcCol="1270" anchor="ctr" anchorCtr="0">
          <a:noAutofit/>
        </a:bodyPr>
        <a:lstStyle/>
        <a:p>
          <a:pPr marL="0" lvl="0" indent="0" algn="l" defTabSz="622300">
            <a:lnSpc>
              <a:spcPct val="90000"/>
            </a:lnSpc>
            <a:spcBef>
              <a:spcPct val="0"/>
            </a:spcBef>
            <a:spcAft>
              <a:spcPct val="35000"/>
            </a:spcAft>
            <a:buNone/>
          </a:pPr>
          <a:r>
            <a:rPr lang="en-GB" sz="1400" kern="1200" dirty="0">
              <a:solidFill>
                <a:schemeClr val="bg2">
                  <a:lumMod val="10000"/>
                </a:schemeClr>
              </a:solidFill>
              <a:latin typeface="Amasis MT Pro Medium" panose="02040604050005020304" pitchFamily="18" charset="0"/>
            </a:rPr>
            <a:t>NHS (2026) </a:t>
          </a:r>
          <a:r>
            <a:rPr lang="en-GB" sz="1400" i="1" kern="1200" dirty="0">
              <a:solidFill>
                <a:schemeClr val="bg2">
                  <a:lumMod val="10000"/>
                </a:schemeClr>
              </a:solidFill>
              <a:latin typeface="Amasis MT Pro Medium" panose="02040604050005020304" pitchFamily="18" charset="0"/>
            </a:rPr>
            <a:t>Overweight and obesity in adults</a:t>
          </a:r>
          <a:r>
            <a:rPr lang="en-GB" sz="1400" kern="1200" dirty="0">
              <a:solidFill>
                <a:schemeClr val="bg2">
                  <a:lumMod val="10000"/>
                </a:schemeClr>
              </a:solidFill>
              <a:latin typeface="Amasis MT Pro Medium" panose="02040604050005020304" pitchFamily="18" charset="0"/>
            </a:rPr>
            <a:t>. Available at: </a:t>
          </a:r>
          <a:r>
            <a:rPr lang="en-GB" sz="1400" kern="1200" dirty="0">
              <a:solidFill>
                <a:schemeClr val="bg2">
                  <a:lumMod val="10000"/>
                </a:schemeClr>
              </a:solidFill>
              <a:latin typeface="Amasis MT Pro Medium" panose="02040604050005020304" pitchFamily="18" charset="0"/>
              <a:hlinkClick xmlns:r="http://schemas.openxmlformats.org/officeDocument/2006/relationships" r:id="rId1">
                <a:extLst>
                  <a:ext uri="{A12FA001-AC4F-418D-AE19-62706E023703}">
                    <ahyp:hlinkClr xmlns:ahyp="http://schemas.microsoft.com/office/drawing/2018/hyperlinkcolor" val="tx"/>
                  </a:ext>
                </a:extLst>
              </a:hlinkClick>
            </a:rPr>
            <a:t>https://www.nhs.uk/conditions/overweight-and-obesity/</a:t>
          </a:r>
          <a:r>
            <a:rPr lang="en-GB" sz="1400" kern="1200" dirty="0">
              <a:solidFill>
                <a:schemeClr val="bg2">
                  <a:lumMod val="10000"/>
                </a:schemeClr>
              </a:solidFill>
              <a:latin typeface="Amasis MT Pro Medium" panose="02040604050005020304" pitchFamily="18" charset="0"/>
            </a:rPr>
            <a:t> (Accessed: 27 August 2026).</a:t>
          </a:r>
        </a:p>
      </dsp:txBody>
      <dsp:txXfrm>
        <a:off x="309752" y="208293"/>
        <a:ext cx="10892400" cy="416803"/>
      </dsp:txXfrm>
    </dsp:sp>
    <dsp:sp modelId="{212D6866-44DC-4C9C-AC24-0CBB60881427}">
      <dsp:nvSpPr>
        <dsp:cNvPr id="0" name=""/>
        <dsp:cNvSpPr/>
      </dsp:nvSpPr>
      <dsp:spPr>
        <a:xfrm>
          <a:off x="49250" y="156193"/>
          <a:ext cx="521004" cy="521004"/>
        </a:xfrm>
        <a:prstGeom prst="ellipse">
          <a:avLst/>
        </a:prstGeom>
        <a:gradFill rotWithShape="0">
          <a:gsLst>
            <a:gs pos="0">
              <a:schemeClr val="lt1">
                <a:hueOff val="0"/>
                <a:satOff val="0"/>
                <a:lumOff val="0"/>
                <a:alphaOff val="0"/>
                <a:lumMod val="110000"/>
                <a:satMod val="105000"/>
                <a:tint val="67000"/>
              </a:schemeClr>
            </a:gs>
            <a:gs pos="50000">
              <a:schemeClr val="lt1">
                <a:hueOff val="0"/>
                <a:satOff val="0"/>
                <a:lumOff val="0"/>
                <a:alphaOff val="0"/>
                <a:lumMod val="105000"/>
                <a:satMod val="103000"/>
                <a:tint val="73000"/>
              </a:schemeClr>
            </a:gs>
            <a:gs pos="100000">
              <a:schemeClr val="lt1">
                <a:hueOff val="0"/>
                <a:satOff val="0"/>
                <a:lumOff val="0"/>
                <a:alphaOff val="0"/>
                <a:lumMod val="105000"/>
                <a:satMod val="109000"/>
                <a:tint val="81000"/>
              </a:schemeClr>
            </a:gs>
          </a:gsLst>
          <a:lin ang="5400000" scaled="0"/>
        </a:gradFill>
        <a:ln w="12700" cap="flat" cmpd="sng" algn="ctr">
          <a:solidFill>
            <a:schemeClr val="accent4">
              <a:hueOff val="0"/>
              <a:satOff val="0"/>
              <a:lumOff val="0"/>
              <a:alphaOff val="0"/>
            </a:schemeClr>
          </a:solidFill>
          <a:prstDash val="solid"/>
          <a:miter lim="800000"/>
        </a:ln>
        <a:effectLst/>
      </dsp:spPr>
      <dsp:style>
        <a:lnRef idx="1">
          <a:scrgbClr r="0" g="0" b="0"/>
        </a:lnRef>
        <a:fillRef idx="2">
          <a:scrgbClr r="0" g="0" b="0"/>
        </a:fillRef>
        <a:effectRef idx="0">
          <a:scrgbClr r="0" g="0" b="0"/>
        </a:effectRef>
        <a:fontRef idx="minor"/>
      </dsp:style>
    </dsp:sp>
    <dsp:sp modelId="{9D65F1E9-BDE3-4FBA-81E6-31812452416A}">
      <dsp:nvSpPr>
        <dsp:cNvPr id="0" name=""/>
        <dsp:cNvSpPr/>
      </dsp:nvSpPr>
      <dsp:spPr>
        <a:xfrm>
          <a:off x="548715" y="833607"/>
          <a:ext cx="10653437" cy="416803"/>
        </a:xfrm>
        <a:prstGeom prst="rect">
          <a:avLst/>
        </a:prstGeom>
        <a:gradFill rotWithShape="0">
          <a:gsLst>
            <a:gs pos="0">
              <a:schemeClr val="accent4">
                <a:hueOff val="2199979"/>
                <a:satOff val="-9734"/>
                <a:lumOff val="-1634"/>
                <a:alphaOff val="0"/>
                <a:lumMod val="110000"/>
                <a:satMod val="105000"/>
                <a:tint val="67000"/>
              </a:schemeClr>
            </a:gs>
            <a:gs pos="50000">
              <a:schemeClr val="accent4">
                <a:hueOff val="2199979"/>
                <a:satOff val="-9734"/>
                <a:lumOff val="-1634"/>
                <a:alphaOff val="0"/>
                <a:lumMod val="105000"/>
                <a:satMod val="103000"/>
                <a:tint val="73000"/>
              </a:schemeClr>
            </a:gs>
            <a:gs pos="100000">
              <a:schemeClr val="accent4">
                <a:hueOff val="2199979"/>
                <a:satOff val="-9734"/>
                <a:lumOff val="-1634"/>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330838" tIns="35560" rIns="35560" bIns="35560" numCol="1" spcCol="1270" anchor="ctr" anchorCtr="0">
          <a:noAutofit/>
        </a:bodyPr>
        <a:lstStyle/>
        <a:p>
          <a:pPr marL="0" lvl="0" indent="0" algn="l" defTabSz="622300">
            <a:lnSpc>
              <a:spcPct val="90000"/>
            </a:lnSpc>
            <a:spcBef>
              <a:spcPct val="0"/>
            </a:spcBef>
            <a:spcAft>
              <a:spcPct val="35000"/>
            </a:spcAft>
            <a:buNone/>
          </a:pPr>
          <a:r>
            <a:rPr lang="en-GB" sz="1400" kern="1200" dirty="0">
              <a:solidFill>
                <a:schemeClr val="bg2">
                  <a:lumMod val="10000"/>
                </a:schemeClr>
              </a:solidFill>
              <a:latin typeface="Amasis MT Pro Medium" panose="02040604050005020304" pitchFamily="18" charset="0"/>
            </a:rPr>
            <a:t>NHS England (no date) </a:t>
          </a:r>
          <a:r>
            <a:rPr lang="en-GB" sz="1400" i="1" kern="1200" dirty="0">
              <a:solidFill>
                <a:schemeClr val="bg2">
                  <a:lumMod val="10000"/>
                </a:schemeClr>
              </a:solidFill>
              <a:latin typeface="Amasis MT Pro Medium" panose="02040604050005020304" pitchFamily="18" charset="0"/>
            </a:rPr>
            <a:t>Personalised care and support planning</a:t>
          </a:r>
          <a:r>
            <a:rPr lang="en-GB" sz="1400" kern="1200" dirty="0">
              <a:solidFill>
                <a:schemeClr val="bg2">
                  <a:lumMod val="10000"/>
                </a:schemeClr>
              </a:solidFill>
              <a:latin typeface="Amasis MT Pro Medium" panose="02040604050005020304" pitchFamily="18" charset="0"/>
            </a:rPr>
            <a:t>. Available at: </a:t>
          </a:r>
          <a:r>
            <a:rPr lang="en-GB" sz="1400" kern="1200" dirty="0">
              <a:solidFill>
                <a:schemeClr val="bg2">
                  <a:lumMod val="10000"/>
                </a:schemeClr>
              </a:solidFill>
              <a:latin typeface="Amasis MT Pro Medium" panose="02040604050005020304" pitchFamily="18" charset="0"/>
              <a:hlinkClick xmlns:r="http://schemas.openxmlformats.org/officeDocument/2006/relationships" r:id="rId2">
                <a:extLst>
                  <a:ext uri="{A12FA001-AC4F-418D-AE19-62706E023703}">
                    <ahyp:hlinkClr xmlns:ahyp="http://schemas.microsoft.com/office/drawing/2018/hyperlinkcolor" val="tx"/>
                  </a:ext>
                </a:extLst>
              </a:hlinkClick>
            </a:rPr>
            <a:t>https://www.england.nhs.uk/personalisedcare/pcsp/</a:t>
          </a:r>
          <a:r>
            <a:rPr lang="en-GB" sz="1400" kern="1200" dirty="0">
              <a:solidFill>
                <a:schemeClr val="bg2">
                  <a:lumMod val="10000"/>
                </a:schemeClr>
              </a:solidFill>
              <a:latin typeface="Amasis MT Pro Medium" panose="02040604050005020304" pitchFamily="18" charset="0"/>
            </a:rPr>
            <a:t> (Accessed: 28 August 2026).</a:t>
          </a:r>
        </a:p>
      </dsp:txBody>
      <dsp:txXfrm>
        <a:off x="548715" y="833607"/>
        <a:ext cx="10653437" cy="416803"/>
      </dsp:txXfrm>
    </dsp:sp>
    <dsp:sp modelId="{1A383209-78CD-46E9-B139-DA75B4A817E1}">
      <dsp:nvSpPr>
        <dsp:cNvPr id="0" name=""/>
        <dsp:cNvSpPr/>
      </dsp:nvSpPr>
      <dsp:spPr>
        <a:xfrm>
          <a:off x="288213" y="781507"/>
          <a:ext cx="521004" cy="521004"/>
        </a:xfrm>
        <a:prstGeom prst="ellipse">
          <a:avLst/>
        </a:prstGeom>
        <a:gradFill rotWithShape="0">
          <a:gsLst>
            <a:gs pos="0">
              <a:schemeClr val="lt1">
                <a:hueOff val="0"/>
                <a:satOff val="0"/>
                <a:lumOff val="0"/>
                <a:alphaOff val="0"/>
                <a:lumMod val="110000"/>
                <a:satMod val="105000"/>
                <a:tint val="67000"/>
              </a:schemeClr>
            </a:gs>
            <a:gs pos="50000">
              <a:schemeClr val="lt1">
                <a:hueOff val="0"/>
                <a:satOff val="0"/>
                <a:lumOff val="0"/>
                <a:alphaOff val="0"/>
                <a:lumMod val="105000"/>
                <a:satMod val="103000"/>
                <a:tint val="73000"/>
              </a:schemeClr>
            </a:gs>
            <a:gs pos="100000">
              <a:schemeClr val="lt1">
                <a:hueOff val="0"/>
                <a:satOff val="0"/>
                <a:lumOff val="0"/>
                <a:alphaOff val="0"/>
                <a:lumMod val="105000"/>
                <a:satMod val="109000"/>
                <a:tint val="81000"/>
              </a:schemeClr>
            </a:gs>
          </a:gsLst>
          <a:lin ang="5400000" scaled="0"/>
        </a:gradFill>
        <a:ln w="12700" cap="flat" cmpd="sng" algn="ctr">
          <a:solidFill>
            <a:schemeClr val="accent4">
              <a:hueOff val="2199979"/>
              <a:satOff val="-9734"/>
              <a:lumOff val="-1634"/>
              <a:alphaOff val="0"/>
            </a:schemeClr>
          </a:solidFill>
          <a:prstDash val="solid"/>
          <a:miter lim="800000"/>
        </a:ln>
        <a:effectLst/>
      </dsp:spPr>
      <dsp:style>
        <a:lnRef idx="1">
          <a:scrgbClr r="0" g="0" b="0"/>
        </a:lnRef>
        <a:fillRef idx="2">
          <a:scrgbClr r="0" g="0" b="0"/>
        </a:fillRef>
        <a:effectRef idx="0">
          <a:scrgbClr r="0" g="0" b="0"/>
        </a:effectRef>
        <a:fontRef idx="minor"/>
      </dsp:style>
    </dsp:sp>
    <dsp:sp modelId="{3A73EF18-108B-40B6-872D-B9BF6AEA3255}">
      <dsp:nvSpPr>
        <dsp:cNvPr id="0" name=""/>
        <dsp:cNvSpPr/>
      </dsp:nvSpPr>
      <dsp:spPr>
        <a:xfrm>
          <a:off x="548715" y="1458922"/>
          <a:ext cx="10653437" cy="416803"/>
        </a:xfrm>
        <a:prstGeom prst="rect">
          <a:avLst/>
        </a:prstGeom>
        <a:gradFill rotWithShape="0">
          <a:gsLst>
            <a:gs pos="0">
              <a:schemeClr val="accent4">
                <a:hueOff val="4399958"/>
                <a:satOff val="-19468"/>
                <a:lumOff val="-3269"/>
                <a:alphaOff val="0"/>
                <a:lumMod val="110000"/>
                <a:satMod val="105000"/>
                <a:tint val="67000"/>
              </a:schemeClr>
            </a:gs>
            <a:gs pos="50000">
              <a:schemeClr val="accent4">
                <a:hueOff val="4399958"/>
                <a:satOff val="-19468"/>
                <a:lumOff val="-3269"/>
                <a:alphaOff val="0"/>
                <a:lumMod val="105000"/>
                <a:satMod val="103000"/>
                <a:tint val="73000"/>
              </a:schemeClr>
            </a:gs>
            <a:gs pos="100000">
              <a:schemeClr val="accent4">
                <a:hueOff val="4399958"/>
                <a:satOff val="-19468"/>
                <a:lumOff val="-3269"/>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330838" tIns="35560" rIns="35560" bIns="35560" numCol="1" spcCol="1270" anchor="ctr" anchorCtr="0">
          <a:noAutofit/>
        </a:bodyPr>
        <a:lstStyle/>
        <a:p>
          <a:pPr marL="0" lvl="0" indent="0" algn="l" defTabSz="622300">
            <a:lnSpc>
              <a:spcPct val="90000"/>
            </a:lnSpc>
            <a:spcBef>
              <a:spcPct val="0"/>
            </a:spcBef>
            <a:spcAft>
              <a:spcPct val="35000"/>
            </a:spcAft>
            <a:buNone/>
          </a:pPr>
          <a:r>
            <a:rPr lang="en-GB" sz="1400" kern="1200" dirty="0">
              <a:solidFill>
                <a:schemeClr val="bg2">
                  <a:lumMod val="10000"/>
                </a:schemeClr>
              </a:solidFill>
              <a:latin typeface="Amasis MT Pro Medium" panose="02040604050005020304" pitchFamily="18" charset="0"/>
            </a:rPr>
            <a:t>OpenAI ChatGPT (2026) AI-generated presentation backgrounds and visual elements in response to prompts by Anna Poznanska, 20–21 August.</a:t>
          </a:r>
        </a:p>
      </dsp:txBody>
      <dsp:txXfrm>
        <a:off x="548715" y="1458922"/>
        <a:ext cx="10653437" cy="416803"/>
      </dsp:txXfrm>
    </dsp:sp>
    <dsp:sp modelId="{01F3B43A-D5AC-4702-9FCB-9C200B422AE5}">
      <dsp:nvSpPr>
        <dsp:cNvPr id="0" name=""/>
        <dsp:cNvSpPr/>
      </dsp:nvSpPr>
      <dsp:spPr>
        <a:xfrm>
          <a:off x="288213" y="1406821"/>
          <a:ext cx="521004" cy="521004"/>
        </a:xfrm>
        <a:prstGeom prst="ellipse">
          <a:avLst/>
        </a:prstGeom>
        <a:gradFill rotWithShape="0">
          <a:gsLst>
            <a:gs pos="0">
              <a:schemeClr val="lt1">
                <a:hueOff val="0"/>
                <a:satOff val="0"/>
                <a:lumOff val="0"/>
                <a:alphaOff val="0"/>
                <a:lumMod val="110000"/>
                <a:satMod val="105000"/>
                <a:tint val="67000"/>
              </a:schemeClr>
            </a:gs>
            <a:gs pos="50000">
              <a:schemeClr val="lt1">
                <a:hueOff val="0"/>
                <a:satOff val="0"/>
                <a:lumOff val="0"/>
                <a:alphaOff val="0"/>
                <a:lumMod val="105000"/>
                <a:satMod val="103000"/>
                <a:tint val="73000"/>
              </a:schemeClr>
            </a:gs>
            <a:gs pos="100000">
              <a:schemeClr val="lt1">
                <a:hueOff val="0"/>
                <a:satOff val="0"/>
                <a:lumOff val="0"/>
                <a:alphaOff val="0"/>
                <a:lumMod val="105000"/>
                <a:satMod val="109000"/>
                <a:tint val="81000"/>
              </a:schemeClr>
            </a:gs>
          </a:gsLst>
          <a:lin ang="5400000" scaled="0"/>
        </a:gradFill>
        <a:ln w="12700" cap="flat" cmpd="sng" algn="ctr">
          <a:solidFill>
            <a:schemeClr val="accent4">
              <a:hueOff val="4399958"/>
              <a:satOff val="-19468"/>
              <a:lumOff val="-3269"/>
              <a:alphaOff val="0"/>
            </a:schemeClr>
          </a:solidFill>
          <a:prstDash val="solid"/>
          <a:miter lim="800000"/>
        </a:ln>
        <a:effectLst/>
      </dsp:spPr>
      <dsp:style>
        <a:lnRef idx="1">
          <a:scrgbClr r="0" g="0" b="0"/>
        </a:lnRef>
        <a:fillRef idx="2">
          <a:scrgbClr r="0" g="0" b="0"/>
        </a:fillRef>
        <a:effectRef idx="0">
          <a:scrgbClr r="0" g="0" b="0"/>
        </a:effectRef>
        <a:fontRef idx="minor"/>
      </dsp:style>
    </dsp:sp>
    <dsp:sp modelId="{870BE503-0124-4820-8F3A-BFDA75FB8721}">
      <dsp:nvSpPr>
        <dsp:cNvPr id="0" name=""/>
        <dsp:cNvSpPr/>
      </dsp:nvSpPr>
      <dsp:spPr>
        <a:xfrm>
          <a:off x="309752" y="2084236"/>
          <a:ext cx="10892400" cy="416803"/>
        </a:xfrm>
        <a:prstGeom prst="rect">
          <a:avLst/>
        </a:prstGeom>
        <a:gradFill rotWithShape="0">
          <a:gsLst>
            <a:gs pos="0">
              <a:schemeClr val="accent4">
                <a:hueOff val="6599937"/>
                <a:satOff val="-29202"/>
                <a:lumOff val="-4903"/>
                <a:alphaOff val="0"/>
                <a:lumMod val="110000"/>
                <a:satMod val="105000"/>
                <a:tint val="67000"/>
              </a:schemeClr>
            </a:gs>
            <a:gs pos="50000">
              <a:schemeClr val="accent4">
                <a:hueOff val="6599937"/>
                <a:satOff val="-29202"/>
                <a:lumOff val="-4903"/>
                <a:alphaOff val="0"/>
                <a:lumMod val="105000"/>
                <a:satMod val="103000"/>
                <a:tint val="73000"/>
              </a:schemeClr>
            </a:gs>
            <a:gs pos="100000">
              <a:schemeClr val="accent4">
                <a:hueOff val="6599937"/>
                <a:satOff val="-29202"/>
                <a:lumOff val="-4903"/>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330838" tIns="35560" rIns="35560" bIns="35560" numCol="1" spcCol="1270" anchor="ctr" anchorCtr="0">
          <a:noAutofit/>
        </a:bodyPr>
        <a:lstStyle/>
        <a:p>
          <a:pPr marL="0" lvl="0" indent="0" algn="l" defTabSz="622300">
            <a:lnSpc>
              <a:spcPct val="90000"/>
            </a:lnSpc>
            <a:spcBef>
              <a:spcPct val="0"/>
            </a:spcBef>
            <a:spcAft>
              <a:spcPct val="35000"/>
            </a:spcAft>
            <a:buNone/>
          </a:pPr>
          <a:r>
            <a:rPr lang="en-GB" sz="1400" kern="1200" dirty="0">
              <a:solidFill>
                <a:schemeClr val="bg2">
                  <a:lumMod val="10000"/>
                </a:schemeClr>
              </a:solidFill>
              <a:latin typeface="Amasis MT Pro Medium" panose="02040604050005020304" pitchFamily="18" charset="0"/>
            </a:rPr>
            <a:t>Scanlon, V.C. and Sanders, T. (2019) </a:t>
          </a:r>
          <a:r>
            <a:rPr lang="en-GB" sz="1400" i="1" kern="1200" dirty="0">
              <a:solidFill>
                <a:schemeClr val="bg2">
                  <a:lumMod val="10000"/>
                </a:schemeClr>
              </a:solidFill>
              <a:latin typeface="Amasis MT Pro Medium" panose="02040604050005020304" pitchFamily="18" charset="0"/>
            </a:rPr>
            <a:t>Essentials of anatomy and physiology</a:t>
          </a:r>
          <a:r>
            <a:rPr lang="en-GB" sz="1400" kern="1200" dirty="0">
              <a:solidFill>
                <a:schemeClr val="bg2">
                  <a:lumMod val="10000"/>
                </a:schemeClr>
              </a:solidFill>
              <a:latin typeface="Amasis MT Pro Medium" panose="02040604050005020304" pitchFamily="18" charset="0"/>
            </a:rPr>
            <a:t>. 8th </a:t>
          </a:r>
          <a:r>
            <a:rPr lang="en-GB" sz="1400" kern="1200" dirty="0" err="1">
              <a:solidFill>
                <a:schemeClr val="bg2">
                  <a:lumMod val="10000"/>
                </a:schemeClr>
              </a:solidFill>
              <a:latin typeface="Amasis MT Pro Medium" panose="02040604050005020304" pitchFamily="18" charset="0"/>
            </a:rPr>
            <a:t>edn</a:t>
          </a:r>
          <a:r>
            <a:rPr lang="en-GB" sz="1400" kern="1200" dirty="0">
              <a:solidFill>
                <a:schemeClr val="bg2">
                  <a:lumMod val="10000"/>
                </a:schemeClr>
              </a:solidFill>
              <a:latin typeface="Amasis MT Pro Medium" panose="02040604050005020304" pitchFamily="18" charset="0"/>
            </a:rPr>
            <a:t>. Philadelphia, PA: F.A. Davis Company.</a:t>
          </a:r>
        </a:p>
      </dsp:txBody>
      <dsp:txXfrm>
        <a:off x="309752" y="2084236"/>
        <a:ext cx="10892400" cy="416803"/>
      </dsp:txXfrm>
    </dsp:sp>
    <dsp:sp modelId="{CC196102-320A-4475-84F1-5F679E18BD7B}">
      <dsp:nvSpPr>
        <dsp:cNvPr id="0" name=""/>
        <dsp:cNvSpPr/>
      </dsp:nvSpPr>
      <dsp:spPr>
        <a:xfrm>
          <a:off x="49250" y="2032135"/>
          <a:ext cx="521004" cy="521004"/>
        </a:xfrm>
        <a:prstGeom prst="ellipse">
          <a:avLst/>
        </a:prstGeom>
        <a:gradFill rotWithShape="0">
          <a:gsLst>
            <a:gs pos="0">
              <a:schemeClr val="lt1">
                <a:hueOff val="0"/>
                <a:satOff val="0"/>
                <a:lumOff val="0"/>
                <a:alphaOff val="0"/>
                <a:lumMod val="110000"/>
                <a:satMod val="105000"/>
                <a:tint val="67000"/>
              </a:schemeClr>
            </a:gs>
            <a:gs pos="50000">
              <a:schemeClr val="lt1">
                <a:hueOff val="0"/>
                <a:satOff val="0"/>
                <a:lumOff val="0"/>
                <a:alphaOff val="0"/>
                <a:lumMod val="105000"/>
                <a:satMod val="103000"/>
                <a:tint val="73000"/>
              </a:schemeClr>
            </a:gs>
            <a:gs pos="100000">
              <a:schemeClr val="lt1">
                <a:hueOff val="0"/>
                <a:satOff val="0"/>
                <a:lumOff val="0"/>
                <a:alphaOff val="0"/>
                <a:lumMod val="105000"/>
                <a:satMod val="109000"/>
                <a:tint val="81000"/>
              </a:schemeClr>
            </a:gs>
          </a:gsLst>
          <a:lin ang="5400000" scaled="0"/>
        </a:gradFill>
        <a:ln w="12700" cap="flat" cmpd="sng" algn="ctr">
          <a:solidFill>
            <a:schemeClr val="accent4">
              <a:hueOff val="6599937"/>
              <a:satOff val="-29202"/>
              <a:lumOff val="-4903"/>
              <a:alphaOff val="0"/>
            </a:schemeClr>
          </a:solidFill>
          <a:prstDash val="solid"/>
          <a:miter lim="800000"/>
        </a:ln>
        <a:effectLst/>
      </dsp:spPr>
      <dsp:style>
        <a:lnRef idx="1">
          <a:scrgbClr r="0" g="0" b="0"/>
        </a:lnRef>
        <a:fillRef idx="2">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hList2">
  <dgm:title val=""/>
  <dgm:desc val=""/>
  <dgm:catLst>
    <dgm:cat type="list" pri="6000"/>
    <dgm:cat type="relationship" pri="16000"/>
    <dgm:cat type="picture" pri="29000"/>
    <dgm:cat type="pictureconvert" pri="29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dgm:varLst>
    <dgm:choose name="Name0">
      <dgm:if name="Name1" func="var" arg="dir" op="equ" val="norm">
        <dgm:alg type="lin">
          <dgm:param type="linDir" val="fromL"/>
          <dgm:param type="nodeVertAlign" val="t"/>
        </dgm:alg>
      </dgm:if>
      <dgm:else name="Name2">
        <dgm:alg type="lin">
          <dgm:param type="linDir" val="fromR"/>
          <dgm:param type="nodeVertAlign" val="t"/>
        </dgm:alg>
      </dgm:else>
    </dgm:choose>
    <dgm:shape xmlns:r="http://schemas.openxmlformats.org/officeDocument/2006/relationships" r:blip="">
      <dgm:adjLst/>
    </dgm:shape>
    <dgm:presOf/>
    <dgm:constrLst>
      <dgm:constr type="w" for="ch" forName="compositeNode" refType="w"/>
      <dgm:constr type="h" for="ch" forName="compositeNode" refType="h"/>
      <dgm:constr type="w" for="ch" forName="sibTrans" refType="w" refFor="ch" refForName="compositeNode" op="equ" fact="0.2"/>
      <dgm:constr type="h" for="des" forName="childNode" op="equ"/>
      <dgm:constr type="w" for="des" forName="childNode" op="equ"/>
      <dgm:constr type="w" for="des" forName="parentNode" op="equ"/>
      <dgm:constr type="h" for="des" forName="image" op="equ"/>
      <dgm:constr type="w" for="des" forName="image" op="equ"/>
      <dgm:constr type="primFontSz" for="des" forName="parentNode" op="equ" val="65"/>
      <dgm:constr type="primFontSz" for="des" forName="childNode" op="equ" val="65"/>
    </dgm:constrLst>
    <dgm:ruleLst/>
    <dgm:forEach name="Name3" axis="ch" ptType="node">
      <dgm:layoutNode name="compositeNode">
        <dgm:varLst>
          <dgm:bulletEnabled val="1"/>
        </dgm:varLst>
        <dgm:alg type="composite"/>
        <dgm:presOf/>
        <dgm:choose name="Name4">
          <dgm:if name="Name5" func="var" arg="dir" op="equ" val="norm">
            <dgm:constrLst>
              <dgm:constr type="w" for="ch" forName="image" refType="w"/>
              <dgm:constr type="h" for="ch" forName="image" refType="h"/>
              <dgm:constr type="h" for="ch" forName="image" refType="w" refFor="ch" refForName="image" op="lte"/>
              <dgm:constr type="w" for="ch" forName="image" refType="h" refFor="ch" refForName="image" op="lte"/>
              <dgm:constr type="w" for="ch" forName="image" refType="w" op="lte" fact="0.33"/>
              <dgm:constr type="h" for="ch" forName="image" refType="h" op="lte" fact="0.33"/>
              <dgm:constr type="t" for="ch" forName="image"/>
              <dgm:constr type="l" for="ch" forName="image"/>
              <dgm:constr type="w" for="ch" forName="childNode" refType="w" fact="0.85"/>
              <dgm:constr type="h" for="ch" forName="childNode" refType="h" fact="0.78"/>
              <dgm:constr type="t" for="ch" forName="childNode" refType="h" refFor="ch" refForName="image" fact="0.66"/>
              <dgm:constr type="l" for="ch" forName="childNode" refType="w" refFor="ch" refForName="image" fact="0.5"/>
              <dgm:constr type="tMarg" for="ch" forName="childNode" refType="w" refFor="ch" refForName="image" fact="1.25"/>
              <dgm:constr type="t" for="ch" forName="parentNode" refType="h" refFor="ch" refForName="image" fact="0.66"/>
              <dgm:constr type="b" for="ch" forName="parentNode" refType="b" refFor="ch" refForName="childNode"/>
              <dgm:constr type="l" for="ch" forName="parentNode"/>
              <dgm:constr type="r" for="ch" forName="parentNode" refType="l" refFor="ch" refForName="childNode"/>
              <dgm:constr type="rMarg" for="ch" forName="parentNode" refType="w" refFor="ch" refForName="image" fact="1.25"/>
            </dgm:constrLst>
          </dgm:if>
          <dgm:else name="Name6">
            <dgm:constrLst>
              <dgm:constr type="w" for="ch" forName="image" refType="w"/>
              <dgm:constr type="h" for="ch" forName="image" refType="h"/>
              <dgm:constr type="h" for="ch" forName="image" refType="w" refFor="ch" refForName="image" op="lte"/>
              <dgm:constr type="w" for="ch" forName="image" refType="h" refFor="ch" refForName="image" op="lte"/>
              <dgm:constr type="w" for="ch" forName="image" refType="w" op="lte" fact="0.33"/>
              <dgm:constr type="h" for="ch" forName="image" refType="h" op="lte" fact="0.33"/>
              <dgm:constr type="t" for="ch" forName="image"/>
              <dgm:constr type="r" for="ch" forName="image" refType="w"/>
              <dgm:constr type="w" for="ch" forName="childNode" refType="w" fact="0.85"/>
              <dgm:constr type="h" for="ch" forName="childNode" refType="h" fact="0.78"/>
              <dgm:constr type="t" for="ch" forName="childNode" refType="h" refFor="ch" refForName="image" fact="0.66"/>
              <dgm:constr type="r" for="ch" forName="childNode" refType="w"/>
              <dgm:constr type="rOff" for="ch" forName="childNode" refType="w" refFor="ch" refForName="image" fact="-0.5"/>
              <dgm:constr type="tMarg" for="ch" forName="childNode" refType="w" refFor="ch" refForName="image" fact="1.25"/>
              <dgm:constr type="t" for="ch" forName="parentNode" refType="h" refFor="ch" refForName="image" fact="0.66"/>
              <dgm:constr type="b" for="ch" forName="parentNode" refType="b" refFor="ch" refForName="childNode"/>
              <dgm:constr type="r" for="ch" forName="parentNode" refType="w"/>
              <dgm:constr type="l" for="ch" forName="parentNode" refType="r" refFor="ch" refForName="childNode"/>
              <dgm:constr type="lOff" for="ch" forName="parentNode" refType="rOff" refFor="ch" refForName="childNode"/>
              <dgm:constr type="lMarg" for="ch" forName="parentNode" refType="w" refFor="ch" refForName="image" fact="1.25"/>
            </dgm:constrLst>
          </dgm:else>
        </dgm:choose>
        <dgm:ruleLst>
          <dgm:rule type="w" for="ch" forName="childNode" val="NaN" fact="0.4" max="NaN"/>
          <dgm:rule type="h" for="ch" forName="childNode" val="NaN" fact="0.5" max="NaN"/>
        </dgm:ruleLst>
        <dgm:layoutNode name="image" styleLbl="fgImgPlace1">
          <dgm:alg type="sp"/>
          <dgm:shape xmlns:r="http://schemas.openxmlformats.org/officeDocument/2006/relationships" type="rect" r:blip="" zOrderOff="4" blipPhldr="1">
            <dgm:adjLst/>
          </dgm:shape>
          <dgm:presOf/>
          <dgm:constrLst/>
          <dgm:ruleLst/>
        </dgm:layoutNode>
        <dgm:layoutNode name="childNode" styleLbl="node1">
          <dgm:varLst>
            <dgm:bulletEnabled val="1"/>
          </dgm:varLst>
          <dgm:alg type="tx">
            <dgm:param type="stBulletLvl" val="1"/>
          </dgm:alg>
          <dgm:shape xmlns:r="http://schemas.openxmlformats.org/officeDocument/2006/relationships" type="rect" r:blip="" zOrderOff="2">
            <dgm:adjLst/>
          </dgm:shape>
          <dgm:presOf axis="des" ptType="node"/>
          <dgm:constrLst/>
          <dgm:ruleLst>
            <dgm:rule type="primFontSz" val="5" fact="NaN" max="NaN"/>
          </dgm:ruleLst>
        </dgm:layoutNode>
        <dgm:layoutNode name="parentNode" styleLbl="revTx">
          <dgm:varLst>
            <dgm:chMax val="0"/>
            <dgm:bulletEnabled val="1"/>
          </dgm:varLst>
          <dgm:choose name="Name7">
            <dgm:if name="Name8" func="var" arg="dir" op="equ" val="norm">
              <dgm:alg type="tx">
                <dgm:param type="autoTxRot" val="grav"/>
                <dgm:param type="txAnchorVert" val="t"/>
                <dgm:param type="parTxLTRAlign" val="r"/>
                <dgm:param type="parTxRTLAlign" val="r"/>
              </dgm:alg>
              <dgm:shape xmlns:r="http://schemas.openxmlformats.org/officeDocument/2006/relationships" rot="270" type="rect" r:blip="">
                <dgm:adjLst/>
              </dgm:shape>
              <dgm:presOf axis="self"/>
              <dgm:constrLst>
                <dgm:constr type="lMarg"/>
                <dgm:constr type="bMarg"/>
                <dgm:constr type="tMarg"/>
              </dgm:constrLst>
            </dgm:if>
            <dgm:else name="Name9">
              <dgm:alg type="tx">
                <dgm:param type="autoTxRot" val="grav"/>
                <dgm:param type="parTxLTRAlign" val="l"/>
                <dgm:param type="parTxRTLAlign" val="l"/>
              </dgm:alg>
              <dgm:shape xmlns:r="http://schemas.openxmlformats.org/officeDocument/2006/relationships" rot="90" type="rect" r:blip="">
                <dgm:adjLst/>
              </dgm:shape>
              <dgm:presOf axis="self"/>
              <dgm:constrLst>
                <dgm:constr type="rMarg"/>
                <dgm:constr type="bMarg"/>
                <dgm:constr type="tMarg"/>
              </dgm:constrLst>
            </dgm:else>
          </dgm:choose>
          <dgm:ruleLst>
            <dgm:rule type="primFontSz" val="5" fact="NaN" max="NaN"/>
          </dgm:ruleLst>
        </dgm:layoutNode>
      </dgm:layoutNode>
      <dgm:forEach name="Name10" axis="followSib" ptType="sibTrans" cnt="1">
        <dgm:layoutNode name="sibTrans">
          <dgm:alg type="sp"/>
          <dgm:shape xmlns:r="http://schemas.openxmlformats.org/officeDocument/2006/relationships" r:blip="">
            <dgm:adjLst/>
          </dgm:shape>
          <dgm:presOf axis="sel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pList2">
  <dgm:title val=""/>
  <dgm:desc val=""/>
  <dgm:catLst>
    <dgm:cat type="list" pri="11000"/>
    <dgm:cat type="picture" pri="24000"/>
    <dgm:cat type="pictureconvert" pri="24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bkgdShp" refType="w"/>
      <dgm:constr type="h" for="ch" forName="bkgdShp" refType="h" fact="0.45"/>
      <dgm:constr type="t" for="ch" forName="bkgdShp"/>
      <dgm:constr type="w" for="ch" forName="linComp" refType="w" fact="0.94"/>
      <dgm:constr type="h" for="ch" forName="linComp" refType="h"/>
      <dgm:constr type="ctrX" for="ch" forName="linComp" refType="w" fact="0.5"/>
    </dgm:constrLst>
    <dgm:ruleLst/>
    <dgm:choose name="Name1">
      <dgm:if name="Name2" axis="ch" ptType="node" func="cnt" op="gte" val="1">
        <dgm:layoutNode name="bkgdShp" styleLbl="alignAccFollowNode1">
          <dgm:alg type="sp"/>
          <dgm:shape xmlns:r="http://schemas.openxmlformats.org/officeDocument/2006/relationships" type="roundRect" r:blip="">
            <dgm:adjLst>
              <dgm:adj idx="1" val="0.1"/>
            </dgm:adjLst>
          </dgm:shape>
          <dgm:presOf/>
          <dgm:constrLst/>
          <dgm:ruleLst/>
        </dgm:layoutNode>
        <dgm:layoutNode name="linComp">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1"/>
            <dgm:constr type="h" for="ch" ptType="sibTrans" op="equ"/>
            <dgm:constr type="h" for="ch" forName="compNode" op="equ"/>
            <dgm:constr type="primFontSz" for="des" forName="node" op="equ"/>
          </dgm:constrLst>
          <dgm:ruleLst/>
          <dgm:forEach name="nodesForEach" axis="ch" ptType="node">
            <dgm:layoutNode name="compNode">
              <dgm:alg type="composite"/>
              <dgm:shape xmlns:r="http://schemas.openxmlformats.org/officeDocument/2006/relationships" r:blip="">
                <dgm:adjLst/>
              </dgm:shape>
              <dgm:presOf/>
              <dgm:constrLst>
                <dgm:constr type="w" for="ch" forName="node" refType="w"/>
                <dgm:constr type="h" for="ch" forName="node" refType="h" fact="0.55"/>
                <dgm:constr type="b" for="ch" forName="node" refType="h"/>
                <dgm:constr type="w" for="ch" forName="invisiNode" refType="w" fact="0.75"/>
                <dgm:constr type="h" for="ch" forName="invisiNode" refType="h" fact="0.06"/>
                <dgm:constr type="t" for="ch" forName="invisiNode"/>
                <dgm:constr type="w" for="ch" forName="imagNode" refType="w"/>
                <dgm:constr type="h" for="ch" forName="imagNode" refType="h" fact="0.33"/>
                <dgm:constr type="ctrX" for="ch" forName="imagNode" refType="w" fact="0.5"/>
                <dgm:constr type="t" for="ch" forName="imagNode" refType="h" fact="0.06"/>
              </dgm:constrLst>
              <dgm:ruleLst/>
              <dgm:layoutNode name="node" styleLbl="node1">
                <dgm:varLst>
                  <dgm:bulletEnabled val="1"/>
                </dgm:varLst>
                <dgm:alg type="tx">
                  <dgm:param type="txAnchorVert" val="t"/>
                </dgm:alg>
                <dgm:shape xmlns:r="http://schemas.openxmlformats.org/officeDocument/2006/relationships" rot="180" type="round2SameRect" r:blip="">
                  <dgm:adjLst>
                    <dgm:adj idx="1" val="0.105"/>
                  </dgm:adjLst>
                </dgm:shape>
                <dgm:presOf axis="desOrSelf" ptType="node"/>
                <dgm:constrLst>
                  <dgm:constr type="primFontSz" val="65"/>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roundRect" r:blip="" zOrderOff="-2" blipPhldr="1">
                  <dgm:adjLst>
                    <dgm:adj idx="1" val="0.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if>
      <dgm:else name="Name6"/>
    </dgm:choose>
  </dgm:layoutNode>
</dgm:layoutDef>
</file>

<file path=ppt/diagrams/layout4.xml><?xml version="1.0" encoding="utf-8"?>
<dgm:layoutDef xmlns:dgm="http://schemas.openxmlformats.org/drawingml/2006/diagram" xmlns:a="http://schemas.openxmlformats.org/drawingml/2006/main" uniqueId="urn:diagrams.loki3.com/VaryingWidthList">
  <dgm:title val="Varying Width List"/>
  <dgm:desc val="Use for emphasizing items of different weights.  Good for large amounts of Level 1 text.  The width of each shape is independently determined based on its text."/>
  <dgm:catLst>
    <dgm:cat type="list" pri="4160"/>
    <dgm:cat type="officeonline" pri="5000"/>
  </dgm:catLst>
  <dgm:sampData useDef="1">
    <dgm:dataModel>
      <dgm:ptLst/>
      <dgm:bg/>
      <dgm:whole/>
    </dgm:dataModel>
  </dgm:sampData>
  <dgm:styleData useDef="1">
    <dgm:dataModel>
      <dgm:ptLst/>
      <dgm:bg/>
      <dgm:whole/>
    </dgm:dataModel>
  </dgm:styleData>
  <dgm:clrData useDef="1">
    <dgm:dataModel>
      <dgm:ptLst/>
      <dgm:bg/>
      <dgm:whole/>
    </dgm:dataModel>
  </dgm:clrData>
  <dgm:layoutNode name="Name0">
    <dgm:varLst>
      <dgm:resizeHandles/>
    </dgm:varLst>
    <dgm:alg type="lin">
      <dgm:param type="linDir" val="fromT"/>
    </dgm:alg>
    <dgm:shape xmlns:r="http://schemas.openxmlformats.org/officeDocument/2006/relationships" r:blip="">
      <dgm:adjLst/>
    </dgm:shape>
    <dgm:presOf/>
    <dgm:constrLst>
      <dgm:constr type="w" for="ch" forName="text" val="20"/>
      <dgm:constr type="h" for="ch" forName="text" refType="h"/>
      <dgm:constr type="primFontSz" for="ch" forName="text" op="equ" val="65"/>
      <dgm:constr type="h" for="ch" forName="space" refType="h" fact="0.05"/>
    </dgm:constrLst>
    <dgm:forEach name="Name1" axis="ch" ptType="node">
      <dgm:layoutNode name="text" styleLbl="node1">
        <dgm:varLst>
          <dgm:bulletEnabled val="1"/>
        </dgm:varLst>
        <dgm:alg type="tx"/>
        <dgm:shape xmlns:r="http://schemas.openxmlformats.org/officeDocument/2006/relationships" type="rect" r:blip="">
          <dgm:adjLst/>
        </dgm:shape>
        <dgm:presOf axis="desOrSelf" ptType="node"/>
        <dgm:constrLst>
          <dgm:constr type="tMarg" refType="primFontSz" fact="0.2"/>
          <dgm:constr type="bMarg" refType="primFontSz" fact="0.2"/>
          <dgm:constr type="lMarg" refType="primFontSz" fact="0.2"/>
          <dgm:constr type="rMarg" refType="primFontSz" fact="0.2"/>
        </dgm:constrLst>
        <dgm:ruleLst>
          <dgm:rule type="w" val="INF" fact="NaN" max="NaN"/>
          <dgm:rule type="primFontSz" val="5" fact="NaN" max="NaN"/>
        </dgm:ruleLst>
      </dgm:layoutNode>
      <dgm:choose name="Name2">
        <dgm:if name="Name3" axis="par ch" ptType="doc node" func="cnt" op="gte" val="2">
          <dgm:forEach name="Name4" axis="followSib" ptType="sibTrans" cnt="1">
            <dgm:layoutNode name="space">
              <dgm:alg type="sp"/>
              <dgm:shape xmlns:r="http://schemas.openxmlformats.org/officeDocument/2006/relationships" r:blip="">
                <dgm:adjLst/>
              </dgm:shape>
              <dgm:presOf/>
            </dgm:layoutNode>
          </dgm:forEach>
        </dgm:if>
        <dgm:else name="Name5"/>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diagrams.loki3.com/BracketList">
  <dgm:title val="Vertical Bracket List"/>
  <dgm:desc val="Use to show grouped blocks of information.  Works well with large amounts of Level 2 text."/>
  <dgm:catLst>
    <dgm:cat type="list" pri="4110"/>
    <dgm:cat type="officeonline" pri="3000"/>
  </dgm:catLst>
  <dgm:sampData>
    <dgm:dataModel>
      <dgm:ptLst>
        <dgm:pt modelId="0" type="doc"/>
        <dgm:pt modelId="1">
          <dgm:prSet phldr="1"/>
        </dgm:pt>
        <dgm:pt modelId="11">
          <dgm:prSet phldr="1"/>
        </dgm:pt>
        <dgm:pt modelId="2">
          <dgm:prSet phldr="1"/>
        </dgm:pt>
        <dgm:pt modelId="21">
          <dgm:prSet phldr="1"/>
        </dgm:pt>
      </dgm:ptLst>
      <dgm:cxnLst>
        <dgm:cxn modelId="3" srcId="0" destId="1" srcOrd="0" destOrd="0"/>
        <dgm:cxn modelId="4" srcId="1" destId="11" srcOrd="0" destOrd="0"/>
        <dgm:cxn modelId="5" srcId="0" destId="2" srcOrd="0" destOrd="0"/>
        <dgm:cxn modelId="6" srcId="2" destId="21" srcOrd="0" destOrd="0"/>
      </dgm:cxnLst>
      <dgm:bg/>
      <dgm:whole/>
    </dgm:dataModel>
  </dgm:sampData>
  <dgm:styleData useDef="1">
    <dgm:dataModel>
      <dgm:ptLst/>
      <dgm:bg/>
      <dgm:whole/>
    </dgm:dataModel>
  </dgm:styleData>
  <dgm:clrData useDef="1">
    <dgm:dataModel>
      <dgm:pt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V" refType="primFontSz" refFor="des" refForName="parTx" fact="0.1"/>
      <dgm:constr type="primFontSz" for="des" forName="parTx" val="65"/>
      <dgm:constr type="primFontSz" for="des" forName="desTx" refType="primFontSz" refFor="des" refForName="parTx"/>
      <dgm:constr type="h" for="des" forName="parTx" refType="primFontSz" refFor="des" refForName="parTx" fact="0.55"/>
      <dgm:constr type="h" for="des" forName="bracket" refType="primFontSz" refFor="des" refForName="parTx" fact="0.55"/>
      <dgm:constr type="h" for="des" forName="desTx" refType="primFontSz" refFor="des" refForName="parTx" fact="0.55"/>
    </dgm:constrLst>
    <dgm:ruleLst>
      <dgm:rule type="primFontSz" for="des" forName="parTx" val="5" fact="NaN" max="NaN"/>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Tx" refType="w" fact="0.25"/>
          <dgm:constr type="w" for="ch" forName="bracket" refType="w" fact="0.05"/>
          <dgm:constr type="w" for="ch" forName="spH" refType="w" fact="0.02"/>
          <dgm:constr type="w" for="ch" forName="desTx" refType="w" fact="0.68"/>
          <dgm:constr type="h" for="ch" forName="bracket" refType="h" refFor="ch" refForName="desTx" op="gte"/>
          <dgm:constr type="h" for="ch" forName="bracket" refType="h" refFor="ch" refForName="parTx" op="gte"/>
          <dgm:constr type="h" for="ch" forName="desTx" refType="h" refFor="ch" refForName="parTx" op="gte"/>
        </dgm:constrLst>
        <dgm:ruleLst/>
        <dgm:layoutNode name="parTx" styleLbl="revTx">
          <dgm:varLst>
            <dgm:chMax val="1"/>
            <dgm:bulletEnabled val="1"/>
          </dgm:varLst>
          <dgm:choose name="Name8">
            <dgm:if name="Name9" func="var" arg="dir" op="equ" val="norm">
              <dgm:alg type="tx">
                <dgm:param type="parTxLTRAlign" val="r"/>
              </dgm:alg>
            </dgm:if>
            <dgm:else name="Name10">
              <dgm:alg type="tx">
                <dgm:param type="parTxLTRAlign" val="l"/>
              </dgm:alg>
            </dgm:else>
          </dgm:choose>
          <dgm:shape xmlns:r="http://schemas.openxmlformats.org/officeDocument/2006/relationships" type="rect" r:blip="">
            <dgm:adjLst/>
          </dgm:shape>
          <dgm:presOf axis="self" ptType="node"/>
          <dgm:constrLst>
            <dgm:constr type="tMarg" refType="primFontSz" fact="0.2"/>
            <dgm:constr type="bMarg" refType="primFontSz" fact="0.2"/>
          </dgm:constrLst>
          <dgm:ruleLst>
            <dgm:rule type="h" val="INF" fact="NaN" max="NaN"/>
          </dgm:ruleLst>
        </dgm:layoutNode>
        <dgm:layoutNode name="bracket" styleLbl="parChTrans1D1">
          <dgm:alg type="sp"/>
          <dgm:choose name="Name11">
            <dgm:if name="Name12" func="var" arg="dir" op="equ" val="norm">
              <dgm:shape xmlns:r="http://schemas.openxmlformats.org/officeDocument/2006/relationships" type="leftBrace" r:blip="">
                <dgm:adjLst>
                  <dgm:adj idx="1" val="0.35"/>
                </dgm:adjLst>
              </dgm:shape>
            </dgm:if>
            <dgm:else name="Name13">
              <dgm:shape xmlns:r="http://schemas.openxmlformats.org/officeDocument/2006/relationships" rot="180" type="leftBrace" r:blip="">
                <dgm:adjLst>
                  <dgm:adj idx="1" val="0.35"/>
                </dgm:adjLst>
              </dgm:shape>
            </dgm:else>
          </dgm:choose>
          <dgm:presOf/>
        </dgm:layoutNode>
        <dgm:layoutNode name="spH">
          <dgm:alg type="sp"/>
        </dgm:layoutNode>
        <dgm:choose name="Name14">
          <dgm:if name="Name15" axis="ch" ptType="node" func="cnt" op="gte" val="1">
            <dgm:layoutNode name="desTx" styleLbl="node1">
              <dgm:varLst>
                <dgm:bulletEnabled val="1"/>
              </dgm:varLst>
              <dgm:alg type="tx">
                <dgm:param type="stBulletLvl" val="1"/>
                <dgm:param type="txAnchorVertCh" val="mid"/>
              </dgm:alg>
              <dgm:shape xmlns:r="http://schemas.openxmlformats.org/officeDocument/2006/relationships" type="rect" r:blip="">
                <dgm:adjLst/>
              </dgm:shape>
              <dgm:presOf axis="des" ptType="node"/>
              <dgm:constrLst>
                <dgm:constr type="secFontSz" refType="primFontSz"/>
                <dgm:constr type="tMarg" refType="primFontSz" fact="0.3"/>
                <dgm:constr type="bMarg" refType="primFontSz" fact="0.3"/>
                <dgm:constr type="lMarg" refType="primFontSz" fact="0.3"/>
                <dgm:constr type="rMarg" refType="primFontSz" fact="0.3"/>
              </dgm:constrLst>
              <dgm:ruleLst>
                <dgm:rule type="h" val="INF" fact="NaN" max="NaN"/>
              </dgm:ruleLst>
            </dgm:layoutNode>
          </dgm:if>
          <dgm:else name="Name16"/>
        </dgm:choose>
      </dgm:layoutNode>
      <dgm:forEach name="Name17" axis="followSib" ptType="sibTrans" cnt="1">
        <dgm:layoutNode name="spV">
          <dgm:alg type="sp"/>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hList6">
  <dgm:title val=""/>
  <dgm:desc val=""/>
  <dgm:catLst>
    <dgm:cat type="list" pri="18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ptType="node" refType="h"/>
      <dgm:constr type="w" for="ch" ptType="node" refType="w"/>
      <dgm:constr type="primFontSz" for="ch" ptType="node" op="equ"/>
      <dgm:constr type="w" for="ch" forName="sibTrans" refType="w" fact="0.075"/>
    </dgm:constrLst>
    <dgm:ruleLst/>
    <dgm:forEach name="nodesForEach" axis="ch" ptType="node">
      <dgm:layoutNode name="node">
        <dgm:varLst>
          <dgm:bulletEnabled val="1"/>
        </dgm:varLst>
        <dgm:alg type="tx"/>
        <dgm:choose name="Name4">
          <dgm:if name="Name5" func="var" arg="dir" op="equ" val="norm">
            <dgm:shape xmlns:r="http://schemas.openxmlformats.org/officeDocument/2006/relationships" rot="-90" type="flowChartManualOperation" r:blip="">
              <dgm:adjLst/>
            </dgm:shape>
          </dgm:if>
          <dgm:else name="Name6">
            <dgm:shape xmlns:r="http://schemas.openxmlformats.org/officeDocument/2006/relationships" rot="90" type="flowChartManualOperation" r:blip="">
              <dgm:adjLst/>
            </dgm:shape>
          </dgm:else>
        </dgm:choose>
        <dgm:presOf axis="desOrSelf" ptType="node"/>
        <dgm:constrLst>
          <dgm:constr type="primFontSz" val="65"/>
          <dgm:constr type="tMarg"/>
          <dgm:constr type="bMarg"/>
          <dgm:constr type="lMarg" refType="primFontSz" fact="0.5"/>
          <dgm:constr type="rMarg" refType="lMarg"/>
        </dgm:constrLst>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9.xml><?xml version="1.0" encoding="utf-8"?>
<dgm:layoutDef xmlns:dgm="http://schemas.openxmlformats.org/drawingml/2006/diagram" xmlns:a="http://schemas.openxmlformats.org/drawingml/2006/main" uniqueId="urn:microsoft.com/office/officeart/2005/8/layout/lProcess2">
  <dgm:title val=""/>
  <dgm:desc val=""/>
  <dgm:catLst>
    <dgm:cat type="list" pri="10000"/>
    <dgm:cat type="relationship" pri="13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 modelId="33" srcId="3" destId="31" srcOrd="0" destOrd="0"/>
        <dgm:cxn modelId="34" srcId="3" destId="32" srcOrd="0" destOrd="0"/>
      </dgm:cxnLst>
      <dgm:bg/>
      <dgm:whole/>
    </dgm:dataModel>
  </dgm:sampData>
  <dgm:styleData useDef="1">
    <dgm:dataModel>
      <dgm:ptLst/>
      <dgm:bg/>
      <dgm:whole/>
    </dgm:dataModel>
  </dgm:styleData>
  <dgm:clrData useDef="1">
    <dgm:dataModel>
      <dgm:ptLst/>
      <dgm:bg/>
      <dgm:whole/>
    </dgm:dataModel>
  </dgm:clrData>
  <dgm:layoutNode name="theList">
    <dgm:varLst>
      <dgm:dir/>
      <dgm:animLvl val="lvl"/>
      <dgm:resizeHandles val="exact"/>
    </dgm:varLst>
    <dgm:choose name="Name0">
      <dgm:if name="Name1" func="var" arg="dir" op="equ" val="norm">
        <dgm:alg type="lin"/>
      </dgm:if>
      <dgm:else name="Name2">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forName="aSpace" refType="w" fact="0.075"/>
      <dgm:constr type="h" for="des" forName="aSpace2" refType="h" fact="0.1"/>
      <dgm:constr type="primFontSz" for="des" forName="textNode" op="equ"/>
      <dgm:constr type="primFontSz" for="des" forName="childNode" op="equ"/>
    </dgm:constrLst>
    <dgm:ruleLst/>
    <dgm:forEach name="aNodeForEach" axis="ch" ptType="node">
      <dgm:layoutNode name="compNode">
        <dgm:alg type="composite"/>
        <dgm:shape xmlns:r="http://schemas.openxmlformats.org/officeDocument/2006/relationships" r:blip="">
          <dgm:adjLst/>
        </dgm:shape>
        <dgm:presOf/>
        <dgm:constrLst>
          <dgm:constr type="w" for="ch" forName="aNode" refType="w"/>
          <dgm:constr type="h" for="ch" forName="aNode" refType="h"/>
          <dgm:constr type="w" for="ch" forName="textNode" refType="w"/>
          <dgm:constr type="h" for="ch" forName="textNode" refType="h" fact="0.3"/>
          <dgm:constr type="ctrX" for="ch" forName="textNode" refType="w" fact="0.5"/>
          <dgm:constr type="w" for="ch" forName="compChildNode" refType="w" fact="0.8"/>
          <dgm:constr type="h" for="ch" forName="compChildNode" refType="h" fact="0.65"/>
          <dgm:constr type="t" for="ch" forName="compChildNode" refType="h" fact="0.3"/>
          <dgm:constr type="ctrX" for="ch" forName="compChildNode" refType="w" fact="0.5"/>
        </dgm:constrLst>
        <dgm:ruleLst/>
        <dgm:layoutNode name="aNode" styleLbl="bgShp">
          <dgm:alg type="sp"/>
          <dgm:shape xmlns:r="http://schemas.openxmlformats.org/officeDocument/2006/relationships" type="roundRect" r:blip="">
            <dgm:adjLst>
              <dgm:adj idx="1" val="0.1"/>
            </dgm:adjLst>
          </dgm:shape>
          <dgm:presOf axis="self"/>
          <dgm:constrLst/>
          <dgm:ruleLst/>
        </dgm:layoutNode>
        <dgm:layoutNode name="textNode" styleLbl="bgShp">
          <dgm:alg type="tx"/>
          <dgm:shape xmlns:r="http://schemas.openxmlformats.org/officeDocument/2006/relationships" type="rect" r:blip="" hideGeom="1">
            <dgm:adjLst>
              <dgm:adj idx="1" val="0.1"/>
            </dgm:adjLst>
          </dgm:shape>
          <dgm:presOf axis="self"/>
          <dgm:constrLst>
            <dgm:constr type="primFontSz" val="65"/>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compChildNode">
          <dgm:alg type="composite"/>
          <dgm:shape xmlns:r="http://schemas.openxmlformats.org/officeDocument/2006/relationships" r:blip="">
            <dgm:adjLst/>
          </dgm:shape>
          <dgm:presOf/>
          <dgm:constrLst>
            <dgm:constr type="w" for="des" forName="childNode" refType="w"/>
            <dgm:constr type="h" for="des" forName="childNode" refType="h"/>
          </dgm:constrLst>
          <dgm:ruleLst/>
          <dgm:layoutNode name="theInnerList">
            <dgm:alg type="lin">
              <dgm:param type="linDir" val="fromT"/>
            </dgm:alg>
            <dgm:shape xmlns:r="http://schemas.openxmlformats.org/officeDocument/2006/relationships" r:blip="">
              <dgm:adjLst/>
            </dgm:shape>
            <dgm:presOf/>
            <dgm:constrLst/>
            <dgm:ruleLst/>
            <dgm:forEach name="childNodeForEach" axis="ch" ptType="node">
              <dgm:layoutNode name="childNode" styleLbl="node1">
                <dgm:varLst>
                  <dgm:bulletEnabled val="1"/>
                </dgm:varLst>
                <dgm:alg type="tx"/>
                <dgm:shape xmlns:r="http://schemas.openxmlformats.org/officeDocument/2006/relationships" type="roundRect" r:blip="">
                  <dgm:adjLst>
                    <dgm:adj idx="1" val="0.1"/>
                  </dgm:adjLst>
                </dgm:shape>
                <dgm:presOf axis="desOrSelf" ptType="node"/>
                <dgm:constrLst>
                  <dgm:constr type="primFontSz" val="65"/>
                  <dgm:constr type="tMarg" refType="primFontSz" fact="0.15"/>
                  <dgm:constr type="bMarg" refType="primFontSz" fact="0.15"/>
                  <dgm:constr type="lMarg" refType="primFontSz" fact="0.2"/>
                  <dgm:constr type="rMarg" refType="primFontSz" fact="0.2"/>
                </dgm:constrLst>
                <dgm:ruleLst>
                  <dgm:rule type="primFontSz" val="5" fact="NaN" max="NaN"/>
                </dgm:ruleLst>
              </dgm:layoutNode>
              <dgm:choose name="Name3">
                <dgm:if name="Name4" axis="self" ptType="node" func="revPos" op="equ" val="1"/>
                <dgm:else name="Name5">
                  <dgm:layoutNode name="aSpace2">
                    <dgm:alg type="sp"/>
                    <dgm:shape xmlns:r="http://schemas.openxmlformats.org/officeDocument/2006/relationships" r:blip="">
                      <dgm:adjLst/>
                    </dgm:shape>
                    <dgm:presOf/>
                    <dgm:constrLst/>
                    <dgm:ruleLst/>
                  </dgm:layoutNode>
                </dgm:else>
              </dgm:choose>
            </dgm:forEach>
          </dgm:layoutNode>
        </dgm:layoutNode>
      </dgm:layoutNode>
      <dgm:choose name="Name6">
        <dgm:if name="Name7" axis="self" ptType="node" func="revPos" op="equ" val="1"/>
        <dgm:else name="Name8">
          <dgm:layoutNode name="aSpace">
            <dgm:alg type="sp"/>
            <dgm:shape xmlns:r="http://schemas.openxmlformats.org/officeDocument/2006/relationships" r:blip="">
              <dgm:adjLst/>
            </dgm:shape>
            <dgm:presOf/>
            <dgm:constrLst/>
            <dgm:ruleLst/>
          </dgm:layoutNode>
        </dgm:else>
      </dgm:choose>
    </dgm:forEach>
  </dgm:layoutNode>
</dgm:layoutDef>
</file>

<file path=ppt/diagrams/layout10.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11.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12.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3d1#2">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10">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3d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0NoLn">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NoLn">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ltNode1NoLn">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NoLn">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NoLn">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NoLn">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Lbl name="revTxLt">
    <dgm:scene3d>
      <a:camera prst="orthographicFront"/>
      <a:lightRig rig="threePt" dir="t"/>
    </dgm:scene3d>
    <dgm:sp3d/>
    <dgm:txPr/>
    <dgm:style>
      <a:lnRef idx="0">
        <a:scrgbClr r="0" g="0" b="0"/>
      </a:lnRef>
      <a:fillRef idx="0">
        <a:scrgbClr r="0" g="0" b="0"/>
      </a:fillRef>
      <a:effectRef idx="0">
        <a:scrgbClr r="0" g="0" b="0"/>
      </a:effectRef>
      <a:fontRef idx="minor">
        <a:schemeClr val="lt1"/>
      </a:fontRef>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1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12">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13">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14">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15">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16">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3#1">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3#2">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3#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3049789-0470-4AC6-B828-DA05F43CC43E}" type="datetimeFigureOut">
              <a:rPr lang="en-GB" smtClean="0"/>
              <a:t>30/08/2026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3061B5F-ECBD-41C9-AA85-AB42F6D765CE}" type="slidenum">
              <a:rPr lang="en-GB" smtClean="0"/>
              <a:t>‹#›</a:t>
            </a:fld>
            <a:endParaRPr lang="en-GB"/>
          </a:p>
        </p:txBody>
      </p:sp>
    </p:spTree>
    <p:extLst>
      <p:ext uri="{BB962C8B-B14F-4D97-AF65-F5344CB8AC3E}">
        <p14:creationId xmlns:p14="http://schemas.microsoft.com/office/powerpoint/2010/main" val="168589016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Hello, my name is Anna Poznanska, and my student ID is 2442414. This is my Component 2 presentation for the Introduction to Physiology module. Today, I will present a care plan for a woman diagnosed with breast cancer.</a:t>
            </a:r>
          </a:p>
        </p:txBody>
      </p:sp>
      <p:sp>
        <p:nvSpPr>
          <p:cNvPr id="4" name="Slide Number Placeholder 3"/>
          <p:cNvSpPr>
            <a:spLocks noGrp="1"/>
          </p:cNvSpPr>
          <p:nvPr>
            <p:ph type="sldNum" sz="quarter" idx="5"/>
          </p:nvPr>
        </p:nvSpPr>
        <p:spPr/>
        <p:txBody>
          <a:bodyPr/>
          <a:lstStyle/>
          <a:p>
            <a:fld id="{03061B5F-ECBD-41C9-AA85-AB42F6D765CE}" type="slidenum">
              <a:rPr lang="en-GB" smtClean="0"/>
              <a:t>1</a:t>
            </a:fld>
            <a:endParaRPr lang="en-GB"/>
          </a:p>
        </p:txBody>
      </p:sp>
    </p:spTree>
    <p:extLst>
      <p:ext uri="{BB962C8B-B14F-4D97-AF65-F5344CB8AC3E}">
        <p14:creationId xmlns:p14="http://schemas.microsoft.com/office/powerpoint/2010/main" val="280442593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 used ChatGPT to help me create some of the slide backgrounds and visual materials, including the daily routine chart and the image supporting my recommendations. I selected and adapted the final designs myself. All written information is based on the academic and professional sources included in the reference list.</a:t>
            </a:r>
          </a:p>
        </p:txBody>
      </p:sp>
      <p:sp>
        <p:nvSpPr>
          <p:cNvPr id="4" name="Slide Number Placeholder 3"/>
          <p:cNvSpPr>
            <a:spLocks noGrp="1"/>
          </p:cNvSpPr>
          <p:nvPr>
            <p:ph type="sldNum" sz="quarter" idx="5"/>
          </p:nvPr>
        </p:nvSpPr>
        <p:spPr/>
        <p:txBody>
          <a:bodyPr/>
          <a:lstStyle/>
          <a:p>
            <a:fld id="{03061B5F-ECBD-41C9-AA85-AB42F6D765CE}" type="slidenum">
              <a:rPr lang="en-GB" smtClean="0"/>
              <a:t>2</a:t>
            </a:fld>
            <a:endParaRPr lang="en-GB"/>
          </a:p>
        </p:txBody>
      </p:sp>
    </p:spTree>
    <p:extLst>
      <p:ext uri="{BB962C8B-B14F-4D97-AF65-F5344CB8AC3E}">
        <p14:creationId xmlns:p14="http://schemas.microsoft.com/office/powerpoint/2010/main" val="88052303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presentation focuses on Sarah Morgan, a 56-year-old postmenopausal woman who lives with her husband and works part-time as an accountant.</a:t>
            </a:r>
          </a:p>
          <a:p>
            <a:r>
              <a:rPr lang="en-GB" dirty="0"/>
              <a:t>During routine NHS breast screening, an abnormality was detected in her left breast. Further investigations, including a biopsy, confirmed Stage IIA, ER-positive, HER2-negative invasive breast cancer.</a:t>
            </a:r>
          </a:p>
          <a:p>
            <a:r>
              <a:rPr lang="en-GB" dirty="0"/>
              <a:t>Sarah has undergone breast-conserving surgery and is now preparing for radiotherapy. She is also working with her oncology team to develop her care plan and discuss further treatment such as endocrine therapy .</a:t>
            </a:r>
          </a:p>
          <a:p>
            <a:r>
              <a:rPr lang="en-GB" dirty="0"/>
              <a:t>Breast cancer treatment depends on several factors, including the type and size of the tumour, whether it has spread, the person’s general health and their individual needs and lifestyle.</a:t>
            </a:r>
          </a:p>
          <a:p>
            <a:endParaRPr lang="en-GB" dirty="0"/>
          </a:p>
        </p:txBody>
      </p:sp>
      <p:sp>
        <p:nvSpPr>
          <p:cNvPr id="4" name="Slide Number Placeholder 3"/>
          <p:cNvSpPr>
            <a:spLocks noGrp="1"/>
          </p:cNvSpPr>
          <p:nvPr>
            <p:ph type="sldNum" sz="quarter" idx="5"/>
          </p:nvPr>
        </p:nvSpPr>
        <p:spPr/>
        <p:txBody>
          <a:bodyPr/>
          <a:lstStyle/>
          <a:p>
            <a:fld id="{03061B5F-ECBD-41C9-AA85-AB42F6D765CE}" type="slidenum">
              <a:rPr lang="en-GB" smtClean="0"/>
              <a:t>3</a:t>
            </a:fld>
            <a:endParaRPr lang="en-GB"/>
          </a:p>
        </p:txBody>
      </p:sp>
    </p:spTree>
    <p:extLst>
      <p:ext uri="{BB962C8B-B14F-4D97-AF65-F5344CB8AC3E}">
        <p14:creationId xmlns:p14="http://schemas.microsoft.com/office/powerpoint/2010/main" val="290918956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Breast cancer is the most common cancer in the UK, affecting approximately one in seven women during their lifetime. Sarah’s care plan should focus not only on clinical treatment but also on her physical recovery, emotional wellbeing, daily routine and goal of returning to work. This follows the NHS England approach to person-centred care, which considers the individual’s wider needs rather than focusing only on the cancer.</a:t>
            </a:r>
          </a:p>
          <a:p>
            <a:endParaRPr lang="en-GB" dirty="0"/>
          </a:p>
        </p:txBody>
      </p:sp>
      <p:sp>
        <p:nvSpPr>
          <p:cNvPr id="4" name="Slide Number Placeholder 3"/>
          <p:cNvSpPr>
            <a:spLocks noGrp="1"/>
          </p:cNvSpPr>
          <p:nvPr>
            <p:ph type="sldNum" sz="quarter" idx="5"/>
          </p:nvPr>
        </p:nvSpPr>
        <p:spPr/>
        <p:txBody>
          <a:bodyPr/>
          <a:lstStyle/>
          <a:p>
            <a:fld id="{03061B5F-ECBD-41C9-AA85-AB42F6D765CE}" type="slidenum">
              <a:rPr lang="en-GB" smtClean="0"/>
              <a:t>4</a:t>
            </a:fld>
            <a:endParaRPr lang="en-GB"/>
          </a:p>
        </p:txBody>
      </p:sp>
    </p:spTree>
    <p:extLst>
      <p:ext uri="{BB962C8B-B14F-4D97-AF65-F5344CB8AC3E}">
        <p14:creationId xmlns:p14="http://schemas.microsoft.com/office/powerpoint/2010/main" val="235487909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Sarah is a 56-year-old postmenopausal woman who lives with her husband and also receives support from her daughter. She works part-time as an accountant and was independent before her diagnosis.</a:t>
            </a:r>
          </a:p>
          <a:p>
            <a:endParaRPr lang="en-GB" dirty="0"/>
          </a:p>
          <a:p>
            <a:r>
              <a:rPr lang="en-GB" dirty="0"/>
              <a:t>Her priorities are to recover safely, remain involved in decisions about her treatment and return to work when she feels ready.</a:t>
            </a:r>
          </a:p>
          <a:p>
            <a:endParaRPr lang="en-GB" dirty="0"/>
          </a:p>
          <a:p>
            <a:r>
              <a:rPr lang="en-GB" dirty="0"/>
              <a:t>Sarah is 165 centimetres tall and weighs 85 kilograms, giving her a BMI of 30.9. The NHS classifies a BMI of 30 or above within the obesity range. This is relevant to her general health and recovery, but it does not mean that her weight caused the cancer or that she should be blamed.</a:t>
            </a:r>
          </a:p>
          <a:p>
            <a:endParaRPr lang="en-GB" dirty="0"/>
          </a:p>
          <a:p>
            <a:r>
              <a:rPr lang="en-GB" dirty="0"/>
              <a:t>Her blood pressure is 126 over 78, which is below the clinical threshold for high blood pressure which is 140 over 90.</a:t>
            </a:r>
          </a:p>
          <a:p>
            <a:endParaRPr lang="en-GB" dirty="0"/>
          </a:p>
          <a:p>
            <a:r>
              <a:rPr lang="en-GB" dirty="0"/>
              <a:t>Sarah’s tumour is 2.8 centimetres in size and is ER-positive and HER2-negative. No cancer cells were found in the sentinel lymph nodes, and further tests found no evidence that the cancer had spread to other parts of her body.</a:t>
            </a:r>
          </a:p>
          <a:p>
            <a:endParaRPr lang="en-GB" dirty="0"/>
          </a:p>
          <a:p>
            <a:r>
              <a:rPr lang="en-GB" dirty="0"/>
              <a:t>After surgery, Sarah experienced mild pain, reduced movement in her left shoulder and anxiety about the cancer returning. These concerns should be considered when planning her treatment, recovery and wider support.</a:t>
            </a:r>
          </a:p>
          <a:p>
            <a:endParaRPr lang="en-GB" dirty="0"/>
          </a:p>
        </p:txBody>
      </p:sp>
      <p:sp>
        <p:nvSpPr>
          <p:cNvPr id="4" name="Slide Number Placeholder 3"/>
          <p:cNvSpPr>
            <a:spLocks noGrp="1"/>
          </p:cNvSpPr>
          <p:nvPr>
            <p:ph type="sldNum" sz="quarter" idx="5"/>
          </p:nvPr>
        </p:nvSpPr>
        <p:spPr/>
        <p:txBody>
          <a:bodyPr/>
          <a:lstStyle/>
          <a:p>
            <a:fld id="{03061B5F-ECBD-41C9-AA85-AB42F6D765CE}" type="slidenum">
              <a:rPr lang="en-GB" smtClean="0"/>
              <a:t>5</a:t>
            </a:fld>
            <a:endParaRPr lang="en-GB"/>
          </a:p>
        </p:txBody>
      </p:sp>
    </p:spTree>
    <p:extLst>
      <p:ext uri="{BB962C8B-B14F-4D97-AF65-F5344CB8AC3E}">
        <p14:creationId xmlns:p14="http://schemas.microsoft.com/office/powerpoint/2010/main" val="260869055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breast is an accessory organ of the female reproductive system and is also linked to the endocrine and lymphatic systems. It is mainly made up of glandular, adipose and connective tissues. Lobules produce milk, while ducts carry it towards the nipple. Adipose and connective tissues give the breast its shape and structural support.</a:t>
            </a:r>
          </a:p>
          <a:p>
            <a:endParaRPr lang="en-GB" dirty="0"/>
          </a:p>
        </p:txBody>
      </p:sp>
      <p:sp>
        <p:nvSpPr>
          <p:cNvPr id="4" name="Slide Number Placeholder 3"/>
          <p:cNvSpPr>
            <a:spLocks noGrp="1"/>
          </p:cNvSpPr>
          <p:nvPr>
            <p:ph type="sldNum" sz="quarter" idx="5"/>
          </p:nvPr>
        </p:nvSpPr>
        <p:spPr/>
        <p:txBody>
          <a:bodyPr/>
          <a:lstStyle/>
          <a:p>
            <a:fld id="{03061B5F-ECBD-41C9-AA85-AB42F6D765CE}" type="slidenum">
              <a:rPr lang="en-GB" smtClean="0"/>
              <a:t>6</a:t>
            </a:fld>
            <a:endParaRPr lang="en-GB"/>
          </a:p>
        </p:txBody>
      </p:sp>
    </p:spTree>
    <p:extLst>
      <p:ext uri="{BB962C8B-B14F-4D97-AF65-F5344CB8AC3E}">
        <p14:creationId xmlns:p14="http://schemas.microsoft.com/office/powerpoint/2010/main" val="256207155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Sarah has invasive breast cancer of no special type called NST. This means abnormal cells have grown beyond the duct lining into the surrounding breast tissue. Her cancer is ER-positive, so oestrogen can stimulate the cancer cells to grow and divide. Her sentinel lymph nodes were negative, which means that no cancer cells were found in the nearby lymph nodes.</a:t>
            </a:r>
          </a:p>
          <a:p>
            <a:endParaRPr lang="en-GB" dirty="0"/>
          </a:p>
        </p:txBody>
      </p:sp>
      <p:sp>
        <p:nvSpPr>
          <p:cNvPr id="4" name="Slide Number Placeholder 3"/>
          <p:cNvSpPr>
            <a:spLocks noGrp="1"/>
          </p:cNvSpPr>
          <p:nvPr>
            <p:ph type="sldNum" sz="quarter" idx="5"/>
          </p:nvPr>
        </p:nvSpPr>
        <p:spPr/>
        <p:txBody>
          <a:bodyPr/>
          <a:lstStyle/>
          <a:p>
            <a:fld id="{03061B5F-ECBD-41C9-AA85-AB42F6D765CE}" type="slidenum">
              <a:rPr lang="en-GB" smtClean="0"/>
              <a:t>7</a:t>
            </a:fld>
            <a:endParaRPr lang="en-GB"/>
          </a:p>
        </p:txBody>
      </p:sp>
    </p:spTree>
    <p:extLst>
      <p:ext uri="{BB962C8B-B14F-4D97-AF65-F5344CB8AC3E}">
        <p14:creationId xmlns:p14="http://schemas.microsoft.com/office/powerpoint/2010/main" val="220724080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Sarah’s care plan is built around three connected pillars: lifestyle and health behaviours, her everyday routine, and communication and ethical care. Together, these pillars create one overall plan covering her treatment, physical recovery, and emotional and practical support.</a:t>
            </a:r>
          </a:p>
          <a:p>
            <a:endParaRPr lang="en-GB" dirty="0"/>
          </a:p>
          <a:p>
            <a:r>
              <a:rPr lang="en-GB" dirty="0"/>
              <a:t>The foundation of this plan is Sarah herself: her individual needs, preferences and future goals, including her wish to remain independent and return to work. The care plan can be adjusted as her treatment progresses and includes long-term follow-up to help reduce the risk of recurrence.</a:t>
            </a:r>
          </a:p>
          <a:p>
            <a:endParaRPr lang="en-GB" dirty="0"/>
          </a:p>
        </p:txBody>
      </p:sp>
      <p:sp>
        <p:nvSpPr>
          <p:cNvPr id="4" name="Slide Number Placeholder 3"/>
          <p:cNvSpPr>
            <a:spLocks noGrp="1"/>
          </p:cNvSpPr>
          <p:nvPr>
            <p:ph type="sldNum" sz="quarter" idx="5"/>
          </p:nvPr>
        </p:nvSpPr>
        <p:spPr/>
        <p:txBody>
          <a:bodyPr/>
          <a:lstStyle/>
          <a:p>
            <a:fld id="{03061B5F-ECBD-41C9-AA85-AB42F6D765CE}" type="slidenum">
              <a:rPr lang="en-GB" smtClean="0"/>
              <a:t>8</a:t>
            </a:fld>
            <a:endParaRPr lang="en-GB"/>
          </a:p>
        </p:txBody>
      </p:sp>
    </p:spTree>
    <p:extLst>
      <p:ext uri="{BB962C8B-B14F-4D97-AF65-F5344CB8AC3E}">
        <p14:creationId xmlns:p14="http://schemas.microsoft.com/office/powerpoint/2010/main" val="358494922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part of Sarah’s care plan focuses on small, achievable lifestyle changes that support her recovery. She does not smoke, drinks about 10 alcohol units/week, has a low level of physical activity, BMI 30,9,sleep affected by anxiety. </a:t>
            </a:r>
          </a:p>
          <a:p>
            <a:endParaRPr lang="en-GB" dirty="0"/>
          </a:p>
          <a:p>
            <a:r>
              <a:rPr lang="en-GB" dirty="0"/>
              <a:t>As Sarah currently has a low level of physical activity, she will begin with a ten-minute walk five days a week and gradually increase the duration. Gentle activity may help reduce radiotherapy-related fatigue, but she should rest when feeling unwell. She will also continue her prescribed shoulder exercises. If the restriction continues, she should be referred for physiotherapy.</a:t>
            </a:r>
          </a:p>
          <a:p>
            <a:endParaRPr lang="en-GB" dirty="0"/>
          </a:p>
          <a:p>
            <a:r>
              <a:rPr lang="en-GB" dirty="0"/>
              <a:t>During radiotherapy, the priority is a balanced diet and adequate nutrition rather than rapid weight loss or restrictive diets. Dietitian support should be considered if her appetite or weight changes.</a:t>
            </a:r>
          </a:p>
          <a:p>
            <a:endParaRPr lang="en-GB" dirty="0"/>
          </a:p>
          <a:p>
            <a:r>
              <a:rPr lang="en-GB" dirty="0"/>
              <a:t>Sarah drinks approximately ten alcohol units per week. Although this is below the UK guideline, she has agreed to aim for seven units and at least three alcohol-free days each week.</a:t>
            </a:r>
          </a:p>
          <a:p>
            <a:endParaRPr lang="en-GB" dirty="0"/>
          </a:p>
          <a:p>
            <a:r>
              <a:rPr lang="en-GB" dirty="0"/>
              <a:t>A regular sleep routine and relaxation exercises may help manage anxiety. If concerns about the cancer returning continue to affect Sarah’s sleep or daily life, she should be offered psychological support. The plan will be reviewed weekly and adjusted with Sarah according to her symptoms and preferences.</a:t>
            </a:r>
          </a:p>
          <a:p>
            <a:endParaRPr lang="en-GB" dirty="0"/>
          </a:p>
        </p:txBody>
      </p:sp>
      <p:sp>
        <p:nvSpPr>
          <p:cNvPr id="4" name="Slide Number Placeholder 3"/>
          <p:cNvSpPr>
            <a:spLocks noGrp="1"/>
          </p:cNvSpPr>
          <p:nvPr>
            <p:ph type="sldNum" sz="quarter" idx="5"/>
          </p:nvPr>
        </p:nvSpPr>
        <p:spPr/>
        <p:txBody>
          <a:bodyPr/>
          <a:lstStyle/>
          <a:p>
            <a:fld id="{03061B5F-ECBD-41C9-AA85-AB42F6D765CE}" type="slidenum">
              <a:rPr lang="en-GB" smtClean="0"/>
              <a:t>9</a:t>
            </a:fld>
            <a:endParaRPr lang="en-GB"/>
          </a:p>
        </p:txBody>
      </p:sp>
    </p:spTree>
    <p:extLst>
      <p:ext uri="{BB962C8B-B14F-4D97-AF65-F5344CB8AC3E}">
        <p14:creationId xmlns:p14="http://schemas.microsoft.com/office/powerpoint/2010/main" val="17025231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routine shows how Sarah can include treatment and self-management in her normal life without allowing cancer to control her whole day.</a:t>
            </a:r>
          </a:p>
          <a:p>
            <a:r>
              <a:rPr lang="en-GB" dirty="0"/>
              <a:t>As Sarah is postmenopausal and has ER-positive breast cancer, an aromatase inhibitor may be recommended. The final decision should be made with Sarah after discussing the benefits, side effects and her preferences. If prescribed, taking the medication at the same time each day may help her follow the treatment correctly.</a:t>
            </a:r>
          </a:p>
          <a:p>
            <a:endParaRPr lang="en-GB" dirty="0"/>
          </a:p>
        </p:txBody>
      </p:sp>
      <p:sp>
        <p:nvSpPr>
          <p:cNvPr id="4" name="Slide Number Placeholder 3"/>
          <p:cNvSpPr>
            <a:spLocks noGrp="1"/>
          </p:cNvSpPr>
          <p:nvPr>
            <p:ph type="sldNum" sz="quarter" idx="5"/>
          </p:nvPr>
        </p:nvSpPr>
        <p:spPr/>
        <p:txBody>
          <a:bodyPr/>
          <a:lstStyle/>
          <a:p>
            <a:fld id="{03061B5F-ECBD-41C9-AA85-AB42F6D765CE}" type="slidenum">
              <a:rPr lang="en-GB" smtClean="0"/>
              <a:t>10</a:t>
            </a:fld>
            <a:endParaRPr lang="en-GB"/>
          </a:p>
        </p:txBody>
      </p:sp>
    </p:spTree>
    <p:extLst>
      <p:ext uri="{BB962C8B-B14F-4D97-AF65-F5344CB8AC3E}">
        <p14:creationId xmlns:p14="http://schemas.microsoft.com/office/powerpoint/2010/main" val="385424830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Each morning, she will record her pain and fatigue from zero to ten, check the treated area and left arm for changes, and complete her shoulder exercises.</a:t>
            </a:r>
          </a:p>
          <a:p>
            <a:r>
              <a:rPr lang="en-GB" dirty="0"/>
              <a:t>On radiotherapy days, appointments should be planned around her part-time work. Flexible hours, completing important tasks when her energy is highest and taking short breaks may help manage fatigue.</a:t>
            </a:r>
          </a:p>
          <a:p>
            <a:endParaRPr lang="en-GB" dirty="0"/>
          </a:p>
          <a:p>
            <a:r>
              <a:rPr lang="en-GB" dirty="0"/>
              <a:t>In the evening, Sarah will follow the radiotherapy team’s skin-care advice and record any symptoms or questions. Her husband can help with transport and heavier tasks, while her daughter may attend appointments if Sarah chooses. This support should protect Sarah’s independence. The routine will be reviewed weekly and adjusted when needed.</a:t>
            </a:r>
          </a:p>
          <a:p>
            <a:endParaRPr lang="en-GB" dirty="0"/>
          </a:p>
        </p:txBody>
      </p:sp>
      <p:sp>
        <p:nvSpPr>
          <p:cNvPr id="4" name="Slide Number Placeholder 3"/>
          <p:cNvSpPr>
            <a:spLocks noGrp="1"/>
          </p:cNvSpPr>
          <p:nvPr>
            <p:ph type="sldNum" sz="quarter" idx="5"/>
          </p:nvPr>
        </p:nvSpPr>
        <p:spPr/>
        <p:txBody>
          <a:bodyPr/>
          <a:lstStyle/>
          <a:p>
            <a:fld id="{03061B5F-ECBD-41C9-AA85-AB42F6D765CE}" type="slidenum">
              <a:rPr lang="en-GB" smtClean="0"/>
              <a:t>11</a:t>
            </a:fld>
            <a:endParaRPr lang="en-GB"/>
          </a:p>
        </p:txBody>
      </p:sp>
    </p:spTree>
    <p:extLst>
      <p:ext uri="{BB962C8B-B14F-4D97-AF65-F5344CB8AC3E}">
        <p14:creationId xmlns:p14="http://schemas.microsoft.com/office/powerpoint/2010/main" val="55981545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Communication should support Sarah’s independence and active involvement in her care. Sarah will have a dedicated breast care nurse who will be her main point of contact throughout her treatment. Information should be explained clearly, and Sarah should be asked to describe the care plan in her own words to confirm her understanding.</a:t>
            </a:r>
          </a:p>
          <a:p>
            <a:endParaRPr lang="en-GB" dirty="0"/>
          </a:p>
          <a:p>
            <a:r>
              <a:rPr lang="en-GB" dirty="0"/>
              <a:t>Sarah may involve her husband or daughter if she chooses, but they should not make decisions on her behalf. Sarah is able to make her own decisions, so she must understand and freely agree to her treatment.  Anxiety does not automatically remove her ability to make decisions.</a:t>
            </a:r>
          </a:p>
          <a:p>
            <a:endParaRPr lang="en-GB" dirty="0"/>
          </a:p>
          <a:p>
            <a:r>
              <a:rPr lang="en-GB" dirty="0"/>
              <a:t>Confidential information should only be shared with her permission or when necessary for her care. Her privacy and dignity must be protected. </a:t>
            </a:r>
          </a:p>
          <a:p>
            <a:r>
              <a:rPr lang="en-GB" dirty="0"/>
              <a:t>Sarah’s decisions and communication preferences should be recorded in her personalised care and support plan and reviewed when her circumstances change.</a:t>
            </a:r>
          </a:p>
          <a:p>
            <a:endParaRPr lang="en-GB" dirty="0"/>
          </a:p>
          <a:p>
            <a:endParaRPr lang="en-GB" dirty="0"/>
          </a:p>
        </p:txBody>
      </p:sp>
      <p:sp>
        <p:nvSpPr>
          <p:cNvPr id="4" name="Slide Number Placeholder 3"/>
          <p:cNvSpPr>
            <a:spLocks noGrp="1"/>
          </p:cNvSpPr>
          <p:nvPr>
            <p:ph type="sldNum" sz="quarter" idx="5"/>
          </p:nvPr>
        </p:nvSpPr>
        <p:spPr/>
        <p:txBody>
          <a:bodyPr/>
          <a:lstStyle/>
          <a:p>
            <a:fld id="{03061B5F-ECBD-41C9-AA85-AB42F6D765CE}" type="slidenum">
              <a:rPr lang="en-GB" smtClean="0"/>
              <a:t>12</a:t>
            </a:fld>
            <a:endParaRPr lang="en-GB"/>
          </a:p>
        </p:txBody>
      </p:sp>
    </p:spTree>
    <p:extLst>
      <p:ext uri="{BB962C8B-B14F-4D97-AF65-F5344CB8AC3E}">
        <p14:creationId xmlns:p14="http://schemas.microsoft.com/office/powerpoint/2010/main" val="56066609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diagram separates factors Sarah cannot change from those that can be changed. Risk factors may increase the chance of developing cancer, but they do not show exactly what caused it.</a:t>
            </a:r>
          </a:p>
          <a:p>
            <a:endParaRPr lang="en-GB" dirty="0"/>
          </a:p>
          <a:p>
            <a:r>
              <a:rPr lang="en-GB" dirty="0"/>
              <a:t>Sarah is 56, and breast cancer risk increases with age, especially after 50. Her diagnosis also increases her future risk of another breast cancer, so appropriate follow-up is important. Family history, inherited gene variants, breast density and previous hormonal exposure should be assessed and confirmed. </a:t>
            </a:r>
          </a:p>
          <a:p>
            <a:endParaRPr lang="en-GB" dirty="0"/>
          </a:p>
          <a:p>
            <a:r>
              <a:rPr lang="en-GB" dirty="0"/>
              <a:t>These are factors that Sarah cannot change, while others can be changed or managed.</a:t>
            </a:r>
          </a:p>
          <a:p>
            <a:endParaRPr lang="en-GB" dirty="0"/>
          </a:p>
          <a:p>
            <a:r>
              <a:rPr lang="en-GB" dirty="0"/>
              <a:t>Risk factors that can be changed or managed include: Sarah’s BMI of 30.9. After menopause, excess body fat may increase oestrogen exposure, which is relevant to ER-positive cancer. However, this does not mean that her weight caused the disease. During radiotherapy, adequate nutrition is the priority, with gradual weight management considered when treatment is stable.</a:t>
            </a:r>
          </a:p>
          <a:p>
            <a:endParaRPr lang="en-GB" dirty="0"/>
          </a:p>
          <a:p>
            <a:r>
              <a:rPr lang="en-GB" dirty="0"/>
              <a:t>Sarah drinks around ten alcohol units a week. Although this is below the UK guideline, reducing her intake may still support her future health. Her physical activity can also be increased gradually, while her non-smoking status should be maintained.</a:t>
            </a:r>
          </a:p>
          <a:p>
            <a:endParaRPr lang="en-GB" dirty="0"/>
          </a:p>
        </p:txBody>
      </p:sp>
      <p:sp>
        <p:nvSpPr>
          <p:cNvPr id="4" name="Slide Number Placeholder 3"/>
          <p:cNvSpPr>
            <a:spLocks noGrp="1"/>
          </p:cNvSpPr>
          <p:nvPr>
            <p:ph type="sldNum" sz="quarter" idx="5"/>
          </p:nvPr>
        </p:nvSpPr>
        <p:spPr/>
        <p:txBody>
          <a:bodyPr/>
          <a:lstStyle/>
          <a:p>
            <a:fld id="{03061B5F-ECBD-41C9-AA85-AB42F6D765CE}" type="slidenum">
              <a:rPr lang="en-GB" smtClean="0"/>
              <a:t>13</a:t>
            </a:fld>
            <a:endParaRPr lang="en-GB"/>
          </a:p>
        </p:txBody>
      </p:sp>
    </p:spTree>
    <p:extLst>
      <p:ext uri="{BB962C8B-B14F-4D97-AF65-F5344CB8AC3E}">
        <p14:creationId xmlns:p14="http://schemas.microsoft.com/office/powerpoint/2010/main" val="232443937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Recommendations cover Sarah’s care from active treatment to long-term follow-up. First, the multidisciplinary team should review her final pathology and surgical margins. Following breast-conserving surgery, NICE recommends radiotherapy. Because the cancer was in her left breast, Sarah may be asked to take and hold a deep breath for short periods during radiotherapy to help protect her heart.</a:t>
            </a:r>
          </a:p>
          <a:p>
            <a:endParaRPr lang="en-GB" dirty="0"/>
          </a:p>
          <a:p>
            <a:r>
              <a:rPr lang="en-GB" dirty="0"/>
              <a:t>A one-week radiotherapy course is usually recommended when lymph-node treatment is not required. However, because Sarah’s BMI is above 30, the benefits and possible side effects of the one-week and three-week regimens should be discussed with her.</a:t>
            </a:r>
          </a:p>
          <a:p>
            <a:endParaRPr lang="en-GB" dirty="0"/>
          </a:p>
          <a:p>
            <a:r>
              <a:rPr lang="en-GB" dirty="0"/>
              <a:t>As Sarah is postmenopausal and has ER-positive cancer, the team should assess her risk of the cancer returning and recommend suitable endocrine therapy. If an aromatase inhibitor is chosen, she should have a DEXA scan before starting treatment.</a:t>
            </a:r>
          </a:p>
          <a:p>
            <a:endParaRPr lang="en-GB" dirty="0"/>
          </a:p>
          <a:p>
            <a:r>
              <a:rPr lang="en-GB" dirty="0"/>
              <a:t>Sarah should also receive physiotherapy for her restricted shoulder movement. Her care plan should monitor pain, fatigue, skin reactions and swelling while supporting her emotional wellbeing and return to work.</a:t>
            </a:r>
          </a:p>
          <a:p>
            <a:endParaRPr lang="en-GB" dirty="0"/>
          </a:p>
          <a:p>
            <a:r>
              <a:rPr lang="en-GB" dirty="0"/>
              <a:t>Finally, Sarah should receive annual mammography for five years and a written follow-up plan explaining warning symptoms and how to contact her breast-care team.</a:t>
            </a:r>
          </a:p>
          <a:p>
            <a:endParaRPr lang="en-GB" dirty="0"/>
          </a:p>
        </p:txBody>
      </p:sp>
      <p:sp>
        <p:nvSpPr>
          <p:cNvPr id="4" name="Slide Number Placeholder 3"/>
          <p:cNvSpPr>
            <a:spLocks noGrp="1"/>
          </p:cNvSpPr>
          <p:nvPr>
            <p:ph type="sldNum" sz="quarter" idx="5"/>
          </p:nvPr>
        </p:nvSpPr>
        <p:spPr/>
        <p:txBody>
          <a:bodyPr/>
          <a:lstStyle/>
          <a:p>
            <a:fld id="{03061B5F-ECBD-41C9-AA85-AB42F6D765CE}" type="slidenum">
              <a:rPr lang="en-GB" smtClean="0"/>
              <a:t>14</a:t>
            </a:fld>
            <a:endParaRPr lang="en-GB"/>
          </a:p>
        </p:txBody>
      </p:sp>
    </p:spTree>
    <p:extLst>
      <p:ext uri="{BB962C8B-B14F-4D97-AF65-F5344CB8AC3E}">
        <p14:creationId xmlns:p14="http://schemas.microsoft.com/office/powerpoint/2010/main" val="365055477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conclusion, this case shows how anatomy and physiology support an effective breast cancer care plan. Understanding the breast, lymphatic drainage and oestrogen receptors helps explain Sarah’s diagnosis and the reasons for radiotherapy and endocrine therapy.</a:t>
            </a:r>
          </a:p>
          <a:p>
            <a:endParaRPr lang="en-GB" dirty="0"/>
          </a:p>
          <a:p>
            <a:r>
              <a:rPr lang="en-GB" dirty="0"/>
              <a:t>However, her care must address more than the cancer itself. Treatment may affect her shoulder movement, energy, emotional wellbeing, body image, work and independence. Her plan should therefore combine medical treatment with rehabilitation, symptom monitoring, emotional support and realistic lifestyle goals.</a:t>
            </a:r>
          </a:p>
          <a:p>
            <a:r>
              <a:rPr lang="en-GB" dirty="0"/>
              <a:t>Sarah should remain involved in decisions, with consideration given to clinical evidence, possible side effects and her personal priorities.</a:t>
            </a:r>
          </a:p>
          <a:p>
            <a:endParaRPr lang="en-GB" dirty="0"/>
          </a:p>
          <a:p>
            <a:r>
              <a:rPr lang="en-GB" dirty="0"/>
              <a:t>Overall, effective breast cancer care requires coordinated, person-centred support throughout treatment and recovery. The aim is to reduce the risk of cancer returning while helping Sarah regain confidence, function and control over her daily life.</a:t>
            </a:r>
          </a:p>
          <a:p>
            <a:endParaRPr lang="en-GB" dirty="0"/>
          </a:p>
        </p:txBody>
      </p:sp>
      <p:sp>
        <p:nvSpPr>
          <p:cNvPr id="4" name="Slide Number Placeholder 3"/>
          <p:cNvSpPr>
            <a:spLocks noGrp="1"/>
          </p:cNvSpPr>
          <p:nvPr>
            <p:ph type="sldNum" sz="quarter" idx="5"/>
          </p:nvPr>
        </p:nvSpPr>
        <p:spPr/>
        <p:txBody>
          <a:bodyPr/>
          <a:lstStyle/>
          <a:p>
            <a:fld id="{03061B5F-ECBD-41C9-AA85-AB42F6D765CE}" type="slidenum">
              <a:rPr lang="en-GB" smtClean="0"/>
              <a:t>15</a:t>
            </a:fld>
            <a:endParaRPr lang="en-GB"/>
          </a:p>
        </p:txBody>
      </p:sp>
    </p:spTree>
    <p:extLst>
      <p:ext uri="{BB962C8B-B14F-4D97-AF65-F5344CB8AC3E}">
        <p14:creationId xmlns:p14="http://schemas.microsoft.com/office/powerpoint/2010/main" val="246179709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3061B5F-ECBD-41C9-AA85-AB42F6D765CE}" type="slidenum">
              <a:rPr lang="en-GB" smtClean="0"/>
              <a:t>18</a:t>
            </a:fld>
            <a:endParaRPr lang="en-GB"/>
          </a:p>
        </p:txBody>
      </p:sp>
    </p:spTree>
    <p:extLst>
      <p:ext uri="{BB962C8B-B14F-4D97-AF65-F5344CB8AC3E}">
        <p14:creationId xmlns:p14="http://schemas.microsoft.com/office/powerpoint/2010/main" val="390380206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48B076-1C6A-8E8C-0B88-B1BC5D8F14FE}"/>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6F9D77A0-F70B-CEE5-0015-D9D4CEFB05B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B172CD5E-D524-911E-132E-72EFC40AE91F}"/>
              </a:ext>
            </a:extLst>
          </p:cNvPr>
          <p:cNvSpPr>
            <a:spLocks noGrp="1"/>
          </p:cNvSpPr>
          <p:nvPr>
            <p:ph type="dt" sz="half" idx="10"/>
          </p:nvPr>
        </p:nvSpPr>
        <p:spPr/>
        <p:txBody>
          <a:bodyPr/>
          <a:lstStyle/>
          <a:p>
            <a:fld id="{D0D0CECF-D26A-48CE-9DCB-986CC73743F7}" type="datetimeFigureOut">
              <a:rPr lang="en-GB" smtClean="0"/>
              <a:t>30/08/2026</a:t>
            </a:fld>
            <a:endParaRPr lang="en-GB"/>
          </a:p>
        </p:txBody>
      </p:sp>
      <p:sp>
        <p:nvSpPr>
          <p:cNvPr id="5" name="Footer Placeholder 4">
            <a:extLst>
              <a:ext uri="{FF2B5EF4-FFF2-40B4-BE49-F238E27FC236}">
                <a16:creationId xmlns:a16="http://schemas.microsoft.com/office/drawing/2014/main" id="{BC524709-675F-4C9F-FA44-09184492AA0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E1C8795-8A4F-27F9-7F58-77BDB699BC89}"/>
              </a:ext>
            </a:extLst>
          </p:cNvPr>
          <p:cNvSpPr>
            <a:spLocks noGrp="1"/>
          </p:cNvSpPr>
          <p:nvPr>
            <p:ph type="sldNum" sz="quarter" idx="12"/>
          </p:nvPr>
        </p:nvSpPr>
        <p:spPr/>
        <p:txBody>
          <a:bodyPr/>
          <a:lstStyle/>
          <a:p>
            <a:fld id="{19F5C3BF-CDD3-46F5-B4AB-816AF1A2AAF9}" type="slidenum">
              <a:rPr lang="en-GB" smtClean="0"/>
              <a:t>‹#›</a:t>
            </a:fld>
            <a:endParaRPr lang="en-GB"/>
          </a:p>
        </p:txBody>
      </p:sp>
    </p:spTree>
    <p:extLst>
      <p:ext uri="{BB962C8B-B14F-4D97-AF65-F5344CB8AC3E}">
        <p14:creationId xmlns:p14="http://schemas.microsoft.com/office/powerpoint/2010/main" val="342300692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0AFDD1-5CBE-2839-3597-D6F039D8FBF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4C864C9-49FD-5C18-1447-202DFFBE1A6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C563094-68E1-3256-B8B4-03E7F7EF10FE}"/>
              </a:ext>
            </a:extLst>
          </p:cNvPr>
          <p:cNvSpPr>
            <a:spLocks noGrp="1"/>
          </p:cNvSpPr>
          <p:nvPr>
            <p:ph type="dt" sz="half" idx="10"/>
          </p:nvPr>
        </p:nvSpPr>
        <p:spPr/>
        <p:txBody>
          <a:bodyPr/>
          <a:lstStyle/>
          <a:p>
            <a:fld id="{D0D0CECF-D26A-48CE-9DCB-986CC73743F7}" type="datetimeFigureOut">
              <a:rPr lang="en-GB" smtClean="0"/>
              <a:t>30/08/2026</a:t>
            </a:fld>
            <a:endParaRPr lang="en-GB"/>
          </a:p>
        </p:txBody>
      </p:sp>
      <p:sp>
        <p:nvSpPr>
          <p:cNvPr id="5" name="Footer Placeholder 4">
            <a:extLst>
              <a:ext uri="{FF2B5EF4-FFF2-40B4-BE49-F238E27FC236}">
                <a16:creationId xmlns:a16="http://schemas.microsoft.com/office/drawing/2014/main" id="{A60B9DF1-06BE-9A8B-0F2B-D3DF7EF3AFF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9713F29-EE00-746E-0087-B6FD301A3F3E}"/>
              </a:ext>
            </a:extLst>
          </p:cNvPr>
          <p:cNvSpPr>
            <a:spLocks noGrp="1"/>
          </p:cNvSpPr>
          <p:nvPr>
            <p:ph type="sldNum" sz="quarter" idx="12"/>
          </p:nvPr>
        </p:nvSpPr>
        <p:spPr/>
        <p:txBody>
          <a:bodyPr/>
          <a:lstStyle/>
          <a:p>
            <a:fld id="{19F5C3BF-CDD3-46F5-B4AB-816AF1A2AAF9}" type="slidenum">
              <a:rPr lang="en-GB" smtClean="0"/>
              <a:t>‹#›</a:t>
            </a:fld>
            <a:endParaRPr lang="en-GB"/>
          </a:p>
        </p:txBody>
      </p:sp>
    </p:spTree>
    <p:extLst>
      <p:ext uri="{BB962C8B-B14F-4D97-AF65-F5344CB8AC3E}">
        <p14:creationId xmlns:p14="http://schemas.microsoft.com/office/powerpoint/2010/main" val="115737736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28F2BD-C93E-B654-A208-387B5E4BA30E}"/>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FD0C2D78-767D-6CA8-EF26-AF6EB4A24A03}"/>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A16387F2-38C9-A0FD-4E97-81C6B5A1853A}"/>
              </a:ext>
            </a:extLst>
          </p:cNvPr>
          <p:cNvSpPr>
            <a:spLocks noGrp="1"/>
          </p:cNvSpPr>
          <p:nvPr>
            <p:ph type="dt" sz="half" idx="10"/>
          </p:nvPr>
        </p:nvSpPr>
        <p:spPr/>
        <p:txBody>
          <a:bodyPr/>
          <a:lstStyle/>
          <a:p>
            <a:fld id="{D0D0CECF-D26A-48CE-9DCB-986CC73743F7}" type="datetimeFigureOut">
              <a:rPr lang="en-GB" smtClean="0"/>
              <a:t>30/08/2026</a:t>
            </a:fld>
            <a:endParaRPr lang="en-GB"/>
          </a:p>
        </p:txBody>
      </p:sp>
      <p:sp>
        <p:nvSpPr>
          <p:cNvPr id="5" name="Footer Placeholder 4">
            <a:extLst>
              <a:ext uri="{FF2B5EF4-FFF2-40B4-BE49-F238E27FC236}">
                <a16:creationId xmlns:a16="http://schemas.microsoft.com/office/drawing/2014/main" id="{E872F4FA-A912-D2DE-5538-3660CA5A697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77B19CD-D3C3-E616-3782-3B77226A2C64}"/>
              </a:ext>
            </a:extLst>
          </p:cNvPr>
          <p:cNvSpPr>
            <a:spLocks noGrp="1"/>
          </p:cNvSpPr>
          <p:nvPr>
            <p:ph type="sldNum" sz="quarter" idx="12"/>
          </p:nvPr>
        </p:nvSpPr>
        <p:spPr/>
        <p:txBody>
          <a:bodyPr/>
          <a:lstStyle/>
          <a:p>
            <a:fld id="{19F5C3BF-CDD3-46F5-B4AB-816AF1A2AAF9}" type="slidenum">
              <a:rPr lang="en-GB" smtClean="0"/>
              <a:t>‹#›</a:t>
            </a:fld>
            <a:endParaRPr lang="en-GB"/>
          </a:p>
        </p:txBody>
      </p:sp>
    </p:spTree>
    <p:extLst>
      <p:ext uri="{BB962C8B-B14F-4D97-AF65-F5344CB8AC3E}">
        <p14:creationId xmlns:p14="http://schemas.microsoft.com/office/powerpoint/2010/main" val="315515800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5E634E-6A06-0244-9C40-BBF754A1FEC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A6B7A48-9B0A-D691-7E8D-3B3D0C9F273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CD61920D-2BD5-FCD7-0A48-176D85BC05F8}"/>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E88CC613-395F-B7C0-4AB0-0EF3DC8BFEB1}"/>
              </a:ext>
            </a:extLst>
          </p:cNvPr>
          <p:cNvSpPr>
            <a:spLocks noGrp="1"/>
          </p:cNvSpPr>
          <p:nvPr>
            <p:ph type="dt" sz="half" idx="10"/>
          </p:nvPr>
        </p:nvSpPr>
        <p:spPr/>
        <p:txBody>
          <a:bodyPr/>
          <a:lstStyle/>
          <a:p>
            <a:fld id="{D0D0CECF-D26A-48CE-9DCB-986CC73743F7}" type="datetimeFigureOut">
              <a:rPr lang="en-GB" smtClean="0"/>
              <a:t>30/08/2026</a:t>
            </a:fld>
            <a:endParaRPr lang="en-GB"/>
          </a:p>
        </p:txBody>
      </p:sp>
      <p:sp>
        <p:nvSpPr>
          <p:cNvPr id="6" name="Footer Placeholder 5">
            <a:extLst>
              <a:ext uri="{FF2B5EF4-FFF2-40B4-BE49-F238E27FC236}">
                <a16:creationId xmlns:a16="http://schemas.microsoft.com/office/drawing/2014/main" id="{95AA2FF2-F805-3C35-F94B-DFC5061DFEE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A148923-C9FF-0DB5-FB36-B02AF2A0A0E0}"/>
              </a:ext>
            </a:extLst>
          </p:cNvPr>
          <p:cNvSpPr>
            <a:spLocks noGrp="1"/>
          </p:cNvSpPr>
          <p:nvPr>
            <p:ph type="sldNum" sz="quarter" idx="12"/>
          </p:nvPr>
        </p:nvSpPr>
        <p:spPr/>
        <p:txBody>
          <a:bodyPr/>
          <a:lstStyle/>
          <a:p>
            <a:fld id="{19F5C3BF-CDD3-46F5-B4AB-816AF1A2AAF9}" type="slidenum">
              <a:rPr lang="en-GB" smtClean="0"/>
              <a:t>‹#›</a:t>
            </a:fld>
            <a:endParaRPr lang="en-GB"/>
          </a:p>
        </p:txBody>
      </p:sp>
    </p:spTree>
    <p:extLst>
      <p:ext uri="{BB962C8B-B14F-4D97-AF65-F5344CB8AC3E}">
        <p14:creationId xmlns:p14="http://schemas.microsoft.com/office/powerpoint/2010/main" val="17155963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3E5E0F-A316-EAD2-FE33-B52E0FE341A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32A53AB-D7E0-5B29-1C2F-63B738D73E1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82DE51A-CC9D-C89C-CC68-9BB6B53E3936}"/>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1357349-A3E7-D3C8-D5BB-A43E7899712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425A129-26C1-9B04-BBB7-D5719801D0F0}"/>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9991ED72-B1B4-6024-0437-A1883633E5FE}"/>
              </a:ext>
            </a:extLst>
          </p:cNvPr>
          <p:cNvSpPr>
            <a:spLocks noGrp="1"/>
          </p:cNvSpPr>
          <p:nvPr>
            <p:ph type="dt" sz="half" idx="10"/>
          </p:nvPr>
        </p:nvSpPr>
        <p:spPr/>
        <p:txBody>
          <a:bodyPr/>
          <a:lstStyle/>
          <a:p>
            <a:fld id="{D0D0CECF-D26A-48CE-9DCB-986CC73743F7}" type="datetimeFigureOut">
              <a:rPr lang="en-GB" smtClean="0"/>
              <a:t>30/08/2026</a:t>
            </a:fld>
            <a:endParaRPr lang="en-GB"/>
          </a:p>
        </p:txBody>
      </p:sp>
      <p:sp>
        <p:nvSpPr>
          <p:cNvPr id="8" name="Footer Placeholder 7">
            <a:extLst>
              <a:ext uri="{FF2B5EF4-FFF2-40B4-BE49-F238E27FC236}">
                <a16:creationId xmlns:a16="http://schemas.microsoft.com/office/drawing/2014/main" id="{CED0718A-14C5-0051-37CA-20606185CF9D}"/>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9F265F4-8852-7205-3F69-7F3072F1329D}"/>
              </a:ext>
            </a:extLst>
          </p:cNvPr>
          <p:cNvSpPr>
            <a:spLocks noGrp="1"/>
          </p:cNvSpPr>
          <p:nvPr>
            <p:ph type="sldNum" sz="quarter" idx="12"/>
          </p:nvPr>
        </p:nvSpPr>
        <p:spPr/>
        <p:txBody>
          <a:bodyPr/>
          <a:lstStyle/>
          <a:p>
            <a:fld id="{19F5C3BF-CDD3-46F5-B4AB-816AF1A2AAF9}" type="slidenum">
              <a:rPr lang="en-GB" smtClean="0"/>
              <a:t>‹#›</a:t>
            </a:fld>
            <a:endParaRPr lang="en-GB"/>
          </a:p>
        </p:txBody>
      </p:sp>
    </p:spTree>
    <p:extLst>
      <p:ext uri="{BB962C8B-B14F-4D97-AF65-F5344CB8AC3E}">
        <p14:creationId xmlns:p14="http://schemas.microsoft.com/office/powerpoint/2010/main" val="99710599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B90B9A-593F-E7AE-3E4E-F74291267F4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9CD8E1E2-6454-77EF-3F85-311EAD1D0BA3}"/>
              </a:ext>
            </a:extLst>
          </p:cNvPr>
          <p:cNvSpPr>
            <a:spLocks noGrp="1"/>
          </p:cNvSpPr>
          <p:nvPr>
            <p:ph type="dt" sz="half" idx="10"/>
          </p:nvPr>
        </p:nvSpPr>
        <p:spPr/>
        <p:txBody>
          <a:bodyPr/>
          <a:lstStyle/>
          <a:p>
            <a:fld id="{D0D0CECF-D26A-48CE-9DCB-986CC73743F7}" type="datetimeFigureOut">
              <a:rPr lang="en-GB" smtClean="0"/>
              <a:t>30/08/2026</a:t>
            </a:fld>
            <a:endParaRPr lang="en-GB"/>
          </a:p>
        </p:txBody>
      </p:sp>
      <p:sp>
        <p:nvSpPr>
          <p:cNvPr id="4" name="Footer Placeholder 3">
            <a:extLst>
              <a:ext uri="{FF2B5EF4-FFF2-40B4-BE49-F238E27FC236}">
                <a16:creationId xmlns:a16="http://schemas.microsoft.com/office/drawing/2014/main" id="{9A2EF86A-7CAF-3132-6A91-E81FFC5119D1}"/>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D90FC244-09BE-2C19-7FE4-2689FF09D27E}"/>
              </a:ext>
            </a:extLst>
          </p:cNvPr>
          <p:cNvSpPr>
            <a:spLocks noGrp="1"/>
          </p:cNvSpPr>
          <p:nvPr>
            <p:ph type="sldNum" sz="quarter" idx="12"/>
          </p:nvPr>
        </p:nvSpPr>
        <p:spPr/>
        <p:txBody>
          <a:bodyPr/>
          <a:lstStyle/>
          <a:p>
            <a:fld id="{19F5C3BF-CDD3-46F5-B4AB-816AF1A2AAF9}" type="slidenum">
              <a:rPr lang="en-GB" smtClean="0"/>
              <a:t>‹#›</a:t>
            </a:fld>
            <a:endParaRPr lang="en-GB"/>
          </a:p>
        </p:txBody>
      </p:sp>
    </p:spTree>
    <p:extLst>
      <p:ext uri="{BB962C8B-B14F-4D97-AF65-F5344CB8AC3E}">
        <p14:creationId xmlns:p14="http://schemas.microsoft.com/office/powerpoint/2010/main" val="363437447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BE90BE7-608F-493C-82CA-DCD9B02B759C}"/>
              </a:ext>
            </a:extLst>
          </p:cNvPr>
          <p:cNvSpPr>
            <a:spLocks noGrp="1"/>
          </p:cNvSpPr>
          <p:nvPr>
            <p:ph type="dt" sz="half" idx="10"/>
          </p:nvPr>
        </p:nvSpPr>
        <p:spPr/>
        <p:txBody>
          <a:bodyPr/>
          <a:lstStyle/>
          <a:p>
            <a:fld id="{D0D0CECF-D26A-48CE-9DCB-986CC73743F7}" type="datetimeFigureOut">
              <a:rPr lang="en-GB" smtClean="0"/>
              <a:t>30/08/2026</a:t>
            </a:fld>
            <a:endParaRPr lang="en-GB"/>
          </a:p>
        </p:txBody>
      </p:sp>
      <p:sp>
        <p:nvSpPr>
          <p:cNvPr id="3" name="Footer Placeholder 2">
            <a:extLst>
              <a:ext uri="{FF2B5EF4-FFF2-40B4-BE49-F238E27FC236}">
                <a16:creationId xmlns:a16="http://schemas.microsoft.com/office/drawing/2014/main" id="{B141C2C2-7E5C-49DF-6869-15D8CFF0E88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48EDF95-92B8-2830-733D-3BF26B7007E9}"/>
              </a:ext>
            </a:extLst>
          </p:cNvPr>
          <p:cNvSpPr>
            <a:spLocks noGrp="1"/>
          </p:cNvSpPr>
          <p:nvPr>
            <p:ph type="sldNum" sz="quarter" idx="12"/>
          </p:nvPr>
        </p:nvSpPr>
        <p:spPr/>
        <p:txBody>
          <a:bodyPr/>
          <a:lstStyle/>
          <a:p>
            <a:fld id="{19F5C3BF-CDD3-46F5-B4AB-816AF1A2AAF9}" type="slidenum">
              <a:rPr lang="en-GB" smtClean="0"/>
              <a:t>‹#›</a:t>
            </a:fld>
            <a:endParaRPr lang="en-GB"/>
          </a:p>
        </p:txBody>
      </p:sp>
    </p:spTree>
    <p:extLst>
      <p:ext uri="{BB962C8B-B14F-4D97-AF65-F5344CB8AC3E}">
        <p14:creationId xmlns:p14="http://schemas.microsoft.com/office/powerpoint/2010/main" val="404549970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93E2B3-DC35-9515-6836-2070C37E8D1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A1AE65B-E153-1C85-DCDF-9C5C33ED22B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B6DEB99-2416-20E2-1FFC-0F0727FAE6E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13A8D48-5BF4-CBC4-CB66-AF56512A12EC}"/>
              </a:ext>
            </a:extLst>
          </p:cNvPr>
          <p:cNvSpPr>
            <a:spLocks noGrp="1"/>
          </p:cNvSpPr>
          <p:nvPr>
            <p:ph type="dt" sz="half" idx="10"/>
          </p:nvPr>
        </p:nvSpPr>
        <p:spPr/>
        <p:txBody>
          <a:bodyPr/>
          <a:lstStyle/>
          <a:p>
            <a:fld id="{D0D0CECF-D26A-48CE-9DCB-986CC73743F7}" type="datetimeFigureOut">
              <a:rPr lang="en-GB" smtClean="0"/>
              <a:t>30/08/2026</a:t>
            </a:fld>
            <a:endParaRPr lang="en-GB"/>
          </a:p>
        </p:txBody>
      </p:sp>
      <p:sp>
        <p:nvSpPr>
          <p:cNvPr id="6" name="Footer Placeholder 5">
            <a:extLst>
              <a:ext uri="{FF2B5EF4-FFF2-40B4-BE49-F238E27FC236}">
                <a16:creationId xmlns:a16="http://schemas.microsoft.com/office/drawing/2014/main" id="{F6FA6521-4238-A509-CBDC-3FA684BBA1E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C78DF1E-C6D5-1833-FD63-0810F8598027}"/>
              </a:ext>
            </a:extLst>
          </p:cNvPr>
          <p:cNvSpPr>
            <a:spLocks noGrp="1"/>
          </p:cNvSpPr>
          <p:nvPr>
            <p:ph type="sldNum" sz="quarter" idx="12"/>
          </p:nvPr>
        </p:nvSpPr>
        <p:spPr/>
        <p:txBody>
          <a:bodyPr/>
          <a:lstStyle/>
          <a:p>
            <a:fld id="{19F5C3BF-CDD3-46F5-B4AB-816AF1A2AAF9}" type="slidenum">
              <a:rPr lang="en-GB" smtClean="0"/>
              <a:t>‹#›</a:t>
            </a:fld>
            <a:endParaRPr lang="en-GB"/>
          </a:p>
        </p:txBody>
      </p:sp>
    </p:spTree>
    <p:extLst>
      <p:ext uri="{BB962C8B-B14F-4D97-AF65-F5344CB8AC3E}">
        <p14:creationId xmlns:p14="http://schemas.microsoft.com/office/powerpoint/2010/main" val="161470796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Picture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6A7D58-2D56-3E61-6E00-7ED6D318F16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4" name="Text Placeholder 3">
            <a:extLst>
              <a:ext uri="{FF2B5EF4-FFF2-40B4-BE49-F238E27FC236}">
                <a16:creationId xmlns:a16="http://schemas.microsoft.com/office/drawing/2014/main" id="{A3210DCF-9F12-8D43-4A1C-E8A67143E5C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6858564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itle and Vertical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50731021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Vertical Title and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32526386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0F0990B-9A67-9A4C-5768-1A3FA685E8E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38ECD2A-F042-6718-2A16-2D4DEAFBBE4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D6EAC7C-8AC7-540F-6858-05D547608CB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D0D0CECF-D26A-48CE-9DCB-986CC73743F7}" type="datetimeFigureOut">
              <a:rPr lang="en-GB" smtClean="0"/>
              <a:t>30/08/2026</a:t>
            </a:fld>
            <a:endParaRPr lang="en-GB"/>
          </a:p>
        </p:txBody>
      </p:sp>
      <p:sp>
        <p:nvSpPr>
          <p:cNvPr id="5" name="Footer Placeholder 4">
            <a:extLst>
              <a:ext uri="{FF2B5EF4-FFF2-40B4-BE49-F238E27FC236}">
                <a16:creationId xmlns:a16="http://schemas.microsoft.com/office/drawing/2014/main" id="{9C6E286C-A335-68AC-9820-1F58762A5F8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72177114-2DCE-818B-B56A-8322F7F25C3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19F5C3BF-CDD3-46F5-B4AB-816AF1A2AAF9}" type="slidenum">
              <a:rPr lang="en-GB" smtClean="0"/>
              <a:t>‹#›</a:t>
            </a:fld>
            <a:endParaRPr lang="en-GB"/>
          </a:p>
        </p:txBody>
      </p:sp>
    </p:spTree>
    <p:extLst>
      <p:ext uri="{BB962C8B-B14F-4D97-AF65-F5344CB8AC3E}">
        <p14:creationId xmlns:p14="http://schemas.microsoft.com/office/powerpoint/2010/main" val="121839785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14.png"/><Relationship Id="rId5" Type="http://schemas.openxmlformats.org/officeDocument/2006/relationships/image" Target="../media/image13.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14.pn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14.pn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14.png"/><Relationship Id="rId5" Type="http://schemas.openxmlformats.org/officeDocument/2006/relationships/image" Target="../media/image15.pn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slideLayout" Target="../slideLayouts/slideLayout3.xml"/><Relationship Id="rId7" Type="http://schemas.openxmlformats.org/officeDocument/2006/relationships/diagramQuickStyle" Target="../diagrams/quickStyle1.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diagramLayout" Target="../diagrams/layout1.xml"/><Relationship Id="rId5" Type="http://schemas.openxmlformats.org/officeDocument/2006/relationships/diagramData" Target="../diagrams/data1.xml"/><Relationship Id="rId10" Type="http://schemas.openxmlformats.org/officeDocument/2006/relationships/image" Target="../media/image14.png"/><Relationship Id="rId4" Type="http://schemas.openxmlformats.org/officeDocument/2006/relationships/notesSlide" Target="../notesSlides/notesSlide5.xml"/><Relationship Id="rId9" Type="http://schemas.microsoft.com/office/2007/relationships/diagramDrawing" Target="../diagrams/drawing1.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14.png"/><Relationship Id="rId5" Type="http://schemas.openxmlformats.org/officeDocument/2006/relationships/image" Target="../media/image16.pn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8" Type="http://schemas.openxmlformats.org/officeDocument/2006/relationships/diagramColors" Target="../diagrams/colors2.xml"/><Relationship Id="rId3" Type="http://schemas.openxmlformats.org/officeDocument/2006/relationships/slideLayout" Target="../slideLayouts/slideLayout4.xml"/><Relationship Id="rId7" Type="http://schemas.openxmlformats.org/officeDocument/2006/relationships/diagramQuickStyle" Target="../diagrams/quickStyle2.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diagramLayout" Target="../diagrams/layout2.xml"/><Relationship Id="rId5" Type="http://schemas.openxmlformats.org/officeDocument/2006/relationships/diagramData" Target="../diagrams/data2.xml"/><Relationship Id="rId10" Type="http://schemas.openxmlformats.org/officeDocument/2006/relationships/image" Target="../media/image14.png"/><Relationship Id="rId4" Type="http://schemas.openxmlformats.org/officeDocument/2006/relationships/notesSlide" Target="../notesSlides/notesSlide7.xml"/><Relationship Id="rId9" Type="http://schemas.microsoft.com/office/2007/relationships/diagramDrawing" Target="../diagrams/drawing2.xml"/></Relationships>
</file>

<file path=ppt/slides/_rels/slide8.xml.rels><?xml version="1.0" encoding="UTF-8" standalone="yes"?>
<Relationships xmlns="http://schemas.openxmlformats.org/package/2006/relationships"><Relationship Id="rId8" Type="http://schemas.openxmlformats.org/officeDocument/2006/relationships/diagramColors" Target="../diagrams/colors3.xml"/><Relationship Id="rId3" Type="http://schemas.openxmlformats.org/officeDocument/2006/relationships/slideLayout" Target="../slideLayouts/slideLayout2.xml"/><Relationship Id="rId7" Type="http://schemas.openxmlformats.org/officeDocument/2006/relationships/diagramQuickStyle" Target="../diagrams/quickStyle3.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diagramLayout" Target="../diagrams/layout3.xml"/><Relationship Id="rId5" Type="http://schemas.openxmlformats.org/officeDocument/2006/relationships/diagramData" Target="../diagrams/data3.xml"/><Relationship Id="rId10" Type="http://schemas.openxmlformats.org/officeDocument/2006/relationships/image" Target="../media/image14.png"/><Relationship Id="rId4" Type="http://schemas.openxmlformats.org/officeDocument/2006/relationships/notesSlide" Target="../notesSlides/notesSlide8.xml"/><Relationship Id="rId9" Type="http://schemas.microsoft.com/office/2007/relationships/diagramDrawing" Target="../diagrams/drawing3.xml"/></Relationships>
</file>

<file path=ppt/slides/_rels/slide9.xml.rels><?xml version="1.0" encoding="UTF-8" standalone="yes"?>
<Relationships xmlns="http://schemas.openxmlformats.org/package/2006/relationships"><Relationship Id="rId8" Type="http://schemas.openxmlformats.org/officeDocument/2006/relationships/diagramColors" Target="../diagrams/colors4.xml"/><Relationship Id="rId3" Type="http://schemas.openxmlformats.org/officeDocument/2006/relationships/slideLayout" Target="../slideLayouts/slideLayout2.xml"/><Relationship Id="rId7" Type="http://schemas.openxmlformats.org/officeDocument/2006/relationships/diagramQuickStyle" Target="../diagrams/quickStyle4.xm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diagramLayout" Target="../diagrams/layout4.xml"/><Relationship Id="rId5" Type="http://schemas.openxmlformats.org/officeDocument/2006/relationships/diagramData" Target="../diagrams/data4.xml"/><Relationship Id="rId10" Type="http://schemas.openxmlformats.org/officeDocument/2006/relationships/image" Target="../media/image14.png"/><Relationship Id="rId4" Type="http://schemas.openxmlformats.org/officeDocument/2006/relationships/notesSlide" Target="../notesSlides/notesSlide9.xml"/><Relationship Id="rId9" Type="http://schemas.microsoft.com/office/2007/relationships/diagramDrawing" Target="../diagrams/drawing4.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14.png"/><Relationship Id="rId5" Type="http://schemas.openxmlformats.org/officeDocument/2006/relationships/image" Target="../media/image22.png"/><Relationship Id="rId4"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8" Type="http://schemas.openxmlformats.org/officeDocument/2006/relationships/diagramColors" Target="../diagrams/colors5.xml"/><Relationship Id="rId3" Type="http://schemas.openxmlformats.org/officeDocument/2006/relationships/slideLayout" Target="../slideLayouts/slideLayout6.xml"/><Relationship Id="rId7" Type="http://schemas.openxmlformats.org/officeDocument/2006/relationships/diagramQuickStyle" Target="../diagrams/quickStyle5.xml"/><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diagramLayout" Target="../diagrams/layout5.xml"/><Relationship Id="rId5" Type="http://schemas.openxmlformats.org/officeDocument/2006/relationships/diagramData" Target="../diagrams/data5.xml"/><Relationship Id="rId10" Type="http://schemas.openxmlformats.org/officeDocument/2006/relationships/image" Target="../media/image14.png"/><Relationship Id="rId4" Type="http://schemas.openxmlformats.org/officeDocument/2006/relationships/notesSlide" Target="../notesSlides/notesSlide11.xml"/><Relationship Id="rId9" Type="http://schemas.microsoft.com/office/2007/relationships/diagramDrawing" Target="../diagrams/drawing5.xml"/></Relationships>
</file>

<file path=ppt/slides/_rels/slide12.xml.rels><?xml version="1.0" encoding="UTF-8" standalone="yes"?>
<Relationships xmlns="http://schemas.openxmlformats.org/package/2006/relationships"><Relationship Id="rId8" Type="http://schemas.openxmlformats.org/officeDocument/2006/relationships/diagramColors" Target="../diagrams/colors6.xml"/><Relationship Id="rId3" Type="http://schemas.openxmlformats.org/officeDocument/2006/relationships/slideLayout" Target="../slideLayouts/slideLayout7.xml"/><Relationship Id="rId7" Type="http://schemas.openxmlformats.org/officeDocument/2006/relationships/diagramQuickStyle" Target="../diagrams/quickStyle6.xml"/><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diagramLayout" Target="../diagrams/layout6.xml"/><Relationship Id="rId5" Type="http://schemas.openxmlformats.org/officeDocument/2006/relationships/diagramData" Target="../diagrams/data6.xml"/><Relationship Id="rId10" Type="http://schemas.openxmlformats.org/officeDocument/2006/relationships/image" Target="../media/image14.png"/><Relationship Id="rId4" Type="http://schemas.openxmlformats.org/officeDocument/2006/relationships/notesSlide" Target="../notesSlides/notesSlide12.xml"/><Relationship Id="rId9" Type="http://schemas.microsoft.com/office/2007/relationships/diagramDrawing" Target="../diagrams/drawing6.xml"/></Relationships>
</file>

<file path=ppt/slides/_rels/slide13.xml.rels><?xml version="1.0" encoding="UTF-8" standalone="yes"?>
<Relationships xmlns="http://schemas.openxmlformats.org/package/2006/relationships"><Relationship Id="rId8" Type="http://schemas.openxmlformats.org/officeDocument/2006/relationships/diagramColors" Target="../diagrams/colors7.xml"/><Relationship Id="rId3" Type="http://schemas.openxmlformats.org/officeDocument/2006/relationships/slideLayout" Target="../slideLayouts/slideLayout8.xml"/><Relationship Id="rId7" Type="http://schemas.openxmlformats.org/officeDocument/2006/relationships/diagramQuickStyle" Target="../diagrams/quickStyle7.xml"/><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diagramLayout" Target="../diagrams/layout7.xml"/><Relationship Id="rId11" Type="http://schemas.openxmlformats.org/officeDocument/2006/relationships/image" Target="../media/image14.png"/><Relationship Id="rId5" Type="http://schemas.openxmlformats.org/officeDocument/2006/relationships/diagramData" Target="../diagrams/data7.xml"/><Relationship Id="rId10" Type="http://schemas.openxmlformats.org/officeDocument/2006/relationships/image" Target="../media/image23.jpeg"/><Relationship Id="rId4" Type="http://schemas.openxmlformats.org/officeDocument/2006/relationships/notesSlide" Target="../notesSlides/notesSlide13.xml"/><Relationship Id="rId9" Type="http://schemas.microsoft.com/office/2007/relationships/diagramDrawing" Target="../diagrams/drawing7.xml"/></Relationships>
</file>

<file path=ppt/slides/_rels/slide14.xml.rels><?xml version="1.0" encoding="UTF-8" standalone="yes"?>
<Relationships xmlns="http://schemas.openxmlformats.org/package/2006/relationships"><Relationship Id="rId8" Type="http://schemas.openxmlformats.org/officeDocument/2006/relationships/diagramColors" Target="../diagrams/colors8.xml"/><Relationship Id="rId3" Type="http://schemas.openxmlformats.org/officeDocument/2006/relationships/slideLayout" Target="../slideLayouts/slideLayout9.xml"/><Relationship Id="rId7" Type="http://schemas.openxmlformats.org/officeDocument/2006/relationships/diagramQuickStyle" Target="../diagrams/quickStyle8.xml"/><Relationship Id="rId2" Type="http://schemas.openxmlformats.org/officeDocument/2006/relationships/audio" Target="../media/media14.m4a"/><Relationship Id="rId1" Type="http://schemas.microsoft.com/office/2007/relationships/media" Target="../media/media14.m4a"/><Relationship Id="rId6" Type="http://schemas.openxmlformats.org/officeDocument/2006/relationships/diagramLayout" Target="../diagrams/layout8.xml"/><Relationship Id="rId11" Type="http://schemas.openxmlformats.org/officeDocument/2006/relationships/image" Target="../media/image14.png"/><Relationship Id="rId5" Type="http://schemas.openxmlformats.org/officeDocument/2006/relationships/diagramData" Target="../diagrams/data8.xml"/><Relationship Id="rId10" Type="http://schemas.openxmlformats.org/officeDocument/2006/relationships/image" Target="../media/image24.png"/><Relationship Id="rId4" Type="http://schemas.openxmlformats.org/officeDocument/2006/relationships/notesSlide" Target="../notesSlides/notesSlide14.xml"/><Relationship Id="rId9" Type="http://schemas.microsoft.com/office/2007/relationships/diagramDrawing" Target="../diagrams/drawing8.xml"/></Relationships>
</file>

<file path=ppt/slides/_rels/slide15.xml.rels><?xml version="1.0" encoding="UTF-8" standalone="yes"?>
<Relationships xmlns="http://schemas.openxmlformats.org/package/2006/relationships"><Relationship Id="rId8" Type="http://schemas.openxmlformats.org/officeDocument/2006/relationships/diagramColors" Target="../diagrams/colors9.xml"/><Relationship Id="rId3" Type="http://schemas.openxmlformats.org/officeDocument/2006/relationships/slideLayout" Target="../slideLayouts/slideLayout10.xml"/><Relationship Id="rId7" Type="http://schemas.openxmlformats.org/officeDocument/2006/relationships/diagramQuickStyle" Target="../diagrams/quickStyle9.xml"/><Relationship Id="rId2" Type="http://schemas.openxmlformats.org/officeDocument/2006/relationships/audio" Target="../media/media15.m4a"/><Relationship Id="rId1" Type="http://schemas.microsoft.com/office/2007/relationships/media" Target="../media/media15.m4a"/><Relationship Id="rId6" Type="http://schemas.openxmlformats.org/officeDocument/2006/relationships/diagramLayout" Target="../diagrams/layout9.xml"/><Relationship Id="rId5" Type="http://schemas.openxmlformats.org/officeDocument/2006/relationships/diagramData" Target="../diagrams/data9.xml"/><Relationship Id="rId10" Type="http://schemas.openxmlformats.org/officeDocument/2006/relationships/image" Target="../media/image14.png"/><Relationship Id="rId4" Type="http://schemas.openxmlformats.org/officeDocument/2006/relationships/notesSlide" Target="../notesSlides/notesSlide15.xml"/><Relationship Id="rId9" Type="http://schemas.microsoft.com/office/2007/relationships/diagramDrawing" Target="../diagrams/drawing9.xml"/></Relationships>
</file>

<file path=ppt/slides/_rels/slide16.xml.rels><?xml version="1.0" encoding="UTF-8" standalone="yes"?>
<Relationships xmlns="http://schemas.openxmlformats.org/package/2006/relationships"><Relationship Id="rId8" Type="http://schemas.microsoft.com/office/2007/relationships/diagramDrawing" Target="../diagrams/drawing10.xml"/><Relationship Id="rId3" Type="http://schemas.openxmlformats.org/officeDocument/2006/relationships/slideLayout" Target="../slideLayouts/slideLayout11.xml"/><Relationship Id="rId7" Type="http://schemas.openxmlformats.org/officeDocument/2006/relationships/diagramColors" Target="../diagrams/colors10.xml"/><Relationship Id="rId2" Type="http://schemas.openxmlformats.org/officeDocument/2006/relationships/audio" Target="../media/media16.m4a"/><Relationship Id="rId1" Type="http://schemas.microsoft.com/office/2007/relationships/media" Target="../media/media16.m4a"/><Relationship Id="rId6" Type="http://schemas.openxmlformats.org/officeDocument/2006/relationships/diagramQuickStyle" Target="../diagrams/quickStyle10.xml"/><Relationship Id="rId5" Type="http://schemas.openxmlformats.org/officeDocument/2006/relationships/diagramLayout" Target="../diagrams/layout10.xml"/><Relationship Id="rId4" Type="http://schemas.openxmlformats.org/officeDocument/2006/relationships/diagramData" Target="../diagrams/data10.xml"/><Relationship Id="rId9" Type="http://schemas.openxmlformats.org/officeDocument/2006/relationships/image" Target="../media/image14.png"/></Relationships>
</file>

<file path=ppt/slides/_rels/slide17.xml.rels><?xml version="1.0" encoding="UTF-8" standalone="yes"?>
<Relationships xmlns="http://schemas.openxmlformats.org/package/2006/relationships"><Relationship Id="rId8" Type="http://schemas.microsoft.com/office/2007/relationships/diagramDrawing" Target="../diagrams/drawing11.xml"/><Relationship Id="rId3" Type="http://schemas.openxmlformats.org/officeDocument/2006/relationships/slideLayout" Target="../slideLayouts/slideLayout11.xml"/><Relationship Id="rId7" Type="http://schemas.openxmlformats.org/officeDocument/2006/relationships/diagramColors" Target="../diagrams/colors11.xml"/><Relationship Id="rId2" Type="http://schemas.openxmlformats.org/officeDocument/2006/relationships/audio" Target="../media/media17.m4a"/><Relationship Id="rId1" Type="http://schemas.microsoft.com/office/2007/relationships/media" Target="../media/media17.m4a"/><Relationship Id="rId6" Type="http://schemas.openxmlformats.org/officeDocument/2006/relationships/diagramQuickStyle" Target="../diagrams/quickStyle11.xml"/><Relationship Id="rId5" Type="http://schemas.openxmlformats.org/officeDocument/2006/relationships/diagramLayout" Target="../diagrams/layout11.xml"/><Relationship Id="rId4" Type="http://schemas.openxmlformats.org/officeDocument/2006/relationships/diagramData" Target="../diagrams/data11.xml"/><Relationship Id="rId9" Type="http://schemas.openxmlformats.org/officeDocument/2006/relationships/image" Target="../media/image14.png"/></Relationships>
</file>

<file path=ppt/slides/_rels/slide18.xml.rels><?xml version="1.0" encoding="UTF-8" standalone="yes"?>
<Relationships xmlns="http://schemas.openxmlformats.org/package/2006/relationships"><Relationship Id="rId8" Type="http://schemas.openxmlformats.org/officeDocument/2006/relationships/diagramColors" Target="../diagrams/colors12.xml"/><Relationship Id="rId3" Type="http://schemas.openxmlformats.org/officeDocument/2006/relationships/slideLayout" Target="../slideLayouts/slideLayout11.xml"/><Relationship Id="rId7" Type="http://schemas.openxmlformats.org/officeDocument/2006/relationships/diagramQuickStyle" Target="../diagrams/quickStyle12.xml"/><Relationship Id="rId2" Type="http://schemas.openxmlformats.org/officeDocument/2006/relationships/audio" Target="../media/media18.m4a"/><Relationship Id="rId1" Type="http://schemas.microsoft.com/office/2007/relationships/media" Target="../media/media18.m4a"/><Relationship Id="rId6" Type="http://schemas.openxmlformats.org/officeDocument/2006/relationships/diagramLayout" Target="../diagrams/layout12.xml"/><Relationship Id="rId5" Type="http://schemas.openxmlformats.org/officeDocument/2006/relationships/diagramData" Target="../diagrams/data12.xml"/><Relationship Id="rId10" Type="http://schemas.openxmlformats.org/officeDocument/2006/relationships/image" Target="../media/image14.png"/><Relationship Id="rId4" Type="http://schemas.openxmlformats.org/officeDocument/2006/relationships/notesSlide" Target="../notesSlides/notesSlide16.xml"/><Relationship Id="rId9" Type="http://schemas.microsoft.com/office/2007/relationships/diagramDrawing" Target="../diagrams/drawing1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0CE87E-40D0-9A2C-C07F-68F8C6E86483}"/>
              </a:ext>
            </a:extLst>
          </p:cNvPr>
          <p:cNvSpPr>
            <a:spLocks noGrp="1" noRot="1" noMove="1" noResize="1" noEditPoints="1" noAdjustHandles="1" noChangeArrowheads="1" noChangeShapeType="1"/>
          </p:cNvSpPr>
          <p:nvPr>
            <p:ph type="ctrTitle"/>
          </p:nvPr>
        </p:nvSpPr>
        <p:spPr>
          <a:xfrm>
            <a:off x="196596" y="2413336"/>
            <a:ext cx="9875351" cy="1015664"/>
          </a:xfrm>
        </p:spPr>
        <p:txBody>
          <a:bodyPr>
            <a:normAutofit/>
          </a:bodyPr>
          <a:lstStyle/>
          <a:p>
            <a:r>
              <a:rPr lang="en-GB" dirty="0">
                <a:solidFill>
                  <a:schemeClr val="tx1">
                    <a:lumMod val="75000"/>
                    <a:lumOff val="25000"/>
                  </a:schemeClr>
                </a:solidFill>
                <a:latin typeface="Amasis MT Pro Black" panose="02040A04050005020304" pitchFamily="18" charset="0"/>
              </a:rPr>
              <a:t>Breast Cancer Care Plan</a:t>
            </a:r>
          </a:p>
        </p:txBody>
      </p:sp>
      <p:sp>
        <p:nvSpPr>
          <p:cNvPr id="3" name="Subtitle 2">
            <a:extLst>
              <a:ext uri="{FF2B5EF4-FFF2-40B4-BE49-F238E27FC236}">
                <a16:creationId xmlns:a16="http://schemas.microsoft.com/office/drawing/2014/main" id="{8C3A5E34-0EE7-8865-F9F5-6F9C1CB68016}"/>
              </a:ext>
            </a:extLst>
          </p:cNvPr>
          <p:cNvSpPr>
            <a:spLocks noGrp="1" noRot="1" noMove="1" noResize="1" noEditPoints="1" noAdjustHandles="1" noChangeArrowheads="1" noChangeShapeType="1"/>
          </p:cNvSpPr>
          <p:nvPr>
            <p:ph type="subTitle" idx="1"/>
          </p:nvPr>
        </p:nvSpPr>
        <p:spPr>
          <a:xfrm>
            <a:off x="1808395" y="4223830"/>
            <a:ext cx="5940552" cy="1655762"/>
          </a:xfrm>
        </p:spPr>
        <p:txBody>
          <a:bodyPr/>
          <a:lstStyle/>
          <a:p>
            <a:r>
              <a:rPr lang="en-GB" dirty="0">
                <a:solidFill>
                  <a:srgbClr val="AA0039"/>
                </a:solidFill>
                <a:latin typeface="Amasis MT Pro Black" panose="02040A04050005020304" pitchFamily="18" charset="0"/>
              </a:rPr>
              <a:t>Student ID: 2442414</a:t>
            </a:r>
          </a:p>
          <a:p>
            <a:r>
              <a:rPr lang="en-GB" dirty="0">
                <a:solidFill>
                  <a:srgbClr val="AA0039"/>
                </a:solidFill>
                <a:latin typeface="Amasis MT Pro Black" panose="02040A04050005020304" pitchFamily="18" charset="0"/>
              </a:rPr>
              <a:t>Student Name: Anna Poznanska</a:t>
            </a:r>
          </a:p>
          <a:p>
            <a:r>
              <a:rPr lang="en-GB" dirty="0">
                <a:solidFill>
                  <a:srgbClr val="AA0039"/>
                </a:solidFill>
                <a:latin typeface="Amasis MT Pro Black" panose="02040A04050005020304" pitchFamily="18" charset="0"/>
              </a:rPr>
              <a:t>Lecturer Name: Dr Soban Sadiq</a:t>
            </a:r>
          </a:p>
        </p:txBody>
      </p:sp>
      <p:pic>
        <p:nvPicPr>
          <p:cNvPr id="5" name="Picture 4">
            <a:extLst>
              <a:ext uri="{FF2B5EF4-FFF2-40B4-BE49-F238E27FC236}">
                <a16:creationId xmlns:a16="http://schemas.microsoft.com/office/drawing/2014/main" id="{EDBF0AD3-AEE2-C761-262D-8946BD2853AE}"/>
              </a:ext>
            </a:extLst>
          </p:cNvPr>
          <p:cNvPicPr>
            <a:picLocks noGrp="1" noRot="1" noChangeAspect="1" noMove="1" noResize="1" noEditPoints="1" noAdjustHandles="1" noChangeArrowheads="1" noChangeShapeType="1" noCrop="1"/>
          </p:cNvPicPr>
          <p:nvPr/>
        </p:nvPicPr>
        <p:blipFill>
          <a:blip r:embed="rId5"/>
          <a:stretch>
            <a:fillRect/>
          </a:stretch>
        </p:blipFill>
        <p:spPr>
          <a:xfrm>
            <a:off x="196596" y="366617"/>
            <a:ext cx="3068175" cy="1223581"/>
          </a:xfrm>
          <a:prstGeom prst="rect">
            <a:avLst/>
          </a:prstGeom>
        </p:spPr>
      </p:pic>
      <p:sp>
        <p:nvSpPr>
          <p:cNvPr id="6" name="TextBox 5">
            <a:extLst>
              <a:ext uri="{FF2B5EF4-FFF2-40B4-BE49-F238E27FC236}">
                <a16:creationId xmlns:a16="http://schemas.microsoft.com/office/drawing/2014/main" id="{413B7CA8-B641-EC55-A4D2-073D783FDED1}"/>
              </a:ext>
            </a:extLst>
          </p:cNvPr>
          <p:cNvSpPr txBox="1">
            <a:spLocks noGrp="1" noRot="1" noMove="1" noResize="1" noEditPoints="1" noAdjustHandles="1" noChangeArrowheads="1" noChangeShapeType="1"/>
          </p:cNvSpPr>
          <p:nvPr/>
        </p:nvSpPr>
        <p:spPr>
          <a:xfrm>
            <a:off x="3427305" y="366617"/>
            <a:ext cx="8446347" cy="1015663"/>
          </a:xfrm>
          <a:prstGeom prst="rect">
            <a:avLst/>
          </a:prstGeom>
          <a:noFill/>
        </p:spPr>
        <p:txBody>
          <a:bodyPr wrap="square">
            <a:spAutoFit/>
          </a:bodyPr>
          <a:lstStyle/>
          <a:p>
            <a:pPr algn="ctr"/>
            <a:r>
              <a:rPr lang="en-GB" sz="3200" dirty="0">
                <a:solidFill>
                  <a:schemeClr val="tx1">
                    <a:lumMod val="75000"/>
                    <a:lumOff val="25000"/>
                  </a:schemeClr>
                </a:solidFill>
                <a:latin typeface="Amasis MT Pro Black" panose="02040A04050005020304" pitchFamily="18" charset="0"/>
              </a:rPr>
              <a:t>BMHP5023 Introduction to Physiology</a:t>
            </a:r>
            <a:br>
              <a:rPr lang="en-GB" sz="6000" dirty="0">
                <a:solidFill>
                  <a:schemeClr val="tx1">
                    <a:lumMod val="75000"/>
                    <a:lumOff val="25000"/>
                  </a:schemeClr>
                </a:solidFill>
                <a:latin typeface="Amasis MT Pro Black" panose="02040A04050005020304" pitchFamily="18" charset="0"/>
              </a:rPr>
            </a:br>
            <a:r>
              <a:rPr lang="en-GB" sz="2800" dirty="0">
                <a:solidFill>
                  <a:schemeClr val="tx1">
                    <a:lumMod val="75000"/>
                    <a:lumOff val="25000"/>
                  </a:schemeClr>
                </a:solidFill>
                <a:latin typeface="Amasis MT Pro Black" panose="02040A04050005020304" pitchFamily="18" charset="0"/>
              </a:rPr>
              <a:t>Component 2 – Presentation</a:t>
            </a:r>
            <a:endParaRPr lang="en-GB" dirty="0"/>
          </a:p>
        </p:txBody>
      </p:sp>
      <p:pic>
        <p:nvPicPr>
          <p:cNvPr id="11" name="Audio 10">
            <a:hlinkClick r:id="" action="ppaction://media"/>
            <a:extLst>
              <a:ext uri="{FF2B5EF4-FFF2-40B4-BE49-F238E27FC236}">
                <a16:creationId xmlns:a16="http://schemas.microsoft.com/office/drawing/2014/main" id="{793E43A2-3606-DED8-FA60-914A5B6700BF}"/>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521210178"/>
      </p:ext>
    </p:extLst>
  </p:cSld>
  <p:clrMapOvr>
    <a:masterClrMapping/>
  </p:clrMapOvr>
  <mc:AlternateContent xmlns:mc="http://schemas.openxmlformats.org/markup-compatibility/2006">
    <mc:Choice xmlns:p14="http://schemas.microsoft.com/office/powerpoint/2010/main" Requires="p14">
      <p:transition spd="slow" p14:dur="2000" advTm="18079"/>
    </mc:Choice>
    <mc:Fallback>
      <p:transition spd="slow" advTm="1807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C9B92F2A-B1FE-C850-35EF-2A24CA53E5A6}"/>
              </a:ext>
            </a:extLst>
          </p:cNvPr>
          <p:cNvSpPr txBox="1">
            <a:spLocks noGrp="1" noRot="1" noMove="1" noResize="1" noEditPoints="1" noAdjustHandles="1" noChangeArrowheads="1" noChangeShapeType="1"/>
          </p:cNvSpPr>
          <p:nvPr>
            <p:ph idx="1"/>
          </p:nvPr>
        </p:nvSpPr>
        <p:spPr>
          <a:xfrm>
            <a:off x="370840" y="938318"/>
            <a:ext cx="6287346" cy="4874155"/>
          </a:xfrm>
          <a:prstGeom prst="rect">
            <a:avLst/>
          </a:prstGeom>
          <a:noFill/>
        </p:spPr>
        <p:txBody>
          <a:bodyPr wrap="square">
            <a:spAutoFit/>
          </a:bodyPr>
          <a:lstStyle/>
          <a:p>
            <a:pPr marL="0" indent="0" algn="ctr">
              <a:buNone/>
            </a:pPr>
            <a:r>
              <a:rPr lang="en-GB" b="1" dirty="0">
                <a:solidFill>
                  <a:schemeClr val="bg2">
                    <a:lumMod val="25000"/>
                  </a:schemeClr>
                </a:solidFill>
                <a:latin typeface="Amasis MT Pro Black" panose="02040A04050005020304" pitchFamily="18" charset="0"/>
              </a:rPr>
              <a:t>AI Use Statement</a:t>
            </a:r>
          </a:p>
          <a:p>
            <a:pPr marL="0" indent="0" algn="ctr">
              <a:buNone/>
            </a:pPr>
            <a:br>
              <a:rPr lang="en-GB" dirty="0">
                <a:solidFill>
                  <a:schemeClr val="bg2">
                    <a:lumMod val="25000"/>
                  </a:schemeClr>
                </a:solidFill>
                <a:latin typeface="Amasis MT Pro Medium" panose="02040604050005020304" pitchFamily="18" charset="0"/>
              </a:rPr>
            </a:br>
            <a:r>
              <a:rPr lang="en-GB" dirty="0">
                <a:solidFill>
                  <a:schemeClr val="bg2">
                    <a:lumMod val="25000"/>
                  </a:schemeClr>
                </a:solidFill>
                <a:latin typeface="Amasis MT Pro Medium" panose="02040604050005020304" pitchFamily="18" charset="0"/>
              </a:rPr>
              <a:t>I used ChatGPT (OpenAI, 2026) to help create some of the decorative backgrounds and visual elements used in this presentation, including the daily routine infographic and recommendations. I selected and adapted the final designs. The written content is based on the academic and professional sources included in the reference list.</a:t>
            </a:r>
          </a:p>
        </p:txBody>
      </p:sp>
      <p:pic>
        <p:nvPicPr>
          <p:cNvPr id="6" name="Audio 5">
            <a:hlinkClick r:id="" action="ppaction://media"/>
            <a:extLst>
              <a:ext uri="{FF2B5EF4-FFF2-40B4-BE49-F238E27FC236}">
                <a16:creationId xmlns:a16="http://schemas.microsoft.com/office/drawing/2014/main" id="{11CCAC9A-B14C-7051-9714-F7AD1EBE74F7}"/>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515178656"/>
      </p:ext>
    </p:extLst>
  </p:cSld>
  <p:clrMapOvr>
    <a:masterClrMapping/>
  </p:clrMapOvr>
  <mc:AlternateContent xmlns:mc="http://schemas.openxmlformats.org/markup-compatibility/2006">
    <mc:Choice xmlns:p14="http://schemas.microsoft.com/office/powerpoint/2010/main" Requires="p14">
      <p:transition spd="slow" p14:dur="2000" advTm="25172"/>
    </mc:Choice>
    <mc:Fallback>
      <p:transition spd="slow" advTm="2517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15F7C3E5-4065-41ED-3C79-242720449E0D}"/>
              </a:ext>
            </a:extLst>
          </p:cNvPr>
          <p:cNvSpPr txBox="1">
            <a:spLocks noGrp="1" noRot="1" noMove="1" noResize="1" noEditPoints="1" noAdjustHandles="1" noChangeArrowheads="1" noChangeShapeType="1"/>
          </p:cNvSpPr>
          <p:nvPr/>
        </p:nvSpPr>
        <p:spPr>
          <a:xfrm>
            <a:off x="4351782" y="64008"/>
            <a:ext cx="3488436" cy="978408"/>
          </a:xfrm>
          <a:prstGeom prst="rect">
            <a:avLst/>
          </a:prstGeom>
        </p:spPr>
        <p:txBody>
          <a:bodyPr vert="horz" lIns="91440" tIns="45720" rIns="91440" bIns="45720" rtlCol="0" anchor="ct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200" dirty="0">
                <a:solidFill>
                  <a:schemeClr val="tx1">
                    <a:lumMod val="75000"/>
                    <a:lumOff val="25000"/>
                  </a:schemeClr>
                </a:solidFill>
                <a:latin typeface="Amasis MT Pro Black" panose="02040A04050005020304" pitchFamily="18" charset="0"/>
              </a:rPr>
              <a:t>INTRODUCTION</a:t>
            </a:r>
            <a:endParaRPr lang="en-GB" dirty="0">
              <a:solidFill>
                <a:schemeClr val="tx1">
                  <a:lumMod val="75000"/>
                  <a:lumOff val="25000"/>
                </a:schemeClr>
              </a:solidFill>
              <a:latin typeface="Amasis MT Pro Black" panose="02040A04050005020304" pitchFamily="18" charset="0"/>
            </a:endParaRPr>
          </a:p>
        </p:txBody>
      </p:sp>
      <p:sp>
        <p:nvSpPr>
          <p:cNvPr id="5" name="TextBox 4">
            <a:extLst>
              <a:ext uri="{FF2B5EF4-FFF2-40B4-BE49-F238E27FC236}">
                <a16:creationId xmlns:a16="http://schemas.microsoft.com/office/drawing/2014/main" id="{E6AF40C2-9AB2-EFCE-02F4-360ED2678F90}"/>
              </a:ext>
            </a:extLst>
          </p:cNvPr>
          <p:cNvSpPr txBox="1">
            <a:spLocks noGrp="1" noRot="1" noMove="1" noResize="1" noEditPoints="1" noAdjustHandles="1" noChangeArrowheads="1" noChangeShapeType="1"/>
          </p:cNvSpPr>
          <p:nvPr/>
        </p:nvSpPr>
        <p:spPr>
          <a:xfrm>
            <a:off x="323088" y="1042416"/>
            <a:ext cx="6709410" cy="4924425"/>
          </a:xfrm>
          <a:prstGeom prst="rect">
            <a:avLst/>
          </a:prstGeom>
          <a:noFill/>
        </p:spPr>
        <p:txBody>
          <a:bodyPr wrap="square">
            <a:spAutoFit/>
          </a:bodyPr>
          <a:lstStyle/>
          <a:p>
            <a:pPr marL="342900" lvl="0" indent="342900">
              <a:spcBef>
                <a:spcPts val="1200"/>
              </a:spcBef>
              <a:spcAft>
                <a:spcPts val="1200"/>
              </a:spcAft>
              <a:buFont typeface="Arial" panose="020B0604020202020204" pitchFamily="34" charset="0"/>
              <a:buChar char="•"/>
            </a:pPr>
            <a:r>
              <a:rPr lang="en-GB" dirty="0">
                <a:latin typeface="Amasis MT Pro" panose="02040504050005020304" pitchFamily="18" charset="0"/>
              </a:rPr>
              <a:t>Sarah Morgan is a 56-year-old postmenopausal woman who lives with her husband and works part-time as an accountant</a:t>
            </a:r>
          </a:p>
          <a:p>
            <a:pPr marL="342900" lvl="0" indent="342900">
              <a:spcBef>
                <a:spcPts val="1200"/>
              </a:spcBef>
              <a:spcAft>
                <a:spcPts val="1200"/>
              </a:spcAft>
              <a:buFont typeface="Arial" panose="020B0604020202020204" pitchFamily="34" charset="0"/>
              <a:buChar char="•"/>
            </a:pPr>
            <a:r>
              <a:rPr lang="en-GB" dirty="0">
                <a:latin typeface="Amasis MT Pro" panose="02040504050005020304" pitchFamily="18" charset="0"/>
              </a:rPr>
              <a:t>Routine NHS breast screening detected an abnormality in Sarah’s left breast. Further tests, including a biopsy, confirmed ER-positive, HER2-negative invasive breast cancer. </a:t>
            </a:r>
          </a:p>
          <a:p>
            <a:pPr marL="342900" lvl="0" indent="342900">
              <a:spcBef>
                <a:spcPts val="1200"/>
              </a:spcBef>
              <a:spcAft>
                <a:spcPts val="1200"/>
              </a:spcAft>
              <a:buFont typeface="Arial" panose="020B0604020202020204" pitchFamily="34" charset="0"/>
              <a:buChar char="•"/>
            </a:pPr>
            <a:r>
              <a:rPr lang="en-GB" dirty="0">
                <a:latin typeface="Amasis MT Pro" panose="02040504050005020304" pitchFamily="18" charset="0"/>
              </a:rPr>
              <a:t>Following breast-conserving surgery, she is preparing for radiotherapy and discussing endocrine therapy with her oncology team. </a:t>
            </a:r>
          </a:p>
          <a:p>
            <a:pPr marL="342900" lvl="0" indent="342900">
              <a:spcBef>
                <a:spcPts val="1200"/>
              </a:spcBef>
              <a:spcAft>
                <a:spcPts val="1200"/>
              </a:spcAft>
              <a:buFont typeface="Arial" panose="020B0604020202020204" pitchFamily="34" charset="0"/>
              <a:buChar char="•"/>
            </a:pPr>
            <a:r>
              <a:rPr lang="en-GB" dirty="0">
                <a:latin typeface="Amasis MT Pro" panose="02040504050005020304" pitchFamily="18" charset="0"/>
              </a:rPr>
              <a:t>Her care plan includes treatment, physical recovery, emotional wellbeing and her goal of returning to work. </a:t>
            </a:r>
          </a:p>
          <a:p>
            <a:pPr marL="342900" lvl="0" indent="342900">
              <a:spcBef>
                <a:spcPts val="1200"/>
              </a:spcBef>
              <a:spcAft>
                <a:spcPts val="1200"/>
              </a:spcAft>
              <a:buFont typeface="Arial" panose="020B0604020202020204" pitchFamily="34" charset="0"/>
              <a:buChar char="•"/>
            </a:pPr>
            <a:r>
              <a:rPr lang="en-GB" dirty="0">
                <a:latin typeface="Amasis MT Pro" panose="02040504050005020304" pitchFamily="18" charset="0"/>
              </a:rPr>
              <a:t>Breast cancer is the most common cancer in the UK and affects approximately 1 in 7 women during their lifetime (Cancer Research UK, no date).</a:t>
            </a:r>
          </a:p>
        </p:txBody>
      </p:sp>
      <p:pic>
        <p:nvPicPr>
          <p:cNvPr id="4" name="Audio 3">
            <a:hlinkClick r:id="" action="ppaction://media"/>
            <a:extLst>
              <a:ext uri="{FF2B5EF4-FFF2-40B4-BE49-F238E27FC236}">
                <a16:creationId xmlns:a16="http://schemas.microsoft.com/office/drawing/2014/main" id="{F0DED0E5-D1DB-897D-314F-B69250533AF9}"/>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369707073"/>
      </p:ext>
    </p:extLst>
  </p:cSld>
  <p:clrMapOvr>
    <a:masterClrMapping/>
  </p:clrMapOvr>
  <mc:AlternateContent xmlns:mc="http://schemas.openxmlformats.org/markup-compatibility/2006">
    <mc:Choice xmlns:p14="http://schemas.microsoft.com/office/powerpoint/2010/main" Requires="p14">
      <p:transition spd="slow" p14:dur="2000" advTm="61596"/>
    </mc:Choice>
    <mc:Fallback>
      <p:transition spd="slow" advTm="6159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Content Placeholder 7">
            <a:extLst>
              <a:ext uri="{FF2B5EF4-FFF2-40B4-BE49-F238E27FC236}">
                <a16:creationId xmlns:a16="http://schemas.microsoft.com/office/drawing/2014/main" id="{51E67F98-DB43-CFDA-09FB-2986AF72A4FC}"/>
              </a:ext>
            </a:extLst>
          </p:cNvPr>
          <p:cNvPicPr>
            <a:picLocks noGrp="1" noRot="1" noChangeAspect="1" noMove="1" noResize="1" noEditPoints="1" noAdjustHandles="1" noChangeArrowheads="1" noChangeShapeType="1" noCrop="1"/>
          </p:cNvPicPr>
          <p:nvPr>
            <p:ph sz="quarter" idx="4"/>
          </p:nvPr>
        </p:nvPicPr>
        <p:blipFill>
          <a:blip r:embed="rId5"/>
          <a:stretch>
            <a:fillRect/>
          </a:stretch>
        </p:blipFill>
        <p:spPr>
          <a:xfrm>
            <a:off x="639207" y="1298448"/>
            <a:ext cx="5998639" cy="3999092"/>
          </a:xfrm>
          <a:prstGeom prst="rect">
            <a:avLst/>
          </a:prstGeom>
        </p:spPr>
      </p:pic>
      <p:sp>
        <p:nvSpPr>
          <p:cNvPr id="10" name="Title 1">
            <a:extLst>
              <a:ext uri="{FF2B5EF4-FFF2-40B4-BE49-F238E27FC236}">
                <a16:creationId xmlns:a16="http://schemas.microsoft.com/office/drawing/2014/main" id="{0B8F2158-5327-B007-13E4-AED48CF20822}"/>
              </a:ext>
            </a:extLst>
          </p:cNvPr>
          <p:cNvSpPr txBox="1">
            <a:spLocks noGrp="1" noRot="1" noMove="1" noResize="1" noEditPoints="1" noAdjustHandles="1" noChangeArrowheads="1" noChangeShapeType="1"/>
          </p:cNvSpPr>
          <p:nvPr/>
        </p:nvSpPr>
        <p:spPr>
          <a:xfrm>
            <a:off x="4351782" y="64008"/>
            <a:ext cx="3488436" cy="978408"/>
          </a:xfrm>
          <a:prstGeom prst="rect">
            <a:avLst/>
          </a:prstGeom>
        </p:spPr>
        <p:txBody>
          <a:bodyPr vert="horz" lIns="91440" tIns="45720" rIns="91440" bIns="45720" rtlCol="0" anchor="ct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200" dirty="0">
                <a:solidFill>
                  <a:schemeClr val="tx1">
                    <a:lumMod val="75000"/>
                    <a:lumOff val="25000"/>
                  </a:schemeClr>
                </a:solidFill>
                <a:latin typeface="Amasis MT Pro Black" panose="02040A04050005020304" pitchFamily="18" charset="0"/>
              </a:rPr>
              <a:t>INTRODUCTION</a:t>
            </a:r>
            <a:endParaRPr lang="en-GB" dirty="0">
              <a:solidFill>
                <a:schemeClr val="tx1">
                  <a:lumMod val="75000"/>
                  <a:lumOff val="25000"/>
                </a:schemeClr>
              </a:solidFill>
              <a:latin typeface="Amasis MT Pro Black" panose="02040A04050005020304" pitchFamily="18" charset="0"/>
            </a:endParaRPr>
          </a:p>
        </p:txBody>
      </p:sp>
      <p:sp>
        <p:nvSpPr>
          <p:cNvPr id="12" name="TextBox 11">
            <a:extLst>
              <a:ext uri="{FF2B5EF4-FFF2-40B4-BE49-F238E27FC236}">
                <a16:creationId xmlns:a16="http://schemas.microsoft.com/office/drawing/2014/main" id="{24E8CE7E-CB89-989A-9864-39D447935100}"/>
              </a:ext>
            </a:extLst>
          </p:cNvPr>
          <p:cNvSpPr txBox="1">
            <a:spLocks noGrp="1" noRot="1" noMove="1" noResize="1" noEditPoints="1" noAdjustHandles="1" noChangeArrowheads="1" noChangeShapeType="1"/>
          </p:cNvSpPr>
          <p:nvPr/>
        </p:nvSpPr>
        <p:spPr>
          <a:xfrm>
            <a:off x="639207" y="5553572"/>
            <a:ext cx="6094476" cy="523220"/>
          </a:xfrm>
          <a:prstGeom prst="rect">
            <a:avLst/>
          </a:prstGeom>
          <a:noFill/>
        </p:spPr>
        <p:txBody>
          <a:bodyPr wrap="square">
            <a:spAutoFit/>
          </a:bodyPr>
          <a:lstStyle/>
          <a:p>
            <a:r>
              <a:rPr lang="en-GB" sz="1400" b="1" i="1" dirty="0">
                <a:latin typeface="Amasis MT Pro" panose="02040504050005020304" pitchFamily="18" charset="0"/>
              </a:rPr>
              <a:t>Figure 1. </a:t>
            </a:r>
            <a:r>
              <a:rPr lang="en-GB" sz="1400" i="1" dirty="0">
                <a:latin typeface="Amasis MT Pro" panose="02040504050005020304" pitchFamily="18" charset="0"/>
              </a:rPr>
              <a:t>A patient undergoing mammography as part of breast assessment. Source: Aneurin Bevan </a:t>
            </a:r>
            <a:r>
              <a:rPr lang="en-GB" sz="1200" i="1" dirty="0">
                <a:latin typeface="Amasis MT Pro" panose="02040504050005020304" pitchFamily="18" charset="0"/>
              </a:rPr>
              <a:t>University</a:t>
            </a:r>
            <a:r>
              <a:rPr lang="en-GB" sz="1400" i="1" dirty="0">
                <a:latin typeface="Amasis MT Pro" panose="02040504050005020304" pitchFamily="18" charset="0"/>
              </a:rPr>
              <a:t> Health Board (no date).</a:t>
            </a:r>
          </a:p>
        </p:txBody>
      </p:sp>
      <p:pic>
        <p:nvPicPr>
          <p:cNvPr id="3" name="Audio 2">
            <a:hlinkClick r:id="" action="ppaction://media"/>
            <a:extLst>
              <a:ext uri="{FF2B5EF4-FFF2-40B4-BE49-F238E27FC236}">
                <a16:creationId xmlns:a16="http://schemas.microsoft.com/office/drawing/2014/main" id="{A12E109F-6DD3-EAF8-6E93-F3552995A347}"/>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625853169"/>
      </p:ext>
    </p:extLst>
  </p:cSld>
  <p:clrMapOvr>
    <a:masterClrMapping/>
  </p:clrMapOvr>
  <mc:AlternateContent xmlns:mc="http://schemas.openxmlformats.org/markup-compatibility/2006">
    <mc:Choice xmlns:p14="http://schemas.microsoft.com/office/powerpoint/2010/main" Requires="p14">
      <p:transition spd="slow" p14:dur="2000" advTm="34076"/>
    </mc:Choice>
    <mc:Fallback>
      <p:transition spd="slow" advTm="3407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9ED3D08F-56F9-6E7B-5FD6-DF904FBD84D4}"/>
              </a:ext>
            </a:extLst>
          </p:cNvPr>
          <p:cNvSpPr txBox="1">
            <a:spLocks noGrp="1" noRot="1" noMove="1" noResize="1" noEditPoints="1" noAdjustHandles="1" noChangeArrowheads="1" noChangeShapeType="1"/>
          </p:cNvSpPr>
          <p:nvPr/>
        </p:nvSpPr>
        <p:spPr>
          <a:xfrm>
            <a:off x="3044571" y="0"/>
            <a:ext cx="6102858" cy="978408"/>
          </a:xfrm>
          <a:prstGeom prst="rect">
            <a:avLst/>
          </a:prstGeom>
        </p:spPr>
        <p:txBody>
          <a:bodyPr vert="horz" lIns="91440" tIns="45720" rIns="91440" bIns="45720" rtlCol="0" anchor="ct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200" dirty="0">
                <a:solidFill>
                  <a:schemeClr val="tx1">
                    <a:lumMod val="75000"/>
                    <a:lumOff val="25000"/>
                  </a:schemeClr>
                </a:solidFill>
                <a:latin typeface="Amasis MT Pro Black" panose="02040A04050005020304" pitchFamily="18" charset="0"/>
              </a:rPr>
              <a:t>Information about the person</a:t>
            </a:r>
            <a:endParaRPr lang="en-GB" dirty="0">
              <a:solidFill>
                <a:schemeClr val="tx1">
                  <a:lumMod val="75000"/>
                  <a:lumOff val="25000"/>
                </a:schemeClr>
              </a:solidFill>
              <a:latin typeface="Amasis MT Pro Black" panose="02040A04050005020304" pitchFamily="18" charset="0"/>
            </a:endParaRPr>
          </a:p>
        </p:txBody>
      </p:sp>
      <p:graphicFrame>
        <p:nvGraphicFramePr>
          <p:cNvPr id="11" name="Diagram 10">
            <a:extLst>
              <a:ext uri="{FF2B5EF4-FFF2-40B4-BE49-F238E27FC236}">
                <a16:creationId xmlns:a16="http://schemas.microsoft.com/office/drawing/2014/main" id="{712F2C81-0B19-618A-2F45-E1C2C8EB2EAE}"/>
              </a:ext>
            </a:extLst>
          </p:cNvPr>
          <p:cNvGraphicFramePr>
            <a:graphicFrameLocks noGrp="1" noDrilldown="1" noMove="1" noResize="1"/>
          </p:cNvGraphicFramePr>
          <p:nvPr>
            <p:extLst>
              <p:ext uri="{D42A27DB-BD31-4B8C-83A1-F6EECF244321}">
                <p14:modId xmlns:p14="http://schemas.microsoft.com/office/powerpoint/2010/main" val="3824081798"/>
              </p:ext>
            </p:extLst>
          </p:nvPr>
        </p:nvGraphicFramePr>
        <p:xfrm>
          <a:off x="-554373" y="905353"/>
          <a:ext cx="9600677" cy="5684982"/>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3" name="Audio 2">
            <a:hlinkClick r:id="" action="ppaction://media"/>
            <a:extLst>
              <a:ext uri="{FF2B5EF4-FFF2-40B4-BE49-F238E27FC236}">
                <a16:creationId xmlns:a16="http://schemas.microsoft.com/office/drawing/2014/main" id="{7344B0BD-5DEB-8D36-DDFD-DDF9EEA67FC0}"/>
              </a:ext>
            </a:extLst>
          </p:cNvPr>
          <p:cNvPicPr>
            <a:picLocks noChangeAspect="1"/>
          </p:cNvPicPr>
          <p:nvPr>
            <a:audioFile r:link="rId2"/>
            <p:extLst>
              <p:ext uri="{DAA4B4D4-6D71-4841-9C94-3DE7FCFB9230}">
                <p14:media xmlns:p14="http://schemas.microsoft.com/office/powerpoint/2010/main" r:embed="rId1"/>
              </p:ext>
            </p:extLst>
          </p:nvPr>
        </p:nvPicPr>
        <p:blipFill>
          <a:blip r:embed="rId10"/>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033905873"/>
      </p:ext>
    </p:extLst>
  </p:cSld>
  <p:clrMapOvr>
    <a:masterClrMapping/>
  </p:clrMapOvr>
  <mc:AlternateContent xmlns:mc="http://schemas.openxmlformats.org/markup-compatibility/2006">
    <mc:Choice xmlns:p14="http://schemas.microsoft.com/office/powerpoint/2010/main" Requires="p14">
      <p:transition spd="slow" p14:dur="2000" advTm="112594"/>
    </mc:Choice>
    <mc:Fallback>
      <p:transition spd="slow" advTm="11259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7422A245-0858-75E1-66DE-A3EB58DEA656}"/>
              </a:ext>
            </a:extLst>
          </p:cNvPr>
          <p:cNvSpPr txBox="1">
            <a:spLocks noGrp="1" noRot="1" noMove="1" noResize="1" noEditPoints="1" noAdjustHandles="1" noChangeArrowheads="1" noChangeShapeType="1"/>
          </p:cNvSpPr>
          <p:nvPr/>
        </p:nvSpPr>
        <p:spPr>
          <a:xfrm>
            <a:off x="3460623" y="73152"/>
            <a:ext cx="5270754" cy="978408"/>
          </a:xfrm>
          <a:prstGeom prst="rect">
            <a:avLst/>
          </a:prstGeom>
        </p:spPr>
        <p:txBody>
          <a:bodyPr vert="horz" lIns="91440" tIns="45720" rIns="91440" bIns="45720" rtlCol="0" anchor="ct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200" dirty="0">
                <a:solidFill>
                  <a:schemeClr val="tx1">
                    <a:lumMod val="75000"/>
                    <a:lumOff val="25000"/>
                  </a:schemeClr>
                </a:solidFill>
                <a:latin typeface="Amasis MT Pro Black" panose="02040A04050005020304" pitchFamily="18" charset="0"/>
              </a:rPr>
              <a:t>Anatomy and Physiology</a:t>
            </a:r>
            <a:endParaRPr lang="en-GB" dirty="0">
              <a:solidFill>
                <a:schemeClr val="tx1">
                  <a:lumMod val="75000"/>
                  <a:lumOff val="25000"/>
                </a:schemeClr>
              </a:solidFill>
              <a:latin typeface="Amasis MT Pro Black" panose="02040A04050005020304" pitchFamily="18" charset="0"/>
            </a:endParaRPr>
          </a:p>
        </p:txBody>
      </p:sp>
      <p:pic>
        <p:nvPicPr>
          <p:cNvPr id="10" name="Picture 9">
            <a:extLst>
              <a:ext uri="{FF2B5EF4-FFF2-40B4-BE49-F238E27FC236}">
                <a16:creationId xmlns:a16="http://schemas.microsoft.com/office/drawing/2014/main" id="{2FDE2D95-4656-3C1D-3057-93E53358A718}"/>
              </a:ext>
            </a:extLst>
          </p:cNvPr>
          <p:cNvPicPr>
            <a:picLocks noGrp="1" noRot="1" noChangeAspect="1" noMove="1" noResize="1" noEditPoints="1" noAdjustHandles="1" noChangeArrowheads="1" noChangeShapeType="1" noCrop="1"/>
          </p:cNvPicPr>
          <p:nvPr/>
        </p:nvPicPr>
        <p:blipFill>
          <a:blip r:embed="rId5">
            <a:extLst>
              <a:ext uri="{28A0092B-C50C-407E-A947-70E740481C1C}">
                <a14:useLocalDpi xmlns:a14="http://schemas.microsoft.com/office/drawing/2010/main" val="0"/>
              </a:ext>
            </a:extLst>
          </a:blip>
          <a:stretch>
            <a:fillRect/>
          </a:stretch>
        </p:blipFill>
        <p:spPr>
          <a:xfrm>
            <a:off x="458835" y="1051560"/>
            <a:ext cx="6003576" cy="4435259"/>
          </a:xfrm>
          <a:prstGeom prst="rect">
            <a:avLst/>
          </a:prstGeom>
        </p:spPr>
      </p:pic>
      <p:sp>
        <p:nvSpPr>
          <p:cNvPr id="12" name="TextBox 11">
            <a:extLst>
              <a:ext uri="{FF2B5EF4-FFF2-40B4-BE49-F238E27FC236}">
                <a16:creationId xmlns:a16="http://schemas.microsoft.com/office/drawing/2014/main" id="{8E81ABE2-FFB3-24EA-71EF-0D39E3859B54}"/>
              </a:ext>
            </a:extLst>
          </p:cNvPr>
          <p:cNvSpPr txBox="1">
            <a:spLocks noGrp="1" noRot="1" noMove="1" noResize="1" noEditPoints="1" noAdjustHandles="1" noChangeArrowheads="1" noChangeShapeType="1"/>
          </p:cNvSpPr>
          <p:nvPr/>
        </p:nvSpPr>
        <p:spPr>
          <a:xfrm>
            <a:off x="458835" y="6311338"/>
            <a:ext cx="8116205" cy="307777"/>
          </a:xfrm>
          <a:prstGeom prst="rect">
            <a:avLst/>
          </a:prstGeom>
          <a:noFill/>
        </p:spPr>
        <p:txBody>
          <a:bodyPr wrap="square">
            <a:spAutoFit/>
          </a:bodyPr>
          <a:lstStyle/>
          <a:p>
            <a:r>
              <a:rPr lang="en-GB" sz="1400" b="1" i="1" dirty="0">
                <a:latin typeface="Amasis MT Pro" panose="02040504050005020304" pitchFamily="18" charset="0"/>
              </a:rPr>
              <a:t>Figure 2.</a:t>
            </a:r>
            <a:r>
              <a:rPr lang="en-GB" sz="1400" i="1" dirty="0">
                <a:latin typeface="Amasis MT Pro" panose="02040504050005020304" pitchFamily="18" charset="0"/>
              </a:rPr>
              <a:t> Anatomy of the female breast and adjacent lymph nodes. Source: National Cancer Institute (2025).</a:t>
            </a:r>
          </a:p>
        </p:txBody>
      </p:sp>
      <p:pic>
        <p:nvPicPr>
          <p:cNvPr id="3" name="Audio 2">
            <a:hlinkClick r:id="" action="ppaction://media"/>
            <a:extLst>
              <a:ext uri="{FF2B5EF4-FFF2-40B4-BE49-F238E27FC236}">
                <a16:creationId xmlns:a16="http://schemas.microsoft.com/office/drawing/2014/main" id="{4A00FADC-139B-3481-8AAC-C26BE7D2D9FF}"/>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850771286"/>
      </p:ext>
    </p:extLst>
  </p:cSld>
  <p:clrMapOvr>
    <a:masterClrMapping/>
  </p:clrMapOvr>
  <mc:AlternateContent xmlns:mc="http://schemas.openxmlformats.org/markup-compatibility/2006">
    <mc:Choice xmlns:p14="http://schemas.microsoft.com/office/powerpoint/2010/main" Requires="p14">
      <p:transition spd="slow" p14:dur="2000" advTm="31313"/>
    </mc:Choice>
    <mc:Fallback>
      <p:transition spd="slow" advTm="3131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B59CEE92-0636-3421-366E-411664B14EBF}"/>
              </a:ext>
            </a:extLst>
          </p:cNvPr>
          <p:cNvSpPr txBox="1">
            <a:spLocks noGrp="1" noRot="1" noMove="1" noResize="1" noEditPoints="1" noAdjustHandles="1" noChangeArrowheads="1" noChangeShapeType="1"/>
          </p:cNvSpPr>
          <p:nvPr/>
        </p:nvSpPr>
        <p:spPr>
          <a:xfrm>
            <a:off x="3460623" y="73152"/>
            <a:ext cx="5270754" cy="978408"/>
          </a:xfrm>
          <a:prstGeom prst="rect">
            <a:avLst/>
          </a:prstGeom>
        </p:spPr>
        <p:txBody>
          <a:bodyPr vert="horz" lIns="91440" tIns="45720" rIns="91440" bIns="45720" rtlCol="0" anchor="ct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200" dirty="0">
                <a:solidFill>
                  <a:schemeClr val="tx1">
                    <a:lumMod val="75000"/>
                    <a:lumOff val="25000"/>
                  </a:schemeClr>
                </a:solidFill>
                <a:latin typeface="Amasis MT Pro Black" panose="02040A04050005020304" pitchFamily="18" charset="0"/>
              </a:rPr>
              <a:t>Anatomy and Physiology</a:t>
            </a:r>
            <a:endParaRPr lang="en-GB" dirty="0">
              <a:solidFill>
                <a:schemeClr val="tx1">
                  <a:lumMod val="75000"/>
                  <a:lumOff val="25000"/>
                </a:schemeClr>
              </a:solidFill>
              <a:latin typeface="Amasis MT Pro Black" panose="02040A04050005020304" pitchFamily="18" charset="0"/>
            </a:endParaRPr>
          </a:p>
        </p:txBody>
      </p:sp>
      <p:graphicFrame>
        <p:nvGraphicFramePr>
          <p:cNvPr id="2" name="Diagram 1">
            <a:extLst>
              <a:ext uri="{FF2B5EF4-FFF2-40B4-BE49-F238E27FC236}">
                <a16:creationId xmlns:a16="http://schemas.microsoft.com/office/drawing/2014/main" id="{6FBE4A61-7DE0-4DD3-92A0-64DEC883B5CF}"/>
              </a:ext>
            </a:extLst>
          </p:cNvPr>
          <p:cNvGraphicFramePr>
            <a:graphicFrameLocks noGrp="1" noDrilldown="1" noMove="1" noResize="1"/>
          </p:cNvGraphicFramePr>
          <p:nvPr>
            <p:extLst>
              <p:ext uri="{D42A27DB-BD31-4B8C-83A1-F6EECF244321}">
                <p14:modId xmlns:p14="http://schemas.microsoft.com/office/powerpoint/2010/main" val="4249856548"/>
              </p:ext>
            </p:extLst>
          </p:nvPr>
        </p:nvGraphicFramePr>
        <p:xfrm>
          <a:off x="213175" y="1051560"/>
          <a:ext cx="9910064" cy="4655898"/>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10" name="TextBox 9">
            <a:extLst>
              <a:ext uri="{FF2B5EF4-FFF2-40B4-BE49-F238E27FC236}">
                <a16:creationId xmlns:a16="http://schemas.microsoft.com/office/drawing/2014/main" id="{24CC733D-58A9-365C-5495-26915AEAA587}"/>
              </a:ext>
            </a:extLst>
          </p:cNvPr>
          <p:cNvSpPr txBox="1">
            <a:spLocks noGrp="1" noRot="1" noMove="1" noResize="1" noEditPoints="1" noAdjustHandles="1" noChangeArrowheads="1" noChangeShapeType="1"/>
          </p:cNvSpPr>
          <p:nvPr/>
        </p:nvSpPr>
        <p:spPr>
          <a:xfrm>
            <a:off x="213175" y="5707458"/>
            <a:ext cx="9845225" cy="923330"/>
          </a:xfrm>
          <a:prstGeom prst="rect">
            <a:avLst/>
          </a:prstGeom>
          <a:noFill/>
        </p:spPr>
        <p:txBody>
          <a:bodyPr wrap="square">
            <a:spAutoFit/>
          </a:bodyPr>
          <a:lstStyle/>
          <a:p>
            <a:r>
              <a:rPr lang="en-GB" b="1" dirty="0">
                <a:solidFill>
                  <a:schemeClr val="bg2">
                    <a:lumMod val="25000"/>
                  </a:schemeClr>
                </a:solidFill>
                <a:latin typeface="Amasis MT Pro" panose="02040504050005020304" pitchFamily="18" charset="0"/>
              </a:rPr>
              <a:t>Structure–function link:</a:t>
            </a:r>
            <a:r>
              <a:rPr lang="en-GB" dirty="0">
                <a:solidFill>
                  <a:schemeClr val="bg2">
                    <a:lumMod val="25000"/>
                  </a:schemeClr>
                </a:solidFill>
                <a:latin typeface="Amasis MT Pro" panose="02040504050005020304" pitchFamily="18" charset="0"/>
              </a:rPr>
              <a:t> Cancer may begin in the ducts or lobules and spread through breast tissue and lymphatic vessels </a:t>
            </a:r>
            <a:r>
              <a:rPr lang="en-GB" b="1" dirty="0">
                <a:solidFill>
                  <a:schemeClr val="bg2">
                    <a:lumMod val="25000"/>
                  </a:schemeClr>
                </a:solidFill>
                <a:latin typeface="Amasis MT Pro" panose="02040504050005020304" pitchFamily="18" charset="0"/>
              </a:rPr>
              <a:t>(National Cancer Institute, 2025; Scanlon and Sanders, 2019; Cancer Research UK, 2026a; Cancer Research UK, 2026c).</a:t>
            </a:r>
            <a:endParaRPr lang="en-GB" dirty="0">
              <a:solidFill>
                <a:schemeClr val="bg2">
                  <a:lumMod val="25000"/>
                </a:schemeClr>
              </a:solidFill>
              <a:latin typeface="Amasis MT Pro" panose="02040504050005020304" pitchFamily="18" charset="0"/>
            </a:endParaRPr>
          </a:p>
        </p:txBody>
      </p:sp>
      <p:pic>
        <p:nvPicPr>
          <p:cNvPr id="4" name="Audio 3">
            <a:hlinkClick r:id="" action="ppaction://media"/>
            <a:extLst>
              <a:ext uri="{FF2B5EF4-FFF2-40B4-BE49-F238E27FC236}">
                <a16:creationId xmlns:a16="http://schemas.microsoft.com/office/drawing/2014/main" id="{A00B9088-393C-AEA3-D0FB-2E30FEBD6F64}"/>
              </a:ext>
            </a:extLst>
          </p:cNvPr>
          <p:cNvPicPr>
            <a:picLocks noChangeAspect="1"/>
          </p:cNvPicPr>
          <p:nvPr>
            <a:audioFile r:link="rId2"/>
            <p:extLst>
              <p:ext uri="{DAA4B4D4-6D71-4841-9C94-3DE7FCFB9230}">
                <p14:media xmlns:p14="http://schemas.microsoft.com/office/powerpoint/2010/main" r:embed="rId1"/>
              </p:ext>
            </p:extLst>
          </p:nvPr>
        </p:nvPicPr>
        <p:blipFill>
          <a:blip r:embed="rId10"/>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959400920"/>
      </p:ext>
    </p:extLst>
  </p:cSld>
  <p:clrMapOvr>
    <a:masterClrMapping/>
  </p:clrMapOvr>
  <mc:AlternateContent xmlns:mc="http://schemas.openxmlformats.org/markup-compatibility/2006">
    <mc:Choice xmlns:p14="http://schemas.microsoft.com/office/powerpoint/2010/main" Requires="p14">
      <p:transition spd="slow" p14:dur="2000" advTm="36387"/>
    </mc:Choice>
    <mc:Fallback>
      <p:transition spd="slow" advTm="3638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89494B-3061-78C4-2838-888D484D1BAD}"/>
              </a:ext>
            </a:extLst>
          </p:cNvPr>
          <p:cNvSpPr>
            <a:spLocks noGrp="1" noRot="1" noMove="1" noResize="1" noEditPoints="1" noAdjustHandles="1" noChangeArrowheads="1" noChangeShapeType="1"/>
          </p:cNvSpPr>
          <p:nvPr>
            <p:ph type="title"/>
          </p:nvPr>
        </p:nvSpPr>
        <p:spPr>
          <a:xfrm>
            <a:off x="3676402" y="-85725"/>
            <a:ext cx="4374931" cy="1325563"/>
          </a:xfrm>
        </p:spPr>
        <p:txBody>
          <a:bodyPr/>
          <a:lstStyle/>
          <a:p>
            <a:pPr algn="ctr"/>
            <a:r>
              <a:rPr lang="en-GB" dirty="0">
                <a:solidFill>
                  <a:schemeClr val="tx1">
                    <a:lumMod val="75000"/>
                    <a:lumOff val="25000"/>
                  </a:schemeClr>
                </a:solidFill>
                <a:latin typeface="Amasis MT Pro Black" panose="02040A04050005020304" pitchFamily="18" charset="0"/>
              </a:rPr>
              <a:t>Care Plan</a:t>
            </a:r>
            <a:endParaRPr lang="en-GB" dirty="0"/>
          </a:p>
        </p:txBody>
      </p:sp>
      <p:graphicFrame>
        <p:nvGraphicFramePr>
          <p:cNvPr id="4" name="Diagram 3">
            <a:extLst>
              <a:ext uri="{FF2B5EF4-FFF2-40B4-BE49-F238E27FC236}">
                <a16:creationId xmlns:a16="http://schemas.microsoft.com/office/drawing/2014/main" id="{5F0CFE5A-9A8E-9850-A289-75AED05F082C}"/>
              </a:ext>
            </a:extLst>
          </p:cNvPr>
          <p:cNvGraphicFramePr>
            <a:graphicFrameLocks noGrp="1" noDrilldown="1" noMove="1" noResize="1"/>
          </p:cNvGraphicFramePr>
          <p:nvPr>
            <p:extLst>
              <p:ext uri="{D42A27DB-BD31-4B8C-83A1-F6EECF244321}">
                <p14:modId xmlns:p14="http://schemas.microsoft.com/office/powerpoint/2010/main" val="771497655"/>
              </p:ext>
            </p:extLst>
          </p:nvPr>
        </p:nvGraphicFramePr>
        <p:xfrm>
          <a:off x="146049" y="1091142"/>
          <a:ext cx="10448379" cy="5438246"/>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5" name="Audio 4">
            <a:hlinkClick r:id="" action="ppaction://media"/>
            <a:extLst>
              <a:ext uri="{FF2B5EF4-FFF2-40B4-BE49-F238E27FC236}">
                <a16:creationId xmlns:a16="http://schemas.microsoft.com/office/drawing/2014/main" id="{93F656CA-AD77-6421-AEB1-B528432B9612}"/>
              </a:ext>
            </a:extLst>
          </p:cNvPr>
          <p:cNvPicPr>
            <a:picLocks noChangeAspect="1"/>
          </p:cNvPicPr>
          <p:nvPr>
            <a:audioFile r:link="rId2"/>
            <p:extLst>
              <p:ext uri="{DAA4B4D4-6D71-4841-9C94-3DE7FCFB9230}">
                <p14:media xmlns:p14="http://schemas.microsoft.com/office/powerpoint/2010/main" r:embed="rId1"/>
              </p:ext>
            </p:extLst>
          </p:nvPr>
        </p:nvPicPr>
        <p:blipFill>
          <a:blip r:embed="rId10"/>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004103050"/>
      </p:ext>
    </p:extLst>
  </p:cSld>
  <p:clrMapOvr>
    <a:masterClrMapping/>
  </p:clrMapOvr>
  <mc:AlternateContent xmlns:mc="http://schemas.openxmlformats.org/markup-compatibility/2006">
    <mc:Choice xmlns:p14="http://schemas.microsoft.com/office/powerpoint/2010/main" Requires="p14">
      <p:transition spd="slow" p14:dur="2000" advTm="49755"/>
    </mc:Choice>
    <mc:Fallback>
      <p:transition spd="slow" advTm="4975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27DCA981-9830-8171-F696-3A99918E1108}"/>
              </a:ext>
            </a:extLst>
          </p:cNvPr>
          <p:cNvSpPr txBox="1">
            <a:spLocks noGrp="1" noRot="1" noMove="1" noResize="1" noEditPoints="1" noAdjustHandles="1" noChangeArrowheads="1" noChangeShapeType="1"/>
          </p:cNvSpPr>
          <p:nvPr/>
        </p:nvSpPr>
        <p:spPr>
          <a:xfrm>
            <a:off x="2741295" y="100584"/>
            <a:ext cx="6709410" cy="978408"/>
          </a:xfrm>
          <a:prstGeom prst="rect">
            <a:avLst/>
          </a:prstGeom>
        </p:spPr>
        <p:txBody>
          <a:bodyPr vert="horz" lIns="91440" tIns="45720" rIns="91440" bIns="45720" rtlCol="0" anchor="ct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200" dirty="0">
                <a:solidFill>
                  <a:schemeClr val="tx1">
                    <a:lumMod val="75000"/>
                    <a:lumOff val="25000"/>
                  </a:schemeClr>
                </a:solidFill>
                <a:latin typeface="Amasis MT Pro Black" panose="02040A04050005020304" pitchFamily="18" charset="0"/>
              </a:rPr>
              <a:t>Care Plan (1/3)</a:t>
            </a:r>
          </a:p>
          <a:p>
            <a:pPr algn="ctr"/>
            <a:r>
              <a:rPr lang="en-GB" sz="3200" dirty="0">
                <a:solidFill>
                  <a:schemeClr val="tx1">
                    <a:lumMod val="75000"/>
                    <a:lumOff val="25000"/>
                  </a:schemeClr>
                </a:solidFill>
                <a:latin typeface="Amasis MT Pro Black" panose="02040A04050005020304" pitchFamily="18" charset="0"/>
              </a:rPr>
              <a:t>Lifestyle and health behaviours</a:t>
            </a:r>
            <a:endParaRPr lang="en-GB" dirty="0">
              <a:solidFill>
                <a:schemeClr val="tx1">
                  <a:lumMod val="75000"/>
                  <a:lumOff val="25000"/>
                </a:schemeClr>
              </a:solidFill>
              <a:latin typeface="Amasis MT Pro Black" panose="02040A04050005020304" pitchFamily="18" charset="0"/>
            </a:endParaRPr>
          </a:p>
        </p:txBody>
      </p:sp>
      <p:graphicFrame>
        <p:nvGraphicFramePr>
          <p:cNvPr id="2" name="Diagram 1">
            <a:extLst>
              <a:ext uri="{FF2B5EF4-FFF2-40B4-BE49-F238E27FC236}">
                <a16:creationId xmlns:a16="http://schemas.microsoft.com/office/drawing/2014/main" id="{47E2B5B4-F722-0F26-AD84-A4800F12CDA7}"/>
              </a:ext>
            </a:extLst>
          </p:cNvPr>
          <p:cNvGraphicFramePr>
            <a:graphicFrameLocks/>
          </p:cNvGraphicFramePr>
          <p:nvPr>
            <p:extLst>
              <p:ext uri="{D42A27DB-BD31-4B8C-83A1-F6EECF244321}">
                <p14:modId xmlns:p14="http://schemas.microsoft.com/office/powerpoint/2010/main" val="340527228"/>
              </p:ext>
            </p:extLst>
          </p:nvPr>
        </p:nvGraphicFramePr>
        <p:xfrm>
          <a:off x="-766154" y="1198511"/>
          <a:ext cx="11239452" cy="5418667"/>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4" name="Audio 3">
            <a:hlinkClick r:id="" action="ppaction://media"/>
            <a:extLst>
              <a:ext uri="{FF2B5EF4-FFF2-40B4-BE49-F238E27FC236}">
                <a16:creationId xmlns:a16="http://schemas.microsoft.com/office/drawing/2014/main" id="{3F3DD34A-792A-4376-A262-5C1E28F5C01B}"/>
              </a:ext>
            </a:extLst>
          </p:cNvPr>
          <p:cNvPicPr>
            <a:picLocks noChangeAspect="1"/>
          </p:cNvPicPr>
          <p:nvPr>
            <a:audioFile r:link="rId2"/>
            <p:extLst>
              <p:ext uri="{DAA4B4D4-6D71-4841-9C94-3DE7FCFB9230}">
                <p14:media xmlns:p14="http://schemas.microsoft.com/office/powerpoint/2010/main" r:embed="rId1"/>
              </p:ext>
            </p:extLst>
          </p:nvPr>
        </p:nvPicPr>
        <p:blipFill>
          <a:blip r:embed="rId10"/>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824342281"/>
      </p:ext>
    </p:extLst>
  </p:cSld>
  <p:clrMapOvr>
    <a:masterClrMapping/>
  </p:clrMapOvr>
  <mc:AlternateContent xmlns:mc="http://schemas.openxmlformats.org/markup-compatibility/2006">
    <mc:Choice xmlns:p14="http://schemas.microsoft.com/office/powerpoint/2010/main" Requires="p14">
      <p:transition spd="slow" p14:dur="2000" advTm="128759"/>
    </mc:Choice>
    <mc:Fallback>
      <p:transition spd="slow" advTm="12875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652EE35A-A8F4-A650-FD53-B2E8FF786FBA}"/>
              </a:ext>
            </a:extLst>
          </p:cNvPr>
          <p:cNvSpPr txBox="1">
            <a:spLocks/>
          </p:cNvSpPr>
          <p:nvPr/>
        </p:nvSpPr>
        <p:spPr>
          <a:xfrm>
            <a:off x="4351782" y="64008"/>
            <a:ext cx="3488436" cy="978408"/>
          </a:xfrm>
          <a:prstGeom prst="rect">
            <a:avLst/>
          </a:prstGeom>
        </p:spPr>
        <p:txBody>
          <a:bodyPr vert="horz" lIns="91440" tIns="45720" rIns="91440" bIns="45720" rtlCol="0" anchor="ctr">
            <a:normAutofit fontScale="9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200" dirty="0">
                <a:solidFill>
                  <a:schemeClr val="tx1">
                    <a:lumMod val="75000"/>
                    <a:lumOff val="25000"/>
                  </a:schemeClr>
                </a:solidFill>
                <a:latin typeface="Amasis MT Pro Black" panose="02040A04050005020304" pitchFamily="18" charset="0"/>
              </a:rPr>
              <a:t>Care Plan (2/3)</a:t>
            </a:r>
          </a:p>
          <a:p>
            <a:pPr algn="ctr"/>
            <a:r>
              <a:rPr lang="en-GB" sz="3200" dirty="0">
                <a:solidFill>
                  <a:schemeClr val="tx1">
                    <a:lumMod val="75000"/>
                    <a:lumOff val="25000"/>
                  </a:schemeClr>
                </a:solidFill>
                <a:latin typeface="Amasis MT Pro Black" panose="02040A04050005020304" pitchFamily="18" charset="0"/>
              </a:rPr>
              <a:t>Everyday routine</a:t>
            </a:r>
            <a:endParaRPr lang="en-GB" dirty="0">
              <a:solidFill>
                <a:schemeClr val="tx1">
                  <a:lumMod val="75000"/>
                  <a:lumOff val="25000"/>
                </a:schemeClr>
              </a:solidFill>
              <a:latin typeface="Amasis MT Pro Black" panose="02040A04050005020304" pitchFamily="18" charset="0"/>
            </a:endParaRPr>
          </a:p>
        </p:txBody>
      </p:sp>
      <p:pic>
        <p:nvPicPr>
          <p:cNvPr id="6" name="Picture 5">
            <a:extLst>
              <a:ext uri="{FF2B5EF4-FFF2-40B4-BE49-F238E27FC236}">
                <a16:creationId xmlns:a16="http://schemas.microsoft.com/office/drawing/2014/main" id="{886F118D-D149-BDA1-630B-27D9AE9A3DD6}"/>
              </a:ext>
            </a:extLst>
          </p:cNvPr>
          <p:cNvPicPr>
            <a:picLocks noGrp="1" noRot="1" noChangeAspect="1" noMove="1" noResize="1" noEditPoints="1" noAdjustHandles="1" noChangeArrowheads="1" noChangeShapeType="1" noCrop="1"/>
          </p:cNvPicPr>
          <p:nvPr/>
        </p:nvPicPr>
        <p:blipFill>
          <a:blip r:embed="rId5"/>
          <a:stretch>
            <a:fillRect/>
          </a:stretch>
        </p:blipFill>
        <p:spPr>
          <a:xfrm>
            <a:off x="295275" y="0"/>
            <a:ext cx="11439525" cy="6729984"/>
          </a:xfrm>
          <a:prstGeom prst="rect">
            <a:avLst/>
          </a:prstGeom>
        </p:spPr>
      </p:pic>
      <p:sp>
        <p:nvSpPr>
          <p:cNvPr id="8" name="TextBox 7">
            <a:extLst>
              <a:ext uri="{FF2B5EF4-FFF2-40B4-BE49-F238E27FC236}">
                <a16:creationId xmlns:a16="http://schemas.microsoft.com/office/drawing/2014/main" id="{F6AE98F2-8079-9AFB-4D4A-649C194C85B1}"/>
              </a:ext>
            </a:extLst>
          </p:cNvPr>
          <p:cNvSpPr txBox="1">
            <a:spLocks noGrp="1" noRot="1" noMove="1" noResize="1" noEditPoints="1" noAdjustHandles="1" noChangeArrowheads="1" noChangeShapeType="1"/>
          </p:cNvSpPr>
          <p:nvPr/>
        </p:nvSpPr>
        <p:spPr>
          <a:xfrm>
            <a:off x="295275" y="5645912"/>
            <a:ext cx="9701784" cy="523220"/>
          </a:xfrm>
          <a:prstGeom prst="rect">
            <a:avLst/>
          </a:prstGeom>
          <a:noFill/>
        </p:spPr>
        <p:txBody>
          <a:bodyPr wrap="square">
            <a:spAutoFit/>
          </a:bodyPr>
          <a:lstStyle/>
          <a:p>
            <a:r>
              <a:rPr lang="en-GB" sz="1400" b="1" i="1" dirty="0">
                <a:latin typeface="Amasis MT Pro" panose="02040504050005020304" pitchFamily="18" charset="0"/>
              </a:rPr>
              <a:t>Figure 3. </a:t>
            </a:r>
            <a:r>
              <a:rPr lang="en-GB" sz="1400" i="1" dirty="0">
                <a:latin typeface="Amasis MT Pro" panose="02040504050005020304" pitchFamily="18" charset="0"/>
              </a:rPr>
              <a:t>Sarah’s proposed daily routine during treatment. Source: Created by the author using OpenAI ChatGPT (2026), based on NICE (2018), NHS (2023) and Macmillan Cancer Support (2023, 2025).</a:t>
            </a:r>
          </a:p>
        </p:txBody>
      </p:sp>
      <p:pic>
        <p:nvPicPr>
          <p:cNvPr id="3" name="Audio 2">
            <a:hlinkClick r:id="" action="ppaction://media"/>
            <a:extLst>
              <a:ext uri="{FF2B5EF4-FFF2-40B4-BE49-F238E27FC236}">
                <a16:creationId xmlns:a16="http://schemas.microsoft.com/office/drawing/2014/main" id="{13A85096-9CB8-357D-C7C5-626338AA308D}"/>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568534825"/>
      </p:ext>
    </p:extLst>
  </p:cSld>
  <p:clrMapOvr>
    <a:masterClrMapping/>
  </p:clrMapOvr>
  <mc:AlternateContent xmlns:mc="http://schemas.openxmlformats.org/markup-compatibility/2006">
    <mc:Choice xmlns:p14="http://schemas.microsoft.com/office/powerpoint/2010/main" Requires="p14">
      <p:transition spd="slow" p14:dur="2000" advTm="40334"/>
    </mc:Choice>
    <mc:Fallback>
      <p:transition spd="slow" advTm="4033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6ED7502C-0C96-985B-3032-0EC5C48516CC}"/>
              </a:ext>
            </a:extLst>
          </p:cNvPr>
          <p:cNvSpPr txBox="1">
            <a:spLocks noGrp="1" noRot="1" noMove="1" noResize="1" noEditPoints="1" noAdjustHandles="1" noChangeArrowheads="1" noChangeShapeType="1"/>
          </p:cNvSpPr>
          <p:nvPr/>
        </p:nvSpPr>
        <p:spPr>
          <a:xfrm>
            <a:off x="4351782" y="64008"/>
            <a:ext cx="3488436" cy="978408"/>
          </a:xfrm>
          <a:prstGeom prst="rect">
            <a:avLst/>
          </a:prstGeom>
        </p:spPr>
        <p:txBody>
          <a:bodyPr vert="horz" lIns="91440" tIns="45720" rIns="91440" bIns="45720" rtlCol="0" anchor="ctr">
            <a:normAutofit fontScale="9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200" dirty="0">
                <a:solidFill>
                  <a:schemeClr val="tx1">
                    <a:lumMod val="75000"/>
                    <a:lumOff val="25000"/>
                  </a:schemeClr>
                </a:solidFill>
                <a:latin typeface="Amasis MT Pro Black" panose="02040A04050005020304" pitchFamily="18" charset="0"/>
              </a:rPr>
              <a:t>Care Plan (2/3)</a:t>
            </a:r>
          </a:p>
          <a:p>
            <a:pPr algn="ctr"/>
            <a:r>
              <a:rPr lang="en-GB" sz="3200" dirty="0">
                <a:solidFill>
                  <a:schemeClr val="tx1">
                    <a:lumMod val="75000"/>
                    <a:lumOff val="25000"/>
                  </a:schemeClr>
                </a:solidFill>
                <a:latin typeface="Amasis MT Pro Black" panose="02040A04050005020304" pitchFamily="18" charset="0"/>
              </a:rPr>
              <a:t>Everyday routine</a:t>
            </a:r>
            <a:endParaRPr lang="en-GB" dirty="0">
              <a:solidFill>
                <a:schemeClr val="tx1">
                  <a:lumMod val="75000"/>
                  <a:lumOff val="25000"/>
                </a:schemeClr>
              </a:solidFill>
              <a:latin typeface="Amasis MT Pro Black" panose="02040A04050005020304" pitchFamily="18" charset="0"/>
            </a:endParaRPr>
          </a:p>
        </p:txBody>
      </p:sp>
      <p:graphicFrame>
        <p:nvGraphicFramePr>
          <p:cNvPr id="8" name="Diagram 7">
            <a:extLst>
              <a:ext uri="{FF2B5EF4-FFF2-40B4-BE49-F238E27FC236}">
                <a16:creationId xmlns:a16="http://schemas.microsoft.com/office/drawing/2014/main" id="{414E7708-5DC7-7224-19C7-14977D12598D}"/>
              </a:ext>
            </a:extLst>
          </p:cNvPr>
          <p:cNvGraphicFramePr>
            <a:graphicFrameLocks noGrp="1" noDrilldown="1" noMove="1" noResize="1"/>
          </p:cNvGraphicFramePr>
          <p:nvPr>
            <p:extLst>
              <p:ext uri="{D42A27DB-BD31-4B8C-83A1-F6EECF244321}">
                <p14:modId xmlns:p14="http://schemas.microsoft.com/office/powerpoint/2010/main" val="1546648465"/>
              </p:ext>
            </p:extLst>
          </p:nvPr>
        </p:nvGraphicFramePr>
        <p:xfrm>
          <a:off x="287781" y="1042416"/>
          <a:ext cx="9310031" cy="5418667"/>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3" name="TextBox 2">
            <a:extLst>
              <a:ext uri="{FF2B5EF4-FFF2-40B4-BE49-F238E27FC236}">
                <a16:creationId xmlns:a16="http://schemas.microsoft.com/office/drawing/2014/main" id="{21560721-54B0-B320-AD74-C3882AED59E8}"/>
              </a:ext>
            </a:extLst>
          </p:cNvPr>
          <p:cNvSpPr txBox="1">
            <a:spLocks noGrp="1" noRot="1" noMove="1" noResize="1" noEditPoints="1" noAdjustHandles="1" noChangeArrowheads="1" noChangeShapeType="1"/>
          </p:cNvSpPr>
          <p:nvPr/>
        </p:nvSpPr>
        <p:spPr>
          <a:xfrm>
            <a:off x="287781" y="6424660"/>
            <a:ext cx="8517552" cy="307777"/>
          </a:xfrm>
          <a:prstGeom prst="rect">
            <a:avLst/>
          </a:prstGeom>
          <a:noFill/>
        </p:spPr>
        <p:txBody>
          <a:bodyPr wrap="square">
            <a:spAutoFit/>
          </a:bodyPr>
          <a:lstStyle/>
          <a:p>
            <a:r>
              <a:rPr lang="en-GB" sz="1400" b="1" i="1" dirty="0"/>
              <a:t>Sources:</a:t>
            </a:r>
            <a:r>
              <a:rPr lang="en-GB" sz="1400" i="1" dirty="0"/>
              <a:t> NICE (2018), NHS (2023), Macmillan Cancer Support (2023) and Macmillan Cancer Support (2025).</a:t>
            </a:r>
          </a:p>
        </p:txBody>
      </p:sp>
      <p:pic>
        <p:nvPicPr>
          <p:cNvPr id="4" name="Audio 3">
            <a:hlinkClick r:id="" action="ppaction://media"/>
            <a:extLst>
              <a:ext uri="{FF2B5EF4-FFF2-40B4-BE49-F238E27FC236}">
                <a16:creationId xmlns:a16="http://schemas.microsoft.com/office/drawing/2014/main" id="{F6B65FA1-559E-A843-3735-A7B687C57454}"/>
              </a:ext>
            </a:extLst>
          </p:cNvPr>
          <p:cNvPicPr>
            <a:picLocks noChangeAspect="1"/>
          </p:cNvPicPr>
          <p:nvPr>
            <a:audioFile r:link="rId2"/>
            <p:extLst>
              <p:ext uri="{DAA4B4D4-6D71-4841-9C94-3DE7FCFB9230}">
                <p14:media xmlns:p14="http://schemas.microsoft.com/office/powerpoint/2010/main" r:embed="rId1"/>
              </p:ext>
            </p:extLst>
          </p:nvPr>
        </p:nvPicPr>
        <p:blipFill>
          <a:blip r:embed="rId10"/>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901973629"/>
      </p:ext>
    </p:extLst>
  </p:cSld>
  <p:clrMapOvr>
    <a:masterClrMapping/>
  </p:clrMapOvr>
  <mc:AlternateContent xmlns:mc="http://schemas.openxmlformats.org/markup-compatibility/2006">
    <mc:Choice xmlns:p14="http://schemas.microsoft.com/office/powerpoint/2010/main" Requires="p14">
      <p:transition spd="slow" p14:dur="2000" advTm="62846"/>
    </mc:Choice>
    <mc:Fallback>
      <p:transition spd="slow" advTm="6284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370CB9AF-2258-A33E-9B30-2E3EAD6E4D1D}"/>
              </a:ext>
            </a:extLst>
          </p:cNvPr>
          <p:cNvSpPr txBox="1">
            <a:spLocks noGrp="1" noRot="1" noMove="1" noResize="1" noEditPoints="1" noAdjustHandles="1" noChangeArrowheads="1" noChangeShapeType="1"/>
          </p:cNvSpPr>
          <p:nvPr/>
        </p:nvSpPr>
        <p:spPr>
          <a:xfrm>
            <a:off x="3245739" y="64008"/>
            <a:ext cx="5700522" cy="978408"/>
          </a:xfrm>
          <a:prstGeom prst="rect">
            <a:avLst/>
          </a:prstGeom>
        </p:spPr>
        <p:txBody>
          <a:bodyPr vert="horz" lIns="91440" tIns="45720" rIns="91440" bIns="45720" rtlCol="0" anchor="ctr">
            <a:normAutofit fontScale="82500"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200" dirty="0">
                <a:solidFill>
                  <a:schemeClr val="tx1">
                    <a:lumMod val="75000"/>
                    <a:lumOff val="25000"/>
                  </a:schemeClr>
                </a:solidFill>
                <a:latin typeface="Amasis MT Pro Black" panose="02040A04050005020304" pitchFamily="18" charset="0"/>
              </a:rPr>
              <a:t>Care Plan (3/3)</a:t>
            </a:r>
          </a:p>
          <a:p>
            <a:pPr algn="ctr"/>
            <a:r>
              <a:rPr lang="en-GB" sz="3200" dirty="0">
                <a:solidFill>
                  <a:schemeClr val="tx1">
                    <a:lumMod val="75000"/>
                    <a:lumOff val="25000"/>
                  </a:schemeClr>
                </a:solidFill>
                <a:latin typeface="Amasis MT Pro Black" panose="02040A04050005020304" pitchFamily="18" charset="0"/>
              </a:rPr>
              <a:t>Communication and ethical care</a:t>
            </a:r>
            <a:endParaRPr lang="en-GB" dirty="0">
              <a:solidFill>
                <a:schemeClr val="tx1">
                  <a:lumMod val="75000"/>
                  <a:lumOff val="25000"/>
                </a:schemeClr>
              </a:solidFill>
              <a:latin typeface="Amasis MT Pro Black" panose="02040A04050005020304" pitchFamily="18" charset="0"/>
            </a:endParaRPr>
          </a:p>
        </p:txBody>
      </p:sp>
      <p:graphicFrame>
        <p:nvGraphicFramePr>
          <p:cNvPr id="2" name="Diagram 1">
            <a:extLst>
              <a:ext uri="{FF2B5EF4-FFF2-40B4-BE49-F238E27FC236}">
                <a16:creationId xmlns:a16="http://schemas.microsoft.com/office/drawing/2014/main" id="{8B70C2B6-FB7D-248B-9ACE-8D295332D7C2}"/>
              </a:ext>
            </a:extLst>
          </p:cNvPr>
          <p:cNvGraphicFramePr>
            <a:graphicFrameLocks/>
          </p:cNvGraphicFramePr>
          <p:nvPr>
            <p:extLst>
              <p:ext uri="{D42A27DB-BD31-4B8C-83A1-F6EECF244321}">
                <p14:modId xmlns:p14="http://schemas.microsoft.com/office/powerpoint/2010/main" val="3498487100"/>
              </p:ext>
            </p:extLst>
          </p:nvPr>
        </p:nvGraphicFramePr>
        <p:xfrm>
          <a:off x="157479" y="1149434"/>
          <a:ext cx="9718041" cy="5418667"/>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5" name="Audio 4">
            <a:hlinkClick r:id="" action="ppaction://media"/>
            <a:extLst>
              <a:ext uri="{FF2B5EF4-FFF2-40B4-BE49-F238E27FC236}">
                <a16:creationId xmlns:a16="http://schemas.microsoft.com/office/drawing/2014/main" id="{BEB04DCE-19AC-E230-94D5-2D6C15537AC4}"/>
              </a:ext>
            </a:extLst>
          </p:cNvPr>
          <p:cNvPicPr>
            <a:picLocks noChangeAspect="1"/>
          </p:cNvPicPr>
          <p:nvPr>
            <a:audioFile r:link="rId2"/>
            <p:extLst>
              <p:ext uri="{DAA4B4D4-6D71-4841-9C94-3DE7FCFB9230}">
                <p14:media xmlns:p14="http://schemas.microsoft.com/office/powerpoint/2010/main" r:embed="rId1"/>
              </p:ext>
            </p:extLst>
          </p:nvPr>
        </p:nvPicPr>
        <p:blipFill>
          <a:blip r:embed="rId10"/>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710858999"/>
      </p:ext>
    </p:extLst>
  </p:cSld>
  <p:clrMapOvr>
    <a:masterClrMapping/>
  </p:clrMapOvr>
  <mc:AlternateContent xmlns:mc="http://schemas.openxmlformats.org/markup-compatibility/2006">
    <mc:Choice xmlns:p14="http://schemas.microsoft.com/office/powerpoint/2010/main" Requires="p14">
      <p:transition spd="slow" p14:dur="2000" advTm="84550"/>
    </mc:Choice>
    <mc:Fallback>
      <p:transition spd="slow" advTm="8455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8AA0DB99-B590-A3B6-9634-BEC63E00ADF4}"/>
              </a:ext>
            </a:extLst>
          </p:cNvPr>
          <p:cNvSpPr txBox="1">
            <a:spLocks noGrp="1" noRot="1" noMove="1" noResize="1" noEditPoints="1" noAdjustHandles="1" noChangeArrowheads="1" noChangeShapeType="1"/>
          </p:cNvSpPr>
          <p:nvPr/>
        </p:nvSpPr>
        <p:spPr>
          <a:xfrm>
            <a:off x="2962275" y="0"/>
            <a:ext cx="6267450" cy="978408"/>
          </a:xfrm>
          <a:prstGeom prst="rect">
            <a:avLst/>
          </a:prstGeom>
        </p:spPr>
        <p:txBody>
          <a:bodyPr vert="horz" lIns="91440" tIns="45720" rIns="91440" bIns="45720" rtlCol="0" anchor="ct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200" dirty="0">
                <a:solidFill>
                  <a:schemeClr val="tx1">
                    <a:lumMod val="75000"/>
                    <a:lumOff val="25000"/>
                  </a:schemeClr>
                </a:solidFill>
                <a:latin typeface="Amasis MT Pro Black" panose="02040A04050005020304" pitchFamily="18" charset="0"/>
              </a:rPr>
              <a:t>Risk factors</a:t>
            </a:r>
            <a:endParaRPr lang="en-GB" dirty="0">
              <a:solidFill>
                <a:schemeClr val="tx1">
                  <a:lumMod val="75000"/>
                  <a:lumOff val="25000"/>
                </a:schemeClr>
              </a:solidFill>
              <a:latin typeface="Amasis MT Pro Black" panose="02040A04050005020304" pitchFamily="18" charset="0"/>
            </a:endParaRPr>
          </a:p>
        </p:txBody>
      </p:sp>
      <p:graphicFrame>
        <p:nvGraphicFramePr>
          <p:cNvPr id="2" name="Diagram 1">
            <a:extLst>
              <a:ext uri="{FF2B5EF4-FFF2-40B4-BE49-F238E27FC236}">
                <a16:creationId xmlns:a16="http://schemas.microsoft.com/office/drawing/2014/main" id="{2232A852-4901-E4B2-C64E-BDB5B18C7782}"/>
              </a:ext>
            </a:extLst>
          </p:cNvPr>
          <p:cNvGraphicFramePr>
            <a:graphicFrameLocks noGrp="1" noDrilldown="1" noMove="1" noResize="1"/>
          </p:cNvGraphicFramePr>
          <p:nvPr>
            <p:extLst>
              <p:ext uri="{D42A27DB-BD31-4B8C-83A1-F6EECF244321}">
                <p14:modId xmlns:p14="http://schemas.microsoft.com/office/powerpoint/2010/main" val="388913055"/>
              </p:ext>
            </p:extLst>
          </p:nvPr>
        </p:nvGraphicFramePr>
        <p:xfrm>
          <a:off x="546100" y="859536"/>
          <a:ext cx="3198368" cy="5418667"/>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grpSp>
        <p:nvGrpSpPr>
          <p:cNvPr id="7" name="Group 6">
            <a:extLst>
              <a:ext uri="{FF2B5EF4-FFF2-40B4-BE49-F238E27FC236}">
                <a16:creationId xmlns:a16="http://schemas.microsoft.com/office/drawing/2014/main" id="{82BFC2C4-A1D3-6E2A-1944-F6F2D61816BC}"/>
              </a:ext>
            </a:extLst>
          </p:cNvPr>
          <p:cNvGrpSpPr>
            <a:grpSpLocks noGrp="1" noUngrp="1" noRot="1" noMove="1" noResize="1"/>
          </p:cNvGrpSpPr>
          <p:nvPr/>
        </p:nvGrpSpPr>
        <p:grpSpPr>
          <a:xfrm flipH="1">
            <a:off x="3744469" y="859536"/>
            <a:ext cx="3198367" cy="5418667"/>
            <a:chOff x="1" y="-1"/>
            <a:chExt cx="3198368" cy="5418667"/>
          </a:xfrm>
        </p:grpSpPr>
        <p:sp>
          <p:nvSpPr>
            <p:cNvPr id="9" name="Flowchart: Manual Operation 8">
              <a:extLst>
                <a:ext uri="{FF2B5EF4-FFF2-40B4-BE49-F238E27FC236}">
                  <a16:creationId xmlns:a16="http://schemas.microsoft.com/office/drawing/2014/main" id="{B85982BE-8E26-AA98-C2D3-B4EEEABACCB9}"/>
                </a:ext>
              </a:extLst>
            </p:cNvPr>
            <p:cNvSpPr>
              <a:spLocks noGrp="1" noRot="1" noMove="1" noResize="1" noEditPoints="1" noAdjustHandles="1" noChangeArrowheads="1" noChangeShapeType="1"/>
            </p:cNvSpPr>
            <p:nvPr/>
          </p:nvSpPr>
          <p:spPr>
            <a:xfrm rot="16200000">
              <a:off x="-1110149" y="1110149"/>
              <a:ext cx="5418667" cy="3198368"/>
            </a:xfrm>
            <a:prstGeom prst="flowChartManualOperation">
              <a:avLst/>
            </a:prstGeom>
            <a:solidFill>
              <a:srgbClr val="FFCCCC"/>
            </a:solidFill>
            <a:ln>
              <a:solidFill>
                <a:srgbClr val="AA0039"/>
              </a:solidFill>
            </a:ln>
          </p:spPr>
          <p:style>
            <a:lnRef idx="2">
              <a:schemeClr val="lt1">
                <a:hueOff val="0"/>
                <a:satOff val="0"/>
                <a:lumOff val="0"/>
                <a:alphaOff val="0"/>
              </a:schemeClr>
            </a:lnRef>
            <a:fillRef idx="1">
              <a:scrgbClr r="0" g="0" b="0"/>
            </a:fillRef>
            <a:effectRef idx="0">
              <a:schemeClr val="accent1">
                <a:hueOff val="0"/>
                <a:satOff val="0"/>
                <a:lumOff val="0"/>
                <a:alphaOff val="0"/>
              </a:schemeClr>
            </a:effectRef>
            <a:fontRef idx="minor">
              <a:schemeClr val="lt1"/>
            </a:fontRef>
          </p:style>
          <p:txBody>
            <a:bodyPr/>
            <a:lstStyle/>
            <a:p>
              <a:endParaRPr lang="en-GB"/>
            </a:p>
          </p:txBody>
        </p:sp>
        <p:sp>
          <p:nvSpPr>
            <p:cNvPr id="10" name="Flowchart: Manual Operation 4">
              <a:extLst>
                <a:ext uri="{FF2B5EF4-FFF2-40B4-BE49-F238E27FC236}">
                  <a16:creationId xmlns:a16="http://schemas.microsoft.com/office/drawing/2014/main" id="{0E64E7A3-7EE1-4455-C3E9-9DA0FC13D867}"/>
                </a:ext>
              </a:extLst>
            </p:cNvPr>
            <p:cNvSpPr txBox="1">
              <a:spLocks noGrp="1" noRot="1" noMove="1" noResize="1" noEditPoints="1" noAdjustHandles="1" noChangeArrowheads="1" noChangeShapeType="1"/>
            </p:cNvSpPr>
            <p:nvPr/>
          </p:nvSpPr>
          <p:spPr>
            <a:xfrm>
              <a:off x="2" y="1083733"/>
              <a:ext cx="3198367" cy="3251201"/>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127000" tIns="0" rIns="127000" bIns="0" numCol="1" spcCol="1270" anchor="t" anchorCtr="0">
              <a:noAutofit/>
            </a:bodyPr>
            <a:lstStyle/>
            <a:p>
              <a:pPr>
                <a:spcBef>
                  <a:spcPts val="200"/>
                </a:spcBef>
                <a:spcAft>
                  <a:spcPts val="200"/>
                </a:spcAft>
              </a:pPr>
              <a:r>
                <a:rPr lang="en-GB" b="1" dirty="0">
                  <a:solidFill>
                    <a:schemeClr val="tx1">
                      <a:lumMod val="85000"/>
                      <a:lumOff val="15000"/>
                    </a:schemeClr>
                  </a:solidFill>
                </a:rPr>
                <a:t>Modifiable or manageable</a:t>
              </a:r>
              <a:endParaRPr lang="en-GB" dirty="0">
                <a:solidFill>
                  <a:schemeClr val="tx1">
                    <a:lumMod val="85000"/>
                    <a:lumOff val="15000"/>
                  </a:schemeClr>
                </a:solidFill>
              </a:endParaRPr>
            </a:p>
            <a:p>
              <a:pPr marL="285750" lvl="0" indent="-285750">
                <a:spcBef>
                  <a:spcPts val="200"/>
                </a:spcBef>
                <a:spcAft>
                  <a:spcPts val="200"/>
                </a:spcAft>
                <a:buFont typeface="Arial" panose="020B0604020202020204" pitchFamily="34" charset="0"/>
                <a:buChar char="•"/>
              </a:pPr>
              <a:r>
                <a:rPr lang="en-GB" sz="1600" dirty="0">
                  <a:solidFill>
                    <a:schemeClr val="tx1">
                      <a:lumMod val="85000"/>
                      <a:lumOff val="15000"/>
                    </a:schemeClr>
                  </a:solidFill>
                </a:rPr>
                <a:t>BMI 30.9 after menopause: gradual weight management after active treatment </a:t>
              </a:r>
            </a:p>
            <a:p>
              <a:pPr marL="285750" lvl="0" indent="-285750">
                <a:spcBef>
                  <a:spcPts val="200"/>
                </a:spcBef>
                <a:spcAft>
                  <a:spcPts val="200"/>
                </a:spcAft>
                <a:buFont typeface="Arial" panose="020B0604020202020204" pitchFamily="34" charset="0"/>
                <a:buChar char="•"/>
              </a:pPr>
              <a:r>
                <a:rPr lang="en-GB" sz="1600" dirty="0">
                  <a:solidFill>
                    <a:schemeClr val="tx1">
                      <a:lumMod val="85000"/>
                      <a:lumOff val="15000"/>
                    </a:schemeClr>
                  </a:solidFill>
                </a:rPr>
                <a:t>Approximately 10 alcohol units/week: reduce further through an agreed goal </a:t>
              </a:r>
            </a:p>
            <a:p>
              <a:pPr marL="285750" lvl="0" indent="-285750">
                <a:spcBef>
                  <a:spcPts val="200"/>
                </a:spcBef>
                <a:spcAft>
                  <a:spcPts val="200"/>
                </a:spcAft>
                <a:buFont typeface="Arial" panose="020B0604020202020204" pitchFamily="34" charset="0"/>
                <a:buChar char="•"/>
              </a:pPr>
              <a:r>
                <a:rPr lang="en-GB" sz="1600" dirty="0">
                  <a:solidFill>
                    <a:schemeClr val="tx1">
                      <a:lumMod val="85000"/>
                      <a:lumOff val="15000"/>
                    </a:schemeClr>
                  </a:solidFill>
                </a:rPr>
                <a:t>Mainly sedentary routine: gradually increase safe physical activity </a:t>
              </a:r>
            </a:p>
            <a:p>
              <a:pPr marL="285750" lvl="0" indent="-285750">
                <a:spcBef>
                  <a:spcPts val="200"/>
                </a:spcBef>
                <a:spcAft>
                  <a:spcPts val="200"/>
                </a:spcAft>
                <a:buFont typeface="Arial" panose="020B0604020202020204" pitchFamily="34" charset="0"/>
                <a:buChar char="•"/>
              </a:pPr>
              <a:r>
                <a:rPr lang="en-GB" sz="1600" dirty="0">
                  <a:solidFill>
                    <a:schemeClr val="tx1">
                      <a:lumMod val="85000"/>
                      <a:lumOff val="15000"/>
                    </a:schemeClr>
                  </a:solidFill>
                </a:rPr>
                <a:t>Non-smoker: maintain smoke-free status</a:t>
              </a:r>
            </a:p>
          </p:txBody>
        </p:sp>
      </p:grpSp>
      <p:sp>
        <p:nvSpPr>
          <p:cNvPr id="12" name="TextBox 11">
            <a:extLst>
              <a:ext uri="{FF2B5EF4-FFF2-40B4-BE49-F238E27FC236}">
                <a16:creationId xmlns:a16="http://schemas.microsoft.com/office/drawing/2014/main" id="{DB77C486-04E2-112B-1D36-7CF28E8048DC}"/>
              </a:ext>
            </a:extLst>
          </p:cNvPr>
          <p:cNvSpPr txBox="1">
            <a:spLocks noGrp="1" noRot="1" noMove="1" noResize="1" noEditPoints="1" noAdjustHandles="1" noChangeArrowheads="1" noChangeShapeType="1"/>
          </p:cNvSpPr>
          <p:nvPr/>
        </p:nvSpPr>
        <p:spPr>
          <a:xfrm>
            <a:off x="546099" y="5354874"/>
            <a:ext cx="6396736" cy="923330"/>
          </a:xfrm>
          <a:prstGeom prst="rect">
            <a:avLst/>
          </a:prstGeom>
          <a:blipFill>
            <a:blip r:embed="rId10"/>
            <a:tile tx="0" ty="0" sx="100000" sy="100000" flip="none" algn="tl"/>
          </a:blipFill>
        </p:spPr>
        <p:txBody>
          <a:bodyPr wrap="square">
            <a:spAutoFit/>
          </a:bodyPr>
          <a:lstStyle/>
          <a:p>
            <a:pPr algn="ctr"/>
            <a:r>
              <a:rPr lang="en-GB" b="1" dirty="0">
                <a:latin typeface="Amasis MT Pro Black" panose="02040A04050005020304" pitchFamily="18" charset="0"/>
              </a:rPr>
              <a:t>Important:</a:t>
            </a:r>
            <a:r>
              <a:rPr lang="en-GB" dirty="0">
                <a:latin typeface="Amasis MT Pro Black" panose="02040A04050005020304" pitchFamily="18" charset="0"/>
              </a:rPr>
              <a:t> Risk factors affect probability; they do not prove what caused Sarah’s cancer and should never be used to assign blame.</a:t>
            </a:r>
          </a:p>
        </p:txBody>
      </p:sp>
      <p:sp>
        <p:nvSpPr>
          <p:cNvPr id="14" name="TextBox 13">
            <a:extLst>
              <a:ext uri="{FF2B5EF4-FFF2-40B4-BE49-F238E27FC236}">
                <a16:creationId xmlns:a16="http://schemas.microsoft.com/office/drawing/2014/main" id="{AD1943FA-DF49-3C56-7CAA-7C313991E995}"/>
              </a:ext>
            </a:extLst>
          </p:cNvPr>
          <p:cNvSpPr txBox="1">
            <a:spLocks noGrp="1" noRot="1" noMove="1" noResize="1" noEditPoints="1" noAdjustHandles="1" noChangeArrowheads="1" noChangeShapeType="1"/>
          </p:cNvSpPr>
          <p:nvPr/>
        </p:nvSpPr>
        <p:spPr>
          <a:xfrm>
            <a:off x="106680" y="6438606"/>
            <a:ext cx="11417300" cy="307777"/>
          </a:xfrm>
          <a:prstGeom prst="rect">
            <a:avLst/>
          </a:prstGeom>
          <a:noFill/>
        </p:spPr>
        <p:txBody>
          <a:bodyPr wrap="square">
            <a:spAutoFit/>
          </a:bodyPr>
          <a:lstStyle/>
          <a:p>
            <a:r>
              <a:rPr lang="en-GB" sz="1400" b="1" i="1" dirty="0">
                <a:latin typeface="Amasis MT Pro" panose="02040504050005020304" pitchFamily="18" charset="0"/>
              </a:rPr>
              <a:t>Figure 4. </a:t>
            </a:r>
            <a:r>
              <a:rPr lang="en-GB" sz="1400" i="1" dirty="0">
                <a:latin typeface="Amasis MT Pro" panose="02040504050005020304" pitchFamily="18" charset="0"/>
              </a:rPr>
              <a:t>Modifiable and non-modifiable risk factors relevant to Sarah. Source: Author, based on NHS (2024a, 2024b, 2026) and Cancer Research UK (2026b).</a:t>
            </a:r>
          </a:p>
        </p:txBody>
      </p:sp>
      <p:pic>
        <p:nvPicPr>
          <p:cNvPr id="4" name="Audio 3">
            <a:hlinkClick r:id="" action="ppaction://media"/>
            <a:extLst>
              <a:ext uri="{FF2B5EF4-FFF2-40B4-BE49-F238E27FC236}">
                <a16:creationId xmlns:a16="http://schemas.microsoft.com/office/drawing/2014/main" id="{16CCEBB5-369F-A5FC-FE2D-309F9A4D2656}"/>
              </a:ext>
            </a:extLst>
          </p:cNvPr>
          <p:cNvPicPr>
            <a:picLocks noChangeAspect="1"/>
          </p:cNvPicPr>
          <p:nvPr>
            <a:audioFile r:link="rId2"/>
            <p:extLst>
              <p:ext uri="{DAA4B4D4-6D71-4841-9C94-3DE7FCFB9230}">
                <p14:media xmlns:p14="http://schemas.microsoft.com/office/powerpoint/2010/main" r:embed="rId1"/>
              </p:ext>
            </p:extLst>
          </p:nvPr>
        </p:nvPicPr>
        <p:blipFill>
          <a:blip r:embed="rId11"/>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339502042"/>
      </p:ext>
    </p:extLst>
  </p:cSld>
  <p:clrMapOvr>
    <a:masterClrMapping/>
  </p:clrMapOvr>
  <mc:AlternateContent xmlns:mc="http://schemas.openxmlformats.org/markup-compatibility/2006">
    <mc:Choice xmlns:p14="http://schemas.microsoft.com/office/powerpoint/2010/main" Requires="p14">
      <p:transition spd="slow" p14:dur="2000" advTm="119525"/>
    </mc:Choice>
    <mc:Fallback>
      <p:transition spd="slow" advTm="11952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F76EDFBD-A9E3-CBA4-EE7C-F020D7196BB7}"/>
              </a:ext>
            </a:extLst>
          </p:cNvPr>
          <p:cNvSpPr txBox="1">
            <a:spLocks noGrp="1" noRot="1" noMove="1" noResize="1" noEditPoints="1" noAdjustHandles="1" noChangeArrowheads="1" noChangeShapeType="1"/>
          </p:cNvSpPr>
          <p:nvPr/>
        </p:nvSpPr>
        <p:spPr>
          <a:xfrm>
            <a:off x="815340" y="0"/>
            <a:ext cx="10561320" cy="978408"/>
          </a:xfrm>
          <a:prstGeom prst="rect">
            <a:avLst/>
          </a:prstGeom>
        </p:spPr>
        <p:txBody>
          <a:bodyPr vert="horz" lIns="91440" tIns="45720" rIns="91440" bIns="45720" rtlCol="0" anchor="ct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200" dirty="0">
                <a:solidFill>
                  <a:schemeClr val="tx1">
                    <a:lumMod val="75000"/>
                    <a:lumOff val="25000"/>
                  </a:schemeClr>
                </a:solidFill>
                <a:latin typeface="Amasis MT Pro Black" panose="02040A04050005020304" pitchFamily="18" charset="0"/>
              </a:rPr>
              <a:t>Recommendations</a:t>
            </a:r>
            <a:endParaRPr lang="en-GB" dirty="0">
              <a:solidFill>
                <a:schemeClr val="tx1">
                  <a:lumMod val="75000"/>
                  <a:lumOff val="25000"/>
                </a:schemeClr>
              </a:solidFill>
              <a:latin typeface="Amasis MT Pro Black" panose="02040A04050005020304" pitchFamily="18" charset="0"/>
            </a:endParaRPr>
          </a:p>
        </p:txBody>
      </p:sp>
      <p:graphicFrame>
        <p:nvGraphicFramePr>
          <p:cNvPr id="2" name="Diagram 1">
            <a:extLst>
              <a:ext uri="{FF2B5EF4-FFF2-40B4-BE49-F238E27FC236}">
                <a16:creationId xmlns:a16="http://schemas.microsoft.com/office/drawing/2014/main" id="{ED6EB842-ADA8-3F32-B25A-1180B1B2D513}"/>
              </a:ext>
            </a:extLst>
          </p:cNvPr>
          <p:cNvGraphicFramePr>
            <a:graphicFrameLocks noGrp="1" noDrilldown="1" noMove="1" noResize="1"/>
          </p:cNvGraphicFramePr>
          <p:nvPr>
            <p:extLst>
              <p:ext uri="{D42A27DB-BD31-4B8C-83A1-F6EECF244321}">
                <p14:modId xmlns:p14="http://schemas.microsoft.com/office/powerpoint/2010/main" val="3006178811"/>
              </p:ext>
            </p:extLst>
          </p:nvPr>
        </p:nvGraphicFramePr>
        <p:xfrm>
          <a:off x="280783" y="1366366"/>
          <a:ext cx="11757891" cy="5350933"/>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4" name="TextBox 3">
            <a:extLst>
              <a:ext uri="{FF2B5EF4-FFF2-40B4-BE49-F238E27FC236}">
                <a16:creationId xmlns:a16="http://schemas.microsoft.com/office/drawing/2014/main" id="{05392929-B019-A8D0-7F02-DC789DE4A02F}"/>
              </a:ext>
            </a:extLst>
          </p:cNvPr>
          <p:cNvSpPr txBox="1">
            <a:spLocks noGrp="1" noRot="1" noMove="1" noResize="1" noEditPoints="1" noAdjustHandles="1" noChangeArrowheads="1" noChangeShapeType="1"/>
          </p:cNvSpPr>
          <p:nvPr/>
        </p:nvSpPr>
        <p:spPr>
          <a:xfrm>
            <a:off x="153326" y="6146799"/>
            <a:ext cx="11732021" cy="523220"/>
          </a:xfrm>
          <a:prstGeom prst="rect">
            <a:avLst/>
          </a:prstGeom>
          <a:noFill/>
        </p:spPr>
        <p:txBody>
          <a:bodyPr wrap="square">
            <a:spAutoFit/>
          </a:bodyPr>
          <a:lstStyle/>
          <a:p>
            <a:r>
              <a:rPr lang="en-GB" sz="1400" b="1" i="1" dirty="0">
                <a:latin typeface="Amasis MT Pro" panose="02040504050005020304" pitchFamily="18" charset="0"/>
              </a:rPr>
              <a:t>Figure 5. </a:t>
            </a:r>
            <a:r>
              <a:rPr lang="en-GB" sz="1400" i="1" dirty="0">
                <a:latin typeface="Amasis MT Pro" panose="02040504050005020304" pitchFamily="18" charset="0"/>
              </a:rPr>
              <a:t>Visual representation of Sarah’s care pathway from treatment planning to long-term follow-up. Source: Created by the author using OpenAI ChatGPT (2026), based on NICE (2018), NHS (2023) and NHS England (no date).</a:t>
            </a:r>
          </a:p>
        </p:txBody>
      </p:sp>
      <p:pic>
        <p:nvPicPr>
          <p:cNvPr id="5" name="Picture 4">
            <a:extLst>
              <a:ext uri="{FF2B5EF4-FFF2-40B4-BE49-F238E27FC236}">
                <a16:creationId xmlns:a16="http://schemas.microsoft.com/office/drawing/2014/main" id="{961B2AC5-E9D7-5DB1-01C5-97D336D1B428}"/>
              </a:ext>
            </a:extLst>
          </p:cNvPr>
          <p:cNvPicPr>
            <a:picLocks noGrp="1" noRot="1" noChangeAspect="1" noMove="1" noResize="1" noEditPoints="1" noAdjustHandles="1" noChangeArrowheads="1" noChangeShapeType="1" noCrop="1"/>
          </p:cNvPicPr>
          <p:nvPr/>
        </p:nvPicPr>
        <p:blipFill>
          <a:blip r:embed="rId10"/>
          <a:stretch>
            <a:fillRect/>
          </a:stretch>
        </p:blipFill>
        <p:spPr>
          <a:xfrm>
            <a:off x="153326" y="711201"/>
            <a:ext cx="11470949" cy="2479040"/>
          </a:xfrm>
          <a:prstGeom prst="rect">
            <a:avLst/>
          </a:prstGeom>
        </p:spPr>
      </p:pic>
      <p:pic>
        <p:nvPicPr>
          <p:cNvPr id="7" name="Audio 6">
            <a:hlinkClick r:id="" action="ppaction://media"/>
            <a:extLst>
              <a:ext uri="{FF2B5EF4-FFF2-40B4-BE49-F238E27FC236}">
                <a16:creationId xmlns:a16="http://schemas.microsoft.com/office/drawing/2014/main" id="{5AE4C108-879B-1DF2-5351-8530C87F7D6F}"/>
              </a:ext>
            </a:extLst>
          </p:cNvPr>
          <p:cNvPicPr>
            <a:picLocks noChangeAspect="1"/>
          </p:cNvPicPr>
          <p:nvPr>
            <a:audioFile r:link="rId2"/>
            <p:extLst>
              <p:ext uri="{DAA4B4D4-6D71-4841-9C94-3DE7FCFB9230}">
                <p14:media xmlns:p14="http://schemas.microsoft.com/office/powerpoint/2010/main" r:embed="rId1"/>
              </p:ext>
            </p:extLst>
          </p:nvPr>
        </p:nvPicPr>
        <p:blipFill>
          <a:blip r:embed="rId11"/>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018105714"/>
      </p:ext>
    </p:extLst>
  </p:cSld>
  <p:clrMapOvr>
    <a:masterClrMapping/>
  </p:clrMapOvr>
  <mc:AlternateContent xmlns:mc="http://schemas.openxmlformats.org/markup-compatibility/2006">
    <mc:Choice xmlns:p14="http://schemas.microsoft.com/office/powerpoint/2010/main" Requires="p14">
      <p:transition spd="slow" p14:dur="2000" advTm="122876"/>
    </mc:Choice>
    <mc:Fallback>
      <p:transition spd="slow" advTm="12287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1739918-E074-3507-99C8-065178E05726}"/>
              </a:ext>
            </a:extLst>
          </p:cNvPr>
          <p:cNvSpPr txBox="1">
            <a:spLocks noGrp="1" noRot="1" noMove="1" noResize="1" noEditPoints="1" noAdjustHandles="1" noChangeArrowheads="1" noChangeShapeType="1"/>
          </p:cNvSpPr>
          <p:nvPr/>
        </p:nvSpPr>
        <p:spPr>
          <a:xfrm>
            <a:off x="3781139" y="90296"/>
            <a:ext cx="2828353" cy="978408"/>
          </a:xfrm>
          <a:prstGeom prst="rect">
            <a:avLst/>
          </a:prstGeom>
        </p:spPr>
        <p:txBody>
          <a:bodyPr vert="horz" lIns="91440" tIns="45720" rIns="91440" bIns="45720" rtlCol="0" anchor="ct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200" dirty="0">
                <a:solidFill>
                  <a:schemeClr val="tx1">
                    <a:lumMod val="75000"/>
                    <a:lumOff val="25000"/>
                  </a:schemeClr>
                </a:solidFill>
                <a:latin typeface="Amasis MT Pro Black" panose="02040A04050005020304" pitchFamily="18" charset="0"/>
              </a:rPr>
              <a:t>Conclusion</a:t>
            </a:r>
            <a:endParaRPr lang="en-GB" dirty="0">
              <a:solidFill>
                <a:schemeClr val="tx1">
                  <a:lumMod val="75000"/>
                  <a:lumOff val="25000"/>
                </a:schemeClr>
              </a:solidFill>
              <a:latin typeface="Amasis MT Pro Black" panose="02040A04050005020304" pitchFamily="18" charset="0"/>
            </a:endParaRPr>
          </a:p>
        </p:txBody>
      </p:sp>
      <p:sp>
        <p:nvSpPr>
          <p:cNvPr id="5" name="TextBox 4">
            <a:extLst>
              <a:ext uri="{FF2B5EF4-FFF2-40B4-BE49-F238E27FC236}">
                <a16:creationId xmlns:a16="http://schemas.microsoft.com/office/drawing/2014/main" id="{0D6C4FDC-F5A0-384F-60B3-2F81F6644804}"/>
              </a:ext>
            </a:extLst>
          </p:cNvPr>
          <p:cNvSpPr txBox="1">
            <a:spLocks noGrp="1" noRot="1" noMove="1" noResize="1" noEditPoints="1" noAdjustHandles="1" noChangeArrowheads="1" noChangeShapeType="1"/>
          </p:cNvSpPr>
          <p:nvPr/>
        </p:nvSpPr>
        <p:spPr>
          <a:xfrm>
            <a:off x="318516" y="5371765"/>
            <a:ext cx="9643872" cy="769441"/>
          </a:xfrm>
          <a:prstGeom prst="rect">
            <a:avLst/>
          </a:prstGeom>
          <a:noFill/>
        </p:spPr>
        <p:txBody>
          <a:bodyPr wrap="square">
            <a:spAutoFit/>
          </a:bodyPr>
          <a:lstStyle/>
          <a:p>
            <a:pPr algn="ctr">
              <a:spcBef>
                <a:spcPts val="600"/>
              </a:spcBef>
              <a:spcAft>
                <a:spcPts val="600"/>
              </a:spcAft>
            </a:pPr>
            <a:r>
              <a:rPr lang="en-GB" sz="2200" b="1" u="sng" dirty="0">
                <a:solidFill>
                  <a:srgbClr val="7E002A"/>
                </a:solidFill>
                <a:latin typeface="Amasis MT Pro" panose="02040504050005020304" pitchFamily="18" charset="0"/>
              </a:rPr>
              <a:t>Successful care means controlling the cancer while protecting Sarah’s independence, confidence and quality of life.</a:t>
            </a:r>
            <a:endParaRPr lang="en-GB" sz="2200" u="sng" dirty="0">
              <a:solidFill>
                <a:srgbClr val="7E002A"/>
              </a:solidFill>
              <a:latin typeface="Amasis MT Pro" panose="02040504050005020304" pitchFamily="18" charset="0"/>
            </a:endParaRPr>
          </a:p>
        </p:txBody>
      </p:sp>
      <p:graphicFrame>
        <p:nvGraphicFramePr>
          <p:cNvPr id="2" name="Diagram 1">
            <a:extLst>
              <a:ext uri="{FF2B5EF4-FFF2-40B4-BE49-F238E27FC236}">
                <a16:creationId xmlns:a16="http://schemas.microsoft.com/office/drawing/2014/main" id="{AE358E87-FF32-BA29-4DF9-E99991F254DE}"/>
              </a:ext>
            </a:extLst>
          </p:cNvPr>
          <p:cNvGraphicFramePr>
            <a:graphicFrameLocks noGrp="1" noDrilldown="1" noMove="1" noResize="1"/>
          </p:cNvGraphicFramePr>
          <p:nvPr>
            <p:extLst>
              <p:ext uri="{D42A27DB-BD31-4B8C-83A1-F6EECF244321}">
                <p14:modId xmlns:p14="http://schemas.microsoft.com/office/powerpoint/2010/main" val="1226727914"/>
              </p:ext>
            </p:extLst>
          </p:nvPr>
        </p:nvGraphicFramePr>
        <p:xfrm>
          <a:off x="318516" y="1315153"/>
          <a:ext cx="9753600" cy="3755611"/>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6" name="Audio 5">
            <a:hlinkClick r:id="" action="ppaction://media"/>
            <a:extLst>
              <a:ext uri="{FF2B5EF4-FFF2-40B4-BE49-F238E27FC236}">
                <a16:creationId xmlns:a16="http://schemas.microsoft.com/office/drawing/2014/main" id="{7814F1EC-462D-6C63-A083-CAFD709882AD}"/>
              </a:ext>
            </a:extLst>
          </p:cNvPr>
          <p:cNvPicPr>
            <a:picLocks noChangeAspect="1"/>
          </p:cNvPicPr>
          <p:nvPr>
            <a:audioFile r:link="rId2"/>
            <p:extLst>
              <p:ext uri="{DAA4B4D4-6D71-4841-9C94-3DE7FCFB9230}">
                <p14:media xmlns:p14="http://schemas.microsoft.com/office/powerpoint/2010/main" r:embed="rId1"/>
              </p:ext>
            </p:extLst>
          </p:nvPr>
        </p:nvPicPr>
        <p:blipFill>
          <a:blip r:embed="rId10"/>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283235124"/>
      </p:ext>
    </p:extLst>
  </p:cSld>
  <p:clrMapOvr>
    <a:masterClrMapping/>
  </p:clrMapOvr>
  <mc:AlternateContent xmlns:mc="http://schemas.openxmlformats.org/markup-compatibility/2006">
    <mc:Choice xmlns:p14="http://schemas.microsoft.com/office/powerpoint/2010/main" Requires="p14">
      <p:transition spd="slow" p14:dur="2000" advTm="89546"/>
    </mc:Choice>
    <mc:Fallback>
      <p:transition spd="slow" advTm="8954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8EEB81A2-744B-F3C0-B390-8EF7250230C4}"/>
              </a:ext>
            </a:extLst>
          </p:cNvPr>
          <p:cNvSpPr txBox="1">
            <a:spLocks noGrp="1" noRot="1" noMove="1" noResize="1" noEditPoints="1" noAdjustHandles="1" noChangeArrowheads="1" noChangeShapeType="1"/>
          </p:cNvSpPr>
          <p:nvPr/>
        </p:nvSpPr>
        <p:spPr>
          <a:xfrm>
            <a:off x="4957190" y="64008"/>
            <a:ext cx="3144393" cy="902546"/>
          </a:xfrm>
          <a:prstGeom prst="rect">
            <a:avLst/>
          </a:prstGeom>
        </p:spPr>
        <p:txBody>
          <a:bodyPr vert="horz" lIns="91440" tIns="45720" rIns="91440" bIns="45720" rtlCol="0" anchor="ct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200" dirty="0">
                <a:solidFill>
                  <a:schemeClr val="tx1">
                    <a:lumMod val="75000"/>
                    <a:lumOff val="25000"/>
                  </a:schemeClr>
                </a:solidFill>
                <a:latin typeface="Amasis MT Pro Black" panose="02040A04050005020304" pitchFamily="18" charset="0"/>
              </a:rPr>
              <a:t>Reference 1/3</a:t>
            </a:r>
            <a:endParaRPr lang="en-GB" dirty="0">
              <a:solidFill>
                <a:schemeClr val="tx1">
                  <a:lumMod val="75000"/>
                  <a:lumOff val="25000"/>
                </a:schemeClr>
              </a:solidFill>
              <a:latin typeface="Amasis MT Pro Black" panose="02040A04050005020304" pitchFamily="18" charset="0"/>
            </a:endParaRPr>
          </a:p>
        </p:txBody>
      </p:sp>
      <p:graphicFrame>
        <p:nvGraphicFramePr>
          <p:cNvPr id="2" name="Diagram 1">
            <a:extLst>
              <a:ext uri="{FF2B5EF4-FFF2-40B4-BE49-F238E27FC236}">
                <a16:creationId xmlns:a16="http://schemas.microsoft.com/office/drawing/2014/main" id="{1F622282-D0AC-2C2E-E582-C3F1F791D988}"/>
              </a:ext>
            </a:extLst>
          </p:cNvPr>
          <p:cNvGraphicFramePr>
            <a:graphicFrameLocks noGrp="1" noDrilldown="1" noMove="1" noResize="1"/>
          </p:cNvGraphicFramePr>
          <p:nvPr>
            <p:extLst>
              <p:ext uri="{D42A27DB-BD31-4B8C-83A1-F6EECF244321}">
                <p14:modId xmlns:p14="http://schemas.microsoft.com/office/powerpoint/2010/main" val="1026130482"/>
              </p:ext>
            </p:extLst>
          </p:nvPr>
        </p:nvGraphicFramePr>
        <p:xfrm>
          <a:off x="478028" y="792480"/>
          <a:ext cx="11235944" cy="589280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5" name="Audio 4">
            <a:hlinkClick r:id="" action="ppaction://media"/>
            <a:extLst>
              <a:ext uri="{FF2B5EF4-FFF2-40B4-BE49-F238E27FC236}">
                <a16:creationId xmlns:a16="http://schemas.microsoft.com/office/drawing/2014/main" id="{C0BC50EE-3A30-977F-0217-285E51EAD5D9}"/>
              </a:ext>
            </a:extLst>
          </p:cNvPr>
          <p:cNvPicPr>
            <a:picLocks noChangeAspect="1"/>
          </p:cNvPicPr>
          <p:nvPr>
            <a:audioFile r:link="rId2"/>
            <p:extLst>
              <p:ext uri="{DAA4B4D4-6D71-4841-9C94-3DE7FCFB9230}">
                <p14:media xmlns:p14="http://schemas.microsoft.com/office/powerpoint/2010/main" r:embed="rId1"/>
              </p:ext>
            </p:extLst>
          </p:nvPr>
        </p:nvPicPr>
        <p:blipFill>
          <a:blip r:embed="rId9"/>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235855039"/>
      </p:ext>
    </p:extLst>
  </p:cSld>
  <p:clrMapOvr>
    <a:masterClrMapping/>
  </p:clrMapOvr>
  <mc:AlternateContent xmlns:mc="http://schemas.openxmlformats.org/markup-compatibility/2006">
    <mc:Choice xmlns:p14="http://schemas.microsoft.com/office/powerpoint/2010/main" Requires="p14">
      <p:transition spd="slow" p14:dur="2000" advTm="3498"/>
    </mc:Choice>
    <mc:Fallback>
      <p:transition spd="slow" advTm="349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759FBDE-12B9-0537-6499-79BB7BCE5902}"/>
              </a:ext>
            </a:extLst>
          </p:cNvPr>
          <p:cNvSpPr txBox="1">
            <a:spLocks noGrp="1" noRot="1" noMove="1" noResize="1" noEditPoints="1" noAdjustHandles="1" noChangeArrowheads="1" noChangeShapeType="1"/>
          </p:cNvSpPr>
          <p:nvPr/>
        </p:nvSpPr>
        <p:spPr>
          <a:xfrm>
            <a:off x="4957190" y="64008"/>
            <a:ext cx="3144393" cy="902546"/>
          </a:xfrm>
          <a:prstGeom prst="rect">
            <a:avLst/>
          </a:prstGeom>
        </p:spPr>
        <p:txBody>
          <a:bodyPr vert="horz" lIns="91440" tIns="45720" rIns="91440" bIns="45720" rtlCol="0" anchor="ct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200" dirty="0">
                <a:solidFill>
                  <a:schemeClr val="tx1">
                    <a:lumMod val="75000"/>
                    <a:lumOff val="25000"/>
                  </a:schemeClr>
                </a:solidFill>
                <a:latin typeface="Amasis MT Pro Black" panose="02040A04050005020304" pitchFamily="18" charset="0"/>
              </a:rPr>
              <a:t>Reference 2/3</a:t>
            </a:r>
            <a:endParaRPr lang="en-GB" dirty="0">
              <a:solidFill>
                <a:schemeClr val="tx1">
                  <a:lumMod val="75000"/>
                  <a:lumOff val="25000"/>
                </a:schemeClr>
              </a:solidFill>
              <a:latin typeface="Amasis MT Pro Black" panose="02040A04050005020304" pitchFamily="18" charset="0"/>
            </a:endParaRPr>
          </a:p>
        </p:txBody>
      </p:sp>
      <p:graphicFrame>
        <p:nvGraphicFramePr>
          <p:cNvPr id="5" name="Diagram 4">
            <a:extLst>
              <a:ext uri="{FF2B5EF4-FFF2-40B4-BE49-F238E27FC236}">
                <a16:creationId xmlns:a16="http://schemas.microsoft.com/office/drawing/2014/main" id="{C9DFEAD3-0F96-562D-3F8B-A36D6D7AA80A}"/>
              </a:ext>
            </a:extLst>
          </p:cNvPr>
          <p:cNvGraphicFramePr>
            <a:graphicFrameLocks noGrp="1" noDrilldown="1" noMove="1" noResize="1"/>
          </p:cNvGraphicFramePr>
          <p:nvPr>
            <p:extLst>
              <p:ext uri="{D42A27DB-BD31-4B8C-83A1-F6EECF244321}">
                <p14:modId xmlns:p14="http://schemas.microsoft.com/office/powerpoint/2010/main" val="1131267047"/>
              </p:ext>
            </p:extLst>
          </p:nvPr>
        </p:nvGraphicFramePr>
        <p:xfrm>
          <a:off x="478028" y="966554"/>
          <a:ext cx="11235944" cy="541866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4" name="Audio 3">
            <a:hlinkClick r:id="" action="ppaction://media"/>
            <a:extLst>
              <a:ext uri="{FF2B5EF4-FFF2-40B4-BE49-F238E27FC236}">
                <a16:creationId xmlns:a16="http://schemas.microsoft.com/office/drawing/2014/main" id="{E5B19D36-8937-C1F7-BD79-148BF3CC559E}"/>
              </a:ext>
            </a:extLst>
          </p:cNvPr>
          <p:cNvPicPr>
            <a:picLocks noChangeAspect="1"/>
          </p:cNvPicPr>
          <p:nvPr>
            <a:audioFile r:link="rId2"/>
            <p:extLst>
              <p:ext uri="{DAA4B4D4-6D71-4841-9C94-3DE7FCFB9230}">
                <p14:media xmlns:p14="http://schemas.microsoft.com/office/powerpoint/2010/main" r:embed="rId1"/>
              </p:ext>
            </p:extLst>
          </p:nvPr>
        </p:nvPicPr>
        <p:blipFill>
          <a:blip r:embed="rId9"/>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767977761"/>
      </p:ext>
    </p:extLst>
  </p:cSld>
  <p:clrMapOvr>
    <a:masterClrMapping/>
  </p:clrMapOvr>
  <mc:AlternateContent xmlns:mc="http://schemas.openxmlformats.org/markup-compatibility/2006">
    <mc:Choice xmlns:p14="http://schemas.microsoft.com/office/powerpoint/2010/main" Requires="p14">
      <p:transition spd="slow" p14:dur="2000" advTm="1802"/>
    </mc:Choice>
    <mc:Fallback>
      <p:transition spd="slow" advTm="180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741ECDA7-6199-8A17-B700-9D1CDEE3984A}"/>
              </a:ext>
            </a:extLst>
          </p:cNvPr>
          <p:cNvSpPr txBox="1">
            <a:spLocks noGrp="1" noRot="1" noMove="1" noResize="1" noEditPoints="1" noAdjustHandles="1" noChangeArrowheads="1" noChangeShapeType="1"/>
          </p:cNvSpPr>
          <p:nvPr/>
        </p:nvSpPr>
        <p:spPr>
          <a:xfrm>
            <a:off x="4957190" y="64008"/>
            <a:ext cx="3144393" cy="902546"/>
          </a:xfrm>
          <a:prstGeom prst="rect">
            <a:avLst/>
          </a:prstGeom>
        </p:spPr>
        <p:txBody>
          <a:bodyPr vert="horz" lIns="91440" tIns="45720" rIns="91440" bIns="45720" rtlCol="0" anchor="ct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200" dirty="0">
                <a:solidFill>
                  <a:schemeClr val="tx1">
                    <a:lumMod val="75000"/>
                    <a:lumOff val="25000"/>
                  </a:schemeClr>
                </a:solidFill>
                <a:latin typeface="Amasis MT Pro Black" panose="02040A04050005020304" pitchFamily="18" charset="0"/>
              </a:rPr>
              <a:t>Reference 3/3</a:t>
            </a:r>
            <a:endParaRPr lang="en-GB" dirty="0">
              <a:solidFill>
                <a:schemeClr val="tx1">
                  <a:lumMod val="75000"/>
                  <a:lumOff val="25000"/>
                </a:schemeClr>
              </a:solidFill>
              <a:latin typeface="Amasis MT Pro Black" panose="02040A04050005020304" pitchFamily="18" charset="0"/>
            </a:endParaRPr>
          </a:p>
        </p:txBody>
      </p:sp>
      <p:graphicFrame>
        <p:nvGraphicFramePr>
          <p:cNvPr id="5" name="Diagram 4">
            <a:extLst>
              <a:ext uri="{FF2B5EF4-FFF2-40B4-BE49-F238E27FC236}">
                <a16:creationId xmlns:a16="http://schemas.microsoft.com/office/drawing/2014/main" id="{DBEB40E5-0EFE-B137-3B48-34B8C0080646}"/>
              </a:ext>
            </a:extLst>
          </p:cNvPr>
          <p:cNvGraphicFramePr>
            <a:graphicFrameLocks noGrp="1" noDrilldown="1" noMove="1" noResize="1"/>
          </p:cNvGraphicFramePr>
          <p:nvPr>
            <p:extLst>
              <p:ext uri="{D42A27DB-BD31-4B8C-83A1-F6EECF244321}">
                <p14:modId xmlns:p14="http://schemas.microsoft.com/office/powerpoint/2010/main" val="3177097701"/>
              </p:ext>
            </p:extLst>
          </p:nvPr>
        </p:nvGraphicFramePr>
        <p:xfrm>
          <a:off x="478028" y="966554"/>
          <a:ext cx="11235944" cy="2709334"/>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4" name="Audio 3">
            <a:hlinkClick r:id="" action="ppaction://media"/>
            <a:extLst>
              <a:ext uri="{FF2B5EF4-FFF2-40B4-BE49-F238E27FC236}">
                <a16:creationId xmlns:a16="http://schemas.microsoft.com/office/drawing/2014/main" id="{305602A2-0102-2FA6-87DF-A70C7C11405C}"/>
              </a:ext>
            </a:extLst>
          </p:cNvPr>
          <p:cNvPicPr>
            <a:picLocks noChangeAspect="1"/>
          </p:cNvPicPr>
          <p:nvPr>
            <a:audioFile r:link="rId2"/>
            <p:extLst>
              <p:ext uri="{DAA4B4D4-6D71-4841-9C94-3DE7FCFB9230}">
                <p14:media xmlns:p14="http://schemas.microsoft.com/office/powerpoint/2010/main" r:embed="rId1"/>
              </p:ext>
            </p:extLst>
          </p:nvPr>
        </p:nvPicPr>
        <p:blipFill>
          <a:blip r:embed="rId10"/>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770563050"/>
      </p:ext>
    </p:extLst>
  </p:cSld>
  <p:clrMapOvr>
    <a:masterClrMapping/>
  </p:clrMapOvr>
  <mc:AlternateContent xmlns:mc="http://schemas.openxmlformats.org/markup-compatibility/2006">
    <mc:Choice xmlns:p14="http://schemas.microsoft.com/office/powerpoint/2010/main" Requires="p14">
      <p:transition spd="slow" p14:dur="2000" advTm="3158"/>
    </mc:Choice>
    <mc:Fallback>
      <p:transition spd="slow" advTm="315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4051</Words>
  <Application>Microsoft Office PowerPoint</Application>
  <PresentationFormat>Widescreen</PresentationFormat>
  <Paragraphs>239</Paragraphs>
  <Slides>18</Slides>
  <Notes>16</Notes>
  <HiddenSlides>0</HiddenSlides>
  <MMClips>18</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18</vt:i4>
      </vt:variant>
    </vt:vector>
  </HeadingPairs>
  <TitlesOfParts>
    <vt:vector size="25" baseType="lpstr">
      <vt:lpstr>Amasis MT Pro</vt:lpstr>
      <vt:lpstr>Amasis MT Pro Black</vt:lpstr>
      <vt:lpstr>Amasis MT Pro Medium</vt:lpstr>
      <vt:lpstr>Aptos</vt:lpstr>
      <vt:lpstr>Aptos Display</vt:lpstr>
      <vt:lpstr>Arial</vt:lpstr>
      <vt:lpstr>Office Theme</vt:lpstr>
      <vt:lpstr>Breast Cancer Care Plan</vt:lpstr>
      <vt:lpstr>PowerPoint Presentation</vt:lpstr>
      <vt:lpstr>PowerPoint Presentation</vt:lpstr>
      <vt:lpstr>PowerPoint Presentation</vt:lpstr>
      <vt:lpstr>PowerPoint Presentation</vt:lpstr>
      <vt:lpstr>PowerPoint Presentation</vt:lpstr>
      <vt:lpstr>PowerPoint Presentation</vt:lpstr>
      <vt:lpstr>Care Plan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Security Services</dc:creator>
  <cp:lastModifiedBy>Anna Poznanska</cp:lastModifiedBy>
  <cp:revision>25</cp:revision>
  <dcterms:created xsi:type="dcterms:W3CDTF">2026-08-20T16:16:27Z</dcterms:created>
  <dcterms:modified xsi:type="dcterms:W3CDTF">2026-08-30T12:39:10Z</dcterms:modified>
</cp:coreProperties>
</file>