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theme/theme2.xml" ContentType="application/vnd.openxmlformats-officedocument.theme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theme/theme3.xml" ContentType="application/vnd.openxmlformats-officedocument.theme+xml"/>
  <Override PartName="/ppt/theme/theme4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3"/>
    <p:sldMasterId id="2147483672" r:id="rId4"/>
    <p:sldMasterId id="2147483685" r:id="rId5"/>
  </p:sldMasterIdLst>
  <p:notesMasterIdLst>
    <p:notesMasterId r:id="rId25"/>
  </p:notesMasterIdLst>
  <p:sldIdLst>
    <p:sldId id="351" r:id="rId6"/>
    <p:sldId id="301" r:id="rId7"/>
    <p:sldId id="258" r:id="rId8"/>
    <p:sldId id="274" r:id="rId9"/>
    <p:sldId id="263" r:id="rId10"/>
    <p:sldId id="275" r:id="rId11"/>
    <p:sldId id="276" r:id="rId12"/>
    <p:sldId id="311" r:id="rId13"/>
    <p:sldId id="317" r:id="rId14"/>
    <p:sldId id="318" r:id="rId15"/>
    <p:sldId id="314" r:id="rId16"/>
    <p:sldId id="277" r:id="rId17"/>
    <p:sldId id="278" r:id="rId18"/>
    <p:sldId id="281" r:id="rId19"/>
    <p:sldId id="353" r:id="rId20"/>
    <p:sldId id="284" r:id="rId21"/>
    <p:sldId id="286" r:id="rId22"/>
    <p:sldId id="352" r:id="rId23"/>
    <p:sldId id="316" r:id="rId2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D1C9112-FB0F-4194-9617-187385EB2D10}" v="1" dt="2022-10-15T08:38:59.136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5" autoAdjust="0"/>
    <p:restoredTop sz="94660"/>
  </p:normalViewPr>
  <p:slideViewPr>
    <p:cSldViewPr snapToGrid="0">
      <p:cViewPr varScale="1">
        <p:scale>
          <a:sx n="104" d="100"/>
          <a:sy n="104" d="100"/>
        </p:scale>
        <p:origin x="138" y="6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3.xml"/><Relationship Id="rId13" Type="http://schemas.openxmlformats.org/officeDocument/2006/relationships/slide" Target="slides/slide8.xml"/><Relationship Id="rId18" Type="http://schemas.openxmlformats.org/officeDocument/2006/relationships/slide" Target="slides/slide13.xml"/><Relationship Id="rId26" Type="http://schemas.openxmlformats.org/officeDocument/2006/relationships/presProps" Target="presProps.xml"/><Relationship Id="rId3" Type="http://schemas.openxmlformats.org/officeDocument/2006/relationships/slideMaster" Target="slideMasters/slideMaster1.xml"/><Relationship Id="rId21" Type="http://schemas.openxmlformats.org/officeDocument/2006/relationships/slide" Target="slides/slide16.xml"/><Relationship Id="rId7" Type="http://schemas.openxmlformats.org/officeDocument/2006/relationships/slide" Target="slides/slide2.xml"/><Relationship Id="rId12" Type="http://schemas.openxmlformats.org/officeDocument/2006/relationships/slide" Target="slides/slide7.xml"/><Relationship Id="rId17" Type="http://schemas.openxmlformats.org/officeDocument/2006/relationships/slide" Target="slides/slide12.xml"/><Relationship Id="rId25" Type="http://schemas.openxmlformats.org/officeDocument/2006/relationships/notesMaster" Target="notesMasters/notesMaster1.xml"/><Relationship Id="rId2" Type="http://schemas.openxmlformats.org/officeDocument/2006/relationships/customXml" Target="../customXml/item2.xml"/><Relationship Id="rId16" Type="http://schemas.openxmlformats.org/officeDocument/2006/relationships/slide" Target="slides/slide11.xml"/><Relationship Id="rId20" Type="http://schemas.openxmlformats.org/officeDocument/2006/relationships/slide" Target="slides/slide15.xml"/><Relationship Id="rId29" Type="http://schemas.openxmlformats.org/officeDocument/2006/relationships/tableStyles" Target="tableStyles.xml"/><Relationship Id="rId1" Type="http://schemas.openxmlformats.org/officeDocument/2006/relationships/customXml" Target="../customXml/item1.xml"/><Relationship Id="rId6" Type="http://schemas.openxmlformats.org/officeDocument/2006/relationships/slide" Target="slides/slide1.xml"/><Relationship Id="rId11" Type="http://schemas.openxmlformats.org/officeDocument/2006/relationships/slide" Target="slides/slide6.xml"/><Relationship Id="rId24" Type="http://schemas.openxmlformats.org/officeDocument/2006/relationships/slide" Target="slides/slide19.xml"/><Relationship Id="rId5" Type="http://schemas.openxmlformats.org/officeDocument/2006/relationships/slideMaster" Target="slideMasters/slideMaster3.xml"/><Relationship Id="rId15" Type="http://schemas.openxmlformats.org/officeDocument/2006/relationships/slide" Target="slides/slide10.xml"/><Relationship Id="rId23" Type="http://schemas.openxmlformats.org/officeDocument/2006/relationships/slide" Target="slides/slide18.xml"/><Relationship Id="rId28" Type="http://schemas.openxmlformats.org/officeDocument/2006/relationships/theme" Target="theme/theme1.xml"/><Relationship Id="rId10" Type="http://schemas.openxmlformats.org/officeDocument/2006/relationships/slide" Target="slides/slide5.xml"/><Relationship Id="rId19" Type="http://schemas.openxmlformats.org/officeDocument/2006/relationships/slide" Target="slides/slide14.xml"/><Relationship Id="rId4" Type="http://schemas.openxmlformats.org/officeDocument/2006/relationships/slideMaster" Target="slideMasters/slideMaster2.xml"/><Relationship Id="rId9" Type="http://schemas.openxmlformats.org/officeDocument/2006/relationships/slide" Target="slides/slide4.xml"/><Relationship Id="rId14" Type="http://schemas.openxmlformats.org/officeDocument/2006/relationships/slide" Target="slides/slide9.xml"/><Relationship Id="rId22" Type="http://schemas.openxmlformats.org/officeDocument/2006/relationships/slide" Target="slides/slide17.xml"/><Relationship Id="rId27" Type="http://schemas.openxmlformats.org/officeDocument/2006/relationships/viewProps" Target="viewProps.xml"/><Relationship Id="rId30" Type="http://schemas.microsoft.com/office/2015/10/relationships/revisionInfo" Target="revisionInfo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4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7FED389-8EE5-4057-B125-DDA3E649DE21}" type="datetimeFigureOut">
              <a:rPr lang="en-GB" smtClean="0"/>
              <a:t>15/11/2022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7535ADC-F2BF-4929-B688-61399459F50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712751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Split the group into syndicates/buzz groups and ask them to answer one of these questions – more than one group can be allocated to each question.  Select one group to present back their findings for each question.  Lead a plenary discussion……pulling out key points and learning before showing the definition of Employability, and leading a discussion on it……comparing to the ideas of the student groups.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7381872-288E-4675-AF73-BD69F0C366D3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3260422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7381872-288E-4675-AF73-BD69F0C366D3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12339648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7381872-288E-4675-AF73-BD69F0C366D3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49349166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7381872-288E-4675-AF73-BD69F0C366D3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81862927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This can’t be done in a hurry – so allow yourself plenty of time to fashion your covering letter….don’t leave it until the last minute!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7381872-288E-4675-AF73-BD69F0C366D3}" type="slidenum">
              <a:rPr lang="en-GB" smtClean="0"/>
              <a:t>16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7885206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3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1116CA7-34D5-5148-87A1-BB65ECA5656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  <a:prstGeom prst="rect">
            <a:avLst/>
          </a:prstGeo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566AE20-C429-AB4A-8ED7-89E715B948F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</p:spTree>
    <p:extLst>
      <p:ext uri="{BB962C8B-B14F-4D97-AF65-F5344CB8AC3E}">
        <p14:creationId xmlns:p14="http://schemas.microsoft.com/office/powerpoint/2010/main" val="382899944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C8A18C3-F9AF-984A-84B1-8B52BF988BA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607CCAD-CEB2-4242-A349-77255D7949F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F83D626-E580-F446-A205-95424DDA558D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5EE65753-9FC5-45C8-8488-7E3824C83F7B}" type="datetimeFigureOut">
              <a:rPr lang="en-GB" smtClean="0"/>
              <a:t>15/11/2022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8338C1C-CB13-4B4D-8DD9-B7004B10649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70F1107-F739-9449-B06A-1E49EA87E8E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D2F74D3F-7DA6-42FD-BD7A-6A9C560145F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390253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0783137-3757-FC41-9B75-B84A236CA24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1" y="1709739"/>
            <a:ext cx="10515600" cy="2852737"/>
          </a:xfrm>
          <a:prstGeom prst="rect">
            <a:avLst/>
          </a:prstGeo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4375F30-4724-4D44-847E-A6B321B90D0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1" y="4589464"/>
            <a:ext cx="10515600" cy="1500187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964BA96-4AAB-B44B-8C35-FCF7B8014B67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5EE65753-9FC5-45C8-8488-7E3824C83F7B}" type="datetimeFigureOut">
              <a:rPr lang="en-GB" smtClean="0"/>
              <a:t>15/11/2022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0B5C10F-94B6-7E43-8A5E-6CC4EB72485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377DE05-ED81-A243-B3B4-A5B4612C896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D2F74D3F-7DA6-42FD-BD7A-6A9C560145F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3295315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C5982F2-D6BB-7944-976C-24EA4E30A67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C1C5160-D87B-F645-B40C-EC55F6551C02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562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F565436-10B0-E94E-8149-4193432F1E5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97600" y="1825625"/>
            <a:ext cx="51562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C970057-2422-8A40-BE17-8F87F5E65776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5EE65753-9FC5-45C8-8488-7E3824C83F7B}" type="datetimeFigureOut">
              <a:rPr lang="en-GB" smtClean="0"/>
              <a:t>15/11/2022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BDDE6B4-8900-5841-B45E-67AB845958C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AD3B9D1-DECA-EC4A-8822-CA62008B5DF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D2F74D3F-7DA6-42FD-BD7A-6A9C560145F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3486116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761F02E-4691-5B41-A12D-981090D63C9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0317" y="365126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D1E9276-A334-1C45-89B5-AFFBF6C4008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40318" y="1681163"/>
            <a:ext cx="5158316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21D23CB-DB39-5E49-8879-CDF04F0B271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40318" y="2505075"/>
            <a:ext cx="5158316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2129C764-0FD9-284A-AA8E-1E42341CBD5A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717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17EF579A-02C9-B04A-8635-505C0117E5EE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717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28696C75-4933-9F45-BD25-8DD70AA361F0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5EE65753-9FC5-45C8-8488-7E3824C83F7B}" type="datetimeFigureOut">
              <a:rPr lang="en-GB" smtClean="0"/>
              <a:t>15/11/2022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5B3C18E0-AF7C-1142-916D-865075531BA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287EDA83-2DBB-A142-9D6A-029E84283F0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D2F74D3F-7DA6-42FD-BD7A-6A9C560145F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8169466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3171F7D-3314-5346-B266-0DDCA7EA93A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17153B25-5BED-2146-94C2-20011F27D56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5EE65753-9FC5-45C8-8488-7E3824C83F7B}" type="datetimeFigureOut">
              <a:rPr lang="en-GB" smtClean="0"/>
              <a:t>15/11/2022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502C01A9-54E3-554C-B610-622E0EBD58E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C0DF8FA-F7D5-224A-8113-85D76D6F42D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D2F74D3F-7DA6-42FD-BD7A-6A9C560145F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1971556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10C4A5B3-925B-5741-8171-704CECCEC207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5EE65753-9FC5-45C8-8488-7E3824C83F7B}" type="datetimeFigureOut">
              <a:rPr lang="en-GB" smtClean="0"/>
              <a:t>15/11/2022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3C43D290-69D1-C744-934F-C5BB379A2E4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59977DC-173F-CD4B-94A9-3418FFA002C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D2F74D3F-7DA6-42FD-BD7A-6A9C560145F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0179387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313E675-77CB-A844-B43E-587A75DB1C0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0318" y="457200"/>
            <a:ext cx="3932767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B9450DF-79A7-F040-B53B-BF43C0CE208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717" y="987426"/>
            <a:ext cx="6172200" cy="4873625"/>
          </a:xfrm>
          <a:prstGeom prst="rect">
            <a:avLst/>
          </a:prstGeo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55A6DF68-8137-1D41-94DC-EEAB311F032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40318" y="2057400"/>
            <a:ext cx="3932767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48C27C9-AADD-F842-BD24-C39CA852192D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5EE65753-9FC5-45C8-8488-7E3824C83F7B}" type="datetimeFigureOut">
              <a:rPr lang="en-GB" smtClean="0"/>
              <a:t>15/11/2022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EF87859-F2F7-0343-957E-1249075D338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C83FDCE-1FE4-4842-9EBF-CCA5503E8B5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D2F74D3F-7DA6-42FD-BD7A-6A9C560145F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105382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596F403-AED5-A94B-A777-CF56FE3B8EA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0318" y="457200"/>
            <a:ext cx="3932767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A4F79C81-9488-094E-9237-85F648CF1931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717" y="987426"/>
            <a:ext cx="6172200" cy="4873625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A5C87DE-7AB5-8649-AF80-D4D53DE740E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40318" y="2057400"/>
            <a:ext cx="3932767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406AFB-7539-1A47-BCFA-876A2D15E0F9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5EE65753-9FC5-45C8-8488-7E3824C83F7B}" type="datetimeFigureOut">
              <a:rPr lang="en-GB" smtClean="0"/>
              <a:t>15/11/2022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BB01B90-0A84-7243-9FD4-638110B7630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EE3B678-BB58-E44E-91CD-95960F82D47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D2F74D3F-7DA6-42FD-BD7A-6A9C560145F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5625398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BDF035A-DE94-E849-BE1E-40528EE08DE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543FB9BB-ADF9-6349-BF90-48B0E92ECED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DBE1B4-5913-D047-9ECB-09F96038CEDD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5EE65753-9FC5-45C8-8488-7E3824C83F7B}" type="datetimeFigureOut">
              <a:rPr lang="en-GB" smtClean="0"/>
              <a:t>15/11/2022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6C8F4C3-89F7-C44F-BCA8-E6E493BC51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4798F91-C66D-1342-B01A-5DFC19DAFBD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D2F74D3F-7DA6-42FD-BD7A-6A9C560145F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6279491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943B820E-6FB2-644C-B74D-005DD9AB229F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1" y="365125"/>
            <a:ext cx="2628900" cy="5811838"/>
          </a:xfrm>
          <a:prstGeom prst="rect">
            <a:avLst/>
          </a:prstGeo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A3B5AF3-57F2-B64B-B5EE-B476725037E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1" y="365125"/>
            <a:ext cx="7683500" cy="5811838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32EAD41-DB02-514F-88ED-552CDF27F64D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5EE65753-9FC5-45C8-8488-7E3824C83F7B}" type="datetimeFigureOut">
              <a:rPr lang="en-GB" smtClean="0"/>
              <a:t>15/11/2022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28BF2B1-824C-224A-8BD0-451EAB45820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433EE70-487F-184E-9561-653FF3BDBA5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D2F74D3F-7DA6-42FD-BD7A-6A9C560145F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37300277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45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1800"/>
            </a:lvl1pPr>
            <a:lvl2pPr marL="342900" indent="0" algn="ctr">
              <a:buNone/>
              <a:defRPr sz="1500"/>
            </a:lvl2pPr>
            <a:lvl3pPr marL="685800" indent="0" algn="ctr">
              <a:buNone/>
              <a:defRPr sz="1350"/>
            </a:lvl3pPr>
            <a:lvl4pPr marL="1028700" indent="0" algn="ctr">
              <a:buNone/>
              <a:defRPr sz="1200"/>
            </a:lvl4pPr>
            <a:lvl5pPr marL="1371600" indent="0" algn="ctr">
              <a:buNone/>
              <a:defRPr sz="1200"/>
            </a:lvl5pPr>
            <a:lvl6pPr marL="1714500" indent="0" algn="ctr">
              <a:buNone/>
              <a:defRPr sz="1200"/>
            </a:lvl6pPr>
            <a:lvl7pPr marL="2057400" indent="0" algn="ctr">
              <a:buNone/>
              <a:defRPr sz="1200"/>
            </a:lvl7pPr>
            <a:lvl8pPr marL="2400300" indent="0" algn="ctr">
              <a:buNone/>
              <a:defRPr sz="1200"/>
            </a:lvl8pPr>
            <a:lvl9pPr marL="2743200" indent="0" algn="ctr">
              <a:buNone/>
              <a:defRPr sz="12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smtClean="0"/>
              <a:t>11/15/2022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58466693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smtClean="0"/>
              <a:t>11/15/2022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90747488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1" y="1709740"/>
            <a:ext cx="10515600" cy="2852737"/>
          </a:xfrm>
        </p:spPr>
        <p:txBody>
          <a:bodyPr anchor="b"/>
          <a:lstStyle>
            <a:lvl1pPr>
              <a:defRPr sz="45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1" y="4589465"/>
            <a:ext cx="10515600" cy="1500187"/>
          </a:xfrm>
        </p:spPr>
        <p:txBody>
          <a:bodyPr/>
          <a:lstStyle>
            <a:lvl1pPr marL="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1pPr>
            <a:lvl2pPr marL="342900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2pPr>
            <a:lvl3pPr marL="685800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3pPr>
            <a:lvl4pPr marL="10287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4pPr>
            <a:lvl5pPr marL="13716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5pPr>
            <a:lvl6pPr marL="17145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6pPr>
            <a:lvl7pPr marL="20574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7pPr>
            <a:lvl8pPr marL="24003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8pPr>
            <a:lvl9pPr marL="27432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smtClean="0"/>
              <a:t>11/15/2022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65698832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smtClean="0"/>
              <a:t>11/15/2022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45408656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7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9" y="1681163"/>
            <a:ext cx="5157787" cy="823912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9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1" y="1681163"/>
            <a:ext cx="5183188" cy="823912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1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smtClean="0"/>
              <a:t>11/15/2022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03273818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smtClean="0"/>
              <a:t>11/15/2022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33029752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smtClean="0"/>
              <a:t>11/15/2022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05757671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7"/>
            <a:ext cx="6172200" cy="4873625"/>
          </a:xfrm>
        </p:spPr>
        <p:txBody>
          <a:bodyPr/>
          <a:lstStyle>
            <a:lvl1pPr>
              <a:defRPr sz="2400"/>
            </a:lvl1pPr>
            <a:lvl2pPr>
              <a:defRPr sz="2100"/>
            </a:lvl2pPr>
            <a:lvl3pPr>
              <a:defRPr sz="1800"/>
            </a:lvl3pPr>
            <a:lvl4pPr>
              <a:defRPr sz="1500"/>
            </a:lvl4pPr>
            <a:lvl5pPr>
              <a:defRPr sz="1500"/>
            </a:lvl5pPr>
            <a:lvl6pPr>
              <a:defRPr sz="1500"/>
            </a:lvl6pPr>
            <a:lvl7pPr>
              <a:defRPr sz="1500"/>
            </a:lvl7pPr>
            <a:lvl8pPr>
              <a:defRPr sz="1500"/>
            </a:lvl8pPr>
            <a:lvl9pPr>
              <a:defRPr sz="15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smtClean="0"/>
              <a:t>11/15/2022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80590182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7"/>
            <a:ext cx="6172200" cy="4873625"/>
          </a:xfrm>
        </p:spPr>
        <p:txBody>
          <a:bodyPr anchor="t"/>
          <a:lstStyle>
            <a:lvl1pPr marL="0" indent="0">
              <a:buNone/>
              <a:defRPr sz="2400"/>
            </a:lvl1pPr>
            <a:lvl2pPr marL="342900" indent="0">
              <a:buNone/>
              <a:defRPr sz="2100"/>
            </a:lvl2pPr>
            <a:lvl3pPr marL="685800" indent="0">
              <a:buNone/>
              <a:defRPr sz="1800"/>
            </a:lvl3pPr>
            <a:lvl4pPr marL="1028700" indent="0">
              <a:buNone/>
              <a:defRPr sz="1500"/>
            </a:lvl4pPr>
            <a:lvl5pPr marL="1371600" indent="0">
              <a:buNone/>
              <a:defRPr sz="1500"/>
            </a:lvl5pPr>
            <a:lvl6pPr marL="1714500" indent="0">
              <a:buNone/>
              <a:defRPr sz="1500"/>
            </a:lvl6pPr>
            <a:lvl7pPr marL="2057400" indent="0">
              <a:buNone/>
              <a:defRPr sz="1500"/>
            </a:lvl7pPr>
            <a:lvl8pPr marL="2400300" indent="0">
              <a:buNone/>
              <a:defRPr sz="1500"/>
            </a:lvl8pPr>
            <a:lvl9pPr marL="2743200" indent="0">
              <a:buNone/>
              <a:defRPr sz="15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smtClean="0"/>
              <a:t>11/15/2022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12348715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smtClean="0"/>
              <a:t>11/15/2022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55716839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1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1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smtClean="0"/>
              <a:t>11/15/2022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25728574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2D77E0C-7BD5-5549-A375-8247A389324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2383" y="1516015"/>
            <a:ext cx="5173716" cy="3607785"/>
          </a:xfrm>
          <a:prstGeom prst="rect">
            <a:avLst/>
          </a:prstGeom>
        </p:spPr>
        <p:txBody>
          <a:bodyPr/>
          <a:lstStyle>
            <a:lvl1pPr>
              <a:defRPr sz="1055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GB" dirty="0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01119314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C8A18C3-F9AF-984A-84B1-8B52BF988BA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9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607CCAD-CEB2-4242-A349-77255D7949F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F83D626-E580-F446-A205-95424DDA558D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7"/>
            <a:ext cx="2743200" cy="365125"/>
          </a:xfrm>
          <a:prstGeom prst="rect">
            <a:avLst/>
          </a:prstGeom>
        </p:spPr>
        <p:txBody>
          <a:bodyPr/>
          <a:lstStyle/>
          <a:p>
            <a:fld id="{9C64F3F4-CE19-49F8-9EF4-FF4EE52031C2}" type="datetimeFigureOut">
              <a:rPr lang="en-GB" smtClean="0"/>
              <a:t>15/11/2022</a:t>
            </a:fld>
            <a:endParaRPr lang="en-GB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8338C1C-CB13-4B4D-8DD9-B7004B10649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7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70F1107-F739-9449-B06A-1E49EA87E8E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7"/>
            <a:ext cx="2743200" cy="365125"/>
          </a:xfrm>
          <a:prstGeom prst="rect">
            <a:avLst/>
          </a:prstGeom>
        </p:spPr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28933150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CB2C817-988D-4229-A8FE-68154DB629E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253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8834AE9-8A5E-4DB5-96C3-EE385AA95DC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1013"/>
            </a:lvl1pPr>
            <a:lvl2pPr marL="192881" indent="0" algn="ctr">
              <a:buNone/>
              <a:defRPr sz="844"/>
            </a:lvl2pPr>
            <a:lvl3pPr marL="385763" indent="0" algn="ctr">
              <a:buNone/>
              <a:defRPr sz="760"/>
            </a:lvl3pPr>
            <a:lvl4pPr marL="578644" indent="0" algn="ctr">
              <a:buNone/>
              <a:defRPr sz="675"/>
            </a:lvl4pPr>
            <a:lvl5pPr marL="771525" indent="0" algn="ctr">
              <a:buNone/>
              <a:defRPr sz="675"/>
            </a:lvl5pPr>
            <a:lvl6pPr marL="964406" indent="0" algn="ctr">
              <a:buNone/>
              <a:defRPr sz="675"/>
            </a:lvl6pPr>
            <a:lvl7pPr marL="1157288" indent="0" algn="ctr">
              <a:buNone/>
              <a:defRPr sz="675"/>
            </a:lvl7pPr>
            <a:lvl8pPr marL="1350169" indent="0" algn="ctr">
              <a:buNone/>
              <a:defRPr sz="675"/>
            </a:lvl8pPr>
            <a:lvl9pPr marL="1543050" indent="0" algn="ctr">
              <a:buNone/>
              <a:defRPr sz="675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FEBBFFE-9FA3-479C-AAB0-DBBEBE06DF0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15/11/2022</a:t>
            </a:fld>
            <a:endParaRPr lang="en-GB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A53C436-C658-4DA4-A5CD-FFB22E02256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543398B-39F1-4F9B-B06E-852DD7AD996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8007690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28A5AF0-D1D2-4129-BD44-FFA7B70B4B6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26EBF29-FBC8-4E88-A092-25BFADD6C4EA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7ECCFAF-F1D8-4AF8-A191-E938EE22C1F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C62D109-2283-42BE-A563-0ED1A6174D2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15/11/2022</a:t>
            </a:fld>
            <a:endParaRPr lang="en-GB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CFD865B-3B67-4C35-A127-69903EF88DE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D5A2BBD-E859-4409-B8E3-A37B9893513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96429548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1424" y="3993090"/>
            <a:ext cx="10363200" cy="1362075"/>
          </a:xfrm>
        </p:spPr>
        <p:txBody>
          <a:bodyPr anchor="t"/>
          <a:lstStyle>
            <a:lvl1pPr algn="l">
              <a:defRPr sz="225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1424" y="2492903"/>
            <a:ext cx="10363200" cy="1500187"/>
          </a:xfrm>
        </p:spPr>
        <p:txBody>
          <a:bodyPr anchor="b"/>
          <a:lstStyle>
            <a:lvl1pPr marL="0" indent="0">
              <a:buNone/>
              <a:defRPr sz="1125">
                <a:solidFill>
                  <a:schemeClr val="tx1">
                    <a:tint val="75000"/>
                  </a:schemeClr>
                </a:solidFill>
              </a:defRPr>
            </a:lvl1pPr>
            <a:lvl2pPr marL="257175" indent="0">
              <a:buNone/>
              <a:defRPr sz="1013">
                <a:solidFill>
                  <a:schemeClr val="tx1">
                    <a:tint val="75000"/>
                  </a:schemeClr>
                </a:solidFill>
              </a:defRPr>
            </a:lvl2pPr>
            <a:lvl3pPr marL="514350" indent="0">
              <a:buNone/>
              <a:defRPr sz="900">
                <a:solidFill>
                  <a:schemeClr val="tx1">
                    <a:tint val="75000"/>
                  </a:schemeClr>
                </a:solidFill>
              </a:defRPr>
            </a:lvl3pPr>
            <a:lvl4pPr marL="771525" indent="0">
              <a:buNone/>
              <a:defRPr sz="788">
                <a:solidFill>
                  <a:schemeClr val="tx1">
                    <a:tint val="75000"/>
                  </a:schemeClr>
                </a:solidFill>
              </a:defRPr>
            </a:lvl4pPr>
            <a:lvl5pPr marL="1028700" indent="0">
              <a:buNone/>
              <a:defRPr sz="788">
                <a:solidFill>
                  <a:schemeClr val="tx1">
                    <a:tint val="75000"/>
                  </a:schemeClr>
                </a:solidFill>
              </a:defRPr>
            </a:lvl5pPr>
            <a:lvl6pPr marL="1285875" indent="0">
              <a:buNone/>
              <a:defRPr sz="788">
                <a:solidFill>
                  <a:schemeClr val="tx1">
                    <a:tint val="75000"/>
                  </a:schemeClr>
                </a:solidFill>
              </a:defRPr>
            </a:lvl6pPr>
            <a:lvl7pPr marL="1543050" indent="0">
              <a:buNone/>
              <a:defRPr sz="788">
                <a:solidFill>
                  <a:schemeClr val="tx1">
                    <a:tint val="75000"/>
                  </a:schemeClr>
                </a:solidFill>
              </a:defRPr>
            </a:lvl7pPr>
            <a:lvl8pPr marL="1800225" indent="0">
              <a:buNone/>
              <a:defRPr sz="788">
                <a:solidFill>
                  <a:schemeClr val="tx1">
                    <a:tint val="75000"/>
                  </a:schemeClr>
                </a:solidFill>
              </a:defRPr>
            </a:lvl8pPr>
            <a:lvl9pPr marL="2057400" indent="0">
              <a:buNone/>
              <a:defRPr sz="788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15/11/2022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66123168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xAndObj">
  <p:cSld name="Title, Text,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90554" y="103188"/>
            <a:ext cx="10991849" cy="131445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sz="half" idx="1"/>
          </p:nvPr>
        </p:nvSpPr>
        <p:spPr>
          <a:xfrm>
            <a:off x="609600" y="1600201"/>
            <a:ext cx="5384800" cy="445611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445611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609600" y="6243638"/>
            <a:ext cx="2844800" cy="457200"/>
          </a:xfrm>
        </p:spPr>
        <p:txBody>
          <a:bodyPr/>
          <a:lstStyle>
            <a:lvl1pPr>
              <a:defRPr/>
            </a:lvl1pPr>
          </a:lstStyle>
          <a:p>
            <a:fld id="{9C64F3F4-CE19-49F8-9EF4-FF4EE52031C2}" type="datetimeFigureOut">
              <a:rPr lang="en-GB" smtClean="0"/>
              <a:pPr/>
              <a:t>15/11/2022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165600" y="6248400"/>
            <a:ext cx="3860800" cy="45720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737600" y="6243638"/>
            <a:ext cx="2844800" cy="457200"/>
          </a:xfrm>
        </p:spPr>
        <p:txBody>
          <a:bodyPr/>
          <a:lstStyle>
            <a:lvl1pPr>
              <a:defRPr/>
            </a:lvl1pPr>
          </a:lstStyle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8708809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13" Type="http://schemas.openxmlformats.org/officeDocument/2006/relationships/theme" Target="../theme/theme2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slideLayout" Target="../slideLayouts/slideLayout23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Relationship Id="rId14" Type="http://schemas.openxmlformats.org/officeDocument/2006/relationships/image" Target="../media/image3.png"/></Relationships>
</file>

<file path=ppt/slideMasters/_rels/slideMaster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6.xml"/><Relationship Id="rId7" Type="http://schemas.openxmlformats.org/officeDocument/2006/relationships/image" Target="../media/image1.jpg"/><Relationship Id="rId2" Type="http://schemas.openxmlformats.org/officeDocument/2006/relationships/slideLayout" Target="../slideLayouts/slideLayout25.xml"/><Relationship Id="rId1" Type="http://schemas.openxmlformats.org/officeDocument/2006/relationships/slideLayout" Target="../slideLayouts/slideLayout24.xml"/><Relationship Id="rId6" Type="http://schemas.openxmlformats.org/officeDocument/2006/relationships/theme" Target="../theme/theme3.xml"/><Relationship Id="rId5" Type="http://schemas.openxmlformats.org/officeDocument/2006/relationships/slideLayout" Target="../slideLayouts/slideLayout28.xml"/><Relationship Id="rId4" Type="http://schemas.openxmlformats.org/officeDocument/2006/relationships/slideLayout" Target="../slideLayouts/slideLayout27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85804875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7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2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764DE79-268F-4C1A-8933-263129D2AF90}" type="datetimeFigureOut">
              <a:rPr lang="en-US" dirty="0"/>
              <a:t>11/15/2022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2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2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  <p:pic>
        <p:nvPicPr>
          <p:cNvPr id="7" name="Picture 6" descr="A picture containing text, sky, outdoor, sign&#10;&#10;Description automatically generated">
            <a:extLst>
              <a:ext uri="{FF2B5EF4-FFF2-40B4-BE49-F238E27FC236}">
                <a16:creationId xmlns:a16="http://schemas.microsoft.com/office/drawing/2014/main" id="{E6625B1C-8207-489C-A363-42AF003D0C64}"/>
              </a:ext>
            </a:extLst>
          </p:cNvPr>
          <p:cNvPicPr>
            <a:picLocks noChangeAspect="1"/>
          </p:cNvPicPr>
          <p:nvPr userDrawn="1"/>
        </p:nvPicPr>
        <p:blipFill>
          <a:blip r:embed="rId1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4128602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  <p:sldLayoutId id="2147483684" r:id="rId12"/>
  </p:sldLayoutIdLst>
  <p:txStyles>
    <p:titleStyle>
      <a:lvl1pPr algn="l" defTabSz="685800" rtl="0" eaLnBrk="1" latinLnBrk="0" hangingPunct="1">
        <a:lnSpc>
          <a:spcPct val="90000"/>
        </a:lnSpc>
        <a:spcBef>
          <a:spcPct val="0"/>
        </a:spcBef>
        <a:buNone/>
        <a:defRPr sz="33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171450" indent="-171450" algn="l" defTabSz="685800" rtl="0" eaLnBrk="1" latinLnBrk="0" hangingPunct="1">
        <a:lnSpc>
          <a:spcPct val="90000"/>
        </a:lnSpc>
        <a:spcBef>
          <a:spcPts val="750"/>
        </a:spcBef>
        <a:buFont typeface="Arial" panose="020B0604020202020204" pitchFamily="34" charset="0"/>
        <a:buChar char="•"/>
        <a:defRPr sz="2100" kern="1200">
          <a:solidFill>
            <a:schemeClr val="tx1"/>
          </a:solidFill>
          <a:latin typeface="+mn-lt"/>
          <a:ea typeface="+mn-ea"/>
          <a:cs typeface="+mn-cs"/>
        </a:defRPr>
      </a:lvl1pPr>
      <a:lvl2pPr marL="5143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8572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3pPr>
      <a:lvl4pPr marL="12001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5430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8859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2288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5717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9146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7145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0574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4003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7432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blipFill dpi="0" rotWithShape="1">
          <a:blip r:embed="rId7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5908332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6" r:id="rId1"/>
    <p:sldLayoutId id="2147483687" r:id="rId2"/>
    <p:sldLayoutId id="2147483688" r:id="rId3"/>
    <p:sldLayoutId id="2147483689" r:id="rId4"/>
    <p:sldLayoutId id="2147483690" r:id="rId5"/>
  </p:sldLayoutIdLst>
  <p:txStyles>
    <p:titleStyle>
      <a:lvl1pPr algn="l" defTabSz="385763" rtl="0" eaLnBrk="1" latinLnBrk="0" hangingPunct="1">
        <a:lnSpc>
          <a:spcPct val="90000"/>
        </a:lnSpc>
        <a:spcBef>
          <a:spcPct val="0"/>
        </a:spcBef>
        <a:buNone/>
        <a:defRPr sz="1856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96441" indent="-96441" algn="l" defTabSz="385763" rtl="0" eaLnBrk="1" latinLnBrk="0" hangingPunct="1">
        <a:lnSpc>
          <a:spcPct val="90000"/>
        </a:lnSpc>
        <a:spcBef>
          <a:spcPts val="422"/>
        </a:spcBef>
        <a:buFont typeface="Arial" panose="020B0604020202020204" pitchFamily="34" charset="0"/>
        <a:buChar char="•"/>
        <a:defRPr sz="1181" kern="1200">
          <a:solidFill>
            <a:schemeClr val="tx1"/>
          </a:solidFill>
          <a:latin typeface="+mn-lt"/>
          <a:ea typeface="+mn-ea"/>
          <a:cs typeface="+mn-cs"/>
        </a:defRPr>
      </a:lvl1pPr>
      <a:lvl2pPr marL="289322" indent="-96441" algn="l" defTabSz="385763" rtl="0" eaLnBrk="1" latinLnBrk="0" hangingPunct="1">
        <a:lnSpc>
          <a:spcPct val="90000"/>
        </a:lnSpc>
        <a:spcBef>
          <a:spcPts val="211"/>
        </a:spcBef>
        <a:buFont typeface="Arial" panose="020B0604020202020204" pitchFamily="34" charset="0"/>
        <a:buChar char="•"/>
        <a:defRPr sz="1013" kern="1200">
          <a:solidFill>
            <a:schemeClr val="tx1"/>
          </a:solidFill>
          <a:latin typeface="+mn-lt"/>
          <a:ea typeface="+mn-ea"/>
          <a:cs typeface="+mn-cs"/>
        </a:defRPr>
      </a:lvl2pPr>
      <a:lvl3pPr marL="482204" indent="-96441" algn="l" defTabSz="385763" rtl="0" eaLnBrk="1" latinLnBrk="0" hangingPunct="1">
        <a:lnSpc>
          <a:spcPct val="90000"/>
        </a:lnSpc>
        <a:spcBef>
          <a:spcPts val="211"/>
        </a:spcBef>
        <a:buFont typeface="Arial" panose="020B0604020202020204" pitchFamily="34" charset="0"/>
        <a:buChar char="•"/>
        <a:defRPr sz="844" kern="1200">
          <a:solidFill>
            <a:schemeClr val="tx1"/>
          </a:solidFill>
          <a:latin typeface="+mn-lt"/>
          <a:ea typeface="+mn-ea"/>
          <a:cs typeface="+mn-cs"/>
        </a:defRPr>
      </a:lvl3pPr>
      <a:lvl4pPr marL="675085" indent="-96441" algn="l" defTabSz="385763" rtl="0" eaLnBrk="1" latinLnBrk="0" hangingPunct="1">
        <a:lnSpc>
          <a:spcPct val="90000"/>
        </a:lnSpc>
        <a:spcBef>
          <a:spcPts val="211"/>
        </a:spcBef>
        <a:buFont typeface="Arial" panose="020B0604020202020204" pitchFamily="34" charset="0"/>
        <a:buChar char="•"/>
        <a:defRPr sz="760" kern="1200">
          <a:solidFill>
            <a:schemeClr val="tx1"/>
          </a:solidFill>
          <a:latin typeface="+mn-lt"/>
          <a:ea typeface="+mn-ea"/>
          <a:cs typeface="+mn-cs"/>
        </a:defRPr>
      </a:lvl4pPr>
      <a:lvl5pPr marL="867966" indent="-96441" algn="l" defTabSz="385763" rtl="0" eaLnBrk="1" latinLnBrk="0" hangingPunct="1">
        <a:lnSpc>
          <a:spcPct val="90000"/>
        </a:lnSpc>
        <a:spcBef>
          <a:spcPts val="211"/>
        </a:spcBef>
        <a:buFont typeface="Arial" panose="020B0604020202020204" pitchFamily="34" charset="0"/>
        <a:buChar char="•"/>
        <a:defRPr sz="760" kern="1200">
          <a:solidFill>
            <a:schemeClr val="tx1"/>
          </a:solidFill>
          <a:latin typeface="+mn-lt"/>
          <a:ea typeface="+mn-ea"/>
          <a:cs typeface="+mn-cs"/>
        </a:defRPr>
      </a:lvl5pPr>
      <a:lvl6pPr marL="1060847" indent="-96441" algn="l" defTabSz="385763" rtl="0" eaLnBrk="1" latinLnBrk="0" hangingPunct="1">
        <a:lnSpc>
          <a:spcPct val="90000"/>
        </a:lnSpc>
        <a:spcBef>
          <a:spcPts val="211"/>
        </a:spcBef>
        <a:buFont typeface="Arial" panose="020B0604020202020204" pitchFamily="34" charset="0"/>
        <a:buChar char="•"/>
        <a:defRPr sz="760" kern="1200">
          <a:solidFill>
            <a:schemeClr val="tx1"/>
          </a:solidFill>
          <a:latin typeface="+mn-lt"/>
          <a:ea typeface="+mn-ea"/>
          <a:cs typeface="+mn-cs"/>
        </a:defRPr>
      </a:lvl6pPr>
      <a:lvl7pPr marL="1253729" indent="-96441" algn="l" defTabSz="385763" rtl="0" eaLnBrk="1" latinLnBrk="0" hangingPunct="1">
        <a:lnSpc>
          <a:spcPct val="90000"/>
        </a:lnSpc>
        <a:spcBef>
          <a:spcPts val="211"/>
        </a:spcBef>
        <a:buFont typeface="Arial" panose="020B0604020202020204" pitchFamily="34" charset="0"/>
        <a:buChar char="•"/>
        <a:defRPr sz="760" kern="1200">
          <a:solidFill>
            <a:schemeClr val="tx1"/>
          </a:solidFill>
          <a:latin typeface="+mn-lt"/>
          <a:ea typeface="+mn-ea"/>
          <a:cs typeface="+mn-cs"/>
        </a:defRPr>
      </a:lvl7pPr>
      <a:lvl8pPr marL="1446610" indent="-96441" algn="l" defTabSz="385763" rtl="0" eaLnBrk="1" latinLnBrk="0" hangingPunct="1">
        <a:lnSpc>
          <a:spcPct val="90000"/>
        </a:lnSpc>
        <a:spcBef>
          <a:spcPts val="211"/>
        </a:spcBef>
        <a:buFont typeface="Arial" panose="020B0604020202020204" pitchFamily="34" charset="0"/>
        <a:buChar char="•"/>
        <a:defRPr sz="760" kern="1200">
          <a:solidFill>
            <a:schemeClr val="tx1"/>
          </a:solidFill>
          <a:latin typeface="+mn-lt"/>
          <a:ea typeface="+mn-ea"/>
          <a:cs typeface="+mn-cs"/>
        </a:defRPr>
      </a:lvl8pPr>
      <a:lvl9pPr marL="1639491" indent="-96441" algn="l" defTabSz="385763" rtl="0" eaLnBrk="1" latinLnBrk="0" hangingPunct="1">
        <a:lnSpc>
          <a:spcPct val="90000"/>
        </a:lnSpc>
        <a:spcBef>
          <a:spcPts val="211"/>
        </a:spcBef>
        <a:buFont typeface="Arial" panose="020B0604020202020204" pitchFamily="34" charset="0"/>
        <a:buChar char="•"/>
        <a:defRPr sz="76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385763" rtl="0" eaLnBrk="1" latinLnBrk="0" hangingPunct="1">
        <a:defRPr sz="760" kern="1200">
          <a:solidFill>
            <a:schemeClr val="tx1"/>
          </a:solidFill>
          <a:latin typeface="+mn-lt"/>
          <a:ea typeface="+mn-ea"/>
          <a:cs typeface="+mn-cs"/>
        </a:defRPr>
      </a:lvl1pPr>
      <a:lvl2pPr marL="192881" algn="l" defTabSz="385763" rtl="0" eaLnBrk="1" latinLnBrk="0" hangingPunct="1">
        <a:defRPr sz="760" kern="1200">
          <a:solidFill>
            <a:schemeClr val="tx1"/>
          </a:solidFill>
          <a:latin typeface="+mn-lt"/>
          <a:ea typeface="+mn-ea"/>
          <a:cs typeface="+mn-cs"/>
        </a:defRPr>
      </a:lvl2pPr>
      <a:lvl3pPr marL="385763" algn="l" defTabSz="385763" rtl="0" eaLnBrk="1" latinLnBrk="0" hangingPunct="1">
        <a:defRPr sz="760" kern="1200">
          <a:solidFill>
            <a:schemeClr val="tx1"/>
          </a:solidFill>
          <a:latin typeface="+mn-lt"/>
          <a:ea typeface="+mn-ea"/>
          <a:cs typeface="+mn-cs"/>
        </a:defRPr>
      </a:lvl3pPr>
      <a:lvl4pPr marL="578644" algn="l" defTabSz="385763" rtl="0" eaLnBrk="1" latinLnBrk="0" hangingPunct="1">
        <a:defRPr sz="760" kern="1200">
          <a:solidFill>
            <a:schemeClr val="tx1"/>
          </a:solidFill>
          <a:latin typeface="+mn-lt"/>
          <a:ea typeface="+mn-ea"/>
          <a:cs typeface="+mn-cs"/>
        </a:defRPr>
      </a:lvl4pPr>
      <a:lvl5pPr marL="771525" algn="l" defTabSz="385763" rtl="0" eaLnBrk="1" latinLnBrk="0" hangingPunct="1">
        <a:defRPr sz="760" kern="1200">
          <a:solidFill>
            <a:schemeClr val="tx1"/>
          </a:solidFill>
          <a:latin typeface="+mn-lt"/>
          <a:ea typeface="+mn-ea"/>
          <a:cs typeface="+mn-cs"/>
        </a:defRPr>
      </a:lvl5pPr>
      <a:lvl6pPr marL="964406" algn="l" defTabSz="385763" rtl="0" eaLnBrk="1" latinLnBrk="0" hangingPunct="1">
        <a:defRPr sz="760" kern="1200">
          <a:solidFill>
            <a:schemeClr val="tx1"/>
          </a:solidFill>
          <a:latin typeface="+mn-lt"/>
          <a:ea typeface="+mn-ea"/>
          <a:cs typeface="+mn-cs"/>
        </a:defRPr>
      </a:lvl6pPr>
      <a:lvl7pPr marL="1157288" algn="l" defTabSz="385763" rtl="0" eaLnBrk="1" latinLnBrk="0" hangingPunct="1">
        <a:defRPr sz="760" kern="1200">
          <a:solidFill>
            <a:schemeClr val="tx1"/>
          </a:solidFill>
          <a:latin typeface="+mn-lt"/>
          <a:ea typeface="+mn-ea"/>
          <a:cs typeface="+mn-cs"/>
        </a:defRPr>
      </a:lvl7pPr>
      <a:lvl8pPr marL="1350169" algn="l" defTabSz="385763" rtl="0" eaLnBrk="1" latinLnBrk="0" hangingPunct="1">
        <a:defRPr sz="760" kern="1200">
          <a:solidFill>
            <a:schemeClr val="tx1"/>
          </a:solidFill>
          <a:latin typeface="+mn-lt"/>
          <a:ea typeface="+mn-ea"/>
          <a:cs typeface="+mn-cs"/>
        </a:defRPr>
      </a:lvl8pPr>
      <a:lvl9pPr marL="1543050" algn="l" defTabSz="385763" rtl="0" eaLnBrk="1" latinLnBrk="0" hangingPunct="1">
        <a:defRPr sz="76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3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5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cpdstandards.com/sectors/institute-of-leadership-and-management-ilm/" TargetMode="External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1">
            <a:extLst>
              <a:ext uri="{FF2B5EF4-FFF2-40B4-BE49-F238E27FC236}">
                <a16:creationId xmlns:a16="http://schemas.microsoft.com/office/drawing/2014/main" id="{C651EB77-20F7-46E6-B3C4-8AAFCDB6393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814276" y="2320054"/>
            <a:ext cx="4098845" cy="2394823"/>
          </a:xfrm>
        </p:spPr>
        <p:txBody>
          <a:bodyPr>
            <a:noAutofit/>
          </a:bodyPr>
          <a:lstStyle/>
          <a:p>
            <a:pPr>
              <a:defRPr/>
            </a:pPr>
            <a:r>
              <a:rPr lang="en-GB" sz="1800" dirty="0">
                <a:ea typeface="Calibri" panose="020F0502020204030204" pitchFamily="34" charset="0"/>
              </a:rPr>
              <a:t>CertHE Applied Leadership and Management in the Workplace </a:t>
            </a:r>
            <a:br>
              <a:rPr lang="en-GB" sz="1800" b="1" dirty="0">
                <a:ea typeface="Calibri" panose="020F0502020204030204" pitchFamily="34" charset="0"/>
              </a:rPr>
            </a:br>
            <a:br>
              <a:rPr lang="en-GB" altLang="en-US" sz="1800" dirty="0"/>
            </a:br>
            <a:br>
              <a:rPr lang="en-GB" altLang="en-US" sz="1800" dirty="0"/>
            </a:br>
            <a:r>
              <a:rPr lang="en-GB" altLang="en-US" sz="1800" dirty="0"/>
              <a:t>Module: BMSK4011 </a:t>
            </a:r>
            <a:br>
              <a:rPr lang="en-GB" altLang="en-US" sz="1800" dirty="0"/>
            </a:br>
            <a:r>
              <a:rPr lang="en-GB" sz="1800" dirty="0"/>
              <a:t>Continuous Professional Development</a:t>
            </a:r>
            <a:br>
              <a:rPr lang="en-GB" sz="4000" dirty="0"/>
            </a:br>
            <a:br>
              <a:rPr lang="en-GB" sz="1800" dirty="0"/>
            </a:br>
            <a:br>
              <a:rPr lang="en-GB" sz="1800" dirty="0"/>
            </a:br>
            <a:br>
              <a:rPr lang="en-GB" sz="1800" b="1" dirty="0"/>
            </a:br>
            <a:endParaRPr lang="en-GB" altLang="en-US" sz="1800" dirty="0"/>
          </a:p>
        </p:txBody>
      </p:sp>
    </p:spTree>
    <p:extLst>
      <p:ext uri="{BB962C8B-B14F-4D97-AF65-F5344CB8AC3E}">
        <p14:creationId xmlns:p14="http://schemas.microsoft.com/office/powerpoint/2010/main" val="137060021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>
            <a:extLst>
              <a:ext uri="{FF2B5EF4-FFF2-40B4-BE49-F238E27FC236}">
                <a16:creationId xmlns:a16="http://schemas.microsoft.com/office/drawing/2014/main" id="{C8F35DD7-30F2-4EBF-A015-C0DEF3DDEDD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667000" y="3904587"/>
            <a:ext cx="6858000" cy="1086844"/>
          </a:xfrm>
        </p:spPr>
        <p:txBody>
          <a:bodyPr/>
          <a:lstStyle/>
          <a:p>
            <a:r>
              <a:rPr lang="en-GB" sz="3300" dirty="0">
                <a:solidFill>
                  <a:srgbClr val="FFFFFF"/>
                </a:solidFill>
                <a:latin typeface="Calibri Light" panose="020F0302020204030204" pitchFamily="34" charset="0"/>
              </a:rPr>
              <a:t>Blended Learning </a:t>
            </a:r>
            <a:r>
              <a:rPr lang="en-GB" sz="3300" dirty="0">
                <a:solidFill>
                  <a:srgbClr val="000000"/>
                </a:solidFill>
                <a:latin typeface="Calibri Light" panose="020F0302020204030204" pitchFamily="34" charset="0"/>
              </a:rPr>
              <a:t>​</a:t>
            </a:r>
            <a:br>
              <a:rPr lang="en-GB" sz="3300" dirty="0">
                <a:solidFill>
                  <a:srgbClr val="000000"/>
                </a:solidFill>
                <a:latin typeface="Calibri Light" panose="020F0302020204030204" pitchFamily="34" charset="0"/>
              </a:rPr>
            </a:br>
            <a:r>
              <a:rPr lang="en-GB" sz="3300" dirty="0">
                <a:solidFill>
                  <a:srgbClr val="FFFFFF"/>
                </a:solidFill>
                <a:latin typeface="Calibri Light" panose="020F0302020204030204" pitchFamily="34" charset="0"/>
              </a:rPr>
              <a:t>Session 7</a:t>
            </a:r>
            <a:r>
              <a:rPr lang="en-GB" sz="3300" dirty="0">
                <a:solidFill>
                  <a:srgbClr val="000000"/>
                </a:solidFill>
                <a:latin typeface="Calibri Light" panose="020F0302020204030204" pitchFamily="34" charset="0"/>
              </a:rPr>
              <a:t> </a:t>
            </a:r>
            <a:endParaRPr lang="en-GB" sz="3300" dirty="0"/>
          </a:p>
        </p:txBody>
      </p:sp>
    </p:spTree>
    <p:extLst>
      <p:ext uri="{BB962C8B-B14F-4D97-AF65-F5344CB8AC3E}">
        <p14:creationId xmlns:p14="http://schemas.microsoft.com/office/powerpoint/2010/main" val="420139825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600" b="1" dirty="0">
                <a:latin typeface="Arial" panose="020B0604020202020204" pitchFamily="34" charset="0"/>
                <a:cs typeface="Arial" panose="020B0604020202020204" pitchFamily="34" charset="0"/>
              </a:rPr>
              <a:t>Overview of Workshop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327027" y="1896648"/>
            <a:ext cx="7886700" cy="2827511"/>
          </a:xfrm>
        </p:spPr>
        <p:txBody>
          <a:bodyPr/>
          <a:lstStyle/>
          <a:p>
            <a:r>
              <a:rPr lang="en-GB" dirty="0"/>
              <a:t>Continuous Professional Development (CPD)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4746328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8987B55-E3C2-4B5B-AC02-ACA84DF9289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600" b="1" dirty="0">
                <a:latin typeface="Arial" panose="020B0604020202020204" pitchFamily="34" charset="0"/>
                <a:cs typeface="Arial" panose="020B0604020202020204" pitchFamily="34" charset="0"/>
              </a:rPr>
              <a:t>What is CPD?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B7B6492-BC5D-793A-0796-0E783DB17D4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83484" y="1336034"/>
            <a:ext cx="7886700" cy="2827511"/>
          </a:xfrm>
        </p:spPr>
        <p:txBody>
          <a:bodyPr/>
          <a:lstStyle/>
          <a:p>
            <a:r>
              <a:rPr lang="en-GB" dirty="0"/>
              <a:t>CPD stands for Continuous Professional Development </a:t>
            </a:r>
          </a:p>
          <a:p>
            <a:r>
              <a:rPr lang="en-GB" dirty="0"/>
              <a:t>It is a commitment to ongoing lifelong learning</a:t>
            </a:r>
          </a:p>
          <a:p>
            <a:r>
              <a:rPr lang="en-GB" dirty="0">
                <a:solidFill>
                  <a:srgbClr val="211F34"/>
                </a:solidFill>
                <a:latin typeface="Circular Std"/>
              </a:rPr>
              <a:t>Op</a:t>
            </a:r>
            <a:r>
              <a:rPr lang="en-GB" b="0" i="0" dirty="0">
                <a:solidFill>
                  <a:srgbClr val="211F34"/>
                </a:solidFill>
                <a:effectLst/>
                <a:latin typeface="Circular Std"/>
              </a:rPr>
              <a:t>portunity to learn something new</a:t>
            </a:r>
          </a:p>
          <a:p>
            <a:r>
              <a:rPr lang="en-GB" dirty="0">
                <a:solidFill>
                  <a:srgbClr val="211F34"/>
                </a:solidFill>
                <a:latin typeface="Circular Std"/>
              </a:rPr>
              <a:t>Refresh existing knowledge</a:t>
            </a:r>
          </a:p>
          <a:p>
            <a:r>
              <a:rPr lang="en-GB" dirty="0">
                <a:solidFill>
                  <a:srgbClr val="211F34"/>
                </a:solidFill>
                <a:latin typeface="Circular Std"/>
              </a:rPr>
              <a:t>Improve skills</a:t>
            </a:r>
          </a:p>
          <a:p>
            <a:r>
              <a:rPr lang="en-GB" dirty="0">
                <a:solidFill>
                  <a:srgbClr val="211F34"/>
                </a:solidFill>
                <a:latin typeface="Circular Std"/>
              </a:rPr>
              <a:t>Keep up to date</a:t>
            </a:r>
            <a:endParaRPr lang="en-GB" dirty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3426316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3806E97-CE10-48D1-A34D-9A81F171AA4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600" b="1" dirty="0">
                <a:latin typeface="Arial" panose="020B0604020202020204" pitchFamily="34" charset="0"/>
                <a:cs typeface="Arial" panose="020B0604020202020204" pitchFamily="34" charset="0"/>
              </a:rPr>
              <a:t>What is CPD?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8492551-6485-E1E7-F72C-4BEADEBDB69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92984" y="1640833"/>
            <a:ext cx="7886700" cy="2827511"/>
          </a:xfrm>
        </p:spPr>
        <p:txBody>
          <a:bodyPr/>
          <a:lstStyle/>
          <a:p>
            <a:r>
              <a:rPr lang="en-GB" dirty="0"/>
              <a:t>Conscious practice</a:t>
            </a:r>
          </a:p>
          <a:p>
            <a:r>
              <a:rPr lang="en-GB" dirty="0"/>
              <a:t>Documented</a:t>
            </a:r>
          </a:p>
          <a:p>
            <a:r>
              <a:rPr lang="en-GB" dirty="0"/>
              <a:t>Record of increasing skill, knowledge and experience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195600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519DBFA-5D2C-4A7A-B049-D95622A6E52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600" b="1" dirty="0">
                <a:latin typeface="Arial" panose="020B0604020202020204" pitchFamily="34" charset="0"/>
                <a:cs typeface="Arial" panose="020B0604020202020204" pitchFamily="34" charset="0"/>
              </a:rPr>
              <a:t>What counts as CPD?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A37AD618-B9B7-2EC0-FE02-72BEA382C30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Training courses</a:t>
            </a:r>
          </a:p>
          <a:p>
            <a:r>
              <a:rPr lang="en-GB" dirty="0"/>
              <a:t>Seminars</a:t>
            </a:r>
          </a:p>
          <a:p>
            <a:r>
              <a:rPr lang="en-GB" dirty="0"/>
              <a:t>Workshops</a:t>
            </a:r>
          </a:p>
          <a:p>
            <a:r>
              <a:rPr lang="en-GB" dirty="0"/>
              <a:t>E-Learning</a:t>
            </a:r>
          </a:p>
          <a:p>
            <a:r>
              <a:rPr lang="en-GB" dirty="0"/>
              <a:t>Conferences</a:t>
            </a:r>
          </a:p>
          <a:p>
            <a:r>
              <a:rPr lang="en-GB" dirty="0"/>
              <a:t>Events</a:t>
            </a:r>
          </a:p>
        </p:txBody>
      </p:sp>
    </p:spTree>
    <p:extLst>
      <p:ext uri="{BB962C8B-B14F-4D97-AF65-F5344CB8AC3E}">
        <p14:creationId xmlns:p14="http://schemas.microsoft.com/office/powerpoint/2010/main" val="318094205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5558D4-AA7A-4F76-B89D-EAB8B22296A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600" b="1" dirty="0">
                <a:latin typeface="Arial" panose="020B0604020202020204" pitchFamily="34" charset="0"/>
                <a:cs typeface="Arial" panose="020B0604020202020204" pitchFamily="34" charset="0"/>
              </a:rPr>
              <a:t>Why use it?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071E4CF7-8857-3938-A84B-22D13729284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Improves skills</a:t>
            </a:r>
          </a:p>
          <a:p>
            <a:r>
              <a:rPr lang="en-GB" dirty="0"/>
              <a:t>Improves knowledge</a:t>
            </a:r>
          </a:p>
          <a:p>
            <a:r>
              <a:rPr lang="en-GB" dirty="0"/>
              <a:t>Enhances performance</a:t>
            </a:r>
          </a:p>
          <a:p>
            <a:r>
              <a:rPr lang="en-GB" dirty="0"/>
              <a:t>Supports career prospects</a:t>
            </a:r>
          </a:p>
        </p:txBody>
      </p:sp>
    </p:spTree>
    <p:extLst>
      <p:ext uri="{BB962C8B-B14F-4D97-AF65-F5344CB8AC3E}">
        <p14:creationId xmlns:p14="http://schemas.microsoft.com/office/powerpoint/2010/main" val="228481364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20E40B6-C09D-426F-A377-72CC1522621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600" b="1" dirty="0">
                <a:latin typeface="Arial" panose="020B0604020202020204" pitchFamily="34" charset="0"/>
                <a:cs typeface="Arial" panose="020B0604020202020204" pitchFamily="34" charset="0"/>
              </a:rPr>
              <a:t>Types of CPD</a:t>
            </a:r>
            <a:br>
              <a:rPr lang="en-GB" dirty="0"/>
            </a:br>
            <a:r>
              <a:rPr lang="en-GB" sz="3600" b="0" i="0" dirty="0">
                <a:effectLst/>
              </a:rPr>
              <a:t>Structured CPD / Active Learning</a:t>
            </a:r>
            <a:br>
              <a:rPr lang="en-GB" b="0" i="0" dirty="0">
                <a:solidFill>
                  <a:srgbClr val="FFFFFF"/>
                </a:solidFill>
                <a:effectLst/>
                <a:latin typeface="pt-serif"/>
              </a:rPr>
            </a:br>
            <a:endParaRPr lang="en-GB" dirty="0"/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D242DCC0-F2D6-8909-E6C4-702FD2E6DB4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>
                <a:latin typeface="Circular Std"/>
              </a:rPr>
              <a:t>I</a:t>
            </a:r>
            <a:r>
              <a:rPr lang="en-GB" b="0" i="0" dirty="0">
                <a:effectLst/>
                <a:latin typeface="Circular Std"/>
              </a:rPr>
              <a:t>nteractive and participation-based study</a:t>
            </a:r>
          </a:p>
          <a:p>
            <a:r>
              <a:rPr lang="en-GB" dirty="0">
                <a:latin typeface="Circular Std"/>
              </a:rPr>
              <a:t>Attending training course workshops</a:t>
            </a:r>
          </a:p>
          <a:p>
            <a:r>
              <a:rPr lang="en-GB" dirty="0">
                <a:latin typeface="Circular Std"/>
              </a:rPr>
              <a:t>Active participation</a:t>
            </a:r>
          </a:p>
          <a:p>
            <a:r>
              <a:rPr lang="en-GB" dirty="0">
                <a:latin typeface="Circular Std"/>
              </a:rPr>
              <a:t>Certified events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2110206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20E40B6-C09D-426F-A377-72CC1522621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600" b="1" dirty="0">
                <a:latin typeface="Arial" panose="020B0604020202020204" pitchFamily="34" charset="0"/>
                <a:cs typeface="Arial" panose="020B0604020202020204" pitchFamily="34" charset="0"/>
              </a:rPr>
              <a:t>Types of CPD</a:t>
            </a:r>
            <a:br>
              <a:rPr lang="en-GB" dirty="0"/>
            </a:br>
            <a:r>
              <a:rPr lang="en-GB" sz="3600" dirty="0"/>
              <a:t>Reflective CPD / Passive learning</a:t>
            </a:r>
            <a:br>
              <a:rPr lang="en-GB" b="0" i="0" dirty="0">
                <a:solidFill>
                  <a:srgbClr val="FFFFFF"/>
                </a:solidFill>
                <a:effectLst/>
                <a:latin typeface="pt-serif"/>
              </a:rPr>
            </a:br>
            <a:endParaRPr lang="en-GB" dirty="0"/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D242DCC0-F2D6-8909-E6C4-702FD2E6DB4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b="0" i="0" dirty="0">
                <a:effectLst/>
                <a:latin typeface="Circular Std"/>
              </a:rPr>
              <a:t>No participate</a:t>
            </a:r>
            <a:r>
              <a:rPr lang="en-GB" dirty="0">
                <a:latin typeface="Circular Std"/>
              </a:rPr>
              <a:t>-based interaction</a:t>
            </a:r>
            <a:endParaRPr lang="en-GB" b="0" i="0" dirty="0">
              <a:effectLst/>
              <a:latin typeface="Circular Std"/>
            </a:endParaRPr>
          </a:p>
          <a:p>
            <a:r>
              <a:rPr lang="en-GB" dirty="0">
                <a:latin typeface="Circular Std"/>
              </a:rPr>
              <a:t>Training videos</a:t>
            </a:r>
          </a:p>
          <a:p>
            <a:r>
              <a:rPr lang="en-GB" dirty="0">
                <a:latin typeface="Circular Std"/>
              </a:rPr>
              <a:t>Podcasts</a:t>
            </a:r>
          </a:p>
          <a:p>
            <a:r>
              <a:rPr lang="en-GB" dirty="0">
                <a:latin typeface="Circular Std"/>
              </a:rPr>
              <a:t>Industry briefings</a:t>
            </a:r>
          </a:p>
          <a:p>
            <a:r>
              <a:rPr lang="en-GB" dirty="0">
                <a:latin typeface="Circular Std"/>
              </a:rPr>
              <a:t>General updates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703064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20E40B6-C09D-426F-A377-72CC1522621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600" b="1" dirty="0">
                <a:latin typeface="Arial" panose="020B0604020202020204" pitchFamily="34" charset="0"/>
                <a:cs typeface="Arial" panose="020B0604020202020204" pitchFamily="34" charset="0"/>
              </a:rPr>
              <a:t>Types of CPD</a:t>
            </a:r>
            <a:br>
              <a:rPr lang="en-GB" sz="3600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3600" dirty="0"/>
              <a:t>Informal CPD / Self-directed learning</a:t>
            </a:r>
            <a:br>
              <a:rPr lang="en-GB" b="0" i="0" dirty="0">
                <a:solidFill>
                  <a:srgbClr val="FFFFFF"/>
                </a:solidFill>
                <a:effectLst/>
                <a:latin typeface="pt-serif"/>
              </a:rPr>
            </a:br>
            <a:endParaRPr lang="en-GB" dirty="0"/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D242DCC0-F2D6-8909-E6C4-702FD2E6DB4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b="0" i="0" dirty="0">
                <a:effectLst/>
                <a:latin typeface="Circular Std"/>
              </a:rPr>
              <a:t>Reading books / articles</a:t>
            </a:r>
          </a:p>
          <a:p>
            <a:r>
              <a:rPr lang="en-GB" dirty="0">
                <a:latin typeface="Circular Std"/>
              </a:rPr>
              <a:t>Forum discussions</a:t>
            </a:r>
          </a:p>
          <a:p>
            <a:r>
              <a:rPr lang="en-GB" dirty="0">
                <a:latin typeface="Circular Std"/>
              </a:rPr>
              <a:t>No time frame</a:t>
            </a:r>
          </a:p>
          <a:p>
            <a:r>
              <a:rPr lang="en-GB" dirty="0">
                <a:latin typeface="Circular Std"/>
              </a:rPr>
              <a:t>Varies by individual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0941599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B41D2D8-F405-482C-A7B6-6EB192E4837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600" b="1" dirty="0">
                <a:latin typeface="Arial" panose="020B0604020202020204" pitchFamily="34" charset="0"/>
                <a:cs typeface="Arial" panose="020B0604020202020204" pitchFamily="34" charset="0"/>
              </a:rPr>
              <a:t>Methods of CPD learning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E7D576F5-DFAD-74B6-3190-389038EEC30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No one size fits all approach</a:t>
            </a:r>
          </a:p>
          <a:p>
            <a:r>
              <a:rPr lang="en-GB" dirty="0"/>
              <a:t>However, it is generally accepted to spend</a:t>
            </a:r>
          </a:p>
          <a:p>
            <a:pPr lvl="1"/>
            <a:r>
              <a:rPr lang="en-GB" dirty="0"/>
              <a:t>50% of time on structured CPD</a:t>
            </a:r>
          </a:p>
          <a:p>
            <a:pPr lvl="1"/>
            <a:r>
              <a:rPr lang="en-GB" dirty="0"/>
              <a:t>50% as a mix of reflective and informal CPD</a:t>
            </a:r>
          </a:p>
        </p:txBody>
      </p:sp>
    </p:spTree>
    <p:extLst>
      <p:ext uri="{BB962C8B-B14F-4D97-AF65-F5344CB8AC3E}">
        <p14:creationId xmlns:p14="http://schemas.microsoft.com/office/powerpoint/2010/main" val="902071581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0090802-3E87-41FE-AC4E-223A8C70CB1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600" b="1" dirty="0">
                <a:latin typeface="Arial" panose="020B0604020202020204" pitchFamily="34" charset="0"/>
                <a:cs typeface="Arial" panose="020B0604020202020204" pitchFamily="34" charset="0"/>
              </a:rPr>
              <a:t>When should you complete your CPD?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10E6963F-DCB4-8C6E-EF65-1B76171CE76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CPD is measured annually</a:t>
            </a:r>
          </a:p>
          <a:p>
            <a:r>
              <a:rPr lang="en-GB" dirty="0"/>
              <a:t>Most industries have a target number of hours per year</a:t>
            </a:r>
          </a:p>
          <a:p>
            <a:r>
              <a:rPr lang="en-GB" dirty="0"/>
              <a:t>You should record your CPD after each activity</a:t>
            </a:r>
          </a:p>
        </p:txBody>
      </p:sp>
    </p:spTree>
    <p:extLst>
      <p:ext uri="{BB962C8B-B14F-4D97-AF65-F5344CB8AC3E}">
        <p14:creationId xmlns:p14="http://schemas.microsoft.com/office/powerpoint/2010/main" val="3019252213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2AFF039-0CEF-4644-AC57-947C2FDBC8A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600" b="1" dirty="0">
                <a:latin typeface="Arial" panose="020B0604020202020204" pitchFamily="34" charset="0"/>
                <a:cs typeface="Arial" panose="020B0604020202020204" pitchFamily="34" charset="0"/>
              </a:rPr>
              <a:t>How to record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9853A1B9-C739-2B5D-1BC7-0C03A44C5C5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Maintain a tracking document</a:t>
            </a:r>
          </a:p>
          <a:p>
            <a:r>
              <a:rPr lang="en-GB" dirty="0"/>
              <a:t>Complete after each activity</a:t>
            </a:r>
          </a:p>
          <a:p>
            <a:r>
              <a:rPr lang="en-GB" dirty="0"/>
              <a:t>Describe each activity</a:t>
            </a:r>
          </a:p>
          <a:p>
            <a:r>
              <a:rPr lang="en-GB" dirty="0"/>
              <a:t>Note method of delivery</a:t>
            </a:r>
          </a:p>
          <a:p>
            <a:r>
              <a:rPr lang="en-GB" dirty="0"/>
              <a:t>Record number of hours</a:t>
            </a:r>
          </a:p>
          <a:p>
            <a:r>
              <a:rPr lang="en-GB" dirty="0"/>
              <a:t>Record date </a:t>
            </a:r>
          </a:p>
          <a:p>
            <a:r>
              <a:rPr lang="en-GB" dirty="0"/>
              <a:t>Provide a summary of key learning</a:t>
            </a:r>
          </a:p>
        </p:txBody>
      </p:sp>
    </p:spTree>
    <p:extLst>
      <p:ext uri="{BB962C8B-B14F-4D97-AF65-F5344CB8AC3E}">
        <p14:creationId xmlns:p14="http://schemas.microsoft.com/office/powerpoint/2010/main" val="176922425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0B1EAC9-DD21-45C4-8C61-550F1035D74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600" b="1" dirty="0">
                <a:latin typeface="Arial" panose="020B0604020202020204" pitchFamily="34" charset="0"/>
                <a:cs typeface="Arial" panose="020B0604020202020204" pitchFamily="34" charset="0"/>
              </a:rPr>
              <a:t>What does it look like?</a:t>
            </a:r>
          </a:p>
        </p:txBody>
      </p:sp>
      <p:graphicFrame>
        <p:nvGraphicFramePr>
          <p:cNvPr id="3" name="Table 3">
            <a:extLst>
              <a:ext uri="{FF2B5EF4-FFF2-40B4-BE49-F238E27FC236}">
                <a16:creationId xmlns:a16="http://schemas.microsoft.com/office/drawing/2014/main" id="{D2CFED79-F0CF-E93C-0D37-97DFE134026A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70554866"/>
              </p:ext>
            </p:extLst>
          </p:nvPr>
        </p:nvGraphicFramePr>
        <p:xfrm>
          <a:off x="838200" y="1120435"/>
          <a:ext cx="10515600" cy="43942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387929">
                  <a:extLst>
                    <a:ext uri="{9D8B030D-6E8A-4147-A177-3AD203B41FA5}">
                      <a16:colId xmlns:a16="http://schemas.microsoft.com/office/drawing/2014/main" val="3380349994"/>
                    </a:ext>
                  </a:extLst>
                </a:gridCol>
                <a:gridCol w="1758042">
                  <a:extLst>
                    <a:ext uri="{9D8B030D-6E8A-4147-A177-3AD203B41FA5}">
                      <a16:colId xmlns:a16="http://schemas.microsoft.com/office/drawing/2014/main" val="1315259445"/>
                    </a:ext>
                  </a:extLst>
                </a:gridCol>
                <a:gridCol w="2068286">
                  <a:extLst>
                    <a:ext uri="{9D8B030D-6E8A-4147-A177-3AD203B41FA5}">
                      <a16:colId xmlns:a16="http://schemas.microsoft.com/office/drawing/2014/main" val="3468805738"/>
                    </a:ext>
                  </a:extLst>
                </a:gridCol>
                <a:gridCol w="3831771">
                  <a:extLst>
                    <a:ext uri="{9D8B030D-6E8A-4147-A177-3AD203B41FA5}">
                      <a16:colId xmlns:a16="http://schemas.microsoft.com/office/drawing/2014/main" val="3463409633"/>
                    </a:ext>
                  </a:extLst>
                </a:gridCol>
                <a:gridCol w="1469572">
                  <a:extLst>
                    <a:ext uri="{9D8B030D-6E8A-4147-A177-3AD203B41FA5}">
                      <a16:colId xmlns:a16="http://schemas.microsoft.com/office/drawing/2014/main" val="3126404615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Date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Description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Method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Learning Summary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Duration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21358377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01/09/2022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Promoting your business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Online webinar – structured learning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800" b="1" i="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Topics covered</a:t>
                      </a:r>
                      <a:endParaRPr lang="en-GB" sz="1800" b="0" i="0" kern="1200" dirty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r>
                        <a:rPr lang="en-GB" sz="1800" b="0" i="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Promoting your business on Social Media</a:t>
                      </a:r>
                    </a:p>
                    <a:p>
                      <a:r>
                        <a:rPr lang="en-GB" sz="1800" b="0" i="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Targeting new customers to get cash in the bank</a:t>
                      </a:r>
                    </a:p>
                    <a:p>
                      <a:r>
                        <a:rPr lang="en-GB" sz="1800" b="0" i="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Speaking to customers in their language</a:t>
                      </a:r>
                    </a:p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2 hours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98268072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15/09/2022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800" b="0" i="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How to Successfully Manage Digital Change in your Business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Online guide – Informal CPD / Self directed learning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800" b="0" i="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This guide outlines the value in assessing whether the risk of taking on change is outweighed by the benefit, and how to successfully manage transformation through stakeholder engagement. 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1 hour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655334209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109976099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0B1EAC9-DD21-45C4-8C61-550F1035D74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600" b="1" dirty="0">
                <a:latin typeface="Arial" panose="020B0604020202020204" pitchFamily="34" charset="0"/>
                <a:cs typeface="Arial" panose="020B0604020202020204" pitchFamily="34" charset="0"/>
              </a:rPr>
              <a:t>What does it look like?</a:t>
            </a:r>
          </a:p>
        </p:txBody>
      </p:sp>
      <p:pic>
        <p:nvPicPr>
          <p:cNvPr id="11" name="Content Placeholder 10">
            <a:extLst>
              <a:ext uri="{FF2B5EF4-FFF2-40B4-BE49-F238E27FC236}">
                <a16:creationId xmlns:a16="http://schemas.microsoft.com/office/drawing/2014/main" id="{65294A2E-9A9F-752D-C389-401F1457ABD2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466311" y="1209965"/>
            <a:ext cx="11259377" cy="4163290"/>
          </a:xfrm>
        </p:spPr>
      </p:pic>
    </p:spTree>
    <p:extLst>
      <p:ext uri="{BB962C8B-B14F-4D97-AF65-F5344CB8AC3E}">
        <p14:creationId xmlns:p14="http://schemas.microsoft.com/office/powerpoint/2010/main" val="2892793315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8736652-A5BE-4EA7-BDC4-EC5D982A15B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600" b="1" dirty="0">
                <a:latin typeface="Arial" panose="020B0604020202020204" pitchFamily="34" charset="0"/>
                <a:cs typeface="Arial" panose="020B0604020202020204" pitchFamily="34" charset="0"/>
              </a:rPr>
              <a:t>Supporting evidence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696D6F26-A131-4755-A315-13919FF7E0B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Certificates</a:t>
            </a:r>
          </a:p>
          <a:p>
            <a:r>
              <a:rPr lang="en-GB" dirty="0"/>
              <a:t>Attendance record</a:t>
            </a:r>
          </a:p>
          <a:p>
            <a:r>
              <a:rPr lang="en-GB" dirty="0"/>
              <a:t>Learning log</a:t>
            </a:r>
          </a:p>
          <a:p>
            <a:r>
              <a:rPr lang="en-GB" dirty="0"/>
              <a:t>Demonstration</a:t>
            </a:r>
          </a:p>
          <a:p>
            <a:r>
              <a:rPr lang="en-GB" dirty="0"/>
              <a:t>Recognised qualification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5428612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B3D452E-6927-4ACC-BB99-B38512649FE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600" b="1" dirty="0">
                <a:latin typeface="Arial" panose="020B0604020202020204" pitchFamily="34" charset="0"/>
                <a:cs typeface="Arial" panose="020B0604020202020204" pitchFamily="34" charset="0"/>
              </a:rPr>
              <a:t>Summary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24AAE31-2E95-4D72-BA79-4F50DDCB016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Take 5 minutes to reflect on the day and summarise your learning from today.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04904912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B3D452E-6927-4ACC-BB99-B38512649FE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600" b="1" dirty="0">
                <a:latin typeface="Arial" panose="020B0604020202020204" pitchFamily="34" charset="0"/>
                <a:cs typeface="Arial" panose="020B0604020202020204" pitchFamily="34" charset="0"/>
              </a:rPr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24AAE31-2E95-4D72-BA79-4F50DDCB016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ILM, Continuous Professional Development, Available at </a:t>
            </a:r>
            <a:r>
              <a:rPr lang="en-GB" dirty="0">
                <a:hlinkClick r:id="rId2"/>
              </a:rPr>
              <a:t>https://www.cpdstandards.com/sectors/institute-of-leadership-and-management-ilm/</a:t>
            </a:r>
            <a:r>
              <a:rPr lang="en-GB" dirty="0"/>
              <a:t> (Accessed 10.10.2022)</a:t>
            </a:r>
          </a:p>
        </p:txBody>
      </p:sp>
    </p:spTree>
    <p:extLst>
      <p:ext uri="{BB962C8B-B14F-4D97-AF65-F5344CB8AC3E}">
        <p14:creationId xmlns:p14="http://schemas.microsoft.com/office/powerpoint/2010/main" val="3915349343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D04536B-6738-49E1-8B37-FFBB3B711A5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600" b="1" dirty="0">
                <a:latin typeface="Arial" panose="020B0604020202020204" pitchFamily="34" charset="0"/>
                <a:cs typeface="Arial" panose="020B0604020202020204" pitchFamily="34" charset="0"/>
              </a:rPr>
              <a:t>Further Research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40351D4-C4E8-4FB0-B0DF-B493B6F0136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16749"/>
            <a:ext cx="8696417" cy="3475583"/>
          </a:xfrm>
        </p:spPr>
        <p:txBody>
          <a:bodyPr>
            <a:normAutofit/>
          </a:bodyPr>
          <a:lstStyle/>
          <a:p>
            <a:r>
              <a:rPr lang="en-GB" dirty="0"/>
              <a:t>Use the knowledge you have acquired to prepare your own CPD Record</a:t>
            </a:r>
          </a:p>
        </p:txBody>
      </p:sp>
    </p:spTree>
    <p:extLst>
      <p:ext uri="{BB962C8B-B14F-4D97-AF65-F5344CB8AC3E}">
        <p14:creationId xmlns:p14="http://schemas.microsoft.com/office/powerpoint/2010/main" val="2483981143"/>
      </p:ext>
    </p:extLst>
  </p:cSld>
  <p:clrMapOvr>
    <a:masterClrMapping/>
  </p:clrMapOvr>
</p:sld>
</file>

<file path=ppt/theme/theme1.xml><?xml version="1.0" encoding="utf-8"?>
<a:theme xmlns:a="http://schemas.openxmlformats.org/drawingml/2006/main" name="Custom Design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UWTSD 200 Template" id="{28FE3AF7-755B-9B47-84B0-0BA3BC7278CE}" vid="{A74E8C80-3EC1-ED4E-A762-50C940174F41}"/>
    </a:ext>
  </a:extLst>
</a:theme>
</file>

<file path=ppt/theme/theme2.xml><?xml version="1.0" encoding="utf-8"?>
<a:theme xmlns:a="http://schemas.openxmlformats.org/drawingml/2006/main" name="3_Title Slide 1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ALAMO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Custom 1">
      <a:majorFont>
        <a:latin typeface="Arial Rounded MT Bold"/>
        <a:ea typeface=""/>
        <a:cs typeface=""/>
      </a:majorFont>
      <a:minorFont>
        <a:latin typeface="Arial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ALAMO Theme" id="{DA03C225-75C7-4016-B6F6-655B7DE62F03}" vid="{F4188F27-8268-48A6-937D-02037601B91F}"/>
    </a:ext>
  </a:extLst>
</a:theme>
</file>

<file path=ppt/theme/theme4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DE49762874EB345BB028C312F3B91B7" ma:contentTypeVersion="14" ma:contentTypeDescription="Create a new document." ma:contentTypeScope="" ma:versionID="cec8d62e3a1b228e7af5acaa79863b17">
  <xsd:schema xmlns:xsd="http://www.w3.org/2001/XMLSchema" xmlns:xs="http://www.w3.org/2001/XMLSchema" xmlns:p="http://schemas.microsoft.com/office/2006/metadata/properties" xmlns:ns2="f66716c4-314f-46c1-b01e-5a44c61897d8" xmlns:ns3="a908d394-d138-480e-87a3-ff44c37f991a" targetNamespace="http://schemas.microsoft.com/office/2006/metadata/properties" ma:root="true" ma:fieldsID="f3a8708ca21d61af3c1c9603eadbe1f9" ns2:_="" ns3:_="">
    <xsd:import namespace="f66716c4-314f-46c1-b01e-5a44c61897d8"/>
    <xsd:import namespace="a908d394-d138-480e-87a3-ff44c37f991a"/>
    <xsd:element name="properties">
      <xsd:complexType>
        <xsd:sequence>
          <xsd:element name="documentManagement">
            <xsd:complexType>
              <xsd:all>
                <xsd:element ref="ns2:SharedWithUsers" minOccurs="0"/>
                <xsd:element ref="ns2:SharingHintHash" minOccurs="0"/>
                <xsd:element ref="ns2:SharedWithDetails" minOccurs="0"/>
                <xsd:element ref="ns3:MediaServiceMetadata" minOccurs="0"/>
                <xsd:element ref="ns3:MediaServiceFastMetadata" minOccurs="0"/>
                <xsd:element ref="ns3:MediaServiceDateTaken" minOccurs="0"/>
                <xsd:element ref="ns3:MediaServiceAutoTags" minOccurs="0"/>
                <xsd:element ref="ns3:MediaServiceOCR" minOccurs="0"/>
                <xsd:element ref="ns3:MediaServiceLocation" minOccurs="0"/>
                <xsd:element ref="ns3:MediaServiceEventHashCode" minOccurs="0"/>
                <xsd:element ref="ns3:MediaServiceGenerationTime" minOccurs="0"/>
                <xsd:element ref="ns3:MediaServiceAutoKeyPoints" minOccurs="0"/>
                <xsd:element ref="ns3:MediaServiceKeyPoints" minOccurs="0"/>
                <xsd:element ref="ns3:MediaLengthInSecond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f66716c4-314f-46c1-b01e-5a44c61897d8" elementFormDefault="qualified">
    <xsd:import namespace="http://schemas.microsoft.com/office/2006/documentManagement/types"/>
    <xsd:import namespace="http://schemas.microsoft.com/office/infopath/2007/PartnerControls"/>
    <xsd:element name="SharedWithUsers" ma:index="8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ingHintHash" ma:index="9" nillable="true" ma:displayName="Sharing Hint Hash" ma:internalName="SharingHintHash" ma:readOnly="true">
      <xsd:simpleType>
        <xsd:restriction base="dms:Text"/>
      </xsd:simpleType>
    </xsd:element>
    <xsd:element name="SharedWithDetails" ma:index="10" nillable="true" ma:displayName="Shared With Details" ma:description="" ma:internalName="SharedWithDetails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a908d394-d138-480e-87a3-ff44c37f991a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11" nillable="true" ma:displayName="MediaServiceMetadata" ma:description="" ma:hidden="true" ma:internalName="MediaServiceMetadata" ma:readOnly="true">
      <xsd:simpleType>
        <xsd:restriction base="dms:Note"/>
      </xsd:simpleType>
    </xsd:element>
    <xsd:element name="MediaServiceFastMetadata" ma:index="12" nillable="true" ma:displayName="MediaServiceFastMetadata" ma:description="" ma:hidden="true" ma:internalName="MediaServiceFastMetadata" ma:readOnly="true">
      <xsd:simpleType>
        <xsd:restriction base="dms:Note"/>
      </xsd:simpleType>
    </xsd:element>
    <xsd:element name="MediaServiceDateTaken" ma:index="13" nillable="true" ma:displayName="MediaServiceDateTaken" ma:description="" ma:hidden="true" ma:internalName="MediaServiceDateTaken" ma:readOnly="true">
      <xsd:simpleType>
        <xsd:restriction base="dms:Text"/>
      </xsd:simpleType>
    </xsd:element>
    <xsd:element name="MediaServiceAutoTags" ma:index="14" nillable="true" ma:displayName="MediaServiceAutoTags" ma:description="" ma:internalName="MediaServiceAutoTags" ma:readOnly="true">
      <xsd:simpleType>
        <xsd:restriction base="dms:Text"/>
      </xsd:simpleType>
    </xsd:element>
    <xsd:element name="MediaServiceOCR" ma:index="15" nillable="true" ma:displayName="MediaServiceOCR" ma:internalName="MediaServiceOCR" ma:readOnly="true">
      <xsd:simpleType>
        <xsd:restriction base="dms:Note">
          <xsd:maxLength value="255"/>
        </xsd:restriction>
      </xsd:simpleType>
    </xsd:element>
    <xsd:element name="MediaServiceLocation" ma:index="16" nillable="true" ma:displayName="MediaServiceLocation" ma:internalName="MediaServiceLocation" ma:readOnly="true">
      <xsd:simpleType>
        <xsd:restriction base="dms:Text"/>
      </xsd:simpleType>
    </xsd:element>
    <xsd:element name="MediaServiceEventHashCode" ma:index="17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8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AutoKeyPoints" ma:index="19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20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LengthInSeconds" ma:index="21" nillable="true" ma:displayName="Length (seconds)" ma:internalName="MediaLengthInSeconds" ma:readOnly="true">
      <xsd:simpleType>
        <xsd:restriction base="dms:Unknown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D82E97CA-A62C-4408-9AB1-1FB0C7915725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0ADE97E7-7D54-4346-9AFA-DB9E0CC84F8B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f66716c4-314f-46c1-b01e-5a44c61897d8"/>
    <ds:schemaRef ds:uri="a908d394-d138-480e-87a3-ff44c37f991a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UWTSD 200 Template</Template>
  <TotalTime>51</TotalTime>
  <Words>543</Words>
  <Application>Microsoft Office PowerPoint</Application>
  <PresentationFormat>Widescreen</PresentationFormat>
  <Paragraphs>99</Paragraphs>
  <Slides>19</Slides>
  <Notes>5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3</vt:i4>
      </vt:variant>
      <vt:variant>
        <vt:lpstr>Slide Titles</vt:lpstr>
      </vt:variant>
      <vt:variant>
        <vt:i4>19</vt:i4>
      </vt:variant>
    </vt:vector>
  </HeadingPairs>
  <TitlesOfParts>
    <vt:vector size="28" baseType="lpstr">
      <vt:lpstr>Circular Std</vt:lpstr>
      <vt:lpstr>pt-serif</vt:lpstr>
      <vt:lpstr>Arial</vt:lpstr>
      <vt:lpstr>Arial Rounded MT Bold</vt:lpstr>
      <vt:lpstr>Calibri</vt:lpstr>
      <vt:lpstr>Calibri Light</vt:lpstr>
      <vt:lpstr>Custom Design</vt:lpstr>
      <vt:lpstr>3_Title Slide 1</vt:lpstr>
      <vt:lpstr>ALAMO Theme</vt:lpstr>
      <vt:lpstr>CertHE Applied Leadership and Management in the Workplace    Module: BMSK4011  Continuous Professional Development    </vt:lpstr>
      <vt:lpstr>PowerPoint Presentation</vt:lpstr>
      <vt:lpstr>Overview of Workshop</vt:lpstr>
      <vt:lpstr>What is CPD?</vt:lpstr>
      <vt:lpstr>What is CPD?</vt:lpstr>
      <vt:lpstr>What counts as CPD?</vt:lpstr>
      <vt:lpstr>Why use it?</vt:lpstr>
      <vt:lpstr>Types of CPD Structured CPD / Active Learning </vt:lpstr>
      <vt:lpstr>Types of CPD Reflective CPD / Passive learning </vt:lpstr>
      <vt:lpstr>Types of CPD Informal CPD / Self-directed learning </vt:lpstr>
      <vt:lpstr>Methods of CPD learning</vt:lpstr>
      <vt:lpstr>When should you complete your CPD?</vt:lpstr>
      <vt:lpstr>How to record</vt:lpstr>
      <vt:lpstr>What does it look like?</vt:lpstr>
      <vt:lpstr>What does it look like?</vt:lpstr>
      <vt:lpstr>Supporting evidence</vt:lpstr>
      <vt:lpstr>Summary</vt:lpstr>
      <vt:lpstr>References</vt:lpstr>
      <vt:lpstr>Further Research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CertHE Skills for the Workplace Module: BMSK4005</dc:title>
  <dc:creator>Michaela Schriek</dc:creator>
  <cp:lastModifiedBy>Michaela Schriek</cp:lastModifiedBy>
  <cp:revision>11</cp:revision>
  <dcterms:created xsi:type="dcterms:W3CDTF">2020-09-02T10:45:52Z</dcterms:created>
  <dcterms:modified xsi:type="dcterms:W3CDTF">2022-11-15T15:25:58Z</dcterms:modified>
</cp:coreProperties>
</file>