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44"/>
  </p:notesMasterIdLst>
  <p:sldIdLst>
    <p:sldId id="256" r:id="rId2"/>
    <p:sldId id="257" r:id="rId3"/>
    <p:sldId id="274" r:id="rId4"/>
    <p:sldId id="307" r:id="rId5"/>
    <p:sldId id="383" r:id="rId6"/>
    <p:sldId id="382" r:id="rId7"/>
    <p:sldId id="469" r:id="rId8"/>
    <p:sldId id="410" r:id="rId9"/>
    <p:sldId id="468" r:id="rId10"/>
    <p:sldId id="295" r:id="rId11"/>
    <p:sldId id="306" r:id="rId12"/>
    <p:sldId id="381" r:id="rId13"/>
    <p:sldId id="475" r:id="rId14"/>
    <p:sldId id="478" r:id="rId15"/>
    <p:sldId id="477" r:id="rId16"/>
    <p:sldId id="470" r:id="rId17"/>
    <p:sldId id="486" r:id="rId18"/>
    <p:sldId id="472" r:id="rId19"/>
    <p:sldId id="480" r:id="rId20"/>
    <p:sldId id="488" r:id="rId21"/>
    <p:sldId id="476" r:id="rId22"/>
    <p:sldId id="483" r:id="rId23"/>
    <p:sldId id="485" r:id="rId24"/>
    <p:sldId id="473" r:id="rId25"/>
    <p:sldId id="464" r:id="rId26"/>
    <p:sldId id="463" r:id="rId27"/>
    <p:sldId id="490" r:id="rId28"/>
    <p:sldId id="492" r:id="rId29"/>
    <p:sldId id="491" r:id="rId30"/>
    <p:sldId id="493" r:id="rId31"/>
    <p:sldId id="495" r:id="rId32"/>
    <p:sldId id="496" r:id="rId33"/>
    <p:sldId id="497" r:id="rId34"/>
    <p:sldId id="494" r:id="rId35"/>
    <p:sldId id="474" r:id="rId36"/>
    <p:sldId id="498" r:id="rId37"/>
    <p:sldId id="499" r:id="rId38"/>
    <p:sldId id="500" r:id="rId39"/>
    <p:sldId id="465" r:id="rId40"/>
    <p:sldId id="456" r:id="rId41"/>
    <p:sldId id="270" r:id="rId42"/>
    <p:sldId id="411" r:id="rId4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533" autoAdjust="0"/>
    <p:restoredTop sz="94660"/>
  </p:normalViewPr>
  <p:slideViewPr>
    <p:cSldViewPr>
      <p:cViewPr>
        <p:scale>
          <a:sx n="76" d="100"/>
          <a:sy n="76" d="100"/>
        </p:scale>
        <p:origin x="-798" y="-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-109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71EB53-80A9-4AD1-BF19-B46D5286B497}" type="datetimeFigureOut">
              <a:rPr lang="en-GB" smtClean="0"/>
              <a:t>27/03/2017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6924EE-6494-4C04-A176-24D9C228F3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0737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61FB7-5A3E-44C4-A89B-1CAACA43DC83}" type="datetime1">
              <a:rPr lang="en-GB" smtClean="0"/>
              <a:t>27/03/2017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8D711-A2EF-40B4-8132-510F27072E33}" type="datetime1">
              <a:rPr lang="en-GB" smtClean="0"/>
              <a:t>27/03/2017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5F7F5-39D7-4481-8BA0-26B93B9E1384}" type="datetime1">
              <a:rPr lang="en-GB" smtClean="0"/>
              <a:t>27/03/2017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BFA9C-0355-4D1D-AD1A-05CBD79BACD3}" type="datetime1">
              <a:rPr lang="en-GB" smtClean="0"/>
              <a:t>27/03/2017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E89E1-4A25-4EDB-9D48-16F6D2E55EB5}" type="datetime1">
              <a:rPr lang="en-GB" smtClean="0"/>
              <a:t>27/03/2017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29564-158B-4C7A-A701-B8707798DA2C}" type="datetime1">
              <a:rPr lang="en-GB" smtClean="0"/>
              <a:t>27/03/2017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7495E-7834-47A5-8CA4-8A350232D15C}" type="datetime1">
              <a:rPr lang="en-GB" smtClean="0"/>
              <a:t>27/03/2017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5F66E-22EF-47D4-A7B6-EB026A511E06}" type="datetime1">
              <a:rPr lang="en-GB" smtClean="0"/>
              <a:t>27/03/2017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38540-8D70-4A66-A3D0-E838CF0D5895}" type="datetime1">
              <a:rPr lang="en-GB" smtClean="0"/>
              <a:t>27/03/2017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C44ED-C893-4911-9C5C-8206610E4123}" type="datetime1">
              <a:rPr lang="en-GB" smtClean="0"/>
              <a:t>27/03/2017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95C77-BCC9-4155-A87E-77033BA33345}" type="datetime1">
              <a:rPr lang="en-GB" smtClean="0"/>
              <a:t>27/03/2017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B4AB373-113F-47DE-B798-BC1B9FEE1378}" type="datetime1">
              <a:rPr lang="en-GB" smtClean="0"/>
              <a:t>27/03/2017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senseaboutscience.org/wp-content/uploads/2016/11/IDontKnowWhatToBelieve.pdf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7qf9gQpoF4" TargetMode="External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kingsfund.org.uk/sites/files/kf/healthinthenewssummary1.pdf" TargetMode="External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VsMEdSO7Xzk" TargetMode="External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www.unc.edu/~fbaum/teaching/articles/Downs_Public_Interest_1972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emf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s://www.theguardian.com/society/2009/may/22/baby-p-timeline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emf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hyperlink" Target="http://www.telegraph.co.uk/news/uknews/baby-p/3630234/Government-to-reform-social-services-after-Baby-P-case.html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em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://www.telegraph.co.uk/news/uknews/baby-p/4978770/Baby-P-inquiry-Child-protection-issues-not-given-priority-says-Lord-Laming.html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emf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://ssrg.org.uk/wp-content/uploads/2012/01/JONES.pdf" TargetMode="External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hyperlink" Target="http://www.bbc.co.uk/news/uk-29780861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emf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hyperlink" Target="http://www.research.ed.ac.uk/portal/files/13105529/K201009.pdf" TargetMode="Externa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hyperlink" Target="https://archive.org/details/BabyPTheUntoldStoryBBCDocumentary2014_201512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6. Health issues &amp; policy-making</a:t>
            </a:r>
            <a:endParaRPr lang="en-GB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614772" y="3510872"/>
            <a:ext cx="7990656" cy="1752600"/>
          </a:xfrm>
        </p:spPr>
        <p:txBody>
          <a:bodyPr>
            <a:normAutofit fontScale="77500" lnSpcReduction="20000"/>
          </a:bodyPr>
          <a:lstStyle/>
          <a:p>
            <a:r>
              <a:rPr lang="en-GB" sz="3600" dirty="0"/>
              <a:t>Emerging Issues in Health </a:t>
            </a:r>
            <a:r>
              <a:rPr lang="en-GB" sz="3600" dirty="0" smtClean="0"/>
              <a:t>Delivery (L6)</a:t>
            </a:r>
            <a:endParaRPr lang="en-GB" sz="3600" dirty="0"/>
          </a:p>
          <a:p>
            <a:r>
              <a:rPr lang="en-GB" sz="3600" dirty="0" smtClean="0"/>
              <a:t>HSC61</a:t>
            </a:r>
          </a:p>
          <a:p>
            <a:r>
              <a:rPr lang="en-GB" sz="3600" dirty="0" smtClean="0"/>
              <a:t>Tuesday 28th Mar 2017 9.00-1.15</a:t>
            </a:r>
          </a:p>
          <a:p>
            <a:r>
              <a:rPr lang="en-GB" sz="3600" dirty="0" smtClean="0"/>
              <a:t>Dr Lisa Arai</a:t>
            </a:r>
            <a:endParaRPr lang="en-GB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3193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Today’s session: contents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>
            <a:normAutofit/>
          </a:bodyPr>
          <a:lstStyle/>
          <a:p>
            <a:r>
              <a:rPr lang="en-GB" dirty="0" smtClean="0"/>
              <a:t>9.00-9.45: updates, register, session 5 student task &amp; health issues &amp; policy-making; </a:t>
            </a:r>
          </a:p>
          <a:p>
            <a:r>
              <a:rPr lang="en-GB" dirty="0" smtClean="0"/>
              <a:t>9.45-9:55: break; </a:t>
            </a:r>
          </a:p>
          <a:p>
            <a:r>
              <a:rPr lang="en-GB" dirty="0" smtClean="0"/>
              <a:t>9.55-10.45: group-work (1);</a:t>
            </a:r>
          </a:p>
          <a:p>
            <a:r>
              <a:rPr lang="en-GB" dirty="0" smtClean="0"/>
              <a:t>10.45-11.00: break;</a:t>
            </a:r>
            <a:endParaRPr lang="en-GB" dirty="0"/>
          </a:p>
          <a:p>
            <a:r>
              <a:rPr lang="en-GB" dirty="0" smtClean="0"/>
              <a:t>11.00-12.45: register, health issues &amp; policy-making </a:t>
            </a:r>
            <a:r>
              <a:rPr lang="en-GB" dirty="0"/>
              <a:t>&amp; </a:t>
            </a:r>
            <a:r>
              <a:rPr lang="en-GB" dirty="0" smtClean="0"/>
              <a:t>group-work (2);</a:t>
            </a:r>
          </a:p>
          <a:p>
            <a:r>
              <a:rPr lang="en-GB" dirty="0" smtClean="0"/>
              <a:t>12.45-1.00: Q&amp;A/tutorial support. </a:t>
            </a: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5189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Reminder: </a:t>
            </a:r>
            <a:r>
              <a:rPr lang="en-GB" dirty="0" smtClean="0"/>
              <a:t>aim </a:t>
            </a:r>
            <a:r>
              <a:rPr lang="en-GB" dirty="0"/>
              <a:t>&amp; 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640" y="1700808"/>
            <a:ext cx="8229600" cy="3989040"/>
          </a:xfrm>
        </p:spPr>
        <p:txBody>
          <a:bodyPr>
            <a:normAutofit/>
          </a:bodyPr>
          <a:lstStyle/>
          <a:p>
            <a:r>
              <a:rPr lang="en-GB" sz="2800" dirty="0" smtClean="0"/>
              <a:t>This </a:t>
            </a:r>
            <a:r>
              <a:rPr lang="en-GB" sz="2800" dirty="0"/>
              <a:t>module aims </a:t>
            </a:r>
            <a:r>
              <a:rPr lang="en-GB" sz="2800" dirty="0" smtClean="0"/>
              <a:t>to: </a:t>
            </a:r>
          </a:p>
          <a:p>
            <a:pPr lvl="1"/>
            <a:r>
              <a:rPr lang="en-GB" sz="2400" dirty="0" smtClean="0"/>
              <a:t>facilitate understanding </a:t>
            </a:r>
            <a:r>
              <a:rPr lang="en-GB" sz="2400" dirty="0"/>
              <a:t>of </a:t>
            </a:r>
            <a:r>
              <a:rPr lang="en-GB" sz="2400" dirty="0" smtClean="0"/>
              <a:t>factors influencing </a:t>
            </a:r>
            <a:r>
              <a:rPr lang="en-GB" sz="2400" dirty="0"/>
              <a:t>public debate of </a:t>
            </a:r>
            <a:r>
              <a:rPr lang="en-GB" sz="2400" dirty="0" smtClean="0"/>
              <a:t>health &amp; </a:t>
            </a:r>
            <a:r>
              <a:rPr lang="en-GB" sz="2400" dirty="0"/>
              <a:t>social </a:t>
            </a:r>
            <a:r>
              <a:rPr lang="en-GB" sz="2400" dirty="0" smtClean="0"/>
              <a:t>care issues, the </a:t>
            </a:r>
            <a:r>
              <a:rPr lang="en-GB" sz="2400" dirty="0"/>
              <a:t>methods used to bring information to the public </a:t>
            </a:r>
            <a:r>
              <a:rPr lang="en-GB" sz="2400" dirty="0" smtClean="0"/>
              <a:t>arena &amp; </a:t>
            </a:r>
            <a:r>
              <a:rPr lang="en-GB" sz="2400" dirty="0"/>
              <a:t>the validity </a:t>
            </a:r>
            <a:r>
              <a:rPr lang="en-GB" sz="2400" dirty="0" smtClean="0"/>
              <a:t>&amp; </a:t>
            </a:r>
            <a:r>
              <a:rPr lang="en-GB" sz="2400" dirty="0"/>
              <a:t>reliability of that </a:t>
            </a:r>
            <a:r>
              <a:rPr lang="en-GB" sz="2400" dirty="0" smtClean="0"/>
              <a:t>information;</a:t>
            </a:r>
          </a:p>
          <a:p>
            <a:pPr lvl="1"/>
            <a:r>
              <a:rPr lang="en-GB" sz="2400" dirty="0" smtClean="0"/>
              <a:t>the </a:t>
            </a:r>
            <a:r>
              <a:rPr lang="en-GB" sz="2400" dirty="0"/>
              <a:t>role of different media in shaping social behaviours </a:t>
            </a:r>
            <a:r>
              <a:rPr lang="en-GB" sz="2400" dirty="0" smtClean="0"/>
              <a:t>&amp; </a:t>
            </a:r>
            <a:r>
              <a:rPr lang="en-GB" sz="2400" dirty="0"/>
              <a:t>attitudes </a:t>
            </a:r>
            <a:r>
              <a:rPr lang="en-GB" sz="2400" dirty="0" smtClean="0"/>
              <a:t>&amp; </a:t>
            </a:r>
            <a:r>
              <a:rPr lang="en-GB" sz="2400" dirty="0"/>
              <a:t>the balance between representation </a:t>
            </a:r>
            <a:r>
              <a:rPr lang="en-GB" sz="2400" dirty="0" smtClean="0"/>
              <a:t>&amp; </a:t>
            </a:r>
            <a:r>
              <a:rPr lang="en-GB" sz="2400" dirty="0"/>
              <a:t>manipulation of </a:t>
            </a:r>
            <a:r>
              <a:rPr lang="en-GB" sz="2400" dirty="0" smtClean="0"/>
              <a:t>health </a:t>
            </a:r>
            <a:r>
              <a:rPr lang="en-GB" sz="2400" dirty="0"/>
              <a:t>information will be evaluated.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3793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Reminder: aim &amp; 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640" y="1700808"/>
            <a:ext cx="8229600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/>
              <a:t>Upon completion </a:t>
            </a:r>
            <a:r>
              <a:rPr lang="en-GB" sz="2800" dirty="0"/>
              <a:t>of this module, the student should be able to demonstrate the ability to: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 smtClean="0"/>
              <a:t>Reflect </a:t>
            </a:r>
            <a:r>
              <a:rPr lang="en-US" dirty="0"/>
              <a:t>upon information </a:t>
            </a:r>
            <a:r>
              <a:rPr lang="en-US" dirty="0" smtClean="0"/>
              <a:t>about health issues causing public concern, &amp; </a:t>
            </a:r>
            <a:r>
              <a:rPr lang="en-US" dirty="0"/>
              <a:t>critically analyse how these issues are presented in the </a:t>
            </a:r>
            <a:r>
              <a:rPr lang="en-US" dirty="0" smtClean="0"/>
              <a:t>media;</a:t>
            </a: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Evaluate current thinking on </a:t>
            </a:r>
            <a:r>
              <a:rPr lang="en-US" dirty="0" smtClean="0"/>
              <a:t>a chosen health issue, &amp; </a:t>
            </a:r>
            <a:r>
              <a:rPr lang="en-US" dirty="0"/>
              <a:t>its possible influence on the health </a:t>
            </a:r>
            <a:r>
              <a:rPr lang="en-US" dirty="0" smtClean="0"/>
              <a:t>&amp; </a:t>
            </a:r>
            <a:r>
              <a:rPr lang="en-US" dirty="0"/>
              <a:t>wellbeing of </a:t>
            </a:r>
            <a:r>
              <a:rPr lang="en-US" dirty="0" smtClean="0"/>
              <a:t>individuals or </a:t>
            </a:r>
            <a:r>
              <a:rPr lang="en-US" dirty="0"/>
              <a:t>society, </a:t>
            </a:r>
            <a:r>
              <a:rPr lang="en-US" dirty="0" smtClean="0"/>
              <a:t>as well healthcare </a:t>
            </a:r>
            <a:r>
              <a:rPr lang="en-US" dirty="0"/>
              <a:t>policy </a:t>
            </a:r>
            <a:r>
              <a:rPr lang="en-US" dirty="0" smtClean="0"/>
              <a:t>&amp; </a:t>
            </a:r>
            <a:r>
              <a:rPr lang="en-US" dirty="0"/>
              <a:t>legislation.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491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Reminder: the assignment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You need to:</a:t>
            </a:r>
          </a:p>
          <a:p>
            <a:pPr lvl="1"/>
            <a:r>
              <a:rPr lang="en-GB" dirty="0" smtClean="0"/>
              <a:t>Choose a health topic:</a:t>
            </a:r>
          </a:p>
          <a:p>
            <a:pPr lvl="2"/>
            <a:r>
              <a:rPr lang="en-GB" dirty="0" smtClean="0"/>
              <a:t>Teenage pregnancy, child obesity, mental health, funding social care, elder abuse, Type 2 diabetes, mental illness; </a:t>
            </a:r>
          </a:p>
          <a:p>
            <a:pPr lvl="3"/>
            <a:r>
              <a:rPr lang="en-GB" dirty="0" smtClean="0"/>
              <a:t>We will look at some of these health issues this week. </a:t>
            </a:r>
          </a:p>
          <a:p>
            <a:r>
              <a:rPr lang="en-GB" dirty="0" smtClean="0"/>
              <a:t>Then:</a:t>
            </a:r>
          </a:p>
          <a:p>
            <a:pPr lvl="1"/>
            <a:r>
              <a:rPr lang="en-GB" dirty="0" smtClean="0"/>
              <a:t>Critically evaluate the health issue; </a:t>
            </a:r>
          </a:p>
          <a:p>
            <a:pPr lvl="1"/>
            <a:r>
              <a:rPr lang="en-GB" dirty="0" smtClean="0"/>
              <a:t>explore how </a:t>
            </a:r>
            <a:r>
              <a:rPr lang="en-GB" dirty="0"/>
              <a:t>the issue is represented </a:t>
            </a:r>
            <a:r>
              <a:rPr lang="en-GB" dirty="0" smtClean="0"/>
              <a:t>in </a:t>
            </a:r>
            <a:r>
              <a:rPr lang="en-GB" dirty="0"/>
              <a:t>the </a:t>
            </a:r>
            <a:r>
              <a:rPr lang="en-GB" dirty="0" smtClean="0"/>
              <a:t>media; </a:t>
            </a:r>
          </a:p>
          <a:p>
            <a:pPr lvl="1"/>
            <a:r>
              <a:rPr lang="en-GB" dirty="0" smtClean="0"/>
              <a:t>explore its </a:t>
            </a:r>
            <a:r>
              <a:rPr lang="en-GB" dirty="0"/>
              <a:t>impact </a:t>
            </a:r>
            <a:r>
              <a:rPr lang="en-GB" dirty="0" smtClean="0"/>
              <a:t>&amp; </a:t>
            </a:r>
            <a:r>
              <a:rPr lang="en-GB" dirty="0"/>
              <a:t>influence upon public </a:t>
            </a:r>
            <a:r>
              <a:rPr lang="en-GB" dirty="0" smtClean="0"/>
              <a:t>perception &amp; the wellbeing </a:t>
            </a:r>
            <a:r>
              <a:rPr lang="en-GB" dirty="0"/>
              <a:t>of </a:t>
            </a:r>
            <a:r>
              <a:rPr lang="en-GB" dirty="0" smtClean="0"/>
              <a:t>individuals, society</a:t>
            </a:r>
            <a:r>
              <a:rPr lang="en-GB" dirty="0"/>
              <a:t>, policy </a:t>
            </a:r>
            <a:r>
              <a:rPr lang="en-GB" dirty="0" smtClean="0"/>
              <a:t>&amp; legislation. </a:t>
            </a:r>
            <a:endParaRPr lang="en-GB" dirty="0"/>
          </a:p>
          <a:p>
            <a:pPr lvl="2"/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5</a:t>
            </a:fld>
            <a:endParaRPr lang="en-GB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51668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Reminder: the assignment </a:t>
            </a:r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119616" y="1916832"/>
            <a:ext cx="3484887" cy="3024336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457200" y="1506848"/>
            <a:ext cx="4474840" cy="3794360"/>
          </a:xfrm>
        </p:spPr>
        <p:txBody>
          <a:bodyPr>
            <a:normAutofit/>
          </a:bodyPr>
          <a:lstStyle/>
          <a:p>
            <a:r>
              <a:rPr lang="en-GB" dirty="0" smtClean="0"/>
              <a:t>You will be presenting your poster in the </a:t>
            </a:r>
            <a:r>
              <a:rPr lang="en-GB" b="1" dirty="0" smtClean="0"/>
              <a:t>first week in May</a:t>
            </a:r>
            <a:r>
              <a:rPr lang="en-GB" dirty="0" smtClean="0"/>
              <a:t>; </a:t>
            </a:r>
          </a:p>
          <a:p>
            <a:r>
              <a:rPr lang="en-GB" dirty="0" smtClean="0"/>
              <a:t>You will submit your 3000 word report </a:t>
            </a:r>
            <a:r>
              <a:rPr lang="en-GB" b="1" dirty="0" smtClean="0"/>
              <a:t>the week after; </a:t>
            </a:r>
          </a:p>
          <a:p>
            <a:r>
              <a:rPr lang="en-GB" dirty="0" smtClean="0"/>
              <a:t>You will be sent details of your presentation slot.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6</a:t>
            </a:fld>
            <a:endParaRPr lang="en-GB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467020" y="5445224"/>
            <a:ext cx="2209960" cy="10073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78515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Remaining sessions 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 will look at the skills needed for the assignment over the next 2 weeks (</a:t>
            </a:r>
            <a:r>
              <a:rPr lang="en-GB" b="1" dirty="0" smtClean="0"/>
              <a:t>4</a:t>
            </a:r>
            <a:r>
              <a:rPr lang="en-GB" b="1" baseline="30000" dirty="0" smtClean="0"/>
              <a:t>th &amp; </a:t>
            </a:r>
            <a:r>
              <a:rPr lang="en-GB" b="1" dirty="0" smtClean="0"/>
              <a:t>11</a:t>
            </a:r>
            <a:r>
              <a:rPr lang="en-GB" b="1" baseline="30000" dirty="0" smtClean="0"/>
              <a:t>th</a:t>
            </a:r>
            <a:r>
              <a:rPr lang="en-GB" b="1" dirty="0" smtClean="0"/>
              <a:t> April</a:t>
            </a:r>
            <a:r>
              <a:rPr lang="en-GB" dirty="0" smtClean="0"/>
              <a:t>); </a:t>
            </a:r>
          </a:p>
          <a:p>
            <a:r>
              <a:rPr lang="en-GB" dirty="0" smtClean="0"/>
              <a:t>There is no session on </a:t>
            </a:r>
            <a:r>
              <a:rPr lang="en-GB" b="1" dirty="0" smtClean="0"/>
              <a:t>18</a:t>
            </a:r>
            <a:r>
              <a:rPr lang="en-GB" b="1" baseline="30000" dirty="0" smtClean="0"/>
              <a:t>th</a:t>
            </a:r>
            <a:r>
              <a:rPr lang="en-GB" b="1" dirty="0" smtClean="0"/>
              <a:t> April;</a:t>
            </a:r>
          </a:p>
          <a:p>
            <a:r>
              <a:rPr lang="en-GB" dirty="0" smtClean="0"/>
              <a:t>We have a final session on </a:t>
            </a:r>
            <a:r>
              <a:rPr lang="en-GB" b="1" dirty="0" smtClean="0"/>
              <a:t>25</a:t>
            </a:r>
            <a:r>
              <a:rPr lang="en-GB" b="1" baseline="30000" dirty="0" smtClean="0"/>
              <a:t>th</a:t>
            </a:r>
            <a:r>
              <a:rPr lang="en-GB" b="1" dirty="0" smtClean="0"/>
              <a:t> April</a:t>
            </a:r>
            <a:r>
              <a:rPr lang="en-GB" dirty="0" smtClean="0"/>
              <a:t>. This will be a one-to-one support session. Everyone will need to attend with a draft of their presentation &amp; report. You will be sent details nearer the time.  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7</a:t>
            </a:fld>
            <a:endParaRPr lang="en-GB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5587284" y="5661248"/>
            <a:ext cx="2209960" cy="10073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75112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Session </a:t>
            </a:r>
            <a:r>
              <a:rPr lang="en-GB" dirty="0" smtClean="0"/>
              <a:t>5: </a:t>
            </a:r>
            <a:r>
              <a:rPr lang="en-GB" dirty="0"/>
              <a:t>recap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7787208" cy="4876800"/>
          </a:xfrm>
        </p:spPr>
        <p:txBody>
          <a:bodyPr/>
          <a:lstStyle/>
          <a:p>
            <a:r>
              <a:rPr lang="en-GB" dirty="0" smtClean="0"/>
              <a:t>We looked at:</a:t>
            </a:r>
          </a:p>
          <a:p>
            <a:pPr lvl="1"/>
            <a:r>
              <a:rPr lang="en-GB" sz="2400" dirty="0" smtClean="0"/>
              <a:t>The importance of understanding data &amp; research findings in media health stories ; </a:t>
            </a:r>
          </a:p>
          <a:p>
            <a:pPr lvl="1"/>
            <a:r>
              <a:rPr lang="en-GB" sz="2400" dirty="0" smtClean="0"/>
              <a:t>To do this, you </a:t>
            </a:r>
            <a:r>
              <a:rPr lang="en-GB" sz="2400" dirty="0"/>
              <a:t>need to understand &amp; evaluate </a:t>
            </a:r>
            <a:r>
              <a:rPr lang="en-GB" sz="2400" dirty="0" smtClean="0"/>
              <a:t>research</a:t>
            </a:r>
            <a:r>
              <a:rPr lang="en-GB" sz="2400" dirty="0"/>
              <a:t>; </a:t>
            </a:r>
            <a:endParaRPr lang="en-GB" sz="2400" dirty="0" smtClean="0"/>
          </a:p>
          <a:p>
            <a:pPr lvl="1"/>
            <a:r>
              <a:rPr lang="en-GB" sz="2400" dirty="0" smtClean="0"/>
              <a:t>Understanding </a:t>
            </a:r>
            <a:r>
              <a:rPr lang="en-GB" sz="2400" dirty="0"/>
              <a:t>research is about being able to read </a:t>
            </a:r>
            <a:r>
              <a:rPr lang="en-GB" sz="2400" dirty="0" smtClean="0"/>
              <a:t>&amp; critique a </a:t>
            </a:r>
            <a:r>
              <a:rPr lang="en-GB" sz="2400" dirty="0"/>
              <a:t>journal paper; </a:t>
            </a:r>
            <a:endParaRPr lang="en-GB" sz="2400" dirty="0" smtClean="0"/>
          </a:p>
          <a:p>
            <a:pPr lvl="1"/>
            <a:r>
              <a:rPr lang="en-GB" sz="2400" dirty="0" smtClean="0"/>
              <a:t>Critical </a:t>
            </a:r>
            <a:r>
              <a:rPr lang="en-GB" sz="2400" dirty="0"/>
              <a:t>appraisal (critiquing, assessing, evaluating) of research is important in deciding if research is methodologically ‘sound’ (robust). </a:t>
            </a:r>
          </a:p>
          <a:p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6915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Session 5: student task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224264" y="2276872"/>
            <a:ext cx="3462536" cy="1861112"/>
          </a:xfrm>
          <a:prstGeom prst="rect">
            <a:avLst/>
          </a:prstGeom>
        </p:spPr>
      </p:pic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755576" y="1673352"/>
            <a:ext cx="4248472" cy="4718304"/>
          </a:xfrm>
        </p:spPr>
        <p:txBody>
          <a:bodyPr/>
          <a:lstStyle/>
          <a:p>
            <a:r>
              <a:rPr lang="en-GB" dirty="0" smtClean="0"/>
              <a:t>I asked you to:</a:t>
            </a:r>
          </a:p>
          <a:p>
            <a:pPr lvl="1"/>
            <a:r>
              <a:rPr lang="en-GB" dirty="0" smtClean="0"/>
              <a:t>Read ‘I don’t know what to believe’ by Sense About Science </a:t>
            </a:r>
          </a:p>
          <a:p>
            <a:pPr lvl="2"/>
            <a:r>
              <a:rPr lang="en-GB" sz="1400" dirty="0" smtClean="0"/>
              <a:t>link here</a:t>
            </a:r>
            <a:r>
              <a:rPr lang="en-GB" sz="1400" dirty="0"/>
              <a:t>: </a:t>
            </a:r>
            <a:r>
              <a:rPr lang="en-GB" sz="1400" dirty="0">
                <a:hlinkClick r:id="rId3"/>
              </a:rPr>
              <a:t>http://</a:t>
            </a:r>
            <a:r>
              <a:rPr lang="en-GB" sz="1400" dirty="0" smtClean="0">
                <a:hlinkClick r:id="rId3"/>
              </a:rPr>
              <a:t>senseaboutscience.org/wp-content/uploads/2016/11/IDontKnowWhatToBelieve.pdf</a:t>
            </a:r>
            <a:endParaRPr lang="en-GB" sz="1400" dirty="0" smtClean="0"/>
          </a:p>
          <a:p>
            <a:r>
              <a:rPr lang="en-GB" b="1" dirty="0" smtClean="0"/>
              <a:t>How did you do?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3204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 of today’s session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To examine the relationship between health issues &amp; the policy-making process; </a:t>
            </a:r>
          </a:p>
          <a:p>
            <a:r>
              <a:rPr lang="en-GB" sz="3200" dirty="0" smtClean="0"/>
              <a:t>To explore how issues come to public &amp; policy attention; </a:t>
            </a:r>
          </a:p>
          <a:p>
            <a:r>
              <a:rPr lang="en-GB" sz="3200" dirty="0" smtClean="0"/>
              <a:t>To focus on the example of one issue (child protection). </a:t>
            </a:r>
          </a:p>
          <a:p>
            <a:endParaRPr lang="en-GB" sz="3200" dirty="0" smtClean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6251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Health issues &amp; policy-making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2692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Health issues &amp; policy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552600"/>
            <a:ext cx="4752528" cy="4876800"/>
          </a:xfrm>
        </p:spPr>
        <p:txBody>
          <a:bodyPr>
            <a:normAutofit/>
          </a:bodyPr>
          <a:lstStyle/>
          <a:p>
            <a:r>
              <a:rPr lang="en-GB" dirty="0" smtClean="0"/>
              <a:t>We have explored how the media can represent health issues in a sensational &amp; distorted way; </a:t>
            </a:r>
          </a:p>
          <a:p>
            <a:r>
              <a:rPr lang="en-GB" dirty="0" smtClean="0"/>
              <a:t>This can generate a heath ‘scare’ – </a:t>
            </a:r>
            <a:r>
              <a:rPr lang="en-GB" b="1" dirty="0" smtClean="0">
                <a:solidFill>
                  <a:srgbClr val="002060"/>
                </a:solidFill>
              </a:rPr>
              <a:t>what example did we look at last week?</a:t>
            </a:r>
          </a:p>
          <a:p>
            <a:pPr lvl="1"/>
            <a:r>
              <a:rPr lang="en-GB" dirty="0" smtClean="0"/>
              <a:t>The MMR crisis;</a:t>
            </a:r>
          </a:p>
          <a:p>
            <a:r>
              <a:rPr lang="en-GB" dirty="0" smtClean="0"/>
              <a:t>Public anxiety about a health issue can lead to a change in government policy. 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12</a:t>
            </a:fld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5287169" y="5301208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7512" y="1697336"/>
            <a:ext cx="4335528" cy="297370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4870376" y="4786067"/>
            <a:ext cx="4572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000" dirty="0" smtClean="0"/>
              <a:t>Image taken from: http</a:t>
            </a:r>
            <a:r>
              <a:rPr lang="en-GB" sz="1000" dirty="0"/>
              <a:t>://theday.co.uk/health/epidemic-spreads-after-hoax-vaccine-scare</a:t>
            </a:r>
          </a:p>
        </p:txBody>
      </p:sp>
    </p:spTree>
    <p:extLst>
      <p:ext uri="{BB962C8B-B14F-4D97-AF65-F5344CB8AC3E}">
        <p14:creationId xmlns:p14="http://schemas.microsoft.com/office/powerpoint/2010/main" val="807308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Health issues &amp; policy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2060"/>
                </a:solidFill>
              </a:rPr>
              <a:t>What is policy?</a:t>
            </a:r>
          </a:p>
          <a:p>
            <a:r>
              <a:rPr lang="en-GB" b="1" dirty="0" smtClean="0">
                <a:solidFill>
                  <a:schemeClr val="accent4">
                    <a:lumMod val="50000"/>
                  </a:schemeClr>
                </a:solidFill>
              </a:rPr>
              <a:t>‘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a set </a:t>
            </a: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of ideas or a plan of what to do </a:t>
            </a:r>
            <a:r>
              <a:rPr lang="en-GB" dirty="0" smtClean="0">
                <a:solidFill>
                  <a:schemeClr val="accent4">
                    <a:lumMod val="50000"/>
                  </a:schemeClr>
                </a:solidFill>
              </a:rPr>
              <a:t>… that </a:t>
            </a: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has been agreed to officially by a group of people, a business organization, a government, or a political party…’ </a:t>
            </a:r>
            <a:r>
              <a:rPr lang="en-GB" sz="1000" dirty="0">
                <a:solidFill>
                  <a:schemeClr val="accent4">
                    <a:lumMod val="50000"/>
                  </a:schemeClr>
                </a:solidFill>
              </a:rPr>
              <a:t>(http://</a:t>
            </a:r>
            <a:r>
              <a:rPr lang="en-GB" sz="1000" dirty="0" smtClean="0">
                <a:solidFill>
                  <a:schemeClr val="accent4">
                    <a:lumMod val="50000"/>
                  </a:schemeClr>
                </a:solidFill>
              </a:rPr>
              <a:t>dictionary.cambridge.org/dictionary/english/policy)</a:t>
            </a:r>
          </a:p>
          <a:p>
            <a:r>
              <a:rPr lang="en-GB" b="1" dirty="0" smtClean="0">
                <a:solidFill>
                  <a:srgbClr val="002060"/>
                </a:solidFill>
              </a:rPr>
              <a:t>How &amp; where is policy created?</a:t>
            </a:r>
          </a:p>
          <a:p>
            <a:r>
              <a:rPr lang="en-GB" dirty="0" smtClean="0"/>
              <a:t>There are lots of theories about policy creation, &amp; the stages &amp; activities involved; </a:t>
            </a:r>
          </a:p>
          <a:p>
            <a:r>
              <a:rPr lang="en-GB" dirty="0" smtClean="0"/>
              <a:t>We will look briefly at the policy cycle. </a:t>
            </a:r>
          </a:p>
          <a:p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13</a:t>
            </a:fld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63424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Health issues &amp; policy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14</a:t>
            </a:fld>
            <a:endParaRPr lang="en-GB" dirty="0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059832" y="5229200"/>
            <a:ext cx="2867005" cy="1307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Image result for policy cycl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608600"/>
            <a:ext cx="4461830" cy="35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6299456" y="6093296"/>
            <a:ext cx="2737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Image taken from: Edinburgh Napier University, 2010</a:t>
            </a:r>
          </a:p>
          <a:p>
            <a:r>
              <a:rPr lang="en-GB" sz="1000" dirty="0"/>
              <a:t>http://itc.napier.ac.uk/huwy/SNSworkshop2010.asp#PC</a:t>
            </a:r>
          </a:p>
        </p:txBody>
      </p:sp>
    </p:spTree>
    <p:extLst>
      <p:ext uri="{BB962C8B-B14F-4D97-AF65-F5344CB8AC3E}">
        <p14:creationId xmlns:p14="http://schemas.microsoft.com/office/powerpoint/2010/main" val="1205159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Health issues &amp; policy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3970784" cy="4848200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2060"/>
                </a:solidFill>
              </a:rPr>
              <a:t>Agenda-setting:</a:t>
            </a:r>
          </a:p>
          <a:p>
            <a:r>
              <a:rPr lang="en-GB" dirty="0" smtClean="0"/>
              <a:t>One stage in the policy creation cycle is agenda-setting;</a:t>
            </a:r>
          </a:p>
          <a:p>
            <a:pPr lvl="1"/>
            <a:r>
              <a:rPr lang="en-GB" dirty="0" smtClean="0"/>
              <a:t>We looked at this briefly in session 2;</a:t>
            </a:r>
          </a:p>
          <a:p>
            <a:r>
              <a:rPr lang="en-GB" dirty="0" smtClean="0"/>
              <a:t>This is where the role of the media is paramount;</a:t>
            </a:r>
          </a:p>
          <a:p>
            <a:r>
              <a:rPr lang="en-GB" dirty="0" smtClean="0"/>
              <a:t>Agenda setting theory is an important idea in communication studies. 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15</a:t>
            </a:fld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707904" y="5513417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6016" y="1869613"/>
            <a:ext cx="4067663" cy="2288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5811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Health issues &amp; policy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412776"/>
            <a:ext cx="5472608" cy="4934433"/>
          </a:xfrm>
        </p:spPr>
        <p:txBody>
          <a:bodyPr>
            <a:normAutofit/>
          </a:bodyPr>
          <a:lstStyle/>
          <a:p>
            <a:r>
              <a:rPr lang="en-GB" dirty="0" smtClean="0"/>
              <a:t>‘… policy-makers…take </a:t>
            </a:r>
            <a:r>
              <a:rPr lang="en-GB" dirty="0"/>
              <a:t>their cues from the media. It is not uncommon for politicians to </a:t>
            </a:r>
            <a:r>
              <a:rPr lang="en-GB" dirty="0" smtClean="0"/>
              <a:t>assume… </a:t>
            </a:r>
            <a:r>
              <a:rPr lang="en-GB" dirty="0"/>
              <a:t>that the media reflect voter </a:t>
            </a:r>
            <a:r>
              <a:rPr lang="en-GB" dirty="0" smtClean="0"/>
              <a:t>opinion….In </a:t>
            </a:r>
            <a:r>
              <a:rPr lang="en-GB" dirty="0"/>
              <a:t>response, politicians issue a </a:t>
            </a:r>
            <a:r>
              <a:rPr lang="en-GB" i="1" dirty="0"/>
              <a:t>new promise, introduce a policy alteration, or change current priorities or spending patterns. </a:t>
            </a:r>
            <a:r>
              <a:rPr lang="en-GB" dirty="0" smtClean="0"/>
              <a:t>… </a:t>
            </a:r>
            <a:r>
              <a:rPr lang="en-GB" i="1" dirty="0"/>
              <a:t>government priorities and spending patterns influence media agendas and public attitudes in ways that are sometimes mutually reinforcing</a:t>
            </a:r>
            <a:r>
              <a:rPr lang="en-GB" dirty="0" smtClean="0"/>
              <a:t>.’ </a:t>
            </a:r>
            <a:r>
              <a:rPr lang="en-GB" dirty="0" err="1" smtClean="0"/>
              <a:t>Harrabin</a:t>
            </a:r>
            <a:r>
              <a:rPr lang="en-GB" dirty="0" smtClean="0"/>
              <a:t> et al (2003) (emphasis added).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16</a:t>
            </a:fld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012160" y="5373216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2646" y="2124854"/>
            <a:ext cx="3238928" cy="1740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5646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Health issues &amp; policy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As </a:t>
            </a:r>
            <a:r>
              <a:rPr lang="en-GB" sz="2800" dirty="0" err="1" smtClean="0"/>
              <a:t>Harrabin</a:t>
            </a:r>
            <a:r>
              <a:rPr lang="en-GB" sz="2800" dirty="0" smtClean="0"/>
              <a:t> et al say, there is a complex relationship between the public, the media &amp; policy-makers; </a:t>
            </a:r>
          </a:p>
          <a:p>
            <a:pPr lvl="1"/>
            <a:r>
              <a:rPr lang="en-GB" dirty="0"/>
              <a:t>We will look at how an example of policy </a:t>
            </a:r>
            <a:r>
              <a:rPr lang="en-GB" dirty="0" smtClean="0"/>
              <a:t>interest as </a:t>
            </a:r>
            <a:r>
              <a:rPr lang="en-GB" dirty="0"/>
              <a:t>a result of a media story later this </a:t>
            </a:r>
            <a:r>
              <a:rPr lang="en-GB" dirty="0" smtClean="0"/>
              <a:t>morning;</a:t>
            </a:r>
          </a:p>
          <a:p>
            <a:r>
              <a:rPr lang="en-GB" sz="2800" dirty="0" smtClean="0"/>
              <a:t>More generally, how do health/other issues come policymakers’ attention? </a:t>
            </a:r>
          </a:p>
          <a:p>
            <a:endParaRPr lang="en-GB" sz="28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17</a:t>
            </a:fld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45224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4735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Health issues &amp; policy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There are clearly a lot of ‘actors’ involved in this process. </a:t>
            </a:r>
          </a:p>
          <a:p>
            <a:r>
              <a:rPr lang="en-GB" b="1" dirty="0" smtClean="0"/>
              <a:t>Who are the actors involved in this process? </a:t>
            </a:r>
          </a:p>
          <a:p>
            <a:pPr lvl="1"/>
            <a:r>
              <a:rPr lang="en-GB" dirty="0" smtClean="0"/>
              <a:t>The public;</a:t>
            </a:r>
          </a:p>
          <a:p>
            <a:pPr lvl="1"/>
            <a:r>
              <a:rPr lang="en-GB" dirty="0" smtClean="0"/>
              <a:t>The media; </a:t>
            </a:r>
          </a:p>
          <a:p>
            <a:pPr lvl="1"/>
            <a:r>
              <a:rPr lang="en-GB" dirty="0" smtClean="0"/>
              <a:t>The government. </a:t>
            </a:r>
          </a:p>
          <a:p>
            <a:pPr lvl="1"/>
            <a:endParaRPr lang="en-GB" dirty="0" smtClean="0"/>
          </a:p>
          <a:p>
            <a:pPr lvl="1"/>
            <a:r>
              <a:rPr lang="en-GB" dirty="0"/>
              <a:t>Interest groups</a:t>
            </a:r>
            <a:r>
              <a:rPr lang="en-GB" dirty="0" smtClean="0"/>
              <a:t>;</a:t>
            </a:r>
          </a:p>
          <a:p>
            <a:pPr lvl="1"/>
            <a:r>
              <a:rPr lang="en-GB" dirty="0" smtClean="0"/>
              <a:t>Pressure groups;</a:t>
            </a:r>
            <a:endParaRPr lang="en-GB" dirty="0"/>
          </a:p>
          <a:p>
            <a:pPr lvl="1"/>
            <a:r>
              <a:rPr lang="en-GB" dirty="0"/>
              <a:t>Think tanks</a:t>
            </a:r>
            <a:r>
              <a:rPr lang="en-GB" dirty="0" smtClean="0"/>
              <a:t>;</a:t>
            </a:r>
          </a:p>
          <a:p>
            <a:pPr lvl="1"/>
            <a:r>
              <a:rPr lang="en-GB" dirty="0" smtClean="0"/>
              <a:t>Academics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18</a:t>
            </a:fld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2987824" y="5013176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41002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Health issues &amp; policy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3394720" cy="4876800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2060"/>
                </a:solidFill>
              </a:rPr>
              <a:t>Issue-attention cycle:</a:t>
            </a:r>
          </a:p>
          <a:p>
            <a:r>
              <a:rPr lang="en-GB" dirty="0"/>
              <a:t>The process of issues or problems coming to public attention has been described by Anthony Downs (1972)</a:t>
            </a:r>
          </a:p>
          <a:p>
            <a:endParaRPr lang="en-GB" b="1" dirty="0" smtClean="0">
              <a:solidFill>
                <a:srgbClr val="002060"/>
              </a:solidFill>
            </a:endParaRPr>
          </a:p>
          <a:p>
            <a:endParaRPr lang="en-GB" b="1" dirty="0" smtClean="0">
              <a:solidFill>
                <a:srgbClr val="002060"/>
              </a:solidFill>
            </a:endParaRP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19</a:t>
            </a:fld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79434" y="2060848"/>
            <a:ext cx="4480498" cy="252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8964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Health issues &amp; policy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2060"/>
                </a:solidFill>
              </a:rPr>
              <a:t>Issue-attention cycle:</a:t>
            </a:r>
          </a:p>
          <a:p>
            <a:endParaRPr lang="en-GB" b="1" dirty="0" smtClean="0">
              <a:solidFill>
                <a:srgbClr val="002060"/>
              </a:solidFill>
            </a:endParaRP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20</a:t>
            </a:fld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Image result for issue attention cycl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312954"/>
            <a:ext cx="5904656" cy="3451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3086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Health issues &amp; policy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2060"/>
                </a:solidFill>
              </a:rPr>
              <a:t>Downs’ Issue-attention cycle:</a:t>
            </a:r>
          </a:p>
          <a:p>
            <a:r>
              <a:rPr lang="en-GB" b="1" dirty="0" smtClean="0"/>
              <a:t>1</a:t>
            </a:r>
            <a:r>
              <a:rPr lang="en-GB" b="1" dirty="0"/>
              <a:t>. The pre-problem </a:t>
            </a:r>
            <a:r>
              <a:rPr lang="en-GB" b="1" dirty="0" smtClean="0"/>
              <a:t>stage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A condition </a:t>
            </a:r>
            <a:r>
              <a:rPr lang="en-GB" dirty="0"/>
              <a:t>exists but has not </a:t>
            </a:r>
            <a:r>
              <a:rPr lang="en-GB" dirty="0" smtClean="0"/>
              <a:t>captured public </a:t>
            </a:r>
            <a:r>
              <a:rPr lang="en-GB" dirty="0"/>
              <a:t>attention, </a:t>
            </a:r>
            <a:r>
              <a:rPr lang="en-GB" dirty="0" smtClean="0"/>
              <a:t>though </a:t>
            </a:r>
            <a:r>
              <a:rPr lang="en-GB" dirty="0"/>
              <a:t>some </a:t>
            </a:r>
            <a:r>
              <a:rPr lang="en-GB" dirty="0" smtClean="0"/>
              <a:t>experts/interest </a:t>
            </a:r>
            <a:r>
              <a:rPr lang="en-GB" dirty="0"/>
              <a:t>groups may </a:t>
            </a:r>
            <a:r>
              <a:rPr lang="en-GB" dirty="0" smtClean="0"/>
              <a:t>be </a:t>
            </a:r>
            <a:r>
              <a:rPr lang="en-GB" dirty="0"/>
              <a:t>alarmed by </a:t>
            </a:r>
            <a:r>
              <a:rPr lang="en-GB" dirty="0" smtClean="0"/>
              <a:t>it;</a:t>
            </a:r>
          </a:p>
          <a:p>
            <a:r>
              <a:rPr lang="en-GB" b="1" dirty="0"/>
              <a:t>2. Alarmed discovery and euphoric </a:t>
            </a:r>
            <a:r>
              <a:rPr lang="en-GB" b="1" dirty="0" smtClean="0"/>
              <a:t>enthusiasm:</a:t>
            </a:r>
          </a:p>
          <a:p>
            <a:pPr lvl="1"/>
            <a:r>
              <a:rPr lang="en-GB" dirty="0" smtClean="0"/>
              <a:t>Dramatic events </a:t>
            </a:r>
            <a:r>
              <a:rPr lang="en-GB" dirty="0"/>
              <a:t>(like </a:t>
            </a:r>
            <a:r>
              <a:rPr lang="en-GB" dirty="0" smtClean="0"/>
              <a:t>riots) lead to the public becoming </a:t>
            </a:r>
            <a:r>
              <a:rPr lang="en-GB" dirty="0"/>
              <a:t>aware of </a:t>
            </a:r>
            <a:r>
              <a:rPr lang="en-GB" dirty="0" smtClean="0"/>
              <a:t>&amp; alarmed </a:t>
            </a:r>
            <a:r>
              <a:rPr lang="en-GB" dirty="0"/>
              <a:t>about </a:t>
            </a:r>
            <a:r>
              <a:rPr lang="en-GB" dirty="0" smtClean="0"/>
              <a:t>the issue; </a:t>
            </a:r>
          </a:p>
          <a:p>
            <a:pPr lvl="1"/>
            <a:r>
              <a:rPr lang="en-GB" dirty="0" smtClean="0"/>
              <a:t>This is accompanied </a:t>
            </a:r>
            <a:r>
              <a:rPr lang="en-GB" dirty="0"/>
              <a:t>by </a:t>
            </a:r>
            <a:r>
              <a:rPr lang="en-GB" dirty="0" smtClean="0"/>
              <a:t>‘euphoric enthusiasm’ </a:t>
            </a:r>
            <a:r>
              <a:rPr lang="en-GB" dirty="0"/>
              <a:t>about society's ability to </a:t>
            </a:r>
            <a:r>
              <a:rPr lang="en-GB" dirty="0" smtClean="0"/>
              <a:t>solve the problem within </a:t>
            </a:r>
            <a:r>
              <a:rPr lang="en-GB" dirty="0"/>
              <a:t>a relatively short </a:t>
            </a:r>
            <a:r>
              <a:rPr lang="en-GB" dirty="0" smtClean="0"/>
              <a:t>time.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21</a:t>
            </a:fld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81560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Health issues &amp; policy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2060"/>
                </a:solidFill>
              </a:rPr>
              <a:t>Down’s Issue-attention cycle:</a:t>
            </a:r>
          </a:p>
          <a:p>
            <a:r>
              <a:rPr lang="en-GB" b="1" dirty="0"/>
              <a:t>3. Realizing the cost of significant </a:t>
            </a:r>
            <a:r>
              <a:rPr lang="en-GB" b="1" dirty="0" smtClean="0"/>
              <a:t>progress: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A realisation the </a:t>
            </a:r>
            <a:r>
              <a:rPr lang="en-GB" dirty="0"/>
              <a:t>cost of </a:t>
            </a:r>
            <a:r>
              <a:rPr lang="en-GB" dirty="0" smtClean="0"/>
              <a:t>solving </a:t>
            </a:r>
            <a:r>
              <a:rPr lang="en-GB" dirty="0"/>
              <a:t>the </a:t>
            </a:r>
            <a:r>
              <a:rPr lang="en-GB" dirty="0" smtClean="0"/>
              <a:t>problem </a:t>
            </a:r>
            <a:r>
              <a:rPr lang="en-GB" dirty="0"/>
              <a:t>is </a:t>
            </a:r>
            <a:r>
              <a:rPr lang="en-GB" dirty="0" smtClean="0"/>
              <a:t>high;</a:t>
            </a:r>
          </a:p>
          <a:p>
            <a:pPr lvl="1"/>
            <a:r>
              <a:rPr lang="en-GB" dirty="0" smtClean="0"/>
              <a:t>A realisation that </a:t>
            </a:r>
            <a:r>
              <a:rPr lang="en-GB" dirty="0"/>
              <a:t>part of the </a:t>
            </a:r>
            <a:r>
              <a:rPr lang="en-GB" dirty="0" smtClean="0"/>
              <a:t>problem provides </a:t>
            </a:r>
            <a:r>
              <a:rPr lang="en-GB" dirty="0"/>
              <a:t>significant benefits to </a:t>
            </a:r>
            <a:r>
              <a:rPr lang="en-GB" dirty="0" smtClean="0"/>
              <a:t>someone; </a:t>
            </a:r>
          </a:p>
          <a:p>
            <a:r>
              <a:rPr lang="en-GB" b="1" dirty="0" smtClean="0"/>
              <a:t>4</a:t>
            </a:r>
            <a:r>
              <a:rPr lang="en-GB" b="1" dirty="0"/>
              <a:t>. Gradual decline of intense public </a:t>
            </a:r>
            <a:r>
              <a:rPr lang="en-GB" b="1" dirty="0" smtClean="0"/>
              <a:t>interest: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People realise </a:t>
            </a:r>
            <a:r>
              <a:rPr lang="en-GB" dirty="0"/>
              <a:t>how </a:t>
            </a:r>
            <a:r>
              <a:rPr lang="en-GB" dirty="0" smtClean="0"/>
              <a:t>difficult &amp; costly </a:t>
            </a:r>
            <a:r>
              <a:rPr lang="en-GB" dirty="0"/>
              <a:t>to themselves, a solution to the problem would </a:t>
            </a:r>
            <a:r>
              <a:rPr lang="en-GB" dirty="0" smtClean="0"/>
              <a:t>be &amp; 3 </a:t>
            </a:r>
            <a:r>
              <a:rPr lang="en-GB" dirty="0"/>
              <a:t>reactions set </a:t>
            </a:r>
            <a:r>
              <a:rPr lang="en-GB" dirty="0" smtClean="0"/>
              <a:t>in:</a:t>
            </a:r>
          </a:p>
          <a:p>
            <a:pPr lvl="2"/>
            <a:r>
              <a:rPr lang="en-GB" dirty="0" smtClean="0"/>
              <a:t>Discouragement, feeling threatened &amp; boredom; </a:t>
            </a:r>
          </a:p>
          <a:p>
            <a:pPr lvl="3"/>
            <a:r>
              <a:rPr lang="en-GB" dirty="0" smtClean="0"/>
              <a:t>Most experience a combination </a:t>
            </a:r>
            <a:r>
              <a:rPr lang="en-GB" dirty="0"/>
              <a:t>of </a:t>
            </a:r>
            <a:r>
              <a:rPr lang="en-GB" dirty="0" smtClean="0"/>
              <a:t>feelings; </a:t>
            </a:r>
          </a:p>
          <a:p>
            <a:pPr lvl="2"/>
            <a:r>
              <a:rPr lang="en-GB" dirty="0" smtClean="0"/>
              <a:t>Public </a:t>
            </a:r>
            <a:r>
              <a:rPr lang="en-GB" dirty="0"/>
              <a:t>desire to keep attention focused on the issue </a:t>
            </a:r>
            <a:r>
              <a:rPr lang="en-GB" dirty="0" smtClean="0"/>
              <a:t>wanes &amp; another issue </a:t>
            </a:r>
            <a:r>
              <a:rPr lang="en-GB" dirty="0"/>
              <a:t>is usually entering Stage </a:t>
            </a:r>
            <a:r>
              <a:rPr lang="en-GB" dirty="0" smtClean="0"/>
              <a:t>2, exerting a powerful </a:t>
            </a:r>
            <a:r>
              <a:rPr lang="en-GB" dirty="0"/>
              <a:t>claim upon public attention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22</a:t>
            </a:fld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4427984" y="6741368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44316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Health issues &amp; policy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876800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2060"/>
                </a:solidFill>
              </a:rPr>
              <a:t>Downs’ Issue-attention cycle:</a:t>
            </a:r>
          </a:p>
          <a:p>
            <a:r>
              <a:rPr lang="en-GB" b="1" dirty="0" smtClean="0"/>
              <a:t>5.The </a:t>
            </a:r>
            <a:r>
              <a:rPr lang="en-GB" b="1" dirty="0"/>
              <a:t>post-problem </a:t>
            </a:r>
            <a:r>
              <a:rPr lang="en-GB" b="1" dirty="0" smtClean="0"/>
              <a:t>stage: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The issue is replaced </a:t>
            </a:r>
            <a:r>
              <a:rPr lang="en-GB" dirty="0"/>
              <a:t>at </a:t>
            </a:r>
            <a:r>
              <a:rPr lang="en-GB" dirty="0" smtClean="0"/>
              <a:t>by another issue &amp; moves </a:t>
            </a:r>
            <a:r>
              <a:rPr lang="en-GB" dirty="0"/>
              <a:t>into </a:t>
            </a:r>
            <a:r>
              <a:rPr lang="en-GB" dirty="0" smtClean="0"/>
              <a:t>‘a twilight </a:t>
            </a:r>
            <a:r>
              <a:rPr lang="en-GB" dirty="0"/>
              <a:t>realm of lesser attention or spasmodic recurrences of </a:t>
            </a:r>
            <a:r>
              <a:rPr lang="en-GB" dirty="0" smtClean="0"/>
              <a:t>interest’; 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issue </a:t>
            </a:r>
            <a:r>
              <a:rPr lang="en-GB" dirty="0" smtClean="0"/>
              <a:t>has </a:t>
            </a:r>
            <a:r>
              <a:rPr lang="en-GB" dirty="0"/>
              <a:t>a different </a:t>
            </a:r>
            <a:r>
              <a:rPr lang="en-GB" dirty="0" smtClean="0"/>
              <a:t>relationship </a:t>
            </a:r>
            <a:r>
              <a:rPr lang="en-GB" dirty="0"/>
              <a:t>to public attention </a:t>
            </a:r>
            <a:r>
              <a:rPr lang="en-GB" dirty="0" smtClean="0"/>
              <a:t>now; </a:t>
            </a:r>
          </a:p>
          <a:p>
            <a:pPr lvl="1"/>
            <a:r>
              <a:rPr lang="en-GB" dirty="0" smtClean="0"/>
              <a:t>New programmes &amp; </a:t>
            </a:r>
            <a:r>
              <a:rPr lang="en-GB" dirty="0"/>
              <a:t>policies may have been created to help solve </a:t>
            </a:r>
            <a:r>
              <a:rPr lang="en-GB" dirty="0" smtClean="0"/>
              <a:t>the problem; </a:t>
            </a:r>
          </a:p>
          <a:p>
            <a:pPr lvl="1"/>
            <a:r>
              <a:rPr lang="en-GB" dirty="0" smtClean="0"/>
              <a:t>‘Any </a:t>
            </a:r>
            <a:r>
              <a:rPr lang="en-GB" dirty="0"/>
              <a:t>major </a:t>
            </a:r>
            <a:r>
              <a:rPr lang="en-GB" dirty="0" smtClean="0"/>
              <a:t>problem…once </a:t>
            </a:r>
            <a:r>
              <a:rPr lang="en-GB" dirty="0"/>
              <a:t>was elevated to national prominence may sporadically recapture public interest; or important aspects of it may become attached to some other problem that subsequently dominates </a:t>
            </a:r>
            <a:r>
              <a:rPr lang="en-GB" dirty="0" err="1"/>
              <a:t>center</a:t>
            </a:r>
            <a:r>
              <a:rPr lang="en-GB" dirty="0"/>
              <a:t> </a:t>
            </a:r>
            <a:r>
              <a:rPr lang="en-GB" dirty="0" smtClean="0"/>
              <a:t>stage’. 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23</a:t>
            </a:fld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7308304" y="6123377"/>
            <a:ext cx="1378496" cy="628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766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Health issues &amp; policy </a:t>
            </a:r>
            <a:endParaRPr lang="en-GB" dirty="0"/>
          </a:p>
        </p:txBody>
      </p:sp>
      <p:pic>
        <p:nvPicPr>
          <p:cNvPr id="6" name="Content Placeholder 5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57200" y="1826895"/>
            <a:ext cx="8229600" cy="4423410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24</a:t>
            </a:fld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755576" y="5831086"/>
            <a:ext cx="1584176" cy="7221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5963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Group work 1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1259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work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b="1" dirty="0" smtClean="0"/>
              <a:t>Read Downs’ paper on the ‘issue-attention cycle’;</a:t>
            </a:r>
          </a:p>
          <a:p>
            <a:r>
              <a:rPr lang="en-GB" sz="1800" dirty="0" smtClean="0"/>
              <a:t>You will be assigned a health ‘scare’;</a:t>
            </a:r>
          </a:p>
          <a:p>
            <a:r>
              <a:rPr lang="en-GB" sz="1800" dirty="0" smtClean="0"/>
              <a:t>In groups, consider what might happen in each stage of the cycle for your health issue: </a:t>
            </a:r>
          </a:p>
          <a:p>
            <a:pPr lvl="2"/>
            <a:r>
              <a:rPr lang="en-GB" dirty="0" smtClean="0"/>
              <a:t>Who the key actors are, &amp; what behaviours might they engage in;</a:t>
            </a:r>
          </a:p>
          <a:p>
            <a:pPr lvl="3"/>
            <a:r>
              <a:rPr lang="en-GB" sz="1800" dirty="0" smtClean="0"/>
              <a:t>You can think about real interest or pressure groups here;  </a:t>
            </a:r>
          </a:p>
          <a:p>
            <a:pPr lvl="2"/>
            <a:r>
              <a:rPr lang="en-GB" dirty="0" smtClean="0"/>
              <a:t>The kind of media coverage devoted to the issue;</a:t>
            </a:r>
          </a:p>
          <a:p>
            <a:pPr lvl="3"/>
            <a:r>
              <a:rPr lang="en-GB" sz="1800" dirty="0" smtClean="0"/>
              <a:t>What kinds of newspapers/other media? What kinds of headlines? How will the story be framed? What about agenda-setting? </a:t>
            </a:r>
          </a:p>
          <a:p>
            <a:pPr lvl="2"/>
            <a:r>
              <a:rPr lang="en-GB" dirty="0" smtClean="0"/>
              <a:t>What kinds of solutions might be suggested for the problem?</a:t>
            </a:r>
          </a:p>
          <a:p>
            <a:pPr lvl="3"/>
            <a:r>
              <a:rPr lang="en-GB" sz="1800" dirty="0" smtClean="0"/>
              <a:t>Think about the policy creation cycle; </a:t>
            </a:r>
          </a:p>
          <a:p>
            <a:pPr lvl="3"/>
            <a:r>
              <a:rPr lang="en-GB" sz="1800" dirty="0" smtClean="0"/>
              <a:t>What are the limitations to these solutions?</a:t>
            </a:r>
          </a:p>
          <a:p>
            <a:pPr lvl="3"/>
            <a:r>
              <a:rPr lang="en-GB" sz="1800" dirty="0" smtClean="0"/>
              <a:t>Who might object to them? Who might support them?</a:t>
            </a:r>
          </a:p>
          <a:p>
            <a:pPr lvl="3"/>
            <a:r>
              <a:rPr lang="en-GB" sz="1800" dirty="0" smtClean="0"/>
              <a:t>Anything else you think relevant.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26</a:t>
            </a:fld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7645921" y="6021288"/>
            <a:ext cx="1498079" cy="6828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78579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work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Health ‘scares’:</a:t>
            </a:r>
          </a:p>
          <a:p>
            <a:pPr lvl="1"/>
            <a:r>
              <a:rPr lang="en-GB" sz="2400" dirty="0" smtClean="0"/>
              <a:t>An increase in obesity among very young children; </a:t>
            </a:r>
          </a:p>
          <a:p>
            <a:pPr lvl="1"/>
            <a:r>
              <a:rPr lang="en-GB" sz="2400" dirty="0" smtClean="0"/>
              <a:t>Elder abuse in residential care settings;</a:t>
            </a:r>
          </a:p>
          <a:p>
            <a:pPr lvl="1"/>
            <a:r>
              <a:rPr lang="en-GB" sz="2400" dirty="0" smtClean="0"/>
              <a:t>Increased risk of death associated with </a:t>
            </a:r>
            <a:r>
              <a:rPr lang="en-GB" sz="2400" dirty="0"/>
              <a:t>the Human </a:t>
            </a:r>
            <a:r>
              <a:rPr lang="en-GB" sz="2400"/>
              <a:t>papilloma </a:t>
            </a:r>
            <a:r>
              <a:rPr lang="en-GB" sz="2400" smtClean="0"/>
              <a:t>virus (HPV) </a:t>
            </a:r>
            <a:r>
              <a:rPr lang="en-GB" sz="2400" dirty="0"/>
              <a:t>vaccine;</a:t>
            </a:r>
          </a:p>
          <a:p>
            <a:pPr lvl="1"/>
            <a:endParaRPr lang="en-GB" sz="2400" dirty="0"/>
          </a:p>
          <a:p>
            <a:pPr lvl="1"/>
            <a:r>
              <a:rPr lang="en-GB" sz="2400" dirty="0" smtClean="0"/>
              <a:t>Jot down your thoughts for each stage of the cycle. </a:t>
            </a:r>
          </a:p>
          <a:p>
            <a:pPr lvl="1"/>
            <a:endParaRPr lang="en-GB" sz="2400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27</a:t>
            </a:fld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7645921" y="6021288"/>
            <a:ext cx="1498079" cy="6828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43746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Health issues &amp; policy-making: child protection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28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2918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Health issues &amp; policy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We have seen there is a complex relationship between the public, the media &amp; policymakers in relation to health issues; </a:t>
            </a:r>
          </a:p>
          <a:p>
            <a:r>
              <a:rPr lang="en-GB" sz="2800" dirty="0" smtClean="0"/>
              <a:t>Many health ‘scares’ just disappear;</a:t>
            </a:r>
          </a:p>
          <a:p>
            <a:r>
              <a:rPr lang="en-GB" sz="2800" dirty="0" smtClean="0"/>
              <a:t>Some can lead to attention at the highest level; </a:t>
            </a:r>
          </a:p>
          <a:p>
            <a:r>
              <a:rPr lang="en-GB" sz="2800" dirty="0" smtClean="0"/>
              <a:t>We will look at the example of child protection; </a:t>
            </a:r>
          </a:p>
          <a:p>
            <a:r>
              <a:rPr lang="en-GB" sz="2800" b="1" dirty="0" smtClean="0">
                <a:solidFill>
                  <a:srgbClr val="002060"/>
                </a:solidFill>
              </a:rPr>
              <a:t>What does this term mean?  </a:t>
            </a:r>
          </a:p>
          <a:p>
            <a:r>
              <a:rPr lang="en-GB" sz="2800" b="1" dirty="0" smtClean="0">
                <a:solidFill>
                  <a:srgbClr val="002060"/>
                </a:solidFill>
              </a:rPr>
              <a:t>Who works in child protection?</a:t>
            </a:r>
            <a:endParaRPr lang="en-GB" sz="2800" b="1" dirty="0">
              <a:solidFill>
                <a:srgbClr val="00206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29</a:t>
            </a:fld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02251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Health issues &amp; policy </a:t>
            </a:r>
            <a:endParaRPr lang="en-GB" dirty="0"/>
          </a:p>
        </p:txBody>
      </p:sp>
      <p:pic>
        <p:nvPicPr>
          <p:cNvPr id="6" name="Content Placeholder 5">
            <a:hlinkClick r:id="rId2"/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436096" y="2132856"/>
            <a:ext cx="3409562" cy="1832639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30</a:t>
            </a:fld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606388" y="1628800"/>
            <a:ext cx="468569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2006: 1 </a:t>
            </a:r>
            <a:r>
              <a:rPr lang="en-GB" b="1" dirty="0"/>
              <a:t>March:</a:t>
            </a:r>
            <a:r>
              <a:rPr lang="en-GB" dirty="0"/>
              <a:t> </a:t>
            </a:r>
            <a:r>
              <a:rPr lang="en-GB" dirty="0" smtClean="0"/>
              <a:t>Baby P (Peter), </a:t>
            </a:r>
            <a:r>
              <a:rPr lang="en-GB" dirty="0"/>
              <a:t>is born.</a:t>
            </a:r>
          </a:p>
          <a:p>
            <a:endParaRPr lang="en-GB" b="1" dirty="0" smtClean="0"/>
          </a:p>
          <a:p>
            <a:r>
              <a:rPr lang="en-GB" b="1" dirty="0" smtClean="0"/>
              <a:t>November/December</a:t>
            </a:r>
            <a:r>
              <a:rPr lang="en-GB" b="1" dirty="0"/>
              <a:t>: </a:t>
            </a:r>
            <a:r>
              <a:rPr lang="en-GB" dirty="0"/>
              <a:t>Unknown to professionals involved in the case, the mother's new boyfriend moves in to the home.</a:t>
            </a:r>
          </a:p>
          <a:p>
            <a:endParaRPr lang="en-GB" b="1" dirty="0" smtClean="0"/>
          </a:p>
          <a:p>
            <a:r>
              <a:rPr lang="en-GB" b="1" dirty="0" smtClean="0"/>
              <a:t>11 </a:t>
            </a:r>
            <a:r>
              <a:rPr lang="en-GB" b="1" dirty="0"/>
              <a:t>December:</a:t>
            </a:r>
            <a:r>
              <a:rPr lang="en-GB" dirty="0"/>
              <a:t> His mother and maternal grandmother are arrested after a GP spots Peter has a head injury and other bruises.</a:t>
            </a:r>
          </a:p>
          <a:p>
            <a:endParaRPr lang="en-GB" b="1" dirty="0" smtClean="0"/>
          </a:p>
          <a:p>
            <a:r>
              <a:rPr lang="en-GB" b="1" dirty="0" smtClean="0"/>
              <a:t>22 </a:t>
            </a:r>
            <a:r>
              <a:rPr lang="en-GB" b="1" dirty="0"/>
              <a:t>December: </a:t>
            </a:r>
            <a:r>
              <a:rPr lang="en-GB" dirty="0"/>
              <a:t>Peter is placed on the Haringey child protection register for physical abuse and neglect.</a:t>
            </a:r>
          </a:p>
        </p:txBody>
      </p:sp>
    </p:spTree>
    <p:extLst>
      <p:ext uri="{BB962C8B-B14F-4D97-AF65-F5344CB8AC3E}">
        <p14:creationId xmlns:p14="http://schemas.microsoft.com/office/powerpoint/2010/main" val="1181169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Health issues &amp; policy 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31</a:t>
            </a:fld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7125947" y="460466"/>
            <a:ext cx="1737684" cy="792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457200" y="1365547"/>
            <a:ext cx="8401827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b="1" dirty="0" smtClean="0"/>
              <a:t>2007: </a:t>
            </a:r>
            <a:r>
              <a:rPr lang="en-GB" sz="1500" dirty="0" smtClean="0"/>
              <a:t>26 </a:t>
            </a:r>
            <a:r>
              <a:rPr lang="en-GB" sz="1500" dirty="0"/>
              <a:t>January: Peter is returned to his mother, though she is still on police bail.</a:t>
            </a:r>
          </a:p>
          <a:p>
            <a:endParaRPr lang="en-GB" sz="1500" dirty="0" smtClean="0"/>
          </a:p>
          <a:p>
            <a:r>
              <a:rPr lang="en-GB" sz="1500" b="1" dirty="0" smtClean="0"/>
              <a:t>9 </a:t>
            </a:r>
            <a:r>
              <a:rPr lang="en-GB" sz="1500" b="1" dirty="0"/>
              <a:t>April: </a:t>
            </a:r>
            <a:r>
              <a:rPr lang="en-GB" sz="1500" dirty="0"/>
              <a:t>His mother takes him to North Middlesex hospital. Staff identify bruises and scratches on his face, head and body.</a:t>
            </a:r>
          </a:p>
          <a:p>
            <a:endParaRPr lang="en-GB" sz="1500" dirty="0"/>
          </a:p>
          <a:p>
            <a:r>
              <a:rPr lang="en-GB" sz="1500" b="1" dirty="0"/>
              <a:t>1 June: </a:t>
            </a:r>
            <a:r>
              <a:rPr lang="en-GB" sz="1500" dirty="0"/>
              <a:t>Social worker Maria Ward informs the police of bruising on Peter's face during an unannounced visit. Staff at North Middlesex hospital find 12 areas of bruising. Social services arrange for a family friend to supervise the baby's care.</a:t>
            </a:r>
          </a:p>
          <a:p>
            <a:endParaRPr lang="en-GB" sz="1500" dirty="0"/>
          </a:p>
          <a:p>
            <a:r>
              <a:rPr lang="en-GB" sz="1500" b="1" dirty="0" smtClean="0"/>
              <a:t>25 </a:t>
            </a:r>
            <a:r>
              <a:rPr lang="en-GB" sz="1500" b="1" dirty="0"/>
              <a:t>July</a:t>
            </a:r>
            <a:r>
              <a:rPr lang="en-GB" sz="1500" dirty="0"/>
              <a:t>: At a legal planning meeting it is decided that the case did not meet the threshold for care proceedings.</a:t>
            </a:r>
          </a:p>
          <a:p>
            <a:endParaRPr lang="en-GB" sz="1500" dirty="0"/>
          </a:p>
          <a:p>
            <a:r>
              <a:rPr lang="en-GB" sz="1500" b="1" dirty="0"/>
              <a:t>30 July</a:t>
            </a:r>
            <a:r>
              <a:rPr lang="en-GB" sz="1500" dirty="0"/>
              <a:t>: Ward makes her last visit to see Peter. He has chocolate smears over his face and hands, and anti-bacterial cream on his scalp.</a:t>
            </a:r>
          </a:p>
          <a:p>
            <a:endParaRPr lang="en-GB" sz="1500" dirty="0"/>
          </a:p>
          <a:p>
            <a:r>
              <a:rPr lang="en-GB" sz="1500" b="1" dirty="0"/>
              <a:t>1 August</a:t>
            </a:r>
            <a:r>
              <a:rPr lang="en-GB" sz="1500" dirty="0"/>
              <a:t>: Peter is taken to St Anne's hospital. Dr Sabah al-</a:t>
            </a:r>
            <a:r>
              <a:rPr lang="en-GB" sz="1500" dirty="0" err="1"/>
              <a:t>Zayyat</a:t>
            </a:r>
            <a:r>
              <a:rPr lang="en-GB" sz="1500" dirty="0"/>
              <a:t> notes bruises to his body and face but does not perform a full examination because he is "miserable and cranky".</a:t>
            </a:r>
          </a:p>
          <a:p>
            <a:endParaRPr lang="en-GB" sz="1500" dirty="0"/>
          </a:p>
          <a:p>
            <a:r>
              <a:rPr lang="en-GB" sz="1500" b="1" dirty="0"/>
              <a:t>2 August: </a:t>
            </a:r>
            <a:r>
              <a:rPr lang="en-GB" sz="1500" dirty="0"/>
              <a:t>Police tell the mother she will not be prosecuted in relation to Peter's injuries.</a:t>
            </a:r>
          </a:p>
          <a:p>
            <a:endParaRPr lang="en-GB" sz="1500" dirty="0"/>
          </a:p>
          <a:p>
            <a:r>
              <a:rPr lang="en-GB" sz="1500" i="1" dirty="0"/>
              <a:t>3 August</a:t>
            </a:r>
            <a:r>
              <a:rPr lang="en-GB" sz="1500" dirty="0"/>
              <a:t>: Following a 999 call, Peter is taken to hospital but pronounced dead on arrival.</a:t>
            </a:r>
          </a:p>
          <a:p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2776524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Health issues &amp; policy 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32</a:t>
            </a:fld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 descr="Image result for baby p medi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1330207"/>
            <a:ext cx="2068303" cy="2637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Image result for baby p medi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967292"/>
            <a:ext cx="1876425" cy="2428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Image result for baby p media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333" y="1340768"/>
            <a:ext cx="3721707" cy="2344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Image result for baby p media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8273" y="1524000"/>
            <a:ext cx="2198562" cy="1236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Image result for baby p media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4149080"/>
            <a:ext cx="3177683" cy="1995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Image result for sharon shoesmith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2764" y="3609770"/>
            <a:ext cx="2845415" cy="1913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4683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Health issues &amp; policy </a:t>
            </a:r>
            <a:endParaRPr lang="en-GB" dirty="0"/>
          </a:p>
        </p:txBody>
      </p:sp>
      <p:pic>
        <p:nvPicPr>
          <p:cNvPr id="6" name="Content Placeholder 5">
            <a:hlinkClick r:id="rId2"/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427118" y="2420888"/>
            <a:ext cx="3368758" cy="1810707"/>
          </a:xfrm>
          <a:prstGeom prst="rect">
            <a:avLst/>
          </a:prstGeom>
        </p:spPr>
      </p:pic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3995936" y="1673352"/>
            <a:ext cx="4690864" cy="4718304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‘Ed </a:t>
            </a:r>
            <a:r>
              <a:rPr lang="en-GB" dirty="0"/>
              <a:t>Balls, the Children's Secretary, and Alan Johnson, the Health Secretary, will announce the formation a task force to examine "urgently" every area of social work – including leadership, training and </a:t>
            </a:r>
            <a:r>
              <a:rPr lang="en-GB" dirty="0" smtClean="0"/>
              <a:t>recruitment. They </a:t>
            </a:r>
            <a:r>
              <a:rPr lang="en-GB" dirty="0"/>
              <a:t>plan controversial root-and-branch changes which will see future head teachers having to spend part of their career as social workers while future social work chiefs will have to work in </a:t>
            </a:r>
            <a:r>
              <a:rPr lang="en-GB" dirty="0" smtClean="0"/>
              <a:t>schools.’ 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33</a:t>
            </a:fld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1475656" y="5085143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09035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Health issues &amp; policy </a:t>
            </a:r>
            <a:endParaRPr lang="en-GB" dirty="0"/>
          </a:p>
        </p:txBody>
      </p:sp>
      <p:pic>
        <p:nvPicPr>
          <p:cNvPr id="6" name="Content Placeholder 5">
            <a:hlinkClick r:id="rId2"/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06719" y="2497007"/>
            <a:ext cx="4038600" cy="2170747"/>
          </a:xfrm>
          <a:prstGeom prst="rect">
            <a:avLst/>
          </a:prstGeom>
        </p:spPr>
      </p:pic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‘</a:t>
            </a:r>
            <a:r>
              <a:rPr lang="en-GB" dirty="0"/>
              <a:t>Lord Laming criticised failings in information sharing between agencies, the poor training and support given to "overstretched" frontline staff and the red tape "hampering" social </a:t>
            </a:r>
            <a:r>
              <a:rPr lang="en-GB" dirty="0" smtClean="0"/>
              <a:t>workers. He </a:t>
            </a:r>
            <a:r>
              <a:rPr lang="en-GB" dirty="0"/>
              <a:t>was asked to carry out a nationwide review of whether authorities had adopted the reforms introduced after his landmark 2003 report into failings in the </a:t>
            </a:r>
            <a:r>
              <a:rPr lang="en-GB" dirty="0" err="1"/>
              <a:t>Climbie</a:t>
            </a:r>
            <a:r>
              <a:rPr lang="en-GB" dirty="0"/>
              <a:t> </a:t>
            </a:r>
            <a:r>
              <a:rPr lang="en-GB" dirty="0" smtClean="0"/>
              <a:t>case’ (Telegraph, 2009)</a:t>
            </a:r>
            <a:endParaRPr lang="en-GB" dirty="0"/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34</a:t>
            </a:fld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1621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Health issues &amp; policy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Baby ‘P’ affair involved many actors; </a:t>
            </a:r>
          </a:p>
          <a:p>
            <a:r>
              <a:rPr lang="en-GB" sz="2800" dirty="0" smtClean="0"/>
              <a:t>It had impacts at all levels; </a:t>
            </a:r>
          </a:p>
          <a:p>
            <a:r>
              <a:rPr lang="en-GB" sz="2800" dirty="0" smtClean="0"/>
              <a:t>Role of the media is paramount. </a:t>
            </a:r>
          </a:p>
          <a:p>
            <a:endParaRPr lang="en-GB" sz="28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35</a:t>
            </a:fld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83829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Health issues &amp; policy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5482952" cy="4876800"/>
          </a:xfrm>
        </p:spPr>
        <p:txBody>
          <a:bodyPr>
            <a:noAutofit/>
          </a:bodyPr>
          <a:lstStyle/>
          <a:p>
            <a:pPr indent="0">
              <a:spcBef>
                <a:spcPts val="400"/>
              </a:spcBef>
            </a:pPr>
            <a:r>
              <a:rPr lang="en-GB" sz="2000" dirty="0" smtClean="0"/>
              <a:t>Ray Jones (Professor of Social Work) said in 2012 that:</a:t>
            </a:r>
          </a:p>
          <a:p>
            <a:pPr indent="0">
              <a:spcBef>
                <a:spcPts val="400"/>
              </a:spcBef>
            </a:pPr>
            <a:r>
              <a:rPr lang="en-GB" sz="2000" dirty="0" smtClean="0"/>
              <a:t>‘…2008-2010 </a:t>
            </a:r>
            <a:r>
              <a:rPr lang="en-GB" sz="2000" dirty="0"/>
              <a:t>has had an </a:t>
            </a:r>
            <a:r>
              <a:rPr lang="en-GB" sz="2000" dirty="0" smtClean="0"/>
              <a:t>exceptional cluster </a:t>
            </a:r>
            <a:r>
              <a:rPr lang="en-GB" sz="2000" dirty="0"/>
              <a:t>of media stories about child </a:t>
            </a:r>
            <a:r>
              <a:rPr lang="en-GB" sz="2000" dirty="0" smtClean="0"/>
              <a:t>abuse with </a:t>
            </a:r>
            <a:r>
              <a:rPr lang="en-GB" sz="2000" dirty="0"/>
              <a:t>the focus on social workers and </a:t>
            </a:r>
            <a:r>
              <a:rPr lang="en-GB" sz="2000" dirty="0" smtClean="0"/>
              <a:t>their presumed </a:t>
            </a:r>
            <a:r>
              <a:rPr lang="en-GB" sz="2000" dirty="0"/>
              <a:t>failings. It has been argued that </a:t>
            </a:r>
            <a:r>
              <a:rPr lang="en-GB" sz="2000" dirty="0" smtClean="0"/>
              <a:t>the media </a:t>
            </a:r>
            <a:r>
              <a:rPr lang="en-GB" sz="2000" dirty="0"/>
              <a:t>coverage has undermined </a:t>
            </a:r>
            <a:r>
              <a:rPr lang="en-GB" sz="2000" dirty="0" smtClean="0"/>
              <a:t>the collective </a:t>
            </a:r>
            <a:r>
              <a:rPr lang="en-GB" sz="2000" dirty="0"/>
              <a:t>confidence of social workers </a:t>
            </a:r>
            <a:r>
              <a:rPr lang="en-GB" sz="2000" dirty="0" smtClean="0"/>
              <a:t>and others </a:t>
            </a:r>
            <a:r>
              <a:rPr lang="en-GB" sz="2000" dirty="0"/>
              <a:t>working with </a:t>
            </a:r>
            <a:r>
              <a:rPr lang="en-GB" sz="2000" dirty="0" smtClean="0"/>
              <a:t>children…The </a:t>
            </a:r>
            <a:r>
              <a:rPr lang="en-GB" sz="2000" dirty="0"/>
              <a:t>result has been what might be termed </a:t>
            </a:r>
            <a:r>
              <a:rPr lang="en-GB" sz="2000" dirty="0" smtClean="0"/>
              <a:t>the ‘perfect </a:t>
            </a:r>
            <a:r>
              <a:rPr lang="en-GB" sz="2000" dirty="0"/>
              <a:t>storm’ of recruitment and </a:t>
            </a:r>
            <a:r>
              <a:rPr lang="en-GB" sz="2000" dirty="0" smtClean="0"/>
              <a:t>retention workforce </a:t>
            </a:r>
            <a:r>
              <a:rPr lang="en-GB" sz="2000" dirty="0"/>
              <a:t>difficulties and escalating </a:t>
            </a:r>
            <a:r>
              <a:rPr lang="en-GB" sz="2000" dirty="0" smtClean="0"/>
              <a:t>referrals and workloads…’ </a:t>
            </a:r>
            <a:endParaRPr lang="en-GB" sz="20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36</a:t>
            </a:fld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5810458" y="5373216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2160" y="2348880"/>
            <a:ext cx="2808863" cy="1509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9788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Health issues &amp; policy </a:t>
            </a:r>
            <a:endParaRPr lang="en-GB" dirty="0"/>
          </a:p>
        </p:txBody>
      </p:sp>
      <p:pic>
        <p:nvPicPr>
          <p:cNvPr id="6" name="Content Placeholder 5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22412" y="1680532"/>
            <a:ext cx="7499176" cy="4218287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37</a:t>
            </a:fld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89074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Health issues &amp; policy </a:t>
            </a:r>
          </a:p>
        </p:txBody>
      </p:sp>
      <p:pic>
        <p:nvPicPr>
          <p:cNvPr id="5" name="Content Placeholder 4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52129" y="1697445"/>
            <a:ext cx="8229600" cy="4423410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38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8101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Group-work (2)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Read </a:t>
            </a:r>
            <a:r>
              <a:rPr lang="en-GB" dirty="0" err="1" smtClean="0"/>
              <a:t>Elsley’s</a:t>
            </a:r>
            <a:r>
              <a:rPr lang="en-GB" dirty="0" smtClean="0"/>
              <a:t> (2010) review of media coverage of Baby P;</a:t>
            </a:r>
          </a:p>
          <a:p>
            <a:r>
              <a:rPr lang="en-GB" dirty="0" smtClean="0"/>
              <a:t>In pairs/small groups, discuss its main findings; </a:t>
            </a:r>
          </a:p>
          <a:p>
            <a:r>
              <a:rPr lang="en-GB" dirty="0" smtClean="0"/>
              <a:t>Also explore:</a:t>
            </a:r>
          </a:p>
          <a:p>
            <a:pPr lvl="1"/>
            <a:r>
              <a:rPr lang="en-GB" sz="2400" dirty="0" smtClean="0"/>
              <a:t>How </a:t>
            </a:r>
            <a:r>
              <a:rPr lang="en-GB" sz="2400" dirty="0" err="1" smtClean="0"/>
              <a:t>Elsley</a:t>
            </a:r>
            <a:r>
              <a:rPr lang="en-GB" sz="2400" dirty="0" smtClean="0"/>
              <a:t> undertook the research; </a:t>
            </a:r>
          </a:p>
          <a:p>
            <a:pPr lvl="1"/>
            <a:r>
              <a:rPr lang="en-GB" sz="2400" dirty="0" smtClean="0"/>
              <a:t>What recommendations are made; </a:t>
            </a:r>
          </a:p>
          <a:p>
            <a:pPr lvl="1"/>
            <a:r>
              <a:rPr lang="en-GB" sz="2400" dirty="0" smtClean="0"/>
              <a:t>Anything else you think relevant.</a:t>
            </a:r>
          </a:p>
          <a:p>
            <a:pPr lvl="1"/>
            <a:endParaRPr lang="en-GB" sz="2400" dirty="0" smtClean="0"/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39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9860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29699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524000"/>
            <a:ext cx="8229600" cy="4953000"/>
          </a:xfrm>
        </p:spPr>
        <p:txBody>
          <a:bodyPr>
            <a:normAutofit/>
          </a:bodyPr>
          <a:lstStyle/>
          <a:p>
            <a:r>
              <a:rPr lang="en-GB" sz="2800" dirty="0" smtClean="0"/>
              <a:t>The representation of health issues in the media can sometimes lead to a ‘scare’; </a:t>
            </a:r>
          </a:p>
          <a:p>
            <a:r>
              <a:rPr lang="en-GB" sz="2800" dirty="0" smtClean="0"/>
              <a:t>The ways in which issues come to the attention of policymakers &amp; the public is the focus of the ‘issue-attention’ cycle; </a:t>
            </a:r>
          </a:p>
          <a:p>
            <a:r>
              <a:rPr lang="en-GB" sz="2800" dirty="0"/>
              <a:t>Some health ‘scares’ are considered so serious that policymakers pay attention; </a:t>
            </a:r>
          </a:p>
          <a:p>
            <a:r>
              <a:rPr lang="en-GB" sz="2800" dirty="0" smtClean="0"/>
              <a:t>The Baby ‘P’ scandal is one example of a social care scare that had impacts at all levels.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/>
          <a:lstStyle/>
          <a:p>
            <a:fld id="{9CD47425-AF5A-4C38-BFB0-1CD54B67C2F1}" type="slidenum">
              <a:rPr lang="en-GB" smtClean="0"/>
              <a:pPr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732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Q&amp;A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Any Questions?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41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7846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Student task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539552" y="1673352"/>
            <a:ext cx="8147248" cy="4718304"/>
          </a:xfrm>
        </p:spPr>
        <p:txBody>
          <a:bodyPr/>
          <a:lstStyle/>
          <a:p>
            <a:r>
              <a:rPr lang="en-GB" dirty="0" smtClean="0"/>
              <a:t>Watch the BBC’s ‘Baby P: the Untold Story’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42</a:t>
            </a:fld>
            <a:endParaRPr lang="en-GB" dirty="0"/>
          </a:p>
        </p:txBody>
      </p:sp>
      <p:pic>
        <p:nvPicPr>
          <p:cNvPr id="3" name="Picture 2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7624" y="2276872"/>
            <a:ext cx="6570125" cy="3695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8623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5893</TotalTime>
  <Words>2230</Words>
  <Application>Microsoft Office PowerPoint</Application>
  <PresentationFormat>On-screen Show (4:3)</PresentationFormat>
  <Paragraphs>253</Paragraphs>
  <Slides>42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3" baseType="lpstr">
      <vt:lpstr>Clarity</vt:lpstr>
      <vt:lpstr>6. Health issues &amp; policy-making</vt:lpstr>
      <vt:lpstr>Today’s session: contents</vt:lpstr>
      <vt:lpstr>Reminder: aim &amp; learning outcomes</vt:lpstr>
      <vt:lpstr>Reminder: aim &amp; learning outcomes</vt:lpstr>
      <vt:lpstr>Reminder: the assignment </vt:lpstr>
      <vt:lpstr>Reminder: the assignment </vt:lpstr>
      <vt:lpstr>Remaining sessions </vt:lpstr>
      <vt:lpstr>Session 5: recap</vt:lpstr>
      <vt:lpstr>Session 5: student task</vt:lpstr>
      <vt:lpstr>Aim of today’s session</vt:lpstr>
      <vt:lpstr>Health issues &amp; policy-making</vt:lpstr>
      <vt:lpstr>Health issues &amp; policy </vt:lpstr>
      <vt:lpstr>Health issues &amp; policy </vt:lpstr>
      <vt:lpstr>Health issues &amp; policy</vt:lpstr>
      <vt:lpstr>Health issues &amp; policy </vt:lpstr>
      <vt:lpstr>Health issues &amp; policy </vt:lpstr>
      <vt:lpstr>Health issues &amp; policy </vt:lpstr>
      <vt:lpstr>Health issues &amp; policy </vt:lpstr>
      <vt:lpstr>Health issues &amp; policy </vt:lpstr>
      <vt:lpstr>Health issues &amp; policy </vt:lpstr>
      <vt:lpstr>Health issues &amp; policy </vt:lpstr>
      <vt:lpstr>Health issues &amp; policy </vt:lpstr>
      <vt:lpstr>Health issues &amp; policy </vt:lpstr>
      <vt:lpstr>Health issues &amp; policy </vt:lpstr>
      <vt:lpstr>Group work 1</vt:lpstr>
      <vt:lpstr>Group work 1</vt:lpstr>
      <vt:lpstr>Group work 1</vt:lpstr>
      <vt:lpstr>Health issues &amp; policy-making: child protection</vt:lpstr>
      <vt:lpstr>Health issues &amp; policy </vt:lpstr>
      <vt:lpstr>Health issues &amp; policy </vt:lpstr>
      <vt:lpstr>Health issues &amp; policy </vt:lpstr>
      <vt:lpstr>Health issues &amp; policy </vt:lpstr>
      <vt:lpstr>Health issues &amp; policy </vt:lpstr>
      <vt:lpstr>Health issues &amp; policy </vt:lpstr>
      <vt:lpstr>Health issues &amp; policy </vt:lpstr>
      <vt:lpstr>Health issues &amp; policy </vt:lpstr>
      <vt:lpstr>Health issues &amp; policy </vt:lpstr>
      <vt:lpstr>Health issues &amp; policy </vt:lpstr>
      <vt:lpstr>Group-work (2)</vt:lpstr>
      <vt:lpstr>Summary</vt:lpstr>
      <vt:lpstr>Q&amp;A</vt:lpstr>
      <vt:lpstr>Student task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Module</dc:title>
  <dc:creator>Tanix</dc:creator>
  <cp:lastModifiedBy>Lisa Drake</cp:lastModifiedBy>
  <cp:revision>187</cp:revision>
  <dcterms:created xsi:type="dcterms:W3CDTF">2014-09-13T13:55:51Z</dcterms:created>
  <dcterms:modified xsi:type="dcterms:W3CDTF">2017-03-27T10:43:14Z</dcterms:modified>
</cp:coreProperties>
</file>